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259" r:id="rId3"/>
    <p:sldId id="300" r:id="rId4"/>
    <p:sldId id="398" r:id="rId5"/>
    <p:sldId id="396" r:id="rId6"/>
    <p:sldId id="347" r:id="rId7"/>
    <p:sldId id="349" r:id="rId8"/>
    <p:sldId id="351" r:id="rId9"/>
    <p:sldId id="301" r:id="rId10"/>
    <p:sldId id="352" r:id="rId11"/>
    <p:sldId id="353" r:id="rId12"/>
    <p:sldId id="354" r:id="rId13"/>
    <p:sldId id="356" r:id="rId14"/>
    <p:sldId id="357" r:id="rId15"/>
    <p:sldId id="358" r:id="rId16"/>
    <p:sldId id="359" r:id="rId17"/>
    <p:sldId id="360" r:id="rId18"/>
    <p:sldId id="361" r:id="rId19"/>
    <p:sldId id="400" r:id="rId20"/>
    <p:sldId id="362" r:id="rId21"/>
    <p:sldId id="363" r:id="rId22"/>
    <p:sldId id="364" r:id="rId23"/>
    <p:sldId id="365" r:id="rId24"/>
    <p:sldId id="366" r:id="rId25"/>
    <p:sldId id="393" r:id="rId26"/>
    <p:sldId id="367" r:id="rId27"/>
    <p:sldId id="368" r:id="rId28"/>
    <p:sldId id="369" r:id="rId29"/>
    <p:sldId id="370" r:id="rId30"/>
    <p:sldId id="371" r:id="rId31"/>
    <p:sldId id="372" r:id="rId32"/>
    <p:sldId id="373" r:id="rId33"/>
    <p:sldId id="374" r:id="rId34"/>
    <p:sldId id="375" r:id="rId35"/>
    <p:sldId id="376" r:id="rId36"/>
    <p:sldId id="394" r:id="rId37"/>
    <p:sldId id="399" r:id="rId38"/>
    <p:sldId id="378" r:id="rId39"/>
    <p:sldId id="391" r:id="rId40"/>
    <p:sldId id="379" r:id="rId41"/>
    <p:sldId id="380" r:id="rId42"/>
    <p:sldId id="381" r:id="rId43"/>
    <p:sldId id="382" r:id="rId44"/>
    <p:sldId id="383" r:id="rId45"/>
    <p:sldId id="384" r:id="rId46"/>
    <p:sldId id="385" r:id="rId47"/>
    <p:sldId id="386" r:id="rId48"/>
    <p:sldId id="387" r:id="rId49"/>
    <p:sldId id="302" r:id="rId50"/>
    <p:sldId id="304" r:id="rId51"/>
    <p:sldId id="303" r:id="rId52"/>
    <p:sldId id="392" r:id="rId53"/>
    <p:sldId id="395" r:id="rId54"/>
    <p:sldId id="292" r:id="rId55"/>
    <p:sldId id="401" r:id="rId5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6" clrIdx="0"/>
  <p:cmAuthor id="1" name="Loi Gwoyita Bakehena" initials="LGB" lastIdx="1" clrIdx="1"/>
  <p:cmAuthor id="2" name="Owner" initials="GB" lastIdx="1" clrIdx="2">
    <p:extLst>
      <p:ext uri="{19B8F6BF-5375-455C-9EA6-DF929625EA0E}">
        <p15:presenceInfo xmlns:p15="http://schemas.microsoft.com/office/powerpoint/2012/main" userId="Owner" providerId="None"/>
      </p:ext>
    </p:extLst>
  </p:cmAuthor>
  <p:cmAuthor id="3" name="Ivin Chibanda" initials="IC" lastIdx="5" clrIdx="3">
    <p:extLst>
      <p:ext uri="{19B8F6BF-5375-455C-9EA6-DF929625EA0E}">
        <p15:presenceInfo xmlns:p15="http://schemas.microsoft.com/office/powerpoint/2012/main" userId="Ivin Chiba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03" autoAdjust="0"/>
  </p:normalViewPr>
  <p:slideViewPr>
    <p:cSldViewPr>
      <p:cViewPr varScale="1">
        <p:scale>
          <a:sx n="68" d="100"/>
          <a:sy n="68" d="100"/>
        </p:scale>
        <p:origin x="8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6346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760C7-BF1C-44B5-A15B-BC99CF7E7CD6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A4D8D-85A9-4A44-958D-E84778FF1A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23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24/04/2017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7985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1200" dirty="0"/>
              <a:t>In this session, we are going to focus primarily on Selection</a:t>
            </a:r>
            <a:r>
              <a:rPr lang="en-US" sz="1200" baseline="0" dirty="0"/>
              <a:t> and Procurement of medicines. In other sessions, we will focus on Dispensing, which involved distribution and use.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65800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Prescriptions</a:t>
            </a:r>
            <a:r>
              <a:rPr lang="en-US" baseline="0" dirty="0"/>
              <a:t> – written by physicians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client choices about OTC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HS </a:t>
            </a:r>
            <a:r>
              <a:rPr lang="en-US" baseline="0" dirty="0"/>
              <a:t>List of Medicines (remember – in </a:t>
            </a:r>
            <a:r>
              <a:rPr lang="en-US" baseline="0" dirty="0" smtClean="0"/>
              <a:t>HS </a:t>
            </a:r>
            <a:r>
              <a:rPr lang="en-US" baseline="0" dirty="0"/>
              <a:t>Trainee </a:t>
            </a:r>
            <a:r>
              <a:rPr lang="en-US" baseline="0" dirty="0" smtClean="0"/>
              <a:t>Manual)</a:t>
            </a:r>
            <a:endParaRPr lang="en-US" baseline="0" dirty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/>
              <a:t>Conditions that </a:t>
            </a:r>
            <a:r>
              <a:rPr lang="en-US" baseline="0" dirty="0" smtClean="0"/>
              <a:t>HS </a:t>
            </a:r>
            <a:r>
              <a:rPr lang="en-US" baseline="0" dirty="0"/>
              <a:t>can treat (remember – in </a:t>
            </a:r>
            <a:r>
              <a:rPr lang="en-US" baseline="0" dirty="0" smtClean="0"/>
              <a:t>HS </a:t>
            </a:r>
            <a:r>
              <a:rPr lang="en-US" baseline="0" dirty="0"/>
              <a:t>Trainee </a:t>
            </a:r>
            <a:r>
              <a:rPr lang="en-US" baseline="0" dirty="0" smtClean="0"/>
              <a:t>Manual)</a:t>
            </a:r>
            <a:endParaRPr lang="en-US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Special</a:t>
            </a:r>
            <a:r>
              <a:rPr lang="en-US" baseline="0" dirty="0"/>
              <a:t> circumstances (e.g., </a:t>
            </a:r>
            <a:r>
              <a:rPr lang="en-US" baseline="0" dirty="0" smtClean="0"/>
              <a:t>cholera)</a:t>
            </a:r>
            <a:endParaRPr lang="en-US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Funds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7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68498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Consideration of these factors helps to avoid over stocking or under stocking.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12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98889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E62C71-C6A1-40FA-AB95-D1175B93EBF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25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Marangu (2)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799" y="4050218"/>
            <a:ext cx="2402177" cy="2711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5760"/>
            <a:ext cx="7772400" cy="217106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Health </a:t>
            </a:r>
            <a:r>
              <a:rPr lang="en-US" dirty="0"/>
              <a:t>Shops Training</a:t>
            </a:r>
            <a:r>
              <a:rPr lang="en-US"/>
              <a:t/>
            </a:r>
            <a:br>
              <a:rPr lang="en-US"/>
            </a:br>
            <a:r>
              <a:rPr lang="en-US" sz="4400" smtClean="0"/>
              <a:t>Zambia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11780"/>
            <a:ext cx="7696200" cy="10668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Module 2 Session 1</a:t>
            </a:r>
          </a:p>
          <a:p>
            <a:pPr algn="ctr"/>
            <a:r>
              <a:rPr lang="en-US" dirty="0" smtClean="0"/>
              <a:t>Basic </a:t>
            </a:r>
            <a:r>
              <a:rPr lang="en-US" dirty="0"/>
              <a:t>Principles of Medicines Management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168151"/>
            <a:ext cx="2796540" cy="22716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66800"/>
            <a:ext cx="7620000" cy="27733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Buying/Purchasing/Procurement</a:t>
            </a:r>
            <a:endParaRPr lang="en-US" sz="4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D</a:t>
            </a:r>
            <a:r>
              <a:rPr lang="en-US" sz="4000" b="1" dirty="0"/>
              <a:t>efinition and Overview 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Procurement </a:t>
            </a:r>
            <a:r>
              <a:rPr lang="en-US" sz="3200" dirty="0"/>
              <a:t>is the process of obtaining medicines from a </a:t>
            </a:r>
            <a:r>
              <a:rPr lang="en-US" sz="3200" dirty="0" smtClean="0"/>
              <a:t>supplier. (Suppliers should be registered with ZAMRA)</a:t>
            </a:r>
            <a:endParaRPr lang="en-US" sz="3200" dirty="0"/>
          </a:p>
          <a:p>
            <a:pPr eaLnBrk="1" hangingPunct="1"/>
            <a:r>
              <a:rPr lang="en-US" sz="3200" dirty="0" smtClean="0"/>
              <a:t>To </a:t>
            </a:r>
            <a:r>
              <a:rPr lang="en-US" sz="3200" dirty="0"/>
              <a:t>buy medicines, the </a:t>
            </a:r>
            <a:r>
              <a:rPr lang="en-US" sz="3200" dirty="0" smtClean="0"/>
              <a:t>health shop </a:t>
            </a:r>
            <a:r>
              <a:rPr lang="en-US" sz="3200" dirty="0"/>
              <a:t>operator needs:</a:t>
            </a:r>
          </a:p>
          <a:p>
            <a:pPr lvl="1"/>
            <a:r>
              <a:rPr lang="en-US" sz="3200" dirty="0"/>
              <a:t>List of medicines to be purchased and their quantities. </a:t>
            </a:r>
          </a:p>
          <a:p>
            <a:pPr lvl="1"/>
            <a:r>
              <a:rPr lang="en-US" sz="3200" dirty="0"/>
              <a:t>Total amount of money required to purchase the medicines.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How Much Medicine to Buy?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200" dirty="0"/>
              <a:t>Take into consideration: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The population served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Rate of consumption of the medicine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Pattern of diseases in the area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Frequency of procurement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Availability of storage facilities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Availability of funds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Distance to be traveled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eaLnBrk="1" hangingPunct="1"/>
            <a:endParaRPr lang="en-US" sz="3200" dirty="0"/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4779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Calculation</a:t>
            </a:r>
            <a:endParaRPr lang="en-US" sz="4000" b="1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7848600" cy="4721225"/>
          </a:xfrm>
        </p:spPr>
        <p:txBody>
          <a:bodyPr/>
          <a:lstStyle/>
          <a:p>
            <a:pPr eaLnBrk="1" hangingPunct="1"/>
            <a:endParaRPr lang="en-US" sz="3200" dirty="0"/>
          </a:p>
          <a:p>
            <a:pPr marL="0" indent="0" eaLnBrk="1" hangingPunct="1">
              <a:buNone/>
            </a:pPr>
            <a:r>
              <a:rPr lang="en-US" sz="3200" dirty="0"/>
              <a:t>For a particular period of time (e.g., weekly):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Consumption in the previous week(s)</a:t>
            </a:r>
          </a:p>
          <a:p>
            <a:pPr marL="0" indent="0" eaLnBrk="1" hangingPunct="1">
              <a:buNone/>
            </a:pPr>
            <a:endParaRPr lang="en-US" sz="3200" dirty="0"/>
          </a:p>
          <a:p>
            <a:pPr marL="0" indent="0" eaLnBrk="1" hangingPunct="1">
              <a:buNone/>
            </a:pPr>
            <a:r>
              <a:rPr lang="en-US" sz="3200" dirty="0"/>
              <a:t>Source of information on consumption: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Receipt book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Sales book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Exercise 1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/>
            <a:r>
              <a:rPr lang="en-US" sz="3200" dirty="0" smtClean="0"/>
              <a:t>Musonda’s health </a:t>
            </a:r>
            <a:r>
              <a:rPr lang="en-US" sz="3200" dirty="0"/>
              <a:t>shop sells an average of 6 packets of </a:t>
            </a:r>
            <a:r>
              <a:rPr lang="en-US" sz="3200" dirty="0" err="1"/>
              <a:t>Coartem</a:t>
            </a:r>
            <a:r>
              <a:rPr lang="en-US" sz="3200" dirty="0"/>
              <a:t> </a:t>
            </a:r>
            <a:r>
              <a:rPr lang="en-US" sz="3200" dirty="0" smtClean="0"/>
              <a:t>daily</a:t>
            </a:r>
            <a:r>
              <a:rPr lang="en-US" sz="3200" dirty="0"/>
              <a:t>. </a:t>
            </a:r>
          </a:p>
          <a:p>
            <a:pPr eaLnBrk="1" hangingPunct="1"/>
            <a:r>
              <a:rPr lang="en-US" sz="3200" dirty="0"/>
              <a:t>The owner buys the medicines for the </a:t>
            </a:r>
            <a:r>
              <a:rPr lang="en-US" sz="3200" dirty="0" smtClean="0"/>
              <a:t>health </a:t>
            </a:r>
            <a:r>
              <a:rPr lang="en-US" sz="3200" dirty="0"/>
              <a:t>shop every Monday.</a:t>
            </a:r>
          </a:p>
          <a:p>
            <a:pPr eaLnBrk="1" hangingPunct="1"/>
            <a:r>
              <a:rPr lang="en-US" sz="3200" dirty="0"/>
              <a:t>Calculate the amount needed to be stocked for a week.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Calculation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47931550"/>
              </p:ext>
            </p:extLst>
          </p:nvPr>
        </p:nvGraphicFramePr>
        <p:xfrm>
          <a:off x="762000" y="1600200"/>
          <a:ext cx="7848600" cy="37449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02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949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697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444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192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1522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/>
                        <a:t>Name of medicine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/>
                        <a:t>Amount sold in a day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/>
                        <a:t>Amount sold in a week (7 days)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/>
                        <a:t>Amount available before purchase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/>
                        <a:t>Amount needed to be purchased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926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Coartem adult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6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6×7 = 42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2 packets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42 packets (the amount to be purchased should not be exact as per the average consumption, i.e., for extras packets)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Sources of Medicine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3000" dirty="0"/>
              <a:t>Medicines and OTC items may be obtained from any of the following:</a:t>
            </a:r>
          </a:p>
          <a:p>
            <a:pPr eaLnBrk="1" hangingPunct="1"/>
            <a:r>
              <a:rPr lang="en-US" sz="3000" dirty="0"/>
              <a:t>Licensed wholesale pharmacies</a:t>
            </a:r>
          </a:p>
          <a:p>
            <a:pPr eaLnBrk="1" hangingPunct="1"/>
            <a:r>
              <a:rPr lang="en-US" sz="3000" dirty="0"/>
              <a:t>Licensed importers</a:t>
            </a:r>
          </a:p>
          <a:p>
            <a:pPr eaLnBrk="1" hangingPunct="1"/>
            <a:r>
              <a:rPr lang="en-US" sz="3000" dirty="0"/>
              <a:t>Licensed cosmetic distributors/wholesalers, in the case of cosmetics</a:t>
            </a:r>
          </a:p>
          <a:p>
            <a:pPr eaLnBrk="1" hangingPunct="1"/>
            <a:r>
              <a:rPr lang="en-US" sz="3000" dirty="0"/>
              <a:t>Licensed general merchandise wholesalers, in the case of items like glucose </a:t>
            </a:r>
            <a:r>
              <a:rPr lang="en-US" sz="3000" dirty="0" smtClean="0"/>
              <a:t>powder and JIK (bleach).</a:t>
            </a:r>
            <a:endParaRPr lang="en-US" sz="3000" dirty="0"/>
          </a:p>
          <a:p>
            <a:pPr eaLnBrk="1" hangingPunct="1"/>
            <a:endParaRPr lang="en-US" sz="3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Advantages of Purchasing from Licensed Suppliers </a:t>
            </a:r>
            <a:endParaRPr lang="en-US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The products can be obtained at the lowest price.</a:t>
            </a:r>
          </a:p>
          <a:p>
            <a:pPr eaLnBrk="1" hangingPunct="1"/>
            <a:r>
              <a:rPr lang="en-US" sz="3200" dirty="0"/>
              <a:t>Minimizes the chances of buying counterfeit medicines or items. </a:t>
            </a:r>
          </a:p>
          <a:p>
            <a:pPr eaLnBrk="1" hangingPunct="1"/>
            <a:r>
              <a:rPr lang="en-US" sz="3200" dirty="0"/>
              <a:t>In case of any fault in the product, it can be replaced with a new one.</a:t>
            </a:r>
          </a:p>
          <a:p>
            <a:pPr eaLnBrk="1" hangingPunct="1"/>
            <a:r>
              <a:rPr lang="en-US" sz="3200" dirty="0"/>
              <a:t>Licensed suppliers provide receipts for record keeping and for any legal requirements.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Note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Never buy medicines from hawkers because the chances of buying stolen medicines or counterfeits are very high.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Supply System for Health Shops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533400" y="1676400"/>
            <a:ext cx="35814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Wholesalers/Suppliers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143000" y="3429000"/>
            <a:ext cx="3581400" cy="60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National Distributers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1143000" y="4572000"/>
            <a:ext cx="35814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Local Wholesalers</a:t>
            </a:r>
            <a:endParaRPr lang="en-US" sz="2800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5410200"/>
            <a:ext cx="3581400" cy="533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Health Shops</a:t>
            </a:r>
            <a:endParaRPr lang="en-US" sz="2800" dirty="0"/>
          </a:p>
        </p:txBody>
      </p:sp>
      <p:sp>
        <p:nvSpPr>
          <p:cNvPr id="7" name="Rounded Rectangle 6"/>
          <p:cNvSpPr/>
          <p:nvPr/>
        </p:nvSpPr>
        <p:spPr>
          <a:xfrm>
            <a:off x="914400" y="6248400"/>
            <a:ext cx="7086600" cy="457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USERS</a:t>
            </a:r>
            <a:endParaRPr lang="en-US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6324600" y="1600200"/>
            <a:ext cx="2286000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Ministry of Health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867400" y="2209800"/>
            <a:ext cx="1828800" cy="533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ZAMRA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743200" y="2971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2895600" y="42672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2971800" y="52578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>
            <a:off x="3009900" y="61341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endCxn id="9" idx="1"/>
          </p:cNvCxnSpPr>
          <p:nvPr/>
        </p:nvCxnSpPr>
        <p:spPr>
          <a:xfrm>
            <a:off x="4114800" y="2286000"/>
            <a:ext cx="1752600" cy="190500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9" idx="2"/>
          </p:cNvCxnSpPr>
          <p:nvPr/>
        </p:nvCxnSpPr>
        <p:spPr>
          <a:xfrm rot="16200000" flipH="1">
            <a:off x="5067300" y="4457700"/>
            <a:ext cx="35052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>
            <a:off x="4648200" y="5791200"/>
            <a:ext cx="2209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5" idx="3"/>
          </p:cNvCxnSpPr>
          <p:nvPr/>
        </p:nvCxnSpPr>
        <p:spPr>
          <a:xfrm rot="10800000" flipV="1">
            <a:off x="4724400" y="4800600"/>
            <a:ext cx="2057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4724400" y="3886200"/>
            <a:ext cx="2133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772400" y="48006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772400" y="53340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620000" y="4343400"/>
            <a:ext cx="1066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Information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3238500" y="3009900"/>
            <a:ext cx="838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3429000" y="43434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5400000">
            <a:off x="3505200" y="5257800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3467100" y="6134100"/>
            <a:ext cx="228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696200" y="4953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Medicine</a:t>
            </a:r>
            <a:r>
              <a:rPr lang="en-US" dirty="0" smtClean="0"/>
              <a:t> </a:t>
            </a:r>
            <a:r>
              <a:rPr lang="en-US" sz="1050" dirty="0" smtClean="0"/>
              <a:t>flow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876800" y="1981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Tendering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dirty="0"/>
              <a:t>Objectives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As a result of actively participating in this session, the individual will be able to:</a:t>
            </a:r>
          </a:p>
          <a:p>
            <a:pPr marL="403225" lvl="0" indent="-403225">
              <a:buNone/>
            </a:pPr>
            <a:r>
              <a:rPr lang="en-US" dirty="0"/>
              <a:t>1. State the factors to consider when </a:t>
            </a:r>
            <a:r>
              <a:rPr lang="en-US" b="1" dirty="0"/>
              <a:t>selecting</a:t>
            </a:r>
            <a:r>
              <a:rPr lang="en-US" dirty="0"/>
              <a:t> medicines to be stocked.</a:t>
            </a:r>
          </a:p>
          <a:p>
            <a:pPr marL="341313" lvl="0" indent="-341313">
              <a:buNone/>
            </a:pPr>
            <a:r>
              <a:rPr lang="en-US" dirty="0"/>
              <a:t>2. Accurately estimate the </a:t>
            </a:r>
            <a:r>
              <a:rPr lang="en-US" b="1" dirty="0"/>
              <a:t>quantities</a:t>
            </a:r>
            <a:r>
              <a:rPr lang="en-US" dirty="0"/>
              <a:t> of medicines to be stocked.</a:t>
            </a:r>
          </a:p>
          <a:p>
            <a:pPr marL="0" lvl="0" indent="0">
              <a:buNone/>
            </a:pPr>
            <a:r>
              <a:rPr lang="en-US" dirty="0"/>
              <a:t>3. State the steps followed when </a:t>
            </a:r>
            <a:r>
              <a:rPr lang="en-US" b="1" dirty="0"/>
              <a:t>receiving</a:t>
            </a:r>
            <a:r>
              <a:rPr lang="en-US" dirty="0"/>
              <a:t> medicines.</a:t>
            </a:r>
          </a:p>
          <a:p>
            <a:pPr marL="341313" lvl="0" indent="-341313">
              <a:buNone/>
            </a:pPr>
            <a:r>
              <a:rPr lang="en-US" dirty="0"/>
              <a:t>4. Describe the proper </a:t>
            </a:r>
            <a:r>
              <a:rPr lang="en-US" b="1" dirty="0"/>
              <a:t>storage</a:t>
            </a:r>
            <a:r>
              <a:rPr lang="en-US" dirty="0"/>
              <a:t> of medicines in </a:t>
            </a:r>
            <a:r>
              <a:rPr lang="en-US" dirty="0" smtClean="0"/>
              <a:t>a health shop.</a:t>
            </a:r>
            <a:endParaRPr lang="en-US" dirty="0"/>
          </a:p>
          <a:p>
            <a:pPr marL="341313" indent="-341313">
              <a:buNone/>
            </a:pPr>
            <a:r>
              <a:rPr lang="en-US" dirty="0"/>
              <a:t>5. State the factors that influence the storage of medicines.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Sample of Purchase Order List</a:t>
            </a:r>
            <a:r>
              <a:rPr lang="en-US" dirty="0"/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09132316"/>
              </p:ext>
            </p:extLst>
          </p:nvPr>
        </p:nvGraphicFramePr>
        <p:xfrm>
          <a:off x="685800" y="1600200"/>
          <a:ext cx="7696200" cy="48039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1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827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827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827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Name of medicine 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Form/</a:t>
                      </a:r>
                    </a:p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Strength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Unit pack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Unit price 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Quantity needed 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Total cost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Amoxicillin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Caps 250 mg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100’s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3500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2×100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700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Amoxicillin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Syrup 125 mg/5 ml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100 ml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900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5 bottles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450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482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Paracetamol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Tabs 500 mg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100’s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2000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2×100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400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Coartem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Tabs 20/120 mg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24’s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1000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8 packets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800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ORS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Sachet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1’s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400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20 sachets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/>
                        <a:t>800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Total amount of money needed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 smtClean="0"/>
                        <a:t>3,150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Receipt of Medicines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Many times, the receipt of medicines will be done by </a:t>
            </a:r>
            <a:r>
              <a:rPr lang="en-US" sz="3200" dirty="0" smtClean="0"/>
              <a:t>at the wholesale/distributor </a:t>
            </a:r>
            <a:r>
              <a:rPr lang="en-US" sz="3200" dirty="0"/>
              <a:t>from where medicines are purchased.</a:t>
            </a:r>
          </a:p>
          <a:p>
            <a:pPr eaLnBrk="1" hangingPunct="1"/>
            <a:r>
              <a:rPr lang="en-US" sz="3200" dirty="0"/>
              <a:t>On rare occasions, the medicines may be delivered by your supplier to the drug shop premises.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ppt thought bu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988"/>
            <a:ext cx="6781800" cy="5307012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2209800" y="1752600"/>
            <a:ext cx="4191000" cy="225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3200" b="1" dirty="0">
                <a:solidFill>
                  <a:schemeClr val="bg1"/>
                </a:solidFill>
              </a:rPr>
              <a:t>What do you check for when receiving medicines in your </a:t>
            </a:r>
            <a:r>
              <a:rPr lang="en-US" sz="3200" b="1" dirty="0" smtClean="0">
                <a:solidFill>
                  <a:schemeClr val="bg1"/>
                </a:solidFill>
              </a:rPr>
              <a:t>health </a:t>
            </a:r>
            <a:r>
              <a:rPr lang="en-US" sz="3200" b="1" dirty="0">
                <a:solidFill>
                  <a:schemeClr val="bg1"/>
                </a:solidFill>
              </a:rPr>
              <a:t>shop?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Receipt of Medicines </a:t>
            </a:r>
            <a:r>
              <a:rPr lang="en-US" sz="4000" b="1" dirty="0" smtClean="0"/>
              <a:t>Checklist (1)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22558192"/>
              </p:ext>
            </p:extLst>
          </p:nvPr>
        </p:nvGraphicFramePr>
        <p:xfrm>
          <a:off x="685800" y="1371600"/>
          <a:ext cx="7772400" cy="5368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66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57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73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i="0" dirty="0"/>
                        <a:t>Checklist </a:t>
                      </a:r>
                      <a:endParaRPr lang="en-US" sz="14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i="0" dirty="0"/>
                        <a:t>Remarks </a:t>
                      </a:r>
                      <a:endParaRPr lang="en-US" sz="14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134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/>
                        <a:t>Check the quantity supplied 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Cross check the quantity ordered against what is being supplied on the invoice.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Some suppliers may give you more than what you have ordered.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This is common for slow moving items or items with short expiry.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Take only what you have ordered and budgeted for.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Do not accept to be over stocked because of reduction in price/abnormal discounts.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681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/>
                        <a:t>Check the expiry date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Cross check the expiry dates for every product supplied.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Check both the internal (primary) and the external (secondary) packages for uniformity of expiry dates.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Do not accept medicines with short expiry even if the price is too low.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Do not accept medicines without expiry dates as this might indicate a counterfeit medicine. 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Receipt Checklist </a:t>
            </a:r>
            <a:r>
              <a:rPr lang="en-US" b="0" dirty="0" smtClean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29550421"/>
              </p:ext>
            </p:extLst>
          </p:nvPr>
        </p:nvGraphicFramePr>
        <p:xfrm>
          <a:off x="609600" y="1600200"/>
          <a:ext cx="7848600" cy="4806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19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566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0863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/>
                        <a:t>Check packaging materials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Helps to identify broken bottles, leakages, stained packaging material.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Do not accept medicines whose labels are stained or damaged.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2645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/>
                        <a:t>Check the brands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Cross check the brand name quoted on the purchase list against that given to you.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Some customers prefer a particular brand, therefore stick to what your clients need, unless the brand wanted</a:t>
                      </a:r>
                      <a:r>
                        <a:rPr lang="en-US" sz="1400" baseline="0" dirty="0"/>
                        <a:t> is </a:t>
                      </a:r>
                      <a:r>
                        <a:rPr lang="en-US" sz="1400" dirty="0"/>
                        <a:t>out of stock.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Some suppliers may not inform you about the changes in the brand of medicines being supplied, therefore keep keen</a:t>
                      </a:r>
                      <a:r>
                        <a:rPr lang="en-US" sz="1400" baseline="0" dirty="0"/>
                        <a:t> attention.</a:t>
                      </a:r>
                      <a:r>
                        <a:rPr lang="en-US" sz="1400" dirty="0"/>
                        <a:t> 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7186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/>
                        <a:t>Check the medicine strength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Cross check the strength of the medicine ordered against what is supplied.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This prevents supplying a wrong strength of the medicine, i.e., children’s packs may be supplied instead of the requested adult one.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400" dirty="0"/>
                        <a:t>Some strengths of medicines are not liked by some clients, e.g., amoxicillin 500 mg.</a:t>
                      </a: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/>
              <a:t>Receipt of Medicines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451" t="52951" r="33025" b="17513"/>
          <a:stretch>
            <a:fillRect/>
          </a:stretch>
        </p:blipFill>
        <p:spPr bwMode="auto">
          <a:xfrm>
            <a:off x="1676401" y="1808192"/>
            <a:ext cx="5105400" cy="383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rrowheads="1"/>
          </p:cNvPicPr>
          <p:nvPr/>
        </p:nvPicPr>
        <p:blipFill>
          <a:blip r:embed="rId2" cstate="print"/>
          <a:srcRect l="35432" t="11525" r="40202" b="61913"/>
          <a:stretch>
            <a:fillRect/>
          </a:stretch>
        </p:blipFill>
        <p:spPr bwMode="auto">
          <a:xfrm>
            <a:off x="1828800" y="2286000"/>
            <a:ext cx="541019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2493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/>
              <a:t>Transport of Medicines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924800" cy="4876800"/>
          </a:xfrm>
        </p:spPr>
        <p:txBody>
          <a:bodyPr/>
          <a:lstStyle/>
          <a:p>
            <a:r>
              <a:rPr lang="en-US" sz="3200" dirty="0"/>
              <a:t>Exposure of medicines to unfavorable conditions (such as direct sunlight, high temperatures, water and dust) spoils them.</a:t>
            </a:r>
          </a:p>
          <a:p>
            <a:r>
              <a:rPr lang="en-US" sz="3200" dirty="0"/>
              <a:t>Medicines should therefore be properly packed before  transport to avoid exposure to the above conditions. </a:t>
            </a:r>
          </a:p>
        </p:txBody>
      </p:sp>
      <p:pic>
        <p:nvPicPr>
          <p:cNvPr id="37892" name="Picture 4" descr="truck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5399088"/>
            <a:ext cx="304800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Pricing of Medicines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480060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US" sz="2800" dirty="0"/>
              <a:t>Proper pricing of medicines ensures profitability, competitiveness, and sustainability of the business.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z="2800" dirty="0"/>
              <a:t>Factors to be considered when determining prices include:</a:t>
            </a:r>
          </a:p>
          <a:p>
            <a:pPr eaLnBrk="1" hangingPunct="1"/>
            <a:r>
              <a:rPr lang="en-US" sz="2800" dirty="0"/>
              <a:t>Cost of the medicine </a:t>
            </a:r>
          </a:p>
          <a:p>
            <a:pPr eaLnBrk="1" hangingPunct="1"/>
            <a:r>
              <a:rPr lang="en-US" sz="2800" dirty="0"/>
              <a:t>Transportation cost </a:t>
            </a:r>
          </a:p>
          <a:p>
            <a:pPr eaLnBrk="1" hangingPunct="1"/>
            <a:r>
              <a:rPr lang="en-US" sz="2800" dirty="0"/>
              <a:t>Rent of premises </a:t>
            </a:r>
          </a:p>
          <a:p>
            <a:pPr eaLnBrk="1" hangingPunct="1"/>
            <a:r>
              <a:rPr lang="en-US" sz="2800" dirty="0"/>
              <a:t>Electricity/water </a:t>
            </a:r>
          </a:p>
          <a:p>
            <a:pPr eaLnBrk="1" hangingPunct="1"/>
            <a:r>
              <a:rPr lang="en-US" sz="2800" dirty="0"/>
              <a:t>Salaries/allowances for workers</a:t>
            </a:r>
          </a:p>
          <a:p>
            <a:pPr eaLnBrk="1" hangingPunct="1"/>
            <a:r>
              <a:rPr lang="en-US" sz="2800" dirty="0"/>
              <a:t>Taxes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Pricing Notes </a:t>
            </a:r>
            <a:endParaRPr lang="en-US" sz="4000" b="1" dirty="0"/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Indicate the retail price on the medicine container and the purchase order book.</a:t>
            </a:r>
          </a:p>
          <a:p>
            <a:pPr eaLnBrk="1" hangingPunct="1"/>
            <a:r>
              <a:rPr lang="en-US" sz="3200" dirty="0"/>
              <a:t>Avoid keeping the prices </a:t>
            </a:r>
            <a:r>
              <a:rPr lang="en-US" sz="3200" dirty="0" smtClean="0"/>
              <a:t>only in your memory and </a:t>
            </a:r>
            <a:r>
              <a:rPr lang="en-US" sz="3200" dirty="0"/>
              <a:t>pricing according to the presentation of the customer.</a:t>
            </a:r>
          </a:p>
          <a:p>
            <a:pPr eaLnBrk="1" hangingPunct="1"/>
            <a:r>
              <a:rPr lang="en-US" sz="3200" dirty="0"/>
              <a:t>Variation in prices to different customers may lead to loss of trust and customers.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Overview: Medicines Management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648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Medicines </a:t>
            </a:r>
            <a:r>
              <a:rPr lang="en-US" sz="3200" dirty="0"/>
              <a:t>management is the set of practices aimed at ensuring the timely availability and appropriate use of safe, effective, quality medicines and related health products in any health care setting.</a:t>
            </a:r>
          </a:p>
          <a:p>
            <a:pPr eaLnBrk="1" hangingPunct="1"/>
            <a:endParaRPr lang="en-US" sz="3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Storage of Medicines </a:t>
            </a:r>
            <a:endParaRPr lang="en-US" sz="4000" dirty="0"/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001000" cy="5026025"/>
          </a:xfrm>
        </p:spPr>
        <p:txBody>
          <a:bodyPr/>
          <a:lstStyle/>
          <a:p>
            <a:pPr eaLnBrk="1" hangingPunct="1"/>
            <a:r>
              <a:rPr lang="en-US" sz="3200" dirty="0"/>
              <a:t>Medicines should be stored in a secure place to prevent theft and deterioration (loss of effectiveness).</a:t>
            </a:r>
          </a:p>
          <a:p>
            <a:pPr eaLnBrk="1" hangingPunct="1"/>
            <a:r>
              <a:rPr lang="en-US" sz="3200" dirty="0"/>
              <a:t>Medicines should always be stored:</a:t>
            </a:r>
          </a:p>
          <a:p>
            <a:pPr marL="914400" indent="-449263" eaLnBrk="1" hangingPunct="1">
              <a:buFont typeface="Courier New" panose="02070309020205020404" pitchFamily="49" charset="0"/>
              <a:buChar char="o"/>
            </a:pPr>
            <a:r>
              <a:rPr lang="en-US" sz="3200" dirty="0"/>
              <a:t>In a locked cupboard or room that can only be accessed by qualified staff.</a:t>
            </a:r>
          </a:p>
          <a:p>
            <a:pPr marL="976313" indent="-511175" eaLnBrk="1" hangingPunct="1">
              <a:buFont typeface="Courier New" panose="02070309020205020404" pitchFamily="49" charset="0"/>
              <a:buChar char="o"/>
            </a:pPr>
            <a:r>
              <a:rPr lang="en-US" sz="3200" dirty="0"/>
              <a:t>On shelves that can be regularly cleaned to prevent the accumulation of dust.</a:t>
            </a:r>
          </a:p>
          <a:p>
            <a:pPr marL="914400" indent="-449263" eaLnBrk="1" hangingPunct="1">
              <a:buFont typeface="Courier New" panose="02070309020205020404" pitchFamily="49" charset="0"/>
              <a:buChar char="o"/>
            </a:pPr>
            <a:r>
              <a:rPr lang="en-US" sz="3200" dirty="0"/>
              <a:t>In a dry cool place, away from light.</a:t>
            </a:r>
          </a:p>
          <a:p>
            <a:pPr eaLnBrk="1" hangingPunct="1"/>
            <a:endParaRPr lang="en-US" sz="3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Arrangement of Medicines </a:t>
            </a:r>
            <a:endParaRPr lang="en-US" sz="4000" dirty="0"/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924800" cy="5334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200" dirty="0"/>
              <a:t>Medicines should be arranged in such a way that they can easily be located during dispensing.</a:t>
            </a:r>
          </a:p>
          <a:p>
            <a:pPr eaLnBrk="1" hangingPunct="1"/>
            <a:r>
              <a:rPr lang="en-US" sz="3200" dirty="0"/>
              <a:t>They can be arranged on the shelves in various ways based on:</a:t>
            </a:r>
          </a:p>
          <a:p>
            <a:pPr marL="914400" indent="-511175" eaLnBrk="1" hangingPunct="1">
              <a:buFont typeface="Courier New" panose="02070309020205020404" pitchFamily="49" charset="0"/>
              <a:buChar char="o"/>
            </a:pPr>
            <a:r>
              <a:rPr lang="en-US" sz="3200" dirty="0"/>
              <a:t>Alphabetical order (use generic names).</a:t>
            </a:r>
          </a:p>
          <a:p>
            <a:pPr marL="914400" indent="-511175" eaLnBrk="1" hangingPunct="1">
              <a:buFont typeface="Courier New" panose="02070309020205020404" pitchFamily="49" charset="0"/>
              <a:buChar char="o"/>
            </a:pPr>
            <a:r>
              <a:rPr lang="en-US" sz="3200" dirty="0"/>
              <a:t>According to dosage forms, e.g., all medicines for oral use can be placed in the same section. </a:t>
            </a:r>
          </a:p>
          <a:p>
            <a:pPr marL="914400" indent="-511175" eaLnBrk="1" hangingPunct="1">
              <a:buFont typeface="Courier New" panose="02070309020205020404" pitchFamily="49" charset="0"/>
              <a:buChar char="o"/>
            </a:pPr>
            <a:r>
              <a:rPr lang="en-US" sz="3200" dirty="0"/>
              <a:t>According to their clinical uses, i.e., antibiotics, antimalarials, pain killers, etc.</a:t>
            </a:r>
          </a:p>
          <a:p>
            <a:pPr eaLnBrk="1" hangingPunct="1"/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Arrangement Notes</a:t>
            </a:r>
            <a:endParaRPr lang="en-US" sz="4000" b="1" dirty="0"/>
          </a:p>
        </p:txBody>
      </p:sp>
      <p:sp>
        <p:nvSpPr>
          <p:cNvPr id="4301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Arrangement based on clinical uses is the most practical way and the easiest to apply.</a:t>
            </a:r>
          </a:p>
          <a:p>
            <a:pPr eaLnBrk="1" hangingPunct="1"/>
            <a:r>
              <a:rPr lang="en-US" sz="3200" dirty="0"/>
              <a:t>For easy identification, all medicines on the shelves should have properly displayed labels on the containers.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Proper Shelving of Medicines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08662503"/>
              </p:ext>
            </p:extLst>
          </p:nvPr>
        </p:nvGraphicFramePr>
        <p:xfrm>
          <a:off x="609600" y="1600200"/>
          <a:ext cx="8001000" cy="5023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3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67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75985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Section of shelves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Category of medicines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Remarks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78950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Top shelves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Tablets, capsules, bulky light items like syringes, cotton wool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Medicines that are not  commonly dispensed. </a:t>
                      </a:r>
                    </a:p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The medicine should not be sensitive to heat.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39962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Middle shelves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Syrups, oral suspensions, e.g., amoxicillin, magnesium trisilicate mixture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Do not put solid medicines (like tablets) below them.</a:t>
                      </a:r>
                    </a:p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This prevents spoilage in case of a leakage.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27954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Bottom shelves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Bulky and heavy items, like disinfectants, e.g., JIK and other liquid preparations, topical creams and ointments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/>
                        <a:t>Do not keep the medicines directly on the floor.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Comparison: Which is a Good Store?</a:t>
            </a:r>
          </a:p>
        </p:txBody>
      </p:sp>
      <p:pic>
        <p:nvPicPr>
          <p:cNvPr id="45061" name="Content Placeholder 6" descr="t_medicine-cabinet-india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905000"/>
            <a:ext cx="3505200" cy="4343400"/>
          </a:xfrm>
        </p:spPr>
      </p:pic>
      <p:pic>
        <p:nvPicPr>
          <p:cNvPr id="45062" name="Content Placeholder 7" descr="C:\Users\lgwoyita\Documents\SDSI\EADSI_UG Final Documents\Marketing\ADS Pictures\ADS in Karuguza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8500" y="1905000"/>
            <a:ext cx="3949700" cy="434340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4017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Importance of Proper Arrangement 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01000" cy="4721225"/>
          </a:xfrm>
        </p:spPr>
        <p:txBody>
          <a:bodyPr/>
          <a:lstStyle/>
          <a:p>
            <a:pPr eaLnBrk="1" hangingPunct="1"/>
            <a:r>
              <a:rPr lang="en-US" sz="3200" dirty="0"/>
              <a:t>Ensures easy dispensing. </a:t>
            </a:r>
          </a:p>
          <a:p>
            <a:pPr eaLnBrk="1" hangingPunct="1"/>
            <a:r>
              <a:rPr lang="en-US" sz="3200" dirty="0"/>
              <a:t>Helps to know the medicines in stock.</a:t>
            </a:r>
          </a:p>
          <a:p>
            <a:pPr eaLnBrk="1" hangingPunct="1"/>
            <a:r>
              <a:rPr lang="en-US" sz="3200" dirty="0"/>
              <a:t>Helps to add new stock without changing everything.</a:t>
            </a:r>
          </a:p>
          <a:p>
            <a:pPr eaLnBrk="1" hangingPunct="1"/>
            <a:r>
              <a:rPr lang="en-US" sz="3200" dirty="0"/>
              <a:t>Helps the qualified staff to get familiar with the medicines in stock and their uses.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Exercise 2</a:t>
            </a:r>
            <a:r>
              <a:rPr lang="en-GB" sz="4400" dirty="0" smtClean="0"/>
              <a:t>: </a:t>
            </a:r>
            <a:r>
              <a:rPr lang="en-GB" sz="4400" dirty="0"/>
              <a:t>Role Play the Storage of Medicines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200" dirty="0"/>
          </a:p>
          <a:p>
            <a:pPr marL="0" indent="0">
              <a:buNone/>
            </a:pPr>
            <a:r>
              <a:rPr lang="en-GB" sz="3200" dirty="0"/>
              <a:t>Using the job aid, demonstrate how to prepare and arrange medicines in a store. </a:t>
            </a:r>
            <a:endParaRPr lang="en-US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Content Placeholder 3" descr="ppt thought bub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762000"/>
            <a:ext cx="6111875" cy="4546600"/>
          </a:xfrm>
          <a:solidFill>
            <a:schemeClr val="accent3">
              <a:lumMod val="50000"/>
            </a:schemeClr>
          </a:solidFill>
        </p:spPr>
      </p:pic>
      <p:sp>
        <p:nvSpPr>
          <p:cNvPr id="48132" name="TextBox 4"/>
          <p:cNvSpPr txBox="1">
            <a:spLocks noChangeArrowheads="1"/>
          </p:cNvSpPr>
          <p:nvPr/>
        </p:nvSpPr>
        <p:spPr bwMode="auto">
          <a:xfrm>
            <a:off x="2362200" y="2057400"/>
            <a:ext cx="4191000" cy="171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3200" b="1" dirty="0">
                <a:solidFill>
                  <a:schemeClr val="bg1"/>
                </a:solidFill>
                <a:latin typeface="+mj-lt"/>
              </a:rPr>
              <a:t>What factors affect the quality of medicines in your </a:t>
            </a:r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health </a:t>
            </a:r>
            <a:r>
              <a:rPr lang="en-US" sz="3200" b="1" dirty="0">
                <a:solidFill>
                  <a:schemeClr val="bg1"/>
                </a:solidFill>
                <a:latin typeface="+mj-lt"/>
              </a:rPr>
              <a:t>shop?</a:t>
            </a:r>
          </a:p>
        </p:txBody>
      </p:sp>
    </p:spTree>
    <p:extLst>
      <p:ext uri="{BB962C8B-B14F-4D97-AF65-F5344CB8AC3E}">
        <p14:creationId xmlns:p14="http://schemas.microsoft.com/office/powerpoint/2010/main" val="30526887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3255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Factors that Influence M</a:t>
            </a:r>
            <a:r>
              <a:rPr lang="en-US" dirty="0"/>
              <a:t>edicine Quality</a:t>
            </a:r>
            <a:r>
              <a:rPr lang="en-US" sz="4000" b="1" dirty="0"/>
              <a:t> </a:t>
            </a:r>
            <a:endParaRPr lang="en-US" sz="4000" dirty="0"/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marL="0" indent="0" algn="just">
              <a:buNone/>
            </a:pPr>
            <a:r>
              <a:rPr lang="en-US" sz="3200" dirty="0" smtClean="0"/>
              <a:t>The </a:t>
            </a:r>
            <a:r>
              <a:rPr lang="en-US" sz="3200" dirty="0"/>
              <a:t>following factors may influence </a:t>
            </a:r>
            <a:r>
              <a:rPr lang="en-US" sz="3200" dirty="0" smtClean="0"/>
              <a:t>the quality of medicines that are </a:t>
            </a:r>
            <a:r>
              <a:rPr lang="en-US" sz="3200" dirty="0"/>
              <a:t>stored in a </a:t>
            </a:r>
            <a:r>
              <a:rPr lang="en-US" sz="3200" dirty="0" smtClean="0"/>
              <a:t>health </a:t>
            </a:r>
            <a:r>
              <a:rPr lang="en-US" sz="3200" dirty="0"/>
              <a:t>shop:</a:t>
            </a:r>
          </a:p>
          <a:p>
            <a:pPr eaLnBrk="1" hangingPunct="1"/>
            <a:r>
              <a:rPr lang="en-US" sz="3200" dirty="0"/>
              <a:t>Heat </a:t>
            </a:r>
          </a:p>
          <a:p>
            <a:pPr eaLnBrk="1" hangingPunct="1"/>
            <a:r>
              <a:rPr lang="en-US" sz="3200" dirty="0"/>
              <a:t>Moisture </a:t>
            </a:r>
          </a:p>
          <a:p>
            <a:pPr eaLnBrk="1" hangingPunct="1"/>
            <a:r>
              <a:rPr lang="en-US" sz="3200" dirty="0"/>
              <a:t>Sunlight</a:t>
            </a:r>
          </a:p>
          <a:p>
            <a:pPr eaLnBrk="1" hangingPunct="1"/>
            <a:r>
              <a:rPr lang="en-US" sz="3200" dirty="0"/>
              <a:t>Dirt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Heat (1)</a:t>
            </a:r>
            <a:endParaRPr lang="en-US" dirty="0"/>
          </a:p>
        </p:txBody>
      </p:sp>
      <p:pic>
        <p:nvPicPr>
          <p:cNvPr id="4" name="Content Placeholder 3" descr="Picture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752600"/>
            <a:ext cx="6248400" cy="36982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GB" dirty="0"/>
              <a:t>Medicines Management Cycle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3"/>
          <a:stretch/>
        </p:blipFill>
        <p:spPr>
          <a:xfrm>
            <a:off x="568473" y="1371600"/>
            <a:ext cx="8013469" cy="51451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943600" y="3200400"/>
            <a:ext cx="2362200" cy="1295400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394107" y="1844040"/>
            <a:ext cx="2362200" cy="1295400"/>
          </a:xfrm>
          <a:prstGeom prst="ellipse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393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Heat (2)</a:t>
            </a:r>
            <a:endParaRPr lang="en-US" sz="4000" b="1" dirty="0"/>
          </a:p>
        </p:txBody>
      </p:sp>
      <p:sp>
        <p:nvSpPr>
          <p:cNvPr id="491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Most medicines are sensitive to heat.</a:t>
            </a:r>
          </a:p>
          <a:p>
            <a:pPr eaLnBrk="1" hangingPunct="1"/>
            <a:r>
              <a:rPr lang="en-US" sz="3200" dirty="0"/>
              <a:t>Ointments, creams, and suppositories tend to melt when the temperature is very high, i.e., above 30°C.</a:t>
            </a:r>
          </a:p>
          <a:p>
            <a:pPr eaLnBrk="1" hangingPunct="1"/>
            <a:r>
              <a:rPr lang="en-US" sz="3200" dirty="0"/>
              <a:t>Most manufacturers recommend medicines be kept at room temperature (18-25°C).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Storage</a:t>
            </a:r>
            <a:endParaRPr lang="en-US" sz="4000" b="0" dirty="0"/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Some medicines, such as insulin and vaccines, have to be kept at very low temperatures, i.e., in a fridge.</a:t>
            </a:r>
          </a:p>
          <a:p>
            <a:pPr eaLnBrk="1" hangingPunct="1"/>
            <a:r>
              <a:rPr lang="en-US" sz="3200" dirty="0"/>
              <a:t>Use of fans or proper ventilation of the </a:t>
            </a:r>
            <a:r>
              <a:rPr lang="en-US" sz="3200" dirty="0" smtClean="0"/>
              <a:t>health </a:t>
            </a:r>
            <a:r>
              <a:rPr lang="en-US" sz="3200" dirty="0"/>
              <a:t>shop maintains a good temperature suitable for medicine storage.</a:t>
            </a:r>
          </a:p>
          <a:p>
            <a:pPr eaLnBrk="1" hangingPunct="1">
              <a:buFont typeface="Wingdings" pitchFamily="2" charset="2"/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Moisture (1) </a:t>
            </a:r>
            <a:endParaRPr lang="en-US" sz="4000" b="1" dirty="0"/>
          </a:p>
        </p:txBody>
      </p:sp>
      <p:sp>
        <p:nvSpPr>
          <p:cNvPr id="512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Moisture tends to make tablets crumble or stick together.</a:t>
            </a:r>
          </a:p>
          <a:p>
            <a:pPr eaLnBrk="1" hangingPunct="1"/>
            <a:r>
              <a:rPr lang="en-US" sz="3200" dirty="0"/>
              <a:t>Keep the medicines in a cool but dry place to maintain their effectiveness up to the expiry date. </a:t>
            </a:r>
          </a:p>
          <a:p>
            <a:pPr eaLnBrk="1" hangingPunct="1"/>
            <a:r>
              <a:rPr lang="en-US" sz="3200" dirty="0"/>
              <a:t>Keep all the medicines off the floor to prevent entry of water.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Moisture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Get all roof leaks repaired as soon as possible to reduce moisture and water damage. </a:t>
            </a:r>
          </a:p>
          <a:p>
            <a:pPr eaLnBrk="1" hangingPunct="1"/>
            <a:r>
              <a:rPr lang="en-US" sz="3200" dirty="0"/>
              <a:t>Keep the containers closed before and after use.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D</a:t>
            </a:r>
            <a:r>
              <a:rPr lang="en-US" sz="4000" b="1" dirty="0"/>
              <a:t>irect Sunlight </a:t>
            </a:r>
            <a:r>
              <a:rPr lang="en-US" sz="4000" b="1" dirty="0" smtClean="0"/>
              <a:t>(1)</a:t>
            </a:r>
            <a:endParaRPr lang="en-US" sz="4000" b="1" dirty="0"/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848600" cy="49498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200" dirty="0"/>
              <a:t>Light can easily damage medicines because it may speed up chemical reactions. </a:t>
            </a:r>
          </a:p>
          <a:p>
            <a:pPr eaLnBrk="1" hangingPunct="1"/>
            <a:r>
              <a:rPr lang="en-US" sz="3200" dirty="0"/>
              <a:t>Most medicines are supplied in containers that protect them from light.</a:t>
            </a:r>
          </a:p>
          <a:p>
            <a:pPr eaLnBrk="1" hangingPunct="1"/>
            <a:r>
              <a:rPr lang="en-US" sz="3200" dirty="0"/>
              <a:t>Prevent direct entry of light into </a:t>
            </a:r>
            <a:r>
              <a:rPr lang="en-US" sz="3200" dirty="0" smtClean="0"/>
              <a:t>the health </a:t>
            </a:r>
            <a:r>
              <a:rPr lang="en-US" sz="3200" dirty="0"/>
              <a:t>shop by using curtains, especially during  the day.</a:t>
            </a:r>
          </a:p>
          <a:p>
            <a:pPr eaLnBrk="1" hangingPunct="1"/>
            <a:r>
              <a:rPr lang="en-US" sz="3200" dirty="0"/>
              <a:t>Paint windows and walls of the </a:t>
            </a:r>
            <a:r>
              <a:rPr lang="en-US" sz="3200" dirty="0" smtClean="0"/>
              <a:t>health </a:t>
            </a:r>
            <a:r>
              <a:rPr lang="en-US" sz="3200" dirty="0"/>
              <a:t>shop with any light colours, e.g., white, in order to reflect light.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Direct Sunlight </a:t>
            </a:r>
            <a:r>
              <a:rPr lang="en-US" sz="4000" b="1" dirty="0" smtClean="0"/>
              <a:t>(2)</a:t>
            </a:r>
            <a:endParaRPr lang="en-US" sz="4000" b="1" dirty="0"/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1"/>
            <a:ext cx="7848600" cy="3124200"/>
          </a:xfrm>
        </p:spPr>
        <p:txBody>
          <a:bodyPr/>
          <a:lstStyle/>
          <a:p>
            <a:pPr eaLnBrk="1" hangingPunct="1"/>
            <a:r>
              <a:rPr lang="en-US" sz="3200" dirty="0"/>
              <a:t>Keep medicines in their original containers provided by the manufacturer, which were designed to protect them from light.</a:t>
            </a:r>
          </a:p>
          <a:p>
            <a:pPr eaLnBrk="1" hangingPunct="1"/>
            <a:r>
              <a:rPr lang="en-US" sz="3200" dirty="0"/>
              <a:t>Keep the containers closed before and after use. </a:t>
            </a:r>
          </a:p>
          <a:p>
            <a:pPr eaLnBrk="1" hangingPunct="1"/>
            <a:endParaRPr lang="en-US" sz="3200" dirty="0"/>
          </a:p>
        </p:txBody>
      </p:sp>
      <p:graphicFrame>
        <p:nvGraphicFramePr>
          <p:cNvPr id="48131" name="Object 2"/>
          <p:cNvGraphicFramePr>
            <a:graphicFrameLocks/>
          </p:cNvGraphicFramePr>
          <p:nvPr/>
        </p:nvGraphicFramePr>
        <p:xfrm>
          <a:off x="3276600" y="4495800"/>
          <a:ext cx="2971800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6" name="Document" r:id="rId3" imgW="3533775" imgH="2051050" progId="Word.Document.8">
                  <p:embed/>
                </p:oleObj>
              </mc:Choice>
              <mc:Fallback>
                <p:oleObj name="Document" r:id="rId3" imgW="3533775" imgH="2051050" progId="Word.Document.8">
                  <p:embed/>
                  <p:pic>
                    <p:nvPicPr>
                      <p:cNvPr id="0" name="Picture 4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4495800"/>
                        <a:ext cx="2971800" cy="213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Cleanliness 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Dirt tends to make the medicine degrade faster and lose its effectiveness.</a:t>
            </a:r>
          </a:p>
          <a:p>
            <a:pPr eaLnBrk="1" hangingPunct="1"/>
            <a:r>
              <a:rPr lang="en-US" sz="3200" dirty="0"/>
              <a:t>Keep the </a:t>
            </a:r>
            <a:r>
              <a:rPr lang="en-US" sz="3200" dirty="0" smtClean="0"/>
              <a:t>health </a:t>
            </a:r>
            <a:r>
              <a:rPr lang="en-US" sz="3200" dirty="0"/>
              <a:t>shop and medicines clean at all times to prevent degradation.</a:t>
            </a:r>
          </a:p>
          <a:p>
            <a:pPr eaLnBrk="1" hangingPunct="1"/>
            <a:r>
              <a:rPr lang="en-US" sz="3200" dirty="0"/>
              <a:t>A clean </a:t>
            </a:r>
            <a:r>
              <a:rPr lang="en-US" sz="3200" dirty="0" smtClean="0"/>
              <a:t>health </a:t>
            </a:r>
            <a:r>
              <a:rPr lang="en-US" sz="3200" dirty="0"/>
              <a:t>shop creates confidence and shows professionalism.</a:t>
            </a:r>
          </a:p>
          <a:p>
            <a:pPr eaLnBrk="1" hangingPunct="1"/>
            <a:r>
              <a:rPr lang="en-US" sz="3200" dirty="0"/>
              <a:t>Keep the containers closed before and after use.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3255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Summary of Storage </a:t>
            </a:r>
            <a:r>
              <a:rPr lang="en-US" sz="4000" b="1" dirty="0" smtClean="0"/>
              <a:t>Guidelines (1) </a:t>
            </a:r>
            <a:endParaRPr lang="en-US" sz="4000" dirty="0"/>
          </a:p>
        </p:txBody>
      </p:sp>
      <p:sp>
        <p:nvSpPr>
          <p:cNvPr id="5632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Store medicines on clean, safe, and well maintained shelves.</a:t>
            </a:r>
          </a:p>
          <a:p>
            <a:pPr eaLnBrk="1" hangingPunct="1"/>
            <a:r>
              <a:rPr lang="en-US" sz="3200" dirty="0"/>
              <a:t>Medicines should be protected from light and heat.</a:t>
            </a:r>
          </a:p>
          <a:p>
            <a:pPr eaLnBrk="1" hangingPunct="1"/>
            <a:r>
              <a:rPr lang="en-US" sz="3200" dirty="0"/>
              <a:t>Medicines should be stored in a cool dry place away from pests and rodents.</a:t>
            </a:r>
          </a:p>
          <a:p>
            <a:r>
              <a:rPr lang="en-US" sz="3200" dirty="0"/>
              <a:t>Store medicines with short expiry at the front of the shelves and those with long expiries behind (first expiry, first out [FEFO]).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dirty="0"/>
              <a:t>Summary of Storage Guidelines </a:t>
            </a:r>
            <a:r>
              <a:rPr lang="en-US" b="0" dirty="0" smtClean="0"/>
              <a:t>(2)</a:t>
            </a:r>
            <a:endParaRPr lang="en-US" b="0" dirty="0"/>
          </a:p>
        </p:txBody>
      </p:sp>
      <p:sp>
        <p:nvSpPr>
          <p:cNvPr id="5734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625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3200" dirty="0"/>
              <a:t>Keep low weight medicines on higher shelves and heavy ones at the bottom.</a:t>
            </a:r>
          </a:p>
          <a:p>
            <a:pPr eaLnBrk="1" hangingPunct="1"/>
            <a:r>
              <a:rPr lang="en-US" sz="3200" dirty="0"/>
              <a:t>Arrange the medicines on the shelves according to what they are used for.</a:t>
            </a:r>
          </a:p>
          <a:p>
            <a:pPr eaLnBrk="1" hangingPunct="1"/>
            <a:r>
              <a:rPr lang="en-US" sz="3200" dirty="0"/>
              <a:t>Label all shelves for easy retrieval of medicines.</a:t>
            </a:r>
          </a:p>
          <a:p>
            <a:pPr eaLnBrk="1" hangingPunct="1"/>
            <a:r>
              <a:rPr lang="en-US" sz="3200" dirty="0"/>
              <a:t>Always read the standard operating procedures (SOP) provided to remind yourself of how to clean your </a:t>
            </a:r>
            <a:r>
              <a:rPr lang="en-US" sz="3200" dirty="0" smtClean="0"/>
              <a:t>health shop, </a:t>
            </a:r>
            <a:r>
              <a:rPr lang="en-US" sz="3200" dirty="0"/>
              <a:t>and how to receive, store, and dispense medicines.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Knowing Your Stock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06471"/>
            <a:ext cx="7924800" cy="5102225"/>
          </a:xfrm>
        </p:spPr>
        <p:txBody>
          <a:bodyPr>
            <a:normAutofit/>
          </a:bodyPr>
          <a:lstStyle/>
          <a:p>
            <a:pPr marL="61913" indent="-61913" eaLnBrk="1" hangingPunct="1">
              <a:buFont typeface="Wingdings" pitchFamily="2" charset="2"/>
              <a:buNone/>
            </a:pPr>
            <a:r>
              <a:rPr lang="en-US" sz="3000" dirty="0"/>
              <a:t>To ensure effective stock management, the H</a:t>
            </a:r>
            <a:r>
              <a:rPr lang="en-US" sz="3000" dirty="0" smtClean="0"/>
              <a:t>S </a:t>
            </a:r>
            <a:r>
              <a:rPr lang="en-US" sz="3000" dirty="0"/>
              <a:t>operator should have the following tools to monitor stock:</a:t>
            </a:r>
          </a:p>
          <a:p>
            <a:pPr eaLnBrk="1" hangingPunct="1"/>
            <a:r>
              <a:rPr lang="en-US" sz="3000" dirty="0"/>
              <a:t>Out of stock book</a:t>
            </a:r>
          </a:p>
          <a:p>
            <a:pPr eaLnBrk="1" hangingPunct="1"/>
            <a:r>
              <a:rPr lang="en-US" sz="3000" dirty="0"/>
              <a:t>Purchase order </a:t>
            </a:r>
            <a:r>
              <a:rPr lang="en-US" sz="3000" dirty="0" smtClean="0"/>
              <a:t>book</a:t>
            </a:r>
            <a:endParaRPr lang="en-US" sz="3000" dirty="0"/>
          </a:p>
          <a:p>
            <a:pPr eaLnBrk="1" hangingPunct="1"/>
            <a:r>
              <a:rPr lang="en-US" sz="3000" dirty="0"/>
              <a:t>Expired medicines register</a:t>
            </a:r>
          </a:p>
          <a:p>
            <a:pPr eaLnBrk="1" hangingPunct="1"/>
            <a:r>
              <a:rPr lang="en-US" sz="3000" dirty="0" smtClean="0"/>
              <a:t>Prescription/Dispensing register </a:t>
            </a:r>
            <a:endParaRPr lang="en-US" sz="3000" dirty="0"/>
          </a:p>
          <a:p>
            <a:pPr eaLnBrk="1" hangingPunct="1"/>
            <a:endParaRPr lang="en-US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66800"/>
            <a:ext cx="7620000" cy="27733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Selection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2455605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Purchase Order Book</a:t>
            </a:r>
          </a:p>
        </p:txBody>
      </p:sp>
      <p:pic>
        <p:nvPicPr>
          <p:cNvPr id="14339" name="Content Placeholder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2115" t="8836" r="21635" b="57791"/>
          <a:stretch>
            <a:fillRect/>
          </a:stretch>
        </p:blipFill>
        <p:spPr>
          <a:xfrm>
            <a:off x="531813" y="1752600"/>
            <a:ext cx="8154987" cy="4191000"/>
          </a:xfr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Stock Management Tools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06532767"/>
              </p:ext>
            </p:extLst>
          </p:nvPr>
        </p:nvGraphicFramePr>
        <p:xfrm>
          <a:off x="685800" y="1600200"/>
          <a:ext cx="7696200" cy="51663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8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581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1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Tool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Purpose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790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Out of stock book </a:t>
                      </a:r>
                      <a:endParaRPr lang="en-US" sz="2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To record medicines that are out of stock.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Helps as a guide for restocking. </a:t>
                      </a:r>
                      <a:endParaRPr lang="en-US" sz="2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8882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Purchase order book </a:t>
                      </a:r>
                      <a:endParaRPr lang="en-US" sz="2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Used to record medicines to be purchased from a wholesale supplier.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Helps to account for the money used to buy medicine. </a:t>
                      </a:r>
                      <a:endParaRPr lang="en-US" sz="2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Expired drug book </a:t>
                      </a:r>
                      <a:endParaRPr lang="en-US" sz="2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Record the names and quantities of expired medicines.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Helps to know the value of the expired medicines. 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Prescription/dispensing</a:t>
                      </a:r>
                      <a:r>
                        <a:rPr lang="en-US" sz="2000" baseline="0" dirty="0" smtClean="0"/>
                        <a:t> record</a:t>
                      </a:r>
                      <a:endParaRPr lang="en-US" sz="20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 smtClean="0">
                          <a:latin typeface="Calibri"/>
                        </a:rPr>
                        <a:t>Keeps a record of what has been dispensed</a:t>
                      </a:r>
                      <a:r>
                        <a:rPr lang="en-US" sz="2000" baseline="0" dirty="0" smtClean="0">
                          <a:latin typeface="Calibri"/>
                        </a:rPr>
                        <a:t> from the health shop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baseline="0" dirty="0" smtClean="0">
                          <a:latin typeface="Calibri"/>
                        </a:rPr>
                        <a:t>Helps to calculate how much stock to buy and store in the health shop</a:t>
                      </a:r>
                      <a:endParaRPr lang="en-US" sz="20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/>
              <a:t>Stock </a:t>
            </a:r>
            <a:r>
              <a:rPr lang="en-US" dirty="0" smtClean="0"/>
              <a:t>Management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 addition, a good business should have a debtors’ and creditors’ book.</a:t>
            </a:r>
          </a:p>
          <a:p>
            <a:r>
              <a:rPr lang="en-US" sz="3200" dirty="0"/>
              <a:t>A debtors’ book is used to record those who take medicines without paying cash (take debts).</a:t>
            </a:r>
          </a:p>
          <a:p>
            <a:r>
              <a:rPr lang="en-US" sz="3200" dirty="0"/>
              <a:t>A creditors’ book is used to record those who give the shop medicines on credit (give credit).</a:t>
            </a:r>
          </a:p>
          <a:p>
            <a:r>
              <a:rPr lang="en-US" sz="3200" dirty="0"/>
              <a:t>These will be reviewed later in the training.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200" dirty="0"/>
              <a:t>Effective Medicines Management  for the Health Shop Ensures That: </a:t>
            </a:r>
          </a:p>
          <a:p>
            <a:r>
              <a:rPr lang="en-US" sz="3200" dirty="0" smtClean="0"/>
              <a:t>Medicines </a:t>
            </a:r>
            <a:r>
              <a:rPr lang="en-US" sz="3200" dirty="0"/>
              <a:t>are dispensed correctly: </a:t>
            </a:r>
          </a:p>
          <a:p>
            <a:pPr lvl="1"/>
            <a:r>
              <a:rPr lang="en-US" dirty="0"/>
              <a:t>Right dose </a:t>
            </a:r>
          </a:p>
          <a:p>
            <a:pPr lvl="1"/>
            <a:r>
              <a:rPr lang="en-US" dirty="0"/>
              <a:t>Right frequency </a:t>
            </a:r>
          </a:p>
          <a:p>
            <a:pPr lvl="1"/>
            <a:r>
              <a:rPr lang="en-US" dirty="0"/>
              <a:t>Right duration</a:t>
            </a:r>
          </a:p>
          <a:p>
            <a:r>
              <a:rPr lang="en-US" sz="3200" dirty="0"/>
              <a:t>Clients receive correct </a:t>
            </a:r>
            <a:r>
              <a:rPr lang="en-US" sz="3200" dirty="0" smtClean="0"/>
              <a:t>information</a:t>
            </a:r>
          </a:p>
          <a:p>
            <a:pPr marL="0" indent="0">
              <a:buNone/>
            </a:pPr>
            <a:r>
              <a:rPr lang="en-US" sz="3200" dirty="0"/>
              <a:t>Thus the Health Shop Dispenser Needs To</a:t>
            </a:r>
            <a:r>
              <a:rPr lang="en-US" sz="3200" dirty="0" smtClean="0"/>
              <a:t>:</a:t>
            </a:r>
          </a:p>
          <a:p>
            <a:r>
              <a:rPr lang="en-US" sz="3200" dirty="0"/>
              <a:t>Dispense medicines with the right information.</a:t>
            </a:r>
          </a:p>
          <a:p>
            <a:r>
              <a:rPr lang="en-US" sz="3200" dirty="0"/>
              <a:t>Verify that the client has understood the information.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868504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/>
              <a:t>Exercise 3</a:t>
            </a:r>
            <a:r>
              <a:rPr lang="en-US" dirty="0" smtClean="0"/>
              <a:t>: </a:t>
            </a:r>
            <a:r>
              <a:rPr lang="en-US" dirty="0"/>
              <a:t>Group Work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What problems do you face during the different stages of the Medicines Management Cycle and how can they be solved?</a:t>
            </a:r>
          </a:p>
          <a:p>
            <a:pPr marL="914400" indent="-511175">
              <a:buFont typeface="Courier New" panose="02070309020205020404" pitchFamily="49" charset="0"/>
              <a:buChar char="o"/>
            </a:pPr>
            <a:r>
              <a:rPr lang="en-US" sz="3200" dirty="0"/>
              <a:t>When choosing which medicines to buy?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en-US" sz="3200" dirty="0"/>
              <a:t>When buying medicines?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en-US" sz="3200" dirty="0"/>
              <a:t>When storing medicines?</a:t>
            </a:r>
          </a:p>
          <a:p>
            <a:pPr marL="852488" indent="-387350">
              <a:buFont typeface="Courier New" panose="02070309020205020404" pitchFamily="49" charset="0"/>
              <a:buChar char="o"/>
            </a:pPr>
            <a:r>
              <a:rPr lang="en-US" sz="3200" dirty="0"/>
              <a:t>When dispensing medicines?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Were we able </a:t>
            </a:r>
            <a:r>
              <a:rPr lang="en-US" dirty="0"/>
              <a:t>to:</a:t>
            </a:r>
          </a:p>
          <a:p>
            <a:pPr marL="403225" lvl="0" indent="-403225">
              <a:buNone/>
            </a:pPr>
            <a:r>
              <a:rPr lang="en-US" dirty="0"/>
              <a:t>1. State the factors to consider when </a:t>
            </a:r>
            <a:r>
              <a:rPr lang="en-US" b="1" dirty="0"/>
              <a:t>selecting</a:t>
            </a:r>
            <a:r>
              <a:rPr lang="en-US" dirty="0"/>
              <a:t> medicines to be stocked.</a:t>
            </a:r>
          </a:p>
          <a:p>
            <a:pPr marL="341313" lvl="0" indent="-341313">
              <a:buNone/>
            </a:pPr>
            <a:r>
              <a:rPr lang="en-US" dirty="0"/>
              <a:t>2. Accurately estimate the </a:t>
            </a:r>
            <a:r>
              <a:rPr lang="en-US" b="1" dirty="0"/>
              <a:t>quantities</a:t>
            </a:r>
            <a:r>
              <a:rPr lang="en-US" dirty="0"/>
              <a:t> of medicines to be stocked.</a:t>
            </a:r>
          </a:p>
          <a:p>
            <a:pPr marL="0" lvl="0" indent="0">
              <a:buNone/>
            </a:pPr>
            <a:r>
              <a:rPr lang="en-US" dirty="0"/>
              <a:t>3. State the steps followed when </a:t>
            </a:r>
            <a:r>
              <a:rPr lang="en-US" b="1" dirty="0"/>
              <a:t>receiving</a:t>
            </a:r>
            <a:r>
              <a:rPr lang="en-US" dirty="0"/>
              <a:t> medicines.</a:t>
            </a:r>
          </a:p>
          <a:p>
            <a:pPr marL="341313" lvl="0" indent="-341313">
              <a:buNone/>
            </a:pPr>
            <a:r>
              <a:rPr lang="en-US" dirty="0"/>
              <a:t>4. Describe the proper </a:t>
            </a:r>
            <a:r>
              <a:rPr lang="en-US" b="1" dirty="0"/>
              <a:t>storage</a:t>
            </a:r>
            <a:r>
              <a:rPr lang="en-US" dirty="0"/>
              <a:t> of medicines in a health shop.</a:t>
            </a:r>
          </a:p>
          <a:p>
            <a:pPr marL="341313" indent="-341313">
              <a:buNone/>
            </a:pPr>
            <a:r>
              <a:rPr lang="en-US" dirty="0"/>
              <a:t>5. State the factors that influence the storage of medicines.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992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Effective medicines management for the </a:t>
            </a:r>
            <a:r>
              <a:rPr lang="en-US" sz="3200" dirty="0" smtClean="0"/>
              <a:t>health shop </a:t>
            </a:r>
            <a:r>
              <a:rPr lang="en-US" sz="3200" dirty="0"/>
              <a:t>ensures that:</a:t>
            </a:r>
          </a:p>
          <a:p>
            <a:r>
              <a:rPr lang="en-US" sz="3200" dirty="0"/>
              <a:t>The right medicines are selected </a:t>
            </a:r>
          </a:p>
          <a:p>
            <a:r>
              <a:rPr lang="en-US" sz="3200" dirty="0"/>
              <a:t>Medicines are available:  </a:t>
            </a:r>
          </a:p>
          <a:p>
            <a:pPr lvl="1"/>
            <a:r>
              <a:rPr lang="en-US" sz="3200" dirty="0"/>
              <a:t>Right quantity </a:t>
            </a:r>
          </a:p>
          <a:p>
            <a:pPr lvl="1"/>
            <a:r>
              <a:rPr lang="en-US" sz="3200" dirty="0"/>
              <a:t>Right quality</a:t>
            </a:r>
          </a:p>
          <a:p>
            <a:pPr lvl="1"/>
            <a:r>
              <a:rPr lang="en-US" sz="3200" dirty="0"/>
              <a:t>Right cost</a:t>
            </a:r>
          </a:p>
          <a:p>
            <a:pPr lvl="1"/>
            <a:r>
              <a:rPr lang="en-US" sz="3200" dirty="0"/>
              <a:t>No stock-outs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74638"/>
            <a:ext cx="81534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/>
              <a:t>Selection of Medicines </a:t>
            </a:r>
            <a:r>
              <a:rPr lang="en-US" dirty="0" smtClean="0"/>
              <a:t>(1)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Selection of Medicines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62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3200" dirty="0"/>
              <a:t>The </a:t>
            </a:r>
            <a:r>
              <a:rPr lang="en-US" sz="3200" u="sng" dirty="0"/>
              <a:t>type</a:t>
            </a:r>
            <a:r>
              <a:rPr lang="en-US" sz="3200" dirty="0"/>
              <a:t> and </a:t>
            </a:r>
            <a:r>
              <a:rPr lang="en-US" sz="3200" u="sng" dirty="0"/>
              <a:t>quantity</a:t>
            </a:r>
            <a:r>
              <a:rPr lang="en-US" sz="3200" dirty="0"/>
              <a:t> of medicines selected depend 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Prescriptions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Clients choices for OTC medicines (general sales list)</a:t>
            </a: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Health Shops </a:t>
            </a:r>
            <a:r>
              <a:rPr lang="en-US" sz="3200" dirty="0"/>
              <a:t>List of Medicines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Conditions that </a:t>
            </a:r>
            <a:r>
              <a:rPr lang="en-US" sz="3200" dirty="0" smtClean="0"/>
              <a:t>the health shop can manage</a:t>
            </a: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Special circumstances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Funds available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3200" dirty="0"/>
          </a:p>
          <a:p>
            <a:pPr lvl="0"/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Proper </a:t>
            </a:r>
            <a:r>
              <a:rPr lang="en-US" sz="4000" b="1" dirty="0" smtClean="0"/>
              <a:t>Selection (1)</a:t>
            </a:r>
            <a:endParaRPr lang="en-US" sz="4000" b="1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200" dirty="0"/>
              <a:t>Limited to </a:t>
            </a:r>
            <a:r>
              <a:rPr lang="en-US" sz="3200" dirty="0" smtClean="0"/>
              <a:t>health shops </a:t>
            </a:r>
            <a:r>
              <a:rPr lang="en-US" sz="3200" dirty="0"/>
              <a:t>expanded list and </a:t>
            </a:r>
            <a:r>
              <a:rPr lang="en-US" sz="3200" dirty="0" smtClean="0"/>
              <a:t>to OTC medicines (general sales) list*.</a:t>
            </a:r>
            <a:endParaRPr lang="en-US" sz="3200" dirty="0"/>
          </a:p>
          <a:p>
            <a:pPr eaLnBrk="1" hangingPunct="1"/>
            <a:r>
              <a:rPr lang="en-US" sz="3200" dirty="0"/>
              <a:t>No stocking of injectables in </a:t>
            </a:r>
            <a:r>
              <a:rPr lang="en-US" sz="3200" dirty="0" smtClean="0"/>
              <a:t>the health shops.</a:t>
            </a:r>
            <a:endParaRPr lang="en-US" sz="3200" dirty="0"/>
          </a:p>
          <a:p>
            <a:pPr eaLnBrk="1" hangingPunct="1"/>
            <a:endParaRPr lang="en-US" sz="3200" dirty="0" smtClean="0"/>
          </a:p>
          <a:p>
            <a:pPr eaLnBrk="1" hangingPunct="1"/>
            <a:endParaRPr lang="en-US" sz="3200" dirty="0"/>
          </a:p>
          <a:p>
            <a:pPr eaLnBrk="1" hangingPunct="1"/>
            <a:endParaRPr lang="en-US" sz="3200" dirty="0" smtClean="0"/>
          </a:p>
          <a:p>
            <a:pPr eaLnBrk="1" hangingPunct="1"/>
            <a:r>
              <a:rPr lang="en-US" sz="3200" dirty="0" smtClean="0"/>
              <a:t>*Note: ALL MEDICINES SHOULD BE REGISTERED WITH ZAMRA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/>
              <a:t>Proper Selection </a:t>
            </a:r>
            <a:r>
              <a:rPr lang="en-US" b="0" dirty="0" smtClean="0"/>
              <a:t>(2)</a:t>
            </a:r>
            <a:endParaRPr lang="en-US" sz="4000" b="0" dirty="0">
              <a:solidFill>
                <a:schemeClr val="tx1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5181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3200" dirty="0"/>
              <a:t>Thus, the </a:t>
            </a:r>
            <a:r>
              <a:rPr lang="en-US" sz="3200" dirty="0" smtClean="0"/>
              <a:t>health shop </a:t>
            </a:r>
            <a:r>
              <a:rPr lang="en-US" sz="3200" dirty="0"/>
              <a:t>operator needs to:</a:t>
            </a:r>
          </a:p>
          <a:p>
            <a:pPr eaLnBrk="1" hangingPunct="1"/>
            <a:r>
              <a:rPr lang="en-US" sz="3200" dirty="0"/>
              <a:t>Select the proper medicines.</a:t>
            </a:r>
          </a:p>
          <a:p>
            <a:pPr eaLnBrk="1" hangingPunct="1"/>
            <a:r>
              <a:rPr lang="en-US" sz="3200" dirty="0"/>
              <a:t>Make accurate estimates.</a:t>
            </a:r>
          </a:p>
          <a:p>
            <a:r>
              <a:rPr lang="en-US" sz="3200" dirty="0"/>
              <a:t>Keep proper records of medicines purchased.</a:t>
            </a:r>
          </a:p>
          <a:p>
            <a:r>
              <a:rPr lang="en-US" sz="3200" dirty="0"/>
              <a:t>Keep proper records of medicines dispensed.</a:t>
            </a:r>
          </a:p>
          <a:p>
            <a:pPr eaLnBrk="1" hangingPunct="1"/>
            <a:endParaRPr lang="en-US"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3584</TotalTime>
  <Words>2514</Words>
  <Application>Microsoft Office PowerPoint</Application>
  <PresentationFormat>On-screen Show (4:3)</PresentationFormat>
  <Paragraphs>342</Paragraphs>
  <Slides>55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Document</vt:lpstr>
      <vt:lpstr>Health Shops Training Zambia </vt:lpstr>
      <vt:lpstr>Objectives</vt:lpstr>
      <vt:lpstr>Overview: Medicines Management </vt:lpstr>
      <vt:lpstr>Medicines Management Cycle</vt:lpstr>
      <vt:lpstr>Selection</vt:lpstr>
      <vt:lpstr>PowerPoint Presentation</vt:lpstr>
      <vt:lpstr>Selection of Medicines (2)</vt:lpstr>
      <vt:lpstr>Proper Selection (1)</vt:lpstr>
      <vt:lpstr>Proper Selection (2)</vt:lpstr>
      <vt:lpstr>Buying/Purchasing/Procurement</vt:lpstr>
      <vt:lpstr>Definition and Overview  </vt:lpstr>
      <vt:lpstr>How Much Medicine to Buy?</vt:lpstr>
      <vt:lpstr>Calculation</vt:lpstr>
      <vt:lpstr>Exercise 1</vt:lpstr>
      <vt:lpstr>Calculation </vt:lpstr>
      <vt:lpstr>Sources of Medicine</vt:lpstr>
      <vt:lpstr>Advantages of Purchasing from Licensed Suppliers </vt:lpstr>
      <vt:lpstr>Note</vt:lpstr>
      <vt:lpstr>Supply System for Health Shops</vt:lpstr>
      <vt:lpstr>Sample of Purchase Order List </vt:lpstr>
      <vt:lpstr>Receipt of Medicines </vt:lpstr>
      <vt:lpstr>PowerPoint Presentation</vt:lpstr>
      <vt:lpstr>Receipt of Medicines Checklist (1) </vt:lpstr>
      <vt:lpstr>Receipt Checklist (2)</vt:lpstr>
      <vt:lpstr>Receipt of Medicines (3)</vt:lpstr>
      <vt:lpstr>PowerPoint Presentation</vt:lpstr>
      <vt:lpstr>Transport of Medicines </vt:lpstr>
      <vt:lpstr>Pricing of Medicines </vt:lpstr>
      <vt:lpstr>Pricing Notes </vt:lpstr>
      <vt:lpstr>Storage of Medicines </vt:lpstr>
      <vt:lpstr>Arrangement of Medicines </vt:lpstr>
      <vt:lpstr>Arrangement Notes</vt:lpstr>
      <vt:lpstr>Proper Shelving of Medicines</vt:lpstr>
      <vt:lpstr>Comparison: Which is a Good Store?</vt:lpstr>
      <vt:lpstr>Importance of Proper Arrangement </vt:lpstr>
      <vt:lpstr> Exercise 2: Role Play the Storage of Medicines </vt:lpstr>
      <vt:lpstr>PowerPoint Presentation</vt:lpstr>
      <vt:lpstr>Factors that Influence Medicine Quality </vt:lpstr>
      <vt:lpstr>Heat (1)</vt:lpstr>
      <vt:lpstr>Heat (2)</vt:lpstr>
      <vt:lpstr>Storage</vt:lpstr>
      <vt:lpstr>Moisture (1) </vt:lpstr>
      <vt:lpstr>Moisture (2)</vt:lpstr>
      <vt:lpstr>Direct Sunlight (1)</vt:lpstr>
      <vt:lpstr>Direct Sunlight (2)</vt:lpstr>
      <vt:lpstr>Cleanliness </vt:lpstr>
      <vt:lpstr>Summary of Storage Guidelines (1) </vt:lpstr>
      <vt:lpstr>Summary of Storage Guidelines (2)</vt:lpstr>
      <vt:lpstr>Knowing Your Stock</vt:lpstr>
      <vt:lpstr>Purchase Order Book</vt:lpstr>
      <vt:lpstr>Stock Management Tools</vt:lpstr>
      <vt:lpstr>Stock Management</vt:lpstr>
      <vt:lpstr>In Conclusion</vt:lpstr>
      <vt:lpstr>Exercise 3: Group Work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200</cp:revision>
  <dcterms:created xsi:type="dcterms:W3CDTF">2011-09-08T16:26:48Z</dcterms:created>
  <dcterms:modified xsi:type="dcterms:W3CDTF">2017-04-24T21:09:49Z</dcterms:modified>
</cp:coreProperties>
</file>