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handoutMasterIdLst>
    <p:handoutMasterId r:id="rId72"/>
  </p:handoutMasterIdLst>
  <p:sldIdLst>
    <p:sldId id="256" r:id="rId2"/>
    <p:sldId id="358" r:id="rId3"/>
    <p:sldId id="359" r:id="rId4"/>
    <p:sldId id="261" r:id="rId5"/>
    <p:sldId id="262" r:id="rId6"/>
    <p:sldId id="263" r:id="rId7"/>
    <p:sldId id="264" r:id="rId8"/>
    <p:sldId id="265" r:id="rId9"/>
    <p:sldId id="267" r:id="rId10"/>
    <p:sldId id="268" r:id="rId11"/>
    <p:sldId id="269" r:id="rId12"/>
    <p:sldId id="270" r:id="rId13"/>
    <p:sldId id="272"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6" r:id="rId45"/>
    <p:sldId id="307" r:id="rId46"/>
    <p:sldId id="308" r:id="rId47"/>
    <p:sldId id="310" r:id="rId48"/>
    <p:sldId id="311" r:id="rId49"/>
    <p:sldId id="312" r:id="rId50"/>
    <p:sldId id="313" r:id="rId51"/>
    <p:sldId id="314" r:id="rId52"/>
    <p:sldId id="315" r:id="rId53"/>
    <p:sldId id="316" r:id="rId54"/>
    <p:sldId id="317" r:id="rId55"/>
    <p:sldId id="318" r:id="rId56"/>
    <p:sldId id="319" r:id="rId57"/>
    <p:sldId id="320" r:id="rId58"/>
    <p:sldId id="321" r:id="rId59"/>
    <p:sldId id="322" r:id="rId60"/>
    <p:sldId id="362" r:id="rId61"/>
    <p:sldId id="360" r:id="rId62"/>
    <p:sldId id="334" r:id="rId63"/>
    <p:sldId id="336" r:id="rId64"/>
    <p:sldId id="338" r:id="rId65"/>
    <p:sldId id="339" r:id="rId66"/>
    <p:sldId id="340" r:id="rId67"/>
    <p:sldId id="341" r:id="rId68"/>
    <p:sldId id="343" r:id="rId69"/>
    <p:sldId id="361" r:id="rId7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vin Chibanda" initials="IC" lastIdx="7" clrIdx="0">
    <p:extLst>
      <p:ext uri="{19B8F6BF-5375-455C-9EA6-DF929625EA0E}">
        <p15:presenceInfo xmlns:p15="http://schemas.microsoft.com/office/powerpoint/2012/main" userId="Ivin Chiband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A9AE"/>
    <a:srgbClr val="6693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62" y="7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varScale="1">
        <p:scale>
          <a:sx n="54" d="100"/>
          <a:sy n="54" d="100"/>
        </p:scale>
        <p:origin x="-2904"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5425C515-EBF0-41D8-96E7-2D26706DEA83}" type="datetimeFigureOut">
              <a:rPr lang="en-US" smtClean="0"/>
              <a:pPr/>
              <a:t>4/24/2017</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8E4862D2-E401-4925-A83B-5A1C6DEB959D}" type="slidenum">
              <a:rPr lang="en-US" smtClean="0"/>
              <a:pPr/>
              <a:t>‹#›</a:t>
            </a:fld>
            <a:endParaRPr lang="en-US" dirty="0"/>
          </a:p>
        </p:txBody>
      </p:sp>
    </p:spTree>
    <p:extLst>
      <p:ext uri="{BB962C8B-B14F-4D97-AF65-F5344CB8AC3E}">
        <p14:creationId xmlns:p14="http://schemas.microsoft.com/office/powerpoint/2010/main" val="8918052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DE52986-1C2D-4CA3-8B26-FA33DF440027}" type="datetimeFigureOut">
              <a:rPr lang="en-US" smtClean="0"/>
              <a:pPr/>
              <a:t>4/24/2017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2925BE5-7870-46CA-91C3-248EB75C1948}" type="slidenum">
              <a:rPr lang="en-US" smtClean="0"/>
              <a:pPr/>
              <a:t>‹#›</a:t>
            </a:fld>
            <a:endParaRPr lang="en-US" dirty="0"/>
          </a:p>
        </p:txBody>
      </p:sp>
    </p:spTree>
    <p:extLst>
      <p:ext uri="{BB962C8B-B14F-4D97-AF65-F5344CB8AC3E}">
        <p14:creationId xmlns:p14="http://schemas.microsoft.com/office/powerpoint/2010/main" val="1042055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8FEEB42-285F-45ED-B21D-BE3FBCFF071B}" type="slidenum">
              <a:rPr lang="en-US" smtClean="0"/>
              <a:pPr/>
              <a:t>64</a:t>
            </a:fld>
            <a:endParaRPr lang="en-US" dirty="0"/>
          </a:p>
        </p:txBody>
      </p:sp>
    </p:spTree>
    <p:extLst>
      <p:ext uri="{BB962C8B-B14F-4D97-AF65-F5344CB8AC3E}">
        <p14:creationId xmlns:p14="http://schemas.microsoft.com/office/powerpoint/2010/main" val="3803198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8600" y="1066801"/>
            <a:ext cx="8686800" cy="1447799"/>
          </a:xfrm>
          <a:solidFill>
            <a:schemeClr val="accent3">
              <a:lumMod val="50000"/>
            </a:schemeClr>
          </a:solidFill>
        </p:spPr>
        <p:txBody>
          <a:bodyPr/>
          <a:lstStyle>
            <a:lvl1pPr algn="l">
              <a:defRPr b="1" baseline="0">
                <a:ln>
                  <a:solidFill>
                    <a:schemeClr val="tx2"/>
                  </a:solidFill>
                </a:ln>
                <a:solidFill>
                  <a:schemeClr val="bg2"/>
                </a:solidFill>
                <a:latin typeface="+mn-lt"/>
                <a:cs typeface="Arial" pitchFamily="34" charset="0"/>
              </a:defRPr>
            </a:lvl1pPr>
          </a:lstStyle>
          <a:p>
            <a:r>
              <a:rPr lang="en-US" dirty="0"/>
              <a:t>Accredited Drug Shops Training</a:t>
            </a:r>
          </a:p>
        </p:txBody>
      </p:sp>
      <p:sp>
        <p:nvSpPr>
          <p:cNvPr id="3" name="Subtitle 2"/>
          <p:cNvSpPr>
            <a:spLocks noGrp="1"/>
          </p:cNvSpPr>
          <p:nvPr>
            <p:ph type="subTitle" idx="1" hasCustomPrompt="1"/>
          </p:nvPr>
        </p:nvSpPr>
        <p:spPr>
          <a:xfrm>
            <a:off x="1143000" y="3048000"/>
            <a:ext cx="7620000" cy="1219200"/>
          </a:xfrm>
          <a:solidFill>
            <a:schemeClr val="accent3">
              <a:lumMod val="75000"/>
            </a:schemeClr>
          </a:solidFill>
        </p:spPr>
        <p:txBody>
          <a:bodyPr>
            <a:normAutofit/>
          </a:bodyPr>
          <a:lstStyle>
            <a:lvl1pPr marL="0" indent="0" algn="l">
              <a:buNone/>
              <a:defRPr sz="3200" b="1" baseline="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Gastro Intestinal Tract</a:t>
            </a:r>
          </a:p>
        </p:txBody>
      </p:sp>
      <p:cxnSp>
        <p:nvCxnSpPr>
          <p:cNvPr id="10" name="Straight Connector 9"/>
          <p:cNvCxnSpPr/>
          <p:nvPr userDrawn="1"/>
        </p:nvCxnSpPr>
        <p:spPr>
          <a:xfrm>
            <a:off x="762000" y="2590800"/>
            <a:ext cx="8382000" cy="0"/>
          </a:xfrm>
          <a:prstGeom prst="line">
            <a:avLst/>
          </a:prstGeom>
          <a:ln w="38100">
            <a:solidFill>
              <a:srgbClr val="7AA9AE"/>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50000"/>
            </a:schemeClr>
          </a:solidFill>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685800" y="1600200"/>
            <a:ext cx="7924800" cy="4419599"/>
          </a:xfrm>
        </p:spPr>
        <p:txBody>
          <a:bodyPr/>
          <a:lstStyle>
            <a:lvl2pPr>
              <a:buFont typeface="Courier New" pitchFamily="49" charset="0"/>
              <a:buChar char="o"/>
              <a:defRPr/>
            </a:lvl2pPr>
            <a:lvl3pPr>
              <a:buNone/>
              <a:defRPr/>
            </a:lvl3pPr>
          </a:lstStyle>
          <a:p>
            <a:pPr lvl="0"/>
            <a:r>
              <a:rPr lang="en-US" dirty="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25000"/>
            </a:schemeClr>
          </a:solidFill>
        </p:spPr>
        <p:txBody>
          <a:bodyPr/>
          <a:lstStyle/>
          <a:p>
            <a:r>
              <a:rPr lang="en-US"/>
              <a:t>Click to edit Master title style</a:t>
            </a:r>
          </a:p>
        </p:txBody>
      </p:sp>
      <p:sp>
        <p:nvSpPr>
          <p:cNvPr id="3" name="Content Placeholder 2"/>
          <p:cNvSpPr>
            <a:spLocks noGrp="1"/>
          </p:cNvSpPr>
          <p:nvPr>
            <p:ph sz="half" idx="1"/>
          </p:nvPr>
        </p:nvSpPr>
        <p:spPr>
          <a:xfrm>
            <a:off x="685800" y="16002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800600" y="16002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25000"/>
            </a:schemeClr>
          </a:solidFill>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85800" y="1535113"/>
            <a:ext cx="38862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0" y="2174875"/>
            <a:ext cx="3886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00600" y="1535113"/>
            <a:ext cx="38862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800600" y="2174875"/>
            <a:ext cx="3886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2779713" cy="1162050"/>
          </a:xfrm>
          <a:solidFill>
            <a:schemeClr val="bg2">
              <a:lumMod val="25000"/>
            </a:schemeClr>
          </a:solidFill>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5800" y="1435100"/>
            <a:ext cx="27797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57400"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0574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0574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274638"/>
            <a:ext cx="8001000" cy="1143000"/>
          </a:xfrm>
          <a:prstGeom prst="rect">
            <a:avLst/>
          </a:prstGeom>
          <a:solidFill>
            <a:schemeClr val="tx1"/>
          </a:solidFill>
        </p:spPr>
        <p:txBody>
          <a:bodyPr vert="horz" lIns="91440" tIns="45720" rIns="91440" bIns="45720" rtlCol="0" anchor="ctr">
            <a:normAutofit/>
          </a:bodyPr>
          <a:lstStyle/>
          <a:p>
            <a:r>
              <a:rPr lang="en-US" dirty="0"/>
              <a:t>Accredited Drug Shops Training</a:t>
            </a:r>
          </a:p>
        </p:txBody>
      </p:sp>
      <p:sp>
        <p:nvSpPr>
          <p:cNvPr id="3" name="Text Placeholder 2"/>
          <p:cNvSpPr>
            <a:spLocks noGrp="1"/>
          </p:cNvSpPr>
          <p:nvPr>
            <p:ph type="body" idx="1"/>
          </p:nvPr>
        </p:nvSpPr>
        <p:spPr>
          <a:xfrm>
            <a:off x="685800" y="1600201"/>
            <a:ext cx="7848600" cy="1143000"/>
          </a:xfrm>
          <a:prstGeom prst="rect">
            <a:avLst/>
          </a:prstGeom>
        </p:spPr>
        <p:txBody>
          <a:bodyPr vert="horz" lIns="91440" tIns="45720" rIns="91440" bIns="45720" rtlCol="0">
            <a:normAutofit/>
          </a:bodyPr>
          <a:lstStyle/>
          <a:p>
            <a:pPr lvl="0"/>
            <a:r>
              <a:rPr lang="en-US" dirty="0"/>
              <a:t>Gastro Intestinal tract</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4400" b="1" kern="1200">
          <a:solidFill>
            <a:schemeClr val="bg1"/>
          </a:solidFill>
          <a:latin typeface="+mj-lt"/>
          <a:ea typeface="+mj-ea"/>
          <a:cs typeface="+mj-cs"/>
        </a:defRPr>
      </a:lvl1pPr>
    </p:titleStyle>
    <p:bodyStyle>
      <a:lvl1pPr marL="342900" indent="-342900" algn="l" defTabSz="914400" rtl="0" eaLnBrk="1" latinLnBrk="0" hangingPunct="1">
        <a:spcBef>
          <a:spcPct val="20000"/>
        </a:spcBef>
        <a:buClr>
          <a:srgbClr val="7AA9AE"/>
        </a:buClr>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AA9AE"/>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AA9AE"/>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AA9AE"/>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AA9AE"/>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066801"/>
            <a:ext cx="9144000" cy="1600199"/>
          </a:xfrm>
        </p:spPr>
        <p:txBody>
          <a:bodyPr>
            <a:normAutofit/>
          </a:bodyPr>
          <a:lstStyle/>
          <a:p>
            <a:pPr algn="ctr"/>
            <a:r>
              <a:rPr lang="en-US" sz="4000" smtClean="0"/>
              <a:t>Health </a:t>
            </a:r>
            <a:r>
              <a:rPr lang="en-US" sz="4000" dirty="0"/>
              <a:t>Shops Training</a:t>
            </a:r>
            <a:br>
              <a:rPr lang="en-US" sz="4000" dirty="0"/>
            </a:br>
            <a:r>
              <a:rPr lang="en-US" sz="4000" i="1" dirty="0" smtClean="0"/>
              <a:t>Zambia</a:t>
            </a:r>
            <a:endParaRPr lang="en-US" sz="4000" i="1" dirty="0"/>
          </a:p>
        </p:txBody>
      </p:sp>
      <p:sp>
        <p:nvSpPr>
          <p:cNvPr id="3" name="Subtitle 2"/>
          <p:cNvSpPr>
            <a:spLocks noGrp="1"/>
          </p:cNvSpPr>
          <p:nvPr>
            <p:ph type="subTitle" idx="1"/>
          </p:nvPr>
        </p:nvSpPr>
        <p:spPr>
          <a:xfrm>
            <a:off x="304800" y="2971800"/>
            <a:ext cx="8686800" cy="1066800"/>
          </a:xfrm>
          <a:solidFill>
            <a:schemeClr val="accent3">
              <a:lumMod val="75000"/>
            </a:schemeClr>
          </a:solidFill>
        </p:spPr>
        <p:txBody>
          <a:bodyPr>
            <a:normAutofit lnSpcReduction="10000"/>
          </a:bodyPr>
          <a:lstStyle/>
          <a:p>
            <a:pPr algn="ctr"/>
            <a:r>
              <a:rPr lang="en-US" dirty="0" smtClean="0">
                <a:solidFill>
                  <a:schemeClr val="bg1"/>
                </a:solidFill>
              </a:rPr>
              <a:t>Module 2 Session 3</a:t>
            </a:r>
          </a:p>
          <a:p>
            <a:pPr algn="ctr"/>
            <a:r>
              <a:rPr lang="en-US" dirty="0" smtClean="0">
                <a:solidFill>
                  <a:schemeClr val="bg1"/>
                </a:solidFill>
              </a:rPr>
              <a:t>Medicine </a:t>
            </a:r>
            <a:r>
              <a:rPr lang="en-US" dirty="0">
                <a:solidFill>
                  <a:schemeClr val="bg1"/>
                </a:solidFill>
              </a:rPr>
              <a:t>Administration </a:t>
            </a:r>
          </a:p>
        </p:txBody>
      </p:sp>
      <p:pic>
        <p:nvPicPr>
          <p:cNvPr id="5" name="Picture 4" descr="C:\Users\lgwoyita\Documents\SDSI\EADSI_UG Final Documents\Marketing\ADS Pictures\ADS in Karuguza.JPG"/>
          <p:cNvPicPr/>
          <p:nvPr/>
        </p:nvPicPr>
        <p:blipFill>
          <a:blip r:embed="rId2" cstate="print"/>
          <a:srcRect/>
          <a:stretch>
            <a:fillRect/>
          </a:stretch>
        </p:blipFill>
        <p:spPr bwMode="auto">
          <a:xfrm>
            <a:off x="5029200" y="4413903"/>
            <a:ext cx="3383280" cy="224880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401762"/>
          </a:xfrm>
        </p:spPr>
        <p:txBody>
          <a:bodyPr>
            <a:noAutofit/>
          </a:bodyPr>
          <a:lstStyle/>
          <a:p>
            <a:pPr algn="ctr" eaLnBrk="1" fontAlgn="auto" hangingPunct="1">
              <a:spcAft>
                <a:spcPts val="0"/>
              </a:spcAft>
              <a:defRPr/>
            </a:pPr>
            <a:r>
              <a:rPr lang="en-US" sz="4000" b="1" dirty="0"/>
              <a:t>Advantages of Rectal Route </a:t>
            </a:r>
          </a:p>
        </p:txBody>
      </p:sp>
      <p:sp>
        <p:nvSpPr>
          <p:cNvPr id="20483" name="Content Placeholder 2"/>
          <p:cNvSpPr>
            <a:spLocks noGrp="1"/>
          </p:cNvSpPr>
          <p:nvPr>
            <p:ph sz="quarter" idx="1"/>
          </p:nvPr>
        </p:nvSpPr>
        <p:spPr>
          <a:xfrm>
            <a:off x="685800" y="1752600"/>
            <a:ext cx="7848600" cy="4721225"/>
          </a:xfrm>
        </p:spPr>
        <p:txBody>
          <a:bodyPr/>
          <a:lstStyle/>
          <a:p>
            <a:pPr eaLnBrk="1" hangingPunct="1">
              <a:buFont typeface="Arial" pitchFamily="34" charset="0"/>
              <a:buChar char="•"/>
              <a:defRPr/>
            </a:pPr>
            <a:r>
              <a:rPr lang="en-US" sz="3200" dirty="0">
                <a:latin typeface="+mj-lt"/>
                <a:cs typeface="Arial" charset="0"/>
              </a:rPr>
              <a:t>Used for children.</a:t>
            </a:r>
          </a:p>
          <a:p>
            <a:pPr eaLnBrk="1" hangingPunct="1">
              <a:buFont typeface="Arial" pitchFamily="34" charset="0"/>
              <a:buChar char="•"/>
              <a:defRPr/>
            </a:pPr>
            <a:r>
              <a:rPr lang="en-US" sz="3200" dirty="0">
                <a:latin typeface="+mj-lt"/>
                <a:cs typeface="Arial" charset="0"/>
              </a:rPr>
              <a:t>Used for a client who is vomiting.</a:t>
            </a:r>
          </a:p>
          <a:p>
            <a:pPr eaLnBrk="1" hangingPunct="1">
              <a:buFont typeface="Arial" pitchFamily="34" charset="0"/>
              <a:buChar char="•"/>
              <a:defRPr/>
            </a:pPr>
            <a:r>
              <a:rPr lang="en-US" sz="3200" dirty="0">
                <a:latin typeface="+mj-lt"/>
                <a:cs typeface="Arial" charset="0"/>
              </a:rPr>
              <a:t>Used for unconscious clients.</a:t>
            </a:r>
          </a:p>
          <a:p>
            <a:pPr eaLnBrk="1" hangingPunct="1">
              <a:buFont typeface="Arial" pitchFamily="34" charset="0"/>
              <a:buChar char="•"/>
              <a:defRPr/>
            </a:pPr>
            <a:r>
              <a:rPr lang="en-US" dirty="0">
                <a:latin typeface="+mj-lt"/>
                <a:cs typeface="Arial" charset="0"/>
              </a:rPr>
              <a:t>F</a:t>
            </a:r>
            <a:r>
              <a:rPr lang="en-US" sz="3200" dirty="0">
                <a:latin typeface="+mj-lt"/>
                <a:cs typeface="Arial" charset="0"/>
              </a:rPr>
              <a:t>aster onset of action than the oral route. </a:t>
            </a:r>
          </a:p>
          <a:p>
            <a:pPr eaLnBrk="1" hangingPunct="1">
              <a:buFont typeface="Arial" pitchFamily="34" charset="0"/>
              <a:buChar char="•"/>
              <a:defRPr/>
            </a:pPr>
            <a:endParaRPr lang="en-US"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401762"/>
          </a:xfrm>
        </p:spPr>
        <p:txBody>
          <a:bodyPr>
            <a:noAutofit/>
          </a:bodyPr>
          <a:lstStyle/>
          <a:p>
            <a:pPr algn="ctr" eaLnBrk="1" fontAlgn="auto" hangingPunct="1">
              <a:spcAft>
                <a:spcPts val="0"/>
              </a:spcAft>
              <a:defRPr/>
            </a:pPr>
            <a:r>
              <a:rPr lang="en-US" sz="4000" b="1" dirty="0"/>
              <a:t>Disadvantages of </a:t>
            </a:r>
            <a:r>
              <a:rPr lang="en-US" sz="4000" dirty="0"/>
              <a:t>R</a:t>
            </a:r>
            <a:r>
              <a:rPr lang="en-US" sz="4000" b="1" dirty="0"/>
              <a:t>ectal Route </a:t>
            </a:r>
          </a:p>
        </p:txBody>
      </p:sp>
      <p:sp>
        <p:nvSpPr>
          <p:cNvPr id="21507" name="Content Placeholder 2"/>
          <p:cNvSpPr>
            <a:spLocks noGrp="1"/>
          </p:cNvSpPr>
          <p:nvPr>
            <p:ph sz="quarter" idx="1"/>
          </p:nvPr>
        </p:nvSpPr>
        <p:spPr>
          <a:xfrm>
            <a:off x="609600" y="1752600"/>
            <a:ext cx="7848600" cy="4721225"/>
          </a:xfrm>
        </p:spPr>
        <p:txBody>
          <a:bodyPr/>
          <a:lstStyle/>
          <a:p>
            <a:pPr eaLnBrk="1" hangingPunct="1">
              <a:buFont typeface="Arial" pitchFamily="34" charset="0"/>
              <a:buChar char="•"/>
              <a:defRPr/>
            </a:pPr>
            <a:r>
              <a:rPr lang="en-US" sz="3200" dirty="0">
                <a:latin typeface="+mj-lt"/>
                <a:cs typeface="Arial" charset="0"/>
              </a:rPr>
              <a:t>Inconvenient for the client.</a:t>
            </a:r>
          </a:p>
          <a:p>
            <a:pPr eaLnBrk="1" hangingPunct="1">
              <a:buFont typeface="Arial" pitchFamily="34" charset="0"/>
              <a:buChar char="•"/>
              <a:defRPr/>
            </a:pPr>
            <a:r>
              <a:rPr lang="en-US" dirty="0">
                <a:latin typeface="+mj-lt"/>
                <a:cs typeface="Arial" charset="0"/>
              </a:rPr>
              <a:t>E</a:t>
            </a:r>
            <a:r>
              <a:rPr lang="en-US" sz="3200" dirty="0">
                <a:latin typeface="+mj-lt"/>
                <a:cs typeface="Arial" charset="0"/>
              </a:rPr>
              <a:t>mbarrassing </a:t>
            </a:r>
            <a:r>
              <a:rPr lang="en-US" dirty="0">
                <a:latin typeface="+mj-lt"/>
                <a:cs typeface="Arial" charset="0"/>
              </a:rPr>
              <a:t>f</a:t>
            </a:r>
            <a:r>
              <a:rPr lang="en-US" sz="3200" dirty="0">
                <a:latin typeface="+mj-lt"/>
                <a:cs typeface="Arial" charset="0"/>
              </a:rPr>
              <a:t>or the client. </a:t>
            </a:r>
          </a:p>
          <a:p>
            <a:pPr eaLnBrk="1" hangingPunct="1">
              <a:buFont typeface="Arial" pitchFamily="34" charset="0"/>
              <a:buChar char="•"/>
              <a:defRPr/>
            </a:pPr>
            <a:r>
              <a:rPr lang="en-US" dirty="0">
                <a:latin typeface="+mj-lt"/>
                <a:cs typeface="Arial" charset="0"/>
              </a:rPr>
              <a:t>M</a:t>
            </a:r>
            <a:r>
              <a:rPr lang="en-US" sz="3200" dirty="0">
                <a:latin typeface="+mj-lt"/>
                <a:cs typeface="Arial" charset="0"/>
              </a:rPr>
              <a:t>ay cause irritation of the rectal mucosa (anus).</a:t>
            </a:r>
          </a:p>
          <a:p>
            <a:pPr eaLnBrk="1" hangingPunct="1">
              <a:buFont typeface="Arial" pitchFamily="34" charset="0"/>
              <a:buChar char="•"/>
              <a:defRPr/>
            </a:pPr>
            <a:r>
              <a:rPr lang="en-US" sz="3200" dirty="0">
                <a:latin typeface="+mj-lt"/>
                <a:cs typeface="Arial" charset="0"/>
              </a:rPr>
              <a:t>Variation in drug absorption.  </a:t>
            </a:r>
          </a:p>
          <a:p>
            <a:pPr eaLnBrk="1" hangingPunct="1">
              <a:buFont typeface="Arial" pitchFamily="34" charset="0"/>
              <a:buChar char="•"/>
              <a:defRPr/>
            </a:pPr>
            <a:endParaRPr lang="en-US" sz="3200" dirty="0">
              <a:latin typeface="+mj-lt"/>
              <a:cs typeface="Arial" charset="0"/>
            </a:endParaRPr>
          </a:p>
          <a:p>
            <a:pPr eaLnBrk="1" hangingPunct="1">
              <a:buFont typeface="Arial" pitchFamily="34" charset="0"/>
              <a:buChar char="•"/>
              <a:defRPr/>
            </a:pPr>
            <a:endParaRPr lang="en-US"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143000"/>
          </a:xfrm>
        </p:spPr>
        <p:txBody>
          <a:bodyPr/>
          <a:lstStyle/>
          <a:p>
            <a:pPr algn="ctr" eaLnBrk="1" fontAlgn="auto" hangingPunct="1">
              <a:spcAft>
                <a:spcPts val="0"/>
              </a:spcAft>
              <a:defRPr/>
            </a:pPr>
            <a:r>
              <a:rPr lang="en-US" sz="4000" b="1" dirty="0"/>
              <a:t>Parenteral Route </a:t>
            </a:r>
          </a:p>
        </p:txBody>
      </p:sp>
      <p:sp>
        <p:nvSpPr>
          <p:cNvPr id="22531" name="Content Placeholder 2"/>
          <p:cNvSpPr>
            <a:spLocks noGrp="1"/>
          </p:cNvSpPr>
          <p:nvPr>
            <p:ph sz="quarter" idx="1"/>
          </p:nvPr>
        </p:nvSpPr>
        <p:spPr>
          <a:xfrm>
            <a:off x="609600" y="1600200"/>
            <a:ext cx="8001000" cy="4873625"/>
          </a:xfrm>
        </p:spPr>
        <p:txBody>
          <a:bodyPr>
            <a:noAutofit/>
          </a:bodyPr>
          <a:lstStyle/>
          <a:p>
            <a:pPr>
              <a:buFont typeface="Arial" pitchFamily="34" charset="0"/>
              <a:buChar char="•"/>
            </a:pPr>
            <a:r>
              <a:rPr lang="en-US" dirty="0">
                <a:cs typeface="Arial" pitchFamily="34" charset="0"/>
              </a:rPr>
              <a:t>Medicine</a:t>
            </a:r>
            <a:r>
              <a:rPr lang="en-US" dirty="0"/>
              <a:t>s  are given with the help of a needle and syringe.</a:t>
            </a:r>
          </a:p>
          <a:p>
            <a:pPr>
              <a:buFont typeface="Arial" pitchFamily="34" charset="0"/>
              <a:buChar char="•"/>
            </a:pPr>
            <a:r>
              <a:rPr lang="en-US" dirty="0"/>
              <a:t>This route is preferred for severe infections and emergencies.</a:t>
            </a:r>
          </a:p>
          <a:p>
            <a:pPr>
              <a:buFont typeface="Arial" pitchFamily="34" charset="0"/>
              <a:buChar char="•"/>
            </a:pPr>
            <a:r>
              <a:rPr lang="en-US" dirty="0"/>
              <a:t>Examples:</a:t>
            </a:r>
          </a:p>
          <a:p>
            <a:pPr lvl="1"/>
            <a:r>
              <a:rPr lang="en-US" sz="2400" dirty="0"/>
              <a:t>Intravenous route</a:t>
            </a:r>
          </a:p>
          <a:p>
            <a:pPr lvl="1"/>
            <a:r>
              <a:rPr lang="en-US" sz="2400" dirty="0"/>
              <a:t>Intramuscular route</a:t>
            </a:r>
          </a:p>
          <a:p>
            <a:pPr lvl="1"/>
            <a:r>
              <a:rPr lang="en-US" sz="2400" dirty="0"/>
              <a:t>Subcutaneous route</a:t>
            </a:r>
            <a:r>
              <a:rPr lang="en-US" dirty="0"/>
              <a:t> </a:t>
            </a:r>
          </a:p>
          <a:p>
            <a:pPr>
              <a:buFont typeface="Arial" pitchFamily="34" charset="0"/>
              <a:buChar char="•"/>
            </a:pPr>
            <a:r>
              <a:rPr lang="en-US" dirty="0"/>
              <a:t>Remember: </a:t>
            </a:r>
            <a:r>
              <a:rPr lang="en-US" i="1" dirty="0"/>
              <a:t>It is illegal for the </a:t>
            </a:r>
            <a:r>
              <a:rPr lang="en-US" i="1" dirty="0" smtClean="0"/>
              <a:t>health shop </a:t>
            </a:r>
            <a:r>
              <a:rPr lang="en-US" i="1" dirty="0"/>
              <a:t>to stock injectables</a:t>
            </a:r>
            <a:r>
              <a:rPr lang="en-US" dirty="0"/>
              <a:t>.</a:t>
            </a:r>
          </a:p>
          <a:p>
            <a:pPr eaLnBrk="1" hangingPunct="1">
              <a:buFont typeface="Arial" pitchFamily="34" charset="0"/>
              <a:buChar char="•"/>
              <a:defRPr/>
            </a:pPr>
            <a:endParaRPr lang="en-US"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4000" b="1" dirty="0"/>
              <a:t>Topical Route </a:t>
            </a:r>
          </a:p>
        </p:txBody>
      </p:sp>
      <p:sp>
        <p:nvSpPr>
          <p:cNvPr id="27651" name="Content Placeholder 2"/>
          <p:cNvSpPr>
            <a:spLocks noGrp="1"/>
          </p:cNvSpPr>
          <p:nvPr>
            <p:ph sz="quarter" idx="1"/>
          </p:nvPr>
        </p:nvSpPr>
        <p:spPr>
          <a:xfrm>
            <a:off x="609600" y="1676400"/>
            <a:ext cx="8001000" cy="4953000"/>
          </a:xfrm>
        </p:spPr>
        <p:txBody>
          <a:bodyPr/>
          <a:lstStyle/>
          <a:p>
            <a:pPr eaLnBrk="1" hangingPunct="1">
              <a:buFont typeface="Arial" pitchFamily="34" charset="0"/>
              <a:buChar char="•"/>
              <a:defRPr/>
            </a:pPr>
            <a:r>
              <a:rPr lang="en-US" dirty="0">
                <a:latin typeface="+mj-lt"/>
                <a:cs typeface="Arial" charset="0"/>
              </a:rPr>
              <a:t>For treating localized diseases or problems.</a:t>
            </a:r>
          </a:p>
          <a:p>
            <a:pPr>
              <a:buFont typeface="Arial" pitchFamily="34" charset="0"/>
              <a:buChar char="•"/>
              <a:defRPr/>
            </a:pPr>
            <a:r>
              <a:rPr lang="en-US" dirty="0">
                <a:latin typeface="+mj-lt"/>
                <a:cs typeface="Arial" charset="0"/>
              </a:rPr>
              <a:t>Medicine applied directly to the surface of the skin or mucus membrane.</a:t>
            </a:r>
          </a:p>
          <a:p>
            <a:pPr>
              <a:buFont typeface="Arial" pitchFamily="34" charset="0"/>
              <a:buChar char="•"/>
              <a:defRPr/>
            </a:pPr>
            <a:r>
              <a:rPr lang="en-US" dirty="0">
                <a:latin typeface="+mj-lt"/>
                <a:cs typeface="Arial" charset="0"/>
              </a:rPr>
              <a:t>Creams, gels, lotion, ointments, and powders.</a:t>
            </a:r>
          </a:p>
          <a:p>
            <a:pPr>
              <a:buFont typeface="Arial" pitchFamily="34" charset="0"/>
              <a:buChar char="•"/>
              <a:defRPr/>
            </a:pPr>
            <a:r>
              <a:rPr lang="en-US" dirty="0">
                <a:latin typeface="+mj-lt"/>
                <a:cs typeface="Arial" charset="0"/>
              </a:rPr>
              <a:t>Examples:</a:t>
            </a:r>
          </a:p>
          <a:p>
            <a:pPr lvl="1">
              <a:defRPr/>
            </a:pPr>
            <a:r>
              <a:rPr lang="en-US" sz="2400" dirty="0">
                <a:latin typeface="+mj-lt"/>
                <a:cs typeface="Arial" charset="0"/>
              </a:rPr>
              <a:t>Eye: eye drops or eye ointment</a:t>
            </a:r>
          </a:p>
          <a:p>
            <a:pPr lvl="1">
              <a:defRPr/>
            </a:pPr>
            <a:r>
              <a:rPr lang="en-US" sz="2400" dirty="0">
                <a:latin typeface="+mj-lt"/>
                <a:cs typeface="Arial" charset="0"/>
              </a:rPr>
              <a:t>Vagina: pessaries, creams, or ointments</a:t>
            </a:r>
          </a:p>
          <a:p>
            <a:pPr lvl="1">
              <a:defRPr/>
            </a:pPr>
            <a:r>
              <a:rPr lang="en-US" sz="2400" dirty="0">
                <a:latin typeface="+mj-lt"/>
                <a:cs typeface="Arial" charset="0"/>
              </a:rPr>
              <a:t>Nose and lungs: nasal spray, nasal drops, inhalers</a:t>
            </a:r>
          </a:p>
          <a:p>
            <a:pPr eaLnBrk="1" hangingPunct="1">
              <a:buFont typeface="Arial" pitchFamily="34" charset="0"/>
              <a:buChar char="•"/>
              <a:defRPr/>
            </a:pPr>
            <a:endParaRPr 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143000"/>
          </a:xfrm>
        </p:spPr>
        <p:txBody>
          <a:bodyPr>
            <a:normAutofit/>
          </a:bodyPr>
          <a:lstStyle/>
          <a:p>
            <a:pPr algn="ctr"/>
            <a:r>
              <a:rPr lang="en-US" sz="4000" b="1" dirty="0"/>
              <a:t>Exercise 1: Plenary Discussion</a:t>
            </a:r>
          </a:p>
        </p:txBody>
      </p:sp>
      <p:sp>
        <p:nvSpPr>
          <p:cNvPr id="3" name="Content Placeholder 2"/>
          <p:cNvSpPr>
            <a:spLocks noGrp="1"/>
          </p:cNvSpPr>
          <p:nvPr>
            <p:ph sz="quarter" idx="1"/>
          </p:nvPr>
        </p:nvSpPr>
        <p:spPr>
          <a:xfrm>
            <a:off x="609600" y="1600200"/>
            <a:ext cx="7772400" cy="4873752"/>
          </a:xfrm>
        </p:spPr>
        <p:txBody>
          <a:bodyPr>
            <a:normAutofit/>
          </a:bodyPr>
          <a:lstStyle/>
          <a:p>
            <a:pPr>
              <a:buFont typeface="Arial" pitchFamily="34" charset="0"/>
              <a:buChar char="•"/>
            </a:pPr>
            <a:r>
              <a:rPr lang="en-US" dirty="0"/>
              <a:t>A mother came to </a:t>
            </a:r>
            <a:r>
              <a:rPr lang="en-US" dirty="0" err="1" smtClean="0"/>
              <a:t>Mumba’s</a:t>
            </a:r>
            <a:r>
              <a:rPr lang="en-US" dirty="0" smtClean="0"/>
              <a:t> Health Shop </a:t>
            </a:r>
            <a:r>
              <a:rPr lang="en-US" dirty="0"/>
              <a:t>with a </a:t>
            </a:r>
            <a:r>
              <a:rPr lang="en-US" dirty="0" smtClean="0"/>
              <a:t>child with very high fever. </a:t>
            </a:r>
            <a:r>
              <a:rPr lang="en-US" dirty="0"/>
              <a:t>He administered rectal </a:t>
            </a:r>
            <a:r>
              <a:rPr lang="en-US" dirty="0" err="1" smtClean="0"/>
              <a:t>ponstan</a:t>
            </a:r>
            <a:r>
              <a:rPr lang="en-US" dirty="0" smtClean="0"/>
              <a:t> to </a:t>
            </a:r>
            <a:r>
              <a:rPr lang="en-US" dirty="0"/>
              <a:t>the child.</a:t>
            </a:r>
          </a:p>
          <a:p>
            <a:pPr>
              <a:buFont typeface="Arial" pitchFamily="34" charset="0"/>
              <a:buChar char="•"/>
            </a:pPr>
            <a:r>
              <a:rPr lang="en-US" dirty="0"/>
              <a:t>Was this a good choice of medicine?</a:t>
            </a:r>
          </a:p>
          <a:p>
            <a:pPr>
              <a:buFont typeface="Arial" pitchFamily="34" charset="0"/>
              <a:buChar char="•"/>
            </a:pPr>
            <a:r>
              <a:rPr lang="en-US" sz="3200" dirty="0"/>
              <a:t>What advantages does rectal </a:t>
            </a:r>
            <a:r>
              <a:rPr lang="en-US" dirty="0" err="1" smtClean="0"/>
              <a:t>ponstan</a:t>
            </a:r>
            <a:r>
              <a:rPr lang="en-US" sz="3200" dirty="0" smtClean="0"/>
              <a:t> </a:t>
            </a:r>
            <a:r>
              <a:rPr lang="en-US" sz="3200" dirty="0"/>
              <a:t>have over </a:t>
            </a:r>
            <a:r>
              <a:rPr lang="en-US" dirty="0" err="1" smtClean="0"/>
              <a:t>ponstan</a:t>
            </a:r>
            <a:r>
              <a:rPr lang="en-US" dirty="0" smtClean="0"/>
              <a:t> suspension</a:t>
            </a:r>
            <a:r>
              <a:rPr lang="en-US" sz="3200" dirty="0" smtClean="0"/>
              <a:t>?</a:t>
            </a:r>
            <a:endParaRPr lang="en-US" sz="3200" dirty="0"/>
          </a:p>
        </p:txBody>
      </p:sp>
    </p:spTree>
    <p:extLst>
      <p:ext uri="{BB962C8B-B14F-4D97-AF65-F5344CB8AC3E}">
        <p14:creationId xmlns:p14="http://schemas.microsoft.com/office/powerpoint/2010/main" val="634551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609600"/>
            <a:ext cx="7086600" cy="2590800"/>
          </a:xfrm>
          <a:solidFill>
            <a:schemeClr val="accent3">
              <a:lumMod val="50000"/>
            </a:schemeClr>
          </a:solidFill>
        </p:spPr>
        <p:txBody>
          <a:bodyPr>
            <a:noAutofit/>
          </a:bodyPr>
          <a:lstStyle/>
          <a:p>
            <a:pPr algn="ctr" eaLnBrk="1" fontAlgn="auto" hangingPunct="1">
              <a:spcAft>
                <a:spcPts val="0"/>
              </a:spcAft>
              <a:defRPr/>
            </a:pPr>
            <a:r>
              <a:rPr lang="en-US" sz="4000" b="1" dirty="0"/>
              <a:t>Dosage Forms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143000"/>
          </a:xfrm>
        </p:spPr>
        <p:txBody>
          <a:bodyPr>
            <a:normAutofit/>
          </a:bodyPr>
          <a:lstStyle/>
          <a:p>
            <a:pPr algn="ctr"/>
            <a:r>
              <a:rPr lang="en-US" sz="4000" dirty="0"/>
              <a:t>I</a:t>
            </a:r>
            <a:r>
              <a:rPr lang="en-US" sz="4000" b="1" dirty="0"/>
              <a:t>ntroduction</a:t>
            </a:r>
          </a:p>
        </p:txBody>
      </p:sp>
      <p:sp>
        <p:nvSpPr>
          <p:cNvPr id="3" name="Content Placeholder 2"/>
          <p:cNvSpPr>
            <a:spLocks noGrp="1"/>
          </p:cNvSpPr>
          <p:nvPr>
            <p:ph sz="quarter" idx="1"/>
          </p:nvPr>
        </p:nvSpPr>
        <p:spPr>
          <a:xfrm>
            <a:off x="609600" y="1371600"/>
            <a:ext cx="7924800" cy="5102352"/>
          </a:xfrm>
        </p:spPr>
        <p:txBody>
          <a:bodyPr>
            <a:noAutofit/>
          </a:bodyPr>
          <a:lstStyle/>
          <a:p>
            <a:pPr>
              <a:buFont typeface="Arial" pitchFamily="34" charset="0"/>
              <a:buChar char="•"/>
            </a:pPr>
            <a:r>
              <a:rPr lang="en-US" sz="3200" dirty="0"/>
              <a:t>Dosage form = the way the medicine is presented for use by the client.</a:t>
            </a:r>
          </a:p>
          <a:p>
            <a:pPr>
              <a:buFont typeface="Arial" pitchFamily="34" charset="0"/>
              <a:buChar char="•"/>
            </a:pPr>
            <a:r>
              <a:rPr lang="en-US" sz="3200" dirty="0"/>
              <a:t>The dosage form determines how the medicine is administered. </a:t>
            </a:r>
          </a:p>
          <a:p>
            <a:pPr>
              <a:buFont typeface="Arial" pitchFamily="34" charset="0"/>
              <a:buChar char="•"/>
            </a:pPr>
            <a:r>
              <a:rPr lang="en-US" sz="3200" dirty="0"/>
              <a:t>To dispense properly, the </a:t>
            </a:r>
            <a:r>
              <a:rPr lang="en-US" dirty="0" smtClean="0"/>
              <a:t>health shop dispenser</a:t>
            </a:r>
            <a:r>
              <a:rPr lang="en-US" sz="3200" dirty="0" smtClean="0">
                <a:solidFill>
                  <a:srgbClr val="FF0000"/>
                </a:solidFill>
              </a:rPr>
              <a:t> </a:t>
            </a:r>
            <a:r>
              <a:rPr lang="en-US" sz="3200" dirty="0"/>
              <a:t>should know the different dosage forms and how they are used.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pPr algn="ctr" eaLnBrk="1" fontAlgn="auto" hangingPunct="1">
              <a:spcAft>
                <a:spcPts val="0"/>
              </a:spcAft>
              <a:defRPr/>
            </a:pPr>
            <a:r>
              <a:rPr lang="en-US" sz="4000" b="1" dirty="0"/>
              <a:t>Common Dosage Forms </a:t>
            </a:r>
          </a:p>
        </p:txBody>
      </p:sp>
      <p:sp>
        <p:nvSpPr>
          <p:cNvPr id="422915" name="Content Placeholder 2"/>
          <p:cNvSpPr>
            <a:spLocks noGrp="1"/>
          </p:cNvSpPr>
          <p:nvPr>
            <p:ph sz="quarter" idx="1"/>
          </p:nvPr>
        </p:nvSpPr>
        <p:spPr>
          <a:xfrm>
            <a:off x="457200" y="1447800"/>
            <a:ext cx="8077200" cy="4953000"/>
          </a:xfrm>
        </p:spPr>
        <p:txBody>
          <a:bodyPr>
            <a:normAutofit lnSpcReduction="10000"/>
          </a:bodyPr>
          <a:lstStyle/>
          <a:p>
            <a:pPr eaLnBrk="1" hangingPunct="1">
              <a:buFont typeface="Arial" pitchFamily="34" charset="0"/>
              <a:buChar char="•"/>
            </a:pPr>
            <a:r>
              <a:rPr lang="en-US" sz="2800" dirty="0"/>
              <a:t>Tablets</a:t>
            </a:r>
          </a:p>
          <a:p>
            <a:pPr eaLnBrk="1" hangingPunct="1">
              <a:buFont typeface="Arial" pitchFamily="34" charset="0"/>
              <a:buChar char="•"/>
            </a:pPr>
            <a:r>
              <a:rPr lang="en-US" sz="2800" dirty="0"/>
              <a:t>Capsules </a:t>
            </a:r>
          </a:p>
          <a:p>
            <a:pPr eaLnBrk="1" hangingPunct="1">
              <a:buFont typeface="Arial" pitchFamily="34" charset="0"/>
              <a:buChar char="•"/>
            </a:pPr>
            <a:r>
              <a:rPr lang="en-US" sz="2800" dirty="0"/>
              <a:t>Syrups </a:t>
            </a:r>
          </a:p>
          <a:p>
            <a:pPr eaLnBrk="1" hangingPunct="1">
              <a:buFont typeface="Arial" pitchFamily="34" charset="0"/>
              <a:buChar char="•"/>
            </a:pPr>
            <a:r>
              <a:rPr lang="en-US" sz="2800" dirty="0"/>
              <a:t>Oral suspensions </a:t>
            </a:r>
          </a:p>
          <a:p>
            <a:pPr eaLnBrk="1" hangingPunct="1">
              <a:buFont typeface="Arial" pitchFamily="34" charset="0"/>
              <a:buChar char="•"/>
            </a:pPr>
            <a:r>
              <a:rPr lang="en-US" sz="2800" dirty="0"/>
              <a:t>Eye drops </a:t>
            </a:r>
          </a:p>
          <a:p>
            <a:pPr eaLnBrk="1" hangingPunct="1">
              <a:buFont typeface="Arial" pitchFamily="34" charset="0"/>
              <a:buChar char="•"/>
            </a:pPr>
            <a:r>
              <a:rPr lang="en-US" sz="2800" dirty="0"/>
              <a:t>Ear drops</a:t>
            </a:r>
          </a:p>
          <a:p>
            <a:pPr eaLnBrk="1" hangingPunct="1">
              <a:buFont typeface="Arial" pitchFamily="34" charset="0"/>
              <a:buChar char="•"/>
            </a:pPr>
            <a:r>
              <a:rPr lang="en-US" sz="2800" dirty="0"/>
              <a:t>Suppositories </a:t>
            </a:r>
          </a:p>
          <a:p>
            <a:pPr eaLnBrk="1" hangingPunct="1">
              <a:buFont typeface="Arial" pitchFamily="34" charset="0"/>
              <a:buChar char="•"/>
            </a:pPr>
            <a:r>
              <a:rPr lang="en-US" sz="2800" dirty="0"/>
              <a:t>Pessaries </a:t>
            </a:r>
          </a:p>
          <a:p>
            <a:pPr eaLnBrk="1" hangingPunct="1">
              <a:buFont typeface="Arial" pitchFamily="34" charset="0"/>
              <a:buChar char="•"/>
            </a:pPr>
            <a:r>
              <a:rPr lang="en-US" sz="2800" dirty="0"/>
              <a:t>Creams and </a:t>
            </a:r>
            <a:r>
              <a:rPr lang="en-US" sz="2800" dirty="0" smtClean="0"/>
              <a:t>ointments</a:t>
            </a:r>
          </a:p>
          <a:p>
            <a:pPr eaLnBrk="1" hangingPunct="1">
              <a:buFont typeface="Arial" pitchFamily="34" charset="0"/>
              <a:buChar char="•"/>
            </a:pPr>
            <a:r>
              <a:rPr lang="en-US" sz="2800" dirty="0" smtClean="0"/>
              <a:t>Granule</a:t>
            </a:r>
            <a:endParaRPr lang="en-US" sz="2800" dirty="0"/>
          </a:p>
          <a:p>
            <a:pPr eaLnBrk="1" hangingPunct="1">
              <a:buFont typeface="Arial" pitchFamily="34" charset="0"/>
              <a:buChar char="•"/>
            </a:pPr>
            <a:endParaRPr lang="en-US" dirty="0"/>
          </a:p>
        </p:txBody>
      </p:sp>
      <p:pic>
        <p:nvPicPr>
          <p:cNvPr id="4" name="Picture 6"/>
          <p:cNvPicPr>
            <a:picLocks noChangeAspect="1" noChangeArrowheads="1"/>
          </p:cNvPicPr>
          <p:nvPr/>
        </p:nvPicPr>
        <p:blipFill>
          <a:blip r:embed="rId2" cstate="print"/>
          <a:srcRect/>
          <a:stretch>
            <a:fillRect/>
          </a:stretch>
        </p:blipFill>
        <p:spPr bwMode="auto">
          <a:xfrm>
            <a:off x="4953000" y="1524000"/>
            <a:ext cx="3887788" cy="2743200"/>
          </a:xfrm>
          <a:prstGeom prst="rect">
            <a:avLst/>
          </a:prstGeom>
          <a:ln>
            <a:noFill/>
          </a:ln>
          <a:effectLst>
            <a:softEdge rad="112500"/>
          </a:effectLst>
        </p:spPr>
      </p:pic>
      <p:pic>
        <p:nvPicPr>
          <p:cNvPr id="5" name="Picture 2" descr="C:\Documents and Settings\Loi\Local Settings\Temporary Internet Files\Content.IE5\1WF86B3Q\MP900448486[1].jpg"/>
          <p:cNvPicPr>
            <a:picLocks noChangeAspect="1" noChangeArrowheads="1"/>
          </p:cNvPicPr>
          <p:nvPr/>
        </p:nvPicPr>
        <p:blipFill>
          <a:blip r:embed="rId3" cstate="print"/>
          <a:srcRect/>
          <a:stretch>
            <a:fillRect/>
          </a:stretch>
        </p:blipFill>
        <p:spPr bwMode="auto">
          <a:xfrm>
            <a:off x="5257800" y="4343400"/>
            <a:ext cx="3314699" cy="22098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4000" b="1" dirty="0"/>
              <a:t>Tablets </a:t>
            </a:r>
          </a:p>
        </p:txBody>
      </p:sp>
      <p:sp>
        <p:nvSpPr>
          <p:cNvPr id="423939" name="Content Placeholder 2"/>
          <p:cNvSpPr>
            <a:spLocks noGrp="1"/>
          </p:cNvSpPr>
          <p:nvPr>
            <p:ph sz="quarter" idx="1"/>
          </p:nvPr>
        </p:nvSpPr>
        <p:spPr>
          <a:xfrm>
            <a:off x="609600" y="1447800"/>
            <a:ext cx="8001000" cy="5026025"/>
          </a:xfrm>
        </p:spPr>
        <p:txBody>
          <a:bodyPr/>
          <a:lstStyle/>
          <a:p>
            <a:pPr eaLnBrk="1" hangingPunct="1">
              <a:buFont typeface="Arial" pitchFamily="34" charset="0"/>
              <a:buChar char="•"/>
            </a:pPr>
            <a:r>
              <a:rPr lang="en-US" dirty="0"/>
              <a:t>Solid dosage forms given by mouth.</a:t>
            </a:r>
          </a:p>
          <a:p>
            <a:pPr eaLnBrk="1" hangingPunct="1">
              <a:buFont typeface="Arial" pitchFamily="34" charset="0"/>
              <a:buChar char="•"/>
            </a:pPr>
            <a:r>
              <a:rPr lang="en-US" dirty="0"/>
              <a:t>Oval, circular, triangular, or square.</a:t>
            </a:r>
          </a:p>
          <a:p>
            <a:pPr eaLnBrk="1" hangingPunct="1">
              <a:buFont typeface="Arial" pitchFamily="34" charset="0"/>
              <a:buChar char="•"/>
            </a:pPr>
            <a:r>
              <a:rPr lang="en-US" dirty="0"/>
              <a:t>Once swallowed, tablets have to dissolve before they are absorbed into the blood.</a:t>
            </a:r>
          </a:p>
          <a:p>
            <a:pPr eaLnBrk="1" hangingPunct="1">
              <a:buFont typeface="Arial" pitchFamily="34" charset="0"/>
              <a:buChar char="•"/>
            </a:pPr>
            <a:r>
              <a:rPr lang="en-US" dirty="0"/>
              <a:t>Used when: </a:t>
            </a:r>
          </a:p>
          <a:p>
            <a:pPr lvl="1"/>
            <a:r>
              <a:rPr lang="en-US" dirty="0"/>
              <a:t>The client’s condition is not severe. </a:t>
            </a:r>
          </a:p>
          <a:p>
            <a:pPr lvl="1"/>
            <a:r>
              <a:rPr lang="en-US" dirty="0"/>
              <a:t>The client is able to swallow.</a:t>
            </a:r>
          </a:p>
          <a:p>
            <a:pPr eaLnBrk="1" hangingPunct="1">
              <a:buFont typeface="Arial" pitchFamily="34" charset="0"/>
              <a:buChar char="•"/>
            </a:pPr>
            <a:endParaRPr lang="en-US" sz="3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smtClean="0"/>
              <a:t>Discussion</a:t>
            </a:r>
            <a:endParaRPr lang="en-US" sz="4000" b="1" dirty="0"/>
          </a:p>
        </p:txBody>
      </p:sp>
      <p:sp>
        <p:nvSpPr>
          <p:cNvPr id="3" name="Content Placeholder 2"/>
          <p:cNvSpPr>
            <a:spLocks noGrp="1"/>
          </p:cNvSpPr>
          <p:nvPr>
            <p:ph sz="quarter" idx="1"/>
          </p:nvPr>
        </p:nvSpPr>
        <p:spPr>
          <a:xfrm>
            <a:off x="762000" y="1371600"/>
            <a:ext cx="7848600" cy="4873752"/>
          </a:xfrm>
        </p:spPr>
        <p:txBody>
          <a:bodyPr>
            <a:normAutofit/>
          </a:bodyPr>
          <a:lstStyle/>
          <a:p>
            <a:pPr>
              <a:buFont typeface="Arial" pitchFamily="34" charset="0"/>
              <a:buChar char="•"/>
            </a:pPr>
            <a:r>
              <a:rPr lang="en-US" sz="3200" dirty="0" smtClean="0"/>
              <a:t>Looking at the approved list of medicines for sale in the health shops, what </a:t>
            </a:r>
            <a:r>
              <a:rPr lang="en-US" sz="3200" dirty="0"/>
              <a:t>are the different medicines that are in tablet </a:t>
            </a:r>
            <a:r>
              <a:rPr lang="en-US" sz="3200" dirty="0" smtClean="0"/>
              <a:t>form that you can sell </a:t>
            </a:r>
            <a:r>
              <a:rPr lang="en-US" sz="3200" dirty="0"/>
              <a:t>in your </a:t>
            </a:r>
            <a:r>
              <a:rPr lang="en-US" sz="3200" dirty="0" smtClean="0"/>
              <a:t>health </a:t>
            </a:r>
            <a:r>
              <a:rPr lang="en-US" sz="3200" dirty="0"/>
              <a:t>shop?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t>Objectives</a:t>
            </a:r>
          </a:p>
        </p:txBody>
      </p:sp>
      <p:sp>
        <p:nvSpPr>
          <p:cNvPr id="3" name="Content Placeholder 2"/>
          <p:cNvSpPr>
            <a:spLocks noGrp="1"/>
          </p:cNvSpPr>
          <p:nvPr>
            <p:ph idx="1"/>
          </p:nvPr>
        </p:nvSpPr>
        <p:spPr/>
        <p:txBody>
          <a:bodyPr>
            <a:normAutofit fontScale="85000" lnSpcReduction="20000"/>
          </a:bodyPr>
          <a:lstStyle/>
          <a:p>
            <a:pPr marL="0" lvl="0" indent="0"/>
            <a:r>
              <a:rPr lang="en-US" sz="3300" dirty="0"/>
              <a:t>As a result of actively participating in this session, the individual will be able </a:t>
            </a:r>
            <a:r>
              <a:rPr lang="en-US" sz="3300" dirty="0" smtClean="0"/>
              <a:t>to:</a:t>
            </a:r>
          </a:p>
          <a:p>
            <a:pPr marL="514350" lvl="0" indent="-514350">
              <a:buFont typeface="+mj-lt"/>
              <a:buAutoNum type="arabicPeriod"/>
            </a:pPr>
            <a:r>
              <a:rPr lang="en-US" sz="3300" dirty="0" smtClean="0"/>
              <a:t>Describe </a:t>
            </a:r>
            <a:r>
              <a:rPr lang="en-US" sz="3300" dirty="0"/>
              <a:t>the three different routes </a:t>
            </a:r>
            <a:r>
              <a:rPr lang="en-US" sz="3300" dirty="0" smtClean="0"/>
              <a:t>of administering medicines.</a:t>
            </a:r>
          </a:p>
          <a:p>
            <a:pPr marL="514350" lvl="0" indent="-514350">
              <a:buFont typeface="+mj-lt"/>
              <a:buAutoNum type="arabicPeriod"/>
            </a:pPr>
            <a:r>
              <a:rPr lang="en-US" sz="3300" dirty="0" smtClean="0"/>
              <a:t>Name </a:t>
            </a:r>
            <a:r>
              <a:rPr lang="en-US" sz="3300" dirty="0"/>
              <a:t>at least four common medicine dosage forms. </a:t>
            </a:r>
          </a:p>
          <a:p>
            <a:pPr marL="514350" lvl="0" indent="-514350">
              <a:buFont typeface="+mj-lt"/>
              <a:buAutoNum type="arabicPeriod"/>
            </a:pPr>
            <a:r>
              <a:rPr lang="en-US" sz="3300" dirty="0" smtClean="0"/>
              <a:t>Given </a:t>
            </a:r>
            <a:r>
              <a:rPr lang="en-US" sz="3300" dirty="0"/>
              <a:t>a common medicine dosage form, describe it. </a:t>
            </a:r>
          </a:p>
          <a:p>
            <a:pPr marL="514350" lvl="0" indent="-514350">
              <a:buFont typeface="+mj-lt"/>
              <a:buAutoNum type="arabicPeriod"/>
            </a:pPr>
            <a:r>
              <a:rPr lang="en-US" sz="3300" dirty="0" smtClean="0"/>
              <a:t>Define </a:t>
            </a:r>
            <a:r>
              <a:rPr lang="en-US" sz="3300" dirty="0"/>
              <a:t>“drug interaction</a:t>
            </a:r>
            <a:r>
              <a:rPr lang="en-US" sz="3300" dirty="0" smtClean="0"/>
              <a:t>.”</a:t>
            </a:r>
          </a:p>
          <a:p>
            <a:pPr marL="514350" lvl="0" indent="-514350">
              <a:buFont typeface="+mj-lt"/>
              <a:buAutoNum type="arabicPeriod"/>
            </a:pPr>
            <a:r>
              <a:rPr lang="en-US" sz="3300" dirty="0" smtClean="0"/>
              <a:t>Locate </a:t>
            </a:r>
            <a:r>
              <a:rPr lang="en-US" sz="3300" dirty="0"/>
              <a:t>a list of common drug interactions in the </a:t>
            </a:r>
            <a:r>
              <a:rPr lang="en-US" sz="3300" dirty="0" smtClean="0"/>
              <a:t>health shop dispensers </a:t>
            </a:r>
            <a:r>
              <a:rPr lang="en-US" sz="3300" dirty="0"/>
              <a:t>m</a:t>
            </a:r>
            <a:r>
              <a:rPr lang="en-US" sz="3300" dirty="0" smtClean="0"/>
              <a:t>anual</a:t>
            </a:r>
            <a:r>
              <a:rPr lang="en-US" sz="3300" dirty="0"/>
              <a:t>. </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pPr algn="ctr" eaLnBrk="1" fontAlgn="auto" hangingPunct="1">
              <a:spcAft>
                <a:spcPts val="0"/>
              </a:spcAft>
              <a:defRPr/>
            </a:pPr>
            <a:r>
              <a:rPr lang="en-US" sz="4000" b="1" dirty="0"/>
              <a:t>Types of Tablets </a:t>
            </a:r>
          </a:p>
        </p:txBody>
      </p:sp>
      <p:sp>
        <p:nvSpPr>
          <p:cNvPr id="3" name="Content Placeholder 2"/>
          <p:cNvSpPr>
            <a:spLocks noGrp="1"/>
          </p:cNvSpPr>
          <p:nvPr>
            <p:ph sz="quarter" idx="1"/>
          </p:nvPr>
        </p:nvSpPr>
        <p:spPr>
          <a:xfrm>
            <a:off x="609600" y="1524000"/>
            <a:ext cx="7924800" cy="5029200"/>
          </a:xfrm>
        </p:spPr>
        <p:txBody>
          <a:bodyPr>
            <a:normAutofit/>
          </a:bodyPr>
          <a:lstStyle/>
          <a:p>
            <a:pPr marL="274320" indent="-274320" eaLnBrk="1" fontAlgn="auto" hangingPunct="1">
              <a:spcAft>
                <a:spcPts val="0"/>
              </a:spcAft>
              <a:buFont typeface="Arial" pitchFamily="34" charset="0"/>
              <a:buChar char="•"/>
              <a:defRPr/>
            </a:pPr>
            <a:r>
              <a:rPr lang="en-US" sz="3200" dirty="0">
                <a:latin typeface="+mj-lt"/>
                <a:cs typeface="Arial" pitchFamily="34" charset="0"/>
              </a:rPr>
              <a:t>Chewable </a:t>
            </a:r>
          </a:p>
          <a:p>
            <a:pPr marL="274320" indent="-274320" eaLnBrk="1" fontAlgn="auto" hangingPunct="1">
              <a:spcAft>
                <a:spcPts val="0"/>
              </a:spcAft>
              <a:buFont typeface="Arial" pitchFamily="34" charset="0"/>
              <a:buChar char="•"/>
              <a:defRPr/>
            </a:pPr>
            <a:r>
              <a:rPr lang="en-US" sz="3200" dirty="0">
                <a:latin typeface="+mj-lt"/>
                <a:cs typeface="Arial" pitchFamily="34" charset="0"/>
              </a:rPr>
              <a:t>Effervescent </a:t>
            </a:r>
          </a:p>
          <a:p>
            <a:pPr marL="274320" indent="-274320" eaLnBrk="1" fontAlgn="auto" hangingPunct="1">
              <a:spcAft>
                <a:spcPts val="0"/>
              </a:spcAft>
              <a:buFont typeface="Arial" pitchFamily="34" charset="0"/>
              <a:buChar char="•"/>
              <a:defRPr/>
            </a:pPr>
            <a:r>
              <a:rPr lang="en-US" sz="3200" dirty="0">
                <a:latin typeface="+mj-lt"/>
                <a:cs typeface="Arial" pitchFamily="34" charset="0"/>
              </a:rPr>
              <a:t>Slow release</a:t>
            </a:r>
          </a:p>
          <a:p>
            <a:pPr marL="274320" indent="-274320" eaLnBrk="1" fontAlgn="auto" hangingPunct="1">
              <a:spcAft>
                <a:spcPts val="0"/>
              </a:spcAft>
              <a:buFont typeface="Arial" pitchFamily="34" charset="0"/>
              <a:buChar char="•"/>
              <a:defRPr/>
            </a:pPr>
            <a:r>
              <a:rPr lang="en-US" sz="3200" dirty="0">
                <a:latin typeface="+mj-lt"/>
                <a:cs typeface="Arial" pitchFamily="34" charset="0"/>
              </a:rPr>
              <a:t>Enteric coated </a:t>
            </a:r>
          </a:p>
          <a:p>
            <a:pPr marL="274320" indent="-274320" eaLnBrk="1" fontAlgn="auto" hangingPunct="1">
              <a:spcAft>
                <a:spcPts val="0"/>
              </a:spcAft>
              <a:buFont typeface="Arial" pitchFamily="34" charset="0"/>
              <a:buChar char="•"/>
              <a:defRPr/>
            </a:pPr>
            <a:r>
              <a:rPr lang="en-US" sz="3200" dirty="0">
                <a:latin typeface="+mj-lt"/>
                <a:cs typeface="Arial" pitchFamily="34" charset="0"/>
              </a:rPr>
              <a:t>Sugar coated </a:t>
            </a:r>
          </a:p>
          <a:p>
            <a:pPr marL="274320" indent="-274320" eaLnBrk="1" fontAlgn="auto" hangingPunct="1">
              <a:spcAft>
                <a:spcPts val="0"/>
              </a:spcAft>
              <a:buFont typeface="Arial" pitchFamily="34" charset="0"/>
              <a:buChar char="•"/>
              <a:defRPr/>
            </a:pPr>
            <a:endParaRPr lang="en-US" sz="3200" dirty="0">
              <a:latin typeface="+mj-lt"/>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143000"/>
          </a:xfrm>
        </p:spPr>
        <p:txBody>
          <a:bodyPr/>
          <a:lstStyle/>
          <a:p>
            <a:pPr algn="ctr" eaLnBrk="1" fontAlgn="auto" hangingPunct="1">
              <a:spcAft>
                <a:spcPts val="0"/>
              </a:spcAft>
              <a:defRPr/>
            </a:pPr>
            <a:r>
              <a:rPr lang="en-US" sz="4000" b="1" dirty="0"/>
              <a:t>Chewable Tablets </a:t>
            </a:r>
          </a:p>
        </p:txBody>
      </p:sp>
      <p:sp>
        <p:nvSpPr>
          <p:cNvPr id="425987" name="Content Placeholder 2"/>
          <p:cNvSpPr>
            <a:spLocks noGrp="1"/>
          </p:cNvSpPr>
          <p:nvPr>
            <p:ph sz="quarter" idx="1"/>
          </p:nvPr>
        </p:nvSpPr>
        <p:spPr>
          <a:xfrm>
            <a:off x="609600" y="1600200"/>
            <a:ext cx="7924800" cy="4873625"/>
          </a:xfrm>
        </p:spPr>
        <p:txBody>
          <a:bodyPr/>
          <a:lstStyle/>
          <a:p>
            <a:pPr eaLnBrk="1" hangingPunct="1">
              <a:buFont typeface="Arial" pitchFamily="34" charset="0"/>
              <a:buChar char="•"/>
            </a:pPr>
            <a:r>
              <a:rPr lang="en-US" sz="3200" dirty="0"/>
              <a:t>Meant to be chewed before swallowing. </a:t>
            </a:r>
          </a:p>
          <a:p>
            <a:pPr eaLnBrk="1" hangingPunct="1">
              <a:buFont typeface="Arial" pitchFamily="34" charset="0"/>
              <a:buChar char="•"/>
            </a:pPr>
            <a:r>
              <a:rPr lang="en-US" sz="3200" dirty="0"/>
              <a:t>The client should drink water after chewing the tablets. </a:t>
            </a:r>
          </a:p>
          <a:p>
            <a:pPr eaLnBrk="1" hangingPunct="1">
              <a:buFont typeface="Arial" pitchFamily="34" charset="0"/>
              <a:buChar char="•"/>
            </a:pPr>
            <a:r>
              <a:rPr lang="en-US" sz="3200" dirty="0"/>
              <a:t>This helps the medicine to move down the stomach.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50000"/>
            </a:schemeClr>
          </a:solidFill>
        </p:spPr>
        <p:txBody>
          <a:bodyPr/>
          <a:lstStyle/>
          <a:p>
            <a:pPr algn="ctr" eaLnBrk="1" fontAlgn="auto" hangingPunct="1">
              <a:spcAft>
                <a:spcPts val="0"/>
              </a:spcAft>
              <a:defRPr/>
            </a:pPr>
            <a:r>
              <a:rPr lang="en-US" sz="4000" b="1" dirty="0"/>
              <a:t>Examples of Chewable Tablets </a:t>
            </a:r>
          </a:p>
        </p:txBody>
      </p:sp>
      <p:sp>
        <p:nvSpPr>
          <p:cNvPr id="427011" name="Content Placeholder 2"/>
          <p:cNvSpPr>
            <a:spLocks noGrp="1"/>
          </p:cNvSpPr>
          <p:nvPr>
            <p:ph sz="quarter" idx="1"/>
          </p:nvPr>
        </p:nvSpPr>
        <p:spPr>
          <a:xfrm>
            <a:off x="609600" y="1600200"/>
            <a:ext cx="4343400" cy="4953000"/>
          </a:xfrm>
        </p:spPr>
        <p:txBody>
          <a:bodyPr/>
          <a:lstStyle/>
          <a:p>
            <a:pPr eaLnBrk="1" hangingPunct="1">
              <a:buFont typeface="Arial" pitchFamily="34" charset="0"/>
              <a:buChar char="•"/>
            </a:pPr>
            <a:r>
              <a:rPr lang="en-US" sz="3200" dirty="0"/>
              <a:t>Magnesium trisilicate tabs (</a:t>
            </a:r>
            <a:r>
              <a:rPr lang="en-US" dirty="0"/>
              <a:t>for heartburn and peptic ulcers)</a:t>
            </a:r>
          </a:p>
          <a:p>
            <a:pPr eaLnBrk="1" hangingPunct="1">
              <a:buFont typeface="Arial" pitchFamily="34" charset="0"/>
              <a:buChar char="•"/>
            </a:pPr>
            <a:r>
              <a:rPr lang="en-US" sz="3200" dirty="0"/>
              <a:t>Charcoal </a:t>
            </a:r>
            <a:r>
              <a:rPr lang="en-US" dirty="0"/>
              <a:t>(for treating excessive gas in the stomach and in cases of poisoning)</a:t>
            </a:r>
            <a:endParaRPr lang="en-US" sz="3200" dirty="0"/>
          </a:p>
          <a:p>
            <a:pPr eaLnBrk="1" hangingPunct="1">
              <a:buFont typeface="Arial" pitchFamily="34" charset="0"/>
              <a:buChar char="•"/>
            </a:pPr>
            <a:endParaRPr lang="en-US" sz="3200" dirty="0"/>
          </a:p>
        </p:txBody>
      </p:sp>
      <p:pic>
        <p:nvPicPr>
          <p:cNvPr id="427012" name="Picture 3" descr="C:\Users\EDCO\Desktop\vit C.jpg"/>
          <p:cNvPicPr>
            <a:picLocks noGrp="1" noChangeAspect="1" noChangeArrowheads="1"/>
          </p:cNvPicPr>
          <p:nvPr>
            <p:ph sz="quarter" idx="2"/>
          </p:nvPr>
        </p:nvPicPr>
        <p:blipFill>
          <a:blip r:embed="rId2" cstate="print"/>
          <a:srcRect/>
          <a:stretch>
            <a:fillRect/>
          </a:stretch>
        </p:blipFill>
        <p:spPr>
          <a:xfrm>
            <a:off x="5562600" y="1524000"/>
            <a:ext cx="2514600" cy="2423160"/>
          </a:xfrm>
          <a:noFill/>
        </p:spPr>
      </p:pic>
      <p:pic>
        <p:nvPicPr>
          <p:cNvPr id="1026" name="Picture 2" descr="F:\pictures for illustrations\100_2730.JPG"/>
          <p:cNvPicPr>
            <a:picLocks noChangeAspect="1" noChangeArrowheads="1"/>
          </p:cNvPicPr>
          <p:nvPr/>
        </p:nvPicPr>
        <p:blipFill>
          <a:blip r:embed="rId3" cstate="print"/>
          <a:srcRect/>
          <a:stretch>
            <a:fillRect/>
          </a:stretch>
        </p:blipFill>
        <p:spPr bwMode="auto">
          <a:xfrm>
            <a:off x="4953000" y="3733800"/>
            <a:ext cx="2667000" cy="26670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pPr algn="ctr" eaLnBrk="1" fontAlgn="auto" hangingPunct="1">
              <a:spcAft>
                <a:spcPts val="0"/>
              </a:spcAft>
              <a:defRPr/>
            </a:pPr>
            <a:r>
              <a:rPr lang="en-US" sz="4000" b="1" dirty="0">
                <a:cs typeface="Arial" pitchFamily="34" charset="0"/>
              </a:rPr>
              <a:t>Effervescent Tablets</a:t>
            </a:r>
            <a:endParaRPr lang="en-US" sz="4000" b="1" dirty="0"/>
          </a:p>
        </p:txBody>
      </p:sp>
      <p:sp>
        <p:nvSpPr>
          <p:cNvPr id="428035" name="Content Placeholder 2"/>
          <p:cNvSpPr>
            <a:spLocks noGrp="1"/>
          </p:cNvSpPr>
          <p:nvPr>
            <p:ph sz="quarter" idx="1"/>
          </p:nvPr>
        </p:nvSpPr>
        <p:spPr>
          <a:xfrm>
            <a:off x="609600" y="1600200"/>
            <a:ext cx="7924800" cy="4873625"/>
          </a:xfrm>
        </p:spPr>
        <p:txBody>
          <a:bodyPr/>
          <a:lstStyle/>
          <a:p>
            <a:pPr eaLnBrk="1" hangingPunct="1">
              <a:buFont typeface="Arial" pitchFamily="34" charset="0"/>
              <a:buChar char="•"/>
            </a:pPr>
            <a:r>
              <a:rPr lang="en-US" dirty="0"/>
              <a:t>D</a:t>
            </a:r>
            <a:r>
              <a:rPr lang="en-US" sz="3200" dirty="0"/>
              <a:t>issolved in a small amount of water in a glass forming a solution.</a:t>
            </a:r>
          </a:p>
          <a:p>
            <a:pPr eaLnBrk="1" hangingPunct="1">
              <a:buFont typeface="Arial" pitchFamily="34" charset="0"/>
              <a:buChar char="•"/>
            </a:pPr>
            <a:r>
              <a:rPr lang="en-US" sz="3200" dirty="0"/>
              <a:t>The client swallows the solution.</a:t>
            </a:r>
          </a:p>
          <a:p>
            <a:pPr eaLnBrk="1" hangingPunct="1">
              <a:buFont typeface="Arial" pitchFamily="34" charset="0"/>
              <a:buChar char="•"/>
            </a:pPr>
            <a:r>
              <a:rPr lang="en-US" sz="3200" dirty="0"/>
              <a:t>Note: effervescent tablets work faster than ordinary tabs.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50000"/>
            </a:schemeClr>
          </a:solidFill>
        </p:spPr>
        <p:txBody>
          <a:bodyPr>
            <a:normAutofit fontScale="90000"/>
          </a:bodyPr>
          <a:lstStyle/>
          <a:p>
            <a:pPr algn="ctr" eaLnBrk="1" fontAlgn="auto" hangingPunct="1">
              <a:spcAft>
                <a:spcPts val="0"/>
              </a:spcAft>
              <a:defRPr/>
            </a:pPr>
            <a:r>
              <a:rPr lang="en-US" sz="4000" b="1" dirty="0"/>
              <a:t>Examples of Effervescent </a:t>
            </a:r>
            <a:r>
              <a:rPr lang="en-US" sz="4000" b="1" dirty="0" smtClean="0"/>
              <a:t>Tablets/Powders </a:t>
            </a:r>
            <a:endParaRPr lang="en-US" sz="4000" b="1" dirty="0"/>
          </a:p>
        </p:txBody>
      </p:sp>
      <p:sp>
        <p:nvSpPr>
          <p:cNvPr id="429059" name="Content Placeholder 2"/>
          <p:cNvSpPr>
            <a:spLocks noGrp="1"/>
          </p:cNvSpPr>
          <p:nvPr>
            <p:ph sz="quarter" idx="1"/>
          </p:nvPr>
        </p:nvSpPr>
        <p:spPr>
          <a:xfrm>
            <a:off x="609600" y="1600200"/>
            <a:ext cx="3962400" cy="4953000"/>
          </a:xfrm>
        </p:spPr>
        <p:txBody>
          <a:bodyPr/>
          <a:lstStyle/>
          <a:p>
            <a:pPr eaLnBrk="1" hangingPunct="1">
              <a:buFont typeface="Arial" pitchFamily="34" charset="0"/>
              <a:buChar char="•"/>
            </a:pPr>
            <a:r>
              <a:rPr lang="en-US" sz="3200" dirty="0"/>
              <a:t>Effervescent paracetamol </a:t>
            </a:r>
            <a:r>
              <a:rPr lang="en-US" dirty="0"/>
              <a:t>(Parafiz)</a:t>
            </a:r>
          </a:p>
          <a:p>
            <a:pPr marL="0" indent="0" eaLnBrk="1" hangingPunct="1"/>
            <a:endParaRPr lang="en-US" dirty="0"/>
          </a:p>
        </p:txBody>
      </p:sp>
      <p:pic>
        <p:nvPicPr>
          <p:cNvPr id="429060" name="Picture 2" descr="C:\Users\EDCO\Desktop\effervscent tablets.bmp"/>
          <p:cNvPicPr>
            <a:picLocks noGrp="1" noChangeAspect="1" noChangeArrowheads="1"/>
          </p:cNvPicPr>
          <p:nvPr>
            <p:ph sz="quarter" idx="2"/>
          </p:nvPr>
        </p:nvPicPr>
        <p:blipFill>
          <a:blip r:embed="rId2" cstate="print"/>
          <a:srcRect/>
          <a:stretch>
            <a:fillRect/>
          </a:stretch>
        </p:blipFill>
        <p:spPr>
          <a:xfrm>
            <a:off x="5029200" y="1676400"/>
            <a:ext cx="3505200" cy="4572000"/>
          </a:xfr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pPr algn="ctr" eaLnBrk="1" fontAlgn="auto" hangingPunct="1">
              <a:spcAft>
                <a:spcPts val="0"/>
              </a:spcAft>
              <a:defRPr/>
            </a:pPr>
            <a:r>
              <a:rPr lang="en-US" sz="4000" b="1" dirty="0"/>
              <a:t>Slow Release (SR) Tablets </a:t>
            </a:r>
          </a:p>
        </p:txBody>
      </p:sp>
      <p:sp>
        <p:nvSpPr>
          <p:cNvPr id="430083" name="Content Placeholder 2"/>
          <p:cNvSpPr>
            <a:spLocks noGrp="1"/>
          </p:cNvSpPr>
          <p:nvPr>
            <p:ph sz="quarter" idx="1"/>
          </p:nvPr>
        </p:nvSpPr>
        <p:spPr>
          <a:xfrm>
            <a:off x="609600" y="1600200"/>
            <a:ext cx="8001000" cy="4873625"/>
          </a:xfrm>
        </p:spPr>
        <p:txBody>
          <a:bodyPr/>
          <a:lstStyle/>
          <a:p>
            <a:pPr eaLnBrk="1" hangingPunct="1">
              <a:buFont typeface="Arial" pitchFamily="34" charset="0"/>
              <a:buChar char="•"/>
            </a:pPr>
            <a:r>
              <a:rPr lang="en-US" sz="3200" dirty="0"/>
              <a:t>These tablets produce a prolonged action.</a:t>
            </a:r>
          </a:p>
          <a:p>
            <a:pPr eaLnBrk="1" hangingPunct="1">
              <a:buFont typeface="Arial" pitchFamily="34" charset="0"/>
              <a:buChar char="•"/>
            </a:pPr>
            <a:r>
              <a:rPr lang="en-US" dirty="0"/>
              <a:t>L</a:t>
            </a:r>
            <a:r>
              <a:rPr lang="en-US" sz="3200" dirty="0"/>
              <a:t>abelled “retard” or “SR.”</a:t>
            </a:r>
          </a:p>
          <a:p>
            <a:pPr eaLnBrk="1" hangingPunct="1">
              <a:buFont typeface="Arial" pitchFamily="34" charset="0"/>
              <a:buChar char="•"/>
            </a:pPr>
            <a:r>
              <a:rPr lang="en-US" sz="3200" dirty="0"/>
              <a:t>Should be swallowed whole (no chewing or breaking them).</a:t>
            </a:r>
          </a:p>
          <a:p>
            <a:pPr eaLnBrk="1" hangingPunct="1">
              <a:buFont typeface="Arial" pitchFamily="34" charset="0"/>
              <a:buChar char="•"/>
            </a:pPr>
            <a:r>
              <a:rPr lang="en-US" sz="3200" dirty="0"/>
              <a:t>Example: Diclofenac retard or SR.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pPr algn="ctr" eaLnBrk="1" fontAlgn="auto" hangingPunct="1">
              <a:spcAft>
                <a:spcPts val="0"/>
              </a:spcAft>
              <a:defRPr/>
            </a:pPr>
            <a:r>
              <a:rPr lang="en-US" sz="4000" b="1" dirty="0"/>
              <a:t>Enteric Coated Tablets</a:t>
            </a:r>
            <a:endParaRPr lang="en-US" sz="4000" dirty="0"/>
          </a:p>
        </p:txBody>
      </p:sp>
      <p:sp>
        <p:nvSpPr>
          <p:cNvPr id="431107" name="Content Placeholder 2"/>
          <p:cNvSpPr>
            <a:spLocks noGrp="1"/>
          </p:cNvSpPr>
          <p:nvPr>
            <p:ph sz="quarter" idx="1"/>
          </p:nvPr>
        </p:nvSpPr>
        <p:spPr>
          <a:xfrm>
            <a:off x="609600" y="1600200"/>
            <a:ext cx="7924800" cy="4873625"/>
          </a:xfrm>
        </p:spPr>
        <p:txBody>
          <a:bodyPr/>
          <a:lstStyle/>
          <a:p>
            <a:pPr eaLnBrk="1" hangingPunct="1">
              <a:buFont typeface="Arial" pitchFamily="34" charset="0"/>
              <a:buChar char="•"/>
            </a:pPr>
            <a:r>
              <a:rPr lang="en-US" sz="3200" dirty="0"/>
              <a:t>Covered with a substance to prevent them from being destroyed by gastric acid.</a:t>
            </a:r>
          </a:p>
          <a:p>
            <a:pPr eaLnBrk="1" hangingPunct="1">
              <a:buFont typeface="Arial" pitchFamily="34" charset="0"/>
              <a:buChar char="•"/>
            </a:pPr>
            <a:r>
              <a:rPr lang="en-US" dirty="0"/>
              <a:t>S</a:t>
            </a:r>
            <a:r>
              <a:rPr lang="en-US" sz="3200" dirty="0"/>
              <a:t>wallowed whole (no crushing or chewing!); n</a:t>
            </a:r>
            <a:r>
              <a:rPr lang="en-US" dirty="0"/>
              <a:t>ot broken.</a:t>
            </a:r>
            <a:endParaRPr lang="en-US" sz="3200" dirty="0"/>
          </a:p>
          <a:p>
            <a:pPr eaLnBrk="1" hangingPunct="1">
              <a:buFont typeface="Arial" pitchFamily="34" charset="0"/>
              <a:buChar char="•"/>
            </a:pPr>
            <a:r>
              <a:rPr lang="en-US" sz="3200" dirty="0"/>
              <a:t>Examples: </a:t>
            </a:r>
          </a:p>
          <a:p>
            <a:pPr lvl="1"/>
            <a:r>
              <a:rPr lang="en-US" sz="2800" dirty="0" err="1" smtClean="0"/>
              <a:t>Bisacodyl</a:t>
            </a:r>
            <a:r>
              <a:rPr lang="en-US" sz="2800" dirty="0" smtClean="0"/>
              <a:t> </a:t>
            </a:r>
            <a:r>
              <a:rPr lang="en-US" sz="2800" dirty="0"/>
              <a:t>(constipation)</a:t>
            </a:r>
          </a:p>
          <a:p>
            <a:pPr lvl="1"/>
            <a:r>
              <a:rPr lang="en-US" dirty="0"/>
              <a:t>Aspirin</a:t>
            </a:r>
            <a:r>
              <a:rPr lang="en-US" sz="2800" dirty="0"/>
              <a:t> </a:t>
            </a:r>
            <a:endParaRPr lang="en-US" sz="2800" dirty="0" smtClean="0"/>
          </a:p>
          <a:p>
            <a:pPr lvl="1"/>
            <a:r>
              <a:rPr lang="en-US" dirty="0" smtClean="0"/>
              <a:t>Oral contraceptives</a:t>
            </a:r>
            <a:endParaRPr lang="en-US" sz="2800" dirty="0"/>
          </a:p>
          <a:p>
            <a:pPr eaLnBrk="1" hangingPunct="1">
              <a:buFont typeface="Arial" pitchFamily="34" charset="0"/>
              <a:buChar char="•"/>
            </a:pPr>
            <a:endParaRPr lang="en-US" sz="3200" dirty="0"/>
          </a:p>
          <a:p>
            <a:pPr eaLnBrk="1" hangingPunct="1">
              <a:buFont typeface="Arial" pitchFamily="34" charset="0"/>
              <a:buChar char="•"/>
            </a:pPr>
            <a:endParaRPr lang="en-US" sz="3200" dirty="0"/>
          </a:p>
          <a:p>
            <a:pPr eaLnBrk="1" hangingPunct="1">
              <a:buFont typeface="Arial" pitchFamily="34" charset="0"/>
              <a:buChar char="•"/>
            </a:pPr>
            <a:endParaRPr lang="en-US" sz="3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pPr algn="ctr"/>
            <a:r>
              <a:rPr lang="en-US" sz="4000" b="1" dirty="0"/>
              <a:t>Examples of Enteric Coated Tablets</a:t>
            </a:r>
            <a:endParaRPr lang="en-US" sz="4000" dirty="0"/>
          </a:p>
        </p:txBody>
      </p:sp>
      <p:graphicFrame>
        <p:nvGraphicFramePr>
          <p:cNvPr id="4" name="Content Placeholder 3"/>
          <p:cNvGraphicFramePr>
            <a:graphicFrameLocks noGrp="1"/>
          </p:cNvGraphicFramePr>
          <p:nvPr>
            <p:ph sz="quarter" idx="1"/>
          </p:nvPr>
        </p:nvGraphicFramePr>
        <p:xfrm>
          <a:off x="685800" y="1600200"/>
          <a:ext cx="7772400" cy="4419600"/>
        </p:xfrm>
        <a:graphic>
          <a:graphicData uri="http://schemas.openxmlformats.org/drawingml/2006/table">
            <a:tbl>
              <a:tblPr firstRow="1" bandRow="1">
                <a:tableStyleId>{5940675A-B579-460E-94D1-54222C63F5DA}</a:tableStyleId>
              </a:tblPr>
              <a:tblGrid>
                <a:gridCol w="3886200">
                  <a:extLst>
                    <a:ext uri="{9D8B030D-6E8A-4147-A177-3AD203B41FA5}">
                      <a16:colId xmlns="" xmlns:a16="http://schemas.microsoft.com/office/drawing/2014/main" val="20000"/>
                    </a:ext>
                  </a:extLst>
                </a:gridCol>
                <a:gridCol w="3886200">
                  <a:extLst>
                    <a:ext uri="{9D8B030D-6E8A-4147-A177-3AD203B41FA5}">
                      <a16:colId xmlns="" xmlns:a16="http://schemas.microsoft.com/office/drawing/2014/main" val="20001"/>
                    </a:ext>
                  </a:extLst>
                </a:gridCol>
              </a:tblGrid>
              <a:tr h="872080">
                <a:tc>
                  <a:txBody>
                    <a:bodyPr/>
                    <a:lstStyle/>
                    <a:p>
                      <a:r>
                        <a:rPr lang="en-US" sz="2400" b="1" dirty="0"/>
                        <a:t>Example</a:t>
                      </a:r>
                      <a:r>
                        <a:rPr lang="en-US" sz="2400" b="1" baseline="0" dirty="0"/>
                        <a:t> </a:t>
                      </a:r>
                      <a:endParaRPr lang="en-US" sz="2400" b="1" dirty="0"/>
                    </a:p>
                  </a:txBody>
                  <a:tcPr/>
                </a:tc>
                <a:tc>
                  <a:txBody>
                    <a:bodyPr/>
                    <a:lstStyle/>
                    <a:p>
                      <a:r>
                        <a:rPr lang="en-US" sz="2400" b="1" dirty="0"/>
                        <a:t>Picture </a:t>
                      </a:r>
                    </a:p>
                  </a:txBody>
                  <a:tcPr/>
                </a:tc>
                <a:extLst>
                  <a:ext uri="{0D108BD9-81ED-4DB2-BD59-A6C34878D82A}">
                    <a16:rowId xmlns="" xmlns:a16="http://schemas.microsoft.com/office/drawing/2014/main" val="10000"/>
                  </a:ext>
                </a:extLst>
              </a:tr>
              <a:tr h="3547520">
                <a:tc>
                  <a:txBody>
                    <a:bodyPr/>
                    <a:lstStyle/>
                    <a:p>
                      <a:r>
                        <a:rPr lang="en-US" sz="2400" dirty="0"/>
                        <a:t>Aspirin </a:t>
                      </a:r>
                    </a:p>
                  </a:txBody>
                  <a:tcPr/>
                </a:tc>
                <a:tc>
                  <a:txBody>
                    <a:bodyPr/>
                    <a:lstStyle/>
                    <a:p>
                      <a:endParaRPr lang="en-US" dirty="0"/>
                    </a:p>
                  </a:txBody>
                  <a:tcPr/>
                </a:tc>
                <a:extLst>
                  <a:ext uri="{0D108BD9-81ED-4DB2-BD59-A6C34878D82A}">
                    <a16:rowId xmlns="" xmlns:a16="http://schemas.microsoft.com/office/drawing/2014/main" val="10001"/>
                  </a:ext>
                </a:extLst>
              </a:tr>
            </a:tbl>
          </a:graphicData>
        </a:graphic>
      </p:graphicFrame>
      <p:pic>
        <p:nvPicPr>
          <p:cNvPr id="2050" name="Picture 2" descr="F:\pictures for illustrations\100_2692.JPG"/>
          <p:cNvPicPr>
            <a:picLocks noChangeAspect="1" noChangeArrowheads="1"/>
          </p:cNvPicPr>
          <p:nvPr/>
        </p:nvPicPr>
        <p:blipFill>
          <a:blip r:embed="rId2" cstate="print"/>
          <a:srcRect/>
          <a:stretch>
            <a:fillRect/>
          </a:stretch>
        </p:blipFill>
        <p:spPr bwMode="auto">
          <a:xfrm>
            <a:off x="4800600" y="2819400"/>
            <a:ext cx="3352800" cy="28956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normAutofit/>
          </a:bodyPr>
          <a:lstStyle/>
          <a:p>
            <a:pPr algn="ctr" eaLnBrk="1" fontAlgn="auto" hangingPunct="1">
              <a:spcAft>
                <a:spcPts val="0"/>
              </a:spcAft>
              <a:defRPr/>
            </a:pPr>
            <a:r>
              <a:rPr lang="en-US" sz="4000" b="1" dirty="0"/>
              <a:t>Sugar Coated Tablets </a:t>
            </a:r>
          </a:p>
        </p:txBody>
      </p:sp>
      <p:sp>
        <p:nvSpPr>
          <p:cNvPr id="432131" name="Content Placeholder 2"/>
          <p:cNvSpPr>
            <a:spLocks noGrp="1"/>
          </p:cNvSpPr>
          <p:nvPr>
            <p:ph sz="quarter" idx="1"/>
          </p:nvPr>
        </p:nvSpPr>
        <p:spPr>
          <a:xfrm>
            <a:off x="609600" y="1600200"/>
            <a:ext cx="8001000" cy="4873625"/>
          </a:xfrm>
        </p:spPr>
        <p:txBody>
          <a:bodyPr/>
          <a:lstStyle/>
          <a:p>
            <a:pPr eaLnBrk="1" hangingPunct="1">
              <a:buFont typeface="Arial" pitchFamily="34" charset="0"/>
              <a:buChar char="•"/>
            </a:pPr>
            <a:r>
              <a:rPr lang="en-US" sz="3200" dirty="0"/>
              <a:t>Covered with a layer of sugar to mask the bitter taste.</a:t>
            </a:r>
          </a:p>
          <a:p>
            <a:pPr eaLnBrk="1" hangingPunct="1">
              <a:buFont typeface="Arial" pitchFamily="34" charset="0"/>
              <a:buChar char="•"/>
            </a:pPr>
            <a:r>
              <a:rPr lang="en-US" dirty="0"/>
              <a:t>S</a:t>
            </a:r>
            <a:r>
              <a:rPr lang="en-US" sz="3200" dirty="0"/>
              <a:t>wallowed whole without chewing to avoid the bitter taste.</a:t>
            </a:r>
          </a:p>
          <a:p>
            <a:pPr marL="457200" indent="-457200" eaLnBrk="1" hangingPunct="1">
              <a:buFont typeface="Arial" panose="020B0604020202020204" pitchFamily="34" charset="0"/>
              <a:buChar char="•"/>
            </a:pPr>
            <a:r>
              <a:rPr lang="en-US" sz="3200" dirty="0" smtClean="0"/>
              <a:t>Example:</a:t>
            </a:r>
            <a:r>
              <a:rPr lang="en-US" sz="3200" b="1" dirty="0" smtClean="0"/>
              <a:t> </a:t>
            </a:r>
            <a:endParaRPr lang="en-US" sz="3200" b="1" dirty="0"/>
          </a:p>
          <a:p>
            <a:pPr lvl="1"/>
            <a:r>
              <a:rPr lang="en-US" sz="2800" dirty="0" smtClean="0"/>
              <a:t>Metronidazole</a:t>
            </a:r>
            <a:endParaRPr lang="en-US" sz="2800" dirty="0"/>
          </a:p>
          <a:p>
            <a:pPr eaLnBrk="1" hangingPunct="1">
              <a:buFont typeface="Arial" pitchFamily="34" charset="0"/>
              <a:buChar char="•"/>
            </a:pPr>
            <a:endParaRPr lang="en-US" sz="3200" dirty="0"/>
          </a:p>
          <a:p>
            <a:pPr eaLnBrk="1" hangingPunct="1">
              <a:buFont typeface="Arial" pitchFamily="34" charset="0"/>
              <a:buChar char="•"/>
            </a:pPr>
            <a:endParaRPr lang="en-US" sz="3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4000" b="1" dirty="0"/>
              <a:t>Film Coated </a:t>
            </a:r>
          </a:p>
        </p:txBody>
      </p:sp>
      <p:sp>
        <p:nvSpPr>
          <p:cNvPr id="433155" name="Content Placeholder 2"/>
          <p:cNvSpPr>
            <a:spLocks noGrp="1"/>
          </p:cNvSpPr>
          <p:nvPr>
            <p:ph sz="quarter" idx="1"/>
          </p:nvPr>
        </p:nvSpPr>
        <p:spPr>
          <a:xfrm>
            <a:off x="685800" y="1600200"/>
            <a:ext cx="7848600" cy="4873625"/>
          </a:xfrm>
        </p:spPr>
        <p:txBody>
          <a:bodyPr/>
          <a:lstStyle/>
          <a:p>
            <a:pPr eaLnBrk="1" hangingPunct="1">
              <a:buFont typeface="Arial" pitchFamily="34" charset="0"/>
              <a:buChar char="•"/>
            </a:pPr>
            <a:r>
              <a:rPr lang="en-US" dirty="0"/>
              <a:t>C</a:t>
            </a:r>
            <a:r>
              <a:rPr lang="en-US" sz="3200" dirty="0"/>
              <a:t>oated with a thin </a:t>
            </a:r>
            <a:r>
              <a:rPr lang="en-US" sz="3200" dirty="0" smtClean="0"/>
              <a:t>coating (to </a:t>
            </a:r>
            <a:r>
              <a:rPr lang="en-US" sz="3200" dirty="0"/>
              <a:t>mask the bitter taste or smell).</a:t>
            </a:r>
          </a:p>
          <a:p>
            <a:pPr eaLnBrk="1" hangingPunct="1">
              <a:buFont typeface="Arial" pitchFamily="34" charset="0"/>
              <a:buChar char="•"/>
            </a:pPr>
            <a:r>
              <a:rPr lang="en-US" sz="3200" dirty="0" smtClean="0"/>
              <a:t>Example:</a:t>
            </a:r>
            <a:endParaRPr lang="en-US" sz="3200" dirty="0"/>
          </a:p>
          <a:p>
            <a:pPr lvl="1"/>
            <a:r>
              <a:rPr lang="en-US" sz="2800" dirty="0"/>
              <a:t>Metronidazole </a:t>
            </a:r>
          </a:p>
          <a:p>
            <a:pPr marL="0" indent="0" eaLnBrk="1" hangingPunct="1"/>
            <a:endParaRPr lang="en-US" sz="3200" b="1" dirty="0"/>
          </a:p>
          <a:p>
            <a:pPr eaLnBrk="1" hangingPunct="1">
              <a:buFont typeface="Arial" pitchFamily="34" charset="0"/>
              <a:buChar char="•"/>
            </a:pPr>
            <a:endParaRPr 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609600"/>
            <a:ext cx="7086600" cy="2590800"/>
          </a:xfrm>
          <a:solidFill>
            <a:schemeClr val="accent3">
              <a:lumMod val="50000"/>
            </a:schemeClr>
          </a:solidFill>
        </p:spPr>
        <p:txBody>
          <a:bodyPr>
            <a:noAutofit/>
          </a:bodyPr>
          <a:lstStyle/>
          <a:p>
            <a:pPr algn="ctr" eaLnBrk="1" fontAlgn="auto" hangingPunct="1">
              <a:spcAft>
                <a:spcPts val="0"/>
              </a:spcAft>
              <a:defRPr/>
            </a:pPr>
            <a:r>
              <a:rPr lang="en-US" sz="4000" b="1" dirty="0"/>
              <a:t>Routes of Administration of Medicine </a:t>
            </a:r>
          </a:p>
        </p:txBody>
      </p:sp>
    </p:spTree>
    <p:extLst>
      <p:ext uri="{BB962C8B-B14F-4D97-AF65-F5344CB8AC3E}">
        <p14:creationId xmlns:p14="http://schemas.microsoft.com/office/powerpoint/2010/main" val="9927650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pPr algn="ctr" eaLnBrk="1" fontAlgn="auto" hangingPunct="1">
              <a:spcAft>
                <a:spcPts val="0"/>
              </a:spcAft>
              <a:defRPr/>
            </a:pPr>
            <a:r>
              <a:rPr lang="en-US" sz="4000" b="1" dirty="0"/>
              <a:t>Capsules </a:t>
            </a:r>
          </a:p>
        </p:txBody>
      </p:sp>
      <p:sp>
        <p:nvSpPr>
          <p:cNvPr id="434179" name="Content Placeholder 2"/>
          <p:cNvSpPr>
            <a:spLocks noGrp="1"/>
          </p:cNvSpPr>
          <p:nvPr>
            <p:ph sz="quarter" idx="1"/>
          </p:nvPr>
        </p:nvSpPr>
        <p:spPr>
          <a:xfrm>
            <a:off x="685800" y="1600200"/>
            <a:ext cx="7924800" cy="4873625"/>
          </a:xfrm>
        </p:spPr>
        <p:txBody>
          <a:bodyPr/>
          <a:lstStyle/>
          <a:p>
            <a:pPr eaLnBrk="1" hangingPunct="1">
              <a:buFont typeface="Arial" pitchFamily="34" charset="0"/>
              <a:buChar char="•"/>
            </a:pPr>
            <a:r>
              <a:rPr lang="en-US" sz="3200" dirty="0"/>
              <a:t>Medicines are enclosed in a small gelatin shell.</a:t>
            </a:r>
          </a:p>
          <a:p>
            <a:pPr eaLnBrk="1" hangingPunct="1">
              <a:buFont typeface="Arial" pitchFamily="34" charset="0"/>
              <a:buChar char="•"/>
            </a:pPr>
            <a:r>
              <a:rPr lang="en-US" sz="3200" dirty="0"/>
              <a:t>Intended to be swallowed whole (but sometimes the capsules may be opened). </a:t>
            </a:r>
          </a:p>
          <a:p>
            <a:pPr eaLnBrk="1" hangingPunct="1">
              <a:buFont typeface="Arial" pitchFamily="34" charset="0"/>
              <a:buChar char="•"/>
            </a:pPr>
            <a:r>
              <a:rPr lang="en-US" sz="3200" dirty="0"/>
              <a:t>Two types:</a:t>
            </a:r>
          </a:p>
          <a:p>
            <a:pPr lvl="1"/>
            <a:r>
              <a:rPr lang="en-US" sz="2800" dirty="0"/>
              <a:t>Hard gelatin </a:t>
            </a:r>
          </a:p>
          <a:p>
            <a:pPr lvl="1"/>
            <a:r>
              <a:rPr lang="en-US" sz="2800" dirty="0"/>
              <a:t>Soft gelatin</a:t>
            </a:r>
          </a:p>
          <a:p>
            <a:pPr eaLnBrk="1" hangingPunct="1">
              <a:buFont typeface="Arial" pitchFamily="34" charset="0"/>
              <a:buChar char="•"/>
            </a:pPr>
            <a:endParaRPr lang="en-US" sz="3200" dirty="0"/>
          </a:p>
          <a:p>
            <a:pPr eaLnBrk="1" hangingPunct="1">
              <a:buFont typeface="Arial" pitchFamily="34" charset="0"/>
              <a:buChar char="•"/>
            </a:pPr>
            <a:endParaRPr lang="en-US" sz="32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pPr algn="ctr" eaLnBrk="1" fontAlgn="auto" hangingPunct="1">
              <a:spcAft>
                <a:spcPts val="0"/>
              </a:spcAft>
              <a:defRPr/>
            </a:pPr>
            <a:r>
              <a:rPr lang="en-US" sz="4000" b="1" dirty="0"/>
              <a:t>Hard Gelatin Capsules </a:t>
            </a:r>
          </a:p>
        </p:txBody>
      </p:sp>
      <p:sp>
        <p:nvSpPr>
          <p:cNvPr id="435203" name="Content Placeholder 2"/>
          <p:cNvSpPr>
            <a:spLocks noGrp="1"/>
          </p:cNvSpPr>
          <p:nvPr>
            <p:ph sz="quarter" idx="1"/>
          </p:nvPr>
        </p:nvSpPr>
        <p:spPr>
          <a:xfrm>
            <a:off x="609600" y="1600200"/>
            <a:ext cx="7924800" cy="4873625"/>
          </a:xfrm>
        </p:spPr>
        <p:txBody>
          <a:bodyPr/>
          <a:lstStyle/>
          <a:p>
            <a:pPr eaLnBrk="1" hangingPunct="1">
              <a:buFont typeface="Arial" pitchFamily="34" charset="0"/>
              <a:buChar char="•"/>
            </a:pPr>
            <a:r>
              <a:rPr lang="en-US" sz="3200" dirty="0"/>
              <a:t>Powdered medicine is enclosed in a shell.</a:t>
            </a:r>
          </a:p>
          <a:p>
            <a:pPr eaLnBrk="1" hangingPunct="1">
              <a:buFont typeface="Arial" pitchFamily="34" charset="0"/>
              <a:buChar char="•"/>
            </a:pPr>
            <a:r>
              <a:rPr lang="en-US" dirty="0"/>
              <a:t>D</a:t>
            </a:r>
            <a:r>
              <a:rPr lang="en-US" sz="3200" dirty="0"/>
              <a:t>ifferent colours are used for identification. </a:t>
            </a:r>
          </a:p>
          <a:p>
            <a:pPr eaLnBrk="1" hangingPunct="1">
              <a:buFont typeface="Arial" pitchFamily="34" charset="0"/>
              <a:buChar char="•"/>
            </a:pPr>
            <a:r>
              <a:rPr lang="en-US" sz="3200" dirty="0"/>
              <a:t>They mask the bad taste of the contents.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pPr algn="ctr"/>
            <a:r>
              <a:rPr lang="en-US" sz="4000" b="1" dirty="0"/>
              <a:t>Examples of Hard Gelatin Capsules </a:t>
            </a:r>
            <a:endParaRPr lang="en-US" sz="4000"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82277112"/>
              </p:ext>
            </p:extLst>
          </p:nvPr>
        </p:nvGraphicFramePr>
        <p:xfrm>
          <a:off x="609600" y="1524000"/>
          <a:ext cx="8001000" cy="4953001"/>
        </p:xfrm>
        <a:graphic>
          <a:graphicData uri="http://schemas.openxmlformats.org/drawingml/2006/table">
            <a:tbl>
              <a:tblPr firstRow="1" bandRow="1">
                <a:tableStyleId>{5940675A-B579-460E-94D1-54222C63F5DA}</a:tableStyleId>
              </a:tblPr>
              <a:tblGrid>
                <a:gridCol w="3657600">
                  <a:extLst>
                    <a:ext uri="{9D8B030D-6E8A-4147-A177-3AD203B41FA5}">
                      <a16:colId xmlns="" xmlns:a16="http://schemas.microsoft.com/office/drawing/2014/main" val="20000"/>
                    </a:ext>
                  </a:extLst>
                </a:gridCol>
                <a:gridCol w="4343400">
                  <a:extLst>
                    <a:ext uri="{9D8B030D-6E8A-4147-A177-3AD203B41FA5}">
                      <a16:colId xmlns="" xmlns:a16="http://schemas.microsoft.com/office/drawing/2014/main" val="20001"/>
                    </a:ext>
                  </a:extLst>
                </a:gridCol>
              </a:tblGrid>
              <a:tr h="621901">
                <a:tc>
                  <a:txBody>
                    <a:bodyPr/>
                    <a:lstStyle/>
                    <a:p>
                      <a:r>
                        <a:rPr lang="en-US" sz="2400" b="1" dirty="0"/>
                        <a:t>Example </a:t>
                      </a:r>
                    </a:p>
                  </a:txBody>
                  <a:tcPr/>
                </a:tc>
                <a:tc>
                  <a:txBody>
                    <a:bodyPr/>
                    <a:lstStyle/>
                    <a:p>
                      <a:r>
                        <a:rPr lang="en-US" sz="2400" b="1" dirty="0"/>
                        <a:t>Picture </a:t>
                      </a:r>
                    </a:p>
                  </a:txBody>
                  <a:tcPr/>
                </a:tc>
                <a:extLst>
                  <a:ext uri="{0D108BD9-81ED-4DB2-BD59-A6C34878D82A}">
                    <a16:rowId xmlns="" xmlns:a16="http://schemas.microsoft.com/office/drawing/2014/main" val="10000"/>
                  </a:ext>
                </a:extLst>
              </a:tr>
              <a:tr h="1443700">
                <a:tc>
                  <a:txBody>
                    <a:bodyPr/>
                    <a:lstStyle/>
                    <a:p>
                      <a:r>
                        <a:rPr lang="en-US" sz="2400" dirty="0"/>
                        <a:t>Amoxicillin </a:t>
                      </a:r>
                    </a:p>
                  </a:txBody>
                  <a:tcPr/>
                </a:tc>
                <a:tc>
                  <a:txBody>
                    <a:bodyPr/>
                    <a:lstStyle/>
                    <a:p>
                      <a:endParaRPr lang="en-US" sz="2400" dirty="0"/>
                    </a:p>
                  </a:txBody>
                  <a:tcPr/>
                </a:tc>
                <a:extLst>
                  <a:ext uri="{0D108BD9-81ED-4DB2-BD59-A6C34878D82A}">
                    <a16:rowId xmlns="" xmlns:a16="http://schemas.microsoft.com/office/drawing/2014/main" val="10001"/>
                  </a:ext>
                </a:extLst>
              </a:tr>
              <a:tr h="1443700">
                <a:tc>
                  <a:txBody>
                    <a:bodyPr/>
                    <a:lstStyle/>
                    <a:p>
                      <a:r>
                        <a:rPr lang="en-US" sz="2400" dirty="0"/>
                        <a:t>Doxycycline</a:t>
                      </a:r>
                      <a:r>
                        <a:rPr lang="en-US" sz="2400" baseline="0" dirty="0"/>
                        <a:t> </a:t>
                      </a:r>
                      <a:endParaRPr lang="en-US" sz="2400" dirty="0"/>
                    </a:p>
                  </a:txBody>
                  <a:tcPr/>
                </a:tc>
                <a:tc>
                  <a:txBody>
                    <a:bodyPr/>
                    <a:lstStyle/>
                    <a:p>
                      <a:endParaRPr lang="en-US" sz="2400" dirty="0"/>
                    </a:p>
                  </a:txBody>
                  <a:tcPr/>
                </a:tc>
                <a:extLst>
                  <a:ext uri="{0D108BD9-81ED-4DB2-BD59-A6C34878D82A}">
                    <a16:rowId xmlns="" xmlns:a16="http://schemas.microsoft.com/office/drawing/2014/main" val="10002"/>
                  </a:ext>
                </a:extLst>
              </a:tr>
              <a:tr h="1443700">
                <a:tc>
                  <a:txBody>
                    <a:bodyPr/>
                    <a:lstStyle/>
                    <a:p>
                      <a:endParaRPr lang="en-US" sz="2400" dirty="0"/>
                    </a:p>
                  </a:txBody>
                  <a:tcPr/>
                </a:tc>
                <a:tc>
                  <a:txBody>
                    <a:bodyPr/>
                    <a:lstStyle/>
                    <a:p>
                      <a:endParaRPr lang="en-US" sz="2400" dirty="0"/>
                    </a:p>
                  </a:txBody>
                  <a:tcPr/>
                </a:tc>
                <a:extLst>
                  <a:ext uri="{0D108BD9-81ED-4DB2-BD59-A6C34878D82A}">
                    <a16:rowId xmlns="" xmlns:a16="http://schemas.microsoft.com/office/drawing/2014/main" val="10003"/>
                  </a:ext>
                </a:extLst>
              </a:tr>
            </a:tbl>
          </a:graphicData>
        </a:graphic>
      </p:graphicFrame>
      <p:pic>
        <p:nvPicPr>
          <p:cNvPr id="3075" name="Picture 3" descr="F:\pictures for illustrations\100_2636.JPG"/>
          <p:cNvPicPr>
            <a:picLocks noChangeAspect="1" noChangeArrowheads="1"/>
          </p:cNvPicPr>
          <p:nvPr/>
        </p:nvPicPr>
        <p:blipFill>
          <a:blip r:embed="rId2" cstate="print"/>
          <a:srcRect/>
          <a:stretch>
            <a:fillRect/>
          </a:stretch>
        </p:blipFill>
        <p:spPr bwMode="auto">
          <a:xfrm>
            <a:off x="5334000" y="2300111"/>
            <a:ext cx="1905000" cy="1128889"/>
          </a:xfrm>
          <a:prstGeom prst="rect">
            <a:avLst/>
          </a:prstGeom>
          <a:ln>
            <a:noFill/>
          </a:ln>
          <a:effectLst>
            <a:outerShdw blurRad="292100" dist="139700" dir="2700000" algn="tl" rotWithShape="0">
              <a:srgbClr val="333333">
                <a:alpha val="65000"/>
              </a:srgbClr>
            </a:outerShdw>
          </a:effectLst>
        </p:spPr>
      </p:pic>
      <p:pic>
        <p:nvPicPr>
          <p:cNvPr id="3076" name="Picture 4" descr="F:\pictures for illustrations\100_2639.JPG"/>
          <p:cNvPicPr>
            <a:picLocks noChangeAspect="1" noChangeArrowheads="1"/>
          </p:cNvPicPr>
          <p:nvPr/>
        </p:nvPicPr>
        <p:blipFill>
          <a:blip r:embed="rId3" cstate="print"/>
          <a:srcRect/>
          <a:stretch>
            <a:fillRect/>
          </a:stretch>
        </p:blipFill>
        <p:spPr bwMode="auto">
          <a:xfrm>
            <a:off x="5334000" y="3733800"/>
            <a:ext cx="1905000" cy="120894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pPr algn="ctr" eaLnBrk="1" fontAlgn="auto" hangingPunct="1">
              <a:spcAft>
                <a:spcPts val="0"/>
              </a:spcAft>
              <a:defRPr/>
            </a:pPr>
            <a:r>
              <a:rPr lang="en-US" sz="4000" b="1" dirty="0"/>
              <a:t>Soft Gelatin Capsules </a:t>
            </a:r>
          </a:p>
        </p:txBody>
      </p:sp>
      <p:sp>
        <p:nvSpPr>
          <p:cNvPr id="437251" name="Content Placeholder 2"/>
          <p:cNvSpPr>
            <a:spLocks noGrp="1"/>
          </p:cNvSpPr>
          <p:nvPr>
            <p:ph sz="quarter" idx="1"/>
          </p:nvPr>
        </p:nvSpPr>
        <p:spPr>
          <a:xfrm>
            <a:off x="609600" y="1600200"/>
            <a:ext cx="8001000" cy="4873625"/>
          </a:xfrm>
        </p:spPr>
        <p:txBody>
          <a:bodyPr/>
          <a:lstStyle/>
          <a:p>
            <a:pPr eaLnBrk="1" hangingPunct="1">
              <a:buFont typeface="Arial" pitchFamily="34" charset="0"/>
              <a:buChar char="•"/>
            </a:pPr>
            <a:r>
              <a:rPr lang="en-US" sz="3200" dirty="0"/>
              <a:t>Liquid medicine is enclosed in a shell.</a:t>
            </a:r>
          </a:p>
          <a:p>
            <a:pPr eaLnBrk="1" hangingPunct="1">
              <a:buFont typeface="Arial" pitchFamily="34" charset="0"/>
              <a:buChar char="•"/>
            </a:pPr>
            <a:r>
              <a:rPr lang="en-US" sz="3200" dirty="0"/>
              <a:t>Stable and easy to swallow. </a:t>
            </a:r>
          </a:p>
          <a:p>
            <a:pPr eaLnBrk="1" hangingPunct="1">
              <a:buFont typeface="Arial" pitchFamily="34" charset="0"/>
              <a:buChar char="•"/>
            </a:pPr>
            <a:r>
              <a:rPr lang="en-US" sz="3200" dirty="0"/>
              <a:t>Release their content very quickly. </a:t>
            </a:r>
          </a:p>
          <a:p>
            <a:pPr eaLnBrk="1" hangingPunct="1">
              <a:buFont typeface="Arial" pitchFamily="34" charset="0"/>
              <a:buChar char="•"/>
            </a:pPr>
            <a:r>
              <a:rPr lang="en-US" sz="3200" dirty="0"/>
              <a:t>They may be opened (e.g., vitamin A) or swallowed whole.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pPr algn="ctr"/>
            <a:r>
              <a:rPr lang="en-US" sz="4000" b="1" dirty="0"/>
              <a:t>Examples of Soft Gelatin Capsules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817126749"/>
              </p:ext>
            </p:extLst>
          </p:nvPr>
        </p:nvGraphicFramePr>
        <p:xfrm>
          <a:off x="609600" y="1524000"/>
          <a:ext cx="8001000" cy="4724400"/>
        </p:xfrm>
        <a:graphic>
          <a:graphicData uri="http://schemas.openxmlformats.org/drawingml/2006/table">
            <a:tbl>
              <a:tblPr firstRow="1" bandRow="1">
                <a:tableStyleId>{5940675A-B579-460E-94D1-54222C63F5DA}</a:tableStyleId>
              </a:tblPr>
              <a:tblGrid>
                <a:gridCol w="3429000">
                  <a:extLst>
                    <a:ext uri="{9D8B030D-6E8A-4147-A177-3AD203B41FA5}">
                      <a16:colId xmlns="" xmlns:a16="http://schemas.microsoft.com/office/drawing/2014/main" val="20000"/>
                    </a:ext>
                  </a:extLst>
                </a:gridCol>
                <a:gridCol w="4572000">
                  <a:extLst>
                    <a:ext uri="{9D8B030D-6E8A-4147-A177-3AD203B41FA5}">
                      <a16:colId xmlns="" xmlns:a16="http://schemas.microsoft.com/office/drawing/2014/main" val="20001"/>
                    </a:ext>
                  </a:extLst>
                </a:gridCol>
              </a:tblGrid>
              <a:tr h="755904">
                <a:tc>
                  <a:txBody>
                    <a:bodyPr/>
                    <a:lstStyle/>
                    <a:p>
                      <a:r>
                        <a:rPr lang="en-US" sz="2400" b="1" dirty="0"/>
                        <a:t>Example </a:t>
                      </a:r>
                    </a:p>
                  </a:txBody>
                  <a:tcPr/>
                </a:tc>
                <a:tc>
                  <a:txBody>
                    <a:bodyPr/>
                    <a:lstStyle/>
                    <a:p>
                      <a:r>
                        <a:rPr lang="en-US" sz="2400" b="1" dirty="0"/>
                        <a:t>Picture </a:t>
                      </a:r>
                    </a:p>
                  </a:txBody>
                  <a:tcPr/>
                </a:tc>
                <a:extLst>
                  <a:ext uri="{0D108BD9-81ED-4DB2-BD59-A6C34878D82A}">
                    <a16:rowId xmlns="" xmlns:a16="http://schemas.microsoft.com/office/drawing/2014/main" val="10000"/>
                  </a:ext>
                </a:extLst>
              </a:tr>
              <a:tr h="1984248">
                <a:tc>
                  <a:txBody>
                    <a:bodyPr/>
                    <a:lstStyle/>
                    <a:p>
                      <a:r>
                        <a:rPr lang="en-US" sz="2400" dirty="0"/>
                        <a:t>Vitamin A capsules</a:t>
                      </a:r>
                      <a:r>
                        <a:rPr lang="en-US" sz="2400" baseline="0" dirty="0"/>
                        <a:t> </a:t>
                      </a:r>
                      <a:endParaRPr lang="en-US" sz="2400" dirty="0"/>
                    </a:p>
                  </a:txBody>
                  <a:tcPr/>
                </a:tc>
                <a:tc>
                  <a:txBody>
                    <a:bodyPr/>
                    <a:lstStyle/>
                    <a:p>
                      <a:endParaRPr lang="en-US" sz="2400" dirty="0"/>
                    </a:p>
                  </a:txBody>
                  <a:tcPr/>
                </a:tc>
                <a:extLst>
                  <a:ext uri="{0D108BD9-81ED-4DB2-BD59-A6C34878D82A}">
                    <a16:rowId xmlns="" xmlns:a16="http://schemas.microsoft.com/office/drawing/2014/main" val="10001"/>
                  </a:ext>
                </a:extLst>
              </a:tr>
              <a:tr h="1984248">
                <a:tc>
                  <a:txBody>
                    <a:bodyPr/>
                    <a:lstStyle/>
                    <a:p>
                      <a:r>
                        <a:rPr lang="en-US" sz="2400" dirty="0"/>
                        <a:t>Seven Seas® capsules (cod liver oil)</a:t>
                      </a:r>
                    </a:p>
                  </a:txBody>
                  <a:tcPr/>
                </a:tc>
                <a:tc>
                  <a:txBody>
                    <a:bodyPr/>
                    <a:lstStyle/>
                    <a:p>
                      <a:endParaRPr lang="en-US" sz="2400" dirty="0"/>
                    </a:p>
                  </a:txBody>
                  <a:tcPr/>
                </a:tc>
                <a:extLst>
                  <a:ext uri="{0D108BD9-81ED-4DB2-BD59-A6C34878D82A}">
                    <a16:rowId xmlns="" xmlns:a16="http://schemas.microsoft.com/office/drawing/2014/main" val="10002"/>
                  </a:ext>
                </a:extLst>
              </a:tr>
            </a:tbl>
          </a:graphicData>
        </a:graphic>
      </p:graphicFrame>
      <p:pic>
        <p:nvPicPr>
          <p:cNvPr id="5" name="Picture 3" descr="C:\Users\EDCO\Desktop\soft.jpg"/>
          <p:cNvPicPr>
            <a:picLocks noChangeAspect="1" noChangeArrowheads="1"/>
          </p:cNvPicPr>
          <p:nvPr/>
        </p:nvPicPr>
        <p:blipFill>
          <a:blip r:embed="rId2" cstate="print"/>
          <a:srcRect/>
          <a:stretch>
            <a:fillRect/>
          </a:stretch>
        </p:blipFill>
        <p:spPr>
          <a:xfrm>
            <a:off x="5105400" y="4572000"/>
            <a:ext cx="2209800" cy="1524000"/>
          </a:xfrm>
          <a:prstGeom prst="rect">
            <a:avLst/>
          </a:prstGeom>
          <a:ln>
            <a:noFill/>
          </a:ln>
          <a:effectLst>
            <a:outerShdw blurRad="292100" dist="139700" dir="2700000" algn="tl" rotWithShape="0">
              <a:srgbClr val="333333">
                <a:alpha val="65000"/>
              </a:srgbClr>
            </a:outerShdw>
          </a:effectLst>
        </p:spPr>
      </p:pic>
      <p:pic>
        <p:nvPicPr>
          <p:cNvPr id="4098" name="Picture 2" descr="F:\pictures for illustrations\100_2643.JPG"/>
          <p:cNvPicPr>
            <a:picLocks noChangeAspect="1" noChangeArrowheads="1"/>
          </p:cNvPicPr>
          <p:nvPr/>
        </p:nvPicPr>
        <p:blipFill>
          <a:blip r:embed="rId3" cstate="print"/>
          <a:srcRect/>
          <a:stretch>
            <a:fillRect/>
          </a:stretch>
        </p:blipFill>
        <p:spPr bwMode="auto">
          <a:xfrm>
            <a:off x="5105400" y="2667000"/>
            <a:ext cx="2133600" cy="14478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4000" b="1" dirty="0"/>
              <a:t>Granules</a:t>
            </a:r>
            <a:r>
              <a:rPr lang="en-US" sz="4400" b="1" dirty="0"/>
              <a:t> </a:t>
            </a:r>
          </a:p>
        </p:txBody>
      </p:sp>
      <p:sp>
        <p:nvSpPr>
          <p:cNvPr id="439299" name="Content Placeholder 2"/>
          <p:cNvSpPr>
            <a:spLocks noGrp="1"/>
          </p:cNvSpPr>
          <p:nvPr>
            <p:ph sz="quarter" idx="1"/>
          </p:nvPr>
        </p:nvSpPr>
        <p:spPr>
          <a:xfrm>
            <a:off x="609600" y="1600200"/>
            <a:ext cx="7924800" cy="4873625"/>
          </a:xfrm>
        </p:spPr>
        <p:txBody>
          <a:bodyPr/>
          <a:lstStyle/>
          <a:p>
            <a:pPr eaLnBrk="1" hangingPunct="1">
              <a:buFont typeface="Arial" pitchFamily="34" charset="0"/>
              <a:buChar char="•"/>
            </a:pPr>
            <a:r>
              <a:rPr lang="en-US" sz="3200" dirty="0"/>
              <a:t>Preparations consisting of solid, dry grains.</a:t>
            </a:r>
          </a:p>
          <a:p>
            <a:pPr eaLnBrk="1" hangingPunct="1">
              <a:buFont typeface="Arial" pitchFamily="34" charset="0"/>
              <a:buChar char="•"/>
            </a:pPr>
            <a:r>
              <a:rPr lang="en-US" dirty="0"/>
              <a:t>C</a:t>
            </a:r>
            <a:r>
              <a:rPr lang="en-US" sz="3200" dirty="0"/>
              <a:t>ommonly supplied in single dose sachets.</a:t>
            </a:r>
          </a:p>
          <a:p>
            <a:pPr eaLnBrk="1" hangingPunct="1">
              <a:buFont typeface="Arial" pitchFamily="34" charset="0"/>
              <a:buChar char="•"/>
            </a:pPr>
            <a:r>
              <a:rPr lang="en-US" dirty="0"/>
              <a:t>U</a:t>
            </a:r>
            <a:r>
              <a:rPr lang="en-US" sz="3200" dirty="0"/>
              <a:t>sually dissolved in water before taking.</a:t>
            </a:r>
          </a:p>
          <a:p>
            <a:pPr eaLnBrk="1" hangingPunct="1">
              <a:buFont typeface="Arial" pitchFamily="34" charset="0"/>
              <a:buChar char="•"/>
            </a:pPr>
            <a:endParaRPr lang="en-US" sz="32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t>Examples of Granules </a:t>
            </a:r>
          </a:p>
        </p:txBody>
      </p:sp>
      <p:graphicFrame>
        <p:nvGraphicFramePr>
          <p:cNvPr id="4" name="Content Placeholder 3"/>
          <p:cNvGraphicFramePr>
            <a:graphicFrameLocks noGrp="1"/>
          </p:cNvGraphicFramePr>
          <p:nvPr>
            <p:ph sz="quarter" idx="1"/>
          </p:nvPr>
        </p:nvGraphicFramePr>
        <p:xfrm>
          <a:off x="838200" y="1600200"/>
          <a:ext cx="7239000" cy="4572000"/>
        </p:xfrm>
        <a:graphic>
          <a:graphicData uri="http://schemas.openxmlformats.org/drawingml/2006/table">
            <a:tbl>
              <a:tblPr firstRow="1" bandRow="1">
                <a:tableStyleId>{5940675A-B579-460E-94D1-54222C63F5DA}</a:tableStyleId>
              </a:tblPr>
              <a:tblGrid>
                <a:gridCol w="3424903">
                  <a:extLst>
                    <a:ext uri="{9D8B030D-6E8A-4147-A177-3AD203B41FA5}">
                      <a16:colId xmlns="" xmlns:a16="http://schemas.microsoft.com/office/drawing/2014/main" val="20000"/>
                    </a:ext>
                  </a:extLst>
                </a:gridCol>
                <a:gridCol w="3814097">
                  <a:extLst>
                    <a:ext uri="{9D8B030D-6E8A-4147-A177-3AD203B41FA5}">
                      <a16:colId xmlns="" xmlns:a16="http://schemas.microsoft.com/office/drawing/2014/main" val="20001"/>
                    </a:ext>
                  </a:extLst>
                </a:gridCol>
              </a:tblGrid>
              <a:tr h="457200">
                <a:tc>
                  <a:txBody>
                    <a:bodyPr/>
                    <a:lstStyle/>
                    <a:p>
                      <a:r>
                        <a:rPr lang="en-US" sz="2400" b="1" dirty="0"/>
                        <a:t>Example </a:t>
                      </a:r>
                    </a:p>
                  </a:txBody>
                  <a:tcPr/>
                </a:tc>
                <a:tc>
                  <a:txBody>
                    <a:bodyPr/>
                    <a:lstStyle/>
                    <a:p>
                      <a:r>
                        <a:rPr lang="en-US" sz="2400" b="1" dirty="0"/>
                        <a:t>Picture </a:t>
                      </a:r>
                    </a:p>
                  </a:txBody>
                  <a:tcPr/>
                </a:tc>
                <a:extLst>
                  <a:ext uri="{0D108BD9-81ED-4DB2-BD59-A6C34878D82A}">
                    <a16:rowId xmlns="" xmlns:a16="http://schemas.microsoft.com/office/drawing/2014/main" val="10000"/>
                  </a:ext>
                </a:extLst>
              </a:tr>
              <a:tr h="1905000">
                <a:tc>
                  <a:txBody>
                    <a:bodyPr/>
                    <a:lstStyle/>
                    <a:p>
                      <a:r>
                        <a:rPr lang="en-US" sz="2400" b="0" dirty="0"/>
                        <a:t>Eno</a:t>
                      </a:r>
                      <a:r>
                        <a:rPr lang="en-US" sz="2400" dirty="0"/>
                        <a:t>®</a:t>
                      </a:r>
                      <a:r>
                        <a:rPr lang="en-US" sz="2400" b="0" dirty="0"/>
                        <a:t> </a:t>
                      </a:r>
                    </a:p>
                  </a:txBody>
                  <a:tcPr/>
                </a:tc>
                <a:tc>
                  <a:txBody>
                    <a:bodyPr/>
                    <a:lstStyle/>
                    <a:p>
                      <a:endParaRPr lang="en-US" sz="2400" b="0" dirty="0"/>
                    </a:p>
                  </a:txBody>
                  <a:tcPr/>
                </a:tc>
                <a:extLst>
                  <a:ext uri="{0D108BD9-81ED-4DB2-BD59-A6C34878D82A}">
                    <a16:rowId xmlns="" xmlns:a16="http://schemas.microsoft.com/office/drawing/2014/main" val="10001"/>
                  </a:ext>
                </a:extLst>
              </a:tr>
              <a:tr h="2209800">
                <a:tc>
                  <a:txBody>
                    <a:bodyPr/>
                    <a:lstStyle/>
                    <a:p>
                      <a:r>
                        <a:rPr lang="en-US" sz="2400" b="0" dirty="0"/>
                        <a:t>Andrews</a:t>
                      </a:r>
                      <a:r>
                        <a:rPr lang="en-US" sz="2400" dirty="0"/>
                        <a:t>®</a:t>
                      </a:r>
                      <a:r>
                        <a:rPr lang="en-US" sz="2400" b="0" dirty="0"/>
                        <a:t> liver salts </a:t>
                      </a:r>
                    </a:p>
                  </a:txBody>
                  <a:tcPr/>
                </a:tc>
                <a:tc>
                  <a:txBody>
                    <a:bodyPr/>
                    <a:lstStyle/>
                    <a:p>
                      <a:endParaRPr lang="en-US" sz="2400" b="0" dirty="0"/>
                    </a:p>
                  </a:txBody>
                  <a:tcPr/>
                </a:tc>
                <a:extLst>
                  <a:ext uri="{0D108BD9-81ED-4DB2-BD59-A6C34878D82A}">
                    <a16:rowId xmlns="" xmlns:a16="http://schemas.microsoft.com/office/drawing/2014/main" val="10002"/>
                  </a:ext>
                </a:extLst>
              </a:tr>
            </a:tbl>
          </a:graphicData>
        </a:graphic>
      </p:graphicFrame>
      <p:pic>
        <p:nvPicPr>
          <p:cNvPr id="5" name="Picture 2" descr="C:\Users\EDCO\Desktop\eno.jpg"/>
          <p:cNvPicPr>
            <a:picLocks noChangeAspect="1" noChangeArrowheads="1"/>
          </p:cNvPicPr>
          <p:nvPr/>
        </p:nvPicPr>
        <p:blipFill>
          <a:blip r:embed="rId2" cstate="print"/>
          <a:srcRect/>
          <a:stretch>
            <a:fillRect/>
          </a:stretch>
        </p:blipFill>
        <p:spPr>
          <a:xfrm>
            <a:off x="5288280" y="2286000"/>
            <a:ext cx="1950720" cy="1393371"/>
          </a:xfrm>
          <a:prstGeom prst="rect">
            <a:avLst/>
          </a:prstGeom>
          <a:ln>
            <a:noFill/>
          </a:ln>
          <a:effectLst>
            <a:outerShdw blurRad="292100" dist="139700" dir="2700000" algn="tl" rotWithShape="0">
              <a:srgbClr val="333333">
                <a:alpha val="65000"/>
              </a:srgbClr>
            </a:outerShdw>
          </a:effectLst>
        </p:spPr>
      </p:pic>
      <p:pic>
        <p:nvPicPr>
          <p:cNvPr id="5122" name="Picture 2" descr="F:\pictures for illustrations\100_2646.JPG"/>
          <p:cNvPicPr>
            <a:picLocks noChangeAspect="1" noChangeArrowheads="1"/>
          </p:cNvPicPr>
          <p:nvPr/>
        </p:nvPicPr>
        <p:blipFill>
          <a:blip r:embed="rId3" cstate="print"/>
          <a:srcRect/>
          <a:stretch>
            <a:fillRect/>
          </a:stretch>
        </p:blipFill>
        <p:spPr bwMode="auto">
          <a:xfrm>
            <a:off x="5181600" y="4267200"/>
            <a:ext cx="2057400" cy="12954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4000" dirty="0"/>
              <a:t>M</a:t>
            </a:r>
            <a:r>
              <a:rPr lang="en-US" sz="4000" b="1" dirty="0"/>
              <a:t>outhwash </a:t>
            </a:r>
          </a:p>
        </p:txBody>
      </p:sp>
      <p:sp>
        <p:nvSpPr>
          <p:cNvPr id="441347" name="Content Placeholder 2"/>
          <p:cNvSpPr>
            <a:spLocks noGrp="1"/>
          </p:cNvSpPr>
          <p:nvPr>
            <p:ph sz="quarter" idx="1"/>
          </p:nvPr>
        </p:nvSpPr>
        <p:spPr>
          <a:xfrm>
            <a:off x="609600" y="1447800"/>
            <a:ext cx="7848600" cy="5257800"/>
          </a:xfrm>
        </p:spPr>
        <p:txBody>
          <a:bodyPr/>
          <a:lstStyle/>
          <a:p>
            <a:pPr>
              <a:buFont typeface="Arial" pitchFamily="34" charset="0"/>
              <a:buChar char="•"/>
            </a:pPr>
            <a:r>
              <a:rPr lang="en-US" dirty="0"/>
              <a:t>U</a:t>
            </a:r>
            <a:r>
              <a:rPr lang="en-US" sz="3200" dirty="0"/>
              <a:t>sed to cleanse the mouth, treat </a:t>
            </a:r>
            <a:r>
              <a:rPr lang="en-US" dirty="0"/>
              <a:t>bad </a:t>
            </a:r>
            <a:r>
              <a:rPr lang="en-US" dirty="0" smtClean="0"/>
              <a:t>breath, </a:t>
            </a:r>
            <a:r>
              <a:rPr lang="en-US" dirty="0"/>
              <a:t>treat dental diseases, or other diseases </a:t>
            </a:r>
            <a:r>
              <a:rPr lang="en-US" sz="3200" dirty="0"/>
              <a:t>of the mouth.</a:t>
            </a:r>
          </a:p>
          <a:p>
            <a:pPr marL="0" indent="0" eaLnBrk="1" hangingPunct="1"/>
            <a:endParaRPr lang="en-US" sz="32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b="1" dirty="0"/>
              <a:t>Examples of Mouthwash </a:t>
            </a:r>
          </a:p>
        </p:txBody>
      </p:sp>
      <p:graphicFrame>
        <p:nvGraphicFramePr>
          <p:cNvPr id="4" name="Content Placeholder 3"/>
          <p:cNvGraphicFramePr>
            <a:graphicFrameLocks noGrp="1"/>
          </p:cNvGraphicFramePr>
          <p:nvPr>
            <p:ph sz="quarter" idx="1"/>
          </p:nvPr>
        </p:nvGraphicFramePr>
        <p:xfrm>
          <a:off x="685800" y="1600201"/>
          <a:ext cx="7772400" cy="4972662"/>
        </p:xfrm>
        <a:graphic>
          <a:graphicData uri="http://schemas.openxmlformats.org/drawingml/2006/table">
            <a:tbl>
              <a:tblPr firstRow="1" bandRow="1">
                <a:tableStyleId>{5940675A-B579-460E-94D1-54222C63F5DA}</a:tableStyleId>
              </a:tblPr>
              <a:tblGrid>
                <a:gridCol w="3810000">
                  <a:extLst>
                    <a:ext uri="{9D8B030D-6E8A-4147-A177-3AD203B41FA5}">
                      <a16:colId xmlns="" xmlns:a16="http://schemas.microsoft.com/office/drawing/2014/main" val="20000"/>
                    </a:ext>
                  </a:extLst>
                </a:gridCol>
                <a:gridCol w="3962400">
                  <a:extLst>
                    <a:ext uri="{9D8B030D-6E8A-4147-A177-3AD203B41FA5}">
                      <a16:colId xmlns="" xmlns:a16="http://schemas.microsoft.com/office/drawing/2014/main" val="20001"/>
                    </a:ext>
                  </a:extLst>
                </a:gridCol>
              </a:tblGrid>
              <a:tr h="477613">
                <a:tc>
                  <a:txBody>
                    <a:bodyPr/>
                    <a:lstStyle/>
                    <a:p>
                      <a:r>
                        <a:rPr lang="en-US" sz="2400" b="1" dirty="0"/>
                        <a:t>Example</a:t>
                      </a:r>
                      <a:r>
                        <a:rPr lang="en-US" sz="2400" b="1" baseline="0" dirty="0"/>
                        <a:t> </a:t>
                      </a:r>
                      <a:endParaRPr lang="en-US" sz="2400" b="1" dirty="0"/>
                    </a:p>
                  </a:txBody>
                  <a:tcPr/>
                </a:tc>
                <a:tc>
                  <a:txBody>
                    <a:bodyPr/>
                    <a:lstStyle/>
                    <a:p>
                      <a:r>
                        <a:rPr lang="en-US" sz="2400" b="1" dirty="0"/>
                        <a:t>Picture </a:t>
                      </a:r>
                    </a:p>
                  </a:txBody>
                  <a:tcPr/>
                </a:tc>
                <a:extLst>
                  <a:ext uri="{0D108BD9-81ED-4DB2-BD59-A6C34878D82A}">
                    <a16:rowId xmlns="" xmlns:a16="http://schemas.microsoft.com/office/drawing/2014/main" val="10000"/>
                  </a:ext>
                </a:extLst>
              </a:tr>
              <a:tr h="2113186">
                <a:tc>
                  <a:txBody>
                    <a:bodyPr/>
                    <a:lstStyle/>
                    <a:p>
                      <a:r>
                        <a:rPr lang="en-US" sz="2400" dirty="0"/>
                        <a:t>Sonatec® </a:t>
                      </a:r>
                      <a:r>
                        <a:rPr lang="en-US" sz="2400" baseline="0" dirty="0"/>
                        <a:t> mouthwash</a:t>
                      </a:r>
                      <a:endParaRPr lang="en-US" sz="2400" dirty="0"/>
                    </a:p>
                  </a:txBody>
                  <a:tcPr/>
                </a:tc>
                <a:tc>
                  <a:txBody>
                    <a:bodyPr/>
                    <a:lstStyle/>
                    <a:p>
                      <a:endParaRPr lang="en-US" sz="2400" dirty="0"/>
                    </a:p>
                  </a:txBody>
                  <a:tcPr/>
                </a:tc>
                <a:extLst>
                  <a:ext uri="{0D108BD9-81ED-4DB2-BD59-A6C34878D82A}">
                    <a16:rowId xmlns="" xmlns:a16="http://schemas.microsoft.com/office/drawing/2014/main" val="10001"/>
                  </a:ext>
                </a:extLst>
              </a:tr>
              <a:tr h="2381863">
                <a:tc>
                  <a:txBody>
                    <a:bodyPr/>
                    <a:lstStyle/>
                    <a:p>
                      <a:r>
                        <a:rPr lang="en-US" sz="2400" dirty="0"/>
                        <a:t>Colgate®  mouthwash </a:t>
                      </a:r>
                    </a:p>
                  </a:txBody>
                  <a:tcPr/>
                </a:tc>
                <a:tc>
                  <a:txBody>
                    <a:bodyPr/>
                    <a:lstStyle/>
                    <a:p>
                      <a:endParaRPr lang="en-US" sz="2400" dirty="0"/>
                    </a:p>
                  </a:txBody>
                  <a:tcPr/>
                </a:tc>
                <a:extLst>
                  <a:ext uri="{0D108BD9-81ED-4DB2-BD59-A6C34878D82A}">
                    <a16:rowId xmlns="" xmlns:a16="http://schemas.microsoft.com/office/drawing/2014/main" val="10002"/>
                  </a:ext>
                </a:extLst>
              </a:tr>
            </a:tbl>
          </a:graphicData>
        </a:graphic>
      </p:graphicFrame>
      <p:pic>
        <p:nvPicPr>
          <p:cNvPr id="5" name="Picture 2" descr="C:\Users\EDCO\Desktop\colgate.jpg"/>
          <p:cNvPicPr>
            <a:picLocks noChangeAspect="1" noChangeArrowheads="1"/>
          </p:cNvPicPr>
          <p:nvPr/>
        </p:nvPicPr>
        <p:blipFill>
          <a:blip r:embed="rId2" cstate="print"/>
          <a:srcRect/>
          <a:stretch>
            <a:fillRect/>
          </a:stretch>
        </p:blipFill>
        <p:spPr>
          <a:xfrm>
            <a:off x="5943600" y="4419600"/>
            <a:ext cx="1280160" cy="1828800"/>
          </a:xfrm>
          <a:prstGeom prst="rect">
            <a:avLst/>
          </a:prstGeom>
          <a:ln>
            <a:noFill/>
          </a:ln>
          <a:effectLst>
            <a:outerShdw blurRad="292100" dist="139700" dir="2700000" algn="tl" rotWithShape="0">
              <a:srgbClr val="333333">
                <a:alpha val="65000"/>
              </a:srgbClr>
            </a:outerShdw>
          </a:effectLst>
        </p:spPr>
      </p:pic>
      <p:pic>
        <p:nvPicPr>
          <p:cNvPr id="6146" name="Picture 2" descr="F:\pictures for illustrations\100_2650.JPG"/>
          <p:cNvPicPr>
            <a:picLocks noChangeAspect="1" noChangeArrowheads="1"/>
          </p:cNvPicPr>
          <p:nvPr/>
        </p:nvPicPr>
        <p:blipFill>
          <a:blip r:embed="rId3" cstate="print"/>
          <a:srcRect/>
          <a:stretch>
            <a:fillRect/>
          </a:stretch>
        </p:blipFill>
        <p:spPr bwMode="auto">
          <a:xfrm>
            <a:off x="5867400" y="2286000"/>
            <a:ext cx="1295400" cy="17526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4000" b="1" dirty="0"/>
              <a:t>Lozenges </a:t>
            </a:r>
          </a:p>
        </p:txBody>
      </p:sp>
      <p:sp>
        <p:nvSpPr>
          <p:cNvPr id="443395" name="Content Placeholder 2"/>
          <p:cNvSpPr>
            <a:spLocks noGrp="1"/>
          </p:cNvSpPr>
          <p:nvPr>
            <p:ph sz="quarter" idx="1"/>
          </p:nvPr>
        </p:nvSpPr>
        <p:spPr>
          <a:xfrm>
            <a:off x="685800" y="1447800"/>
            <a:ext cx="7848600" cy="5026025"/>
          </a:xfrm>
        </p:spPr>
        <p:txBody>
          <a:bodyPr/>
          <a:lstStyle/>
          <a:p>
            <a:pPr eaLnBrk="1" hangingPunct="1">
              <a:buFont typeface="Arial" pitchFamily="34" charset="0"/>
              <a:buChar char="•"/>
            </a:pPr>
            <a:r>
              <a:rPr lang="en-US" dirty="0"/>
              <a:t>A</a:t>
            </a:r>
            <a:r>
              <a:rPr lang="en-US" sz="3200" dirty="0"/>
              <a:t> solid preparation consisting mostly of sugar and gum.</a:t>
            </a:r>
          </a:p>
          <a:p>
            <a:pPr eaLnBrk="1" hangingPunct="1">
              <a:buFont typeface="Arial" pitchFamily="34" charset="0"/>
              <a:buChar char="•"/>
            </a:pPr>
            <a:r>
              <a:rPr lang="en-US" dirty="0"/>
              <a:t>U</a:t>
            </a:r>
            <a:r>
              <a:rPr lang="en-US" sz="3200" dirty="0"/>
              <a:t>sed to treat discomfort of the mouth and the throat (e.g., cough or sore throat).</a:t>
            </a:r>
          </a:p>
          <a:p>
            <a:pPr eaLnBrk="1" hangingPunct="1">
              <a:buFont typeface="Arial" pitchFamily="34" charset="0"/>
              <a:buChar char="•"/>
            </a:pPr>
            <a:r>
              <a:rPr lang="en-US" sz="3200" dirty="0"/>
              <a:t>Allowed to dissolve slowly in the mouth.</a:t>
            </a:r>
          </a:p>
          <a:p>
            <a:pPr eaLnBrk="1" hangingPunct="1">
              <a:buFont typeface="Arial" pitchFamily="34" charset="0"/>
              <a:buChar char="•"/>
            </a:pPr>
            <a:r>
              <a:rPr lang="en-US" dirty="0"/>
              <a:t>N</a:t>
            </a:r>
            <a:r>
              <a:rPr lang="en-US" sz="3200" dirty="0"/>
              <a:t>ever to be swallowed whole.</a:t>
            </a:r>
          </a:p>
          <a:p>
            <a:pPr eaLnBrk="1" hangingPunct="1">
              <a:buFont typeface="Arial" pitchFamily="34" charset="0"/>
              <a:buChar char="•"/>
            </a:pPr>
            <a:endParaRPr 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143000"/>
          </a:xfrm>
        </p:spPr>
        <p:txBody>
          <a:bodyPr>
            <a:noAutofit/>
          </a:bodyPr>
          <a:lstStyle/>
          <a:p>
            <a:pPr algn="ctr" eaLnBrk="1" fontAlgn="auto" hangingPunct="1">
              <a:spcAft>
                <a:spcPts val="0"/>
              </a:spcAft>
              <a:defRPr/>
            </a:pPr>
            <a:r>
              <a:rPr lang="en-US" sz="4000" b="1" dirty="0"/>
              <a:t>Definition and Overview </a:t>
            </a:r>
          </a:p>
        </p:txBody>
      </p:sp>
      <p:sp>
        <p:nvSpPr>
          <p:cNvPr id="13315" name="Content Placeholder 2"/>
          <p:cNvSpPr>
            <a:spLocks noGrp="1"/>
          </p:cNvSpPr>
          <p:nvPr>
            <p:ph sz="quarter" idx="1"/>
          </p:nvPr>
        </p:nvSpPr>
        <p:spPr>
          <a:xfrm>
            <a:off x="609600" y="1600200"/>
            <a:ext cx="8001000" cy="4873625"/>
          </a:xfrm>
        </p:spPr>
        <p:txBody>
          <a:bodyPr/>
          <a:lstStyle/>
          <a:p>
            <a:pPr eaLnBrk="1" hangingPunct="1">
              <a:buFont typeface="Arial" pitchFamily="34" charset="0"/>
              <a:buChar char="•"/>
              <a:defRPr/>
            </a:pPr>
            <a:r>
              <a:rPr lang="en-US" sz="3200" b="1" dirty="0">
                <a:latin typeface="+mj-lt"/>
                <a:cs typeface="Calibri" pitchFamily="34" charset="0"/>
              </a:rPr>
              <a:t>A</a:t>
            </a:r>
            <a:r>
              <a:rPr lang="en-US" sz="3200" dirty="0">
                <a:latin typeface="+mj-lt"/>
                <a:cs typeface="Calibri" pitchFamily="34" charset="0"/>
              </a:rPr>
              <a:t> </a:t>
            </a:r>
            <a:r>
              <a:rPr lang="en-US" sz="3200" b="1" dirty="0">
                <a:latin typeface="+mj-lt"/>
                <a:cs typeface="Calibri" pitchFamily="34" charset="0"/>
              </a:rPr>
              <a:t>route of administration</a:t>
            </a:r>
            <a:r>
              <a:rPr lang="en-US" sz="3200" dirty="0">
                <a:latin typeface="+mj-lt"/>
                <a:cs typeface="Calibri" pitchFamily="34" charset="0"/>
              </a:rPr>
              <a:t> is the path by which a medicine is introduced onto or into the body.</a:t>
            </a:r>
          </a:p>
          <a:p>
            <a:pPr eaLnBrk="1" hangingPunct="1">
              <a:buFont typeface="Arial" pitchFamily="34" charset="0"/>
              <a:buChar char="•"/>
              <a:defRPr/>
            </a:pPr>
            <a:r>
              <a:rPr lang="en-US" sz="3200" dirty="0">
                <a:latin typeface="+mj-lt"/>
                <a:cs typeface="Calibri" pitchFamily="34" charset="0"/>
              </a:rPr>
              <a:t>The route of drug administration is broadly divided into three major categories:</a:t>
            </a:r>
          </a:p>
          <a:p>
            <a:pPr marL="400050" lvl="1" indent="0">
              <a:buNone/>
              <a:defRPr/>
            </a:pPr>
            <a:r>
              <a:rPr lang="en-US" sz="2800" dirty="0">
                <a:latin typeface="+mj-lt"/>
                <a:cs typeface="Calibri" pitchFamily="34" charset="0"/>
              </a:rPr>
              <a:t>1. </a:t>
            </a:r>
            <a:r>
              <a:rPr lang="en-US" sz="2800" dirty="0" smtClean="0">
                <a:latin typeface="+mj-lt"/>
                <a:cs typeface="Calibri" pitchFamily="34" charset="0"/>
              </a:rPr>
              <a:t>Enteral </a:t>
            </a:r>
            <a:r>
              <a:rPr lang="en-US" sz="2800" dirty="0">
                <a:latin typeface="+mj-lt"/>
                <a:cs typeface="Calibri" pitchFamily="34" charset="0"/>
              </a:rPr>
              <a:t>route</a:t>
            </a:r>
          </a:p>
          <a:p>
            <a:pPr marL="400050" lvl="1" indent="0">
              <a:buNone/>
              <a:defRPr/>
            </a:pPr>
            <a:r>
              <a:rPr lang="en-US" sz="2800" dirty="0">
                <a:latin typeface="+mj-lt"/>
                <a:cs typeface="Calibri" pitchFamily="34" charset="0"/>
              </a:rPr>
              <a:t>2. Parenteral route</a:t>
            </a:r>
          </a:p>
          <a:p>
            <a:pPr marL="400050" lvl="1" indent="0">
              <a:buNone/>
              <a:defRPr/>
            </a:pPr>
            <a:r>
              <a:rPr lang="en-US" sz="2800" dirty="0">
                <a:latin typeface="+mj-lt"/>
                <a:cs typeface="Calibri" pitchFamily="34" charset="0"/>
              </a:rPr>
              <a:t>3. Topical route</a:t>
            </a:r>
          </a:p>
          <a:p>
            <a:pPr eaLnBrk="1" hangingPunct="1">
              <a:buFont typeface="Arial" pitchFamily="34" charset="0"/>
              <a:buChar char="•"/>
              <a:defRPr/>
            </a:pPr>
            <a:endParaRPr lang="en-US" dirty="0">
              <a:latin typeface="+mj-lt"/>
              <a:cs typeface="Calibri"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a:t>Examples of L</a:t>
            </a:r>
            <a:r>
              <a:rPr lang="en-US" sz="4000" b="1" dirty="0"/>
              <a:t>ozenges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380318142"/>
              </p:ext>
            </p:extLst>
          </p:nvPr>
        </p:nvGraphicFramePr>
        <p:xfrm>
          <a:off x="762000" y="1447800"/>
          <a:ext cx="7772400" cy="5140057"/>
        </p:xfrm>
        <a:graphic>
          <a:graphicData uri="http://schemas.openxmlformats.org/drawingml/2006/table">
            <a:tbl>
              <a:tblPr firstRow="1" bandRow="1">
                <a:tableStyleId>{5940675A-B579-460E-94D1-54222C63F5DA}</a:tableStyleId>
              </a:tblPr>
              <a:tblGrid>
                <a:gridCol w="3568959">
                  <a:extLst>
                    <a:ext uri="{9D8B030D-6E8A-4147-A177-3AD203B41FA5}">
                      <a16:colId xmlns="" xmlns:a16="http://schemas.microsoft.com/office/drawing/2014/main" val="20000"/>
                    </a:ext>
                  </a:extLst>
                </a:gridCol>
                <a:gridCol w="4203441">
                  <a:extLst>
                    <a:ext uri="{9D8B030D-6E8A-4147-A177-3AD203B41FA5}">
                      <a16:colId xmlns="" xmlns:a16="http://schemas.microsoft.com/office/drawing/2014/main" val="20001"/>
                    </a:ext>
                  </a:extLst>
                </a:gridCol>
              </a:tblGrid>
              <a:tr h="436916">
                <a:tc>
                  <a:txBody>
                    <a:bodyPr/>
                    <a:lstStyle/>
                    <a:p>
                      <a:r>
                        <a:rPr lang="en-US" sz="2400" b="1" dirty="0">
                          <a:solidFill>
                            <a:schemeClr val="tx1"/>
                          </a:solidFill>
                        </a:rPr>
                        <a:t>Example </a:t>
                      </a:r>
                    </a:p>
                  </a:txBody>
                  <a:tcPr/>
                </a:tc>
                <a:tc>
                  <a:txBody>
                    <a:bodyPr/>
                    <a:lstStyle/>
                    <a:p>
                      <a:r>
                        <a:rPr lang="en-US" sz="2400" b="1" dirty="0">
                          <a:solidFill>
                            <a:schemeClr val="tx1"/>
                          </a:solidFill>
                        </a:rPr>
                        <a:t>Picture</a:t>
                      </a:r>
                      <a:r>
                        <a:rPr lang="en-US" sz="2400" b="1" baseline="0" dirty="0">
                          <a:solidFill>
                            <a:schemeClr val="tx1"/>
                          </a:solidFill>
                        </a:rPr>
                        <a:t> </a:t>
                      </a:r>
                      <a:r>
                        <a:rPr lang="en-US" sz="2400" b="1" dirty="0">
                          <a:solidFill>
                            <a:schemeClr val="tx1"/>
                          </a:solidFill>
                        </a:rPr>
                        <a:t> </a:t>
                      </a:r>
                    </a:p>
                  </a:txBody>
                  <a:tcPr/>
                </a:tc>
                <a:extLst>
                  <a:ext uri="{0D108BD9-81ED-4DB2-BD59-A6C34878D82A}">
                    <a16:rowId xmlns="" xmlns:a16="http://schemas.microsoft.com/office/drawing/2014/main" val="10000"/>
                  </a:ext>
                </a:extLst>
              </a:tr>
              <a:tr h="1620484">
                <a:tc>
                  <a:txBody>
                    <a:bodyPr/>
                    <a:lstStyle/>
                    <a:p>
                      <a:pPr marL="274320" indent="-274320" eaLnBrk="1" fontAlgn="auto" hangingPunct="1">
                        <a:spcAft>
                          <a:spcPts val="0"/>
                        </a:spcAft>
                        <a:buFont typeface="Wingdings"/>
                        <a:buNone/>
                        <a:defRPr/>
                      </a:pPr>
                      <a:r>
                        <a:rPr lang="en-US" sz="2400" dirty="0">
                          <a:solidFill>
                            <a:schemeClr val="tx1">
                              <a:lumMod val="75000"/>
                            </a:schemeClr>
                          </a:solidFill>
                        </a:rPr>
                        <a:t>Zecuf</a:t>
                      </a:r>
                      <a:r>
                        <a:rPr lang="en-US" sz="2400" dirty="0"/>
                        <a:t>®</a:t>
                      </a:r>
                      <a:r>
                        <a:rPr lang="en-US" sz="2400" dirty="0">
                          <a:solidFill>
                            <a:schemeClr val="tx1">
                              <a:lumMod val="75000"/>
                            </a:schemeClr>
                          </a:solidFill>
                        </a:rPr>
                        <a:t> lozenges </a:t>
                      </a:r>
                    </a:p>
                    <a:p>
                      <a:endParaRPr lang="en-US" sz="2400" dirty="0"/>
                    </a:p>
                  </a:txBody>
                  <a:tcPr/>
                </a:tc>
                <a:tc>
                  <a:txBody>
                    <a:bodyPr/>
                    <a:lstStyle/>
                    <a:p>
                      <a:endParaRPr lang="en-US" sz="2400" dirty="0"/>
                    </a:p>
                  </a:txBody>
                  <a:tcPr/>
                </a:tc>
                <a:extLst>
                  <a:ext uri="{0D108BD9-81ED-4DB2-BD59-A6C34878D82A}">
                    <a16:rowId xmlns="" xmlns:a16="http://schemas.microsoft.com/office/drawing/2014/main" val="10001"/>
                  </a:ext>
                </a:extLst>
              </a:tr>
              <a:tr h="13519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solidFill>
                            <a:schemeClr val="tx1">
                              <a:lumMod val="75000"/>
                            </a:schemeClr>
                          </a:solidFill>
                        </a:rPr>
                        <a:t>Travasil</a:t>
                      </a:r>
                      <a:r>
                        <a:rPr lang="en-US" sz="2400" dirty="0"/>
                        <a:t>®</a:t>
                      </a:r>
                      <a:r>
                        <a:rPr lang="en-US" sz="2400" dirty="0">
                          <a:solidFill>
                            <a:schemeClr val="tx1">
                              <a:lumMod val="75000"/>
                            </a:schemeClr>
                          </a:solidFill>
                        </a:rPr>
                        <a:t> lozenges</a:t>
                      </a:r>
                    </a:p>
                    <a:p>
                      <a:endParaRPr lang="en-US" sz="2400" dirty="0"/>
                    </a:p>
                  </a:txBody>
                  <a:tcPr/>
                </a:tc>
                <a:tc>
                  <a:txBody>
                    <a:bodyPr/>
                    <a:lstStyle/>
                    <a:p>
                      <a:endParaRPr lang="en-US" sz="2400" dirty="0"/>
                    </a:p>
                  </a:txBody>
                  <a:tcPr/>
                </a:tc>
                <a:extLst>
                  <a:ext uri="{0D108BD9-81ED-4DB2-BD59-A6C34878D82A}">
                    <a16:rowId xmlns="" xmlns:a16="http://schemas.microsoft.com/office/drawing/2014/main" val="10002"/>
                  </a:ext>
                </a:extLst>
              </a:tr>
              <a:tr h="17103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solidFill>
                            <a:schemeClr val="tx1">
                              <a:lumMod val="75000"/>
                            </a:schemeClr>
                          </a:solidFill>
                        </a:rPr>
                        <a:t>Strepsils</a:t>
                      </a:r>
                      <a:r>
                        <a:rPr lang="en-US" sz="2400" dirty="0"/>
                        <a:t>®</a:t>
                      </a:r>
                      <a:endParaRPr lang="en-US" sz="2400" dirty="0">
                        <a:solidFill>
                          <a:schemeClr val="tx1">
                            <a:lumMod val="75000"/>
                          </a:schemeClr>
                        </a:solidFill>
                      </a:endParaRPr>
                    </a:p>
                    <a:p>
                      <a:endParaRPr lang="en-US" sz="2400" dirty="0"/>
                    </a:p>
                  </a:txBody>
                  <a:tcPr/>
                </a:tc>
                <a:tc>
                  <a:txBody>
                    <a:bodyPr/>
                    <a:lstStyle/>
                    <a:p>
                      <a:endParaRPr lang="en-US" sz="2400" dirty="0"/>
                    </a:p>
                  </a:txBody>
                  <a:tcPr/>
                </a:tc>
                <a:extLst>
                  <a:ext uri="{0D108BD9-81ED-4DB2-BD59-A6C34878D82A}">
                    <a16:rowId xmlns="" xmlns:a16="http://schemas.microsoft.com/office/drawing/2014/main" val="10003"/>
                  </a:ext>
                </a:extLst>
              </a:tr>
            </a:tbl>
          </a:graphicData>
        </a:graphic>
      </p:graphicFrame>
      <p:pic>
        <p:nvPicPr>
          <p:cNvPr id="7170" name="Picture 2" descr="F:\pictures for illustrations\100_2654.JPG"/>
          <p:cNvPicPr>
            <a:picLocks noChangeAspect="1" noChangeArrowheads="1"/>
          </p:cNvPicPr>
          <p:nvPr/>
        </p:nvPicPr>
        <p:blipFill>
          <a:blip r:embed="rId2" cstate="print"/>
          <a:srcRect/>
          <a:stretch>
            <a:fillRect/>
          </a:stretch>
        </p:blipFill>
        <p:spPr bwMode="auto">
          <a:xfrm>
            <a:off x="5105400" y="2057400"/>
            <a:ext cx="1905000" cy="1314450"/>
          </a:xfrm>
          <a:prstGeom prst="rect">
            <a:avLst/>
          </a:prstGeom>
          <a:ln>
            <a:noFill/>
          </a:ln>
          <a:effectLst>
            <a:outerShdw blurRad="292100" dist="139700" dir="2700000" algn="tl" rotWithShape="0">
              <a:srgbClr val="333333">
                <a:alpha val="65000"/>
              </a:srgbClr>
            </a:outerShdw>
          </a:effectLst>
        </p:spPr>
      </p:pic>
      <p:pic>
        <p:nvPicPr>
          <p:cNvPr id="7171" name="Picture 3" descr="F:\pictures for illustrations\100_2655.JPG"/>
          <p:cNvPicPr>
            <a:picLocks noChangeAspect="1" noChangeArrowheads="1"/>
          </p:cNvPicPr>
          <p:nvPr/>
        </p:nvPicPr>
        <p:blipFill>
          <a:blip r:embed="rId3" cstate="print"/>
          <a:srcRect/>
          <a:stretch>
            <a:fillRect/>
          </a:stretch>
        </p:blipFill>
        <p:spPr bwMode="auto">
          <a:xfrm>
            <a:off x="5105400" y="3657600"/>
            <a:ext cx="1905000" cy="1085850"/>
          </a:xfrm>
          <a:prstGeom prst="rect">
            <a:avLst/>
          </a:prstGeom>
          <a:ln>
            <a:noFill/>
          </a:ln>
          <a:effectLst>
            <a:outerShdw blurRad="292100" dist="139700" dir="2700000" algn="tl" rotWithShape="0">
              <a:srgbClr val="333333">
                <a:alpha val="65000"/>
              </a:srgbClr>
            </a:outerShdw>
          </a:effectLst>
        </p:spPr>
      </p:pic>
      <p:pic>
        <p:nvPicPr>
          <p:cNvPr id="7172" name="Picture 4" descr="F:\pictures for illustrations\100_2660.JPG"/>
          <p:cNvPicPr>
            <a:picLocks noChangeAspect="1" noChangeArrowheads="1"/>
          </p:cNvPicPr>
          <p:nvPr/>
        </p:nvPicPr>
        <p:blipFill>
          <a:blip r:embed="rId4" cstate="print"/>
          <a:srcRect/>
          <a:stretch>
            <a:fillRect/>
          </a:stretch>
        </p:blipFill>
        <p:spPr bwMode="auto">
          <a:xfrm>
            <a:off x="5105400" y="5105400"/>
            <a:ext cx="1905000" cy="12192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4000" b="1" dirty="0"/>
              <a:t>Suppositories</a:t>
            </a:r>
            <a:r>
              <a:rPr lang="en-US" sz="4400" b="1" dirty="0"/>
              <a:t> </a:t>
            </a:r>
          </a:p>
        </p:txBody>
      </p:sp>
      <p:sp>
        <p:nvSpPr>
          <p:cNvPr id="445443" name="Content Placeholder 2"/>
          <p:cNvSpPr>
            <a:spLocks noGrp="1"/>
          </p:cNvSpPr>
          <p:nvPr>
            <p:ph sz="quarter" idx="1"/>
          </p:nvPr>
        </p:nvSpPr>
        <p:spPr>
          <a:xfrm>
            <a:off x="685800" y="1371600"/>
            <a:ext cx="7924800" cy="5102225"/>
          </a:xfrm>
        </p:spPr>
        <p:txBody>
          <a:bodyPr>
            <a:normAutofit/>
          </a:bodyPr>
          <a:lstStyle/>
          <a:p>
            <a:pPr eaLnBrk="1" hangingPunct="1">
              <a:buFont typeface="Arial" pitchFamily="34" charset="0"/>
              <a:buChar char="•"/>
            </a:pPr>
            <a:r>
              <a:rPr lang="en-US" sz="3200" dirty="0"/>
              <a:t>Solid bullet-shaped preparations that are inserted into the rectum (anus).</a:t>
            </a:r>
          </a:p>
          <a:p>
            <a:pPr eaLnBrk="1" hangingPunct="1">
              <a:buFont typeface="Arial" pitchFamily="34" charset="0"/>
              <a:buChar char="•"/>
            </a:pPr>
            <a:r>
              <a:rPr lang="en-US" sz="3200" dirty="0"/>
              <a:t>Suppositories may have a local or systemic effect: </a:t>
            </a:r>
          </a:p>
          <a:p>
            <a:pPr lvl="1"/>
            <a:r>
              <a:rPr lang="en-US" sz="2800" dirty="0"/>
              <a:t>Anusol suppositories are used to treat haemorrhoids. </a:t>
            </a:r>
          </a:p>
          <a:p>
            <a:pPr lvl="1"/>
            <a:r>
              <a:rPr lang="en-US" sz="2800" dirty="0"/>
              <a:t>Paracetamol suppositories are used to treat pain and reduce fever.</a:t>
            </a:r>
          </a:p>
          <a:p>
            <a:pPr eaLnBrk="1" hangingPunct="1">
              <a:buFont typeface="Arial" pitchFamily="34" charset="0"/>
              <a:buChar char="•"/>
            </a:pPr>
            <a:endParaRPr lang="en-US" sz="32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pPr algn="ctr"/>
            <a:r>
              <a:rPr lang="en-US" sz="4000" b="1" dirty="0"/>
              <a:t>Shape of Suppository</a:t>
            </a:r>
            <a:endParaRPr lang="en-US" sz="4000" dirty="0"/>
          </a:p>
        </p:txBody>
      </p:sp>
      <p:pic>
        <p:nvPicPr>
          <p:cNvPr id="4" name="Picture 2" descr="C:\Users\EDCO\Desktop\supposotory.jpg"/>
          <p:cNvPicPr>
            <a:picLocks noGrp="1" noChangeAspect="1" noChangeArrowheads="1"/>
          </p:cNvPicPr>
          <p:nvPr>
            <p:ph sz="quarter" idx="1"/>
          </p:nvPr>
        </p:nvPicPr>
        <p:blipFill>
          <a:blip r:embed="rId2" cstate="print"/>
          <a:srcRect/>
          <a:stretch>
            <a:fillRect/>
          </a:stretch>
        </p:blipFill>
        <p:spPr>
          <a:xfrm>
            <a:off x="1828800" y="2133600"/>
            <a:ext cx="5029200" cy="3275012"/>
          </a:xfr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077200" cy="1233031"/>
          </a:xfrm>
        </p:spPr>
        <p:txBody>
          <a:bodyPr>
            <a:normAutofit/>
          </a:bodyPr>
          <a:lstStyle/>
          <a:p>
            <a:pPr algn="ctr"/>
            <a:r>
              <a:rPr lang="en-US" sz="4000" dirty="0"/>
              <a:t>Examples of S</a:t>
            </a:r>
            <a:r>
              <a:rPr lang="en-US" sz="4000" b="1" dirty="0"/>
              <a:t>uppositories </a:t>
            </a:r>
          </a:p>
        </p:txBody>
      </p:sp>
      <p:graphicFrame>
        <p:nvGraphicFramePr>
          <p:cNvPr id="4" name="Content Placeholder 3"/>
          <p:cNvGraphicFramePr>
            <a:graphicFrameLocks noGrp="1"/>
          </p:cNvGraphicFramePr>
          <p:nvPr>
            <p:ph sz="quarter" idx="1"/>
          </p:nvPr>
        </p:nvGraphicFramePr>
        <p:xfrm>
          <a:off x="685800" y="1600200"/>
          <a:ext cx="8077200" cy="4876800"/>
        </p:xfrm>
        <a:graphic>
          <a:graphicData uri="http://schemas.openxmlformats.org/drawingml/2006/table">
            <a:tbl>
              <a:tblPr firstRow="1" bandRow="1">
                <a:tableStyleId>{5940675A-B579-460E-94D1-54222C63F5DA}</a:tableStyleId>
              </a:tblPr>
              <a:tblGrid>
                <a:gridCol w="3810000">
                  <a:extLst>
                    <a:ext uri="{9D8B030D-6E8A-4147-A177-3AD203B41FA5}">
                      <a16:colId xmlns="" xmlns:a16="http://schemas.microsoft.com/office/drawing/2014/main" val="20000"/>
                    </a:ext>
                  </a:extLst>
                </a:gridCol>
                <a:gridCol w="4267200">
                  <a:extLst>
                    <a:ext uri="{9D8B030D-6E8A-4147-A177-3AD203B41FA5}">
                      <a16:colId xmlns="" xmlns:a16="http://schemas.microsoft.com/office/drawing/2014/main" val="20001"/>
                    </a:ext>
                  </a:extLst>
                </a:gridCol>
              </a:tblGrid>
              <a:tr h="494044">
                <a:tc>
                  <a:txBody>
                    <a:bodyPr/>
                    <a:lstStyle/>
                    <a:p>
                      <a:r>
                        <a:rPr lang="en-US" sz="2400" b="1" dirty="0"/>
                        <a:t>Example </a:t>
                      </a:r>
                    </a:p>
                  </a:txBody>
                  <a:tcPr/>
                </a:tc>
                <a:tc>
                  <a:txBody>
                    <a:bodyPr/>
                    <a:lstStyle/>
                    <a:p>
                      <a:r>
                        <a:rPr lang="en-US" sz="2400" b="1" dirty="0"/>
                        <a:t>Picture </a:t>
                      </a:r>
                    </a:p>
                  </a:txBody>
                  <a:tcPr/>
                </a:tc>
                <a:extLst>
                  <a:ext uri="{0D108BD9-81ED-4DB2-BD59-A6C34878D82A}">
                    <a16:rowId xmlns="" xmlns:a16="http://schemas.microsoft.com/office/drawing/2014/main" val="10000"/>
                  </a:ext>
                </a:extLst>
              </a:tr>
              <a:tr h="2096756">
                <a:tc>
                  <a:txBody>
                    <a:bodyPr/>
                    <a:lstStyle/>
                    <a:p>
                      <a:r>
                        <a:rPr lang="en-US" sz="2400" dirty="0"/>
                        <a:t>Diclofenac</a:t>
                      </a:r>
                      <a:r>
                        <a:rPr lang="en-US" sz="2400" baseline="0" dirty="0"/>
                        <a:t>  </a:t>
                      </a:r>
                      <a:endParaRPr lang="en-US" sz="2400" dirty="0"/>
                    </a:p>
                  </a:txBody>
                  <a:tcPr/>
                </a:tc>
                <a:tc>
                  <a:txBody>
                    <a:bodyPr/>
                    <a:lstStyle/>
                    <a:p>
                      <a:endParaRPr lang="en-US" sz="2400" dirty="0"/>
                    </a:p>
                  </a:txBody>
                  <a:tcPr/>
                </a:tc>
                <a:extLst>
                  <a:ext uri="{0D108BD9-81ED-4DB2-BD59-A6C34878D82A}">
                    <a16:rowId xmlns="" xmlns:a16="http://schemas.microsoft.com/office/drawing/2014/main" val="10001"/>
                  </a:ext>
                </a:extLst>
              </a:tr>
              <a:tr h="2286000">
                <a:tc>
                  <a:txBody>
                    <a:bodyPr/>
                    <a:lstStyle/>
                    <a:p>
                      <a:r>
                        <a:rPr lang="en-US" sz="2400" dirty="0"/>
                        <a:t>Paracetamol (reduce fever &amp; pain)</a:t>
                      </a:r>
                    </a:p>
                  </a:txBody>
                  <a:tcPr/>
                </a:tc>
                <a:tc>
                  <a:txBody>
                    <a:bodyPr/>
                    <a:lstStyle/>
                    <a:p>
                      <a:endParaRPr lang="en-US" sz="2400" dirty="0"/>
                    </a:p>
                  </a:txBody>
                  <a:tcPr/>
                </a:tc>
                <a:extLst>
                  <a:ext uri="{0D108BD9-81ED-4DB2-BD59-A6C34878D82A}">
                    <a16:rowId xmlns="" xmlns:a16="http://schemas.microsoft.com/office/drawing/2014/main" val="10002"/>
                  </a:ext>
                </a:extLst>
              </a:tr>
            </a:tbl>
          </a:graphicData>
        </a:graphic>
      </p:graphicFrame>
      <p:pic>
        <p:nvPicPr>
          <p:cNvPr id="8195" name="Picture 3" descr="F:\pictures for illustrations\100_2666.JPG"/>
          <p:cNvPicPr>
            <a:picLocks noChangeAspect="1" noChangeArrowheads="1"/>
          </p:cNvPicPr>
          <p:nvPr/>
        </p:nvPicPr>
        <p:blipFill>
          <a:blip r:embed="rId2" cstate="print"/>
          <a:srcRect/>
          <a:stretch>
            <a:fillRect/>
          </a:stretch>
        </p:blipFill>
        <p:spPr bwMode="auto">
          <a:xfrm>
            <a:off x="5410200" y="4419600"/>
            <a:ext cx="2286000" cy="1828800"/>
          </a:xfrm>
          <a:prstGeom prst="rect">
            <a:avLst/>
          </a:prstGeom>
          <a:ln>
            <a:noFill/>
          </a:ln>
          <a:effectLst>
            <a:outerShdw blurRad="292100" dist="139700" dir="2700000" algn="tl" rotWithShape="0">
              <a:srgbClr val="333333">
                <a:alpha val="65000"/>
              </a:srgbClr>
            </a:outerShdw>
          </a:effectLst>
        </p:spPr>
      </p:pic>
      <p:pic>
        <p:nvPicPr>
          <p:cNvPr id="8196" name="Picture 4" descr="F:\pictures for illustrations\100_2664.JPG"/>
          <p:cNvPicPr>
            <a:picLocks noChangeAspect="1" noChangeArrowheads="1"/>
          </p:cNvPicPr>
          <p:nvPr/>
        </p:nvPicPr>
        <p:blipFill>
          <a:blip r:embed="rId3" cstate="print"/>
          <a:srcRect/>
          <a:stretch>
            <a:fillRect/>
          </a:stretch>
        </p:blipFill>
        <p:spPr bwMode="auto">
          <a:xfrm>
            <a:off x="5334000" y="2286000"/>
            <a:ext cx="2286000" cy="17145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a:xfrm>
            <a:off x="457200" y="274638"/>
            <a:ext cx="8077200" cy="1143000"/>
          </a:xfrm>
        </p:spPr>
        <p:txBody>
          <a:bodyPr/>
          <a:lstStyle/>
          <a:p>
            <a:pPr algn="ctr" eaLnBrk="1" hangingPunct="1"/>
            <a:r>
              <a:rPr lang="en-US" sz="4000" b="1" dirty="0"/>
              <a:t>Inserting a </a:t>
            </a:r>
            <a:r>
              <a:rPr lang="en-US" sz="4000" b="1" dirty="0" smtClean="0"/>
              <a:t>Suppository (1)</a:t>
            </a:r>
            <a:endParaRPr lang="en-US" sz="4000" b="1" dirty="0"/>
          </a:p>
        </p:txBody>
      </p:sp>
      <p:sp>
        <p:nvSpPr>
          <p:cNvPr id="77827" name="Content Placeholder 2"/>
          <p:cNvSpPr>
            <a:spLocks noGrp="1"/>
          </p:cNvSpPr>
          <p:nvPr>
            <p:ph sz="quarter" idx="1"/>
          </p:nvPr>
        </p:nvSpPr>
        <p:spPr>
          <a:xfrm>
            <a:off x="762000" y="1600200"/>
            <a:ext cx="7772400" cy="4873625"/>
          </a:xfrm>
        </p:spPr>
        <p:txBody>
          <a:bodyPr>
            <a:normAutofit lnSpcReduction="10000"/>
          </a:bodyPr>
          <a:lstStyle/>
          <a:p>
            <a:pPr marL="339725" indent="-339725"/>
            <a:r>
              <a:rPr lang="en-US" sz="2800" dirty="0"/>
              <a:t>1. </a:t>
            </a:r>
            <a:r>
              <a:rPr lang="en-US" sz="2800" dirty="0" smtClean="0"/>
              <a:t>Wash </a:t>
            </a:r>
            <a:r>
              <a:rPr lang="en-US" sz="2800" dirty="0"/>
              <a:t>the anal area (anus) and gently dry it by patting with toilet paper or clean towel</a:t>
            </a:r>
          </a:p>
          <a:p>
            <a:pPr marL="339725" indent="-339725" eaLnBrk="1" hangingPunct="1"/>
            <a:r>
              <a:rPr lang="en-US" sz="2800" dirty="0" smtClean="0"/>
              <a:t>2. Wash </a:t>
            </a:r>
            <a:r>
              <a:rPr lang="en-US" sz="2800" dirty="0"/>
              <a:t>your hands with soap.</a:t>
            </a:r>
          </a:p>
          <a:p>
            <a:pPr marL="339725" indent="-339725" eaLnBrk="1" hangingPunct="1"/>
            <a:r>
              <a:rPr lang="en-US" sz="2800" dirty="0"/>
              <a:t>3</a:t>
            </a:r>
            <a:r>
              <a:rPr lang="en-US" sz="2800" dirty="0" smtClean="0"/>
              <a:t>. </a:t>
            </a:r>
            <a:r>
              <a:rPr lang="en-US" sz="2800" dirty="0"/>
              <a:t>Lie on your left side with knees bent towards your chest.</a:t>
            </a:r>
          </a:p>
          <a:p>
            <a:pPr marL="339725" indent="-339725" eaLnBrk="1" hangingPunct="1"/>
            <a:r>
              <a:rPr lang="en-US" sz="2800" dirty="0"/>
              <a:t>4</a:t>
            </a:r>
            <a:r>
              <a:rPr lang="en-US" sz="2800" dirty="0" smtClean="0"/>
              <a:t>. </a:t>
            </a:r>
            <a:r>
              <a:rPr lang="en-US" sz="2800" dirty="0"/>
              <a:t>Relax the buttock just before inserting the suppository.</a:t>
            </a:r>
          </a:p>
          <a:p>
            <a:pPr marL="339725" indent="-339725" eaLnBrk="1" hangingPunct="1"/>
            <a:r>
              <a:rPr lang="en-US" sz="2800" dirty="0"/>
              <a:t>5</a:t>
            </a:r>
            <a:r>
              <a:rPr lang="en-US" sz="2800" dirty="0" smtClean="0"/>
              <a:t>. </a:t>
            </a:r>
            <a:r>
              <a:rPr lang="en-US" sz="2800" dirty="0"/>
              <a:t>Gently push the suppository inside the anus as far as possible. </a:t>
            </a:r>
          </a:p>
          <a:p>
            <a:pPr marL="339725" indent="-339725" eaLnBrk="1" hangingPunct="1"/>
            <a:r>
              <a:rPr lang="en-US" sz="2800" dirty="0"/>
              <a:t>6</a:t>
            </a:r>
            <a:r>
              <a:rPr lang="en-US" sz="2800" dirty="0" smtClean="0"/>
              <a:t>. </a:t>
            </a:r>
            <a:r>
              <a:rPr lang="en-US" sz="2800" dirty="0"/>
              <a:t>Continue to lie down for a few minutes and hold the buttocks together. </a:t>
            </a:r>
          </a:p>
          <a:p>
            <a:pPr eaLnBrk="1" hangingPunct="1">
              <a:buFont typeface="Arial" pitchFamily="34" charset="0"/>
              <a:buChar char="•"/>
            </a:pPr>
            <a:endParaRPr lang="en-US" sz="32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a:xfrm>
            <a:off x="457200" y="274638"/>
            <a:ext cx="8077200" cy="1143000"/>
          </a:xfrm>
        </p:spPr>
        <p:txBody>
          <a:bodyPr/>
          <a:lstStyle/>
          <a:p>
            <a:pPr algn="ctr"/>
            <a:r>
              <a:rPr lang="en-US" sz="4000" dirty="0"/>
              <a:t>Inserting a Suppository </a:t>
            </a:r>
            <a:r>
              <a:rPr lang="en-US" sz="4000" dirty="0" smtClean="0"/>
              <a:t>(2)</a:t>
            </a:r>
            <a:endParaRPr lang="en-US" sz="4000" b="1" dirty="0"/>
          </a:p>
        </p:txBody>
      </p:sp>
      <p:sp>
        <p:nvSpPr>
          <p:cNvPr id="78851" name="Content Placeholder 2"/>
          <p:cNvSpPr>
            <a:spLocks noGrp="1"/>
          </p:cNvSpPr>
          <p:nvPr>
            <p:ph sz="quarter" idx="1"/>
          </p:nvPr>
        </p:nvSpPr>
        <p:spPr>
          <a:xfrm>
            <a:off x="685800" y="1600200"/>
            <a:ext cx="7848600" cy="4873625"/>
          </a:xfrm>
        </p:spPr>
        <p:txBody>
          <a:bodyPr>
            <a:normAutofit/>
          </a:bodyPr>
          <a:lstStyle/>
          <a:p>
            <a:pPr marL="0" indent="0" eaLnBrk="1" hangingPunct="1"/>
            <a:r>
              <a:rPr lang="en-US" sz="2800" dirty="0"/>
              <a:t>Wash your hands.</a:t>
            </a:r>
          </a:p>
          <a:p>
            <a:pPr eaLnBrk="1" hangingPunct="1"/>
            <a:endParaRPr lang="en-US" sz="2800" dirty="0"/>
          </a:p>
          <a:p>
            <a:pPr marL="0" indent="0" eaLnBrk="1" hangingPunct="1"/>
            <a:r>
              <a:rPr lang="en-US" sz="2800" dirty="0"/>
              <a:t>Remember: Do not visit the toilet/latrine for at least 1 hour after inserting a suppository.</a:t>
            </a:r>
          </a:p>
          <a:p>
            <a:pPr eaLnBrk="1" hangingPunct="1"/>
            <a:endParaRPr lang="en-US" sz="3200" dirty="0"/>
          </a:p>
        </p:txBody>
      </p:sp>
      <p:pic>
        <p:nvPicPr>
          <p:cNvPr id="4" name="Picture 3"/>
          <p:cNvPicPr>
            <a:picLocks noChangeAspect="1" noChangeArrowheads="1"/>
          </p:cNvPicPr>
          <p:nvPr/>
        </p:nvPicPr>
        <p:blipFill>
          <a:blip r:embed="rId2" cstate="print"/>
          <a:srcRect/>
          <a:stretch>
            <a:fillRect/>
          </a:stretch>
        </p:blipFill>
        <p:spPr bwMode="auto">
          <a:xfrm>
            <a:off x="2514600" y="3492866"/>
            <a:ext cx="3486150" cy="226976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143000"/>
          </a:xfrm>
        </p:spPr>
        <p:txBody>
          <a:bodyPr/>
          <a:lstStyle/>
          <a:p>
            <a:pPr algn="ctr" eaLnBrk="1" fontAlgn="auto" hangingPunct="1">
              <a:spcAft>
                <a:spcPts val="0"/>
              </a:spcAft>
              <a:defRPr/>
            </a:pPr>
            <a:r>
              <a:rPr lang="en-US" sz="4000" b="1" dirty="0"/>
              <a:t>Pessaries</a:t>
            </a:r>
            <a:r>
              <a:rPr lang="en-US" sz="4000" dirty="0"/>
              <a:t> </a:t>
            </a:r>
          </a:p>
        </p:txBody>
      </p:sp>
      <p:sp>
        <p:nvSpPr>
          <p:cNvPr id="447491" name="Content Placeholder 2"/>
          <p:cNvSpPr>
            <a:spLocks noGrp="1"/>
          </p:cNvSpPr>
          <p:nvPr>
            <p:ph sz="quarter" idx="1"/>
          </p:nvPr>
        </p:nvSpPr>
        <p:spPr>
          <a:xfrm>
            <a:off x="609600" y="1600200"/>
            <a:ext cx="7924800" cy="4873625"/>
          </a:xfrm>
        </p:spPr>
        <p:txBody>
          <a:bodyPr/>
          <a:lstStyle/>
          <a:p>
            <a:pPr eaLnBrk="1" hangingPunct="1">
              <a:buFont typeface="Arial" pitchFamily="34" charset="0"/>
              <a:buChar char="•"/>
            </a:pPr>
            <a:r>
              <a:rPr lang="en-US" dirty="0"/>
              <a:t>S</a:t>
            </a:r>
            <a:r>
              <a:rPr lang="en-US" sz="3200" dirty="0"/>
              <a:t>olid preparations designed to be inserted into the vagina.</a:t>
            </a:r>
          </a:p>
          <a:p>
            <a:pPr eaLnBrk="1" hangingPunct="1">
              <a:buFont typeface="Arial" pitchFamily="34" charset="0"/>
              <a:buChar char="•"/>
            </a:pPr>
            <a:r>
              <a:rPr lang="en-US" dirty="0"/>
              <a:t>S</a:t>
            </a:r>
            <a:r>
              <a:rPr lang="en-US" sz="3200" dirty="0"/>
              <a:t>ometimes inserted with the help of an applicator.</a:t>
            </a:r>
          </a:p>
          <a:p>
            <a:pPr eaLnBrk="1" hangingPunct="1">
              <a:buFont typeface="Arial" pitchFamily="34" charset="0"/>
              <a:buChar char="•"/>
            </a:pPr>
            <a:r>
              <a:rPr lang="en-US" dirty="0"/>
              <a:t>U</a:t>
            </a:r>
            <a:r>
              <a:rPr lang="en-US" sz="3200" dirty="0"/>
              <a:t>sed to treat vaginal candidiasis.</a:t>
            </a:r>
          </a:p>
          <a:p>
            <a:pPr eaLnBrk="1" hangingPunct="1">
              <a:buFont typeface="Arial" pitchFamily="34" charset="0"/>
              <a:buChar char="•"/>
            </a:pPr>
            <a:endParaRPr lang="en-US" sz="32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normAutofit/>
          </a:bodyPr>
          <a:lstStyle/>
          <a:p>
            <a:pPr algn="ctr"/>
            <a:r>
              <a:rPr lang="en-US" sz="4000" b="1" dirty="0"/>
              <a:t>Example of Pessaries </a:t>
            </a:r>
          </a:p>
        </p:txBody>
      </p:sp>
      <p:graphicFrame>
        <p:nvGraphicFramePr>
          <p:cNvPr id="4" name="Content Placeholder 3"/>
          <p:cNvGraphicFramePr>
            <a:graphicFrameLocks noGrp="1"/>
          </p:cNvGraphicFramePr>
          <p:nvPr>
            <p:ph sz="quarter" idx="1"/>
          </p:nvPr>
        </p:nvGraphicFramePr>
        <p:xfrm>
          <a:off x="609600" y="1600200"/>
          <a:ext cx="7924800" cy="4343400"/>
        </p:xfrm>
        <a:graphic>
          <a:graphicData uri="http://schemas.openxmlformats.org/drawingml/2006/table">
            <a:tbl>
              <a:tblPr firstRow="1" bandRow="1">
                <a:tableStyleId>{5940675A-B579-460E-94D1-54222C63F5DA}</a:tableStyleId>
              </a:tblPr>
              <a:tblGrid>
                <a:gridCol w="3738113">
                  <a:extLst>
                    <a:ext uri="{9D8B030D-6E8A-4147-A177-3AD203B41FA5}">
                      <a16:colId xmlns="" xmlns:a16="http://schemas.microsoft.com/office/drawing/2014/main" val="20000"/>
                    </a:ext>
                  </a:extLst>
                </a:gridCol>
                <a:gridCol w="4186687">
                  <a:extLst>
                    <a:ext uri="{9D8B030D-6E8A-4147-A177-3AD203B41FA5}">
                      <a16:colId xmlns="" xmlns:a16="http://schemas.microsoft.com/office/drawing/2014/main" val="20001"/>
                    </a:ext>
                  </a:extLst>
                </a:gridCol>
              </a:tblGrid>
              <a:tr h="639204">
                <a:tc>
                  <a:txBody>
                    <a:bodyPr/>
                    <a:lstStyle/>
                    <a:p>
                      <a:r>
                        <a:rPr lang="en-US" sz="2400" b="1" dirty="0"/>
                        <a:t>Examples </a:t>
                      </a:r>
                    </a:p>
                  </a:txBody>
                  <a:tcPr/>
                </a:tc>
                <a:tc>
                  <a:txBody>
                    <a:bodyPr/>
                    <a:lstStyle/>
                    <a:p>
                      <a:r>
                        <a:rPr lang="en-US" sz="2400" b="1" dirty="0"/>
                        <a:t>Picture </a:t>
                      </a:r>
                    </a:p>
                  </a:txBody>
                  <a:tcPr/>
                </a:tc>
                <a:extLst>
                  <a:ext uri="{0D108BD9-81ED-4DB2-BD59-A6C34878D82A}">
                    <a16:rowId xmlns="" xmlns:a16="http://schemas.microsoft.com/office/drawing/2014/main" val="10000"/>
                  </a:ext>
                </a:extLst>
              </a:tr>
              <a:tr h="3704196">
                <a:tc>
                  <a:txBody>
                    <a:bodyPr/>
                    <a:lstStyle/>
                    <a:p>
                      <a:r>
                        <a:rPr lang="en-US" sz="2400" dirty="0"/>
                        <a:t>Clotrimazole</a:t>
                      </a:r>
                      <a:r>
                        <a:rPr lang="en-US" sz="2400" baseline="0" dirty="0"/>
                        <a:t> (</a:t>
                      </a:r>
                      <a:r>
                        <a:rPr lang="en-US" sz="2400" dirty="0"/>
                        <a:t>to treat vaginal candidiasis)</a:t>
                      </a:r>
                      <a:r>
                        <a:rPr lang="en-US" sz="2400" baseline="0" dirty="0"/>
                        <a:t> </a:t>
                      </a:r>
                      <a:endParaRPr lang="en-US" sz="2400" dirty="0"/>
                    </a:p>
                  </a:txBody>
                  <a:tcPr/>
                </a:tc>
                <a:tc>
                  <a:txBody>
                    <a:bodyPr/>
                    <a:lstStyle/>
                    <a:p>
                      <a:endParaRPr lang="en-US" sz="2400" dirty="0"/>
                    </a:p>
                    <a:p>
                      <a:endParaRPr lang="en-US" sz="2400" dirty="0"/>
                    </a:p>
                  </a:txBody>
                  <a:tcPr/>
                </a:tc>
                <a:extLst>
                  <a:ext uri="{0D108BD9-81ED-4DB2-BD59-A6C34878D82A}">
                    <a16:rowId xmlns="" xmlns:a16="http://schemas.microsoft.com/office/drawing/2014/main" val="10001"/>
                  </a:ext>
                </a:extLst>
              </a:tr>
            </a:tbl>
          </a:graphicData>
        </a:graphic>
      </p:graphicFrame>
      <p:pic>
        <p:nvPicPr>
          <p:cNvPr id="9220" name="Picture 4" descr="F:\pictures for illustrations\100_2677.JPG"/>
          <p:cNvPicPr>
            <a:picLocks noChangeAspect="1" noChangeArrowheads="1"/>
          </p:cNvPicPr>
          <p:nvPr/>
        </p:nvPicPr>
        <p:blipFill>
          <a:blip r:embed="rId2" cstate="print"/>
          <a:srcRect/>
          <a:stretch>
            <a:fillRect/>
          </a:stretch>
        </p:blipFill>
        <p:spPr bwMode="auto">
          <a:xfrm>
            <a:off x="4538870" y="2514600"/>
            <a:ext cx="3690730" cy="3276600"/>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457200" y="274638"/>
            <a:ext cx="8077200" cy="1143000"/>
          </a:xfrm>
        </p:spPr>
        <p:txBody>
          <a:bodyPr>
            <a:normAutofit/>
          </a:bodyPr>
          <a:lstStyle/>
          <a:p>
            <a:pPr algn="ctr" eaLnBrk="1" hangingPunct="1"/>
            <a:r>
              <a:rPr lang="en-US" sz="4000" b="1" dirty="0"/>
              <a:t>How to Insert Vaginal </a:t>
            </a:r>
            <a:r>
              <a:rPr lang="en-US" sz="4000" b="1" dirty="0" smtClean="0"/>
              <a:t>Pessaries (1)</a:t>
            </a:r>
            <a:endParaRPr lang="en-US" sz="4000" b="1" dirty="0"/>
          </a:p>
        </p:txBody>
      </p:sp>
      <p:sp>
        <p:nvSpPr>
          <p:cNvPr id="82947" name="Content Placeholder 2"/>
          <p:cNvSpPr>
            <a:spLocks noGrp="1"/>
          </p:cNvSpPr>
          <p:nvPr>
            <p:ph sz="quarter" idx="1"/>
          </p:nvPr>
        </p:nvSpPr>
        <p:spPr>
          <a:xfrm>
            <a:off x="609600" y="1600200"/>
            <a:ext cx="7924800" cy="4873625"/>
          </a:xfrm>
        </p:spPr>
        <p:txBody>
          <a:bodyPr>
            <a:normAutofit/>
          </a:bodyPr>
          <a:lstStyle/>
          <a:p>
            <a:pPr marL="0" indent="0" eaLnBrk="1" hangingPunct="1"/>
            <a:r>
              <a:rPr lang="en-US" sz="2800" dirty="0"/>
              <a:t>1. Wash your hands with soap and water.</a:t>
            </a:r>
          </a:p>
          <a:p>
            <a:pPr marL="339725" indent="-339725" eaLnBrk="1" hangingPunct="1"/>
            <a:r>
              <a:rPr lang="en-US" sz="2800" dirty="0"/>
              <a:t>2. Remove the pessary from the packet and place it firmly into the applicator.</a:t>
            </a:r>
          </a:p>
          <a:p>
            <a:pPr marL="339725" indent="-339725" eaLnBrk="1" hangingPunct="1"/>
            <a:r>
              <a:rPr lang="en-US" sz="2800" dirty="0"/>
              <a:t>3. Lie on your back with knees bent towards the chest.</a:t>
            </a:r>
          </a:p>
          <a:p>
            <a:pPr marL="398463" indent="-398463"/>
            <a:r>
              <a:rPr lang="en-US" sz="2800" dirty="0"/>
              <a:t>4. Insert the applicator with the pessary as deep as is comfortable into the vagina.</a:t>
            </a:r>
          </a:p>
          <a:p>
            <a:pPr marL="398463" indent="-398463"/>
            <a:r>
              <a:rPr lang="en-US" sz="2800" dirty="0"/>
              <a:t>5. Slowly press the plunger on the applicator until it stops. This releases the pessary into the vagina.</a:t>
            </a:r>
          </a:p>
          <a:p>
            <a:pPr eaLnBrk="1" hangingPunct="1">
              <a:buFont typeface="Arial" pitchFamily="34" charset="0"/>
              <a:buChar char="•"/>
            </a:pPr>
            <a:endParaRPr lang="en-US" sz="32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p:nvPr>
        </p:nvSpPr>
        <p:spPr>
          <a:xfrm>
            <a:off x="457200" y="274638"/>
            <a:ext cx="8077200" cy="1143000"/>
          </a:xfrm>
        </p:spPr>
        <p:txBody>
          <a:bodyPr/>
          <a:lstStyle/>
          <a:p>
            <a:pPr algn="ctr"/>
            <a:r>
              <a:rPr lang="en-US" sz="4000" dirty="0"/>
              <a:t>Inserting Vaginal Pessaries </a:t>
            </a:r>
            <a:r>
              <a:rPr lang="en-US" sz="4000" b="0" dirty="0" smtClean="0"/>
              <a:t>(2)</a:t>
            </a:r>
            <a:endParaRPr lang="en-US" sz="4000" b="0" dirty="0"/>
          </a:p>
        </p:txBody>
      </p:sp>
      <p:sp>
        <p:nvSpPr>
          <p:cNvPr id="83971" name="Content Placeholder 2"/>
          <p:cNvSpPr>
            <a:spLocks noGrp="1"/>
          </p:cNvSpPr>
          <p:nvPr>
            <p:ph sz="quarter" idx="1"/>
          </p:nvPr>
        </p:nvSpPr>
        <p:spPr>
          <a:xfrm>
            <a:off x="609600" y="1447800"/>
            <a:ext cx="7924800" cy="5026025"/>
          </a:xfrm>
        </p:spPr>
        <p:txBody>
          <a:bodyPr>
            <a:normAutofit/>
          </a:bodyPr>
          <a:lstStyle/>
          <a:p>
            <a:pPr marL="0" indent="0" eaLnBrk="1" hangingPunct="1"/>
            <a:r>
              <a:rPr lang="en-US" sz="2800" dirty="0"/>
              <a:t>6. Gently remove the applicator.</a:t>
            </a:r>
          </a:p>
          <a:p>
            <a:pPr marL="339725" indent="-339725" eaLnBrk="1" hangingPunct="1"/>
            <a:r>
              <a:rPr lang="en-US" sz="2800" dirty="0"/>
              <a:t>7. Remain in this position for some time to prevent leakage. </a:t>
            </a:r>
          </a:p>
          <a:p>
            <a:pPr eaLnBrk="1" hangingPunct="1">
              <a:buFont typeface="Arial" pitchFamily="34" charset="0"/>
              <a:buChar char="•"/>
            </a:pPr>
            <a:endParaRPr lang="en-US"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pPr algn="ctr" eaLnBrk="1" fontAlgn="auto" hangingPunct="1">
              <a:spcAft>
                <a:spcPts val="0"/>
              </a:spcAft>
              <a:defRPr/>
            </a:pPr>
            <a:r>
              <a:rPr lang="en-US" sz="4000" b="1" dirty="0"/>
              <a:t>Enteral Route </a:t>
            </a:r>
          </a:p>
        </p:txBody>
      </p:sp>
      <p:sp>
        <p:nvSpPr>
          <p:cNvPr id="14339" name="Content Placeholder 2"/>
          <p:cNvSpPr>
            <a:spLocks noGrp="1"/>
          </p:cNvSpPr>
          <p:nvPr>
            <p:ph sz="quarter" idx="1"/>
          </p:nvPr>
        </p:nvSpPr>
        <p:spPr>
          <a:xfrm>
            <a:off x="685800" y="1600200"/>
            <a:ext cx="7772400" cy="4873625"/>
          </a:xfrm>
        </p:spPr>
        <p:txBody>
          <a:bodyPr/>
          <a:lstStyle/>
          <a:p>
            <a:pPr eaLnBrk="1" hangingPunct="1">
              <a:buFont typeface="Arial" pitchFamily="34" charset="0"/>
              <a:buChar char="•"/>
              <a:defRPr/>
            </a:pPr>
            <a:r>
              <a:rPr lang="en-US" sz="3200" dirty="0">
                <a:latin typeface="+mj-lt"/>
                <a:cs typeface="Arial" charset="0"/>
              </a:rPr>
              <a:t>The enteral route involves administering the drug into the gastrointestinal tract (GIT). </a:t>
            </a:r>
          </a:p>
          <a:p>
            <a:pPr eaLnBrk="1" hangingPunct="1">
              <a:buFont typeface="Arial" pitchFamily="34" charset="0"/>
              <a:buChar char="•"/>
              <a:defRPr/>
            </a:pPr>
            <a:r>
              <a:rPr lang="en-US" sz="3200" dirty="0">
                <a:latin typeface="+mj-lt"/>
                <a:cs typeface="Arial" charset="0"/>
              </a:rPr>
              <a:t>It is classified as follows:</a:t>
            </a:r>
          </a:p>
          <a:p>
            <a:pPr lvl="1">
              <a:defRPr/>
            </a:pPr>
            <a:r>
              <a:rPr lang="en-US" sz="2800" dirty="0">
                <a:latin typeface="+mj-lt"/>
                <a:cs typeface="Arial" charset="0"/>
              </a:rPr>
              <a:t>Oral route</a:t>
            </a:r>
          </a:p>
          <a:p>
            <a:pPr lvl="1">
              <a:defRPr/>
            </a:pPr>
            <a:r>
              <a:rPr lang="en-US" sz="2800" dirty="0">
                <a:latin typeface="+mj-lt"/>
                <a:cs typeface="Arial" charset="0"/>
              </a:rPr>
              <a:t>Buccal </a:t>
            </a:r>
            <a:r>
              <a:rPr lang="en-US" sz="2800" dirty="0" smtClean="0">
                <a:latin typeface="+mj-lt"/>
                <a:cs typeface="Arial" charset="0"/>
              </a:rPr>
              <a:t>route (between cheek and gum)</a:t>
            </a:r>
            <a:endParaRPr lang="en-US" sz="2800" dirty="0">
              <a:latin typeface="+mj-lt"/>
              <a:cs typeface="Arial" charset="0"/>
            </a:endParaRPr>
          </a:p>
          <a:p>
            <a:pPr lvl="1">
              <a:defRPr/>
            </a:pPr>
            <a:r>
              <a:rPr lang="en-US" sz="2800" dirty="0">
                <a:latin typeface="+mj-lt"/>
                <a:cs typeface="Arial" charset="0"/>
              </a:rPr>
              <a:t>Sublingual </a:t>
            </a:r>
            <a:r>
              <a:rPr lang="en-US" sz="2800" dirty="0" smtClean="0">
                <a:latin typeface="+mj-lt"/>
                <a:cs typeface="Arial" charset="0"/>
              </a:rPr>
              <a:t>route (under the tongue)</a:t>
            </a:r>
            <a:endParaRPr lang="en-US" sz="2800" dirty="0">
              <a:latin typeface="+mj-lt"/>
              <a:cs typeface="Arial" charset="0"/>
            </a:endParaRPr>
          </a:p>
          <a:p>
            <a:pPr lvl="1">
              <a:defRPr/>
            </a:pPr>
            <a:r>
              <a:rPr lang="en-US" sz="2800" dirty="0">
                <a:latin typeface="+mj-lt"/>
                <a:cs typeface="Arial" charset="0"/>
              </a:rPr>
              <a:t>Rectal route</a:t>
            </a:r>
          </a:p>
          <a:p>
            <a:pPr eaLnBrk="1" hangingPunct="1">
              <a:buFont typeface="Arial" pitchFamily="34" charset="0"/>
              <a:buChar char="•"/>
              <a:defRPr/>
            </a:pP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4000" b="1" dirty="0"/>
              <a:t>Oral Suspension </a:t>
            </a:r>
          </a:p>
        </p:txBody>
      </p:sp>
      <p:sp>
        <p:nvSpPr>
          <p:cNvPr id="449539" name="Content Placeholder 2"/>
          <p:cNvSpPr>
            <a:spLocks noGrp="1"/>
          </p:cNvSpPr>
          <p:nvPr>
            <p:ph sz="quarter" idx="1"/>
          </p:nvPr>
        </p:nvSpPr>
        <p:spPr>
          <a:xfrm>
            <a:off x="685800" y="1600200"/>
            <a:ext cx="7848600" cy="4873625"/>
          </a:xfrm>
        </p:spPr>
        <p:txBody>
          <a:bodyPr/>
          <a:lstStyle/>
          <a:p>
            <a:pPr eaLnBrk="1" hangingPunct="1">
              <a:lnSpc>
                <a:spcPct val="80000"/>
              </a:lnSpc>
              <a:buFont typeface="Arial" pitchFamily="34" charset="0"/>
              <a:buChar char="•"/>
            </a:pPr>
            <a:r>
              <a:rPr lang="en-US" sz="3200" dirty="0"/>
              <a:t>Liquid preparations for oral use containing one or more active ingredients. </a:t>
            </a:r>
          </a:p>
          <a:p>
            <a:pPr lvl="1">
              <a:lnSpc>
                <a:spcPct val="80000"/>
              </a:lnSpc>
            </a:pPr>
            <a:r>
              <a:rPr lang="en-US" sz="2800" dirty="0"/>
              <a:t>May be in dry powder for reconstitution </a:t>
            </a:r>
          </a:p>
          <a:p>
            <a:pPr lvl="1">
              <a:lnSpc>
                <a:spcPct val="80000"/>
              </a:lnSpc>
            </a:pPr>
            <a:r>
              <a:rPr lang="en-US" dirty="0"/>
              <a:t>May </a:t>
            </a:r>
            <a:r>
              <a:rPr lang="en-US" sz="2800" dirty="0"/>
              <a:t>already be in liquid form </a:t>
            </a:r>
          </a:p>
          <a:p>
            <a:pPr eaLnBrk="1" hangingPunct="1">
              <a:lnSpc>
                <a:spcPct val="80000"/>
              </a:lnSpc>
              <a:buFont typeface="Arial" pitchFamily="34" charset="0"/>
              <a:buChar char="•"/>
            </a:pPr>
            <a:r>
              <a:rPr lang="en-US" sz="3200" dirty="0"/>
              <a:t>Shake the oral suspension before measuring out the uniform dose.</a:t>
            </a:r>
          </a:p>
          <a:p>
            <a:pPr eaLnBrk="1" hangingPunct="1">
              <a:buFont typeface="Arial" pitchFamily="34" charset="0"/>
              <a:buChar char="•"/>
            </a:pPr>
            <a:endParaRPr lang="en-US" sz="32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3050"/>
            <a:ext cx="8077200" cy="1143000"/>
          </a:xfrm>
          <a:solidFill>
            <a:schemeClr val="accent3">
              <a:lumMod val="50000"/>
            </a:schemeClr>
          </a:solidFill>
        </p:spPr>
        <p:txBody>
          <a:bodyPr>
            <a:normAutofit/>
          </a:bodyPr>
          <a:lstStyle/>
          <a:p>
            <a:pPr algn="ctr" eaLnBrk="1" fontAlgn="auto" hangingPunct="1">
              <a:spcAft>
                <a:spcPts val="0"/>
              </a:spcAft>
              <a:defRPr/>
            </a:pPr>
            <a:r>
              <a:rPr lang="en-US" sz="4000" b="1" dirty="0"/>
              <a:t>Classification of Oral Suspensions </a:t>
            </a:r>
          </a:p>
        </p:txBody>
      </p:sp>
      <p:sp>
        <p:nvSpPr>
          <p:cNvPr id="450563" name="Content Placeholder 2"/>
          <p:cNvSpPr>
            <a:spLocks noGrp="1"/>
          </p:cNvSpPr>
          <p:nvPr>
            <p:ph sz="quarter" idx="2"/>
          </p:nvPr>
        </p:nvSpPr>
        <p:spPr>
          <a:xfrm>
            <a:off x="685800" y="2133600"/>
            <a:ext cx="3810000" cy="4267200"/>
          </a:xfrm>
        </p:spPr>
        <p:txBody>
          <a:bodyPr/>
          <a:lstStyle/>
          <a:p>
            <a:pPr eaLnBrk="1" hangingPunct="1">
              <a:buFont typeface="Arial" pitchFamily="34" charset="0"/>
              <a:buChar char="•"/>
            </a:pPr>
            <a:r>
              <a:rPr lang="en-US" dirty="0"/>
              <a:t>Amoxicillin </a:t>
            </a:r>
          </a:p>
          <a:p>
            <a:pPr marL="0" indent="0" eaLnBrk="1" hangingPunct="1"/>
            <a:r>
              <a:rPr lang="en-US" dirty="0" smtClean="0"/>
              <a:t> </a:t>
            </a:r>
            <a:endParaRPr lang="en-US" dirty="0"/>
          </a:p>
          <a:p>
            <a:pPr eaLnBrk="1" hangingPunct="1"/>
            <a:endParaRPr lang="en-US" b="1" dirty="0"/>
          </a:p>
          <a:p>
            <a:pPr eaLnBrk="1" hangingPunct="1"/>
            <a:r>
              <a:rPr lang="en-US" sz="2000" b="1" dirty="0"/>
              <a:t>Note </a:t>
            </a:r>
          </a:p>
          <a:p>
            <a:pPr eaLnBrk="1" hangingPunct="1">
              <a:buFont typeface="Arial" pitchFamily="34" charset="0"/>
              <a:buChar char="•"/>
            </a:pPr>
            <a:r>
              <a:rPr lang="en-US" dirty="0"/>
              <a:t>Dry powders should be mixed with clean drinking water before use.</a:t>
            </a:r>
          </a:p>
          <a:p>
            <a:pPr eaLnBrk="1" hangingPunct="1">
              <a:buFont typeface="Arial" pitchFamily="34" charset="0"/>
              <a:buChar char="•"/>
            </a:pPr>
            <a:r>
              <a:rPr lang="en-US" dirty="0"/>
              <a:t>Oral suspensions can only be kept for 1 week after mixing.</a:t>
            </a:r>
          </a:p>
        </p:txBody>
      </p:sp>
      <p:sp>
        <p:nvSpPr>
          <p:cNvPr id="450564" name="Content Placeholder 3"/>
          <p:cNvSpPr>
            <a:spLocks noGrp="1"/>
          </p:cNvSpPr>
          <p:nvPr>
            <p:ph sz="quarter" idx="4"/>
          </p:nvPr>
        </p:nvSpPr>
        <p:spPr>
          <a:xfrm>
            <a:off x="4572000" y="2165350"/>
            <a:ext cx="4162425" cy="4464050"/>
          </a:xfrm>
        </p:spPr>
        <p:txBody>
          <a:bodyPr/>
          <a:lstStyle/>
          <a:p>
            <a:pPr eaLnBrk="1" hangingPunct="1">
              <a:buFont typeface="Arial" pitchFamily="34" charset="0"/>
              <a:buChar char="•"/>
            </a:pPr>
            <a:r>
              <a:rPr lang="en-US" dirty="0"/>
              <a:t>Cotrimoxazole </a:t>
            </a:r>
          </a:p>
          <a:p>
            <a:pPr eaLnBrk="1" hangingPunct="1">
              <a:buFont typeface="Arial" pitchFamily="34" charset="0"/>
              <a:buChar char="•"/>
            </a:pPr>
            <a:r>
              <a:rPr lang="en-US" dirty="0"/>
              <a:t>Magnesium trisilicate mixture</a:t>
            </a:r>
          </a:p>
          <a:p>
            <a:pPr eaLnBrk="1" hangingPunct="1">
              <a:lnSpc>
                <a:spcPct val="150000"/>
              </a:lnSpc>
            </a:pPr>
            <a:r>
              <a:rPr lang="en-US" sz="2000" b="1" dirty="0"/>
              <a:t>Note </a:t>
            </a:r>
          </a:p>
          <a:p>
            <a:pPr eaLnBrk="1" hangingPunct="1">
              <a:buFont typeface="Arial" pitchFamily="34" charset="0"/>
              <a:buChar char="•"/>
            </a:pPr>
            <a:r>
              <a:rPr lang="en-US" dirty="0"/>
              <a:t>Do not add water to liquid suspensions. </a:t>
            </a:r>
          </a:p>
          <a:p>
            <a:pPr eaLnBrk="1" hangingPunct="1">
              <a:buFont typeface="Arial" pitchFamily="34" charset="0"/>
              <a:buChar char="•"/>
            </a:pPr>
            <a:r>
              <a:rPr lang="en-US" dirty="0"/>
              <a:t>Shake liquid suspensions before taking. </a:t>
            </a:r>
          </a:p>
          <a:p>
            <a:pPr eaLnBrk="1" hangingPunct="1">
              <a:buFont typeface="Arial" pitchFamily="34" charset="0"/>
              <a:buChar char="•"/>
            </a:pPr>
            <a:endParaRPr lang="en-US" dirty="0"/>
          </a:p>
        </p:txBody>
      </p:sp>
      <p:sp>
        <p:nvSpPr>
          <p:cNvPr id="450565" name="Text Placeholder 4"/>
          <p:cNvSpPr>
            <a:spLocks noGrp="1"/>
          </p:cNvSpPr>
          <p:nvPr>
            <p:ph type="body" sz="quarter" idx="1"/>
          </p:nvPr>
        </p:nvSpPr>
        <p:spPr>
          <a:xfrm>
            <a:off x="457200" y="1524000"/>
            <a:ext cx="3657600" cy="762000"/>
          </a:xfrm>
        </p:spPr>
        <p:txBody>
          <a:bodyPr>
            <a:normAutofit fontScale="92500" lnSpcReduction="10000"/>
          </a:bodyPr>
          <a:lstStyle/>
          <a:p>
            <a:pPr algn="ctr" eaLnBrk="1" hangingPunct="1"/>
            <a:endParaRPr lang="en-US" dirty="0"/>
          </a:p>
          <a:p>
            <a:pPr algn="ctr" eaLnBrk="1" hangingPunct="1"/>
            <a:r>
              <a:rPr lang="en-US" sz="2400" dirty="0"/>
              <a:t>Dry powder oral suspensions</a:t>
            </a:r>
          </a:p>
          <a:p>
            <a:pPr eaLnBrk="1" hangingPunct="1"/>
            <a:endParaRPr lang="en-US" dirty="0"/>
          </a:p>
        </p:txBody>
      </p:sp>
      <p:sp>
        <p:nvSpPr>
          <p:cNvPr id="450566" name="Text Placeholder 5"/>
          <p:cNvSpPr>
            <a:spLocks noGrp="1"/>
          </p:cNvSpPr>
          <p:nvPr>
            <p:ph type="body" sz="quarter" idx="3"/>
          </p:nvPr>
        </p:nvSpPr>
        <p:spPr>
          <a:xfrm>
            <a:off x="4343400" y="1600200"/>
            <a:ext cx="3886200" cy="381000"/>
          </a:xfrm>
        </p:spPr>
        <p:txBody>
          <a:bodyPr>
            <a:normAutofit fontScale="92500" lnSpcReduction="20000"/>
          </a:bodyPr>
          <a:lstStyle/>
          <a:p>
            <a:pPr algn="ctr" eaLnBrk="1" hangingPunct="1"/>
            <a:r>
              <a:rPr lang="en-US" sz="2400" dirty="0"/>
              <a:t>Liquid oral suspensions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143000"/>
          </a:xfrm>
        </p:spPr>
        <p:txBody>
          <a:bodyPr>
            <a:normAutofit/>
          </a:bodyPr>
          <a:lstStyle/>
          <a:p>
            <a:pPr algn="ctr"/>
            <a:r>
              <a:rPr lang="en-US" sz="4000" dirty="0"/>
              <a:t>Examples of O</a:t>
            </a:r>
            <a:r>
              <a:rPr lang="en-US" sz="4000" b="1" dirty="0"/>
              <a:t>ral Suspensions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133345297"/>
              </p:ext>
            </p:extLst>
          </p:nvPr>
        </p:nvGraphicFramePr>
        <p:xfrm>
          <a:off x="685800" y="1600200"/>
          <a:ext cx="7772400" cy="4876800"/>
        </p:xfrm>
        <a:graphic>
          <a:graphicData uri="http://schemas.openxmlformats.org/drawingml/2006/table">
            <a:tbl>
              <a:tblPr firstRow="1" bandRow="1">
                <a:tableStyleId>{5940675A-B579-460E-94D1-54222C63F5DA}</a:tableStyleId>
              </a:tblPr>
              <a:tblGrid>
                <a:gridCol w="3886200">
                  <a:extLst>
                    <a:ext uri="{9D8B030D-6E8A-4147-A177-3AD203B41FA5}">
                      <a16:colId xmlns="" xmlns:a16="http://schemas.microsoft.com/office/drawing/2014/main" val="20000"/>
                    </a:ext>
                  </a:extLst>
                </a:gridCol>
                <a:gridCol w="3886200">
                  <a:extLst>
                    <a:ext uri="{9D8B030D-6E8A-4147-A177-3AD203B41FA5}">
                      <a16:colId xmlns="" xmlns:a16="http://schemas.microsoft.com/office/drawing/2014/main" val="20001"/>
                    </a:ext>
                  </a:extLst>
                </a:gridCol>
              </a:tblGrid>
              <a:tr h="648245">
                <a:tc>
                  <a:txBody>
                    <a:bodyPr/>
                    <a:lstStyle/>
                    <a:p>
                      <a:r>
                        <a:rPr lang="en-US" sz="2400" b="1" dirty="0"/>
                        <a:t>Example</a:t>
                      </a:r>
                      <a:r>
                        <a:rPr lang="en-US" sz="2400" b="1" baseline="0" dirty="0"/>
                        <a:t> </a:t>
                      </a:r>
                      <a:endParaRPr lang="en-US" sz="2400" b="1" dirty="0"/>
                    </a:p>
                  </a:txBody>
                  <a:tcPr/>
                </a:tc>
                <a:tc>
                  <a:txBody>
                    <a:bodyPr/>
                    <a:lstStyle/>
                    <a:p>
                      <a:r>
                        <a:rPr lang="en-US" sz="2400" b="1" dirty="0"/>
                        <a:t>Picture</a:t>
                      </a:r>
                      <a:r>
                        <a:rPr lang="en-US" sz="2400" b="1" baseline="0" dirty="0"/>
                        <a:t> </a:t>
                      </a:r>
                      <a:endParaRPr lang="en-US" sz="2400" b="1" dirty="0"/>
                    </a:p>
                  </a:txBody>
                  <a:tcPr/>
                </a:tc>
                <a:extLst>
                  <a:ext uri="{0D108BD9-81ED-4DB2-BD59-A6C34878D82A}">
                    <a16:rowId xmlns="" xmlns:a16="http://schemas.microsoft.com/office/drawing/2014/main" val="10000"/>
                  </a:ext>
                </a:extLst>
              </a:tr>
              <a:tr h="2283819">
                <a:tc>
                  <a:txBody>
                    <a:bodyPr/>
                    <a:lstStyle/>
                    <a:p>
                      <a:r>
                        <a:rPr lang="en-US" sz="2400" b="0" dirty="0"/>
                        <a:t>Amoxicillin</a:t>
                      </a:r>
                      <a:r>
                        <a:rPr lang="en-US" sz="2400" b="0" baseline="0" dirty="0"/>
                        <a:t> oral suspension (Dry powder)</a:t>
                      </a:r>
                      <a:endParaRPr lang="en-US" sz="2400" b="0" dirty="0"/>
                    </a:p>
                  </a:txBody>
                  <a:tcPr/>
                </a:tc>
                <a:tc>
                  <a:txBody>
                    <a:bodyPr/>
                    <a:lstStyle/>
                    <a:p>
                      <a:endParaRPr lang="en-US" sz="2400" dirty="0"/>
                    </a:p>
                  </a:txBody>
                  <a:tcPr/>
                </a:tc>
                <a:extLst>
                  <a:ext uri="{0D108BD9-81ED-4DB2-BD59-A6C34878D82A}">
                    <a16:rowId xmlns="" xmlns:a16="http://schemas.microsoft.com/office/drawing/2014/main" val="10001"/>
                  </a:ext>
                </a:extLst>
              </a:tr>
              <a:tr h="1944736">
                <a:tc>
                  <a:txBody>
                    <a:bodyPr/>
                    <a:lstStyle/>
                    <a:p>
                      <a:r>
                        <a:rPr lang="en-US" sz="2400" b="0" dirty="0"/>
                        <a:t>Magnesium trisilicate (Alcid)</a:t>
                      </a:r>
                      <a:r>
                        <a:rPr lang="en-US" sz="2400" b="0" baseline="0" dirty="0"/>
                        <a:t> oral suspension (liquid preparation) </a:t>
                      </a:r>
                      <a:endParaRPr lang="en-US" sz="2400" b="0" dirty="0"/>
                    </a:p>
                  </a:txBody>
                  <a:tcPr/>
                </a:tc>
                <a:tc>
                  <a:txBody>
                    <a:bodyPr/>
                    <a:lstStyle/>
                    <a:p>
                      <a:endParaRPr lang="en-US" sz="2400" dirty="0"/>
                    </a:p>
                  </a:txBody>
                  <a:tcPr/>
                </a:tc>
                <a:extLst>
                  <a:ext uri="{0D108BD9-81ED-4DB2-BD59-A6C34878D82A}">
                    <a16:rowId xmlns="" xmlns:a16="http://schemas.microsoft.com/office/drawing/2014/main" val="10002"/>
                  </a:ext>
                </a:extLst>
              </a:tr>
            </a:tbl>
          </a:graphicData>
        </a:graphic>
      </p:graphicFrame>
      <p:pic>
        <p:nvPicPr>
          <p:cNvPr id="1026" name="Picture 2" descr="D:\pictures for illustrations\100_2682.JPG"/>
          <p:cNvPicPr>
            <a:picLocks noChangeAspect="1" noChangeArrowheads="1"/>
          </p:cNvPicPr>
          <p:nvPr/>
        </p:nvPicPr>
        <p:blipFill>
          <a:blip r:embed="rId2" cstate="print"/>
          <a:srcRect/>
          <a:stretch>
            <a:fillRect/>
          </a:stretch>
        </p:blipFill>
        <p:spPr bwMode="auto">
          <a:xfrm>
            <a:off x="6019800" y="2362200"/>
            <a:ext cx="1295400" cy="2057400"/>
          </a:xfrm>
          <a:prstGeom prst="rect">
            <a:avLst/>
          </a:prstGeom>
          <a:noFill/>
        </p:spPr>
      </p:pic>
      <p:pic>
        <p:nvPicPr>
          <p:cNvPr id="1027" name="Picture 3" descr="D:\pictures for illustrations\100_2684.JPG"/>
          <p:cNvPicPr>
            <a:picLocks noChangeAspect="1" noChangeArrowheads="1"/>
          </p:cNvPicPr>
          <p:nvPr/>
        </p:nvPicPr>
        <p:blipFill>
          <a:blip r:embed="rId3" cstate="print"/>
          <a:srcRect/>
          <a:stretch>
            <a:fillRect/>
          </a:stretch>
        </p:blipFill>
        <p:spPr bwMode="auto">
          <a:xfrm>
            <a:off x="6019800" y="4648200"/>
            <a:ext cx="1371600" cy="1752600"/>
          </a:xfrm>
          <a:prstGeom prst="rect">
            <a:avLst/>
          </a:prstGeom>
          <a:no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143000"/>
          </a:xfrm>
        </p:spPr>
        <p:txBody>
          <a:bodyPr/>
          <a:lstStyle/>
          <a:p>
            <a:pPr algn="ctr" eaLnBrk="1" fontAlgn="auto" hangingPunct="1">
              <a:spcAft>
                <a:spcPts val="0"/>
              </a:spcAft>
              <a:defRPr/>
            </a:pPr>
            <a:r>
              <a:rPr lang="en-US" sz="4000" b="1" dirty="0"/>
              <a:t>Topical Preparations </a:t>
            </a:r>
          </a:p>
        </p:txBody>
      </p:sp>
      <p:sp>
        <p:nvSpPr>
          <p:cNvPr id="451587" name="Content Placeholder 2"/>
          <p:cNvSpPr>
            <a:spLocks noGrp="1"/>
          </p:cNvSpPr>
          <p:nvPr>
            <p:ph sz="quarter" idx="1"/>
          </p:nvPr>
        </p:nvSpPr>
        <p:spPr>
          <a:xfrm>
            <a:off x="685800" y="1600200"/>
            <a:ext cx="7848600" cy="4873625"/>
          </a:xfrm>
        </p:spPr>
        <p:txBody>
          <a:bodyPr/>
          <a:lstStyle/>
          <a:p>
            <a:pPr eaLnBrk="1" hangingPunct="1">
              <a:buFont typeface="Arial" pitchFamily="34" charset="0"/>
              <a:buChar char="•"/>
            </a:pPr>
            <a:r>
              <a:rPr lang="en-US" dirty="0"/>
              <a:t>S</a:t>
            </a:r>
            <a:r>
              <a:rPr lang="en-US" sz="3200" dirty="0"/>
              <a:t>emi-solid preparations that are applied to the surface of the skin.</a:t>
            </a:r>
          </a:p>
          <a:p>
            <a:pPr eaLnBrk="1" hangingPunct="1">
              <a:buFont typeface="Arial" pitchFamily="34" charset="0"/>
              <a:buChar char="•"/>
            </a:pPr>
            <a:r>
              <a:rPr lang="en-US" sz="3200" dirty="0"/>
              <a:t>Creams, ointments, lotions, or gels. </a:t>
            </a:r>
          </a:p>
          <a:p>
            <a:pPr eaLnBrk="1" hangingPunct="1">
              <a:buFont typeface="Arial" pitchFamily="34" charset="0"/>
              <a:buChar char="•"/>
            </a:pPr>
            <a:r>
              <a:rPr lang="en-US" sz="3200" dirty="0"/>
              <a:t>For external use only.</a:t>
            </a:r>
          </a:p>
          <a:p>
            <a:pPr eaLnBrk="1" hangingPunct="1">
              <a:buFont typeface="Arial" pitchFamily="34" charset="0"/>
              <a:buChar char="•"/>
            </a:pPr>
            <a:endParaRPr lang="en-US" sz="32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lstStyle/>
          <a:p>
            <a:pPr algn="ctr">
              <a:defRPr/>
            </a:pPr>
            <a:r>
              <a:rPr lang="en-US" sz="4000" dirty="0"/>
              <a:t>Examples of Topical P</a:t>
            </a:r>
            <a:r>
              <a:rPr lang="en-US" sz="4000" b="1" dirty="0"/>
              <a:t>reparations</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491546187"/>
              </p:ext>
            </p:extLst>
          </p:nvPr>
        </p:nvGraphicFramePr>
        <p:xfrm>
          <a:off x="685800" y="1524000"/>
          <a:ext cx="7696200" cy="4408561"/>
        </p:xfrm>
        <a:graphic>
          <a:graphicData uri="http://schemas.openxmlformats.org/drawingml/2006/table">
            <a:tbl>
              <a:tblPr firstRow="1" bandRow="1">
                <a:tableStyleId>{5940675A-B579-460E-94D1-54222C63F5DA}</a:tableStyleId>
              </a:tblPr>
              <a:tblGrid>
                <a:gridCol w="3671582">
                  <a:extLst>
                    <a:ext uri="{9D8B030D-6E8A-4147-A177-3AD203B41FA5}">
                      <a16:colId xmlns="" xmlns:a16="http://schemas.microsoft.com/office/drawing/2014/main" val="20000"/>
                    </a:ext>
                  </a:extLst>
                </a:gridCol>
                <a:gridCol w="4024618">
                  <a:extLst>
                    <a:ext uri="{9D8B030D-6E8A-4147-A177-3AD203B41FA5}">
                      <a16:colId xmlns="" xmlns:a16="http://schemas.microsoft.com/office/drawing/2014/main" val="20001"/>
                    </a:ext>
                  </a:extLst>
                </a:gridCol>
              </a:tblGrid>
              <a:tr h="508237">
                <a:tc>
                  <a:txBody>
                    <a:bodyPr/>
                    <a:lstStyle/>
                    <a:p>
                      <a:r>
                        <a:rPr lang="en-US" sz="2400" b="1" dirty="0"/>
                        <a:t>Topical</a:t>
                      </a:r>
                      <a:r>
                        <a:rPr lang="en-US" sz="2400" b="1" baseline="0" dirty="0"/>
                        <a:t> preparation </a:t>
                      </a:r>
                      <a:endParaRPr lang="en-US" sz="2400" b="1" dirty="0"/>
                    </a:p>
                  </a:txBody>
                  <a:tcPr/>
                </a:tc>
                <a:tc>
                  <a:txBody>
                    <a:bodyPr/>
                    <a:lstStyle/>
                    <a:p>
                      <a:r>
                        <a:rPr lang="en-US" sz="2400" b="1" dirty="0"/>
                        <a:t>Use </a:t>
                      </a:r>
                    </a:p>
                  </a:txBody>
                  <a:tcPr/>
                </a:tc>
                <a:extLst>
                  <a:ext uri="{0D108BD9-81ED-4DB2-BD59-A6C34878D82A}">
                    <a16:rowId xmlns="" xmlns:a16="http://schemas.microsoft.com/office/drawing/2014/main" val="10000"/>
                  </a:ext>
                </a:extLst>
              </a:tr>
              <a:tr h="926786">
                <a:tc>
                  <a:txBody>
                    <a:bodyPr/>
                    <a:lstStyle/>
                    <a:p>
                      <a:r>
                        <a:rPr lang="en-US" sz="2400" dirty="0"/>
                        <a:t>Hydrocortisone cream 1%</a:t>
                      </a:r>
                    </a:p>
                  </a:txBody>
                  <a:tcPr/>
                </a:tc>
                <a:tc>
                  <a:txBody>
                    <a:bodyPr/>
                    <a:lstStyle/>
                    <a:p>
                      <a:pPr>
                        <a:buFont typeface="Wingdings" pitchFamily="2" charset="2"/>
                        <a:buChar char="ü"/>
                      </a:pPr>
                      <a:r>
                        <a:rPr lang="en-US" sz="2400" dirty="0"/>
                        <a:t>Used</a:t>
                      </a:r>
                      <a:r>
                        <a:rPr lang="en-US" sz="2400" baseline="0" dirty="0"/>
                        <a:t> to treat eczema and insect bites </a:t>
                      </a:r>
                      <a:endParaRPr lang="en-US" sz="2400" dirty="0"/>
                    </a:p>
                  </a:txBody>
                  <a:tcPr/>
                </a:tc>
                <a:extLst>
                  <a:ext uri="{0D108BD9-81ED-4DB2-BD59-A6C34878D82A}">
                    <a16:rowId xmlns="" xmlns:a16="http://schemas.microsoft.com/office/drawing/2014/main" val="10001"/>
                  </a:ext>
                </a:extLst>
              </a:tr>
              <a:tr h="595969">
                <a:tc>
                  <a:txBody>
                    <a:bodyPr/>
                    <a:lstStyle/>
                    <a:p>
                      <a:r>
                        <a:rPr lang="en-US" sz="2400" dirty="0"/>
                        <a:t>Betamethasone ointment </a:t>
                      </a:r>
                    </a:p>
                  </a:txBody>
                  <a:tcPr/>
                </a:tc>
                <a:tc>
                  <a:txBody>
                    <a:bodyPr/>
                    <a:lstStyle/>
                    <a:p>
                      <a:pPr>
                        <a:buFont typeface="Wingdings" pitchFamily="2" charset="2"/>
                        <a:buChar char="ü"/>
                      </a:pPr>
                      <a:r>
                        <a:rPr lang="en-US" sz="2400" dirty="0"/>
                        <a:t>Used to treat eczema</a:t>
                      </a:r>
                    </a:p>
                  </a:txBody>
                  <a:tcPr/>
                </a:tc>
                <a:extLst>
                  <a:ext uri="{0D108BD9-81ED-4DB2-BD59-A6C34878D82A}">
                    <a16:rowId xmlns="" xmlns:a16="http://schemas.microsoft.com/office/drawing/2014/main" val="10002"/>
                  </a:ext>
                </a:extLst>
              </a:tr>
              <a:tr h="8103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Deep heat rub (ointment)</a:t>
                      </a:r>
                    </a:p>
                    <a:p>
                      <a:endParaRPr lang="en-US" sz="2400" dirty="0"/>
                    </a:p>
                  </a:txBody>
                  <a:tcPr/>
                </a:tc>
                <a:tc>
                  <a:txBody>
                    <a:bodyPr/>
                    <a:lstStyle/>
                    <a:p>
                      <a:pPr>
                        <a:buFont typeface="Wingdings" pitchFamily="2" charset="2"/>
                        <a:buChar char="ü"/>
                      </a:pPr>
                      <a:r>
                        <a:rPr lang="en-US" sz="2400" dirty="0"/>
                        <a:t>Used to treat</a:t>
                      </a:r>
                      <a:r>
                        <a:rPr lang="en-US" sz="2400" baseline="0" dirty="0"/>
                        <a:t> muscle pain </a:t>
                      </a:r>
                      <a:r>
                        <a:rPr lang="en-US" sz="2400" dirty="0"/>
                        <a:t> </a:t>
                      </a:r>
                    </a:p>
                  </a:txBody>
                  <a:tcPr/>
                </a:tc>
                <a:extLst>
                  <a:ext uri="{0D108BD9-81ED-4DB2-BD59-A6C34878D82A}">
                    <a16:rowId xmlns="" xmlns:a16="http://schemas.microsoft.com/office/drawing/2014/main" val="10003"/>
                  </a:ext>
                </a:extLst>
              </a:tr>
              <a:tr h="627823">
                <a:tc>
                  <a:txBody>
                    <a:bodyPr/>
                    <a:lstStyle/>
                    <a:p>
                      <a:r>
                        <a:rPr lang="en-US" sz="2400" dirty="0"/>
                        <a:t>Diclofenac</a:t>
                      </a:r>
                      <a:r>
                        <a:rPr lang="en-US" sz="2400" baseline="0" dirty="0"/>
                        <a:t> gel </a:t>
                      </a:r>
                    </a:p>
                  </a:txBody>
                  <a:tcPr/>
                </a:tc>
                <a:tc>
                  <a:txBody>
                    <a:bodyPr/>
                    <a:lstStyle/>
                    <a:p>
                      <a:pPr>
                        <a:buFont typeface="Wingdings" pitchFamily="2" charset="2"/>
                        <a:buChar char="ü"/>
                      </a:pPr>
                      <a:r>
                        <a:rPr lang="en-US" sz="2400" dirty="0"/>
                        <a:t>Used to treat pain </a:t>
                      </a:r>
                    </a:p>
                  </a:txBody>
                  <a:tcPr/>
                </a:tc>
                <a:extLst>
                  <a:ext uri="{0D108BD9-81ED-4DB2-BD59-A6C34878D82A}">
                    <a16:rowId xmlns="" xmlns:a16="http://schemas.microsoft.com/office/drawing/2014/main" val="10004"/>
                  </a:ext>
                </a:extLst>
              </a:tr>
              <a:tr h="926786">
                <a:tc>
                  <a:txBody>
                    <a:bodyPr/>
                    <a:lstStyle/>
                    <a:p>
                      <a:r>
                        <a:rPr lang="en-US" sz="2400" dirty="0"/>
                        <a:t>Calamine</a:t>
                      </a:r>
                      <a:r>
                        <a:rPr lang="en-US" sz="2400" baseline="0" dirty="0"/>
                        <a:t> lotion </a:t>
                      </a:r>
                      <a:endParaRPr lang="en-US" sz="2400" dirty="0"/>
                    </a:p>
                  </a:txBody>
                  <a:tcPr/>
                </a:tc>
                <a:tc>
                  <a:txBody>
                    <a:bodyPr/>
                    <a:lstStyle/>
                    <a:p>
                      <a:pPr>
                        <a:buFont typeface="Wingdings" pitchFamily="2" charset="2"/>
                        <a:buChar char="ü"/>
                      </a:pPr>
                      <a:r>
                        <a:rPr lang="en-US" sz="2400" dirty="0"/>
                        <a:t>To treat chicken pox and herpes zoster</a:t>
                      </a:r>
                    </a:p>
                  </a:txBody>
                  <a:tcPr/>
                </a:tc>
                <a:extLst>
                  <a:ext uri="{0D108BD9-81ED-4DB2-BD59-A6C34878D82A}">
                    <a16:rowId xmlns="" xmlns:a16="http://schemas.microsoft.com/office/drawing/2014/main" val="10006"/>
                  </a:ext>
                </a:extLst>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Autofit/>
          </a:bodyPr>
          <a:lstStyle/>
          <a:p>
            <a:pPr algn="ctr"/>
            <a:r>
              <a:rPr lang="en-US" sz="4000" b="1" dirty="0"/>
              <a:t>Some Common Topical Preparations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956504659"/>
              </p:ext>
            </p:extLst>
          </p:nvPr>
        </p:nvGraphicFramePr>
        <p:xfrm>
          <a:off x="609600" y="1447800"/>
          <a:ext cx="7924800" cy="4876800"/>
        </p:xfrm>
        <a:graphic>
          <a:graphicData uri="http://schemas.openxmlformats.org/drawingml/2006/table">
            <a:tbl>
              <a:tblPr firstRow="1" bandRow="1">
                <a:tableStyleId>{5940675A-B579-460E-94D1-54222C63F5DA}</a:tableStyleId>
              </a:tblPr>
              <a:tblGrid>
                <a:gridCol w="3962400">
                  <a:extLst>
                    <a:ext uri="{9D8B030D-6E8A-4147-A177-3AD203B41FA5}">
                      <a16:colId xmlns="" xmlns:a16="http://schemas.microsoft.com/office/drawing/2014/main" val="20000"/>
                    </a:ext>
                  </a:extLst>
                </a:gridCol>
                <a:gridCol w="3962400">
                  <a:extLst>
                    <a:ext uri="{9D8B030D-6E8A-4147-A177-3AD203B41FA5}">
                      <a16:colId xmlns="" xmlns:a16="http://schemas.microsoft.com/office/drawing/2014/main" val="20001"/>
                    </a:ext>
                  </a:extLst>
                </a:gridCol>
              </a:tblGrid>
              <a:tr h="565905">
                <a:tc>
                  <a:txBody>
                    <a:bodyPr/>
                    <a:lstStyle/>
                    <a:p>
                      <a:r>
                        <a:rPr lang="en-US" sz="2400" b="1" dirty="0"/>
                        <a:t>Example </a:t>
                      </a:r>
                    </a:p>
                  </a:txBody>
                  <a:tcPr/>
                </a:tc>
                <a:tc>
                  <a:txBody>
                    <a:bodyPr/>
                    <a:lstStyle/>
                    <a:p>
                      <a:r>
                        <a:rPr lang="en-US" sz="2400" b="1" dirty="0"/>
                        <a:t>Picture </a:t>
                      </a:r>
                    </a:p>
                  </a:txBody>
                  <a:tcPr/>
                </a:tc>
                <a:extLst>
                  <a:ext uri="{0D108BD9-81ED-4DB2-BD59-A6C34878D82A}">
                    <a16:rowId xmlns="" xmlns:a16="http://schemas.microsoft.com/office/drawing/2014/main" val="10000"/>
                  </a:ext>
                </a:extLst>
              </a:tr>
              <a:tr h="2482095">
                <a:tc>
                  <a:txBody>
                    <a:bodyPr/>
                    <a:lstStyle/>
                    <a:p>
                      <a:r>
                        <a:rPr lang="en-US" sz="2400" b="0" dirty="0"/>
                        <a:t>Calamine lotion </a:t>
                      </a:r>
                    </a:p>
                  </a:txBody>
                  <a:tcPr/>
                </a:tc>
                <a:tc>
                  <a:txBody>
                    <a:bodyPr/>
                    <a:lstStyle/>
                    <a:p>
                      <a:endParaRPr lang="en-US" sz="2400" b="1" dirty="0"/>
                    </a:p>
                  </a:txBody>
                  <a:tcPr/>
                </a:tc>
                <a:extLst>
                  <a:ext uri="{0D108BD9-81ED-4DB2-BD59-A6C34878D82A}">
                    <a16:rowId xmlns="" xmlns:a16="http://schemas.microsoft.com/office/drawing/2014/main" val="10001"/>
                  </a:ext>
                </a:extLst>
              </a:tr>
              <a:tr h="1828800">
                <a:tc>
                  <a:txBody>
                    <a:bodyPr/>
                    <a:lstStyle/>
                    <a:p>
                      <a:r>
                        <a:rPr lang="en-US" sz="2400" b="0" dirty="0"/>
                        <a:t>Hydrocortisone cream </a:t>
                      </a:r>
                    </a:p>
                  </a:txBody>
                  <a:tcPr/>
                </a:tc>
                <a:tc>
                  <a:txBody>
                    <a:bodyPr/>
                    <a:lstStyle/>
                    <a:p>
                      <a:endParaRPr lang="en-US" sz="2400" b="1" dirty="0"/>
                    </a:p>
                  </a:txBody>
                  <a:tcPr/>
                </a:tc>
                <a:extLst>
                  <a:ext uri="{0D108BD9-81ED-4DB2-BD59-A6C34878D82A}">
                    <a16:rowId xmlns="" xmlns:a16="http://schemas.microsoft.com/office/drawing/2014/main" val="10002"/>
                  </a:ext>
                </a:extLst>
              </a:tr>
            </a:tbl>
          </a:graphicData>
        </a:graphic>
      </p:graphicFrame>
      <p:pic>
        <p:nvPicPr>
          <p:cNvPr id="10242" name="Picture 2" descr="F:\pictures for illustrations\100_2728.JPG"/>
          <p:cNvPicPr>
            <a:picLocks noChangeAspect="1" noChangeArrowheads="1"/>
          </p:cNvPicPr>
          <p:nvPr/>
        </p:nvPicPr>
        <p:blipFill>
          <a:blip r:embed="rId2" cstate="print"/>
          <a:srcRect/>
          <a:stretch>
            <a:fillRect/>
          </a:stretch>
        </p:blipFill>
        <p:spPr bwMode="auto">
          <a:xfrm>
            <a:off x="6096000" y="2133600"/>
            <a:ext cx="1524000" cy="2113722"/>
          </a:xfrm>
          <a:prstGeom prst="rect">
            <a:avLst/>
          </a:prstGeom>
          <a:ln>
            <a:noFill/>
          </a:ln>
          <a:effectLst>
            <a:outerShdw blurRad="292100" dist="139700" dir="2700000" algn="tl" rotWithShape="0">
              <a:srgbClr val="333333">
                <a:alpha val="65000"/>
              </a:srgbClr>
            </a:outerShdw>
          </a:effectLst>
        </p:spPr>
      </p:pic>
      <p:pic>
        <p:nvPicPr>
          <p:cNvPr id="10243" name="Picture 3" descr="F:\pictures for illustrations\100_2716.JPG"/>
          <p:cNvPicPr>
            <a:picLocks noChangeAspect="1" noChangeArrowheads="1"/>
          </p:cNvPicPr>
          <p:nvPr/>
        </p:nvPicPr>
        <p:blipFill>
          <a:blip r:embed="rId3" cstate="print"/>
          <a:srcRect/>
          <a:stretch>
            <a:fillRect/>
          </a:stretch>
        </p:blipFill>
        <p:spPr bwMode="auto">
          <a:xfrm>
            <a:off x="5715000" y="4724400"/>
            <a:ext cx="2133600" cy="13716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4000" b="1" dirty="0"/>
              <a:t>Eye Preparations </a:t>
            </a:r>
          </a:p>
        </p:txBody>
      </p:sp>
      <p:sp>
        <p:nvSpPr>
          <p:cNvPr id="453635" name="Content Placeholder 2"/>
          <p:cNvSpPr>
            <a:spLocks noGrp="1"/>
          </p:cNvSpPr>
          <p:nvPr>
            <p:ph sz="quarter" idx="1"/>
          </p:nvPr>
        </p:nvSpPr>
        <p:spPr>
          <a:xfrm>
            <a:off x="685800" y="1447800"/>
            <a:ext cx="7924800" cy="5026025"/>
          </a:xfrm>
        </p:spPr>
        <p:txBody>
          <a:bodyPr/>
          <a:lstStyle/>
          <a:p>
            <a:pPr eaLnBrk="1" hangingPunct="1">
              <a:buFont typeface="Arial" pitchFamily="34" charset="0"/>
              <a:buChar char="•"/>
            </a:pPr>
            <a:r>
              <a:rPr lang="en-US" dirty="0"/>
              <a:t>S</a:t>
            </a:r>
            <a:r>
              <a:rPr lang="en-US" sz="3200" dirty="0"/>
              <a:t>terile preparations that are applied to the eye.</a:t>
            </a:r>
          </a:p>
          <a:p>
            <a:pPr eaLnBrk="1" hangingPunct="1">
              <a:buFont typeface="Arial" pitchFamily="34" charset="0"/>
              <a:buChar char="•"/>
            </a:pPr>
            <a:r>
              <a:rPr lang="en-US" dirty="0"/>
              <a:t>E</a:t>
            </a:r>
            <a:r>
              <a:rPr lang="en-US" sz="3200" dirty="0"/>
              <a:t>ye drops or eye ointment.</a:t>
            </a:r>
          </a:p>
          <a:p>
            <a:pPr eaLnBrk="1" hangingPunct="1">
              <a:buFont typeface="Arial" pitchFamily="34" charset="0"/>
              <a:buChar char="•"/>
            </a:pPr>
            <a:r>
              <a:rPr lang="en-US" sz="3200" dirty="0"/>
              <a:t>May contain antibiotics, steroids, or antiviral medicines. </a:t>
            </a:r>
          </a:p>
          <a:p>
            <a:pPr eaLnBrk="1" hangingPunct="1">
              <a:buFont typeface="Arial" pitchFamily="34" charset="0"/>
              <a:buChar char="•"/>
            </a:pPr>
            <a:r>
              <a:rPr lang="en-US" sz="3200" dirty="0"/>
              <a:t>Timing of application:</a:t>
            </a:r>
          </a:p>
          <a:p>
            <a:pPr lvl="1"/>
            <a:r>
              <a:rPr lang="en-US" sz="2800" dirty="0"/>
              <a:t>Eye drops: during day time</a:t>
            </a:r>
          </a:p>
          <a:p>
            <a:pPr lvl="1"/>
            <a:r>
              <a:rPr lang="en-US" sz="2800" dirty="0"/>
              <a:t>Ointments: at night </a:t>
            </a:r>
          </a:p>
          <a:p>
            <a:pPr eaLnBrk="1" hangingPunct="1">
              <a:buFont typeface="Arial" pitchFamily="34" charset="0"/>
              <a:buChar char="•"/>
            </a:pPr>
            <a:endParaRPr lang="en-US" sz="32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sz="4000" b="1" dirty="0"/>
              <a:t>Examples of Eye Preparations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725119385"/>
              </p:ext>
            </p:extLst>
          </p:nvPr>
        </p:nvGraphicFramePr>
        <p:xfrm>
          <a:off x="1066800" y="1524000"/>
          <a:ext cx="7162800" cy="4206240"/>
        </p:xfrm>
        <a:graphic>
          <a:graphicData uri="http://schemas.openxmlformats.org/drawingml/2006/table">
            <a:tbl>
              <a:tblPr firstRow="1" bandRow="1">
                <a:tableStyleId>{5940675A-B579-460E-94D1-54222C63F5DA}</a:tableStyleId>
              </a:tblPr>
              <a:tblGrid>
                <a:gridCol w="3484605">
                  <a:extLst>
                    <a:ext uri="{9D8B030D-6E8A-4147-A177-3AD203B41FA5}">
                      <a16:colId xmlns="" xmlns:a16="http://schemas.microsoft.com/office/drawing/2014/main" val="20000"/>
                    </a:ext>
                  </a:extLst>
                </a:gridCol>
                <a:gridCol w="3678195">
                  <a:extLst>
                    <a:ext uri="{9D8B030D-6E8A-4147-A177-3AD203B41FA5}">
                      <a16:colId xmlns="" xmlns:a16="http://schemas.microsoft.com/office/drawing/2014/main" val="20001"/>
                    </a:ext>
                  </a:extLst>
                </a:gridCol>
              </a:tblGrid>
              <a:tr h="487680">
                <a:tc>
                  <a:txBody>
                    <a:bodyPr/>
                    <a:lstStyle/>
                    <a:p>
                      <a:r>
                        <a:rPr lang="en-US" sz="2000" b="1" dirty="0"/>
                        <a:t>Ingredient </a:t>
                      </a:r>
                    </a:p>
                  </a:txBody>
                  <a:tcPr/>
                </a:tc>
                <a:tc>
                  <a:txBody>
                    <a:bodyPr/>
                    <a:lstStyle/>
                    <a:p>
                      <a:r>
                        <a:rPr lang="en-US" sz="2000" b="1" dirty="0"/>
                        <a:t>Use </a:t>
                      </a:r>
                    </a:p>
                  </a:txBody>
                  <a:tcPr/>
                </a:tc>
                <a:extLst>
                  <a:ext uri="{0D108BD9-81ED-4DB2-BD59-A6C34878D82A}">
                    <a16:rowId xmlns="" xmlns:a16="http://schemas.microsoft.com/office/drawing/2014/main" val="10000"/>
                  </a:ext>
                </a:extLst>
              </a:tr>
              <a:tr h="487680">
                <a:tc>
                  <a:txBody>
                    <a:bodyPr/>
                    <a:lstStyle/>
                    <a:p>
                      <a:r>
                        <a:rPr lang="en-US" sz="2000" dirty="0"/>
                        <a:t>Betamethasone (steroid)</a:t>
                      </a:r>
                    </a:p>
                  </a:txBody>
                  <a:tcPr/>
                </a:tc>
                <a:tc>
                  <a:txBody>
                    <a:bodyPr/>
                    <a:lstStyle/>
                    <a:p>
                      <a:pPr>
                        <a:buFont typeface="Wingdings" pitchFamily="2" charset="2"/>
                        <a:buChar char="ü"/>
                      </a:pPr>
                      <a:r>
                        <a:rPr lang="en-US" sz="2000" dirty="0"/>
                        <a:t>Used to treat allergies of the eye </a:t>
                      </a:r>
                    </a:p>
                  </a:txBody>
                  <a:tcPr/>
                </a:tc>
                <a:extLst>
                  <a:ext uri="{0D108BD9-81ED-4DB2-BD59-A6C34878D82A}">
                    <a16:rowId xmlns="" xmlns:a16="http://schemas.microsoft.com/office/drawing/2014/main" val="10001"/>
                  </a:ext>
                </a:extLst>
              </a:tr>
              <a:tr h="4876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Tetracycline</a:t>
                      </a:r>
                      <a:r>
                        <a:rPr lang="en-US" sz="2000" baseline="0" dirty="0"/>
                        <a:t> eye ointment </a:t>
                      </a:r>
                      <a:r>
                        <a:rPr lang="en-US" sz="2000" dirty="0"/>
                        <a:t>(antibiotic)</a:t>
                      </a:r>
                    </a:p>
                  </a:txBody>
                  <a:tcPr/>
                </a:tc>
                <a:tc>
                  <a:txBody>
                    <a:bodyPr/>
                    <a:lstStyle/>
                    <a:p>
                      <a:pPr>
                        <a:buFont typeface="Wingdings" pitchFamily="2" charset="2"/>
                        <a:buChar char="ü"/>
                      </a:pPr>
                      <a:r>
                        <a:rPr lang="en-US" sz="2000" dirty="0"/>
                        <a:t>Used in</a:t>
                      </a:r>
                      <a:r>
                        <a:rPr lang="en-US" sz="2000" baseline="0" dirty="0"/>
                        <a:t> </a:t>
                      </a:r>
                      <a:r>
                        <a:rPr lang="en-US" sz="2000" dirty="0"/>
                        <a:t>neonatal conjunctivitis </a:t>
                      </a:r>
                    </a:p>
                  </a:txBody>
                  <a:tcPr/>
                </a:tc>
                <a:extLst>
                  <a:ext uri="{0D108BD9-81ED-4DB2-BD59-A6C34878D82A}">
                    <a16:rowId xmlns="" xmlns:a16="http://schemas.microsoft.com/office/drawing/2014/main" val="10002"/>
                  </a:ext>
                </a:extLst>
              </a:tr>
              <a:tr h="487680">
                <a:tc>
                  <a:txBody>
                    <a:bodyPr/>
                    <a:lstStyle/>
                    <a:p>
                      <a:r>
                        <a:rPr lang="en-US" sz="2000" dirty="0"/>
                        <a:t>Chloramphenical (antibiotic)</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n-US" sz="2000" dirty="0"/>
                        <a:t>Used to treat bacterial infections of the eye </a:t>
                      </a:r>
                    </a:p>
                    <a:p>
                      <a:endParaRPr lang="en-US" sz="2000" dirty="0"/>
                    </a:p>
                  </a:txBody>
                  <a:tcPr/>
                </a:tc>
                <a:extLst>
                  <a:ext uri="{0D108BD9-81ED-4DB2-BD59-A6C34878D82A}">
                    <a16:rowId xmlns="" xmlns:a16="http://schemas.microsoft.com/office/drawing/2014/main" val="10003"/>
                  </a:ext>
                </a:extLst>
              </a:tr>
              <a:tr h="487680">
                <a:tc>
                  <a:txBody>
                    <a:bodyPr/>
                    <a:lstStyle/>
                    <a:p>
                      <a:r>
                        <a:rPr lang="en-US" sz="2000" dirty="0"/>
                        <a:t>Dexamethasone (steroid)</a:t>
                      </a:r>
                    </a:p>
                    <a:p>
                      <a:r>
                        <a:rPr lang="en-US" sz="2000" dirty="0"/>
                        <a:t>Neomaycin (antibiotic)</a:t>
                      </a:r>
                    </a:p>
                  </a:txBody>
                  <a:tcPr/>
                </a:tc>
                <a:tc>
                  <a:txBody>
                    <a:bodyPr/>
                    <a:lstStyle/>
                    <a:p>
                      <a:pPr>
                        <a:buFont typeface="Wingdings" pitchFamily="2" charset="2"/>
                        <a:buChar char="ü"/>
                      </a:pPr>
                      <a:r>
                        <a:rPr lang="en-US" sz="2000" dirty="0"/>
                        <a:t>Used to treat allergies of the eye associated</a:t>
                      </a:r>
                      <a:r>
                        <a:rPr lang="en-US" sz="2000" baseline="0" dirty="0"/>
                        <a:t> with bacterial infection </a:t>
                      </a:r>
                    </a:p>
                    <a:p>
                      <a:endParaRPr lang="en-US" sz="2000" dirty="0"/>
                    </a:p>
                  </a:txBody>
                  <a:tcPr/>
                </a:tc>
                <a:extLst>
                  <a:ext uri="{0D108BD9-81ED-4DB2-BD59-A6C34878D82A}">
                    <a16:rowId xmlns="" xmlns:a16="http://schemas.microsoft.com/office/drawing/2014/main" val="10004"/>
                  </a:ext>
                </a:extLst>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pPr algn="ctr"/>
            <a:r>
              <a:rPr lang="en-US" sz="4000" b="1" dirty="0"/>
              <a:t>Some Eye Drops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35975471"/>
              </p:ext>
            </p:extLst>
          </p:nvPr>
        </p:nvGraphicFramePr>
        <p:xfrm>
          <a:off x="762000" y="1524000"/>
          <a:ext cx="7924800" cy="4876800"/>
        </p:xfrm>
        <a:graphic>
          <a:graphicData uri="http://schemas.openxmlformats.org/drawingml/2006/table">
            <a:tbl>
              <a:tblPr firstRow="1" bandRow="1">
                <a:tableStyleId>{5940675A-B579-460E-94D1-54222C63F5DA}</a:tableStyleId>
              </a:tblPr>
              <a:tblGrid>
                <a:gridCol w="4114800">
                  <a:extLst>
                    <a:ext uri="{9D8B030D-6E8A-4147-A177-3AD203B41FA5}">
                      <a16:colId xmlns="" xmlns:a16="http://schemas.microsoft.com/office/drawing/2014/main" val="20000"/>
                    </a:ext>
                  </a:extLst>
                </a:gridCol>
                <a:gridCol w="3810000">
                  <a:extLst>
                    <a:ext uri="{9D8B030D-6E8A-4147-A177-3AD203B41FA5}">
                      <a16:colId xmlns="" xmlns:a16="http://schemas.microsoft.com/office/drawing/2014/main" val="20001"/>
                    </a:ext>
                  </a:extLst>
                </a:gridCol>
              </a:tblGrid>
              <a:tr h="876926">
                <a:tc>
                  <a:txBody>
                    <a:bodyPr/>
                    <a:lstStyle/>
                    <a:p>
                      <a:r>
                        <a:rPr lang="en-US" sz="2400" b="1" dirty="0"/>
                        <a:t>Example </a:t>
                      </a:r>
                    </a:p>
                  </a:txBody>
                  <a:tcPr/>
                </a:tc>
                <a:tc>
                  <a:txBody>
                    <a:bodyPr/>
                    <a:lstStyle/>
                    <a:p>
                      <a:r>
                        <a:rPr lang="en-US" sz="2400" b="1" dirty="0"/>
                        <a:t>Picture </a:t>
                      </a:r>
                    </a:p>
                  </a:txBody>
                  <a:tcPr/>
                </a:tc>
                <a:extLst>
                  <a:ext uri="{0D108BD9-81ED-4DB2-BD59-A6C34878D82A}">
                    <a16:rowId xmlns="" xmlns:a16="http://schemas.microsoft.com/office/drawing/2014/main" val="10000"/>
                  </a:ext>
                </a:extLst>
              </a:tr>
              <a:tr h="1879126">
                <a:tc>
                  <a:txBody>
                    <a:bodyPr/>
                    <a:lstStyle/>
                    <a:p>
                      <a:r>
                        <a:rPr lang="en-US" sz="2400" b="0" dirty="0"/>
                        <a:t>Chloramphenicol eye drop  </a:t>
                      </a:r>
                    </a:p>
                  </a:txBody>
                  <a:tcPr/>
                </a:tc>
                <a:tc>
                  <a:txBody>
                    <a:bodyPr/>
                    <a:lstStyle/>
                    <a:p>
                      <a:endParaRPr lang="en-US" sz="2400" b="1" dirty="0"/>
                    </a:p>
                  </a:txBody>
                  <a:tcPr/>
                </a:tc>
                <a:extLst>
                  <a:ext uri="{0D108BD9-81ED-4DB2-BD59-A6C34878D82A}">
                    <a16:rowId xmlns="" xmlns:a16="http://schemas.microsoft.com/office/drawing/2014/main" val="10001"/>
                  </a:ext>
                </a:extLst>
              </a:tr>
              <a:tr h="2120748">
                <a:tc>
                  <a:txBody>
                    <a:bodyPr/>
                    <a:lstStyle/>
                    <a:p>
                      <a:r>
                        <a:rPr lang="en-US" sz="2400" b="0" dirty="0"/>
                        <a:t>Neomycin + Dexamethasone eye/ear</a:t>
                      </a:r>
                      <a:r>
                        <a:rPr lang="en-US" sz="2400" b="0" baseline="0" dirty="0"/>
                        <a:t> drop</a:t>
                      </a:r>
                      <a:endParaRPr lang="en-US" sz="2400" b="0" dirty="0"/>
                    </a:p>
                  </a:txBody>
                  <a:tcPr/>
                </a:tc>
                <a:tc>
                  <a:txBody>
                    <a:bodyPr/>
                    <a:lstStyle/>
                    <a:p>
                      <a:endParaRPr lang="en-US" sz="2400" b="1" dirty="0"/>
                    </a:p>
                  </a:txBody>
                  <a:tcPr/>
                </a:tc>
                <a:extLst>
                  <a:ext uri="{0D108BD9-81ED-4DB2-BD59-A6C34878D82A}">
                    <a16:rowId xmlns="" xmlns:a16="http://schemas.microsoft.com/office/drawing/2014/main" val="10002"/>
                  </a:ext>
                </a:extLst>
              </a:tr>
            </a:tbl>
          </a:graphicData>
        </a:graphic>
      </p:graphicFrame>
      <p:pic>
        <p:nvPicPr>
          <p:cNvPr id="11266" name="Picture 2" descr="F:\pictures for illustrations\100_2695.JPG"/>
          <p:cNvPicPr>
            <a:picLocks noChangeAspect="1" noChangeArrowheads="1"/>
          </p:cNvPicPr>
          <p:nvPr/>
        </p:nvPicPr>
        <p:blipFill>
          <a:blip r:embed="rId2" cstate="print"/>
          <a:srcRect/>
          <a:stretch>
            <a:fillRect/>
          </a:stretch>
        </p:blipFill>
        <p:spPr bwMode="auto">
          <a:xfrm>
            <a:off x="5257800" y="2590800"/>
            <a:ext cx="1752600" cy="1600200"/>
          </a:xfrm>
          <a:prstGeom prst="rect">
            <a:avLst/>
          </a:prstGeom>
          <a:ln>
            <a:noFill/>
          </a:ln>
          <a:effectLst>
            <a:outerShdw blurRad="292100" dist="139700" dir="2700000" algn="tl" rotWithShape="0">
              <a:srgbClr val="333333">
                <a:alpha val="65000"/>
              </a:srgbClr>
            </a:outerShdw>
          </a:effectLst>
        </p:spPr>
      </p:pic>
      <p:pic>
        <p:nvPicPr>
          <p:cNvPr id="11267" name="Picture 3" descr="F:\pictures for illustrations\100_2697.JPG"/>
          <p:cNvPicPr>
            <a:picLocks noChangeAspect="1" noChangeArrowheads="1"/>
          </p:cNvPicPr>
          <p:nvPr/>
        </p:nvPicPr>
        <p:blipFill>
          <a:blip r:embed="rId3" cstate="print"/>
          <a:srcRect/>
          <a:stretch>
            <a:fillRect/>
          </a:stretch>
        </p:blipFill>
        <p:spPr bwMode="auto">
          <a:xfrm>
            <a:off x="5334000" y="4495800"/>
            <a:ext cx="1905000" cy="18288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077200" cy="1143000"/>
          </a:xfrm>
        </p:spPr>
        <p:txBody>
          <a:bodyPr/>
          <a:lstStyle/>
          <a:p>
            <a:pPr algn="ctr" eaLnBrk="1" fontAlgn="auto" hangingPunct="1">
              <a:spcAft>
                <a:spcPts val="0"/>
              </a:spcAft>
              <a:defRPr/>
            </a:pPr>
            <a:r>
              <a:rPr lang="en-US" sz="4000" b="1" dirty="0"/>
              <a:t>Inhalers</a:t>
            </a:r>
          </a:p>
        </p:txBody>
      </p:sp>
      <p:sp>
        <p:nvSpPr>
          <p:cNvPr id="455683" name="Content Placeholder 2"/>
          <p:cNvSpPr>
            <a:spLocks noGrp="1"/>
          </p:cNvSpPr>
          <p:nvPr>
            <p:ph sz="quarter" idx="1"/>
          </p:nvPr>
        </p:nvSpPr>
        <p:spPr>
          <a:xfrm>
            <a:off x="609600" y="1524000"/>
            <a:ext cx="7848600" cy="4949825"/>
          </a:xfrm>
        </p:spPr>
        <p:txBody>
          <a:bodyPr/>
          <a:lstStyle/>
          <a:p>
            <a:pPr eaLnBrk="1" hangingPunct="1">
              <a:lnSpc>
                <a:spcPct val="90000"/>
              </a:lnSpc>
              <a:buFont typeface="Arial" pitchFamily="34" charset="0"/>
              <a:buChar char="•"/>
            </a:pPr>
            <a:r>
              <a:rPr lang="en-US" dirty="0"/>
              <a:t>S</a:t>
            </a:r>
            <a:r>
              <a:rPr lang="en-US" sz="3200" dirty="0"/>
              <a:t>olutions or suspensions given in the form of sprays.</a:t>
            </a:r>
          </a:p>
          <a:p>
            <a:pPr eaLnBrk="1" hangingPunct="1">
              <a:lnSpc>
                <a:spcPct val="90000"/>
              </a:lnSpc>
              <a:buFont typeface="Arial" pitchFamily="34" charset="0"/>
              <a:buChar char="•"/>
            </a:pPr>
            <a:r>
              <a:rPr lang="en-US" dirty="0"/>
              <a:t>Medicine is d</a:t>
            </a:r>
            <a:r>
              <a:rPr lang="en-US" sz="3200" dirty="0"/>
              <a:t>elivered directly into the lungs.</a:t>
            </a:r>
          </a:p>
          <a:p>
            <a:pPr eaLnBrk="1" hangingPunct="1">
              <a:lnSpc>
                <a:spcPct val="90000"/>
              </a:lnSpc>
              <a:buFont typeface="Arial" pitchFamily="34" charset="0"/>
              <a:buChar char="•"/>
            </a:pPr>
            <a:r>
              <a:rPr lang="en-US" dirty="0"/>
              <a:t>U</a:t>
            </a:r>
            <a:r>
              <a:rPr lang="en-US" sz="3200" dirty="0"/>
              <a:t>sed in the prevention and treatment of asthma.</a:t>
            </a:r>
          </a:p>
          <a:p>
            <a:pPr>
              <a:lnSpc>
                <a:spcPct val="90000"/>
              </a:lnSpc>
              <a:buFont typeface="Arial" pitchFamily="34" charset="0"/>
              <a:buChar char="•"/>
            </a:pPr>
            <a:r>
              <a:rPr lang="en-US" sz="3200" dirty="0"/>
              <a:t>Example: </a:t>
            </a:r>
            <a:r>
              <a:rPr lang="en-US" sz="3200" dirty="0" smtClean="0"/>
              <a:t>Salbutamol </a:t>
            </a:r>
            <a:r>
              <a:rPr lang="en-US" sz="3200" dirty="0"/>
              <a:t>inhaler. </a:t>
            </a:r>
          </a:p>
          <a:p>
            <a:pPr eaLnBrk="1" hangingPunct="1">
              <a:lnSpc>
                <a:spcPct val="90000"/>
              </a:lnSpc>
              <a:buFont typeface="Arial" pitchFamily="34" charset="0"/>
              <a:buChar char="•"/>
            </a:pPr>
            <a:endParaRPr lang="en-US"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pPr algn="ctr" eaLnBrk="1" fontAlgn="auto" hangingPunct="1">
              <a:spcAft>
                <a:spcPts val="0"/>
              </a:spcAft>
              <a:defRPr/>
            </a:pPr>
            <a:r>
              <a:rPr lang="en-US" sz="4000" b="1" dirty="0"/>
              <a:t>Enteral Route: Oral  </a:t>
            </a:r>
          </a:p>
        </p:txBody>
      </p:sp>
      <p:sp>
        <p:nvSpPr>
          <p:cNvPr id="15363" name="Content Placeholder 2"/>
          <p:cNvSpPr>
            <a:spLocks noGrp="1"/>
          </p:cNvSpPr>
          <p:nvPr>
            <p:ph sz="quarter" idx="1"/>
          </p:nvPr>
        </p:nvSpPr>
        <p:spPr>
          <a:xfrm>
            <a:off x="609600" y="1600200"/>
            <a:ext cx="8001000" cy="5105400"/>
          </a:xfrm>
        </p:spPr>
        <p:txBody>
          <a:bodyPr/>
          <a:lstStyle/>
          <a:p>
            <a:pPr eaLnBrk="1" hangingPunct="1">
              <a:buFont typeface="Arial" pitchFamily="34" charset="0"/>
              <a:buChar char="•"/>
              <a:defRPr/>
            </a:pPr>
            <a:r>
              <a:rPr lang="en-US" dirty="0">
                <a:latin typeface="+mj-lt"/>
                <a:cs typeface="Arial" charset="0"/>
              </a:rPr>
              <a:t>M</a:t>
            </a:r>
            <a:r>
              <a:rPr lang="en-US" sz="3200" dirty="0">
                <a:latin typeface="+mj-lt"/>
                <a:cs typeface="Arial" charset="0"/>
              </a:rPr>
              <a:t>edicines are given through the mouth.</a:t>
            </a:r>
          </a:p>
          <a:p>
            <a:pPr eaLnBrk="1" hangingPunct="1">
              <a:buFont typeface="Arial" pitchFamily="34" charset="0"/>
              <a:buChar char="•"/>
              <a:defRPr/>
            </a:pPr>
            <a:r>
              <a:rPr lang="en-US" sz="3200" dirty="0">
                <a:latin typeface="+mj-lt"/>
                <a:cs typeface="Arial" charset="0"/>
              </a:rPr>
              <a:t>Most commonly used; cheaper and convenient .</a:t>
            </a:r>
          </a:p>
          <a:p>
            <a:pPr eaLnBrk="1" hangingPunct="1">
              <a:buFont typeface="Arial" pitchFamily="34" charset="0"/>
              <a:buChar char="•"/>
              <a:defRPr/>
            </a:pPr>
            <a:r>
              <a:rPr lang="en-US" sz="3200" dirty="0">
                <a:latin typeface="+mj-lt"/>
                <a:cs typeface="Arial" charset="0"/>
              </a:rPr>
              <a:t>Tablets, capsules, syrups, oral suspensions, powders.  </a:t>
            </a:r>
          </a:p>
          <a:p>
            <a:pPr eaLnBrk="1" hangingPunct="1">
              <a:buFont typeface="Arial" pitchFamily="34" charset="0"/>
              <a:buChar char="•"/>
              <a:defRPr/>
            </a:pPr>
            <a:endParaRPr lang="en-US" sz="3200" dirty="0"/>
          </a:p>
        </p:txBody>
      </p:sp>
      <p:pic>
        <p:nvPicPr>
          <p:cNvPr id="4" name="Picture 6"/>
          <p:cNvPicPr>
            <a:picLocks noChangeAspect="1" noChangeArrowheads="1"/>
          </p:cNvPicPr>
          <p:nvPr/>
        </p:nvPicPr>
        <p:blipFill>
          <a:blip r:embed="rId2" cstate="print"/>
          <a:srcRect/>
          <a:stretch>
            <a:fillRect/>
          </a:stretch>
        </p:blipFill>
        <p:spPr bwMode="auto">
          <a:xfrm>
            <a:off x="5943600" y="5268191"/>
            <a:ext cx="2897188" cy="1600200"/>
          </a:xfrm>
          <a:prstGeom prst="rect">
            <a:avLst/>
          </a:prstGeom>
          <a:ln>
            <a:noFill/>
          </a:ln>
          <a:effectLst>
            <a:softEdge rad="112500"/>
          </a:effectLst>
        </p:spPr>
      </p:pic>
      <p:pic>
        <p:nvPicPr>
          <p:cNvPr id="5" name="Picture 2" descr="C:\Documents and Settings\Loi\Local Settings\Temporary Internet Files\Content.IE5\1WF86B3Q\MP900448486[1].jpg"/>
          <p:cNvPicPr>
            <a:picLocks noChangeAspect="1" noChangeArrowheads="1"/>
          </p:cNvPicPr>
          <p:nvPr/>
        </p:nvPicPr>
        <p:blipFill>
          <a:blip r:embed="rId3" cstate="print"/>
          <a:srcRect/>
          <a:stretch>
            <a:fillRect/>
          </a:stretch>
        </p:blipFill>
        <p:spPr bwMode="auto">
          <a:xfrm>
            <a:off x="3276600" y="5334000"/>
            <a:ext cx="2133600" cy="1524000"/>
          </a:xfrm>
          <a:prstGeom prst="rect">
            <a:avLst/>
          </a:prstGeom>
          <a:noFill/>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077200" cy="1143000"/>
          </a:xfrm>
        </p:spPr>
        <p:txBody>
          <a:bodyPr/>
          <a:lstStyle/>
          <a:p>
            <a:pPr algn="ctr" eaLnBrk="1" fontAlgn="auto" hangingPunct="1">
              <a:spcAft>
                <a:spcPts val="0"/>
              </a:spcAft>
              <a:defRPr/>
            </a:pPr>
            <a:r>
              <a:rPr lang="en-US" sz="4000" b="1" dirty="0" smtClean="0"/>
              <a:t>Important Note</a:t>
            </a:r>
            <a:endParaRPr lang="en-US" sz="4000" b="1" dirty="0"/>
          </a:p>
        </p:txBody>
      </p:sp>
      <p:sp>
        <p:nvSpPr>
          <p:cNvPr id="455683" name="Content Placeholder 2"/>
          <p:cNvSpPr>
            <a:spLocks noGrp="1"/>
          </p:cNvSpPr>
          <p:nvPr>
            <p:ph sz="quarter" idx="1"/>
          </p:nvPr>
        </p:nvSpPr>
        <p:spPr>
          <a:xfrm>
            <a:off x="609600" y="1524000"/>
            <a:ext cx="7848600" cy="4949825"/>
          </a:xfrm>
        </p:spPr>
        <p:txBody>
          <a:bodyPr/>
          <a:lstStyle/>
          <a:p>
            <a:pPr eaLnBrk="1" hangingPunct="1">
              <a:lnSpc>
                <a:spcPct val="90000"/>
              </a:lnSpc>
              <a:buFont typeface="Arial" pitchFamily="34" charset="0"/>
              <a:buChar char="•"/>
            </a:pPr>
            <a:r>
              <a:rPr lang="en-US" b="1" dirty="0" smtClean="0">
                <a:solidFill>
                  <a:srgbClr val="FF0000"/>
                </a:solidFill>
              </a:rPr>
              <a:t>Some of the medicines mentioned and illustrated in the preceding slides may not necessarily be on the prescribed list of medicines for health shops, or on the general sales list. They are provided only as teaching aids.</a:t>
            </a:r>
            <a:endParaRPr lang="en-US" sz="3200" b="1" dirty="0">
              <a:solidFill>
                <a:srgbClr val="FF0000"/>
              </a:solidFill>
            </a:endParaRPr>
          </a:p>
          <a:p>
            <a:pPr marL="0" indent="0" eaLnBrk="1" hangingPunct="1">
              <a:lnSpc>
                <a:spcPct val="90000"/>
              </a:lnSpc>
            </a:pPr>
            <a:endParaRPr lang="en-US" sz="3200" dirty="0"/>
          </a:p>
        </p:txBody>
      </p:sp>
    </p:spTree>
    <p:extLst>
      <p:ext uri="{BB962C8B-B14F-4D97-AF65-F5344CB8AC3E}">
        <p14:creationId xmlns:p14="http://schemas.microsoft.com/office/powerpoint/2010/main" val="260680771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077200" cy="1143000"/>
          </a:xfrm>
        </p:spPr>
        <p:txBody>
          <a:bodyPr/>
          <a:lstStyle/>
          <a:p>
            <a:pPr algn="ctr" eaLnBrk="1" fontAlgn="auto" hangingPunct="1">
              <a:spcAft>
                <a:spcPts val="0"/>
              </a:spcAft>
              <a:defRPr/>
            </a:pPr>
            <a:r>
              <a:rPr lang="en-US" sz="4000" b="1" dirty="0"/>
              <a:t>Exercise </a:t>
            </a:r>
            <a:r>
              <a:rPr lang="en-US" sz="4000" b="1" dirty="0" smtClean="0"/>
              <a:t>2</a:t>
            </a:r>
            <a:endParaRPr lang="en-US" sz="4000" b="1" dirty="0"/>
          </a:p>
        </p:txBody>
      </p:sp>
      <p:sp>
        <p:nvSpPr>
          <p:cNvPr id="455683" name="Content Placeholder 2"/>
          <p:cNvSpPr>
            <a:spLocks noGrp="1"/>
          </p:cNvSpPr>
          <p:nvPr>
            <p:ph sz="quarter" idx="1"/>
          </p:nvPr>
        </p:nvSpPr>
        <p:spPr>
          <a:xfrm>
            <a:off x="609600" y="1524000"/>
            <a:ext cx="7848600" cy="4949825"/>
          </a:xfrm>
        </p:spPr>
        <p:txBody>
          <a:bodyPr/>
          <a:lstStyle/>
          <a:p>
            <a:pPr eaLnBrk="1" hangingPunct="1">
              <a:lnSpc>
                <a:spcPct val="90000"/>
              </a:lnSpc>
              <a:buFont typeface="Arial" pitchFamily="34" charset="0"/>
              <a:buChar char="•"/>
            </a:pPr>
            <a:endParaRPr lang="en-US" sz="3200" dirty="0"/>
          </a:p>
          <a:p>
            <a:pPr marL="0" indent="0" eaLnBrk="1" hangingPunct="1">
              <a:lnSpc>
                <a:spcPct val="90000"/>
              </a:lnSpc>
            </a:pPr>
            <a:r>
              <a:rPr lang="en-US" dirty="0"/>
              <a:t>Group work to answer questions about dosage forms.</a:t>
            </a:r>
            <a:endParaRPr lang="en-US" sz="3200" dirty="0"/>
          </a:p>
        </p:txBody>
      </p:sp>
    </p:spTree>
    <p:extLst>
      <p:ext uri="{BB962C8B-B14F-4D97-AF65-F5344CB8AC3E}">
        <p14:creationId xmlns:p14="http://schemas.microsoft.com/office/powerpoint/2010/main" val="54008957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667000"/>
            <a:ext cx="7239000" cy="1752600"/>
          </a:xfrm>
          <a:solidFill>
            <a:schemeClr val="accent3">
              <a:lumMod val="50000"/>
            </a:schemeClr>
          </a:solidFill>
        </p:spPr>
        <p:txBody>
          <a:bodyPr>
            <a:normAutofit/>
          </a:bodyPr>
          <a:lstStyle/>
          <a:p>
            <a:pPr algn="ctr" eaLnBrk="1" fontAlgn="auto" hangingPunct="1">
              <a:spcAft>
                <a:spcPts val="0"/>
              </a:spcAft>
              <a:defRPr/>
            </a:pPr>
            <a:r>
              <a:rPr lang="en-US" b="1" dirty="0"/>
              <a:t>Drug Interactions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143000"/>
          </a:xfrm>
        </p:spPr>
        <p:txBody>
          <a:bodyPr/>
          <a:lstStyle/>
          <a:p>
            <a:pPr algn="ctr" eaLnBrk="1" fontAlgn="auto" hangingPunct="1">
              <a:spcAft>
                <a:spcPts val="0"/>
              </a:spcAft>
              <a:defRPr/>
            </a:pPr>
            <a:r>
              <a:rPr lang="en-US" sz="4000" b="1" dirty="0"/>
              <a:t>Definition and Overview </a:t>
            </a:r>
          </a:p>
        </p:txBody>
      </p:sp>
      <p:sp>
        <p:nvSpPr>
          <p:cNvPr id="467971" name="Content Placeholder 2"/>
          <p:cNvSpPr>
            <a:spLocks noGrp="1"/>
          </p:cNvSpPr>
          <p:nvPr>
            <p:ph sz="quarter" idx="1"/>
          </p:nvPr>
        </p:nvSpPr>
        <p:spPr>
          <a:xfrm>
            <a:off x="609600" y="1600200"/>
            <a:ext cx="8001000" cy="4873625"/>
          </a:xfrm>
        </p:spPr>
        <p:txBody>
          <a:bodyPr>
            <a:normAutofit fontScale="92500" lnSpcReduction="20000"/>
          </a:bodyPr>
          <a:lstStyle/>
          <a:p>
            <a:pPr eaLnBrk="1" hangingPunct="1">
              <a:buFont typeface="Arial" pitchFamily="34" charset="0"/>
              <a:buChar char="•"/>
            </a:pPr>
            <a:r>
              <a:rPr lang="en-US" sz="3200" dirty="0"/>
              <a:t>Drug interactions occur when the effect of one medicine is changed by the presence of another substance.</a:t>
            </a:r>
          </a:p>
          <a:p>
            <a:pPr>
              <a:buFont typeface="Arial" pitchFamily="34" charset="0"/>
              <a:buChar char="•"/>
            </a:pPr>
            <a:r>
              <a:rPr lang="en-US" sz="3200" dirty="0"/>
              <a:t>The other substance may be: </a:t>
            </a:r>
          </a:p>
          <a:p>
            <a:pPr lvl="1"/>
            <a:r>
              <a:rPr lang="en-US" sz="2800" dirty="0"/>
              <a:t>Another medicine: on the same prescription, prescribed separately, or </a:t>
            </a:r>
            <a:r>
              <a:rPr lang="en-US" dirty="0" smtClean="0"/>
              <a:t>an over the counter (OTC) medicine</a:t>
            </a:r>
            <a:r>
              <a:rPr lang="en-US" sz="2800" dirty="0" smtClean="0"/>
              <a:t>  </a:t>
            </a:r>
            <a:endParaRPr lang="en-US" sz="2800" dirty="0"/>
          </a:p>
          <a:p>
            <a:pPr lvl="1"/>
            <a:r>
              <a:rPr lang="en-US" sz="2800" dirty="0"/>
              <a:t>Herbal medicine </a:t>
            </a:r>
          </a:p>
          <a:p>
            <a:pPr lvl="1"/>
            <a:r>
              <a:rPr lang="en-US" dirty="0"/>
              <a:t>One or more f</a:t>
            </a:r>
            <a:r>
              <a:rPr lang="en-US" sz="2800" dirty="0"/>
              <a:t>oods </a:t>
            </a:r>
            <a:endParaRPr lang="en-US" sz="2800" dirty="0" smtClean="0"/>
          </a:p>
          <a:p>
            <a:pPr marL="457200" indent="-457200">
              <a:buFont typeface="Arial" panose="020B0604020202020204" pitchFamily="34" charset="0"/>
              <a:buChar char="•"/>
            </a:pPr>
            <a:r>
              <a:rPr lang="en-US" sz="3200" dirty="0" smtClean="0"/>
              <a:t>The health shop dispenser should always inquire whether the client is taking any other medicines</a:t>
            </a:r>
            <a:endParaRPr lang="en-US" sz="32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1143000"/>
          </a:xfrm>
        </p:spPr>
        <p:txBody>
          <a:bodyPr>
            <a:noAutofit/>
          </a:bodyPr>
          <a:lstStyle/>
          <a:p>
            <a:pPr algn="ctr" eaLnBrk="1" fontAlgn="auto" hangingPunct="1">
              <a:spcAft>
                <a:spcPts val="0"/>
              </a:spcAft>
              <a:defRPr/>
            </a:pPr>
            <a:r>
              <a:rPr lang="en-US" sz="4000" b="1" dirty="0"/>
              <a:t>What May Happen with an Interaction?</a:t>
            </a:r>
          </a:p>
        </p:txBody>
      </p:sp>
      <p:sp>
        <p:nvSpPr>
          <p:cNvPr id="470019" name="Content Placeholder 2"/>
          <p:cNvSpPr>
            <a:spLocks noGrp="1"/>
          </p:cNvSpPr>
          <p:nvPr>
            <p:ph sz="quarter" idx="1"/>
          </p:nvPr>
        </p:nvSpPr>
        <p:spPr>
          <a:xfrm>
            <a:off x="609600" y="1600200"/>
            <a:ext cx="7924800" cy="4873625"/>
          </a:xfrm>
        </p:spPr>
        <p:txBody>
          <a:bodyPr/>
          <a:lstStyle/>
          <a:p>
            <a:pPr eaLnBrk="1" hangingPunct="1">
              <a:buFont typeface="Arial" pitchFamily="34" charset="0"/>
              <a:buChar char="•"/>
            </a:pPr>
            <a:r>
              <a:rPr lang="en-US" sz="3200" dirty="0"/>
              <a:t>May reduce the overall effectiveness of the treatment.</a:t>
            </a:r>
          </a:p>
          <a:p>
            <a:pPr eaLnBrk="1" hangingPunct="1">
              <a:buFont typeface="Arial" pitchFamily="34" charset="0"/>
              <a:buChar char="•"/>
            </a:pPr>
            <a:r>
              <a:rPr lang="en-US" dirty="0"/>
              <a:t>M</a:t>
            </a:r>
            <a:r>
              <a:rPr lang="en-US" sz="3200" dirty="0"/>
              <a:t>ay create or increase harmful effects of the medicine.</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1143000"/>
          </a:xfrm>
        </p:spPr>
        <p:txBody>
          <a:bodyPr>
            <a:noAutofit/>
          </a:bodyPr>
          <a:lstStyle/>
          <a:p>
            <a:pPr algn="ctr" eaLnBrk="1" fontAlgn="auto" hangingPunct="1">
              <a:spcAft>
                <a:spcPts val="0"/>
              </a:spcAft>
              <a:defRPr/>
            </a:pPr>
            <a:r>
              <a:rPr lang="en-US" sz="4000" b="1" dirty="0"/>
              <a:t>Common Drug-Drug </a:t>
            </a:r>
            <a:r>
              <a:rPr lang="en-US" sz="4000" b="1" dirty="0" smtClean="0"/>
              <a:t>Interactions (1) </a:t>
            </a:r>
            <a:endParaRPr lang="en-US" sz="4000" b="1"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597849206"/>
              </p:ext>
            </p:extLst>
          </p:nvPr>
        </p:nvGraphicFramePr>
        <p:xfrm>
          <a:off x="762000" y="1447800"/>
          <a:ext cx="7772400" cy="4038600"/>
        </p:xfrm>
        <a:graphic>
          <a:graphicData uri="http://schemas.openxmlformats.org/drawingml/2006/table">
            <a:tbl>
              <a:tblPr firstRow="1" bandRow="1">
                <a:tableStyleId>{5940675A-B579-460E-94D1-54222C63F5DA}</a:tableStyleId>
              </a:tblPr>
              <a:tblGrid>
                <a:gridCol w="2057400">
                  <a:extLst>
                    <a:ext uri="{9D8B030D-6E8A-4147-A177-3AD203B41FA5}">
                      <a16:colId xmlns="" xmlns:a16="http://schemas.microsoft.com/office/drawing/2014/main" val="20000"/>
                    </a:ext>
                  </a:extLst>
                </a:gridCol>
                <a:gridCol w="2743200">
                  <a:extLst>
                    <a:ext uri="{9D8B030D-6E8A-4147-A177-3AD203B41FA5}">
                      <a16:colId xmlns="" xmlns:a16="http://schemas.microsoft.com/office/drawing/2014/main" val="20001"/>
                    </a:ext>
                  </a:extLst>
                </a:gridCol>
                <a:gridCol w="2971800">
                  <a:extLst>
                    <a:ext uri="{9D8B030D-6E8A-4147-A177-3AD203B41FA5}">
                      <a16:colId xmlns="" xmlns:a16="http://schemas.microsoft.com/office/drawing/2014/main" val="20002"/>
                    </a:ext>
                  </a:extLst>
                </a:gridCol>
              </a:tblGrid>
              <a:tr h="685800">
                <a:tc>
                  <a:txBody>
                    <a:bodyPr/>
                    <a:lstStyle/>
                    <a:p>
                      <a:r>
                        <a:rPr lang="en-US" sz="1800" b="1" dirty="0"/>
                        <a:t>Drug-drug interaction</a:t>
                      </a:r>
                      <a:r>
                        <a:rPr lang="en-US" sz="1800" b="1" baseline="0" dirty="0"/>
                        <a:t> </a:t>
                      </a:r>
                      <a:endParaRPr lang="en-US" sz="1800" b="1" dirty="0"/>
                    </a:p>
                  </a:txBody>
                  <a:tcPr/>
                </a:tc>
                <a:tc>
                  <a:txBody>
                    <a:bodyPr/>
                    <a:lstStyle/>
                    <a:p>
                      <a:r>
                        <a:rPr lang="en-US" sz="1800" b="1" dirty="0"/>
                        <a:t>Effect </a:t>
                      </a:r>
                    </a:p>
                  </a:txBody>
                  <a:tcPr/>
                </a:tc>
                <a:tc>
                  <a:txBody>
                    <a:bodyPr/>
                    <a:lstStyle/>
                    <a:p>
                      <a:r>
                        <a:rPr lang="en-US" sz="1800" b="1" dirty="0"/>
                        <a:t>Preventive measures to</a:t>
                      </a:r>
                      <a:r>
                        <a:rPr lang="en-US" sz="1800" b="1" baseline="0" dirty="0"/>
                        <a:t> be taken</a:t>
                      </a:r>
                      <a:endParaRPr lang="en-US" sz="1800" b="1" dirty="0"/>
                    </a:p>
                  </a:txBody>
                  <a:tcPr/>
                </a:tc>
                <a:extLst>
                  <a:ext uri="{0D108BD9-81ED-4DB2-BD59-A6C34878D82A}">
                    <a16:rowId xmlns="" xmlns:a16="http://schemas.microsoft.com/office/drawing/2014/main" val="10000"/>
                  </a:ext>
                </a:extLst>
              </a:tr>
              <a:tr h="762000">
                <a:tc>
                  <a:txBody>
                    <a:bodyPr/>
                    <a:lstStyle/>
                    <a:p>
                      <a:r>
                        <a:rPr kumimoji="0" lang="en-US" sz="1800" b="0" kern="1200" dirty="0">
                          <a:solidFill>
                            <a:schemeClr val="tx1"/>
                          </a:solidFill>
                          <a:latin typeface="+mn-lt"/>
                          <a:ea typeface="+mn-ea"/>
                          <a:cs typeface="+mn-cs"/>
                        </a:rPr>
                        <a:t>Doxycycline + iron supplements </a:t>
                      </a:r>
                      <a:endParaRPr lang="en-US" sz="1800" b="0" dirty="0"/>
                    </a:p>
                  </a:txBody>
                  <a:tcPr/>
                </a:tc>
                <a:tc>
                  <a:txBody>
                    <a:bodyPr/>
                    <a:lstStyle/>
                    <a:p>
                      <a:pPr>
                        <a:buFont typeface="Wingdings" pitchFamily="2" charset="2"/>
                        <a:buChar char="ü"/>
                      </a:pPr>
                      <a:r>
                        <a:rPr kumimoji="0" lang="en-US" sz="1800" kern="1200" dirty="0">
                          <a:solidFill>
                            <a:schemeClr val="tx1"/>
                          </a:solidFill>
                          <a:latin typeface="+mn-lt"/>
                          <a:ea typeface="+mn-ea"/>
                          <a:cs typeface="+mn-cs"/>
                        </a:rPr>
                        <a:t>The absorption of both drugs will be affected </a:t>
                      </a:r>
                      <a:endParaRPr lang="en-US" sz="1800" dirty="0"/>
                    </a:p>
                  </a:txBody>
                  <a:tcPr/>
                </a:tc>
                <a:tc>
                  <a:txBody>
                    <a:bodyPr/>
                    <a:lstStyle/>
                    <a:p>
                      <a:pPr>
                        <a:buFont typeface="Wingdings" pitchFamily="2" charset="2"/>
                        <a:buChar char="ü"/>
                      </a:pPr>
                      <a:r>
                        <a:rPr kumimoji="0" lang="en-US" sz="1800" kern="1200" dirty="0">
                          <a:solidFill>
                            <a:schemeClr val="tx1"/>
                          </a:solidFill>
                          <a:latin typeface="+mn-lt"/>
                          <a:ea typeface="+mn-ea"/>
                          <a:cs typeface="+mn-cs"/>
                        </a:rPr>
                        <a:t>Separate the administration by 2 hours</a:t>
                      </a:r>
                      <a:endParaRPr lang="en-US" sz="1800" dirty="0"/>
                    </a:p>
                  </a:txBody>
                  <a:tcPr/>
                </a:tc>
                <a:extLst>
                  <a:ext uri="{0D108BD9-81ED-4DB2-BD59-A6C34878D82A}">
                    <a16:rowId xmlns="" xmlns:a16="http://schemas.microsoft.com/office/drawing/2014/main" val="10001"/>
                  </a:ext>
                </a:extLst>
              </a:tr>
              <a:tr h="1295400">
                <a:tc>
                  <a:txBody>
                    <a:bodyPr/>
                    <a:lstStyle/>
                    <a:p>
                      <a:r>
                        <a:rPr kumimoji="0" lang="en-US" sz="1800" b="0" kern="1200" dirty="0">
                          <a:solidFill>
                            <a:schemeClr val="tx1"/>
                          </a:solidFill>
                          <a:latin typeface="+mn-lt"/>
                          <a:ea typeface="+mn-ea"/>
                          <a:cs typeface="+mn-cs"/>
                        </a:rPr>
                        <a:t>Ciprofloxacin + magnesium antacids</a:t>
                      </a:r>
                      <a:endParaRPr lang="en-US" sz="1800" b="0" dirty="0"/>
                    </a:p>
                  </a:txBody>
                  <a:tcPr/>
                </a:tc>
                <a:tc>
                  <a:txBody>
                    <a:bodyPr/>
                    <a:lstStyle/>
                    <a:p>
                      <a:pPr>
                        <a:buFont typeface="Wingdings" pitchFamily="2" charset="2"/>
                        <a:buChar char="ü"/>
                      </a:pPr>
                      <a:r>
                        <a:rPr kumimoji="0" lang="en-US" sz="1800" kern="1200" dirty="0">
                          <a:solidFill>
                            <a:schemeClr val="tx1"/>
                          </a:solidFill>
                          <a:latin typeface="+mn-lt"/>
                          <a:ea typeface="+mn-ea"/>
                          <a:cs typeface="+mn-cs"/>
                        </a:rPr>
                        <a:t>Magnesium antacids reduce the absorption and effectiveness of Ciprofloxacin </a:t>
                      </a:r>
                      <a:endParaRPr lang="en-US" sz="1800" dirty="0"/>
                    </a:p>
                  </a:txBody>
                  <a:tcPr/>
                </a:tc>
                <a:tc>
                  <a:txBody>
                    <a:bodyPr/>
                    <a:lstStyle/>
                    <a:p>
                      <a:pPr>
                        <a:buFont typeface="Wingdings" pitchFamily="2" charset="2"/>
                        <a:buChar char="ü"/>
                      </a:pPr>
                      <a:r>
                        <a:rPr kumimoji="0" lang="en-US" sz="1800" kern="1200" dirty="0">
                          <a:solidFill>
                            <a:schemeClr val="tx1"/>
                          </a:solidFill>
                          <a:latin typeface="+mn-lt"/>
                          <a:ea typeface="+mn-ea"/>
                          <a:cs typeface="+mn-cs"/>
                        </a:rPr>
                        <a:t>Take Ciprofloxacin first and wait for 2 hours before taking the antacid</a:t>
                      </a:r>
                      <a:endParaRPr lang="en-US" sz="1800" dirty="0"/>
                    </a:p>
                  </a:txBody>
                  <a:tcPr/>
                </a:tc>
                <a:extLst>
                  <a:ext uri="{0D108BD9-81ED-4DB2-BD59-A6C34878D82A}">
                    <a16:rowId xmlns="" xmlns:a16="http://schemas.microsoft.com/office/drawing/2014/main" val="10002"/>
                  </a:ext>
                </a:extLst>
              </a:tr>
              <a:tr h="1295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Omeprazole + magnesium antacids</a:t>
                      </a:r>
                      <a:endParaRPr lang="en-US" sz="1800" b="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n-US" sz="1800" kern="1200" dirty="0">
                          <a:solidFill>
                            <a:schemeClr val="tx1"/>
                          </a:solidFill>
                          <a:latin typeface="+mn-lt"/>
                          <a:ea typeface="+mn-ea"/>
                          <a:cs typeface="+mn-cs"/>
                        </a:rPr>
                        <a:t>Antacids lead to destruction of Omeprazole in the stomach</a:t>
                      </a:r>
                      <a:endParaRPr lang="en-US" sz="1800" dirty="0"/>
                    </a:p>
                  </a:txBody>
                  <a:tcPr/>
                </a:tc>
                <a:tc>
                  <a:txBody>
                    <a:bodyPr/>
                    <a:lstStyle/>
                    <a:p>
                      <a:pPr>
                        <a:buFont typeface="Wingdings" pitchFamily="2" charset="2"/>
                        <a:buChar char="ü"/>
                      </a:pPr>
                      <a:r>
                        <a:rPr kumimoji="0" lang="en-US" sz="1800" kern="1200" dirty="0">
                          <a:solidFill>
                            <a:schemeClr val="tx1"/>
                          </a:solidFill>
                          <a:latin typeface="+mn-lt"/>
                          <a:ea typeface="+mn-ea"/>
                          <a:cs typeface="+mn-cs"/>
                        </a:rPr>
                        <a:t>Take Omeprazole and wait for 2 hours before taking magnesium antacids</a:t>
                      </a:r>
                      <a:endParaRPr lang="en-US" sz="1800" dirty="0"/>
                    </a:p>
                  </a:txBody>
                  <a:tcPr/>
                </a:tc>
                <a:extLst>
                  <a:ext uri="{0D108BD9-81ED-4DB2-BD59-A6C34878D82A}">
                    <a16:rowId xmlns=""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001000" cy="1143000"/>
          </a:xfrm>
        </p:spPr>
        <p:txBody>
          <a:bodyPr>
            <a:normAutofit/>
          </a:bodyPr>
          <a:lstStyle/>
          <a:p>
            <a:pPr algn="ctr">
              <a:defRPr/>
            </a:pPr>
            <a:r>
              <a:rPr lang="en-US" sz="4000" dirty="0"/>
              <a:t>Common Drug-Drug Interactions </a:t>
            </a:r>
            <a:r>
              <a:rPr lang="en-US" sz="4000" b="0" dirty="0" smtClean="0"/>
              <a:t>(2)</a:t>
            </a:r>
            <a:endParaRPr lang="en-US" sz="4000" b="0"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994104720"/>
              </p:ext>
            </p:extLst>
          </p:nvPr>
        </p:nvGraphicFramePr>
        <p:xfrm>
          <a:off x="762000" y="1600200"/>
          <a:ext cx="7696200" cy="2895600"/>
        </p:xfrm>
        <a:graphic>
          <a:graphicData uri="http://schemas.openxmlformats.org/drawingml/2006/table">
            <a:tbl>
              <a:tblPr firstRow="1" bandRow="1">
                <a:tableStyleId>{5940675A-B579-460E-94D1-54222C63F5DA}</a:tableStyleId>
              </a:tblPr>
              <a:tblGrid>
                <a:gridCol w="2133600">
                  <a:extLst>
                    <a:ext uri="{9D8B030D-6E8A-4147-A177-3AD203B41FA5}">
                      <a16:colId xmlns="" xmlns:a16="http://schemas.microsoft.com/office/drawing/2014/main" val="20000"/>
                    </a:ext>
                  </a:extLst>
                </a:gridCol>
                <a:gridCol w="2895600">
                  <a:extLst>
                    <a:ext uri="{9D8B030D-6E8A-4147-A177-3AD203B41FA5}">
                      <a16:colId xmlns="" xmlns:a16="http://schemas.microsoft.com/office/drawing/2014/main" val="20001"/>
                    </a:ext>
                  </a:extLst>
                </a:gridCol>
                <a:gridCol w="2667000">
                  <a:extLst>
                    <a:ext uri="{9D8B030D-6E8A-4147-A177-3AD203B41FA5}">
                      <a16:colId xmlns="" xmlns:a16="http://schemas.microsoft.com/office/drawing/2014/main" val="20002"/>
                    </a:ext>
                  </a:extLst>
                </a:gridCol>
              </a:tblGrid>
              <a:tr h="533400">
                <a:tc>
                  <a:txBody>
                    <a:bodyPr/>
                    <a:lstStyle/>
                    <a:p>
                      <a:r>
                        <a:rPr lang="en-US" sz="1800" b="1" dirty="0"/>
                        <a:t>Drug-drug interaction</a:t>
                      </a:r>
                      <a:r>
                        <a:rPr lang="en-US" sz="1800" b="1" baseline="0" dirty="0"/>
                        <a:t> </a:t>
                      </a:r>
                      <a:endParaRPr lang="en-US" sz="1800" b="1" dirty="0"/>
                    </a:p>
                  </a:txBody>
                  <a:tcPr/>
                </a:tc>
                <a:tc>
                  <a:txBody>
                    <a:bodyPr/>
                    <a:lstStyle/>
                    <a:p>
                      <a:r>
                        <a:rPr lang="en-US" sz="1800" b="1" dirty="0"/>
                        <a:t>Effect </a:t>
                      </a:r>
                    </a:p>
                  </a:txBody>
                  <a:tcPr/>
                </a:tc>
                <a:tc>
                  <a:txBody>
                    <a:bodyPr/>
                    <a:lstStyle/>
                    <a:p>
                      <a:r>
                        <a:rPr lang="en-US" sz="1800" b="1" dirty="0"/>
                        <a:t>Preventive measures to</a:t>
                      </a:r>
                      <a:r>
                        <a:rPr lang="en-US" sz="1800" b="1" baseline="0" dirty="0"/>
                        <a:t> be taken</a:t>
                      </a:r>
                      <a:endParaRPr lang="en-US" sz="1800" b="1" dirty="0"/>
                    </a:p>
                  </a:txBody>
                  <a:tcPr/>
                </a:tc>
                <a:extLst>
                  <a:ext uri="{0D108BD9-81ED-4DB2-BD59-A6C34878D82A}">
                    <a16:rowId xmlns="" xmlns:a16="http://schemas.microsoft.com/office/drawing/2014/main" val="10000"/>
                  </a:ext>
                </a:extLst>
              </a:tr>
              <a:tr h="1112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a:solidFill>
                            <a:schemeClr val="tx1"/>
                          </a:solidFill>
                          <a:latin typeface="+mn-lt"/>
                          <a:ea typeface="+mn-ea"/>
                          <a:cs typeface="+mn-cs"/>
                        </a:rPr>
                        <a:t>Charcoal + any drug taken orally</a:t>
                      </a:r>
                      <a:endParaRPr lang="en-US" sz="1800" b="0" dirty="0"/>
                    </a:p>
                    <a:p>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n-US" sz="1800" kern="1200" dirty="0">
                          <a:solidFill>
                            <a:schemeClr val="tx1"/>
                          </a:solidFill>
                          <a:latin typeface="+mn-lt"/>
                          <a:ea typeface="+mn-ea"/>
                          <a:cs typeface="+mn-cs"/>
                        </a:rPr>
                        <a:t>Charcoal prevents absorption of any drug given</a:t>
                      </a:r>
                      <a:r>
                        <a:rPr kumimoji="0" lang="en-US" sz="1800" kern="1200" baseline="0" dirty="0">
                          <a:solidFill>
                            <a:schemeClr val="tx1"/>
                          </a:solidFill>
                          <a:latin typeface="+mn-lt"/>
                          <a:ea typeface="+mn-ea"/>
                          <a:cs typeface="+mn-cs"/>
                        </a:rPr>
                        <a:t> at the same time</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n-US" sz="1800" kern="1200" dirty="0">
                          <a:solidFill>
                            <a:schemeClr val="tx1"/>
                          </a:solidFill>
                          <a:latin typeface="+mn-lt"/>
                          <a:ea typeface="+mn-ea"/>
                          <a:cs typeface="+mn-cs"/>
                        </a:rPr>
                        <a:t>Do not take charcoal with any drug at the same time</a:t>
                      </a:r>
                      <a:endParaRPr lang="en-US" sz="1800" dirty="0"/>
                    </a:p>
                    <a:p>
                      <a:pPr>
                        <a:buFont typeface="Wingdings" pitchFamily="2" charset="2"/>
                        <a:buChar char="ü"/>
                      </a:pPr>
                      <a:endParaRPr lang="en-US" sz="1800" dirty="0"/>
                    </a:p>
                  </a:txBody>
                  <a:tcPr/>
                </a:tc>
                <a:extLst>
                  <a:ext uri="{0D108BD9-81ED-4DB2-BD59-A6C34878D82A}">
                    <a16:rowId xmlns="" xmlns:a16="http://schemas.microsoft.com/office/drawing/2014/main" val="10001"/>
                  </a:ext>
                </a:extLst>
              </a:tr>
              <a:tr h="1066800">
                <a:tc>
                  <a:txBody>
                    <a:bodyPr/>
                    <a:lstStyle/>
                    <a:p>
                      <a:r>
                        <a:rPr lang="en-US" sz="1800" dirty="0"/>
                        <a:t>Metronidazole</a:t>
                      </a:r>
                      <a:r>
                        <a:rPr lang="en-US" sz="1800" baseline="0" dirty="0"/>
                        <a:t> + alcohol</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lang="en-US" sz="1800" dirty="0"/>
                        <a:t>Alcohol reacts with Metronidazole,</a:t>
                      </a:r>
                      <a:r>
                        <a:rPr lang="en-US" sz="1800" baseline="0" dirty="0"/>
                        <a:t> making the client vomit a lot</a:t>
                      </a:r>
                      <a:endParaRPr lang="en-US" sz="1800" dirty="0"/>
                    </a:p>
                  </a:txBody>
                  <a:tcPr/>
                </a:tc>
                <a:tc>
                  <a:txBody>
                    <a:bodyPr/>
                    <a:lstStyle/>
                    <a:p>
                      <a:pPr>
                        <a:buFont typeface="Wingdings" pitchFamily="2" charset="2"/>
                        <a:buChar char="ü"/>
                      </a:pPr>
                      <a:r>
                        <a:rPr lang="en-US" sz="1800" dirty="0"/>
                        <a:t>Do not drink alcohol while on treatment with Metronidazole</a:t>
                      </a:r>
                    </a:p>
                  </a:txBody>
                  <a:tcPr/>
                </a:tc>
                <a:extLst>
                  <a:ext uri="{0D108BD9-81ED-4DB2-BD59-A6C34878D82A}">
                    <a16:rowId xmlns="" xmlns:a16="http://schemas.microsoft.com/office/drawing/2014/main" val="10002"/>
                  </a:ext>
                </a:extLst>
              </a:tr>
            </a:tbl>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pPr algn="ctr" eaLnBrk="1" fontAlgn="auto" hangingPunct="1">
              <a:spcAft>
                <a:spcPts val="0"/>
              </a:spcAft>
              <a:defRPr/>
            </a:pPr>
            <a:r>
              <a:rPr lang="en-US" sz="4000" b="1" dirty="0"/>
              <a:t>Drug-Food Interactions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343457612"/>
              </p:ext>
            </p:extLst>
          </p:nvPr>
        </p:nvGraphicFramePr>
        <p:xfrm>
          <a:off x="685800" y="1600200"/>
          <a:ext cx="7848600" cy="4511040"/>
        </p:xfrm>
        <a:graphic>
          <a:graphicData uri="http://schemas.openxmlformats.org/drawingml/2006/table">
            <a:tbl>
              <a:tblPr firstRow="1" bandRow="1">
                <a:tableStyleId>{5940675A-B579-460E-94D1-54222C63F5DA}</a:tableStyleId>
              </a:tblPr>
              <a:tblGrid>
                <a:gridCol w="2133600">
                  <a:extLst>
                    <a:ext uri="{9D8B030D-6E8A-4147-A177-3AD203B41FA5}">
                      <a16:colId xmlns="" xmlns:a16="http://schemas.microsoft.com/office/drawing/2014/main" val="20000"/>
                    </a:ext>
                  </a:extLst>
                </a:gridCol>
                <a:gridCol w="2971800">
                  <a:extLst>
                    <a:ext uri="{9D8B030D-6E8A-4147-A177-3AD203B41FA5}">
                      <a16:colId xmlns="" xmlns:a16="http://schemas.microsoft.com/office/drawing/2014/main" val="20001"/>
                    </a:ext>
                  </a:extLst>
                </a:gridCol>
                <a:gridCol w="2743200">
                  <a:extLst>
                    <a:ext uri="{9D8B030D-6E8A-4147-A177-3AD203B41FA5}">
                      <a16:colId xmlns="" xmlns:a16="http://schemas.microsoft.com/office/drawing/2014/main" val="20002"/>
                    </a:ext>
                  </a:extLst>
                </a:gridCol>
              </a:tblGrid>
              <a:tr h="370840">
                <a:tc>
                  <a:txBody>
                    <a:bodyPr/>
                    <a:lstStyle/>
                    <a:p>
                      <a:r>
                        <a:rPr lang="en-US" sz="1900" b="1" dirty="0"/>
                        <a:t>Drug-food interaction</a:t>
                      </a:r>
                    </a:p>
                  </a:txBody>
                  <a:tcPr/>
                </a:tc>
                <a:tc>
                  <a:txBody>
                    <a:bodyPr/>
                    <a:lstStyle/>
                    <a:p>
                      <a:r>
                        <a:rPr lang="en-US" sz="1900" b="1" dirty="0"/>
                        <a:t>Effect </a:t>
                      </a:r>
                    </a:p>
                  </a:txBody>
                  <a:tcPr/>
                </a:tc>
                <a:tc>
                  <a:txBody>
                    <a:bodyPr/>
                    <a:lstStyle/>
                    <a:p>
                      <a:r>
                        <a:rPr lang="en-US" sz="1900" b="1" dirty="0"/>
                        <a:t>Preventive </a:t>
                      </a:r>
                      <a:r>
                        <a:rPr lang="en-US" sz="1900" b="1" u="sng" dirty="0"/>
                        <a:t>or</a:t>
                      </a:r>
                      <a:r>
                        <a:rPr lang="en-US" sz="1900" b="1" dirty="0"/>
                        <a:t> promotive measures to be taken </a:t>
                      </a:r>
                    </a:p>
                  </a:txBody>
                  <a:tcPr/>
                </a:tc>
                <a:extLst>
                  <a:ext uri="{0D108BD9-81ED-4DB2-BD59-A6C34878D82A}">
                    <a16:rowId xmlns="" xmlns:a16="http://schemas.microsoft.com/office/drawing/2014/main" val="10000"/>
                  </a:ext>
                </a:extLst>
              </a:tr>
              <a:tr h="370840">
                <a:tc>
                  <a:txBody>
                    <a:bodyPr/>
                    <a:lstStyle/>
                    <a:p>
                      <a:r>
                        <a:rPr lang="en-US" sz="1900" dirty="0"/>
                        <a:t>Ciprofloxacin</a:t>
                      </a:r>
                      <a:r>
                        <a:rPr lang="en-US" sz="1900" baseline="0" dirty="0"/>
                        <a:t> + milk </a:t>
                      </a:r>
                      <a:endParaRPr lang="en-US" sz="1900" dirty="0"/>
                    </a:p>
                  </a:txBody>
                  <a:tcPr/>
                </a:tc>
                <a:tc>
                  <a:txBody>
                    <a:bodyPr/>
                    <a:lstStyle/>
                    <a:p>
                      <a:pPr>
                        <a:buFont typeface="Wingdings" pitchFamily="2" charset="2"/>
                        <a:buChar char="ü"/>
                      </a:pPr>
                      <a:r>
                        <a:rPr lang="en-US" sz="1900" dirty="0"/>
                        <a:t>Milk</a:t>
                      </a:r>
                      <a:r>
                        <a:rPr lang="en-US" sz="1900" baseline="0" dirty="0"/>
                        <a:t> reduces the effectiveness of Ciprofloxacin </a:t>
                      </a:r>
                      <a:endParaRPr lang="en-US" sz="1900" dirty="0"/>
                    </a:p>
                  </a:txBody>
                  <a:tcPr/>
                </a:tc>
                <a:tc>
                  <a:txBody>
                    <a:bodyPr/>
                    <a:lstStyle/>
                    <a:p>
                      <a:pPr>
                        <a:buFont typeface="Wingdings" pitchFamily="2" charset="2"/>
                        <a:buChar char="ü"/>
                      </a:pPr>
                      <a:r>
                        <a:rPr lang="en-US" sz="1900" dirty="0"/>
                        <a:t>Take Ciprofloxacin</a:t>
                      </a:r>
                      <a:r>
                        <a:rPr lang="en-US" sz="1900" baseline="0" dirty="0"/>
                        <a:t> and milk after 2 hours </a:t>
                      </a:r>
                      <a:endParaRPr lang="en-US" sz="1900" dirty="0"/>
                    </a:p>
                  </a:txBody>
                  <a:tcPr/>
                </a:tc>
                <a:extLst>
                  <a:ext uri="{0D108BD9-81ED-4DB2-BD59-A6C34878D82A}">
                    <a16:rowId xmlns="" xmlns:a16="http://schemas.microsoft.com/office/drawing/2014/main" val="10001"/>
                  </a:ext>
                </a:extLst>
              </a:tr>
              <a:tr h="370840">
                <a:tc>
                  <a:txBody>
                    <a:bodyPr/>
                    <a:lstStyle/>
                    <a:p>
                      <a:r>
                        <a:rPr lang="en-US" sz="1900" dirty="0"/>
                        <a:t>Ampicilin + any food </a:t>
                      </a:r>
                    </a:p>
                  </a:txBody>
                  <a:tcPr/>
                </a:tc>
                <a:tc>
                  <a:txBody>
                    <a:bodyPr/>
                    <a:lstStyle/>
                    <a:p>
                      <a:pPr>
                        <a:buFont typeface="Wingdings" pitchFamily="2" charset="2"/>
                        <a:buChar char="ü"/>
                      </a:pPr>
                      <a:r>
                        <a:rPr lang="en-US" sz="1900" dirty="0"/>
                        <a:t>Presence</a:t>
                      </a:r>
                      <a:r>
                        <a:rPr lang="en-US" sz="1900" baseline="0" dirty="0"/>
                        <a:t> of food in the stomach reduces the absorption of Ampicillin </a:t>
                      </a:r>
                      <a:endParaRPr lang="en-US" sz="1900" dirty="0"/>
                    </a:p>
                  </a:txBody>
                  <a:tcPr/>
                </a:tc>
                <a:tc>
                  <a:txBody>
                    <a:bodyPr/>
                    <a:lstStyle/>
                    <a:p>
                      <a:pPr>
                        <a:buFont typeface="Wingdings" pitchFamily="2" charset="2"/>
                        <a:buChar char="ü"/>
                      </a:pPr>
                      <a:r>
                        <a:rPr lang="en-US" sz="1900" dirty="0"/>
                        <a:t>Take Ampicillin 1 hour before</a:t>
                      </a:r>
                      <a:r>
                        <a:rPr lang="en-US" sz="1900" baseline="0" dirty="0"/>
                        <a:t> food</a:t>
                      </a:r>
                      <a:endParaRPr lang="en-US" sz="1900" dirty="0"/>
                    </a:p>
                  </a:txBody>
                  <a:tcPr/>
                </a:tc>
                <a:extLst>
                  <a:ext uri="{0D108BD9-81ED-4DB2-BD59-A6C34878D82A}">
                    <a16:rowId xmlns="" xmlns:a16="http://schemas.microsoft.com/office/drawing/2014/main" val="10002"/>
                  </a:ext>
                </a:extLst>
              </a:tr>
              <a:tr h="370840">
                <a:tc>
                  <a:txBody>
                    <a:bodyPr/>
                    <a:lstStyle/>
                    <a:p>
                      <a:r>
                        <a:rPr lang="en-US" sz="1900" dirty="0"/>
                        <a:t>Coartem +</a:t>
                      </a:r>
                      <a:r>
                        <a:rPr lang="en-US" sz="1900" baseline="0" dirty="0"/>
                        <a:t> fatty food </a:t>
                      </a:r>
                      <a:endParaRPr lang="en-US" sz="1900" dirty="0"/>
                    </a:p>
                  </a:txBody>
                  <a:tcPr/>
                </a:tc>
                <a:tc>
                  <a:txBody>
                    <a:bodyPr/>
                    <a:lstStyle/>
                    <a:p>
                      <a:pPr>
                        <a:buFont typeface="Wingdings" pitchFamily="2" charset="2"/>
                        <a:buChar char="ü"/>
                      </a:pPr>
                      <a:r>
                        <a:rPr lang="en-US" sz="1900" dirty="0"/>
                        <a:t>Fatty foods</a:t>
                      </a:r>
                      <a:r>
                        <a:rPr lang="en-US" sz="1900" baseline="0" dirty="0"/>
                        <a:t> improve absorption of Coartem and its effectiveness </a:t>
                      </a:r>
                      <a:endParaRPr lang="en-US" sz="1900" dirty="0"/>
                    </a:p>
                  </a:txBody>
                  <a:tcPr/>
                </a:tc>
                <a:tc>
                  <a:txBody>
                    <a:bodyPr/>
                    <a:lstStyle/>
                    <a:p>
                      <a:pPr>
                        <a:buFont typeface="Wingdings" pitchFamily="2" charset="2"/>
                        <a:buChar char="ü"/>
                      </a:pPr>
                      <a:r>
                        <a:rPr lang="en-US" sz="1900" dirty="0"/>
                        <a:t>Take Coartem with any fatty meal</a:t>
                      </a:r>
                    </a:p>
                  </a:txBody>
                  <a:tcPr/>
                </a:tc>
                <a:extLst>
                  <a:ext uri="{0D108BD9-81ED-4DB2-BD59-A6C34878D82A}">
                    <a16:rowId xmlns="" xmlns:a16="http://schemas.microsoft.com/office/drawing/2014/main" val="10003"/>
                  </a:ext>
                </a:extLst>
              </a:tr>
              <a:tr h="370840">
                <a:tc>
                  <a:txBody>
                    <a:bodyPr/>
                    <a:lstStyle/>
                    <a:p>
                      <a:r>
                        <a:rPr lang="en-US" sz="1900" dirty="0"/>
                        <a:t>Griseofulvin</a:t>
                      </a:r>
                      <a:r>
                        <a:rPr lang="en-US" sz="1900" baseline="0" dirty="0"/>
                        <a:t> + fatty food</a:t>
                      </a:r>
                      <a:endParaRPr lang="en-US" sz="1900" dirty="0"/>
                    </a:p>
                  </a:txBody>
                  <a:tcPr/>
                </a:tc>
                <a:tc>
                  <a:txBody>
                    <a:bodyPr/>
                    <a:lstStyle/>
                    <a:p>
                      <a:pPr>
                        <a:buFont typeface="Wingdings" pitchFamily="2" charset="2"/>
                        <a:buChar char="ü"/>
                      </a:pPr>
                      <a:r>
                        <a:rPr lang="en-US" sz="1900" dirty="0"/>
                        <a:t>Fatty meals improve the absorption</a:t>
                      </a:r>
                      <a:r>
                        <a:rPr lang="en-US" sz="1900" baseline="0" dirty="0"/>
                        <a:t> and effectiveness of Griseofulvin</a:t>
                      </a:r>
                      <a:endParaRPr lang="en-US" sz="1900" dirty="0"/>
                    </a:p>
                  </a:txBody>
                  <a:tcPr/>
                </a:tc>
                <a:tc>
                  <a:txBody>
                    <a:bodyPr/>
                    <a:lstStyle/>
                    <a:p>
                      <a:pPr>
                        <a:buFont typeface="Wingdings" pitchFamily="2" charset="2"/>
                        <a:buChar char="ü"/>
                      </a:pPr>
                      <a:r>
                        <a:rPr lang="en-US" sz="1900" dirty="0"/>
                        <a:t>Take Griseofulvin with a fatty meal</a:t>
                      </a:r>
                    </a:p>
                  </a:txBody>
                  <a:tcPr/>
                </a:tc>
                <a:extLst>
                  <a:ext uri="{0D108BD9-81ED-4DB2-BD59-A6C34878D82A}">
                    <a16:rowId xmlns="" xmlns:a16="http://schemas.microsoft.com/office/drawing/2014/main" val="10004"/>
                  </a:ext>
                </a:extLst>
              </a:tr>
            </a:tbl>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normAutofit/>
          </a:bodyPr>
          <a:lstStyle/>
          <a:p>
            <a:pPr algn="ctr"/>
            <a:r>
              <a:rPr lang="en-US" sz="4000" b="1" dirty="0"/>
              <a:t>Exercise </a:t>
            </a:r>
            <a:r>
              <a:rPr lang="en-US" sz="4000" b="1" dirty="0" smtClean="0"/>
              <a:t>3: </a:t>
            </a:r>
            <a:r>
              <a:rPr lang="en-US" sz="4000" b="1" dirty="0"/>
              <a:t>Drug Interactions  </a:t>
            </a:r>
          </a:p>
        </p:txBody>
      </p:sp>
      <p:sp>
        <p:nvSpPr>
          <p:cNvPr id="3" name="Content Placeholder 2"/>
          <p:cNvSpPr>
            <a:spLocks noGrp="1"/>
          </p:cNvSpPr>
          <p:nvPr>
            <p:ph sz="quarter" idx="1"/>
          </p:nvPr>
        </p:nvSpPr>
        <p:spPr>
          <a:xfrm>
            <a:off x="762000" y="1600200"/>
            <a:ext cx="7772400" cy="4873752"/>
          </a:xfrm>
        </p:spPr>
        <p:txBody>
          <a:bodyPr>
            <a:normAutofit/>
          </a:bodyPr>
          <a:lstStyle/>
          <a:p>
            <a:pPr marL="0" indent="0">
              <a:buNone/>
            </a:pPr>
            <a:r>
              <a:rPr lang="en-US" sz="3200" dirty="0"/>
              <a:t>Group work to answer questions about drug interactions.</a:t>
            </a:r>
          </a:p>
        </p:txBody>
      </p:sp>
    </p:spTree>
    <p:extLst>
      <p:ext uri="{BB962C8B-B14F-4D97-AF65-F5344CB8AC3E}">
        <p14:creationId xmlns:p14="http://schemas.microsoft.com/office/powerpoint/2010/main" val="216607030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Objectives</a:t>
            </a:r>
            <a:endParaRPr lang="en-US" dirty="0"/>
          </a:p>
        </p:txBody>
      </p:sp>
      <p:sp>
        <p:nvSpPr>
          <p:cNvPr id="3" name="Content Placeholder 2"/>
          <p:cNvSpPr>
            <a:spLocks noGrp="1"/>
          </p:cNvSpPr>
          <p:nvPr>
            <p:ph idx="1"/>
          </p:nvPr>
        </p:nvSpPr>
        <p:spPr/>
        <p:txBody>
          <a:bodyPr>
            <a:normAutofit fontScale="92500" lnSpcReduction="10000"/>
          </a:bodyPr>
          <a:lstStyle/>
          <a:p>
            <a:pPr marL="0" lvl="0" indent="0"/>
            <a:r>
              <a:rPr lang="en-US" dirty="0" smtClean="0"/>
              <a:t>Are we able </a:t>
            </a:r>
            <a:r>
              <a:rPr lang="en-US" dirty="0"/>
              <a:t>to:</a:t>
            </a:r>
          </a:p>
          <a:p>
            <a:pPr marL="514350" lvl="0" indent="-514350">
              <a:buFont typeface="+mj-lt"/>
              <a:buAutoNum type="arabicPeriod"/>
            </a:pPr>
            <a:r>
              <a:rPr lang="en-US" dirty="0"/>
              <a:t>Describe the three different routes of administering </a:t>
            </a:r>
            <a:r>
              <a:rPr lang="en-US" dirty="0" smtClean="0"/>
              <a:t>medicines?</a:t>
            </a:r>
            <a:endParaRPr lang="en-US" dirty="0"/>
          </a:p>
          <a:p>
            <a:pPr marL="514350" lvl="0" indent="-514350">
              <a:buFont typeface="+mj-lt"/>
              <a:buAutoNum type="arabicPeriod"/>
            </a:pPr>
            <a:r>
              <a:rPr lang="en-US" dirty="0"/>
              <a:t>Name at least four common medicine dosage </a:t>
            </a:r>
            <a:r>
              <a:rPr lang="en-US" dirty="0" smtClean="0"/>
              <a:t>forms? </a:t>
            </a:r>
            <a:endParaRPr lang="en-US" dirty="0"/>
          </a:p>
          <a:p>
            <a:pPr marL="514350" lvl="0" indent="-514350">
              <a:buFont typeface="+mj-lt"/>
              <a:buAutoNum type="arabicPeriod"/>
            </a:pPr>
            <a:r>
              <a:rPr lang="en-US" dirty="0" smtClean="0"/>
              <a:t>Describe a medicine </a:t>
            </a:r>
            <a:r>
              <a:rPr lang="en-US" dirty="0"/>
              <a:t>dosage </a:t>
            </a:r>
            <a:r>
              <a:rPr lang="en-US" dirty="0" smtClean="0"/>
              <a:t>form? </a:t>
            </a:r>
            <a:endParaRPr lang="en-US" dirty="0"/>
          </a:p>
          <a:p>
            <a:pPr marL="514350" lvl="0" indent="-514350">
              <a:buFont typeface="+mj-lt"/>
              <a:buAutoNum type="arabicPeriod"/>
            </a:pPr>
            <a:r>
              <a:rPr lang="en-US" dirty="0"/>
              <a:t>Define “drug interaction</a:t>
            </a:r>
            <a:r>
              <a:rPr lang="en-US" dirty="0" smtClean="0"/>
              <a:t>.”?</a:t>
            </a:r>
            <a:endParaRPr lang="en-US" dirty="0"/>
          </a:p>
          <a:p>
            <a:pPr marL="514350" lvl="0" indent="-514350">
              <a:buFont typeface="+mj-lt"/>
              <a:buAutoNum type="arabicPeriod"/>
            </a:pPr>
            <a:r>
              <a:rPr lang="en-US" dirty="0"/>
              <a:t>Locate a list of common drug interactions in the health shop </a:t>
            </a:r>
            <a:r>
              <a:rPr lang="en-US"/>
              <a:t>dispensers </a:t>
            </a:r>
            <a:r>
              <a:rPr lang="en-US" smtClean="0"/>
              <a:t>manual? </a:t>
            </a:r>
            <a:endParaRPr lang="en-US" dirty="0"/>
          </a:p>
          <a:p>
            <a:endParaRPr lang="en-US" dirty="0"/>
          </a:p>
        </p:txBody>
      </p:sp>
    </p:spTree>
    <p:extLst>
      <p:ext uri="{BB962C8B-B14F-4D97-AF65-F5344CB8AC3E}">
        <p14:creationId xmlns:p14="http://schemas.microsoft.com/office/powerpoint/2010/main" val="21246208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noAutofit/>
          </a:bodyPr>
          <a:lstStyle/>
          <a:p>
            <a:pPr algn="ctr" eaLnBrk="1" fontAlgn="auto" hangingPunct="1">
              <a:spcAft>
                <a:spcPts val="0"/>
              </a:spcAft>
              <a:defRPr/>
            </a:pPr>
            <a:r>
              <a:rPr lang="en-US" sz="4000" b="1" dirty="0"/>
              <a:t>Advantages of Oral Route </a:t>
            </a:r>
          </a:p>
        </p:txBody>
      </p:sp>
      <p:sp>
        <p:nvSpPr>
          <p:cNvPr id="16387" name="Content Placeholder 2"/>
          <p:cNvSpPr>
            <a:spLocks noGrp="1"/>
          </p:cNvSpPr>
          <p:nvPr>
            <p:ph sz="quarter" idx="1"/>
          </p:nvPr>
        </p:nvSpPr>
        <p:spPr>
          <a:xfrm>
            <a:off x="685800" y="1600200"/>
            <a:ext cx="7924800" cy="4873625"/>
          </a:xfrm>
        </p:spPr>
        <p:txBody>
          <a:bodyPr/>
          <a:lstStyle/>
          <a:p>
            <a:pPr eaLnBrk="1" hangingPunct="1">
              <a:buFont typeface="Arial" pitchFamily="34" charset="0"/>
              <a:buChar char="•"/>
              <a:defRPr/>
            </a:pPr>
            <a:r>
              <a:rPr lang="en-US" sz="3200" dirty="0">
                <a:latin typeface="+mj-lt"/>
                <a:cs typeface="Arial" charset="0"/>
              </a:rPr>
              <a:t>Safety: reversal is possible in case of a mistake.</a:t>
            </a:r>
          </a:p>
          <a:p>
            <a:pPr eaLnBrk="1" hangingPunct="1">
              <a:buFont typeface="Arial" pitchFamily="34" charset="0"/>
              <a:buChar char="•"/>
              <a:defRPr/>
            </a:pPr>
            <a:r>
              <a:rPr lang="en-US" sz="3200" dirty="0">
                <a:latin typeface="+mj-lt"/>
                <a:cs typeface="Arial" charset="0"/>
              </a:rPr>
              <a:t>Convenient: self-medication is possible.</a:t>
            </a:r>
          </a:p>
          <a:p>
            <a:pPr eaLnBrk="1" hangingPunct="1">
              <a:buFont typeface="Arial" pitchFamily="34" charset="0"/>
              <a:buChar char="•"/>
              <a:defRPr/>
            </a:pPr>
            <a:r>
              <a:rPr lang="en-US" sz="3200" dirty="0">
                <a:latin typeface="+mj-lt"/>
                <a:cs typeface="Arial" charset="0"/>
              </a:rPr>
              <a:t>Economical: administration</a:t>
            </a:r>
            <a:r>
              <a:rPr lang="en-US" dirty="0">
                <a:latin typeface="+mj-lt"/>
                <a:cs typeface="Arial" charset="0"/>
              </a:rPr>
              <a:t> itself is free.</a:t>
            </a:r>
            <a:r>
              <a:rPr lang="en-US" sz="3200" dirty="0">
                <a:latin typeface="+mj-lt"/>
                <a:cs typeface="Arial" charset="0"/>
              </a:rPr>
              <a:t> </a:t>
            </a:r>
          </a:p>
          <a:p>
            <a:pPr eaLnBrk="1" hangingPunct="1">
              <a:buFont typeface="Arial" pitchFamily="34" charset="0"/>
              <a:buChar char="•"/>
              <a:defRPr/>
            </a:pPr>
            <a:r>
              <a:rPr lang="en-US" sz="3200" dirty="0">
                <a:latin typeface="+mj-lt"/>
                <a:cs typeface="Arial" charset="0"/>
              </a:rPr>
              <a:t>Some medicines can only be administered by the oral route.</a:t>
            </a:r>
          </a:p>
          <a:p>
            <a:pPr eaLnBrk="1" hangingPunct="1">
              <a:buFont typeface="Arial" pitchFamily="34" charset="0"/>
              <a:buChar char="•"/>
              <a:defRPr/>
            </a:pP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249362"/>
          </a:xfrm>
        </p:spPr>
        <p:txBody>
          <a:bodyPr>
            <a:noAutofit/>
          </a:bodyPr>
          <a:lstStyle/>
          <a:p>
            <a:pPr algn="ctr" eaLnBrk="1" fontAlgn="auto" hangingPunct="1">
              <a:spcAft>
                <a:spcPts val="0"/>
              </a:spcAft>
              <a:defRPr/>
            </a:pPr>
            <a:r>
              <a:rPr lang="en-US" sz="4000" b="1" dirty="0"/>
              <a:t>Disadvantages of Oral Route </a:t>
            </a:r>
          </a:p>
        </p:txBody>
      </p:sp>
      <p:sp>
        <p:nvSpPr>
          <p:cNvPr id="17411" name="Content Placeholder 2"/>
          <p:cNvSpPr>
            <a:spLocks noGrp="1"/>
          </p:cNvSpPr>
          <p:nvPr>
            <p:ph sz="quarter" idx="1"/>
          </p:nvPr>
        </p:nvSpPr>
        <p:spPr>
          <a:xfrm>
            <a:off x="609600" y="1600200"/>
            <a:ext cx="8001000" cy="4873625"/>
          </a:xfrm>
        </p:spPr>
        <p:txBody>
          <a:bodyPr>
            <a:normAutofit/>
          </a:bodyPr>
          <a:lstStyle/>
          <a:p>
            <a:pPr marL="365125" indent="-255588" eaLnBrk="1" hangingPunct="1">
              <a:buFont typeface="Arial" pitchFamily="34" charset="0"/>
              <a:buChar char="•"/>
              <a:defRPr/>
            </a:pPr>
            <a:r>
              <a:rPr lang="en-US" dirty="0">
                <a:latin typeface="+mj-lt"/>
                <a:cs typeface="Arial" charset="0"/>
              </a:rPr>
              <a:t>Slow acting: not good for emergencies.</a:t>
            </a:r>
          </a:p>
          <a:p>
            <a:pPr marL="365125" indent="-255588" eaLnBrk="1" hangingPunct="1">
              <a:buFont typeface="Arial" pitchFamily="34" charset="0"/>
              <a:buChar char="•"/>
              <a:defRPr/>
            </a:pPr>
            <a:r>
              <a:rPr lang="en-US" dirty="0">
                <a:latin typeface="+mj-lt"/>
                <a:cs typeface="Arial" charset="0"/>
              </a:rPr>
              <a:t>Not for clients with nausea and vomiting.</a:t>
            </a:r>
          </a:p>
          <a:p>
            <a:pPr marL="365125" indent="-255588">
              <a:buFont typeface="Arial" pitchFamily="34" charset="0"/>
              <a:buChar char="•"/>
              <a:defRPr/>
            </a:pPr>
            <a:r>
              <a:rPr lang="en-US" dirty="0">
                <a:latin typeface="+mj-lt"/>
                <a:cs typeface="Arial" charset="0"/>
              </a:rPr>
              <a:t>Not for unconscious clients.</a:t>
            </a:r>
          </a:p>
          <a:p>
            <a:pPr marL="365125" indent="-255588">
              <a:buFont typeface="Arial" pitchFamily="34" charset="0"/>
              <a:buChar char="•"/>
              <a:defRPr/>
            </a:pPr>
            <a:r>
              <a:rPr lang="en-US" dirty="0">
                <a:latin typeface="+mj-lt"/>
                <a:cs typeface="Arial" charset="0"/>
              </a:rPr>
              <a:t>Not for uncooperative clients.</a:t>
            </a:r>
          </a:p>
          <a:p>
            <a:pPr marL="365125" indent="-255588">
              <a:buFont typeface="Arial" pitchFamily="34" charset="0"/>
              <a:buChar char="•"/>
              <a:defRPr/>
            </a:pPr>
            <a:r>
              <a:rPr lang="en-US" dirty="0">
                <a:latin typeface="+mj-lt"/>
                <a:cs typeface="Arial" charset="0"/>
              </a:rPr>
              <a:t>Not for medicines that are destroyed by stomach juices.</a:t>
            </a:r>
          </a:p>
          <a:p>
            <a:pPr marL="365125" indent="-255588">
              <a:buFont typeface="Arial" pitchFamily="34" charset="0"/>
              <a:buChar char="•"/>
              <a:defRPr/>
            </a:pPr>
            <a:r>
              <a:rPr lang="en-US" dirty="0">
                <a:latin typeface="+mj-lt"/>
                <a:cs typeface="Arial" charset="0"/>
              </a:rPr>
              <a:t>Absorption is not predictable.</a:t>
            </a:r>
          </a:p>
          <a:p>
            <a:pPr marL="365125" indent="-255588">
              <a:buFont typeface="Arial" pitchFamily="34" charset="0"/>
              <a:buChar char="•"/>
              <a:defRPr/>
            </a:pPr>
            <a:r>
              <a:rPr lang="en-US" dirty="0">
                <a:latin typeface="+mj-lt"/>
                <a:cs typeface="Arial" charset="0"/>
              </a:rPr>
              <a:t>May irritate or damage the stomach lining.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143000"/>
          </a:xfrm>
        </p:spPr>
        <p:txBody>
          <a:bodyPr/>
          <a:lstStyle/>
          <a:p>
            <a:pPr algn="ctr" eaLnBrk="1" fontAlgn="auto" hangingPunct="1">
              <a:spcAft>
                <a:spcPts val="0"/>
              </a:spcAft>
              <a:defRPr/>
            </a:pPr>
            <a:r>
              <a:rPr lang="en-US" sz="4000" dirty="0"/>
              <a:t>Enteral Route: Rectal</a:t>
            </a:r>
            <a:r>
              <a:rPr lang="en-US" sz="4000" b="1" dirty="0"/>
              <a:t> </a:t>
            </a:r>
          </a:p>
        </p:txBody>
      </p:sp>
      <p:sp>
        <p:nvSpPr>
          <p:cNvPr id="19459" name="Content Placeholder 2"/>
          <p:cNvSpPr>
            <a:spLocks noGrp="1"/>
          </p:cNvSpPr>
          <p:nvPr>
            <p:ph sz="quarter" idx="1"/>
          </p:nvPr>
        </p:nvSpPr>
        <p:spPr>
          <a:xfrm>
            <a:off x="609600" y="1600200"/>
            <a:ext cx="8001000" cy="4873625"/>
          </a:xfrm>
        </p:spPr>
        <p:txBody>
          <a:bodyPr/>
          <a:lstStyle/>
          <a:p>
            <a:pPr>
              <a:buFont typeface="Arial" pitchFamily="34" charset="0"/>
              <a:buChar char="•"/>
              <a:defRPr/>
            </a:pPr>
            <a:r>
              <a:rPr lang="en-US" dirty="0">
                <a:latin typeface="+mj-lt"/>
                <a:cs typeface="Arial" charset="0"/>
              </a:rPr>
              <a:t>Suppositories or enema </a:t>
            </a:r>
            <a:r>
              <a:rPr lang="en-US" sz="3200" dirty="0">
                <a:latin typeface="+mj-lt"/>
                <a:cs typeface="Arial" charset="0"/>
              </a:rPr>
              <a:t>are placed into the rectum (anus).</a:t>
            </a:r>
          </a:p>
          <a:p>
            <a:pPr eaLnBrk="1" hangingPunct="1">
              <a:buFont typeface="Arial" pitchFamily="34" charset="0"/>
              <a:buChar char="•"/>
              <a:defRPr/>
            </a:pPr>
            <a:r>
              <a:rPr lang="en-US" sz="3200" dirty="0">
                <a:latin typeface="+mj-lt"/>
                <a:cs typeface="Arial" charset="0"/>
              </a:rPr>
              <a:t>Local or systemic effect: </a:t>
            </a:r>
          </a:p>
          <a:p>
            <a:pPr lvl="1">
              <a:defRPr/>
            </a:pPr>
            <a:r>
              <a:rPr lang="en-US" sz="2800" dirty="0">
                <a:latin typeface="+mj-lt"/>
                <a:cs typeface="Arial" charset="0"/>
              </a:rPr>
              <a:t>Local, e.g., use of Anusol in the treatment of haemorrhoids.</a:t>
            </a:r>
          </a:p>
          <a:p>
            <a:pPr lvl="1">
              <a:defRPr/>
            </a:pPr>
            <a:r>
              <a:rPr lang="en-US" sz="2800" dirty="0">
                <a:latin typeface="+mj-lt"/>
                <a:cs typeface="Arial" charset="0"/>
              </a:rPr>
              <a:t>Systemic: e.g., </a:t>
            </a:r>
            <a:r>
              <a:rPr lang="en-US" dirty="0" err="1" smtClean="0">
                <a:latin typeface="+mj-lt"/>
                <a:cs typeface="Arial" charset="0"/>
              </a:rPr>
              <a:t>Ponstan</a:t>
            </a:r>
            <a:r>
              <a:rPr lang="en-US" sz="2800" dirty="0" smtClean="0">
                <a:latin typeface="+mj-lt"/>
                <a:cs typeface="Arial" charset="0"/>
              </a:rPr>
              <a:t> </a:t>
            </a:r>
            <a:r>
              <a:rPr lang="en-US" sz="2800" dirty="0">
                <a:latin typeface="+mj-lt"/>
                <a:cs typeface="Arial" charset="0"/>
              </a:rPr>
              <a:t>rectal in the treatment of </a:t>
            </a:r>
            <a:r>
              <a:rPr lang="en-US" dirty="0" smtClean="0">
                <a:latin typeface="+mj-lt"/>
                <a:cs typeface="Arial" charset="0"/>
              </a:rPr>
              <a:t>fever</a:t>
            </a:r>
            <a:r>
              <a:rPr lang="en-US" sz="2800" dirty="0" smtClean="0">
                <a:latin typeface="+mj-lt"/>
                <a:cs typeface="Arial" charset="0"/>
              </a:rPr>
              <a:t> </a:t>
            </a:r>
            <a:r>
              <a:rPr lang="en-US" sz="2800" dirty="0">
                <a:latin typeface="+mj-lt"/>
                <a:cs typeface="Arial" charset="0"/>
              </a:rPr>
              <a:t>in children. </a:t>
            </a:r>
          </a:p>
          <a:p>
            <a:pPr eaLnBrk="1" hangingPunct="1">
              <a:buFont typeface="Arial" pitchFamily="34" charset="0"/>
              <a:buChar char="•"/>
              <a:defRPr/>
            </a:pPr>
            <a:endParaRPr lang="en-US" sz="3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3440</TotalTime>
  <Words>2306</Words>
  <Application>Microsoft Office PowerPoint</Application>
  <PresentationFormat>On-screen Show (4:3)</PresentationFormat>
  <Paragraphs>378</Paragraphs>
  <Slides>69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69</vt:i4>
      </vt:variant>
    </vt:vector>
  </HeadingPairs>
  <TitlesOfParts>
    <vt:vector size="74" baseType="lpstr">
      <vt:lpstr>Arial</vt:lpstr>
      <vt:lpstr>Calibri</vt:lpstr>
      <vt:lpstr>Courier New</vt:lpstr>
      <vt:lpstr>Wingdings</vt:lpstr>
      <vt:lpstr>Office Theme</vt:lpstr>
      <vt:lpstr>Health Shops Training Zambia</vt:lpstr>
      <vt:lpstr>Objectives</vt:lpstr>
      <vt:lpstr>Routes of Administration of Medicine </vt:lpstr>
      <vt:lpstr>Definition and Overview </vt:lpstr>
      <vt:lpstr>Enteral Route </vt:lpstr>
      <vt:lpstr>Enteral Route: Oral  </vt:lpstr>
      <vt:lpstr>Advantages of Oral Route </vt:lpstr>
      <vt:lpstr>Disadvantages of Oral Route </vt:lpstr>
      <vt:lpstr>Enteral Route: Rectal </vt:lpstr>
      <vt:lpstr>Advantages of Rectal Route </vt:lpstr>
      <vt:lpstr>Disadvantages of Rectal Route </vt:lpstr>
      <vt:lpstr>Parenteral Route </vt:lpstr>
      <vt:lpstr>Topical Route </vt:lpstr>
      <vt:lpstr>Exercise 1: Plenary Discussion</vt:lpstr>
      <vt:lpstr>Dosage Forms </vt:lpstr>
      <vt:lpstr>Introduction</vt:lpstr>
      <vt:lpstr>Common Dosage Forms </vt:lpstr>
      <vt:lpstr>Tablets </vt:lpstr>
      <vt:lpstr>Discussion</vt:lpstr>
      <vt:lpstr>Types of Tablets </vt:lpstr>
      <vt:lpstr>Chewable Tablets </vt:lpstr>
      <vt:lpstr>Examples of Chewable Tablets </vt:lpstr>
      <vt:lpstr>Effervescent Tablets</vt:lpstr>
      <vt:lpstr>Examples of Effervescent Tablets/Powders </vt:lpstr>
      <vt:lpstr>Slow Release (SR) Tablets </vt:lpstr>
      <vt:lpstr>Enteric Coated Tablets</vt:lpstr>
      <vt:lpstr>Examples of Enteric Coated Tablets</vt:lpstr>
      <vt:lpstr>Sugar Coated Tablets </vt:lpstr>
      <vt:lpstr>Film Coated </vt:lpstr>
      <vt:lpstr>Capsules </vt:lpstr>
      <vt:lpstr>Hard Gelatin Capsules </vt:lpstr>
      <vt:lpstr>Examples of Hard Gelatin Capsules </vt:lpstr>
      <vt:lpstr>Soft Gelatin Capsules </vt:lpstr>
      <vt:lpstr>Examples of Soft Gelatin Capsules </vt:lpstr>
      <vt:lpstr>Granules </vt:lpstr>
      <vt:lpstr>Examples of Granules </vt:lpstr>
      <vt:lpstr>Mouthwash </vt:lpstr>
      <vt:lpstr>Examples of Mouthwash </vt:lpstr>
      <vt:lpstr>Lozenges </vt:lpstr>
      <vt:lpstr>Examples of Lozenges </vt:lpstr>
      <vt:lpstr>Suppositories </vt:lpstr>
      <vt:lpstr>Shape of Suppository</vt:lpstr>
      <vt:lpstr>Examples of Suppositories </vt:lpstr>
      <vt:lpstr>Inserting a Suppository (1)</vt:lpstr>
      <vt:lpstr>Inserting a Suppository (2)</vt:lpstr>
      <vt:lpstr>Pessaries </vt:lpstr>
      <vt:lpstr>Example of Pessaries </vt:lpstr>
      <vt:lpstr>How to Insert Vaginal Pessaries (1)</vt:lpstr>
      <vt:lpstr>Inserting Vaginal Pessaries (2)</vt:lpstr>
      <vt:lpstr>Oral Suspension </vt:lpstr>
      <vt:lpstr>Classification of Oral Suspensions </vt:lpstr>
      <vt:lpstr>Examples of Oral Suspensions </vt:lpstr>
      <vt:lpstr>Topical Preparations </vt:lpstr>
      <vt:lpstr>Examples of Topical Preparations</vt:lpstr>
      <vt:lpstr>Some Common Topical Preparations </vt:lpstr>
      <vt:lpstr>Eye Preparations </vt:lpstr>
      <vt:lpstr>Examples of Eye Preparations </vt:lpstr>
      <vt:lpstr>Some Eye Drops </vt:lpstr>
      <vt:lpstr>Inhalers</vt:lpstr>
      <vt:lpstr>Important Note</vt:lpstr>
      <vt:lpstr>Exercise 2</vt:lpstr>
      <vt:lpstr>Drug Interactions </vt:lpstr>
      <vt:lpstr>Definition and Overview </vt:lpstr>
      <vt:lpstr>What May Happen with an Interaction?</vt:lpstr>
      <vt:lpstr>Common Drug-Drug Interactions (1) </vt:lpstr>
      <vt:lpstr>Common Drug-Drug Interactions (2)</vt:lpstr>
      <vt:lpstr>Drug-Food Interactions </vt:lpstr>
      <vt:lpstr>Exercise 3: Drug Interactions  </vt:lpstr>
      <vt:lpstr>Review of Objectives</vt:lpstr>
    </vt:vector>
  </TitlesOfParts>
  <Company>MSH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athomson</dc:creator>
  <cp:lastModifiedBy>Owner</cp:lastModifiedBy>
  <cp:revision>316</cp:revision>
  <dcterms:created xsi:type="dcterms:W3CDTF">2011-09-08T16:26:48Z</dcterms:created>
  <dcterms:modified xsi:type="dcterms:W3CDTF">2017-04-24T21:12:27Z</dcterms:modified>
</cp:coreProperties>
</file>