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65" r:id="rId3"/>
    <p:sldId id="317" r:id="rId4"/>
    <p:sldId id="267" r:id="rId5"/>
    <p:sldId id="314" r:id="rId6"/>
    <p:sldId id="311" r:id="rId7"/>
    <p:sldId id="269" r:id="rId8"/>
    <p:sldId id="300" r:id="rId9"/>
    <p:sldId id="301" r:id="rId10"/>
    <p:sldId id="318" r:id="rId11"/>
    <p:sldId id="319" r:id="rId12"/>
    <p:sldId id="320" r:id="rId13"/>
    <p:sldId id="321" r:id="rId14"/>
    <p:sldId id="322" r:id="rId15"/>
    <p:sldId id="334" r:id="rId16"/>
    <p:sldId id="302" r:id="rId17"/>
    <p:sldId id="323" r:id="rId18"/>
    <p:sldId id="329" r:id="rId19"/>
    <p:sldId id="324" r:id="rId20"/>
    <p:sldId id="325" r:id="rId21"/>
    <p:sldId id="326" r:id="rId22"/>
    <p:sldId id="327" r:id="rId23"/>
    <p:sldId id="328" r:id="rId24"/>
    <p:sldId id="303" r:id="rId25"/>
    <p:sldId id="333" r:id="rId26"/>
    <p:sldId id="335" r:id="rId27"/>
    <p:sldId id="270" r:id="rId28"/>
    <p:sldId id="312" r:id="rId29"/>
    <p:sldId id="313" r:id="rId30"/>
    <p:sldId id="276" r:id="rId31"/>
    <p:sldId id="298" r:id="rId32"/>
    <p:sldId id="315" r:id="rId33"/>
    <p:sldId id="307" r:id="rId34"/>
    <p:sldId id="308" r:id="rId35"/>
    <p:sldId id="306" r:id="rId36"/>
    <p:sldId id="277" r:id="rId37"/>
    <p:sldId id="299" r:id="rId38"/>
    <p:sldId id="281" r:id="rId39"/>
    <p:sldId id="285" r:id="rId40"/>
    <p:sldId id="279" r:id="rId41"/>
    <p:sldId id="332" r:id="rId42"/>
    <p:sldId id="304" r:id="rId43"/>
    <p:sldId id="286" r:id="rId44"/>
    <p:sldId id="257" r:id="rId45"/>
    <p:sldId id="336" r:id="rId4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wner" initials="GB" lastIdx="2" clrIdx="1">
    <p:extLst>
      <p:ext uri="{19B8F6BF-5375-455C-9EA6-DF929625EA0E}">
        <p15:presenceInfo xmlns:p15="http://schemas.microsoft.com/office/powerpoint/2012/main" userId="Owner" providerId="None"/>
      </p:ext>
    </p:extLst>
  </p:cmAuthor>
  <p:cmAuthor id="2" name="Ivin Chibanda" initials="IC" lastIdx="2" clrIdx="2">
    <p:extLst>
      <p:ext uri="{19B8F6BF-5375-455C-9EA6-DF929625EA0E}">
        <p15:presenceInfo xmlns:p15="http://schemas.microsoft.com/office/powerpoint/2012/main" userId="Ivin Chib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74327" autoAdjust="0"/>
  </p:normalViewPr>
  <p:slideViewPr>
    <p:cSldViewPr>
      <p:cViewPr>
        <p:scale>
          <a:sx n="62" d="100"/>
          <a:sy n="62" d="100"/>
        </p:scale>
        <p:origin x="97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B9D9CE-D19E-4549-B916-C54BF569CC7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2A4C18-42EE-4965-82CB-8337875EAAF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2"/>
        </a:solidFill>
      </dgm:spPr>
      <dgm:t>
        <a:bodyPr/>
        <a:lstStyle/>
        <a:p>
          <a:r>
            <a:rPr lang="en-US" sz="1400" b="1" dirty="0">
              <a:solidFill>
                <a:schemeClr val="bg1"/>
              </a:solidFill>
              <a:latin typeface="+mj-lt"/>
            </a:rPr>
            <a:t>Right Medicine</a:t>
          </a:r>
        </a:p>
      </dgm:t>
    </dgm:pt>
    <dgm:pt modelId="{AEB24FA1-E693-4F51-9B3E-F0F312F0483A}" type="parTrans" cxnId="{35F68BA7-B976-41FD-86FC-AC990CEC006C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3C53AEAE-8992-471C-B118-61C5AAF0D46E}" type="sibTrans" cxnId="{35F68BA7-B976-41FD-86FC-AC990CEC006C}">
      <dgm:prSet/>
      <dgm:spPr/>
      <dgm:t>
        <a:bodyPr/>
        <a:lstStyle/>
        <a:p>
          <a:endParaRPr lang="en-US"/>
        </a:p>
      </dgm:t>
    </dgm:pt>
    <dgm:pt modelId="{38F521E9-276E-40C2-983C-A710C7883D3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bg1"/>
              </a:solidFill>
              <a:latin typeface="+mj-lt"/>
            </a:rPr>
            <a:t>Right Container</a:t>
          </a:r>
        </a:p>
      </dgm:t>
    </dgm:pt>
    <dgm:pt modelId="{F0A5B503-1E41-4F13-BD81-419F9C70D617}" type="parTrans" cxnId="{F7B6DF34-4368-42E5-9E56-84F8FB3118B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759DA100-10C8-44B7-A558-3890CD94EDF8}" type="sibTrans" cxnId="{F7B6DF34-4368-42E5-9E56-84F8FB3118B4}">
      <dgm:prSet/>
      <dgm:spPr/>
      <dgm:t>
        <a:bodyPr/>
        <a:lstStyle/>
        <a:p>
          <a:endParaRPr lang="en-US"/>
        </a:p>
      </dgm:t>
    </dgm:pt>
    <dgm:pt modelId="{6A4FE1AC-23B2-459B-B5CF-680D767793C2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FFFF00"/>
        </a:solidFill>
      </dgm:spPr>
      <dgm:t>
        <a:bodyPr/>
        <a:lstStyle/>
        <a:p>
          <a:r>
            <a:rPr lang="en-US" sz="1400" b="1" dirty="0">
              <a:latin typeface="+mj-lt"/>
            </a:rPr>
            <a:t>Right Instructions</a:t>
          </a:r>
        </a:p>
      </dgm:t>
    </dgm:pt>
    <dgm:pt modelId="{67F200CB-4A60-4C3B-AC23-19BF620C56CA}" type="parTrans" cxnId="{E70A4BB7-BF9C-49B6-9547-C810181EFFE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C4CF72BE-6361-4DCB-B658-F4A8B0EE4BCB}" type="sibTrans" cxnId="{E70A4BB7-BF9C-49B6-9547-C810181EFFEB}">
      <dgm:prSet/>
      <dgm:spPr/>
      <dgm:t>
        <a:bodyPr/>
        <a:lstStyle/>
        <a:p>
          <a:endParaRPr lang="en-US"/>
        </a:p>
      </dgm:t>
    </dgm:pt>
    <dgm:pt modelId="{86E9AF54-EB51-4EBB-BDFB-2D57F7E1405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tx2"/>
        </a:solidFill>
      </dgm:spPr>
      <dgm:t>
        <a:bodyPr/>
        <a:lstStyle/>
        <a:p>
          <a:r>
            <a:rPr lang="en-US" sz="1400" b="1" dirty="0">
              <a:solidFill>
                <a:schemeClr val="bg1"/>
              </a:solidFill>
              <a:latin typeface="+mj-lt"/>
            </a:rPr>
            <a:t>Right Quantity </a:t>
          </a:r>
        </a:p>
      </dgm:t>
    </dgm:pt>
    <dgm:pt modelId="{BAC4595B-4F70-496B-B038-0D0BE20FE31E}" type="parTrans" cxnId="{FDF24B6B-7D45-4B00-BD3F-136B36E6E6A5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D8C2B9FD-A9AE-4E70-B947-2362EA01353B}" type="sibTrans" cxnId="{FDF24B6B-7D45-4B00-BD3F-136B36E6E6A5}">
      <dgm:prSet/>
      <dgm:spPr/>
      <dgm:t>
        <a:bodyPr/>
        <a:lstStyle/>
        <a:p>
          <a:endParaRPr lang="en-US"/>
        </a:p>
      </dgm:t>
    </dgm:pt>
    <dgm:pt modelId="{9A759952-AAB3-47CF-8502-BA6EEDCF2F14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  <a:latin typeface="+mj-lt"/>
            </a:rPr>
            <a:t>Right Dose </a:t>
          </a:r>
        </a:p>
      </dgm:t>
    </dgm:pt>
    <dgm:pt modelId="{68C7936D-79BE-4BB7-AF89-F023D9BBF1E8}" type="parTrans" cxnId="{7F4EBDC5-B415-42A4-A94C-C1D0202324EE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sz="1000" b="1">
            <a:latin typeface="+mj-lt"/>
          </a:endParaRPr>
        </a:p>
      </dgm:t>
    </dgm:pt>
    <dgm:pt modelId="{9753852B-20FA-442C-99F8-23B15E084153}" type="sibTrans" cxnId="{7F4EBDC5-B415-42A4-A94C-C1D0202324EE}">
      <dgm:prSet/>
      <dgm:spPr/>
      <dgm:t>
        <a:bodyPr/>
        <a:lstStyle/>
        <a:p>
          <a:endParaRPr lang="en-US"/>
        </a:p>
      </dgm:t>
    </dgm:pt>
    <dgm:pt modelId="{4355875D-2C1E-4360-AE9E-BA828A89DDBA}" type="pres">
      <dgm:prSet presAssocID="{D5B9D9CE-D19E-4549-B916-C54BF569CC7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BF4E39-C5DE-4512-B19A-7A7EEA2363CF}" type="pres">
      <dgm:prSet presAssocID="{D5B9D9CE-D19E-4549-B916-C54BF569CC74}" presName="cycle" presStyleCnt="0"/>
      <dgm:spPr/>
    </dgm:pt>
    <dgm:pt modelId="{51A0CEE5-B04F-4B2C-BC3D-BBE24BED5105}" type="pres">
      <dgm:prSet presAssocID="{D5B9D9CE-D19E-4549-B916-C54BF569CC74}" presName="centerShape" presStyleCnt="0"/>
      <dgm:spPr/>
    </dgm:pt>
    <dgm:pt modelId="{90DEB648-D0AA-49F2-98D8-FA0D5510D25F}" type="pres">
      <dgm:prSet presAssocID="{D5B9D9CE-D19E-4549-B916-C54BF569CC74}" presName="connSite" presStyleLbl="node1" presStyleIdx="0" presStyleCnt="6"/>
      <dgm:spPr/>
    </dgm:pt>
    <dgm:pt modelId="{DBABC5A0-D2B5-4F09-874E-F7A15C890377}" type="pres">
      <dgm:prSet presAssocID="{D5B9D9CE-D19E-4549-B916-C54BF569CC74}" presName="visible" presStyleLbl="node1" presStyleIdx="0" presStyleCnt="6" custScaleX="154934" custScaleY="204596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9233340-0B46-4FBE-9332-62EB645978A8}" type="pres">
      <dgm:prSet presAssocID="{AEB24FA1-E693-4F51-9B3E-F0F312F0483A}" presName="Name25" presStyleLbl="parChTrans1D1" presStyleIdx="0" presStyleCnt="5"/>
      <dgm:spPr/>
      <dgm:t>
        <a:bodyPr/>
        <a:lstStyle/>
        <a:p>
          <a:endParaRPr lang="en-US"/>
        </a:p>
      </dgm:t>
    </dgm:pt>
    <dgm:pt modelId="{630E1883-DB6C-44E4-9994-B07F40427508}" type="pres">
      <dgm:prSet presAssocID="{2C2A4C18-42EE-4965-82CB-8337875EAAF6}" presName="node" presStyleCnt="0"/>
      <dgm:spPr/>
    </dgm:pt>
    <dgm:pt modelId="{C9F5FB33-1221-46C9-A97A-5FD77509D8D0}" type="pres">
      <dgm:prSet presAssocID="{2C2A4C18-42EE-4965-82CB-8337875EAAF6}" presName="parentNode" presStyleLbl="node1" presStyleIdx="1" presStyleCnt="6" custScaleX="1848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1EE50-6F71-46BF-A410-1A4C51A40DF9}" type="pres">
      <dgm:prSet presAssocID="{2C2A4C18-42EE-4965-82CB-8337875EAAF6}" presName="childNode" presStyleLbl="revTx" presStyleIdx="0" presStyleCnt="0">
        <dgm:presLayoutVars>
          <dgm:bulletEnabled val="1"/>
        </dgm:presLayoutVars>
      </dgm:prSet>
      <dgm:spPr/>
    </dgm:pt>
    <dgm:pt modelId="{8EA7DEF3-3478-4D40-90D1-F7ED58186886}" type="pres">
      <dgm:prSet presAssocID="{68C7936D-79BE-4BB7-AF89-F023D9BBF1E8}" presName="Name25" presStyleLbl="parChTrans1D1" presStyleIdx="1" presStyleCnt="5"/>
      <dgm:spPr/>
      <dgm:t>
        <a:bodyPr/>
        <a:lstStyle/>
        <a:p>
          <a:endParaRPr lang="en-US"/>
        </a:p>
      </dgm:t>
    </dgm:pt>
    <dgm:pt modelId="{196F9B1E-F311-49EE-A496-E9E6608EF821}" type="pres">
      <dgm:prSet presAssocID="{9A759952-AAB3-47CF-8502-BA6EEDCF2F14}" presName="node" presStyleCnt="0"/>
      <dgm:spPr/>
    </dgm:pt>
    <dgm:pt modelId="{1778C0A2-C47D-4194-A34A-458030642313}" type="pres">
      <dgm:prSet presAssocID="{9A759952-AAB3-47CF-8502-BA6EEDCF2F14}" presName="parentNode" presStyleLbl="node1" presStyleIdx="2" presStyleCnt="6" custScaleX="183072" custLinFactNeighborX="4628" custLinFactNeighborY="-16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96CD8-20AE-40DF-93DF-0941ECCB0C08}" type="pres">
      <dgm:prSet presAssocID="{9A759952-AAB3-47CF-8502-BA6EEDCF2F14}" presName="childNode" presStyleLbl="revTx" presStyleIdx="0" presStyleCnt="0">
        <dgm:presLayoutVars>
          <dgm:bulletEnabled val="1"/>
        </dgm:presLayoutVars>
      </dgm:prSet>
      <dgm:spPr/>
    </dgm:pt>
    <dgm:pt modelId="{F2EB9D3E-3572-4574-9DA2-C8EFB7C8CCAA}" type="pres">
      <dgm:prSet presAssocID="{BAC4595B-4F70-496B-B038-0D0BE20FE31E}" presName="Name25" presStyleLbl="parChTrans1D1" presStyleIdx="2" presStyleCnt="5"/>
      <dgm:spPr/>
      <dgm:t>
        <a:bodyPr/>
        <a:lstStyle/>
        <a:p>
          <a:endParaRPr lang="en-US"/>
        </a:p>
      </dgm:t>
    </dgm:pt>
    <dgm:pt modelId="{7B3535F4-2E4A-41C5-89A7-BB4D994A9AC6}" type="pres">
      <dgm:prSet presAssocID="{86E9AF54-EB51-4EBB-BDFB-2D57F7E1405D}" presName="node" presStyleCnt="0"/>
      <dgm:spPr/>
    </dgm:pt>
    <dgm:pt modelId="{CFAD0267-F326-45A0-949B-5329A0936AD6}" type="pres">
      <dgm:prSet presAssocID="{86E9AF54-EB51-4EBB-BDFB-2D57F7E1405D}" presName="parentNode" presStyleLbl="node1" presStyleIdx="3" presStyleCnt="6" custScaleX="1427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FE792-3E36-4023-8A4F-1E12991E9BDF}" type="pres">
      <dgm:prSet presAssocID="{86E9AF54-EB51-4EBB-BDFB-2D57F7E1405D}" presName="childNode" presStyleLbl="revTx" presStyleIdx="0" presStyleCnt="0">
        <dgm:presLayoutVars>
          <dgm:bulletEnabled val="1"/>
        </dgm:presLayoutVars>
      </dgm:prSet>
      <dgm:spPr/>
    </dgm:pt>
    <dgm:pt modelId="{CCD6C654-9D8E-4796-8EB7-93D96106FD79}" type="pres">
      <dgm:prSet presAssocID="{F0A5B503-1E41-4F13-BD81-419F9C70D617}" presName="Name25" presStyleLbl="parChTrans1D1" presStyleIdx="3" presStyleCnt="5"/>
      <dgm:spPr/>
      <dgm:t>
        <a:bodyPr/>
        <a:lstStyle/>
        <a:p>
          <a:endParaRPr lang="en-US"/>
        </a:p>
      </dgm:t>
    </dgm:pt>
    <dgm:pt modelId="{E3754156-0F57-43CA-87EE-3CCF7BFEC81C}" type="pres">
      <dgm:prSet presAssocID="{38F521E9-276E-40C2-983C-A710C7883D36}" presName="node" presStyleCnt="0"/>
      <dgm:spPr/>
    </dgm:pt>
    <dgm:pt modelId="{F4CEEE39-A223-4DF0-8DFF-135C5EFB0306}" type="pres">
      <dgm:prSet presAssocID="{38F521E9-276E-40C2-983C-A710C7883D36}" presName="parentNode" presStyleLbl="node1" presStyleIdx="4" presStyleCnt="6" custScaleX="145251" custLinFactNeighborX="17670" custLinFactNeighborY="136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BD14C0-FA8A-44BA-B964-CB2A7421C397}" type="pres">
      <dgm:prSet presAssocID="{38F521E9-276E-40C2-983C-A710C7883D36}" presName="childNode" presStyleLbl="revTx" presStyleIdx="0" presStyleCnt="0">
        <dgm:presLayoutVars>
          <dgm:bulletEnabled val="1"/>
        </dgm:presLayoutVars>
      </dgm:prSet>
      <dgm:spPr/>
    </dgm:pt>
    <dgm:pt modelId="{8F6F77BD-067E-40EF-B853-65478B31BFBB}" type="pres">
      <dgm:prSet presAssocID="{67F200CB-4A60-4C3B-AC23-19BF620C56CA}" presName="Name25" presStyleLbl="parChTrans1D1" presStyleIdx="4" presStyleCnt="5"/>
      <dgm:spPr/>
      <dgm:t>
        <a:bodyPr/>
        <a:lstStyle/>
        <a:p>
          <a:endParaRPr lang="en-US"/>
        </a:p>
      </dgm:t>
    </dgm:pt>
    <dgm:pt modelId="{D960D547-DC43-4520-BA34-FA3D948FD967}" type="pres">
      <dgm:prSet presAssocID="{6A4FE1AC-23B2-459B-B5CF-680D767793C2}" presName="node" presStyleCnt="0"/>
      <dgm:spPr/>
    </dgm:pt>
    <dgm:pt modelId="{4FFB08B9-F75A-41D4-8ACF-9EAF6951B7A0}" type="pres">
      <dgm:prSet presAssocID="{6A4FE1AC-23B2-459B-B5CF-680D767793C2}" presName="parentNode" presStyleLbl="node1" presStyleIdx="5" presStyleCnt="6" custScaleX="20466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FDB590-581C-4169-ACAF-56EE3809CB1E}" type="pres">
      <dgm:prSet presAssocID="{6A4FE1AC-23B2-459B-B5CF-680D767793C2}" presName="childNode" presStyleLbl="revTx" presStyleIdx="0" presStyleCnt="0">
        <dgm:presLayoutVars>
          <dgm:bulletEnabled val="1"/>
        </dgm:presLayoutVars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</dgm:ptLst>
  <dgm:cxnLst>
    <dgm:cxn modelId="{1A6E40F5-F19D-452E-AD5C-44855A9DE7DB}" type="presOf" srcId="{38F521E9-276E-40C2-983C-A710C7883D36}" destId="{F4CEEE39-A223-4DF0-8DFF-135C5EFB0306}" srcOrd="0" destOrd="0" presId="urn:microsoft.com/office/officeart/2005/8/layout/radial2"/>
    <dgm:cxn modelId="{E70A4BB7-BF9C-49B6-9547-C810181EFFEB}" srcId="{D5B9D9CE-D19E-4549-B916-C54BF569CC74}" destId="{6A4FE1AC-23B2-459B-B5CF-680D767793C2}" srcOrd="4" destOrd="0" parTransId="{67F200CB-4A60-4C3B-AC23-19BF620C56CA}" sibTransId="{C4CF72BE-6361-4DCB-B658-F4A8B0EE4BCB}"/>
    <dgm:cxn modelId="{B3BF4AD7-A2E4-47A4-84D2-1382F82AF845}" type="presOf" srcId="{2C2A4C18-42EE-4965-82CB-8337875EAAF6}" destId="{C9F5FB33-1221-46C9-A97A-5FD77509D8D0}" srcOrd="0" destOrd="0" presId="urn:microsoft.com/office/officeart/2005/8/layout/radial2"/>
    <dgm:cxn modelId="{AD78D536-70AC-480E-A73F-8ECB262ED5EB}" type="presOf" srcId="{AEB24FA1-E693-4F51-9B3E-F0F312F0483A}" destId="{29233340-0B46-4FBE-9332-62EB645978A8}" srcOrd="0" destOrd="0" presId="urn:microsoft.com/office/officeart/2005/8/layout/radial2"/>
    <dgm:cxn modelId="{35F68BA7-B976-41FD-86FC-AC990CEC006C}" srcId="{D5B9D9CE-D19E-4549-B916-C54BF569CC74}" destId="{2C2A4C18-42EE-4965-82CB-8337875EAAF6}" srcOrd="0" destOrd="0" parTransId="{AEB24FA1-E693-4F51-9B3E-F0F312F0483A}" sibTransId="{3C53AEAE-8992-471C-B118-61C5AAF0D46E}"/>
    <dgm:cxn modelId="{F7B6DF34-4368-42E5-9E56-84F8FB3118B4}" srcId="{D5B9D9CE-D19E-4549-B916-C54BF569CC74}" destId="{38F521E9-276E-40C2-983C-A710C7883D36}" srcOrd="3" destOrd="0" parTransId="{F0A5B503-1E41-4F13-BD81-419F9C70D617}" sibTransId="{759DA100-10C8-44B7-A558-3890CD94EDF8}"/>
    <dgm:cxn modelId="{C7EA2210-68B2-46E4-9041-1B8476BD80AF}" type="presOf" srcId="{D5B9D9CE-D19E-4549-B916-C54BF569CC74}" destId="{4355875D-2C1E-4360-AE9E-BA828A89DDBA}" srcOrd="0" destOrd="0" presId="urn:microsoft.com/office/officeart/2005/8/layout/radial2"/>
    <dgm:cxn modelId="{7F4EBDC5-B415-42A4-A94C-C1D0202324EE}" srcId="{D5B9D9CE-D19E-4549-B916-C54BF569CC74}" destId="{9A759952-AAB3-47CF-8502-BA6EEDCF2F14}" srcOrd="1" destOrd="0" parTransId="{68C7936D-79BE-4BB7-AF89-F023D9BBF1E8}" sibTransId="{9753852B-20FA-442C-99F8-23B15E084153}"/>
    <dgm:cxn modelId="{CB96B3CA-3466-4FCA-9FF4-B5B96B6BDDEF}" type="presOf" srcId="{67F200CB-4A60-4C3B-AC23-19BF620C56CA}" destId="{8F6F77BD-067E-40EF-B853-65478B31BFBB}" srcOrd="0" destOrd="0" presId="urn:microsoft.com/office/officeart/2005/8/layout/radial2"/>
    <dgm:cxn modelId="{6F393560-9E9A-4A0F-9EED-47C85B695C0A}" type="presOf" srcId="{6A4FE1AC-23B2-459B-B5CF-680D767793C2}" destId="{4FFB08B9-F75A-41D4-8ACF-9EAF6951B7A0}" srcOrd="0" destOrd="0" presId="urn:microsoft.com/office/officeart/2005/8/layout/radial2"/>
    <dgm:cxn modelId="{7B0D8926-E08B-4EE3-A0F9-43186ECCBB3E}" type="presOf" srcId="{86E9AF54-EB51-4EBB-BDFB-2D57F7E1405D}" destId="{CFAD0267-F326-45A0-949B-5329A0936AD6}" srcOrd="0" destOrd="0" presId="urn:microsoft.com/office/officeart/2005/8/layout/radial2"/>
    <dgm:cxn modelId="{EEFFB0C6-4FE7-4742-A110-E72574E0DAD8}" type="presOf" srcId="{F0A5B503-1E41-4F13-BD81-419F9C70D617}" destId="{CCD6C654-9D8E-4796-8EB7-93D96106FD79}" srcOrd="0" destOrd="0" presId="urn:microsoft.com/office/officeart/2005/8/layout/radial2"/>
    <dgm:cxn modelId="{D4187839-44E8-41A0-98F3-6ABC935D38A1}" type="presOf" srcId="{68C7936D-79BE-4BB7-AF89-F023D9BBF1E8}" destId="{8EA7DEF3-3478-4D40-90D1-F7ED58186886}" srcOrd="0" destOrd="0" presId="urn:microsoft.com/office/officeart/2005/8/layout/radial2"/>
    <dgm:cxn modelId="{EEDFA1A9-6AF1-4F3F-9779-D76DA47EB8F4}" type="presOf" srcId="{BAC4595B-4F70-496B-B038-0D0BE20FE31E}" destId="{F2EB9D3E-3572-4574-9DA2-C8EFB7C8CCAA}" srcOrd="0" destOrd="0" presId="urn:microsoft.com/office/officeart/2005/8/layout/radial2"/>
    <dgm:cxn modelId="{FDF24B6B-7D45-4B00-BD3F-136B36E6E6A5}" srcId="{D5B9D9CE-D19E-4549-B916-C54BF569CC74}" destId="{86E9AF54-EB51-4EBB-BDFB-2D57F7E1405D}" srcOrd="2" destOrd="0" parTransId="{BAC4595B-4F70-496B-B038-0D0BE20FE31E}" sibTransId="{D8C2B9FD-A9AE-4E70-B947-2362EA01353B}"/>
    <dgm:cxn modelId="{DCD19286-FA6D-481B-AB7A-22AB53F0FC54}" type="presOf" srcId="{9A759952-AAB3-47CF-8502-BA6EEDCF2F14}" destId="{1778C0A2-C47D-4194-A34A-458030642313}" srcOrd="0" destOrd="0" presId="urn:microsoft.com/office/officeart/2005/8/layout/radial2"/>
    <dgm:cxn modelId="{3AC30905-AF0A-4AC3-8D69-473AB36B9033}" type="presParOf" srcId="{4355875D-2C1E-4360-AE9E-BA828A89DDBA}" destId="{CABF4E39-C5DE-4512-B19A-7A7EEA2363CF}" srcOrd="0" destOrd="0" presId="urn:microsoft.com/office/officeart/2005/8/layout/radial2"/>
    <dgm:cxn modelId="{7D8B9D57-1CE6-4A31-A7C6-DE5DF2A5CD71}" type="presParOf" srcId="{CABF4E39-C5DE-4512-B19A-7A7EEA2363CF}" destId="{51A0CEE5-B04F-4B2C-BC3D-BBE24BED5105}" srcOrd="0" destOrd="0" presId="urn:microsoft.com/office/officeart/2005/8/layout/radial2"/>
    <dgm:cxn modelId="{E2E36CD4-1DD6-44D1-9146-555DF405651E}" type="presParOf" srcId="{51A0CEE5-B04F-4B2C-BC3D-BBE24BED5105}" destId="{90DEB648-D0AA-49F2-98D8-FA0D5510D25F}" srcOrd="0" destOrd="0" presId="urn:microsoft.com/office/officeart/2005/8/layout/radial2"/>
    <dgm:cxn modelId="{EDF7218A-CE53-45C9-BF14-B7C43744A3A7}" type="presParOf" srcId="{51A0CEE5-B04F-4B2C-BC3D-BBE24BED5105}" destId="{DBABC5A0-D2B5-4F09-874E-F7A15C890377}" srcOrd="1" destOrd="0" presId="urn:microsoft.com/office/officeart/2005/8/layout/radial2"/>
    <dgm:cxn modelId="{3DA967F9-7B55-4278-A094-44D65DD8CE9A}" type="presParOf" srcId="{CABF4E39-C5DE-4512-B19A-7A7EEA2363CF}" destId="{29233340-0B46-4FBE-9332-62EB645978A8}" srcOrd="1" destOrd="0" presId="urn:microsoft.com/office/officeart/2005/8/layout/radial2"/>
    <dgm:cxn modelId="{B1DF77F1-912D-4D7C-BDAB-B2EDA302F586}" type="presParOf" srcId="{CABF4E39-C5DE-4512-B19A-7A7EEA2363CF}" destId="{630E1883-DB6C-44E4-9994-B07F40427508}" srcOrd="2" destOrd="0" presId="urn:microsoft.com/office/officeart/2005/8/layout/radial2"/>
    <dgm:cxn modelId="{AD011F0B-8229-48EC-82CE-0E71926F86ED}" type="presParOf" srcId="{630E1883-DB6C-44E4-9994-B07F40427508}" destId="{C9F5FB33-1221-46C9-A97A-5FD77509D8D0}" srcOrd="0" destOrd="0" presId="urn:microsoft.com/office/officeart/2005/8/layout/radial2"/>
    <dgm:cxn modelId="{BADC0A41-1AF2-42E7-9A7A-33D31A46F269}" type="presParOf" srcId="{630E1883-DB6C-44E4-9994-B07F40427508}" destId="{0DD1EE50-6F71-46BF-A410-1A4C51A40DF9}" srcOrd="1" destOrd="0" presId="urn:microsoft.com/office/officeart/2005/8/layout/radial2"/>
    <dgm:cxn modelId="{20AC1C7F-0F44-43C6-90A2-DB3D5F4AF315}" type="presParOf" srcId="{CABF4E39-C5DE-4512-B19A-7A7EEA2363CF}" destId="{8EA7DEF3-3478-4D40-90D1-F7ED58186886}" srcOrd="3" destOrd="0" presId="urn:microsoft.com/office/officeart/2005/8/layout/radial2"/>
    <dgm:cxn modelId="{C241EB38-CBCC-4441-AB83-D893F95E04A1}" type="presParOf" srcId="{CABF4E39-C5DE-4512-B19A-7A7EEA2363CF}" destId="{196F9B1E-F311-49EE-A496-E9E6608EF821}" srcOrd="4" destOrd="0" presId="urn:microsoft.com/office/officeart/2005/8/layout/radial2"/>
    <dgm:cxn modelId="{33D51D16-CD2B-45FA-BF11-E8087A5267A6}" type="presParOf" srcId="{196F9B1E-F311-49EE-A496-E9E6608EF821}" destId="{1778C0A2-C47D-4194-A34A-458030642313}" srcOrd="0" destOrd="0" presId="urn:microsoft.com/office/officeart/2005/8/layout/radial2"/>
    <dgm:cxn modelId="{C327213E-FBAD-453E-94DF-90B1503E1F64}" type="presParOf" srcId="{196F9B1E-F311-49EE-A496-E9E6608EF821}" destId="{8FE96CD8-20AE-40DF-93DF-0941ECCB0C08}" srcOrd="1" destOrd="0" presId="urn:microsoft.com/office/officeart/2005/8/layout/radial2"/>
    <dgm:cxn modelId="{CFE616A6-A5E9-4C68-B4F9-B30010B1336C}" type="presParOf" srcId="{CABF4E39-C5DE-4512-B19A-7A7EEA2363CF}" destId="{F2EB9D3E-3572-4574-9DA2-C8EFB7C8CCAA}" srcOrd="5" destOrd="0" presId="urn:microsoft.com/office/officeart/2005/8/layout/radial2"/>
    <dgm:cxn modelId="{A8DB1939-A3AA-4EA9-8B0F-B8BA04C2ECC6}" type="presParOf" srcId="{CABF4E39-C5DE-4512-B19A-7A7EEA2363CF}" destId="{7B3535F4-2E4A-41C5-89A7-BB4D994A9AC6}" srcOrd="6" destOrd="0" presId="urn:microsoft.com/office/officeart/2005/8/layout/radial2"/>
    <dgm:cxn modelId="{646D9BCC-96D5-4E6C-9D2B-3131D2CF63A6}" type="presParOf" srcId="{7B3535F4-2E4A-41C5-89A7-BB4D994A9AC6}" destId="{CFAD0267-F326-45A0-949B-5329A0936AD6}" srcOrd="0" destOrd="0" presId="urn:microsoft.com/office/officeart/2005/8/layout/radial2"/>
    <dgm:cxn modelId="{D57EE47D-74BF-4A10-8B97-672717F03AAF}" type="presParOf" srcId="{7B3535F4-2E4A-41C5-89A7-BB4D994A9AC6}" destId="{449FE792-3E36-4023-8A4F-1E12991E9BDF}" srcOrd="1" destOrd="0" presId="urn:microsoft.com/office/officeart/2005/8/layout/radial2"/>
    <dgm:cxn modelId="{EEF4BCD8-F96B-469E-A437-C716203CC638}" type="presParOf" srcId="{CABF4E39-C5DE-4512-B19A-7A7EEA2363CF}" destId="{CCD6C654-9D8E-4796-8EB7-93D96106FD79}" srcOrd="7" destOrd="0" presId="urn:microsoft.com/office/officeart/2005/8/layout/radial2"/>
    <dgm:cxn modelId="{08520C79-6579-4029-88D2-78A5967BD413}" type="presParOf" srcId="{CABF4E39-C5DE-4512-B19A-7A7EEA2363CF}" destId="{E3754156-0F57-43CA-87EE-3CCF7BFEC81C}" srcOrd="8" destOrd="0" presId="urn:microsoft.com/office/officeart/2005/8/layout/radial2"/>
    <dgm:cxn modelId="{D31625B7-1107-47C3-8625-76497D558D10}" type="presParOf" srcId="{E3754156-0F57-43CA-87EE-3CCF7BFEC81C}" destId="{F4CEEE39-A223-4DF0-8DFF-135C5EFB0306}" srcOrd="0" destOrd="0" presId="urn:microsoft.com/office/officeart/2005/8/layout/radial2"/>
    <dgm:cxn modelId="{DB349E3F-3F53-4290-B728-5E90DA833563}" type="presParOf" srcId="{E3754156-0F57-43CA-87EE-3CCF7BFEC81C}" destId="{84BD14C0-FA8A-44BA-B964-CB2A7421C397}" srcOrd="1" destOrd="0" presId="urn:microsoft.com/office/officeart/2005/8/layout/radial2"/>
    <dgm:cxn modelId="{F625971B-62A5-4C0C-88A2-88C6B03930BD}" type="presParOf" srcId="{CABF4E39-C5DE-4512-B19A-7A7EEA2363CF}" destId="{8F6F77BD-067E-40EF-B853-65478B31BFBB}" srcOrd="9" destOrd="0" presId="urn:microsoft.com/office/officeart/2005/8/layout/radial2"/>
    <dgm:cxn modelId="{0398D206-F12A-42A8-9FD8-EC342B234B4C}" type="presParOf" srcId="{CABF4E39-C5DE-4512-B19A-7A7EEA2363CF}" destId="{D960D547-DC43-4520-BA34-FA3D948FD967}" srcOrd="10" destOrd="0" presId="urn:microsoft.com/office/officeart/2005/8/layout/radial2"/>
    <dgm:cxn modelId="{858B3B45-0B83-4D9A-9911-66D894EAD016}" type="presParOf" srcId="{D960D547-DC43-4520-BA34-FA3D948FD967}" destId="{4FFB08B9-F75A-41D4-8ACF-9EAF6951B7A0}" srcOrd="0" destOrd="0" presId="urn:microsoft.com/office/officeart/2005/8/layout/radial2"/>
    <dgm:cxn modelId="{D40A8CD6-B2CE-4FB2-8B51-0FECDE989B6B}" type="presParOf" srcId="{D960D547-DC43-4520-BA34-FA3D948FD967}" destId="{1CFDB590-581C-4169-ACAF-56EE3809CB1E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BADDEF-A69D-4530-BF5A-B8CBDC992A50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</dgm:pt>
    <dgm:pt modelId="{EC5F0F83-8BA5-43DF-99A3-248FF77FD02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>
              <a:ln/>
              <a:solidFill>
                <a:schemeClr val="bg1"/>
              </a:solidFill>
              <a:effectLst/>
              <a:latin typeface="Cambria" pitchFamily="18" charset="0"/>
              <a:cs typeface="Arial" charset="0"/>
            </a:rPr>
            <a:t>Dispensing process</a:t>
          </a:r>
        </a:p>
      </dgm:t>
    </dgm:pt>
    <dgm:pt modelId="{FD55634F-E533-495E-9C04-2C70F4FF6EC6}" type="parTrans" cxnId="{385D48B3-3CE1-4BDD-A742-DBC3D6E38986}">
      <dgm:prSet/>
      <dgm:spPr/>
      <dgm:t>
        <a:bodyPr/>
        <a:lstStyle/>
        <a:p>
          <a:endParaRPr lang="en-US" sz="1600"/>
        </a:p>
      </dgm:t>
    </dgm:pt>
    <dgm:pt modelId="{08E8DB16-6DA4-4084-90B3-24D5067340C2}" type="sibTrans" cxnId="{385D48B3-3CE1-4BDD-A742-DBC3D6E38986}">
      <dgm:prSet/>
      <dgm:spPr/>
      <dgm:t>
        <a:bodyPr/>
        <a:lstStyle/>
        <a:p>
          <a:endParaRPr lang="en-US" sz="1600"/>
        </a:p>
      </dgm:t>
    </dgm:pt>
    <dgm:pt modelId="{A250ADF3-BF37-4EF3-BD1E-AF67C9588B5D}">
      <dgm:prSet custT="1"/>
      <dgm:spPr>
        <a:solidFill>
          <a:schemeClr val="tx2">
            <a:lumMod val="5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4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8. Record in dispensing log</a:t>
          </a:r>
        </a:p>
      </dgm:t>
    </dgm:pt>
    <dgm:pt modelId="{B0FDEDC5-7F72-4318-81EF-CFDC4CEEF6F3}" type="parTrans" cxnId="{4DD65326-5531-4482-BEAC-DC51D1794A8E}">
      <dgm:prSet custT="1"/>
      <dgm:spPr/>
      <dgm:t>
        <a:bodyPr/>
        <a:lstStyle/>
        <a:p>
          <a:endParaRPr lang="en-US" sz="400" dirty="0"/>
        </a:p>
      </dgm:t>
    </dgm:pt>
    <dgm:pt modelId="{8DB89202-9046-42C4-9E0F-4D51FFECA6CB}" type="sibTrans" cxnId="{4DD65326-5531-4482-BEAC-DC51D1794A8E}">
      <dgm:prSet/>
      <dgm:spPr/>
      <dgm:t>
        <a:bodyPr/>
        <a:lstStyle/>
        <a:p>
          <a:endParaRPr lang="en-US" sz="1600"/>
        </a:p>
      </dgm:t>
    </dgm:pt>
    <dgm:pt modelId="{B5301026-A90E-4700-ACD9-638BD511336C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en-US" sz="1400" b="1" dirty="0" smtClean="0">
              <a:solidFill>
                <a:schemeClr val="bg1"/>
              </a:solidFill>
              <a:latin typeface="Cambria" pitchFamily="18" charset="0"/>
            </a:rPr>
            <a:t>7. Deliver the medicines and counsel the client</a:t>
          </a:r>
          <a:endParaRPr kumimoji="0" lang="en-US" sz="1200" b="1" i="0" u="none" strike="noStrike" cap="none" normalizeH="0" baseline="-25000" dirty="0">
            <a:ln/>
            <a:solidFill>
              <a:schemeClr val="bg1"/>
            </a:solidFill>
            <a:effectLst/>
            <a:latin typeface="Cambria" pitchFamily="18" charset="0"/>
            <a:ea typeface="SimSun" pitchFamily="2" charset="-122"/>
            <a:cs typeface="Arial" charset="0"/>
          </a:endParaRPr>
        </a:p>
      </dgm:t>
    </dgm:pt>
    <dgm:pt modelId="{40CB136E-2A35-4E70-BF6B-E8E2EA70155A}" type="parTrans" cxnId="{72102611-D989-4923-9C17-746917A30175}">
      <dgm:prSet custT="1"/>
      <dgm:spPr/>
      <dgm:t>
        <a:bodyPr/>
        <a:lstStyle/>
        <a:p>
          <a:endParaRPr lang="en-US" sz="400" dirty="0"/>
        </a:p>
      </dgm:t>
    </dgm:pt>
    <dgm:pt modelId="{C6996484-5D1B-4D4B-81F4-9C813C55CEE8}" type="sibTrans" cxnId="{72102611-D989-4923-9C17-746917A30175}">
      <dgm:prSet/>
      <dgm:spPr/>
      <dgm:t>
        <a:bodyPr/>
        <a:lstStyle/>
        <a:p>
          <a:endParaRPr lang="en-US" sz="1600"/>
        </a:p>
      </dgm:t>
    </dgm:pt>
    <dgm:pt modelId="{465D41D8-76B6-4647-B641-914FD58483FA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en-US" sz="1600" b="1" dirty="0" smtClean="0">
              <a:latin typeface="Cambria" pitchFamily="18" charset="0"/>
            </a:rPr>
            <a:t>6. Re-read the prescription</a:t>
          </a:r>
          <a:endParaRPr kumimoji="0" lang="en-US" sz="1400" b="1" i="0" u="none" strike="noStrike" cap="none" normalizeH="0" baseline="0" dirty="0">
            <a:ln/>
            <a:effectLst/>
            <a:latin typeface="Cambria" pitchFamily="18" charset="0"/>
            <a:cs typeface="Arial" charset="0"/>
          </a:endParaRPr>
        </a:p>
      </dgm:t>
    </dgm:pt>
    <dgm:pt modelId="{242243E1-E56C-4B3D-9132-E2EE9A7F002A}" type="parTrans" cxnId="{30D99D8F-C74F-40ED-BFA5-3EFA0DB88803}">
      <dgm:prSet custT="1"/>
      <dgm:spPr/>
      <dgm:t>
        <a:bodyPr/>
        <a:lstStyle/>
        <a:p>
          <a:endParaRPr lang="en-US" sz="400" dirty="0"/>
        </a:p>
      </dgm:t>
    </dgm:pt>
    <dgm:pt modelId="{ABB01527-00DE-4827-8F2B-1DD7FC28285C}" type="sibTrans" cxnId="{30D99D8F-C74F-40ED-BFA5-3EFA0DB88803}">
      <dgm:prSet/>
      <dgm:spPr/>
      <dgm:t>
        <a:bodyPr/>
        <a:lstStyle/>
        <a:p>
          <a:endParaRPr lang="en-US" sz="1600"/>
        </a:p>
      </dgm:t>
    </dgm:pt>
    <dgm:pt modelId="{4D037C7A-8162-4D44-882A-74F84B90E9E0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pPr marL="0" marR="0" lvl="0" indent="0" algn="ctr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en-US" sz="1600" b="1" dirty="0" smtClean="0">
              <a:latin typeface="Cambria" pitchFamily="18" charset="0"/>
            </a:rPr>
            <a:t>5. Pack the Medicine</a:t>
          </a:r>
          <a:endParaRPr kumimoji="0" lang="en-US" sz="1600" b="1" i="0" u="none" strike="noStrike" cap="none" normalizeH="0" baseline="0" dirty="0" smtClean="0">
            <a:ln/>
            <a:effectLst/>
            <a:latin typeface="Cambria" pitchFamily="18" charset="0"/>
            <a:cs typeface="Arial" charset="0"/>
          </a:endParaRPr>
        </a:p>
      </dgm:t>
    </dgm:pt>
    <dgm:pt modelId="{0449E459-FE13-450D-A825-1DC8E61C7189}" type="parTrans" cxnId="{C4D0D37A-43C6-4165-A8AC-EFA891BA8F50}">
      <dgm:prSet custT="1"/>
      <dgm:spPr/>
      <dgm:t>
        <a:bodyPr/>
        <a:lstStyle/>
        <a:p>
          <a:endParaRPr lang="en-US" sz="400" dirty="0"/>
        </a:p>
      </dgm:t>
    </dgm:pt>
    <dgm:pt modelId="{6789792D-C3BC-48BD-97E3-F151C58C0A63}" type="sibTrans" cxnId="{C4D0D37A-43C6-4165-A8AC-EFA891BA8F50}">
      <dgm:prSet/>
      <dgm:spPr/>
      <dgm:t>
        <a:bodyPr/>
        <a:lstStyle/>
        <a:p>
          <a:endParaRPr lang="en-US" sz="1600"/>
        </a:p>
      </dgm:t>
    </dgm:pt>
    <dgm:pt modelId="{F6868086-62FC-4F85-8DD5-B7F06B0E2DDA}">
      <dgm:prSet custT="1"/>
      <dgm:spPr>
        <a:solidFill>
          <a:schemeClr val="bg2">
            <a:lumMod val="10000"/>
          </a:schemeClr>
        </a:solidFill>
      </dgm:spPr>
      <dgm:t>
        <a:bodyPr/>
        <a:lstStyle/>
        <a:p>
          <a:pPr marL="0" marR="0" lvl="0" indent="0" algn="l" defTabSz="914400" rtl="0" eaLnBrk="0" fontAlgn="base" latinLnBrk="0" hangingPunct="0">
            <a:lnSpc>
              <a:spcPct val="8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600" b="1" i="0" u="none" strike="noStrike" cap="none" normalizeH="0" baseline="0" dirty="0">
              <a:ln/>
              <a:effectLst/>
              <a:latin typeface="Cambria" pitchFamily="18" charset="0"/>
              <a:cs typeface="Arial" charset="0"/>
            </a:rPr>
            <a:t>4.Calculate quantity, cost and measure the correct amount of medicine </a:t>
          </a:r>
        </a:p>
      </dgm:t>
    </dgm:pt>
    <dgm:pt modelId="{1963D3F6-BACF-4C60-8434-98EAAA9B5FD2}" type="parTrans" cxnId="{DD679648-67C5-41A6-932A-57DF53824556}">
      <dgm:prSet custT="1"/>
      <dgm:spPr/>
      <dgm:t>
        <a:bodyPr/>
        <a:lstStyle/>
        <a:p>
          <a:endParaRPr lang="en-US" sz="400" dirty="0"/>
        </a:p>
      </dgm:t>
    </dgm:pt>
    <dgm:pt modelId="{5FAB61D8-A49E-444E-9432-DC6A37138E9E}" type="sibTrans" cxnId="{DD679648-67C5-41A6-932A-57DF53824556}">
      <dgm:prSet/>
      <dgm:spPr/>
      <dgm:t>
        <a:bodyPr/>
        <a:lstStyle/>
        <a:p>
          <a:endParaRPr lang="en-US" sz="1600"/>
        </a:p>
      </dgm:t>
    </dgm:pt>
    <dgm:pt modelId="{521581B1-1796-46DA-9E00-DA993170D9FB}">
      <dgm:prSet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kumimoji="0" lang="en-US" sz="1600" b="1" i="0" u="none" strike="noStrike" cap="none" normalizeH="0" baseline="0" dirty="0" smtClean="0">
              <a:ln/>
              <a:effectLst/>
              <a:latin typeface="Cambria" pitchFamily="18" charset="0"/>
              <a:cs typeface="Arial" charset="0"/>
            </a:rPr>
            <a:t>3. Label  the envelope</a:t>
          </a:r>
          <a:endParaRPr lang="en-US" sz="1600" b="1" dirty="0" smtClean="0">
            <a:latin typeface="Cambria" pitchFamily="18" charset="0"/>
          </a:endParaRPr>
        </a:p>
      </dgm:t>
    </dgm:pt>
    <dgm:pt modelId="{81CABCB6-AB3B-4346-B227-AE13BE97FC91}" type="parTrans" cxnId="{32EBAE82-9910-4123-9BC8-25DF0DECB1E9}">
      <dgm:prSet custT="1"/>
      <dgm:spPr/>
      <dgm:t>
        <a:bodyPr/>
        <a:lstStyle/>
        <a:p>
          <a:endParaRPr lang="en-US" sz="400" dirty="0"/>
        </a:p>
      </dgm:t>
    </dgm:pt>
    <dgm:pt modelId="{B12FC6ED-64AE-4966-B7B6-86E62ED7B425}" type="sibTrans" cxnId="{32EBAE82-9910-4123-9BC8-25DF0DECB1E9}">
      <dgm:prSet/>
      <dgm:spPr/>
      <dgm:t>
        <a:bodyPr/>
        <a:lstStyle/>
        <a:p>
          <a:endParaRPr lang="en-US" sz="1600"/>
        </a:p>
      </dgm:t>
    </dgm:pt>
    <dgm:pt modelId="{40FF7821-FA99-4EA6-8ED5-23890C2E2833}">
      <dgm:prSet custT="1"/>
      <dgm:spPr>
        <a:solidFill>
          <a:srgbClr val="FF0000"/>
        </a:solidFill>
      </dgm:spPr>
      <dgm:t>
        <a:bodyPr/>
        <a:lstStyle/>
        <a:p>
          <a:r>
            <a:rPr kumimoji="0" lang="en-US" sz="1400" b="1" i="0" u="none" strike="noStrike" cap="none" normalizeH="0" baseline="0" dirty="0" smtClean="0">
              <a:ln/>
              <a:effectLst/>
              <a:latin typeface="Cambria" pitchFamily="18" charset="0"/>
              <a:cs typeface="Arial" charset="0"/>
            </a:rPr>
            <a:t>2. Prepare/ collect</a:t>
          </a:r>
        </a:p>
        <a:p>
          <a:pPr rtl="0"/>
          <a:r>
            <a:rPr kumimoji="0" lang="en-US" sz="1400" b="1" i="0" u="none" strike="noStrike" cap="none" normalizeH="0" baseline="0" dirty="0" smtClean="0">
              <a:ln/>
              <a:effectLst/>
              <a:latin typeface="Cambria" pitchFamily="18" charset="0"/>
              <a:cs typeface="Arial" charset="0"/>
            </a:rPr>
            <a:t>the medicine for issue</a:t>
          </a:r>
          <a:endParaRPr lang="en-US" sz="1400" b="1" dirty="0" smtClean="0">
            <a:latin typeface="Cambria" pitchFamily="18" charset="0"/>
          </a:endParaRPr>
        </a:p>
      </dgm:t>
    </dgm:pt>
    <dgm:pt modelId="{0FE30477-D484-4CD8-B7D9-630B633ACE5A}" type="parTrans" cxnId="{FAD58467-06E0-4316-984B-F74D5EDF112B}">
      <dgm:prSet custT="1"/>
      <dgm:spPr/>
      <dgm:t>
        <a:bodyPr/>
        <a:lstStyle/>
        <a:p>
          <a:endParaRPr lang="en-US" sz="400" dirty="0"/>
        </a:p>
      </dgm:t>
    </dgm:pt>
    <dgm:pt modelId="{3EEE13CB-6719-44A4-B418-F700CAABD19E}" type="sibTrans" cxnId="{FAD58467-06E0-4316-984B-F74D5EDF112B}">
      <dgm:prSet/>
      <dgm:spPr/>
      <dgm:t>
        <a:bodyPr/>
        <a:lstStyle/>
        <a:p>
          <a:endParaRPr lang="en-US" sz="1600"/>
        </a:p>
      </dgm:t>
    </dgm:pt>
    <dgm:pt modelId="{2E567C76-A896-459D-BF0F-6CD9974BF747}">
      <dgm:prSet custT="1"/>
      <dgm:spPr>
        <a:solidFill>
          <a:srgbClr val="FFFF00"/>
        </a:solidFill>
      </dgm:spPr>
      <dgm:t>
        <a:bodyPr/>
        <a:lstStyle/>
        <a:p>
          <a:endParaRPr lang="en-US" sz="1400" b="1" dirty="0">
            <a:solidFill>
              <a:schemeClr val="tx1"/>
            </a:solidFill>
            <a:latin typeface="Cambria" pitchFamily="18" charset="0"/>
          </a:endParaRPr>
        </a:p>
      </dgm:t>
    </dgm:pt>
    <dgm:pt modelId="{74287F36-EFD9-4E3A-A0A7-48DB667300EB}" type="parTrans" cxnId="{39D46D75-CF01-41E8-8D25-17473847C6A2}">
      <dgm:prSet custT="1"/>
      <dgm:spPr/>
      <dgm:t>
        <a:bodyPr/>
        <a:lstStyle/>
        <a:p>
          <a:endParaRPr lang="en-US" sz="400" dirty="0"/>
        </a:p>
      </dgm:t>
    </dgm:pt>
    <dgm:pt modelId="{9104FA87-ACA4-4466-A57F-3FD5EDB25EE2}" type="sibTrans" cxnId="{39D46D75-CF01-41E8-8D25-17473847C6A2}">
      <dgm:prSet/>
      <dgm:spPr/>
      <dgm:t>
        <a:bodyPr/>
        <a:lstStyle/>
        <a:p>
          <a:endParaRPr lang="en-US" sz="1600"/>
        </a:p>
      </dgm:t>
    </dgm:pt>
    <dgm:pt modelId="{EA433FB0-6419-40C4-B020-E8FAA1F7E810}" type="pres">
      <dgm:prSet presAssocID="{F8BADDEF-A69D-4530-BF5A-B8CBDC992A5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485EC55-4F7A-4E8D-97CE-208C8B06D68C}" type="pres">
      <dgm:prSet presAssocID="{EC5F0F83-8BA5-43DF-99A3-248FF77FD02C}" presName="centerShape" presStyleLbl="node0" presStyleIdx="0" presStyleCnt="1" custScaleX="136100" custScaleY="115501" custLinFactNeighborX="-1979" custLinFactNeighborY="-2577"/>
      <dgm:spPr/>
      <dgm:t>
        <a:bodyPr/>
        <a:lstStyle/>
        <a:p>
          <a:endParaRPr lang="en-US"/>
        </a:p>
      </dgm:t>
    </dgm:pt>
    <dgm:pt modelId="{AF37524E-AFBA-48B0-81A2-8A9DFFA0C220}" type="pres">
      <dgm:prSet presAssocID="{74287F36-EFD9-4E3A-A0A7-48DB667300EB}" presName="Name9" presStyleLbl="parChTrans1D2" presStyleIdx="0" presStyleCnt="8"/>
      <dgm:spPr/>
      <dgm:t>
        <a:bodyPr/>
        <a:lstStyle/>
        <a:p>
          <a:endParaRPr lang="en-US"/>
        </a:p>
      </dgm:t>
    </dgm:pt>
    <dgm:pt modelId="{DFA07F90-C004-4270-954F-B372C7483CBE}" type="pres">
      <dgm:prSet presAssocID="{74287F36-EFD9-4E3A-A0A7-48DB667300EB}" presName="connTx" presStyleLbl="parChTrans1D2" presStyleIdx="0" presStyleCnt="8"/>
      <dgm:spPr/>
      <dgm:t>
        <a:bodyPr/>
        <a:lstStyle/>
        <a:p>
          <a:endParaRPr lang="en-US"/>
        </a:p>
      </dgm:t>
    </dgm:pt>
    <dgm:pt modelId="{10E40267-EAB9-41CA-94C0-4B97ADF9AD6C}" type="pres">
      <dgm:prSet presAssocID="{2E567C76-A896-459D-BF0F-6CD9974BF747}" presName="node" presStyleLbl="node1" presStyleIdx="0" presStyleCnt="8" custScaleX="171129" custScaleY="87124" custRadScaleRad="99298" custRadScaleInc="-79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2BDD1F-0F3C-458C-A145-C2FF3362808C}" type="pres">
      <dgm:prSet presAssocID="{B0FDEDC5-7F72-4318-81EF-CFDC4CEEF6F3}" presName="Name9" presStyleLbl="parChTrans1D2" presStyleIdx="1" presStyleCnt="8"/>
      <dgm:spPr/>
      <dgm:t>
        <a:bodyPr/>
        <a:lstStyle/>
        <a:p>
          <a:endParaRPr lang="en-US"/>
        </a:p>
      </dgm:t>
    </dgm:pt>
    <dgm:pt modelId="{306146AB-8024-48B3-B1B4-D3D5B2987272}" type="pres">
      <dgm:prSet presAssocID="{B0FDEDC5-7F72-4318-81EF-CFDC4CEEF6F3}" presName="connTx" presStyleLbl="parChTrans1D2" presStyleIdx="1" presStyleCnt="8"/>
      <dgm:spPr/>
      <dgm:t>
        <a:bodyPr/>
        <a:lstStyle/>
        <a:p>
          <a:endParaRPr lang="en-US"/>
        </a:p>
      </dgm:t>
    </dgm:pt>
    <dgm:pt modelId="{0070EA16-9ADC-477A-9E4B-E36428A25166}" type="pres">
      <dgm:prSet presAssocID="{A250ADF3-BF37-4EF3-BD1E-AF67C9588B5D}" presName="node" presStyleLbl="node1" presStyleIdx="1" presStyleCnt="8" custScaleX="187006" custScaleY="102862" custRadScaleRad="126680" custRadScaleInc="-4544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47CBA-02CA-4440-8AA9-DE01E25D8AE0}" type="pres">
      <dgm:prSet presAssocID="{40CB136E-2A35-4E70-BF6B-E8E2EA70155A}" presName="Name9" presStyleLbl="parChTrans1D2" presStyleIdx="2" presStyleCnt="8"/>
      <dgm:spPr/>
      <dgm:t>
        <a:bodyPr/>
        <a:lstStyle/>
        <a:p>
          <a:endParaRPr lang="en-US"/>
        </a:p>
      </dgm:t>
    </dgm:pt>
    <dgm:pt modelId="{2B406A2C-0DD4-4EB1-812D-2F2CD02C1F6B}" type="pres">
      <dgm:prSet presAssocID="{40CB136E-2A35-4E70-BF6B-E8E2EA70155A}" presName="connTx" presStyleLbl="parChTrans1D2" presStyleIdx="2" presStyleCnt="8"/>
      <dgm:spPr/>
      <dgm:t>
        <a:bodyPr/>
        <a:lstStyle/>
        <a:p>
          <a:endParaRPr lang="en-US"/>
        </a:p>
      </dgm:t>
    </dgm:pt>
    <dgm:pt modelId="{0BB7A13B-8B6F-43E2-9D78-0E8C964F1DF1}" type="pres">
      <dgm:prSet presAssocID="{B5301026-A90E-4700-ACD9-638BD511336C}" presName="node" presStyleLbl="node1" presStyleIdx="2" presStyleCnt="8" custScaleX="151124" custScaleY="110826" custRadScaleRad="146951" custRadScaleInc="-7951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E4DE14-617B-4909-A44B-04E4E7E39BE4}" type="pres">
      <dgm:prSet presAssocID="{242243E1-E56C-4B3D-9132-E2EE9A7F002A}" presName="Name9" presStyleLbl="parChTrans1D2" presStyleIdx="3" presStyleCnt="8"/>
      <dgm:spPr/>
      <dgm:t>
        <a:bodyPr/>
        <a:lstStyle/>
        <a:p>
          <a:endParaRPr lang="en-US"/>
        </a:p>
      </dgm:t>
    </dgm:pt>
    <dgm:pt modelId="{B0BACAE6-AA75-4D18-B69C-A6D55DE2253E}" type="pres">
      <dgm:prSet presAssocID="{242243E1-E56C-4B3D-9132-E2EE9A7F002A}" presName="connTx" presStyleLbl="parChTrans1D2" presStyleIdx="3" presStyleCnt="8"/>
      <dgm:spPr/>
      <dgm:t>
        <a:bodyPr/>
        <a:lstStyle/>
        <a:p>
          <a:endParaRPr lang="en-US"/>
        </a:p>
      </dgm:t>
    </dgm:pt>
    <dgm:pt modelId="{76E93AB1-19C9-41C7-8634-BC9D2476AD78}" type="pres">
      <dgm:prSet presAssocID="{465D41D8-76B6-4647-B641-914FD58483FA}" presName="node" presStyleLbl="node1" presStyleIdx="3" presStyleCnt="8" custScaleX="144738" custRadScaleRad="146353" custRadScaleInc="4532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0902A-8037-4162-859C-7A9203F2BAD1}" type="pres">
      <dgm:prSet presAssocID="{0449E459-FE13-450D-A825-1DC8E61C7189}" presName="Name9" presStyleLbl="parChTrans1D2" presStyleIdx="4" presStyleCnt="8"/>
      <dgm:spPr/>
      <dgm:t>
        <a:bodyPr/>
        <a:lstStyle/>
        <a:p>
          <a:endParaRPr lang="en-US"/>
        </a:p>
      </dgm:t>
    </dgm:pt>
    <dgm:pt modelId="{46861334-AE63-499E-878A-E4082CDFB222}" type="pres">
      <dgm:prSet presAssocID="{0449E459-FE13-450D-A825-1DC8E61C7189}" presName="connTx" presStyleLbl="parChTrans1D2" presStyleIdx="4" presStyleCnt="8"/>
      <dgm:spPr/>
      <dgm:t>
        <a:bodyPr/>
        <a:lstStyle/>
        <a:p>
          <a:endParaRPr lang="en-US"/>
        </a:p>
      </dgm:t>
    </dgm:pt>
    <dgm:pt modelId="{E6703EA6-6423-4396-91FA-8FA48C066C42}" type="pres">
      <dgm:prSet presAssocID="{4D037C7A-8162-4D44-882A-74F84B90E9E0}" presName="node" presStyleLbl="node1" presStyleIdx="4" presStyleCnt="8" custScaleX="151162" custRadScaleRad="100255" custRadScaleInc="38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79FBD-CE7A-4419-9214-F409E1069471}" type="pres">
      <dgm:prSet presAssocID="{1963D3F6-BACF-4C60-8434-98EAAA9B5FD2}" presName="Name9" presStyleLbl="parChTrans1D2" presStyleIdx="5" presStyleCnt="8"/>
      <dgm:spPr/>
      <dgm:t>
        <a:bodyPr/>
        <a:lstStyle/>
        <a:p>
          <a:endParaRPr lang="en-US"/>
        </a:p>
      </dgm:t>
    </dgm:pt>
    <dgm:pt modelId="{35DB885D-513E-478F-BD7E-EB075D95DCE3}" type="pres">
      <dgm:prSet presAssocID="{1963D3F6-BACF-4C60-8434-98EAAA9B5FD2}" presName="connTx" presStyleLbl="parChTrans1D2" presStyleIdx="5" presStyleCnt="8"/>
      <dgm:spPr/>
      <dgm:t>
        <a:bodyPr/>
        <a:lstStyle/>
        <a:p>
          <a:endParaRPr lang="en-US"/>
        </a:p>
      </dgm:t>
    </dgm:pt>
    <dgm:pt modelId="{20EFE8E0-D4F1-49F4-9E3B-A6B2B18BAA86}" type="pres">
      <dgm:prSet presAssocID="{F6868086-62FC-4F85-8DD5-B7F06B0E2DDA}" presName="node" presStyleLbl="node1" presStyleIdx="5" presStyleCnt="8" custScaleX="186127" custScaleY="115541" custRadScaleRad="148191" custRadScaleInc="-453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C1B090-930A-47BB-B402-CAEDB155AE4E}" type="pres">
      <dgm:prSet presAssocID="{81CABCB6-AB3B-4346-B227-AE13BE97FC91}" presName="Name9" presStyleLbl="parChTrans1D2" presStyleIdx="6" presStyleCnt="8"/>
      <dgm:spPr/>
      <dgm:t>
        <a:bodyPr/>
        <a:lstStyle/>
        <a:p>
          <a:endParaRPr lang="en-US"/>
        </a:p>
      </dgm:t>
    </dgm:pt>
    <dgm:pt modelId="{CE5DC202-9F7C-4EF5-821D-C9D1ADEBCBAE}" type="pres">
      <dgm:prSet presAssocID="{81CABCB6-AB3B-4346-B227-AE13BE97FC91}" presName="connTx" presStyleLbl="parChTrans1D2" presStyleIdx="6" presStyleCnt="8"/>
      <dgm:spPr/>
      <dgm:t>
        <a:bodyPr/>
        <a:lstStyle/>
        <a:p>
          <a:endParaRPr lang="en-US"/>
        </a:p>
      </dgm:t>
    </dgm:pt>
    <dgm:pt modelId="{00C93F92-F198-4F32-94A7-2808D85CA9AE}" type="pres">
      <dgm:prSet presAssocID="{521581B1-1796-46DA-9E00-DA993170D9FB}" presName="node" presStyleLbl="node1" presStyleIdx="6" presStyleCnt="8" custScaleX="134064" custScaleY="125041" custRadScaleRad="146342" custRadScaleInc="795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860B3E-F925-457F-B1A8-6A9F0AD75F4D}" type="pres">
      <dgm:prSet presAssocID="{0FE30477-D484-4CD8-B7D9-630B633ACE5A}" presName="Name9" presStyleLbl="parChTrans1D2" presStyleIdx="7" presStyleCnt="8"/>
      <dgm:spPr/>
      <dgm:t>
        <a:bodyPr/>
        <a:lstStyle/>
        <a:p>
          <a:endParaRPr lang="en-US"/>
        </a:p>
      </dgm:t>
    </dgm:pt>
    <dgm:pt modelId="{5A721B04-47C8-4FD8-BF16-7F46871350A5}" type="pres">
      <dgm:prSet presAssocID="{0FE30477-D484-4CD8-B7D9-630B633ACE5A}" presName="connTx" presStyleLbl="parChTrans1D2" presStyleIdx="7" presStyleCnt="8"/>
      <dgm:spPr/>
      <dgm:t>
        <a:bodyPr/>
        <a:lstStyle/>
        <a:p>
          <a:endParaRPr lang="en-US"/>
        </a:p>
      </dgm:t>
    </dgm:pt>
    <dgm:pt modelId="{D96F4981-9D80-4652-A853-4EBB70F87CB3}" type="pres">
      <dgm:prSet presAssocID="{40FF7821-FA99-4EA6-8ED5-23890C2E2833}" presName="node" presStyleLbl="node1" presStyleIdx="7" presStyleCnt="8" custScaleX="164312" custRadScaleRad="133731" custRadScaleInc="4353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8D1AB3-EF2C-4BB6-9525-405BF751A97C}" type="presOf" srcId="{F8BADDEF-A69D-4530-BF5A-B8CBDC992A50}" destId="{EA433FB0-6419-40C4-B020-E8FAA1F7E810}" srcOrd="0" destOrd="0" presId="urn:microsoft.com/office/officeart/2005/8/layout/radial1"/>
    <dgm:cxn modelId="{CDEB5868-344F-46F3-9122-A1C42A7CC49A}" type="presOf" srcId="{81CABCB6-AB3B-4346-B227-AE13BE97FC91}" destId="{CE5DC202-9F7C-4EF5-821D-C9D1ADEBCBAE}" srcOrd="1" destOrd="0" presId="urn:microsoft.com/office/officeart/2005/8/layout/radial1"/>
    <dgm:cxn modelId="{08EE80A6-676F-460D-A6AE-4755051ACFC3}" type="presOf" srcId="{74287F36-EFD9-4E3A-A0A7-48DB667300EB}" destId="{DFA07F90-C004-4270-954F-B372C7483CBE}" srcOrd="1" destOrd="0" presId="urn:microsoft.com/office/officeart/2005/8/layout/radial1"/>
    <dgm:cxn modelId="{C4D0D37A-43C6-4165-A8AC-EFA891BA8F50}" srcId="{EC5F0F83-8BA5-43DF-99A3-248FF77FD02C}" destId="{4D037C7A-8162-4D44-882A-74F84B90E9E0}" srcOrd="4" destOrd="0" parTransId="{0449E459-FE13-450D-A825-1DC8E61C7189}" sibTransId="{6789792D-C3BC-48BD-97E3-F151C58C0A63}"/>
    <dgm:cxn modelId="{52FA7DA7-6B3D-49C4-88F7-F9CE1FFF15D4}" type="presOf" srcId="{2E567C76-A896-459D-BF0F-6CD9974BF747}" destId="{10E40267-EAB9-41CA-94C0-4B97ADF9AD6C}" srcOrd="0" destOrd="0" presId="urn:microsoft.com/office/officeart/2005/8/layout/radial1"/>
    <dgm:cxn modelId="{FAD58467-06E0-4316-984B-F74D5EDF112B}" srcId="{EC5F0F83-8BA5-43DF-99A3-248FF77FD02C}" destId="{40FF7821-FA99-4EA6-8ED5-23890C2E2833}" srcOrd="7" destOrd="0" parTransId="{0FE30477-D484-4CD8-B7D9-630B633ACE5A}" sibTransId="{3EEE13CB-6719-44A4-B418-F700CAABD19E}"/>
    <dgm:cxn modelId="{071764AC-A780-4455-84A3-414EDA7C0A51}" type="presOf" srcId="{1963D3F6-BACF-4C60-8434-98EAAA9B5FD2}" destId="{35DB885D-513E-478F-BD7E-EB075D95DCE3}" srcOrd="1" destOrd="0" presId="urn:microsoft.com/office/officeart/2005/8/layout/radial1"/>
    <dgm:cxn modelId="{095CC196-7585-449E-AE1F-59884D2041FC}" type="presOf" srcId="{4D037C7A-8162-4D44-882A-74F84B90E9E0}" destId="{E6703EA6-6423-4396-91FA-8FA48C066C42}" srcOrd="0" destOrd="0" presId="urn:microsoft.com/office/officeart/2005/8/layout/radial1"/>
    <dgm:cxn modelId="{72102611-D989-4923-9C17-746917A30175}" srcId="{EC5F0F83-8BA5-43DF-99A3-248FF77FD02C}" destId="{B5301026-A90E-4700-ACD9-638BD511336C}" srcOrd="2" destOrd="0" parTransId="{40CB136E-2A35-4E70-BF6B-E8E2EA70155A}" sibTransId="{C6996484-5D1B-4D4B-81F4-9C813C55CEE8}"/>
    <dgm:cxn modelId="{37C93630-BD4C-4B4D-B570-B61ECEBDB51F}" type="presOf" srcId="{B0FDEDC5-7F72-4318-81EF-CFDC4CEEF6F3}" destId="{306146AB-8024-48B3-B1B4-D3D5B2987272}" srcOrd="1" destOrd="0" presId="urn:microsoft.com/office/officeart/2005/8/layout/radial1"/>
    <dgm:cxn modelId="{9D5B0BD4-7DE8-4221-A007-61CCDE661B77}" type="presOf" srcId="{B5301026-A90E-4700-ACD9-638BD511336C}" destId="{0BB7A13B-8B6F-43E2-9D78-0E8C964F1DF1}" srcOrd="0" destOrd="0" presId="urn:microsoft.com/office/officeart/2005/8/layout/radial1"/>
    <dgm:cxn modelId="{56139B27-5C5F-4C5B-A7AA-21715FAC0879}" type="presOf" srcId="{B0FDEDC5-7F72-4318-81EF-CFDC4CEEF6F3}" destId="{9C2BDD1F-0F3C-458C-A145-C2FF3362808C}" srcOrd="0" destOrd="0" presId="urn:microsoft.com/office/officeart/2005/8/layout/radial1"/>
    <dgm:cxn modelId="{39D46D75-CF01-41E8-8D25-17473847C6A2}" srcId="{EC5F0F83-8BA5-43DF-99A3-248FF77FD02C}" destId="{2E567C76-A896-459D-BF0F-6CD9974BF747}" srcOrd="0" destOrd="0" parTransId="{74287F36-EFD9-4E3A-A0A7-48DB667300EB}" sibTransId="{9104FA87-ACA4-4466-A57F-3FD5EDB25EE2}"/>
    <dgm:cxn modelId="{368A58AF-0CBD-4F08-A886-184DF60A5717}" type="presOf" srcId="{40CB136E-2A35-4E70-BF6B-E8E2EA70155A}" destId="{B5147CBA-02CA-4440-8AA9-DE01E25D8AE0}" srcOrd="0" destOrd="0" presId="urn:microsoft.com/office/officeart/2005/8/layout/radial1"/>
    <dgm:cxn modelId="{CEF47365-D406-48FB-B722-835964A319AD}" type="presOf" srcId="{EC5F0F83-8BA5-43DF-99A3-248FF77FD02C}" destId="{1485EC55-4F7A-4E8D-97CE-208C8B06D68C}" srcOrd="0" destOrd="0" presId="urn:microsoft.com/office/officeart/2005/8/layout/radial1"/>
    <dgm:cxn modelId="{F659178E-18CC-4392-9E8F-A77AD73B0141}" type="presOf" srcId="{521581B1-1796-46DA-9E00-DA993170D9FB}" destId="{00C93F92-F198-4F32-94A7-2808D85CA9AE}" srcOrd="0" destOrd="0" presId="urn:microsoft.com/office/officeart/2005/8/layout/radial1"/>
    <dgm:cxn modelId="{EA0986C9-D977-4E6A-ACB9-34E660D5E843}" type="presOf" srcId="{0FE30477-D484-4CD8-B7D9-630B633ACE5A}" destId="{C7860B3E-F925-457F-B1A8-6A9F0AD75F4D}" srcOrd="0" destOrd="0" presId="urn:microsoft.com/office/officeart/2005/8/layout/radial1"/>
    <dgm:cxn modelId="{3C8D0C45-5D85-4DA2-A61F-4397353E6203}" type="presOf" srcId="{0449E459-FE13-450D-A825-1DC8E61C7189}" destId="{C550902A-8037-4162-859C-7A9203F2BAD1}" srcOrd="0" destOrd="0" presId="urn:microsoft.com/office/officeart/2005/8/layout/radial1"/>
    <dgm:cxn modelId="{2129A112-F4B8-44E5-BC48-8F05110B28CD}" type="presOf" srcId="{A250ADF3-BF37-4EF3-BD1E-AF67C9588B5D}" destId="{0070EA16-9ADC-477A-9E4B-E36428A25166}" srcOrd="0" destOrd="0" presId="urn:microsoft.com/office/officeart/2005/8/layout/radial1"/>
    <dgm:cxn modelId="{32EBAE82-9910-4123-9BC8-25DF0DECB1E9}" srcId="{EC5F0F83-8BA5-43DF-99A3-248FF77FD02C}" destId="{521581B1-1796-46DA-9E00-DA993170D9FB}" srcOrd="6" destOrd="0" parTransId="{81CABCB6-AB3B-4346-B227-AE13BE97FC91}" sibTransId="{B12FC6ED-64AE-4966-B7B6-86E62ED7B425}"/>
    <dgm:cxn modelId="{DD679648-67C5-41A6-932A-57DF53824556}" srcId="{EC5F0F83-8BA5-43DF-99A3-248FF77FD02C}" destId="{F6868086-62FC-4F85-8DD5-B7F06B0E2DDA}" srcOrd="5" destOrd="0" parTransId="{1963D3F6-BACF-4C60-8434-98EAAA9B5FD2}" sibTransId="{5FAB61D8-A49E-444E-9432-DC6A37138E9E}"/>
    <dgm:cxn modelId="{970BA0C9-0BB1-4672-9DCF-300F8E10B3DD}" type="presOf" srcId="{242243E1-E56C-4B3D-9132-E2EE9A7F002A}" destId="{43E4DE14-617B-4909-A44B-04E4E7E39BE4}" srcOrd="0" destOrd="0" presId="urn:microsoft.com/office/officeart/2005/8/layout/radial1"/>
    <dgm:cxn modelId="{53E0D4D9-2B92-460E-AD09-8D4DDBEB5C88}" type="presOf" srcId="{81CABCB6-AB3B-4346-B227-AE13BE97FC91}" destId="{A8C1B090-930A-47BB-B402-CAEDB155AE4E}" srcOrd="0" destOrd="0" presId="urn:microsoft.com/office/officeart/2005/8/layout/radial1"/>
    <dgm:cxn modelId="{385D48B3-3CE1-4BDD-A742-DBC3D6E38986}" srcId="{F8BADDEF-A69D-4530-BF5A-B8CBDC992A50}" destId="{EC5F0F83-8BA5-43DF-99A3-248FF77FD02C}" srcOrd="0" destOrd="0" parTransId="{FD55634F-E533-495E-9C04-2C70F4FF6EC6}" sibTransId="{08E8DB16-6DA4-4084-90B3-24D5067340C2}"/>
    <dgm:cxn modelId="{2391600F-D0C1-40EA-BCCA-8C53E934C3E2}" type="presOf" srcId="{40CB136E-2A35-4E70-BF6B-E8E2EA70155A}" destId="{2B406A2C-0DD4-4EB1-812D-2F2CD02C1F6B}" srcOrd="1" destOrd="0" presId="urn:microsoft.com/office/officeart/2005/8/layout/radial1"/>
    <dgm:cxn modelId="{FEFC4BA6-6BB7-4199-9316-3EB655DD9786}" type="presOf" srcId="{0449E459-FE13-450D-A825-1DC8E61C7189}" destId="{46861334-AE63-499E-878A-E4082CDFB222}" srcOrd="1" destOrd="0" presId="urn:microsoft.com/office/officeart/2005/8/layout/radial1"/>
    <dgm:cxn modelId="{30D99D8F-C74F-40ED-BFA5-3EFA0DB88803}" srcId="{EC5F0F83-8BA5-43DF-99A3-248FF77FD02C}" destId="{465D41D8-76B6-4647-B641-914FD58483FA}" srcOrd="3" destOrd="0" parTransId="{242243E1-E56C-4B3D-9132-E2EE9A7F002A}" sibTransId="{ABB01527-00DE-4827-8F2B-1DD7FC28285C}"/>
    <dgm:cxn modelId="{4B1BE175-7641-4400-AE4B-89C22C3C1F3C}" type="presOf" srcId="{465D41D8-76B6-4647-B641-914FD58483FA}" destId="{76E93AB1-19C9-41C7-8634-BC9D2476AD78}" srcOrd="0" destOrd="0" presId="urn:microsoft.com/office/officeart/2005/8/layout/radial1"/>
    <dgm:cxn modelId="{4DD65326-5531-4482-BEAC-DC51D1794A8E}" srcId="{EC5F0F83-8BA5-43DF-99A3-248FF77FD02C}" destId="{A250ADF3-BF37-4EF3-BD1E-AF67C9588B5D}" srcOrd="1" destOrd="0" parTransId="{B0FDEDC5-7F72-4318-81EF-CFDC4CEEF6F3}" sibTransId="{8DB89202-9046-42C4-9E0F-4D51FFECA6CB}"/>
    <dgm:cxn modelId="{7883B67D-B886-4E22-8A2E-57EBB70D4AD2}" type="presOf" srcId="{74287F36-EFD9-4E3A-A0A7-48DB667300EB}" destId="{AF37524E-AFBA-48B0-81A2-8A9DFFA0C220}" srcOrd="0" destOrd="0" presId="urn:microsoft.com/office/officeart/2005/8/layout/radial1"/>
    <dgm:cxn modelId="{23DCEA21-4BD2-478B-8904-C69515E06F24}" type="presOf" srcId="{0FE30477-D484-4CD8-B7D9-630B633ACE5A}" destId="{5A721B04-47C8-4FD8-BF16-7F46871350A5}" srcOrd="1" destOrd="0" presId="urn:microsoft.com/office/officeart/2005/8/layout/radial1"/>
    <dgm:cxn modelId="{2D48CF54-A6B8-449E-9A18-B3EAC443C47E}" type="presOf" srcId="{F6868086-62FC-4F85-8DD5-B7F06B0E2DDA}" destId="{20EFE8E0-D4F1-49F4-9E3B-A6B2B18BAA86}" srcOrd="0" destOrd="0" presId="urn:microsoft.com/office/officeart/2005/8/layout/radial1"/>
    <dgm:cxn modelId="{F6877617-6C8C-45E0-A717-AC7F778DBACE}" type="presOf" srcId="{242243E1-E56C-4B3D-9132-E2EE9A7F002A}" destId="{B0BACAE6-AA75-4D18-B69C-A6D55DE2253E}" srcOrd="1" destOrd="0" presId="urn:microsoft.com/office/officeart/2005/8/layout/radial1"/>
    <dgm:cxn modelId="{634AF4D4-7708-4A10-9D29-5DF00A01564A}" type="presOf" srcId="{40FF7821-FA99-4EA6-8ED5-23890C2E2833}" destId="{D96F4981-9D80-4652-A853-4EBB70F87CB3}" srcOrd="0" destOrd="0" presId="urn:microsoft.com/office/officeart/2005/8/layout/radial1"/>
    <dgm:cxn modelId="{005242BD-4CD9-4991-B18E-00EA7990B664}" type="presOf" srcId="{1963D3F6-BACF-4C60-8434-98EAAA9B5FD2}" destId="{0F179FBD-CE7A-4419-9214-F409E1069471}" srcOrd="0" destOrd="0" presId="urn:microsoft.com/office/officeart/2005/8/layout/radial1"/>
    <dgm:cxn modelId="{8DF29DB2-DB57-4385-A314-F6288453F031}" type="presParOf" srcId="{EA433FB0-6419-40C4-B020-E8FAA1F7E810}" destId="{1485EC55-4F7A-4E8D-97CE-208C8B06D68C}" srcOrd="0" destOrd="0" presId="urn:microsoft.com/office/officeart/2005/8/layout/radial1"/>
    <dgm:cxn modelId="{D3276C2C-23BB-428A-A100-911B0D9A5DCE}" type="presParOf" srcId="{EA433FB0-6419-40C4-B020-E8FAA1F7E810}" destId="{AF37524E-AFBA-48B0-81A2-8A9DFFA0C220}" srcOrd="1" destOrd="0" presId="urn:microsoft.com/office/officeart/2005/8/layout/radial1"/>
    <dgm:cxn modelId="{17E2CB32-10D2-44D6-9E46-72BB9D35153A}" type="presParOf" srcId="{AF37524E-AFBA-48B0-81A2-8A9DFFA0C220}" destId="{DFA07F90-C004-4270-954F-B372C7483CBE}" srcOrd="0" destOrd="0" presId="urn:microsoft.com/office/officeart/2005/8/layout/radial1"/>
    <dgm:cxn modelId="{DCC00D50-80FE-48EE-BEF6-BDC812F1F78B}" type="presParOf" srcId="{EA433FB0-6419-40C4-B020-E8FAA1F7E810}" destId="{10E40267-EAB9-41CA-94C0-4B97ADF9AD6C}" srcOrd="2" destOrd="0" presId="urn:microsoft.com/office/officeart/2005/8/layout/radial1"/>
    <dgm:cxn modelId="{9137876D-7F72-44B0-92E6-6F154D7185BE}" type="presParOf" srcId="{EA433FB0-6419-40C4-B020-E8FAA1F7E810}" destId="{9C2BDD1F-0F3C-458C-A145-C2FF3362808C}" srcOrd="3" destOrd="0" presId="urn:microsoft.com/office/officeart/2005/8/layout/radial1"/>
    <dgm:cxn modelId="{BA77DC2C-C979-48C7-ABE7-0E2E98618AC4}" type="presParOf" srcId="{9C2BDD1F-0F3C-458C-A145-C2FF3362808C}" destId="{306146AB-8024-48B3-B1B4-D3D5B2987272}" srcOrd="0" destOrd="0" presId="urn:microsoft.com/office/officeart/2005/8/layout/radial1"/>
    <dgm:cxn modelId="{F6B9C413-01CC-4B45-BCD4-3573BBD274B7}" type="presParOf" srcId="{EA433FB0-6419-40C4-B020-E8FAA1F7E810}" destId="{0070EA16-9ADC-477A-9E4B-E36428A25166}" srcOrd="4" destOrd="0" presId="urn:microsoft.com/office/officeart/2005/8/layout/radial1"/>
    <dgm:cxn modelId="{0A53DA04-56B4-43DE-8955-54B09D3BC0BD}" type="presParOf" srcId="{EA433FB0-6419-40C4-B020-E8FAA1F7E810}" destId="{B5147CBA-02CA-4440-8AA9-DE01E25D8AE0}" srcOrd="5" destOrd="0" presId="urn:microsoft.com/office/officeart/2005/8/layout/radial1"/>
    <dgm:cxn modelId="{9675317E-6C5B-44A1-AFBE-34412AE17818}" type="presParOf" srcId="{B5147CBA-02CA-4440-8AA9-DE01E25D8AE0}" destId="{2B406A2C-0DD4-4EB1-812D-2F2CD02C1F6B}" srcOrd="0" destOrd="0" presId="urn:microsoft.com/office/officeart/2005/8/layout/radial1"/>
    <dgm:cxn modelId="{2D8EF032-E8CE-4075-899C-A93080AD733F}" type="presParOf" srcId="{EA433FB0-6419-40C4-B020-E8FAA1F7E810}" destId="{0BB7A13B-8B6F-43E2-9D78-0E8C964F1DF1}" srcOrd="6" destOrd="0" presId="urn:microsoft.com/office/officeart/2005/8/layout/radial1"/>
    <dgm:cxn modelId="{D497636E-E140-418C-A4C1-B339A155ED8E}" type="presParOf" srcId="{EA433FB0-6419-40C4-B020-E8FAA1F7E810}" destId="{43E4DE14-617B-4909-A44B-04E4E7E39BE4}" srcOrd="7" destOrd="0" presId="urn:microsoft.com/office/officeart/2005/8/layout/radial1"/>
    <dgm:cxn modelId="{62449985-CE97-4FC8-B467-A33A99686D09}" type="presParOf" srcId="{43E4DE14-617B-4909-A44B-04E4E7E39BE4}" destId="{B0BACAE6-AA75-4D18-B69C-A6D55DE2253E}" srcOrd="0" destOrd="0" presId="urn:microsoft.com/office/officeart/2005/8/layout/radial1"/>
    <dgm:cxn modelId="{785C32C6-CA19-4C14-A0B8-8CA1B7F91D60}" type="presParOf" srcId="{EA433FB0-6419-40C4-B020-E8FAA1F7E810}" destId="{76E93AB1-19C9-41C7-8634-BC9D2476AD78}" srcOrd="8" destOrd="0" presId="urn:microsoft.com/office/officeart/2005/8/layout/radial1"/>
    <dgm:cxn modelId="{1E5D61FE-D11E-46DC-A260-A358A5070BA1}" type="presParOf" srcId="{EA433FB0-6419-40C4-B020-E8FAA1F7E810}" destId="{C550902A-8037-4162-859C-7A9203F2BAD1}" srcOrd="9" destOrd="0" presId="urn:microsoft.com/office/officeart/2005/8/layout/radial1"/>
    <dgm:cxn modelId="{646F11DA-1015-49D6-BBF8-6BE80D8497AE}" type="presParOf" srcId="{C550902A-8037-4162-859C-7A9203F2BAD1}" destId="{46861334-AE63-499E-878A-E4082CDFB222}" srcOrd="0" destOrd="0" presId="urn:microsoft.com/office/officeart/2005/8/layout/radial1"/>
    <dgm:cxn modelId="{F193F197-3A01-4611-A3C3-3BA35876C240}" type="presParOf" srcId="{EA433FB0-6419-40C4-B020-E8FAA1F7E810}" destId="{E6703EA6-6423-4396-91FA-8FA48C066C42}" srcOrd="10" destOrd="0" presId="urn:microsoft.com/office/officeart/2005/8/layout/radial1"/>
    <dgm:cxn modelId="{91CCF4BD-A374-49AC-9D17-BD1C3F9CB884}" type="presParOf" srcId="{EA433FB0-6419-40C4-B020-E8FAA1F7E810}" destId="{0F179FBD-CE7A-4419-9214-F409E1069471}" srcOrd="11" destOrd="0" presId="urn:microsoft.com/office/officeart/2005/8/layout/radial1"/>
    <dgm:cxn modelId="{53B7368F-D85D-4341-85E0-C7243FFE49ED}" type="presParOf" srcId="{0F179FBD-CE7A-4419-9214-F409E1069471}" destId="{35DB885D-513E-478F-BD7E-EB075D95DCE3}" srcOrd="0" destOrd="0" presId="urn:microsoft.com/office/officeart/2005/8/layout/radial1"/>
    <dgm:cxn modelId="{879ECA92-8876-4CC9-9FB8-1D40E9F04D03}" type="presParOf" srcId="{EA433FB0-6419-40C4-B020-E8FAA1F7E810}" destId="{20EFE8E0-D4F1-49F4-9E3B-A6B2B18BAA86}" srcOrd="12" destOrd="0" presId="urn:microsoft.com/office/officeart/2005/8/layout/radial1"/>
    <dgm:cxn modelId="{CF0F84EA-D68D-4121-B7B9-24D2406723EE}" type="presParOf" srcId="{EA433FB0-6419-40C4-B020-E8FAA1F7E810}" destId="{A8C1B090-930A-47BB-B402-CAEDB155AE4E}" srcOrd="13" destOrd="0" presId="urn:microsoft.com/office/officeart/2005/8/layout/radial1"/>
    <dgm:cxn modelId="{BF45739C-E4D0-4FAD-B1D1-84AC2CE7797B}" type="presParOf" srcId="{A8C1B090-930A-47BB-B402-CAEDB155AE4E}" destId="{CE5DC202-9F7C-4EF5-821D-C9D1ADEBCBAE}" srcOrd="0" destOrd="0" presId="urn:microsoft.com/office/officeart/2005/8/layout/radial1"/>
    <dgm:cxn modelId="{33BD99C6-AC1B-4D28-BE51-0FFC793F3534}" type="presParOf" srcId="{EA433FB0-6419-40C4-B020-E8FAA1F7E810}" destId="{00C93F92-F198-4F32-94A7-2808D85CA9AE}" srcOrd="14" destOrd="0" presId="urn:microsoft.com/office/officeart/2005/8/layout/radial1"/>
    <dgm:cxn modelId="{C368C42B-E337-440E-9C9B-CF77908A6558}" type="presParOf" srcId="{EA433FB0-6419-40C4-B020-E8FAA1F7E810}" destId="{C7860B3E-F925-457F-B1A8-6A9F0AD75F4D}" srcOrd="15" destOrd="0" presId="urn:microsoft.com/office/officeart/2005/8/layout/radial1"/>
    <dgm:cxn modelId="{4EB7DE8F-DB17-4E8F-8642-11D0EEAF6709}" type="presParOf" srcId="{C7860B3E-F925-457F-B1A8-6A9F0AD75F4D}" destId="{5A721B04-47C8-4FD8-BF16-7F46871350A5}" srcOrd="0" destOrd="0" presId="urn:microsoft.com/office/officeart/2005/8/layout/radial1"/>
    <dgm:cxn modelId="{C4600E34-4074-4A74-B861-057A307E8B26}" type="presParOf" srcId="{EA433FB0-6419-40C4-B020-E8FAA1F7E810}" destId="{D96F4981-9D80-4652-A853-4EBB70F87CB3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2E89C-3154-4FB1-85D0-7072A474914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C235C-D70E-403B-A60D-4EBFAD8585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899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24/04/2017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2504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93444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44719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56900"/>
            <a:ext cx="8001000" cy="4525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H</a:t>
            </a:r>
            <a:r>
              <a:rPr lang="en-US" dirty="0" smtClean="0"/>
              <a:t>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819400"/>
            <a:ext cx="7848600" cy="12192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smtClean="0"/>
              <a:t>Module 2 Session 2</a:t>
            </a:r>
          </a:p>
          <a:p>
            <a:pPr algn="ctr"/>
            <a:r>
              <a:rPr lang="en-US" dirty="0" smtClean="0"/>
              <a:t>Appropriate </a:t>
            </a:r>
            <a:r>
              <a:rPr lang="en-US" dirty="0"/>
              <a:t>Medicines Use: The Dispensing Process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343400"/>
            <a:ext cx="2369820" cy="23642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Generic Name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51022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Medicine names may be either generic or brand names.</a:t>
            </a:r>
            <a:endParaRPr lang="en-US" dirty="0"/>
          </a:p>
          <a:p>
            <a:r>
              <a:rPr lang="en-US" sz="3200" dirty="0"/>
              <a:t>Generic name is the name given to a medicine that will be recognized all over the world. </a:t>
            </a:r>
          </a:p>
          <a:p>
            <a:r>
              <a:rPr lang="en-US" sz="3200" dirty="0"/>
              <a:t>It remains the same regardless of which company manufactured the medicine.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A prescription should be written using the generic name because this prevents mistakes during dispensing.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0207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>Examples of Generic Names</a:t>
            </a:r>
            <a:br>
              <a:rPr lang="en-US" sz="4400" b="1" dirty="0"/>
            </a:br>
            <a:endParaRPr lang="en-US" sz="4400" b="1" dirty="0"/>
          </a:p>
        </p:txBody>
      </p:sp>
      <p:sp>
        <p:nvSpPr>
          <p:cNvPr id="4761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924800" cy="4721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Paracetamol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Diclofenac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Metronidazole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Albendazole 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Artemether/ lumefantrine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Tetracycline 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Brand Names</a:t>
            </a:r>
          </a:p>
        </p:txBody>
      </p:sp>
      <p:sp>
        <p:nvSpPr>
          <p:cNvPr id="4771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239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Names given to the medicines by the manufacturing company.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Brand names can only be used by one company.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Brand names are always short and easy to remember and write.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This prompts prescribers to use them more frequently than the generic name.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969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Examples of Generic and Brand Names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82167699"/>
              </p:ext>
            </p:extLst>
          </p:nvPr>
        </p:nvGraphicFramePr>
        <p:xfrm>
          <a:off x="685800" y="1447800"/>
          <a:ext cx="7848600" cy="51704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807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1984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34029">
                <a:tc>
                  <a:txBody>
                    <a:bodyPr/>
                    <a:lstStyle/>
                    <a:p>
                      <a:r>
                        <a:rPr lang="en-US" sz="2000" b="1" dirty="0"/>
                        <a:t>Generic</a:t>
                      </a:r>
                      <a:r>
                        <a:rPr lang="en-US" sz="2000" b="1" baseline="0" dirty="0"/>
                        <a:t> name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Brand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Manufacturing company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69406">
                <a:tc>
                  <a:txBody>
                    <a:bodyPr/>
                    <a:lstStyle/>
                    <a:p>
                      <a:r>
                        <a:rPr lang="en-US" sz="2000" dirty="0"/>
                        <a:t>Paracetamol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Panadol®</a:t>
                      </a:r>
                    </a:p>
                    <a:p>
                      <a:r>
                        <a:rPr lang="en-US" sz="2000" dirty="0"/>
                        <a:t>Cetamol®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err="1" smtClean="0"/>
                        <a:t>Gamadol</a:t>
                      </a:r>
                      <a:r>
                        <a:rPr lang="en-US" sz="2000" dirty="0"/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GlaxoSmithkline</a:t>
                      </a:r>
                    </a:p>
                    <a:p>
                      <a:r>
                        <a:rPr lang="en-US" sz="2000" dirty="0"/>
                        <a:t>Regal Pharmaceuticals, Kenya </a:t>
                      </a:r>
                    </a:p>
                    <a:p>
                      <a:r>
                        <a:rPr lang="en-US" sz="2000" dirty="0" smtClean="0"/>
                        <a:t>Gamma Pharmaceuticals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smtClean="0"/>
                        <a:t>Zambia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69406">
                <a:tc>
                  <a:txBody>
                    <a:bodyPr/>
                    <a:lstStyle/>
                    <a:p>
                      <a:r>
                        <a:rPr lang="en-US" sz="2000" dirty="0"/>
                        <a:t>Artemether/lumefantrine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Coartem® </a:t>
                      </a:r>
                    </a:p>
                    <a:p>
                      <a:r>
                        <a:rPr lang="en-US" sz="2000" dirty="0"/>
                        <a:t>Artefan®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Novartis, </a:t>
                      </a:r>
                      <a:r>
                        <a:rPr lang="en-US" sz="2000" dirty="0" smtClean="0"/>
                        <a:t>Switzerland</a:t>
                      </a:r>
                      <a:endParaRPr lang="en-US" sz="2000" dirty="0"/>
                    </a:p>
                    <a:p>
                      <a:r>
                        <a:rPr lang="en-US" sz="2000" dirty="0"/>
                        <a:t>Ajanta,</a:t>
                      </a:r>
                      <a:r>
                        <a:rPr lang="en-US" sz="2000" baseline="0" dirty="0"/>
                        <a:t> India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1644">
                <a:tc>
                  <a:txBody>
                    <a:bodyPr/>
                    <a:lstStyle/>
                    <a:p>
                      <a:r>
                        <a:rPr lang="en-US" sz="2000" dirty="0"/>
                        <a:t>Quinine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Qunimix®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Medipharm, Uganda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49916">
                <a:tc>
                  <a:txBody>
                    <a:bodyPr/>
                    <a:lstStyle/>
                    <a:p>
                      <a:r>
                        <a:rPr lang="en-US" sz="2000" dirty="0"/>
                        <a:t>Amoxicillin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Unixil</a:t>
                      </a:r>
                      <a:r>
                        <a:rPr lang="en-US" sz="2000" dirty="0"/>
                        <a:t>®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Regal </a:t>
                      </a:r>
                      <a:r>
                        <a:rPr lang="en-US" sz="2000" dirty="0"/>
                        <a:t>Pharmaceuticals, </a:t>
                      </a:r>
                      <a:r>
                        <a:rPr lang="en-US" sz="2000" baseline="0" dirty="0"/>
                        <a:t>Kenya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Generic/Brand Name</a:t>
            </a:r>
          </a:p>
        </p:txBody>
      </p:sp>
      <p:pic>
        <p:nvPicPr>
          <p:cNvPr id="2050" name="Picture 2" descr="D:\pictures for illustrations\100_26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4" y="1562819"/>
            <a:ext cx="5410200" cy="5257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 flipH="1">
            <a:off x="5791200" y="1676400"/>
            <a:ext cx="1828802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Brand name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9800" y="4419600"/>
            <a:ext cx="1828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Generic name</a:t>
            </a:r>
          </a:p>
        </p:txBody>
      </p:sp>
      <p:cxnSp>
        <p:nvCxnSpPr>
          <p:cNvPr id="8" name="Straight Arrow Connector 7"/>
          <p:cNvCxnSpPr>
            <a:stCxn id="5" idx="3"/>
          </p:cNvCxnSpPr>
          <p:nvPr/>
        </p:nvCxnSpPr>
        <p:spPr>
          <a:xfrm rot="10800000" flipV="1">
            <a:off x="3733804" y="1905000"/>
            <a:ext cx="2057397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581400" y="3581400"/>
            <a:ext cx="24384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</a:t>
            </a:r>
            <a:r>
              <a:rPr lang="es-ES_tradnl" dirty="0"/>
              <a:t> </a:t>
            </a:r>
            <a:r>
              <a:rPr lang="es-ES_tradnl" dirty="0" smtClean="0"/>
              <a:t>1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Generic Names</a:t>
            </a:r>
          </a:p>
        </p:txBody>
      </p:sp>
    </p:spTree>
    <p:extLst>
      <p:ext uri="{BB962C8B-B14F-4D97-AF65-F5344CB8AC3E}">
        <p14:creationId xmlns:p14="http://schemas.microsoft.com/office/powerpoint/2010/main" val="1896855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Prescription Instructions</a:t>
            </a:r>
            <a:endParaRPr lang="en-US" dirty="0"/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5105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/>
              <a:t>The dosage form and the instructions for use of a prescription are often written in an abbreviated code.</a:t>
            </a:r>
          </a:p>
          <a:p>
            <a:pPr eaLnBrk="1" hangingPunct="1"/>
            <a:r>
              <a:rPr lang="en-US" dirty="0"/>
              <a:t>This code is based on the ancient language of Latin so special training is required to interpret it.</a:t>
            </a:r>
          </a:p>
          <a:p>
            <a:pPr lvl="1" eaLnBrk="1" hangingPunct="1"/>
            <a:r>
              <a:rPr lang="en-US" dirty="0"/>
              <a:t>For example, </a:t>
            </a:r>
          </a:p>
          <a:p>
            <a:pPr lvl="2" eaLnBrk="1" hangingPunct="1"/>
            <a:r>
              <a:rPr lang="en-US" dirty="0"/>
              <a:t>b.d. or b.i.d is often used to mean “twice daily”</a:t>
            </a:r>
          </a:p>
          <a:p>
            <a:pPr lvl="2" eaLnBrk="1" hangingPunct="1"/>
            <a:r>
              <a:rPr lang="en-US" dirty="0"/>
              <a:t>p.o. is often used to mean “take by mouth”</a:t>
            </a:r>
          </a:p>
          <a:p>
            <a:pPr lvl="2" eaLnBrk="1" hangingPunct="1"/>
            <a:r>
              <a:rPr lang="en-US" dirty="0" smtClean="0"/>
              <a:t>t.i.d is “three times a day”</a:t>
            </a:r>
            <a:endParaRPr lang="en-US" dirty="0"/>
          </a:p>
          <a:p>
            <a:pPr lvl="2" eaLnBrk="1" hangingPunct="1"/>
            <a:r>
              <a:rPr lang="en-US" dirty="0" smtClean="0"/>
              <a:t>q.i.d is “four times a day”</a:t>
            </a:r>
            <a:endParaRPr lang="en-US" dirty="0"/>
          </a:p>
          <a:p>
            <a:pPr eaLnBrk="1" hangingPunct="1"/>
            <a:r>
              <a:rPr lang="en-US" dirty="0"/>
              <a:t>A list of the common abbreviations used in prescriptions is included in your manual.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Abbreviations Related to Frequency of Drug Administration 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393067"/>
              </p:ext>
            </p:extLst>
          </p:nvPr>
        </p:nvGraphicFramePr>
        <p:xfrm>
          <a:off x="685800" y="1600201"/>
          <a:ext cx="8001000" cy="50433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20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507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7482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32601">
                <a:tc>
                  <a:txBody>
                    <a:bodyPr/>
                    <a:lstStyle/>
                    <a:p>
                      <a:r>
                        <a:rPr lang="en-US" sz="1900" b="1" dirty="0"/>
                        <a:t>Abbreviation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b="1" dirty="0"/>
                        <a:t>Meaning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b="1" dirty="0"/>
                        <a:t>Time</a:t>
                      </a:r>
                      <a:r>
                        <a:rPr lang="en-US" sz="1900" b="1" baseline="0" dirty="0"/>
                        <a:t> interval </a:t>
                      </a:r>
                      <a:endParaRPr lang="en-US" sz="19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2601">
                <a:tc>
                  <a:txBody>
                    <a:bodyPr/>
                    <a:lstStyle/>
                    <a:p>
                      <a:r>
                        <a:rPr lang="en-US" sz="1900" dirty="0"/>
                        <a:t>o.d.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Once daily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medicine </a:t>
                      </a:r>
                      <a:r>
                        <a:rPr lang="en-US" sz="1900" dirty="0" smtClean="0"/>
                        <a:t>every</a:t>
                      </a:r>
                      <a:r>
                        <a:rPr lang="en-US" sz="1900" baseline="0" dirty="0" smtClean="0"/>
                        <a:t> 24 </a:t>
                      </a:r>
                      <a:r>
                        <a:rPr lang="en-US" sz="1900" baseline="0" dirty="0"/>
                        <a:t>hrs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601">
                <a:tc>
                  <a:txBody>
                    <a:bodyPr/>
                    <a:lstStyle/>
                    <a:p>
                      <a:r>
                        <a:rPr lang="en-US" sz="1900" dirty="0"/>
                        <a:t>b.d or b.i.d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Twice daily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</a:t>
                      </a:r>
                      <a:r>
                        <a:rPr lang="en-US" sz="1900" dirty="0" smtClean="0"/>
                        <a:t>medicine every</a:t>
                      </a:r>
                      <a:r>
                        <a:rPr lang="en-US" sz="1900" baseline="0" dirty="0" smtClean="0"/>
                        <a:t> 12 </a:t>
                      </a:r>
                      <a:r>
                        <a:rPr lang="en-US" sz="1900" baseline="0" dirty="0"/>
                        <a:t>hrs 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9522">
                <a:tc>
                  <a:txBody>
                    <a:bodyPr/>
                    <a:lstStyle/>
                    <a:p>
                      <a:r>
                        <a:rPr lang="en-US" sz="1900" dirty="0"/>
                        <a:t>Tds or t.i.d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Thrice/three</a:t>
                      </a:r>
                      <a:r>
                        <a:rPr lang="en-US" sz="1900" baseline="0" dirty="0"/>
                        <a:t> times daily 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medicine </a:t>
                      </a:r>
                      <a:r>
                        <a:rPr lang="en-US" sz="1900" dirty="0" smtClean="0"/>
                        <a:t>every</a:t>
                      </a:r>
                      <a:r>
                        <a:rPr lang="en-US" sz="1900" baseline="0" dirty="0" smtClean="0"/>
                        <a:t> 8 </a:t>
                      </a:r>
                      <a:r>
                        <a:rPr lang="en-US" sz="1900" baseline="0" dirty="0"/>
                        <a:t>hrs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2601">
                <a:tc>
                  <a:txBody>
                    <a:bodyPr/>
                    <a:lstStyle/>
                    <a:p>
                      <a:r>
                        <a:rPr lang="en-US" sz="1900" dirty="0"/>
                        <a:t>Q.i.d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Four times daily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medicine </a:t>
                      </a:r>
                      <a:r>
                        <a:rPr lang="en-US" sz="1900" dirty="0" smtClean="0"/>
                        <a:t>every</a:t>
                      </a:r>
                      <a:r>
                        <a:rPr lang="en-US" sz="1900" baseline="0" dirty="0" smtClean="0"/>
                        <a:t> 6 </a:t>
                      </a:r>
                      <a:r>
                        <a:rPr lang="en-US" sz="1900" baseline="0" dirty="0"/>
                        <a:t>hrs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2601">
                <a:tc>
                  <a:txBody>
                    <a:bodyPr/>
                    <a:lstStyle/>
                    <a:p>
                      <a:r>
                        <a:rPr lang="en-US" sz="1900" dirty="0"/>
                        <a:t>Stat.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Single dose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only</a:t>
                      </a:r>
                      <a:r>
                        <a:rPr lang="en-US" sz="1900" baseline="0" dirty="0"/>
                        <a:t> one dose of medicine </a:t>
                      </a:r>
                      <a:endParaRPr lang="en-US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210473">
                <a:tc>
                  <a:txBody>
                    <a:bodyPr/>
                    <a:lstStyle/>
                    <a:p>
                      <a:r>
                        <a:rPr lang="en-US" sz="1900" dirty="0"/>
                        <a:t>Prn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/>
                        <a:t>Take the medicine whenever necessary,</a:t>
                      </a:r>
                      <a:r>
                        <a:rPr lang="en-US" sz="1900" baseline="0" dirty="0"/>
                        <a:t> i.e., when symptoms occur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medicine whenever</a:t>
                      </a:r>
                      <a:r>
                        <a:rPr lang="en-US" sz="1900" baseline="0" dirty="0"/>
                        <a:t> symptoms occur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929998">
                <a:tc>
                  <a:txBody>
                    <a:bodyPr/>
                    <a:lstStyle/>
                    <a:p>
                      <a:r>
                        <a:rPr lang="en-US" sz="1900" dirty="0"/>
                        <a:t>Noct</a:t>
                      </a:r>
                      <a:r>
                        <a:rPr lang="en-US" sz="1900" baseline="0" dirty="0"/>
                        <a:t> 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/>
                        <a:t>Take the medicine at night</a:t>
                      </a:r>
                    </a:p>
                    <a:p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Take medicine only at night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77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Abbreviations Related to Dosage Form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82124037"/>
              </p:ext>
            </p:extLst>
          </p:nvPr>
        </p:nvGraphicFramePr>
        <p:xfrm>
          <a:off x="685800" y="1600200"/>
          <a:ext cx="8001000" cy="5029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Abbreviation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Meaning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Tab.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Tablet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Cap.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Capsule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Gutt.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Drops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Oint.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Ointment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Syr.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Syrup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Supp.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Suppository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Pess.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Pessary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Inj.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Injection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IM</a:t>
                      </a:r>
                      <a:r>
                        <a:rPr lang="en-US" sz="2400" baseline="0" dirty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Intramuscular</a:t>
                      </a:r>
                      <a:r>
                        <a:rPr lang="en-US" sz="2400" baseline="0" dirty="0"/>
                        <a:t> injection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IV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Intravenous</a:t>
                      </a:r>
                      <a:r>
                        <a:rPr lang="en-US" sz="2400" baseline="0" dirty="0"/>
                        <a:t> injection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Abbreviations Related to Duration of Treatment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200" dirty="0"/>
              <a:t>Prescriptions usually have an abbreviation that indicates the length of time the medicine is to be used.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200" dirty="0"/>
              <a:t>They are usually written in the form of fractions.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200" dirty="0"/>
              <a:t>The lower number of the fraction  indicates either days, weeks, or months.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en-US" sz="3200" dirty="0"/>
              <a:t>Remember we have</a:t>
            </a:r>
            <a:r>
              <a:rPr lang="en-US" sz="3200" b="1" dirty="0"/>
              <a:t> 7 </a:t>
            </a:r>
            <a:r>
              <a:rPr lang="en-US" sz="3200" dirty="0"/>
              <a:t>days in a week, </a:t>
            </a:r>
            <a:r>
              <a:rPr lang="en-US" sz="3200" b="1" dirty="0"/>
              <a:t>52</a:t>
            </a:r>
            <a:r>
              <a:rPr lang="en-US" sz="3200" dirty="0"/>
              <a:t> weeks in a year, and </a:t>
            </a:r>
            <a:r>
              <a:rPr lang="en-US" sz="3200" b="1" dirty="0"/>
              <a:t>12</a:t>
            </a:r>
            <a:r>
              <a:rPr lang="en-US" sz="3200" dirty="0"/>
              <a:t> months in a year.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Objectives</a:t>
            </a:r>
            <a:r>
              <a:rPr lang="en-US" dirty="0"/>
              <a:t/>
            </a:r>
            <a:br>
              <a:rPr lang="en-US" dirty="0"/>
            </a:br>
            <a:r>
              <a:rPr lang="en-GB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8077200" cy="4876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sz="3200" dirty="0"/>
              <a:t>As a result of actively participating in this session, the individual will be able to:</a:t>
            </a:r>
          </a:p>
          <a:p>
            <a:pPr marL="0" lvl="0" indent="0">
              <a:buNone/>
            </a:pPr>
            <a:r>
              <a:rPr lang="en-US" dirty="0"/>
              <a:t>1. Name the five RIGHTS of dispensing medicines.</a:t>
            </a:r>
          </a:p>
          <a:p>
            <a:pPr marL="0" lvl="0" indent="0">
              <a:buNone/>
            </a:pPr>
            <a:r>
              <a:rPr lang="en-US" dirty="0"/>
              <a:t>2. Explain the eight steps of good dispensing.</a:t>
            </a:r>
          </a:p>
          <a:p>
            <a:pPr marL="339725" indent="-339725" eaLnBrk="1" hangingPunct="1">
              <a:buNone/>
              <a:defRPr/>
            </a:pPr>
            <a:r>
              <a:rPr lang="en-GB" dirty="0"/>
              <a:t>3. Demonstrate how to correctly read, interpret, and process a prescription.</a:t>
            </a:r>
            <a:endParaRPr lang="en-US" dirty="0"/>
          </a:p>
          <a:p>
            <a:pPr marL="339725" indent="-339725">
              <a:buNone/>
              <a:defRPr/>
            </a:pPr>
            <a:r>
              <a:rPr lang="en-GB" dirty="0"/>
              <a:t>4. Describe the minimum environmental requirements to ensure good dispensing practice.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Examples Related to Days </a:t>
            </a:r>
            <a:r>
              <a:rPr lang="en-US" sz="4000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31704559"/>
              </p:ext>
            </p:extLst>
          </p:nvPr>
        </p:nvGraphicFramePr>
        <p:xfrm>
          <a:off x="685800" y="1828800"/>
          <a:ext cx="7848600" cy="441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36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3495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Abbreviations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Meaning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5/7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</a:t>
                      </a:r>
                      <a:r>
                        <a:rPr lang="en-US" sz="2400" baseline="0" dirty="0"/>
                        <a:t> is to be used for 5 days. 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7/7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 is to be used for 7 days.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3/7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 is to be used for 3 days.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14/7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Medicines is to be used for 14 days.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r>
                        <a:rPr lang="en-US" sz="2400" b="1" dirty="0"/>
                        <a:t>10/7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Medicines is to be used for 10 days.</a:t>
                      </a:r>
                      <a:r>
                        <a:rPr lang="en-US" sz="2400" baseline="0" dirty="0"/>
                        <a:t> 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Examples Related to Weeks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9792764"/>
              </p:ext>
            </p:extLst>
          </p:nvPr>
        </p:nvGraphicFramePr>
        <p:xfrm>
          <a:off x="685800" y="1828800"/>
          <a:ext cx="7772400" cy="43477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63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660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7389">
                <a:tc>
                  <a:txBody>
                    <a:bodyPr/>
                    <a:lstStyle/>
                    <a:p>
                      <a:r>
                        <a:rPr lang="en-US" sz="2400" b="1" dirty="0"/>
                        <a:t>Abbreviation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Meaning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8366">
                <a:tc>
                  <a:txBody>
                    <a:bodyPr/>
                    <a:lstStyle/>
                    <a:p>
                      <a:r>
                        <a:rPr lang="en-US" sz="2400" b="1" dirty="0"/>
                        <a:t>1/52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Medicine is to be used for 1 week.</a:t>
                      </a:r>
                    </a:p>
                    <a:p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10918">
                <a:tc>
                  <a:txBody>
                    <a:bodyPr/>
                    <a:lstStyle/>
                    <a:p>
                      <a:r>
                        <a:rPr lang="en-US" sz="2400" b="1" dirty="0"/>
                        <a:t>2/</a:t>
                      </a:r>
                      <a:r>
                        <a:rPr lang="en-US" sz="2400" b="1" baseline="0" dirty="0"/>
                        <a:t>52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Medicine</a:t>
                      </a:r>
                      <a:r>
                        <a:rPr lang="en-US" sz="2400" b="0" baseline="0" dirty="0"/>
                        <a:t> is to be used for 2 weeks. 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68366">
                <a:tc>
                  <a:txBody>
                    <a:bodyPr/>
                    <a:lstStyle/>
                    <a:p>
                      <a:r>
                        <a:rPr lang="en-US" sz="2400" b="1" dirty="0"/>
                        <a:t>3/52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Medicine is to be used</a:t>
                      </a:r>
                      <a:r>
                        <a:rPr lang="en-US" sz="2400" b="0" baseline="0" dirty="0"/>
                        <a:t> for 3 weeks. </a:t>
                      </a:r>
                    </a:p>
                    <a:p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8180">
                <a:tc>
                  <a:txBody>
                    <a:bodyPr/>
                    <a:lstStyle/>
                    <a:p>
                      <a:r>
                        <a:rPr lang="en-US" sz="2400" b="1" dirty="0"/>
                        <a:t>4/52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Medicine is to be used</a:t>
                      </a:r>
                      <a:r>
                        <a:rPr lang="en-US" sz="2400" b="0" baseline="0" dirty="0"/>
                        <a:t> for 4 weeks.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15382">
                <a:tc>
                  <a:txBody>
                    <a:bodyPr/>
                    <a:lstStyle/>
                    <a:p>
                      <a:r>
                        <a:rPr lang="en-US" sz="2400" b="1" dirty="0"/>
                        <a:t>6/52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/>
                        <a:t>Medicine is to</a:t>
                      </a:r>
                      <a:r>
                        <a:rPr lang="en-US" sz="2400" b="0" baseline="0" dirty="0"/>
                        <a:t> be used for 6 weeks. 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001000" cy="8842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Examples Related to Months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67828412"/>
              </p:ext>
            </p:extLst>
          </p:nvPr>
        </p:nvGraphicFramePr>
        <p:xfrm>
          <a:off x="762000" y="1600200"/>
          <a:ext cx="7696200" cy="4884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52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109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0144">
                <a:tc>
                  <a:txBody>
                    <a:bodyPr/>
                    <a:lstStyle/>
                    <a:p>
                      <a:r>
                        <a:rPr lang="en-US" sz="2400" b="1" dirty="0"/>
                        <a:t>Abbreviation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Meaning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0144">
                <a:tc>
                  <a:txBody>
                    <a:bodyPr/>
                    <a:lstStyle/>
                    <a:p>
                      <a:r>
                        <a:rPr lang="en-US" sz="2400" b="1" dirty="0"/>
                        <a:t>1/12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</a:t>
                      </a:r>
                      <a:r>
                        <a:rPr lang="en-US" sz="2400" baseline="0" dirty="0"/>
                        <a:t> is to be used for 1 month.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en-US" sz="2400" b="1" dirty="0"/>
                        <a:t>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 is to be used for 2 months.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en-US" sz="2400" b="1" dirty="0"/>
                        <a:t>3/12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 is to be used for</a:t>
                      </a:r>
                      <a:r>
                        <a:rPr lang="en-US" sz="2400" baseline="0" dirty="0"/>
                        <a:t> 3 months. 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en-US" sz="2400" b="1" dirty="0"/>
                        <a:t>4/12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</a:t>
                      </a:r>
                      <a:r>
                        <a:rPr lang="en-US" sz="2400" baseline="0" dirty="0"/>
                        <a:t> is to be used for 4 months.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87928">
                <a:tc>
                  <a:txBody>
                    <a:bodyPr/>
                    <a:lstStyle/>
                    <a:p>
                      <a:r>
                        <a:rPr lang="en-US" sz="2400" b="1" dirty="0"/>
                        <a:t>6/12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Medicine is to be used for 6 months.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Abbreviations Related to Strength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0476185"/>
              </p:ext>
            </p:extLst>
          </p:nvPr>
        </p:nvGraphicFramePr>
        <p:xfrm>
          <a:off x="609600" y="1600200"/>
          <a:ext cx="7848600" cy="4724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16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16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74914">
                <a:tc>
                  <a:txBody>
                    <a:bodyPr/>
                    <a:lstStyle/>
                    <a:p>
                      <a:r>
                        <a:rPr lang="en-US" sz="2400" b="1" dirty="0"/>
                        <a:t>Abbreviation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Meaning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Equivalent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Kg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Kilogram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1000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1000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Milligram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1000 mcg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Mcg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Micrograms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0.001 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/>
                        <a:t>Litre</a:t>
                      </a:r>
                      <a:r>
                        <a:rPr lang="en-US" sz="2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74914">
                <a:tc>
                  <a:txBody>
                    <a:bodyPr/>
                    <a:lstStyle/>
                    <a:p>
                      <a:r>
                        <a:rPr lang="en-US" sz="2400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noProof="0" dirty="0"/>
                        <a:t>Millilitres</a:t>
                      </a:r>
                      <a:r>
                        <a:rPr lang="en-US" sz="2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GB" b="1" dirty="0"/>
              <a:t/>
            </a:r>
            <a:br>
              <a:rPr lang="en-GB" b="1" dirty="0"/>
            </a:br>
            <a:r>
              <a:rPr lang="en-GB" sz="4400" dirty="0"/>
              <a:t>Example of a Properly Written Prescription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066800" y="1676400"/>
            <a:ext cx="7467600" cy="441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Chaisa Health Centre</a:t>
            </a:r>
            <a:r>
              <a:rPr kumimoji="0" lang="en-GB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                       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                                      </a:t>
            </a: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OPD NO. </a:t>
            </a: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340/16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P.O. BOX 68 </a:t>
            </a:r>
            <a:endParaRPr kumimoji="0" lang="en-GB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Chaisa                   </a:t>
            </a:r>
            <a:endParaRPr kumimoji="0" lang="en-US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Name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</a:t>
            </a:r>
            <a:r>
              <a:rPr kumimoji="0" lang="en-GB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Michael Mulenga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                                           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</a:t>
            </a: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Date: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13/09/16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Address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House #16/1442, Chaisa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Age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Adult              					 </a:t>
            </a: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Weight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: 70 kg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Rx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Co-trimoxazole tablets (480 mg ) ii b.i.d.  x  5/7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	Paracetamol tablets (500 mg)       ii tds     x  3/7 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Name of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prescriber/qualifications:  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Dr.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Jennipher Phiri </a:t>
            </a:r>
            <a:r>
              <a:rPr kumimoji="0" lang="en-GB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MBChB (MUK) Signature________________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 </a:t>
            </a:r>
            <a:r>
              <a:rPr lang="es-ES_tradnl" dirty="0"/>
              <a:t>2</a:t>
            </a:r>
            <a:r>
              <a:rPr lang="es-ES_tradnl" dirty="0" smtClean="0"/>
              <a:t>: </a:t>
            </a:r>
            <a:r>
              <a:rPr lang="en-US" dirty="0" smtClean="0"/>
              <a:t>Prescription Terms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332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 </a:t>
            </a:r>
            <a:r>
              <a:rPr lang="es-ES_tradnl" dirty="0"/>
              <a:t>3</a:t>
            </a:r>
            <a:r>
              <a:rPr lang="es-ES_tradnl" dirty="0" smtClean="0"/>
              <a:t>: </a:t>
            </a:r>
            <a:r>
              <a:rPr lang="en-US" dirty="0" smtClean="0"/>
              <a:t>Abbreviations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015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Dispensing </a:t>
            </a:r>
            <a:r>
              <a:rPr lang="en-US" dirty="0"/>
              <a:t>Environment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GB" dirty="0"/>
              <a:t>Dispensing environment must be:</a:t>
            </a:r>
          </a:p>
          <a:p>
            <a:pPr lvl="1" eaLnBrk="1" hangingPunct="1"/>
            <a:r>
              <a:rPr lang="en-GB" dirty="0"/>
              <a:t>Clean</a:t>
            </a:r>
          </a:p>
          <a:p>
            <a:pPr lvl="1" eaLnBrk="1" hangingPunct="1"/>
            <a:r>
              <a:rPr lang="en-GB" dirty="0"/>
              <a:t>Hygienic</a:t>
            </a:r>
          </a:p>
          <a:p>
            <a:pPr lvl="1" eaLnBrk="1" hangingPunct="1"/>
            <a:r>
              <a:rPr lang="en-GB" dirty="0"/>
              <a:t>Tidy</a:t>
            </a:r>
          </a:p>
          <a:p>
            <a:pPr lvl="1" eaLnBrk="1" hangingPunct="1"/>
            <a:r>
              <a:rPr lang="en-GB" dirty="0"/>
              <a:t>Quiet</a:t>
            </a:r>
            <a:endParaRPr lang="en-US" dirty="0"/>
          </a:p>
          <a:p>
            <a:pPr lvl="1" eaLnBrk="1" hangingPunct="1"/>
            <a:r>
              <a:rPr lang="en-GB" dirty="0"/>
              <a:t>Adequately lit</a:t>
            </a:r>
            <a:endParaRPr lang="en-US" dirty="0"/>
          </a:p>
          <a:p>
            <a:pPr lvl="1" eaLnBrk="1" hangingPunct="1"/>
            <a:r>
              <a:rPr lang="en-GB" dirty="0"/>
              <a:t>Have good air circulation</a:t>
            </a:r>
            <a:endParaRPr lang="en-US" dirty="0"/>
          </a:p>
          <a:p>
            <a:pPr lvl="1" eaLnBrk="1" hangingPunct="1"/>
            <a:r>
              <a:rPr lang="en-GB" dirty="0"/>
              <a:t>Conducive for interaction between the client and the medicine seller</a:t>
            </a:r>
          </a:p>
          <a:p>
            <a:pPr lvl="1" eaLnBrk="1" hangingPunct="1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Qualities of a Good Dispenser</a:t>
            </a:r>
          </a:p>
        </p:txBody>
      </p:sp>
      <p:sp>
        <p:nvSpPr>
          <p:cNvPr id="4864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001000" cy="5029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/>
              <a:t>Knowledgeable about medicines and common diseases. </a:t>
            </a:r>
          </a:p>
          <a:p>
            <a:pPr eaLnBrk="1" hangingPunct="1"/>
            <a:r>
              <a:rPr lang="en-US" sz="3200" dirty="0"/>
              <a:t>Able to communicate well.</a:t>
            </a:r>
          </a:p>
          <a:p>
            <a:pPr eaLnBrk="1" hangingPunct="1"/>
            <a:r>
              <a:rPr lang="en-US" sz="3200" dirty="0"/>
              <a:t>Able to offer good customer care.</a:t>
            </a:r>
          </a:p>
          <a:p>
            <a:pPr eaLnBrk="1" hangingPunct="1"/>
            <a:r>
              <a:rPr lang="en-US" sz="3200" dirty="0"/>
              <a:t>Good writing skills.</a:t>
            </a:r>
          </a:p>
          <a:p>
            <a:pPr eaLnBrk="1" hangingPunct="1"/>
            <a:r>
              <a:rPr lang="en-US" sz="3200" dirty="0"/>
              <a:t>Well organized. </a:t>
            </a:r>
          </a:p>
          <a:p>
            <a:pPr eaLnBrk="1" hangingPunct="1"/>
            <a:r>
              <a:rPr lang="en-US" sz="3200" dirty="0"/>
              <a:t>Professionalism and integrity. </a:t>
            </a:r>
          </a:p>
          <a:p>
            <a:pPr eaLnBrk="1" hangingPunct="1"/>
            <a:r>
              <a:rPr lang="en-US" sz="3200" dirty="0"/>
              <a:t>Good attitude about work.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The Dispensing </a:t>
            </a:r>
            <a:r>
              <a:rPr lang="en-US" dirty="0"/>
              <a:t>P</a:t>
            </a:r>
            <a:r>
              <a:rPr lang="en-US" sz="4000" b="1" dirty="0"/>
              <a:t>rocess</a:t>
            </a: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9798394"/>
              </p:ext>
            </p:extLst>
          </p:nvPr>
        </p:nvGraphicFramePr>
        <p:xfrm>
          <a:off x="457200" y="1219200"/>
          <a:ext cx="8382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71899" y="1295400"/>
            <a:ext cx="14478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/>
                <a:solidFill>
                  <a:schemeClr val="bg1"/>
                </a:solidFill>
                <a:latin typeface="Cambria" pitchFamily="18" charset="0"/>
                <a:cs typeface="Arial" charset="0"/>
              </a:rPr>
              <a:t>1</a:t>
            </a:r>
            <a:r>
              <a:rPr lang="en-US" b="1" dirty="0">
                <a:ln/>
                <a:solidFill>
                  <a:schemeClr val="bg1"/>
                </a:solidFill>
                <a:latin typeface="Cambria" pitchFamily="18" charset="0"/>
                <a:cs typeface="Arial" charset="0"/>
              </a:rPr>
              <a:t>. </a:t>
            </a:r>
            <a:r>
              <a:rPr lang="en-US" sz="1600" b="1" dirty="0">
                <a:ln/>
                <a:solidFill>
                  <a:schemeClr val="bg1"/>
                </a:solidFill>
                <a:latin typeface="Cambria" pitchFamily="18" charset="0"/>
                <a:cs typeface="Arial" charset="0"/>
              </a:rPr>
              <a:t>Read and interpret the prescription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Medicines Management Cycle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5"/>
          <a:stretch/>
        </p:blipFill>
        <p:spPr>
          <a:xfrm>
            <a:off x="1501608" y="1600201"/>
            <a:ext cx="6369384" cy="4128796"/>
          </a:xfrm>
        </p:spPr>
      </p:pic>
      <p:sp>
        <p:nvSpPr>
          <p:cNvPr id="6" name="Oval 5"/>
          <p:cNvSpPr/>
          <p:nvPr/>
        </p:nvSpPr>
        <p:spPr>
          <a:xfrm>
            <a:off x="1905000" y="2971800"/>
            <a:ext cx="1752600" cy="1143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b="1" dirty="0"/>
              <a:t>Packaging  and Labelling of  Medicine</a:t>
            </a:r>
            <a:endParaRPr lang="en-US" dirty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51816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GB" sz="3200" b="1" dirty="0"/>
              <a:t>Before packing the medicine, you should write the label.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GB" dirty="0"/>
              <a:t>It is better to write the label before counting or measuring the medicine.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GB" dirty="0"/>
              <a:t>If you are dispensing more than one medicine, labelling before counting will reduce the likelihood of mixing up the medications and writing the wrong label. </a:t>
            </a:r>
          </a:p>
          <a:p>
            <a:pPr marL="796925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GB" dirty="0"/>
              <a:t>It will also be easier to write clearly without damaging or spilling the medicine.</a:t>
            </a:r>
            <a:endParaRPr lang="en-US" dirty="0"/>
          </a:p>
          <a:p>
            <a:pPr eaLnBrk="1" hangingPunct="1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What Information Should Be Found on the Label?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600201"/>
            <a:ext cx="3886200" cy="40386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sz="3200" dirty="0"/>
              <a:t>Name of the client</a:t>
            </a:r>
            <a:endParaRPr lang="en-US" sz="3200" dirty="0"/>
          </a:p>
          <a:p>
            <a:pPr>
              <a:defRPr/>
            </a:pPr>
            <a:r>
              <a:rPr lang="en-GB" sz="3200" dirty="0"/>
              <a:t>Name of the medicine</a:t>
            </a:r>
            <a:endParaRPr lang="en-US" sz="3200" dirty="0"/>
          </a:p>
          <a:p>
            <a:pPr>
              <a:defRPr/>
            </a:pPr>
            <a:r>
              <a:rPr lang="en-GB" sz="3200" dirty="0"/>
              <a:t>Strength of the medicine</a:t>
            </a:r>
            <a:endParaRPr lang="en-US" sz="3200" dirty="0"/>
          </a:p>
          <a:p>
            <a:pPr>
              <a:defRPr/>
            </a:pPr>
            <a:r>
              <a:rPr lang="en-GB" sz="3200" dirty="0"/>
              <a:t>Quantity of the medicine supplied</a:t>
            </a:r>
            <a:endParaRPr lang="en-US" sz="3200" dirty="0"/>
          </a:p>
          <a:p>
            <a:pPr>
              <a:defRPr/>
            </a:pPr>
            <a:r>
              <a:rPr lang="en-GB" sz="3200" dirty="0">
                <a:solidFill>
                  <a:prstClr val="black"/>
                </a:solidFill>
              </a:rPr>
              <a:t>Dose: How much to take each time</a:t>
            </a:r>
          </a:p>
          <a:p>
            <a:pPr>
              <a:defRPr/>
            </a:pPr>
            <a:r>
              <a:rPr lang="en-GB" sz="3200" dirty="0">
                <a:solidFill>
                  <a:prstClr val="black"/>
                </a:solidFill>
              </a:rPr>
              <a:t>How often per day</a:t>
            </a:r>
            <a:endParaRPr lang="en-US" sz="3200" dirty="0">
              <a:solidFill>
                <a:prstClr val="black"/>
              </a:solidFill>
            </a:endParaRPr>
          </a:p>
          <a:p>
            <a:pPr>
              <a:defRPr/>
            </a:pPr>
            <a:endParaRPr lang="en-GB" sz="32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>
            <a:normAutofit fontScale="85000" lnSpcReduction="10000"/>
          </a:bodyPr>
          <a:lstStyle/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en-GB" sz="3200" dirty="0">
                <a:solidFill>
                  <a:prstClr val="black"/>
                </a:solidFill>
              </a:rPr>
              <a:t>Special instructions:</a:t>
            </a:r>
          </a:p>
          <a:p>
            <a:pPr marL="914400" lvl="1" indent="-457200">
              <a:buClr>
                <a:srgbClr val="003300"/>
              </a:buClr>
              <a:buFont typeface="Courier New" panose="02070309020205020404" pitchFamily="49" charset="0"/>
              <a:buChar char="o"/>
              <a:defRPr/>
            </a:pPr>
            <a:r>
              <a:rPr lang="en-GB" sz="3200" dirty="0">
                <a:solidFill>
                  <a:prstClr val="black"/>
                </a:solidFill>
              </a:rPr>
              <a:t>With or without meals</a:t>
            </a:r>
            <a:endParaRPr lang="en-US" sz="3200" dirty="0">
              <a:solidFill>
                <a:prstClr val="black"/>
              </a:solidFill>
            </a:endParaRPr>
          </a:p>
          <a:p>
            <a:pPr marL="914400" lvl="1" indent="-457200">
              <a:buClr>
                <a:srgbClr val="003300"/>
              </a:buClr>
              <a:buFont typeface="Courier New" panose="02070309020205020404" pitchFamily="49" charset="0"/>
              <a:buChar char="o"/>
              <a:defRPr/>
            </a:pPr>
            <a:r>
              <a:rPr lang="en-GB" sz="3200" dirty="0">
                <a:solidFill>
                  <a:prstClr val="black"/>
                </a:solidFill>
              </a:rPr>
              <a:t>With plenty of fluids</a:t>
            </a:r>
            <a:endParaRPr lang="en-US" sz="3200" dirty="0">
              <a:solidFill>
                <a:prstClr val="black"/>
              </a:solidFill>
            </a:endParaRPr>
          </a:p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en-GB" sz="3200" dirty="0">
                <a:solidFill>
                  <a:prstClr val="black"/>
                </a:solidFill>
              </a:rPr>
              <a:t>Date supplied</a:t>
            </a:r>
            <a:endParaRPr lang="en-US" sz="3200" dirty="0">
              <a:solidFill>
                <a:prstClr val="black"/>
              </a:solidFill>
            </a:endParaRPr>
          </a:p>
          <a:p>
            <a:pPr marL="287338" indent="-287338">
              <a:buClr>
                <a:srgbClr val="003300"/>
              </a:buClr>
              <a:buFont typeface="Calibri" pitchFamily="34" charset="0"/>
              <a:buChar char="•"/>
              <a:defRPr/>
            </a:pPr>
            <a:r>
              <a:rPr lang="en-GB" sz="3200" dirty="0">
                <a:solidFill>
                  <a:prstClr val="black"/>
                </a:solidFill>
              </a:rPr>
              <a:t>Name and address of the health care facility or medicine outlet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Sample Labeling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1447800"/>
            <a:ext cx="7543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algn="ctr"/>
            <a:r>
              <a:rPr lang="en-US" sz="2400" b="1" dirty="0"/>
              <a:t>God Cares </a:t>
            </a:r>
            <a:r>
              <a:rPr lang="en-US" sz="2400" b="1" dirty="0" smtClean="0"/>
              <a:t>Health </a:t>
            </a:r>
            <a:r>
              <a:rPr lang="en-US" sz="2400" b="1" dirty="0"/>
              <a:t>Shop</a:t>
            </a:r>
          </a:p>
          <a:p>
            <a:r>
              <a:rPr lang="en-US" sz="2400" b="1" dirty="0"/>
              <a:t>							</a:t>
            </a:r>
            <a:endParaRPr lang="en-US" sz="2400" dirty="0"/>
          </a:p>
          <a:p>
            <a:r>
              <a:rPr lang="en-US" sz="2400" b="1" i="1" dirty="0"/>
              <a:t>Name of client: </a:t>
            </a:r>
            <a:r>
              <a:rPr lang="en-US" sz="2400" b="1" i="1" u="sng" dirty="0" smtClean="0"/>
              <a:t>Susan Musonda</a:t>
            </a:r>
            <a:endParaRPr lang="en-US" sz="2400" dirty="0"/>
          </a:p>
          <a:p>
            <a:endParaRPr lang="en-US" sz="2400" dirty="0"/>
          </a:p>
          <a:p>
            <a:r>
              <a:rPr lang="en-US" sz="2400" b="1" i="1" dirty="0"/>
              <a:t>Name of medicine:</a:t>
            </a:r>
            <a:r>
              <a:rPr lang="en-US" sz="2400" dirty="0"/>
              <a:t> </a:t>
            </a:r>
            <a:r>
              <a:rPr lang="en-US" sz="2400" u="sng" dirty="0"/>
              <a:t>P</a:t>
            </a:r>
            <a:r>
              <a:rPr lang="en-US" sz="2400" u="sng" dirty="0" smtClean="0"/>
              <a:t>enicillin </a:t>
            </a:r>
            <a:r>
              <a:rPr lang="en-US" sz="2400" u="sng" dirty="0"/>
              <a:t>V 250 mg	</a:t>
            </a:r>
            <a:r>
              <a:rPr lang="en-US" sz="2400" b="1" dirty="0"/>
              <a:t> 40 tabs</a:t>
            </a:r>
            <a:endParaRPr lang="en-US" sz="2400" u="sng" dirty="0"/>
          </a:p>
          <a:p>
            <a:r>
              <a:rPr lang="en-US" sz="2400" b="1" i="1" dirty="0"/>
              <a:t>Dose:</a:t>
            </a:r>
            <a:r>
              <a:rPr lang="en-US" sz="2400" dirty="0"/>
              <a:t> </a:t>
            </a:r>
            <a:r>
              <a:rPr lang="en-US" sz="2400" u="sng" dirty="0"/>
              <a:t>2 </a:t>
            </a:r>
            <a:r>
              <a:rPr lang="en-US" sz="2400" u="sng" dirty="0" smtClean="0"/>
              <a:t>tablets after </a:t>
            </a:r>
            <a:r>
              <a:rPr lang="en-US" sz="2400" u="sng" dirty="0"/>
              <a:t>every 6 hours for 5 days</a:t>
            </a:r>
            <a:endParaRPr lang="en-US" sz="2400" dirty="0"/>
          </a:p>
          <a:p>
            <a:r>
              <a:rPr lang="en-US" sz="2400" b="1" i="1" dirty="0"/>
              <a:t>Instruction:</a:t>
            </a:r>
            <a:r>
              <a:rPr lang="en-US" sz="2400" dirty="0"/>
              <a:t> </a:t>
            </a:r>
            <a:r>
              <a:rPr lang="en-US" sz="2400" u="sng" dirty="0"/>
              <a:t>Take the medicine 1 hour before food</a:t>
            </a:r>
            <a:endParaRPr lang="en-US" sz="2400" dirty="0"/>
          </a:p>
          <a:p>
            <a:r>
              <a:rPr lang="en-US" sz="2400" u="sng" dirty="0"/>
              <a:t>Keep the medicine away from children.</a:t>
            </a:r>
          </a:p>
          <a:p>
            <a:r>
              <a:rPr lang="en-US" sz="2400" dirty="0" smtClean="0"/>
              <a:t>22/9/2016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906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Useful Drug Information for </a:t>
            </a:r>
            <a:r>
              <a:rPr lang="en-GB" dirty="0" smtClean="0"/>
              <a:t>Clients (1)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464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dirty="0"/>
              <a:t>Verbally give the information on the label in a language </a:t>
            </a:r>
            <a:r>
              <a:rPr lang="en-GB" dirty="0" smtClean="0"/>
              <a:t>that the </a:t>
            </a:r>
            <a:r>
              <a:rPr lang="en-GB" dirty="0"/>
              <a:t>client speaks. </a:t>
            </a:r>
          </a:p>
          <a:p>
            <a:pPr eaLnBrk="1" hangingPunct="1">
              <a:defRPr/>
            </a:pPr>
            <a:r>
              <a:rPr lang="en-GB" dirty="0"/>
              <a:t>The information should include:</a:t>
            </a:r>
            <a:endParaRPr lang="en-US" dirty="0"/>
          </a:p>
          <a:p>
            <a:pPr marL="633413" lvl="1">
              <a:defRPr/>
            </a:pPr>
            <a:r>
              <a:rPr lang="en-GB" dirty="0"/>
              <a:t>How often to take the medicine</a:t>
            </a:r>
            <a:endParaRPr lang="en-US" dirty="0"/>
          </a:p>
          <a:p>
            <a:pPr marL="633413" lvl="1">
              <a:defRPr/>
            </a:pPr>
            <a:r>
              <a:rPr lang="en-GB" dirty="0"/>
              <a:t>When to take the medicine (e.g., before or after </a:t>
            </a:r>
            <a:r>
              <a:rPr lang="en-GB" dirty="0" smtClean="0"/>
              <a:t>or after meals</a:t>
            </a:r>
            <a:r>
              <a:rPr lang="en-GB" dirty="0"/>
              <a:t>)</a:t>
            </a:r>
            <a:endParaRPr lang="en-US" dirty="0"/>
          </a:p>
          <a:p>
            <a:pPr marL="633413" lvl="1">
              <a:defRPr/>
            </a:pPr>
            <a:r>
              <a:rPr lang="en-GB" dirty="0"/>
              <a:t>How long the treatment is to last (e.g., why the entire course of an antibiotic treatment must be taken)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09800"/>
            <a:ext cx="1752600" cy="136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>Useful Drug Information for Clients </a:t>
            </a:r>
            <a:r>
              <a:rPr lang="en-GB" b="0" dirty="0" smtClean="0"/>
              <a:t>(2)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25963"/>
          </a:xfrm>
        </p:spPr>
        <p:txBody>
          <a:bodyPr>
            <a:noAutofit/>
          </a:bodyPr>
          <a:lstStyle/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en-GB" sz="3200" dirty="0"/>
              <a:t>How to take the medicine (e.g., with water, chewing, or swallowing).</a:t>
            </a:r>
            <a:endParaRPr lang="en-US" sz="3200" dirty="0"/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en-GB" sz="3200" dirty="0"/>
              <a:t>How to store the medicine (e.g., avoid heat, light, and dampness).</a:t>
            </a:r>
            <a:endParaRPr lang="en-US" sz="3200" dirty="0"/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en-GB" sz="3200" dirty="0"/>
              <a:t>Not to share the medicine with another person.</a:t>
            </a:r>
            <a:endParaRPr lang="en-US" sz="3200" dirty="0"/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en-GB" sz="3200" dirty="0"/>
              <a:t>To keep medicine out of the reach of children.</a:t>
            </a:r>
          </a:p>
          <a:p>
            <a:pPr marL="804863" lvl="1" indent="-457200">
              <a:buFont typeface="Arial" panose="020B0604020202020204" pitchFamily="34" charset="0"/>
              <a:buChar char="•"/>
              <a:defRPr/>
            </a:pPr>
            <a:r>
              <a:rPr lang="en-GB" sz="3200" dirty="0"/>
              <a:t>Expected side effects.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dirty="0"/>
              <a:t>Common Side Effects of Medicines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2400"/>
              </a:spcBef>
            </a:pPr>
            <a:r>
              <a:rPr lang="en-GB" dirty="0"/>
              <a:t>Allergic reactions to medicine</a:t>
            </a:r>
          </a:p>
          <a:p>
            <a:pPr>
              <a:spcBef>
                <a:spcPts val="2400"/>
              </a:spcBef>
            </a:pPr>
            <a:r>
              <a:rPr lang="en-GB" dirty="0"/>
              <a:t>Anaphylaxis (acute hypersensitivity)</a:t>
            </a:r>
          </a:p>
          <a:p>
            <a:pPr>
              <a:spcBef>
                <a:spcPts val="2400"/>
              </a:spcBef>
            </a:pPr>
            <a:r>
              <a:rPr lang="en-GB" dirty="0"/>
              <a:t>Abdominal discomfort (nausea, vomiting, diarrhoea)</a:t>
            </a:r>
            <a:endParaRPr lang="en-US" dirty="0"/>
          </a:p>
          <a:p>
            <a:pPr>
              <a:spcBef>
                <a:spcPts val="2400"/>
              </a:spcBef>
            </a:pPr>
            <a:r>
              <a:rPr lang="en-US" dirty="0"/>
              <a:t>Mental effects (drowsiness, confusion, convulsions)</a:t>
            </a:r>
          </a:p>
          <a:p>
            <a:pPr>
              <a:spcBef>
                <a:spcPts val="2400"/>
              </a:spcBef>
            </a:pPr>
            <a:r>
              <a:rPr lang="en-GB" dirty="0"/>
              <a:t>Other common side effects </a:t>
            </a:r>
          </a:p>
          <a:p>
            <a:pPr lvl="1"/>
            <a:r>
              <a:rPr lang="en-GB" dirty="0"/>
              <a:t>Headache</a:t>
            </a:r>
          </a:p>
          <a:p>
            <a:pPr lvl="1"/>
            <a:r>
              <a:rPr lang="en-GB" dirty="0"/>
              <a:t>Photosensitivity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/>
              <a:t>Packing of Solid Dosage Forms (tablets/capsules)</a:t>
            </a:r>
            <a:endParaRPr lang="en-US" dirty="0"/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eaLnBrk="1" hangingPunct="1">
              <a:buNone/>
            </a:pPr>
            <a:endParaRPr lang="en-GB" dirty="0" smtClean="0"/>
          </a:p>
          <a:p>
            <a:pPr marL="0" lvl="1" indent="0" eaLnBrk="1" hangingPunct="1">
              <a:buNone/>
            </a:pPr>
            <a:r>
              <a:rPr lang="en-GB" sz="3200" dirty="0" smtClean="0"/>
              <a:t>P</a:t>
            </a:r>
            <a:r>
              <a:rPr lang="en-GB" sz="3600" dirty="0" smtClean="0"/>
              <a:t>acking </a:t>
            </a:r>
            <a:r>
              <a:rPr lang="en-GB" sz="3600" dirty="0"/>
              <a:t>material for these includes: </a:t>
            </a:r>
            <a:endParaRPr lang="en-US" sz="3600" dirty="0"/>
          </a:p>
          <a:p>
            <a:pPr marL="914400" lvl="2" indent="-515938" eaLnBrk="1" hangingPunct="1"/>
            <a:r>
              <a:rPr lang="en-GB" sz="3200" dirty="0"/>
              <a:t>Plastic dispensing bags</a:t>
            </a:r>
            <a:endParaRPr lang="en-US" sz="3200" dirty="0"/>
          </a:p>
          <a:p>
            <a:pPr marL="914400" lvl="2" indent="-515938" eaLnBrk="1" hangingPunct="1"/>
            <a:r>
              <a:rPr lang="en-GB" sz="3200" dirty="0"/>
              <a:t>Paper envelopes</a:t>
            </a:r>
            <a:endParaRPr lang="en-US" sz="3200" dirty="0"/>
          </a:p>
          <a:p>
            <a:pPr marL="914400" lvl="2" indent="-515938" eaLnBrk="1" hangingPunct="1"/>
            <a:r>
              <a:rPr lang="en-GB" sz="3200" dirty="0"/>
              <a:t>Small sterilized bags (are typically very expensive)</a:t>
            </a:r>
            <a:endParaRPr lang="en-US" sz="3200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/>
              <a:t>Packing of Liquids/Semisolid Dosage Forms (mixtures/syrups, ointments/creams, etc.)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001000" cy="2819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 smtClean="0"/>
          </a:p>
          <a:p>
            <a:pPr marL="0" indent="0">
              <a:buNone/>
            </a:pPr>
            <a:r>
              <a:rPr lang="en-GB" sz="3200" dirty="0" smtClean="0"/>
              <a:t>Liquids </a:t>
            </a:r>
            <a:r>
              <a:rPr lang="en-GB" sz="3200" dirty="0"/>
              <a:t>and semisolids should be dispensed in their original/primary pack (e.g., hydrogen peroxide).</a:t>
            </a:r>
            <a:endParaRPr lang="en-US" sz="3200" dirty="0"/>
          </a:p>
        </p:txBody>
      </p:sp>
      <p:pic>
        <p:nvPicPr>
          <p:cNvPr id="4" name="Picture 3" descr="Y:\SPH\Projects\IHCD-ROM\CD-ROM Project\Photos\dispensing jpgs\administe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560750"/>
            <a:ext cx="1524000" cy="159616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144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Making Dispensing Records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267200"/>
          </a:xfrm>
        </p:spPr>
        <p:txBody>
          <a:bodyPr>
            <a:noAutofit/>
          </a:bodyPr>
          <a:lstStyle/>
          <a:p>
            <a:pPr>
              <a:defRPr/>
            </a:pPr>
            <a:endParaRPr lang="en-GB" sz="2400" dirty="0" smtClean="0"/>
          </a:p>
          <a:p>
            <a:pPr>
              <a:defRPr/>
            </a:pPr>
            <a:r>
              <a:rPr lang="en-GB" dirty="0" smtClean="0"/>
              <a:t>Documentation </a:t>
            </a:r>
            <a:r>
              <a:rPr lang="en-GB" dirty="0"/>
              <a:t>required to be kept by H</a:t>
            </a:r>
            <a:r>
              <a:rPr lang="en-GB" dirty="0" smtClean="0"/>
              <a:t>S </a:t>
            </a:r>
            <a:r>
              <a:rPr lang="en-GB" dirty="0"/>
              <a:t>includes:</a:t>
            </a:r>
          </a:p>
          <a:p>
            <a:pPr lvl="1">
              <a:defRPr/>
            </a:pPr>
            <a:r>
              <a:rPr lang="en-GB" b="1" dirty="0"/>
              <a:t>Dispensing records: </a:t>
            </a:r>
            <a:r>
              <a:rPr lang="en-GB" dirty="0"/>
              <a:t>records of medicines distributed to clients on prescription  or not.</a:t>
            </a:r>
          </a:p>
          <a:p>
            <a:pPr>
              <a:defRPr/>
            </a:pPr>
            <a:r>
              <a:rPr lang="en-GB" dirty="0"/>
              <a:t>Records are required for audit and need to be easily retrieved</a:t>
            </a:r>
            <a:r>
              <a:rPr lang="en-GB" sz="3200" dirty="0"/>
              <a:t>.</a:t>
            </a:r>
          </a:p>
          <a:p>
            <a:pPr>
              <a:defRPr/>
            </a:pPr>
            <a:r>
              <a:rPr lang="en-GB" dirty="0" smtClean="0"/>
              <a:t>Health shops </a:t>
            </a:r>
            <a:r>
              <a:rPr lang="en-GB" dirty="0"/>
              <a:t>should keep these records for a period of two years.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1066800"/>
          </a:xfrm>
        </p:spPr>
        <p:txBody>
          <a:bodyPr>
            <a:normAutofit fontScale="90000"/>
          </a:bodyPr>
          <a:lstStyle/>
          <a:p>
            <a:pPr lvl="0" algn="ctr"/>
            <a:r>
              <a:rPr lang="en-US" sz="4000" b="1" dirty="0">
                <a:solidFill>
                  <a:schemeClr val="bg1"/>
                </a:solidFill>
              </a:rPr>
              <a:t/>
            </a:r>
            <a:br>
              <a:rPr lang="en-US" sz="4000" b="1" dirty="0">
                <a:solidFill>
                  <a:schemeClr val="bg1"/>
                </a:solidFill>
              </a:rPr>
            </a:br>
            <a:r>
              <a:rPr lang="en-US" sz="4400" b="1" dirty="0">
                <a:solidFill>
                  <a:schemeClr val="bg1"/>
                </a:solidFill>
              </a:rPr>
              <a:t>Dispensing: Potential Errors and Problems</a:t>
            </a:r>
            <a:br>
              <a:rPr lang="en-US" sz="4400" b="1" dirty="0">
                <a:solidFill>
                  <a:schemeClr val="bg1"/>
                </a:solidFill>
              </a:rPr>
            </a:br>
            <a:endParaRPr lang="es-ES_tradnl" sz="4400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447800"/>
            <a:ext cx="8686800" cy="4953000"/>
          </a:xfrm>
        </p:spPr>
        <p:txBody>
          <a:bodyPr>
            <a:normAutofit fontScale="92500" lnSpcReduction="20000"/>
          </a:bodyPr>
          <a:lstStyle/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Wrong interpretation of prescription (or diagnosis).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Retrieval of the wrong medicine from shelf.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Wrong dosages.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Inadequate packaging/labeling.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Inaccurate counting.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Inadequate or nonexistent labeling.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No knowledge of proper drug compliance.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Insufficient knowledge of the disease process.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Insufficient time to talk with clients about their medications.</a:t>
            </a:r>
          </a:p>
          <a:p>
            <a:pPr lvl="1">
              <a:spcAft>
                <a:spcPct val="15000"/>
              </a:spcAft>
              <a:buClr>
                <a:srgbClr val="2F5385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Inability to communicate with clients about treatment.</a:t>
            </a:r>
          </a:p>
          <a:p>
            <a:endParaRPr lang="es-ES_tradnl" dirty="0"/>
          </a:p>
        </p:txBody>
      </p:sp>
      <p:pic>
        <p:nvPicPr>
          <p:cNvPr id="6" name="Picture 2" descr="C:\Documents and Settings\Loi\Local Settings\Temporary Internet Files\Content.IE5\G6D6QRKI\MC9002720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124200"/>
            <a:ext cx="1524000" cy="147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Dispensing (1)</a:t>
            </a:r>
            <a:endParaRPr lang="es-ES_tradnl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spcBef>
                <a:spcPts val="2400"/>
              </a:spcBef>
            </a:pPr>
            <a:endParaRPr lang="en-GB" sz="2600" dirty="0"/>
          </a:p>
          <a:p>
            <a:pPr eaLnBrk="1" hangingPunct="1">
              <a:spcBef>
                <a:spcPts val="2400"/>
              </a:spcBef>
            </a:pPr>
            <a:endParaRPr lang="en-GB" sz="26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600" dirty="0"/>
              <a:t>The process of giving out medicines to the client or caregiver. </a:t>
            </a:r>
          </a:p>
          <a:p>
            <a:r>
              <a:rPr lang="en-US" sz="2600" dirty="0"/>
              <a:t>Medicines may be given to the client after presenting a prescription or without a prescription.</a:t>
            </a:r>
          </a:p>
          <a:p>
            <a:r>
              <a:rPr lang="en-GB" sz="2600" dirty="0"/>
              <a:t>Dispensing of medicines is the main activity carried out at the </a:t>
            </a:r>
            <a:r>
              <a:rPr lang="en-GB" sz="2600" dirty="0" smtClean="0"/>
              <a:t>health shop. </a:t>
            </a:r>
          </a:p>
          <a:p>
            <a:r>
              <a:rPr lang="en-GB" sz="2600" dirty="0" smtClean="0"/>
              <a:t>Client Counselling on Medicine Use</a:t>
            </a:r>
            <a:endParaRPr lang="en-GB" sz="2600" dirty="0"/>
          </a:p>
          <a:p>
            <a:r>
              <a:rPr lang="en-GB" sz="2600" dirty="0"/>
              <a:t>It is the last stage of the medicines management cycle.</a:t>
            </a:r>
          </a:p>
          <a:p>
            <a:pPr eaLnBrk="1" hangingPunct="1">
              <a:spcBef>
                <a:spcPts val="2400"/>
              </a:spcBef>
            </a:pPr>
            <a:endParaRPr lang="en-GB" sz="2600" dirty="0"/>
          </a:p>
        </p:txBody>
      </p:sp>
      <p:pic>
        <p:nvPicPr>
          <p:cNvPr id="5" name="Picture 4" descr="E:\Photos\Shops_1\DSC_01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447800"/>
            <a:ext cx="3581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dirty="0"/>
              <a:t>Reconstitution/Dissolving of Dry </a:t>
            </a:r>
            <a:r>
              <a:rPr lang="en-GB" dirty="0" smtClean="0"/>
              <a:t>Powders (1)</a:t>
            </a:r>
            <a:endParaRPr lang="en-US" dirty="0"/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82000" cy="5181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GB" dirty="0"/>
              <a:t>To correctly reconstitute powders:</a:t>
            </a:r>
            <a:endParaRPr lang="en-US" dirty="0"/>
          </a:p>
          <a:p>
            <a:pPr marL="0" indent="0" eaLnBrk="1" hangingPunct="1">
              <a:buNone/>
            </a:pPr>
            <a:r>
              <a:rPr lang="en-GB" dirty="0"/>
              <a:t>1. Disperse the dry powder by first shaking the bottle. </a:t>
            </a:r>
          </a:p>
          <a:p>
            <a:pPr marL="398463" indent="-398463" eaLnBrk="1" hangingPunct="1">
              <a:buNone/>
            </a:pPr>
            <a:r>
              <a:rPr lang="en-GB" dirty="0"/>
              <a:t>2. If the volume to be added is given on the label, measure that amount.</a:t>
            </a:r>
            <a:endParaRPr lang="en-US" dirty="0"/>
          </a:p>
          <a:p>
            <a:pPr marL="398463" indent="-398463" eaLnBrk="1" hangingPunct="1">
              <a:buNone/>
            </a:pPr>
            <a:r>
              <a:rPr lang="en-US" dirty="0"/>
              <a:t>3. </a:t>
            </a:r>
            <a:r>
              <a:rPr lang="en-GB" dirty="0"/>
              <a:t>Add water in small volumes, shaking the bottle each time you add a portion of water. Do so until the particles are evenly dispersed in the water.</a:t>
            </a:r>
            <a:endParaRPr lang="en-US" dirty="0"/>
          </a:p>
          <a:p>
            <a:pPr marL="398463" indent="-398463" eaLnBrk="1" hangingPunct="1">
              <a:buNone/>
            </a:pPr>
            <a:r>
              <a:rPr lang="en-US" dirty="0"/>
              <a:t>4. </a:t>
            </a:r>
            <a:r>
              <a:rPr lang="en-GB" dirty="0"/>
              <a:t>Add the remaining water to make up to the marked point or to finish the volume of liquid you had measured.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GB" dirty="0"/>
              <a:t>Reconstitution/Dissolving of Dry </a:t>
            </a:r>
            <a:r>
              <a:rPr lang="en-GB" dirty="0" smtClean="0"/>
              <a:t>Powders (2)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042792"/>
              </p:ext>
            </p:extLst>
          </p:nvPr>
        </p:nvGraphicFramePr>
        <p:xfrm>
          <a:off x="685800" y="1524000"/>
          <a:ext cx="7772400" cy="4592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68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927860" algn="l"/>
                        </a:tabLs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To create ½ </a:t>
                      </a:r>
                      <a:r>
                        <a:rPr lang="en-GB" sz="1600" b="1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 of ORS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To create 1 </a:t>
                      </a:r>
                      <a:r>
                        <a:rPr lang="en-GB" sz="1600" b="1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 of ORS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9080">
                <a:tc>
                  <a:txBody>
                    <a:bodyPr/>
                    <a:lstStyle/>
                    <a:p>
                      <a:pPr marL="228600" marR="0" lvl="0" indent="-228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Measure one-half </a:t>
                      </a:r>
                      <a:r>
                        <a:rPr lang="en-GB" sz="1600" b="0" noProof="0" dirty="0">
                          <a:solidFill>
                            <a:schemeClr val="tx1"/>
                          </a:solidFill>
                          <a:effectLst/>
                        </a:rPr>
                        <a:t>litre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 of clean, boiled, and cooled potable water in a clean container or pot. 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contents of 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one-half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a </a:t>
                      </a: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sachet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into the water and stir until the liquid is clear and without visible powder particles. The powder is now dissolved.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note that ORS should be used within 24 hours. If any of it remains after 24 hours, throw it away (because it is no longer good). Prepare a new solution of ORS, following the instructions above.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73" marR="63173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1600" dirty="0">
                          <a:effectLst/>
                        </a:rPr>
                        <a:t>Measure one </a:t>
                      </a:r>
                      <a:r>
                        <a:rPr lang="en-GB" sz="1600" noProof="0" dirty="0">
                          <a:effectLst/>
                        </a:rPr>
                        <a:t>litre</a:t>
                      </a:r>
                      <a:r>
                        <a:rPr lang="en-US" sz="1600" dirty="0">
                          <a:effectLst/>
                        </a:rPr>
                        <a:t> of clean, boiled, and cooled potable water in a clean container or pot. 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contents of one sachet into the water and stir until the liquid is clear and without visible powder particles. The powder is now dissolved.</a:t>
                      </a:r>
                    </a:p>
                    <a:p>
                      <a:pPr marL="228600" marR="0" lvl="0" indent="-2286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Please note that ORS should be used within 24 hours. If any of it remains after 24 hours, throw it away (because it is no longer good). Prepare a new solution of ORS, following the instructions above.</a:t>
                      </a:r>
                    </a:p>
                  </a:txBody>
                  <a:tcPr marL="63173" marR="6317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343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Making a Dilution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48006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sz="2400" dirty="0"/>
              <a:t>Some liquid preparations need to be diluted before  use, e.g., hydrogen peroxide is diluted with purified water when used for disinfection or antiseptic purposes.</a:t>
            </a:r>
            <a:endParaRPr lang="en-US" sz="2400" dirty="0"/>
          </a:p>
          <a:p>
            <a:pPr>
              <a:spcBef>
                <a:spcPts val="2400"/>
              </a:spcBef>
              <a:buFont typeface="Wingdings" pitchFamily="2" charset="2"/>
              <a:buNone/>
              <a:defRPr/>
            </a:pPr>
            <a:r>
              <a:rPr lang="en-GB" sz="2400" b="1" dirty="0"/>
              <a:t>COMMON RECIPES:</a:t>
            </a:r>
          </a:p>
          <a:p>
            <a:pPr>
              <a:defRPr/>
            </a:pPr>
            <a:r>
              <a:rPr lang="en-GB" sz="2400" b="1" dirty="0"/>
              <a:t>First aid:</a:t>
            </a:r>
            <a:r>
              <a:rPr lang="en-GB" sz="2400" dirty="0"/>
              <a:t> To arrest bleeding and disinfect wounds: dilute 1 part of hydrogen peroxide with 3 parts of purified water, then apply using a piece of cotton wool on the affected area.</a:t>
            </a:r>
            <a:endParaRPr lang="en-US" sz="2400" dirty="0"/>
          </a:p>
          <a:p>
            <a:pPr>
              <a:defRPr/>
            </a:pPr>
            <a:r>
              <a:rPr lang="en-GB" sz="2400" b="1" dirty="0"/>
              <a:t>To remove dirty dressing: </a:t>
            </a:r>
            <a:r>
              <a:rPr lang="en-GB" sz="2400" dirty="0"/>
              <a:t>Dilute 1 part of hydrogen peroxide with 3 parts of purified water, then soak the dressing in the diluted solution and leave it for some minutes before removing the dressing.</a:t>
            </a:r>
            <a:endParaRPr lang="en-US" sz="2400" dirty="0"/>
          </a:p>
          <a:p>
            <a:pPr>
              <a:defRPr/>
            </a:pPr>
            <a:r>
              <a:rPr lang="en-GB" sz="2400" b="1" dirty="0"/>
              <a:t>Mouthwash and deodorant: </a:t>
            </a:r>
            <a:r>
              <a:rPr lang="en-GB" sz="2400" dirty="0"/>
              <a:t>Dilute one tablespoon in one glass of water and gargle.</a:t>
            </a:r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Exercise</a:t>
            </a:r>
            <a:r>
              <a:rPr lang="es-ES_tradnl" dirty="0"/>
              <a:t> </a:t>
            </a:r>
            <a:r>
              <a:rPr lang="es-ES_tradnl" dirty="0" smtClean="0"/>
              <a:t>4: </a:t>
            </a:r>
            <a:r>
              <a:rPr lang="en-US" dirty="0"/>
              <a:t>Dispensing</a:t>
            </a:r>
            <a:r>
              <a:rPr lang="es-ES_tradnl" dirty="0"/>
              <a:t> </a:t>
            </a:r>
            <a:r>
              <a:rPr lang="en-US" dirty="0"/>
              <a:t>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Dispensing role play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Dispensing is a critical part of client management, which determines the success or failure of a client encounter with a physician.</a:t>
            </a:r>
          </a:p>
          <a:p>
            <a:r>
              <a:rPr lang="en-US" sz="3200" dirty="0"/>
              <a:t>It is possible to improve dispensing practices in </a:t>
            </a:r>
            <a:r>
              <a:rPr lang="en-US" sz="3200"/>
              <a:t>a </a:t>
            </a:r>
            <a:r>
              <a:rPr lang="en-US" sz="3200" smtClean="0"/>
              <a:t>health </a:t>
            </a:r>
            <a:r>
              <a:rPr lang="en-US" sz="3200" dirty="0"/>
              <a:t>shop through implementation of the set standards and procedures.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en-US" sz="3200" dirty="0" smtClean="0"/>
              <a:t>Can we:</a:t>
            </a:r>
            <a:endParaRPr lang="en-US" sz="3200" dirty="0"/>
          </a:p>
          <a:p>
            <a:pPr marL="0" lvl="0" indent="0">
              <a:buNone/>
            </a:pPr>
            <a:r>
              <a:rPr lang="en-US" dirty="0"/>
              <a:t>1. Name the five RIGHTS of dispensing </a:t>
            </a:r>
            <a:r>
              <a:rPr lang="en-US" dirty="0" smtClean="0"/>
              <a:t>medicines?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2. Explain the eight steps of good </a:t>
            </a:r>
            <a:r>
              <a:rPr lang="en-US" dirty="0" smtClean="0"/>
              <a:t>dispensing?</a:t>
            </a:r>
            <a:endParaRPr lang="en-US" dirty="0"/>
          </a:p>
          <a:p>
            <a:pPr marL="339725" indent="-339725">
              <a:buNone/>
              <a:defRPr/>
            </a:pPr>
            <a:r>
              <a:rPr lang="en-GB" dirty="0"/>
              <a:t>3. Demonstrate how to correctly read, interpret, and process a </a:t>
            </a:r>
            <a:r>
              <a:rPr lang="en-GB" dirty="0" smtClean="0"/>
              <a:t>prescription?</a:t>
            </a:r>
            <a:endParaRPr lang="en-US" dirty="0"/>
          </a:p>
          <a:p>
            <a:pPr marL="339725" indent="-339725">
              <a:buNone/>
              <a:defRPr/>
            </a:pPr>
            <a:r>
              <a:rPr lang="en-GB" dirty="0"/>
              <a:t>4. Describe the minimum environmental requirements to ensure good dispensing </a:t>
            </a:r>
            <a:r>
              <a:rPr lang="en-GB" dirty="0" smtClean="0"/>
              <a:t>practice?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1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Dispensing</a:t>
            </a:r>
            <a:r>
              <a:rPr lang="es-ES_tradnl" dirty="0"/>
              <a:t> </a:t>
            </a:r>
            <a:r>
              <a:rPr lang="es-ES_tradnl" b="0" dirty="0" smtClean="0"/>
              <a:t>(2)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2400"/>
              </a:spcBef>
              <a:buNone/>
            </a:pPr>
            <a:r>
              <a:rPr lang="en-GB" sz="3200" dirty="0"/>
              <a:t>Dispensing may be initiated by:</a:t>
            </a:r>
          </a:p>
          <a:p>
            <a:pPr>
              <a:spcBef>
                <a:spcPts val="2400"/>
              </a:spcBef>
            </a:pPr>
            <a:r>
              <a:rPr lang="en-GB" sz="3200" dirty="0"/>
              <a:t>A prescription written by a clinician who has examined the client, identified the problem, and indicated what needs to be done for the client, including any necessary medicines. </a:t>
            </a:r>
          </a:p>
          <a:p>
            <a:pPr>
              <a:spcBef>
                <a:spcPts val="2400"/>
              </a:spcBef>
            </a:pPr>
            <a:r>
              <a:rPr lang="en-GB" sz="3200" dirty="0" smtClean="0"/>
              <a:t>A health shop dispenser, </a:t>
            </a:r>
            <a:r>
              <a:rPr lang="en-GB" sz="3200" dirty="0"/>
              <a:t>having identified a problem that the </a:t>
            </a:r>
            <a:r>
              <a:rPr lang="en-GB" sz="3200" dirty="0" smtClean="0"/>
              <a:t>health shop </a:t>
            </a:r>
            <a:r>
              <a:rPr lang="en-GB" sz="3200" dirty="0"/>
              <a:t>is allowed to manage.</a:t>
            </a:r>
            <a:r>
              <a:rPr lang="en-GB" sz="3200" i="1" dirty="0"/>
              <a:t> </a:t>
            </a:r>
            <a:endParaRPr lang="en-US" sz="3200" i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The 5 RIGHTS in Dispensing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143000" y="1676400"/>
          <a:ext cx="6705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loud Callout 4"/>
          <p:cNvSpPr/>
          <p:nvPr/>
        </p:nvSpPr>
        <p:spPr>
          <a:xfrm>
            <a:off x="990600" y="1905000"/>
            <a:ext cx="2209800" cy="1984248"/>
          </a:xfrm>
          <a:prstGeom prst="cloudCallout">
            <a:avLst>
              <a:gd name="adj1" fmla="val 67167"/>
              <a:gd name="adj2" fmla="val 45712"/>
            </a:avLst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  <a:p>
            <a:pPr algn="ctr"/>
            <a:r>
              <a:rPr lang="en-US" b="1" dirty="0"/>
              <a:t> 5 RIGHTS in dispensing!</a:t>
            </a:r>
            <a:endParaRPr lang="en-US" dirty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/>
              <a:t>Common Dispensing Terms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sz="half" idx="2"/>
          </p:nvPr>
        </p:nvSpPr>
        <p:spPr>
          <a:xfrm>
            <a:off x="762000" y="1524000"/>
            <a:ext cx="3810000" cy="46021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dirty="0"/>
              <a:t>Dispensing</a:t>
            </a:r>
            <a:endParaRPr lang="en-US" dirty="0"/>
          </a:p>
          <a:p>
            <a:pPr eaLnBrk="1" hangingPunct="1">
              <a:defRPr/>
            </a:pPr>
            <a:r>
              <a:rPr lang="en-GB" dirty="0"/>
              <a:t>Brand/trade name, Generic name/non-proprietary names</a:t>
            </a:r>
            <a:endParaRPr lang="en-US" dirty="0"/>
          </a:p>
          <a:p>
            <a:pPr eaLnBrk="1" hangingPunct="1">
              <a:defRPr/>
            </a:pPr>
            <a:r>
              <a:rPr lang="en-GB" dirty="0"/>
              <a:t>Dose, dosage, dosage form</a:t>
            </a:r>
            <a:endParaRPr lang="en-US" dirty="0"/>
          </a:p>
          <a:p>
            <a:pPr eaLnBrk="1" hangingPunct="1">
              <a:defRPr/>
            </a:pPr>
            <a:r>
              <a:rPr lang="en-GB" dirty="0"/>
              <a:t>Course of treatment</a:t>
            </a:r>
            <a:endParaRPr lang="en-US" dirty="0"/>
          </a:p>
          <a:p>
            <a:pPr eaLnBrk="1" hangingPunct="1">
              <a:defRPr/>
            </a:pPr>
            <a:r>
              <a:rPr lang="en-GB" dirty="0"/>
              <a:t>Weight &amp; volume</a:t>
            </a:r>
          </a:p>
          <a:p>
            <a:pPr eaLnBrk="1" hangingPunct="1">
              <a:defRPr/>
            </a:pPr>
            <a:r>
              <a:rPr lang="en-GB" dirty="0"/>
              <a:t>Dilution</a:t>
            </a:r>
            <a:endParaRPr lang="en-US" dirty="0"/>
          </a:p>
          <a:p>
            <a:pPr eaLnBrk="1" hangingPunct="1">
              <a:defRPr/>
            </a:pPr>
            <a:r>
              <a:rPr lang="en-GB" dirty="0" smtClean="0"/>
              <a:t>Prescription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1524000"/>
            <a:ext cx="3886200" cy="4602163"/>
          </a:xfrm>
        </p:spPr>
        <p:txBody>
          <a:bodyPr>
            <a:normAutofit/>
          </a:bodyPr>
          <a:lstStyle/>
          <a:p>
            <a:r>
              <a:rPr lang="en-US" dirty="0"/>
              <a:t>Manufacturing date</a:t>
            </a:r>
          </a:p>
          <a:p>
            <a:r>
              <a:rPr lang="en-US" dirty="0"/>
              <a:t>Expiry </a:t>
            </a:r>
            <a:r>
              <a:rPr lang="en-US" dirty="0" smtClean="0"/>
              <a:t>date</a:t>
            </a:r>
            <a:endParaRPr lang="en-US" dirty="0"/>
          </a:p>
          <a:p>
            <a:r>
              <a:rPr lang="en-US" dirty="0"/>
              <a:t>Contamination</a:t>
            </a:r>
          </a:p>
          <a:p>
            <a:r>
              <a:rPr lang="en-US" dirty="0"/>
              <a:t>Cross contamination</a:t>
            </a:r>
          </a:p>
          <a:p>
            <a:r>
              <a:rPr lang="en-US" dirty="0"/>
              <a:t>Adherence/compliance</a:t>
            </a:r>
          </a:p>
          <a:p>
            <a:pPr>
              <a:defRPr/>
            </a:pPr>
            <a:r>
              <a:rPr lang="en-GB" dirty="0" smtClean="0"/>
              <a:t>Reconstitution</a:t>
            </a:r>
            <a:endParaRPr lang="en-GB" dirty="0"/>
          </a:p>
          <a:p>
            <a:pPr>
              <a:defRPr/>
            </a:pPr>
            <a:r>
              <a:rPr lang="en-GB" dirty="0"/>
              <a:t>Side effects</a:t>
            </a:r>
          </a:p>
          <a:p>
            <a:pPr>
              <a:defRPr/>
            </a:pPr>
            <a:r>
              <a:rPr lang="en-GB" dirty="0"/>
              <a:t>Toxic dose</a:t>
            </a:r>
          </a:p>
          <a:p>
            <a:pPr>
              <a:defRPr/>
            </a:pPr>
            <a:r>
              <a:rPr lang="en-GB" dirty="0"/>
              <a:t>Formulation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 smtClean="0"/>
              <a:t>Prescription (1)</a:t>
            </a:r>
            <a:endParaRPr lang="en-US" dirty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6172200" cy="4953000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GB" dirty="0"/>
              <a:t>A set of instructions written by a qualified prescriber to a dispenser for a supply of</a:t>
            </a:r>
            <a:r>
              <a:rPr lang="en-US" dirty="0"/>
              <a:t> </a:t>
            </a:r>
            <a:r>
              <a:rPr lang="en-GB" dirty="0"/>
              <a:t>medicines after counselling the client on how to use the medicines. </a:t>
            </a:r>
          </a:p>
          <a:p>
            <a:pPr eaLnBrk="1" hangingPunct="1">
              <a:defRPr/>
            </a:pPr>
            <a:r>
              <a:rPr lang="en-GB" dirty="0"/>
              <a:t>A prescription should include ALL of the following:</a:t>
            </a:r>
            <a:endParaRPr lang="en-US" dirty="0"/>
          </a:p>
          <a:p>
            <a:pPr marL="625475" lvl="1" eaLnBrk="1" hangingPunct="1">
              <a:defRPr/>
            </a:pPr>
            <a:r>
              <a:rPr lang="en-GB" dirty="0"/>
              <a:t>Name of the </a:t>
            </a:r>
            <a:r>
              <a:rPr lang="en-GB" dirty="0" smtClean="0"/>
              <a:t>clinic/hospital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from where the prescription is coming</a:t>
            </a:r>
            <a:endParaRPr lang="en-US" dirty="0"/>
          </a:p>
          <a:p>
            <a:pPr marL="625475" lvl="1" eaLnBrk="1" hangingPunct="1">
              <a:defRPr/>
            </a:pPr>
            <a:r>
              <a:rPr lang="en-GB" dirty="0"/>
              <a:t>Name of the client and age (especially if a child)</a:t>
            </a:r>
            <a:endParaRPr lang="en-US" dirty="0"/>
          </a:p>
          <a:p>
            <a:pPr marL="625475" lvl="1" eaLnBrk="1" hangingPunct="1">
              <a:defRPr/>
            </a:pPr>
            <a:r>
              <a:rPr lang="en-GB" dirty="0"/>
              <a:t>Date</a:t>
            </a:r>
            <a:endParaRPr lang="en-US" dirty="0"/>
          </a:p>
        </p:txBody>
      </p:sp>
      <p:pic>
        <p:nvPicPr>
          <p:cNvPr id="69636" name="Picture 4" descr="C:\Users\admin\AppData\Local\Temp\Temporary Internet Files\Content.IE5\PKSOPVWR\MPj040966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905000"/>
            <a:ext cx="1981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Prescription </a:t>
            </a:r>
            <a:r>
              <a:rPr lang="en-GB" b="0" dirty="0" smtClean="0"/>
              <a:t>(2)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5475" lvl="1">
              <a:defRPr/>
            </a:pPr>
            <a:r>
              <a:rPr lang="en-GB" dirty="0"/>
              <a:t>Prescriber’s signature and name</a:t>
            </a:r>
          </a:p>
          <a:p>
            <a:pPr marL="625475" lvl="1">
              <a:defRPr/>
            </a:pPr>
            <a:r>
              <a:rPr lang="en-GB" b="1" dirty="0" smtClean="0"/>
              <a:t>Medicine generic </a:t>
            </a:r>
            <a:r>
              <a:rPr lang="en-GB" b="1" dirty="0"/>
              <a:t>name </a:t>
            </a:r>
            <a:r>
              <a:rPr lang="en-GB" dirty="0"/>
              <a:t>and dosage form</a:t>
            </a:r>
            <a:endParaRPr lang="en-US" dirty="0"/>
          </a:p>
          <a:p>
            <a:pPr marL="625475" lvl="1">
              <a:defRPr/>
            </a:pPr>
            <a:r>
              <a:rPr lang="en-GB" dirty="0"/>
              <a:t>Dose</a:t>
            </a:r>
            <a:endParaRPr lang="en-US" dirty="0"/>
          </a:p>
          <a:p>
            <a:pPr marL="625475" lvl="1">
              <a:defRPr/>
            </a:pPr>
            <a:r>
              <a:rPr lang="en-GB" dirty="0"/>
              <a:t> Frequency of administration</a:t>
            </a:r>
            <a:endParaRPr lang="en-US" dirty="0"/>
          </a:p>
          <a:p>
            <a:pPr marL="625475" lvl="1">
              <a:defRPr/>
            </a:pPr>
            <a:r>
              <a:rPr lang="en-GB" dirty="0"/>
              <a:t> Duration of treatment</a:t>
            </a:r>
            <a:endParaRPr lang="en-US" dirty="0"/>
          </a:p>
          <a:p>
            <a:pPr marL="625475" lvl="1">
              <a:defRPr/>
            </a:pPr>
            <a:r>
              <a:rPr lang="en-GB" dirty="0"/>
              <a:t> Any other instructions considered important for </a:t>
            </a:r>
            <a:r>
              <a:rPr lang="en-GB" dirty="0" smtClean="0"/>
              <a:t>  the </a:t>
            </a:r>
            <a:r>
              <a:rPr lang="en-GB" dirty="0"/>
              <a:t>client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2839</TotalTime>
  <Words>2143</Words>
  <Application>Microsoft Office PowerPoint</Application>
  <PresentationFormat>On-screen Show (4:3)</PresentationFormat>
  <Paragraphs>382</Paragraphs>
  <Slides>45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SimSun</vt:lpstr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 Health Shops Training Zambia </vt:lpstr>
      <vt:lpstr>  Objectives   </vt:lpstr>
      <vt:lpstr>Medicines Management Cycle</vt:lpstr>
      <vt:lpstr>Dispensing (1)</vt:lpstr>
      <vt:lpstr>Dispensing (2)</vt:lpstr>
      <vt:lpstr>The 5 RIGHTS in Dispensing</vt:lpstr>
      <vt:lpstr>Common Dispensing Terms</vt:lpstr>
      <vt:lpstr>Prescription (1)</vt:lpstr>
      <vt:lpstr>Prescription (2)</vt:lpstr>
      <vt:lpstr>Generic Name</vt:lpstr>
      <vt:lpstr> Examples of Generic Names </vt:lpstr>
      <vt:lpstr>Brand Names</vt:lpstr>
      <vt:lpstr>Examples of Generic and Brand Names</vt:lpstr>
      <vt:lpstr>Generic/Brand Name</vt:lpstr>
      <vt:lpstr>Exercise 1</vt:lpstr>
      <vt:lpstr>Prescription Instructions</vt:lpstr>
      <vt:lpstr>Abbreviations Related to Frequency of Drug Administration  </vt:lpstr>
      <vt:lpstr>Abbreviations Related to Dosage Form </vt:lpstr>
      <vt:lpstr>Abbreviations Related to Duration of Treatment </vt:lpstr>
      <vt:lpstr>Examples Related to Days  </vt:lpstr>
      <vt:lpstr>Examples Related to Weeks </vt:lpstr>
      <vt:lpstr>Examples Related to Months </vt:lpstr>
      <vt:lpstr>Abbreviations Related to Strength </vt:lpstr>
      <vt:lpstr> Example of a Properly Written Prescription </vt:lpstr>
      <vt:lpstr>Exercise 2: Prescription Terms</vt:lpstr>
      <vt:lpstr>Exercise 3: Abbreviations</vt:lpstr>
      <vt:lpstr>Dispensing Environment</vt:lpstr>
      <vt:lpstr>Qualities of a Good Dispenser</vt:lpstr>
      <vt:lpstr>The Dispensing Process</vt:lpstr>
      <vt:lpstr>Packaging  and Labelling of  Medicine</vt:lpstr>
      <vt:lpstr> What Information Should Be Found on the Label? </vt:lpstr>
      <vt:lpstr>Sample Labeling</vt:lpstr>
      <vt:lpstr>  Useful Drug Information for Clients (1) </vt:lpstr>
      <vt:lpstr> Useful Drug Information for Clients (2) </vt:lpstr>
      <vt:lpstr>Common Side Effects of Medicines</vt:lpstr>
      <vt:lpstr>Packing of Solid Dosage Forms (tablets/capsules)</vt:lpstr>
      <vt:lpstr> Packing of Liquids/Semisolid Dosage Forms (mixtures/syrups, ointments/creams, etc.) </vt:lpstr>
      <vt:lpstr> Making Dispensing Records  </vt:lpstr>
      <vt:lpstr> Dispensing: Potential Errors and Problems </vt:lpstr>
      <vt:lpstr>Reconstitution/Dissolving of Dry Powders (1)</vt:lpstr>
      <vt:lpstr>Reconstitution/Dissolving of Dry Powders (2)</vt:lpstr>
      <vt:lpstr> Making a Dilution </vt:lpstr>
      <vt:lpstr>Exercise 4: Dispensing Practice</vt:lpstr>
      <vt:lpstr>Conclusion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238</cp:revision>
  <dcterms:created xsi:type="dcterms:W3CDTF">2011-09-08T16:26:48Z</dcterms:created>
  <dcterms:modified xsi:type="dcterms:W3CDTF">2017-04-24T21:11:26Z</dcterms:modified>
</cp:coreProperties>
</file>