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theme/theme5.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6.xml" ContentType="application/vnd.openxmlformats-officedocument.theme+xml"/>
  <Override PartName="/ppt/tags/tag3.xml" ContentType="application/vnd.openxmlformats-officedocument.presentationml.tags+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7.xml" ContentType="application/vnd.openxmlformats-officedocument.theme+xml"/>
  <Override PartName="/ppt/tags/tag4.xml" ContentType="application/vnd.openxmlformats-officedocument.presentationml.tags+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6.xml" ContentType="application/vnd.openxmlformats-officedocument.presentationml.tags+xml"/>
  <Override PartName="/ppt/notesSlides/notesSlide39.xml" ContentType="application/vnd.openxmlformats-officedocument.presentationml.notesSlide+xml"/>
  <Override PartName="/ppt/tags/tag7.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8" r:id="rId3"/>
    <p:sldMasterId id="2147483686" r:id="rId4"/>
    <p:sldMasterId id="2147483711" r:id="rId5"/>
    <p:sldMasterId id="2147483714" r:id="rId6"/>
    <p:sldMasterId id="2147483720" r:id="rId7"/>
  </p:sldMasterIdLst>
  <p:notesMasterIdLst>
    <p:notesMasterId r:id="rId88"/>
  </p:notesMasterIdLst>
  <p:sldIdLst>
    <p:sldId id="258" r:id="rId8"/>
    <p:sldId id="259" r:id="rId9"/>
    <p:sldId id="260" r:id="rId10"/>
    <p:sldId id="357" r:id="rId11"/>
    <p:sldId id="262" r:id="rId12"/>
    <p:sldId id="263" r:id="rId13"/>
    <p:sldId id="264" r:id="rId14"/>
    <p:sldId id="265" r:id="rId15"/>
    <p:sldId id="267" r:id="rId16"/>
    <p:sldId id="269" r:id="rId17"/>
    <p:sldId id="270" r:id="rId18"/>
    <p:sldId id="271" r:id="rId19"/>
    <p:sldId id="272" r:id="rId20"/>
    <p:sldId id="273" r:id="rId21"/>
    <p:sldId id="274" r:id="rId22"/>
    <p:sldId id="275" r:id="rId23"/>
    <p:sldId id="276" r:id="rId24"/>
    <p:sldId id="334" r:id="rId25"/>
    <p:sldId id="278" r:id="rId26"/>
    <p:sldId id="344" r:id="rId27"/>
    <p:sldId id="345"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346" r:id="rId45"/>
    <p:sldId id="295" r:id="rId46"/>
    <p:sldId id="335" r:id="rId47"/>
    <p:sldId id="297" r:id="rId48"/>
    <p:sldId id="298" r:id="rId49"/>
    <p:sldId id="301" r:id="rId50"/>
    <p:sldId id="302" r:id="rId51"/>
    <p:sldId id="303" r:id="rId52"/>
    <p:sldId id="304" r:id="rId53"/>
    <p:sldId id="305" r:id="rId54"/>
    <p:sldId id="308" r:id="rId55"/>
    <p:sldId id="307" r:id="rId56"/>
    <p:sldId id="336" r:id="rId57"/>
    <p:sldId id="337" r:id="rId58"/>
    <p:sldId id="347" r:id="rId59"/>
    <p:sldId id="358" r:id="rId60"/>
    <p:sldId id="359" r:id="rId61"/>
    <p:sldId id="360" r:id="rId62"/>
    <p:sldId id="361" r:id="rId63"/>
    <p:sldId id="362" r:id="rId64"/>
    <p:sldId id="363" r:id="rId65"/>
    <p:sldId id="348" r:id="rId66"/>
    <p:sldId id="350" r:id="rId67"/>
    <p:sldId id="351" r:id="rId68"/>
    <p:sldId id="352" r:id="rId69"/>
    <p:sldId id="353" r:id="rId70"/>
    <p:sldId id="355" r:id="rId71"/>
    <p:sldId id="349" r:id="rId72"/>
    <p:sldId id="356" r:id="rId73"/>
    <p:sldId id="364" r:id="rId74"/>
    <p:sldId id="365" r:id="rId75"/>
    <p:sldId id="366" r:id="rId76"/>
    <p:sldId id="322" r:id="rId77"/>
    <p:sldId id="323" r:id="rId78"/>
    <p:sldId id="324" r:id="rId79"/>
    <p:sldId id="325" r:id="rId80"/>
    <p:sldId id="326" r:id="rId81"/>
    <p:sldId id="338" r:id="rId82"/>
    <p:sldId id="329" r:id="rId83"/>
    <p:sldId id="342" r:id="rId84"/>
    <p:sldId id="341" r:id="rId85"/>
    <p:sldId id="340" r:id="rId86"/>
    <p:sldId id="367" r:id="rId87"/>
  </p:sldIdLst>
  <p:sldSz cx="12192000" cy="6858000"/>
  <p:notesSz cx="6858000" cy="9144000"/>
  <p:custDataLst>
    <p:tags r:id="rId8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2F7F"/>
    <a:srgbClr val="8CC738"/>
    <a:srgbClr val="8AC8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5237" autoAdjust="0"/>
  </p:normalViewPr>
  <p:slideViewPr>
    <p:cSldViewPr snapToGrid="0">
      <p:cViewPr varScale="1">
        <p:scale>
          <a:sx n="61" d="100"/>
          <a:sy n="61" d="100"/>
        </p:scale>
        <p:origin x="1098" y="4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slide" Target="slides/slide69.xml"/><Relationship Id="rId84" Type="http://schemas.openxmlformats.org/officeDocument/2006/relationships/slide" Target="slides/slide77.xml"/><Relationship Id="rId89" Type="http://schemas.openxmlformats.org/officeDocument/2006/relationships/tags" Target="tags/tag1.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slide" Target="slides/slide80.xml"/><Relationship Id="rId5" Type="http://schemas.openxmlformats.org/officeDocument/2006/relationships/slideMaster" Target="slideMasters/slideMaster5.xml"/><Relationship Id="rId61" Type="http://schemas.openxmlformats.org/officeDocument/2006/relationships/slide" Target="slides/slide54.xml"/><Relationship Id="rId82" Type="http://schemas.openxmlformats.org/officeDocument/2006/relationships/slide" Target="slides/slide75.xml"/><Relationship Id="rId90" Type="http://schemas.openxmlformats.org/officeDocument/2006/relationships/presProps" Target="presProp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4" Type="http://schemas.openxmlformats.org/officeDocument/2006/relationships/slideMaster" Target="slideMasters/slideMaster4.xml"/><Relationship Id="rId9"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2344AA-AAD1-114F-BE4E-AAFFD35B9C93}" type="datetimeFigureOut">
              <a:rPr lang="en-US" smtClean="0"/>
              <a:t>12/17/2020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6E3098-061A-7349-9F6E-D396FB9F5289}" type="slidenum">
              <a:rPr lang="en-US" smtClean="0"/>
              <a:t>‹#›</a:t>
            </a:fld>
            <a:endParaRPr lang="en-US"/>
          </a:p>
        </p:txBody>
      </p:sp>
    </p:spTree>
    <p:extLst>
      <p:ext uri="{BB962C8B-B14F-4D97-AF65-F5344CB8AC3E}">
        <p14:creationId xmlns:p14="http://schemas.microsoft.com/office/powerpoint/2010/main" val="98162156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eaLnBrk="1" hangingPunct="1">
              <a:spcBef>
                <a:spcPct val="0"/>
              </a:spcBef>
            </a:pPr>
            <a:r>
              <a:rPr lang="en-US" sz="1200" b="1" kern="1200" dirty="0">
                <a:solidFill>
                  <a:schemeClr val="tx1"/>
                </a:solidFill>
                <a:latin typeface="+mn-lt"/>
                <a:ea typeface="+mn-ea"/>
                <a:cs typeface="+mn-cs"/>
              </a:rPr>
              <a:t>A.  REGISTRATION</a:t>
            </a:r>
            <a:r>
              <a:rPr lang="en-US" sz="1200" b="0" kern="1200" dirty="0">
                <a:solidFill>
                  <a:schemeClr val="tx1"/>
                </a:solidFill>
                <a:latin typeface="+mn-lt"/>
                <a:ea typeface="+mn-ea"/>
                <a:cs typeface="+mn-cs"/>
              </a:rPr>
              <a:t> </a:t>
            </a:r>
            <a:r>
              <a:rPr lang="en-US" sz="1200" b="1" kern="1200" dirty="0">
                <a:solidFill>
                  <a:schemeClr val="tx1"/>
                </a:solidFill>
                <a:latin typeface="+mn-lt"/>
                <a:ea typeface="+mn-ea"/>
                <a:cs typeface="+mn-cs"/>
              </a:rPr>
              <a:t>PROCESS</a:t>
            </a:r>
          </a:p>
          <a:p>
            <a:pPr eaLnBrk="1" hangingPunct="1">
              <a:spcBef>
                <a:spcPct val="0"/>
              </a:spcBef>
            </a:pPr>
            <a:endParaRPr lang="en-US" sz="1200" b="0" kern="1200" dirty="0">
              <a:solidFill>
                <a:schemeClr val="tx1"/>
              </a:solidFill>
              <a:latin typeface="+mn-lt"/>
              <a:ea typeface="+mn-ea"/>
              <a:cs typeface="+mn-cs"/>
            </a:endParaRPr>
          </a:p>
          <a:p>
            <a:pPr eaLnBrk="1" hangingPunct="1">
              <a:spcBef>
                <a:spcPct val="0"/>
              </a:spcBef>
            </a:pPr>
            <a:r>
              <a:rPr lang="en-US" sz="1200" b="1" kern="1200" dirty="0">
                <a:solidFill>
                  <a:schemeClr val="tx1"/>
                </a:solidFill>
                <a:latin typeface="+mn-lt"/>
                <a:ea typeface="+mn-ea"/>
                <a:cs typeface="+mn-cs"/>
              </a:rPr>
              <a:t>SET</a:t>
            </a:r>
            <a:r>
              <a:rPr lang="en-US" sz="1200" b="1" kern="1200" baseline="0" dirty="0">
                <a:solidFill>
                  <a:schemeClr val="tx1"/>
                </a:solidFill>
                <a:latin typeface="+mn-lt"/>
                <a:ea typeface="+mn-ea"/>
                <a:cs typeface="+mn-cs"/>
              </a:rPr>
              <a:t> UP </a:t>
            </a:r>
            <a:r>
              <a:rPr lang="en-US" sz="1200" b="0" kern="1200" baseline="0" dirty="0">
                <a:solidFill>
                  <a:schemeClr val="tx1"/>
                </a:solidFill>
                <a:latin typeface="+mn-lt"/>
                <a:ea typeface="+mn-ea"/>
                <a:cs typeface="+mn-cs"/>
              </a:rPr>
              <a:t>a registration table at the door.  </a:t>
            </a:r>
          </a:p>
          <a:p>
            <a:pPr eaLnBrk="1" hangingPunct="1">
              <a:spcBef>
                <a:spcPct val="0"/>
              </a:spcBef>
            </a:pPr>
            <a:endParaRPr lang="en-US" sz="1200" b="1" kern="1200" baseline="0" dirty="0">
              <a:solidFill>
                <a:schemeClr val="tx1"/>
              </a:solidFill>
              <a:latin typeface="+mn-lt"/>
              <a:ea typeface="+mn-ea"/>
              <a:cs typeface="+mn-cs"/>
            </a:endParaRPr>
          </a:p>
          <a:p>
            <a:pPr eaLnBrk="1" hangingPunct="1">
              <a:spcBef>
                <a:spcPct val="0"/>
              </a:spcBef>
            </a:pPr>
            <a:r>
              <a:rPr lang="en-US" sz="1200" b="1" kern="1200" baseline="0" dirty="0">
                <a:solidFill>
                  <a:schemeClr val="tx1"/>
                </a:solidFill>
                <a:latin typeface="+mn-lt"/>
                <a:ea typeface="+mn-ea"/>
                <a:cs typeface="+mn-cs"/>
              </a:rPr>
              <a:t>AS EACH TRAINEE ENTERS, DO THE FOLLOWING</a:t>
            </a:r>
            <a:r>
              <a:rPr lang="en-US" sz="1200" b="0" kern="1200" baseline="0" dirty="0">
                <a:solidFill>
                  <a:schemeClr val="tx1"/>
                </a:solidFill>
                <a:latin typeface="+mn-lt"/>
                <a:ea typeface="+mn-ea"/>
                <a:cs typeface="+mn-cs"/>
              </a:rPr>
              <a:t>:</a:t>
            </a:r>
          </a:p>
          <a:p>
            <a:pPr marL="228600" indent="-228600" eaLnBrk="1" hangingPunct="1">
              <a:spcBef>
                <a:spcPct val="0"/>
              </a:spcBef>
              <a:buFont typeface="+mj-lt"/>
              <a:buAutoNum type="arabicPeriod"/>
            </a:pPr>
            <a:r>
              <a:rPr lang="en-US" sz="1200" b="1" kern="1200" baseline="0" dirty="0">
                <a:solidFill>
                  <a:schemeClr val="tx1"/>
                </a:solidFill>
                <a:latin typeface="+mn-lt"/>
                <a:ea typeface="+mn-ea"/>
                <a:cs typeface="+mn-cs"/>
              </a:rPr>
              <a:t>ASK</a:t>
            </a:r>
            <a:r>
              <a:rPr lang="en-US" sz="1200" b="0" kern="1200" baseline="0" dirty="0">
                <a:solidFill>
                  <a:schemeClr val="tx1"/>
                </a:solidFill>
                <a:latin typeface="+mn-lt"/>
                <a:ea typeface="+mn-ea"/>
                <a:cs typeface="+mn-cs"/>
              </a:rPr>
              <a:t> them to </a:t>
            </a:r>
            <a:r>
              <a:rPr lang="en-US" sz="1200" b="1" kern="1200" baseline="0" dirty="0">
                <a:solidFill>
                  <a:schemeClr val="tx1"/>
                </a:solidFill>
                <a:latin typeface="+mn-lt"/>
                <a:ea typeface="+mn-ea"/>
                <a:cs typeface="+mn-cs"/>
              </a:rPr>
              <a:t>COMPLETE</a:t>
            </a:r>
            <a:r>
              <a:rPr lang="en-US" sz="1200" b="0" kern="1200" baseline="0" dirty="0">
                <a:solidFill>
                  <a:schemeClr val="tx1"/>
                </a:solidFill>
                <a:latin typeface="+mn-lt"/>
                <a:ea typeface="+mn-ea"/>
                <a:cs typeface="+mn-cs"/>
              </a:rPr>
              <a:t> and </a:t>
            </a:r>
            <a:r>
              <a:rPr lang="en-US" sz="1200" b="1" kern="1200" baseline="0" dirty="0">
                <a:solidFill>
                  <a:schemeClr val="tx1"/>
                </a:solidFill>
                <a:latin typeface="+mn-lt"/>
                <a:ea typeface="+mn-ea"/>
                <a:cs typeface="+mn-cs"/>
              </a:rPr>
              <a:t>INITIAL</a:t>
            </a:r>
            <a:r>
              <a:rPr lang="en-US" sz="1200" b="0" kern="1200" baseline="0" dirty="0">
                <a:solidFill>
                  <a:schemeClr val="tx1"/>
                </a:solidFill>
                <a:latin typeface="+mn-lt"/>
                <a:ea typeface="+mn-ea"/>
                <a:cs typeface="+mn-cs"/>
              </a:rPr>
              <a:t> the Attendance Sheet.  </a:t>
            </a:r>
          </a:p>
          <a:p>
            <a:pPr marL="457200" lvl="1" indent="0" eaLnBrk="1" hangingPunct="1">
              <a:spcBef>
                <a:spcPct val="0"/>
              </a:spcBef>
              <a:buFont typeface="+mj-lt"/>
              <a:buNone/>
            </a:pPr>
            <a:r>
              <a:rPr lang="en-US" sz="1200" b="1" kern="1200" baseline="0" dirty="0">
                <a:solidFill>
                  <a:schemeClr val="tx1"/>
                </a:solidFill>
                <a:latin typeface="+mn-lt"/>
                <a:ea typeface="+mn-ea"/>
                <a:cs typeface="+mn-cs"/>
              </a:rPr>
              <a:t>TELL</a:t>
            </a:r>
            <a:r>
              <a:rPr lang="en-US" sz="1200" b="0" kern="1200" baseline="0" dirty="0">
                <a:solidFill>
                  <a:schemeClr val="tx1"/>
                </a:solidFill>
                <a:latin typeface="+mn-lt"/>
                <a:ea typeface="+mn-ea"/>
                <a:cs typeface="+mn-cs"/>
              </a:rPr>
              <a:t> them to </a:t>
            </a:r>
            <a:r>
              <a:rPr lang="en-US" sz="1200" b="1" i="1" kern="1200" baseline="0" dirty="0">
                <a:solidFill>
                  <a:schemeClr val="tx1"/>
                </a:solidFill>
                <a:latin typeface="+mn-lt"/>
                <a:ea typeface="+mn-ea"/>
                <a:cs typeface="+mn-cs"/>
              </a:rPr>
              <a:t>be sure to register each day as they enter the training venue</a:t>
            </a:r>
            <a:r>
              <a:rPr lang="en-US" sz="1200" b="0" kern="1200" baseline="0" dirty="0">
                <a:solidFill>
                  <a:schemeClr val="tx1"/>
                </a:solidFill>
                <a:latin typeface="+mn-lt"/>
                <a:ea typeface="+mn-ea"/>
                <a:cs typeface="+mn-cs"/>
              </a:rPr>
              <a:t>.</a:t>
            </a:r>
          </a:p>
          <a:p>
            <a:pPr marL="457200" lvl="1" indent="0" eaLnBrk="1" hangingPunct="1">
              <a:spcBef>
                <a:spcPct val="0"/>
              </a:spcBef>
              <a:buFont typeface="+mj-lt"/>
              <a:buNone/>
            </a:pPr>
            <a:endParaRPr lang="en-US" sz="1200" b="0" kern="1200" baseline="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GIVE</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them a </a:t>
            </a:r>
            <a:r>
              <a:rPr lang="en-US" sz="1200" b="1" kern="1200" baseline="0" dirty="0">
                <a:solidFill>
                  <a:schemeClr val="tx1"/>
                </a:solidFill>
                <a:latin typeface="+mn-lt"/>
                <a:ea typeface="+mn-ea"/>
                <a:cs typeface="+mn-cs"/>
              </a:rPr>
              <a:t>NAME TAG </a:t>
            </a:r>
            <a:r>
              <a:rPr lang="en-US" sz="1200" b="0" kern="1200" baseline="0" dirty="0">
                <a:solidFill>
                  <a:schemeClr val="tx1"/>
                </a:solidFill>
                <a:latin typeface="+mn-lt"/>
                <a:ea typeface="+mn-ea"/>
                <a:cs typeface="+mn-cs"/>
              </a:rPr>
              <a:t>and instruct them to wear it each day of the training.</a:t>
            </a:r>
          </a:p>
          <a:p>
            <a:pPr marL="228600" indent="-228600" eaLnBrk="1" hangingPunct="1">
              <a:spcBef>
                <a:spcPct val="0"/>
              </a:spcBef>
              <a:buFont typeface="+mj-lt"/>
              <a:buAutoNum type="arabicPeriod"/>
            </a:pPr>
            <a:endParaRPr lang="en-US" sz="1200" b="0" kern="1200" dirty="0">
              <a:solidFill>
                <a:schemeClr val="tx1"/>
              </a:solidFill>
              <a:latin typeface="+mn-lt"/>
              <a:ea typeface="+mn-ea"/>
              <a:cs typeface="+mn-cs"/>
            </a:endParaRPr>
          </a:p>
          <a:p>
            <a:pPr lvl="1">
              <a:buFont typeface="Wingdings" pitchFamily="2" charset="2"/>
              <a:buChar char="§"/>
            </a:pPr>
            <a:endParaRPr lang="en-US" sz="1200"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HANDOUTS</a:t>
            </a:r>
            <a:r>
              <a:rPr lang="en-US" sz="1200" kern="1200" baseline="0" dirty="0">
                <a:solidFill>
                  <a:schemeClr val="tx1"/>
                </a:solidFill>
                <a:latin typeface="+mn-lt"/>
                <a:ea typeface="+mn-ea"/>
                <a:cs typeface="+mn-cs"/>
              </a:rPr>
              <a:t> and </a:t>
            </a:r>
            <a:r>
              <a:rPr lang="en-US" sz="1200" b="1" kern="1200" baseline="0" dirty="0">
                <a:solidFill>
                  <a:schemeClr val="tx1"/>
                </a:solidFill>
                <a:latin typeface="+mn-lt"/>
                <a:ea typeface="+mn-ea"/>
                <a:cs typeface="+mn-cs"/>
              </a:rPr>
              <a:t>SUPPLIES</a:t>
            </a:r>
            <a:r>
              <a:rPr lang="en-US" sz="1200" kern="1200" baseline="0" dirty="0">
                <a:solidFill>
                  <a:schemeClr val="tx1"/>
                </a:solidFill>
                <a:latin typeface="+mn-lt"/>
                <a:ea typeface="+mn-ea"/>
                <a:cs typeface="+mn-cs"/>
              </a:rPr>
              <a:t> needed:</a:t>
            </a:r>
            <a:endParaRPr lang="en-US" sz="1200" kern="1200" dirty="0">
              <a:solidFill>
                <a:schemeClr val="tx1"/>
              </a:solidFill>
              <a:latin typeface="+mn-lt"/>
              <a:ea typeface="+mn-ea"/>
              <a:cs typeface="+mn-cs"/>
            </a:endParaRPr>
          </a:p>
          <a:p>
            <a:pPr lvl="1">
              <a:buFont typeface="Wingdings" pitchFamily="2" charset="2"/>
              <a:buChar char="§"/>
            </a:pPr>
            <a:r>
              <a:rPr lang="en-US" sz="1200" kern="1200" dirty="0">
                <a:solidFill>
                  <a:schemeClr val="tx1"/>
                </a:solidFill>
                <a:latin typeface="+mn-lt"/>
                <a:ea typeface="+mn-ea"/>
                <a:cs typeface="+mn-cs"/>
              </a:rPr>
              <a:t>Flipchart</a:t>
            </a:r>
            <a:r>
              <a:rPr lang="en-US" sz="1200" kern="1200" baseline="0" dirty="0">
                <a:solidFill>
                  <a:schemeClr val="tx1"/>
                </a:solidFill>
                <a:latin typeface="+mn-lt"/>
                <a:ea typeface="+mn-ea"/>
                <a:cs typeface="+mn-cs"/>
              </a:rPr>
              <a:t> paper – 15 pieces for Day 4</a:t>
            </a:r>
          </a:p>
          <a:p>
            <a:pPr lvl="1">
              <a:buFont typeface="Wingdings" pitchFamily="2" charset="2"/>
              <a:buChar char="§"/>
            </a:pPr>
            <a:r>
              <a:rPr lang="en-US" sz="1200" kern="1200" baseline="0" dirty="0">
                <a:solidFill>
                  <a:schemeClr val="tx1"/>
                </a:solidFill>
                <a:latin typeface="+mn-lt"/>
                <a:ea typeface="+mn-ea"/>
                <a:cs typeface="+mn-cs"/>
              </a:rPr>
              <a:t>Markers – one for every 2 trainees (returned for use by the trainer)</a:t>
            </a:r>
            <a:endParaRPr lang="en-US" sz="1200" kern="1200" dirty="0">
              <a:solidFill>
                <a:schemeClr val="tx1"/>
              </a:solidFill>
              <a:latin typeface="+mn-lt"/>
              <a:ea typeface="+mn-ea"/>
              <a:cs typeface="+mn-cs"/>
            </a:endParaRPr>
          </a:p>
          <a:p>
            <a:pPr lvl="1">
              <a:buFont typeface="Wingdings" pitchFamily="2" charset="2"/>
              <a:buChar char="§"/>
            </a:pPr>
            <a:r>
              <a:rPr lang="en-US" sz="1200" kern="1200" baseline="0" dirty="0">
                <a:solidFill>
                  <a:schemeClr val="tx1"/>
                </a:solidFill>
                <a:latin typeface="+mn-lt"/>
                <a:ea typeface="+mn-ea"/>
                <a:cs typeface="+mn-cs"/>
              </a:rPr>
              <a:t>Masking tape for hanging Flipcharts</a:t>
            </a:r>
            <a:endParaRPr lang="en-US" sz="1200" kern="1200" dirty="0">
              <a:solidFill>
                <a:schemeClr val="tx1"/>
              </a:solidFill>
              <a:latin typeface="+mn-lt"/>
              <a:ea typeface="+mn-ea"/>
              <a:cs typeface="+mn-cs"/>
            </a:endParaRPr>
          </a:p>
          <a:p>
            <a:pPr lvl="1">
              <a:buFont typeface="Wingdings" pitchFamily="2" charset="2"/>
              <a:buChar char="§"/>
            </a:pPr>
            <a:r>
              <a:rPr lang="en-US" sz="1200" kern="1200" dirty="0">
                <a:solidFill>
                  <a:schemeClr val="tx1"/>
                </a:solidFill>
                <a:latin typeface="+mn-lt"/>
                <a:ea typeface="+mn-ea"/>
                <a:cs typeface="+mn-cs"/>
              </a:rPr>
              <a:t>Pen and small notebooks – one for each trainee</a:t>
            </a:r>
          </a:p>
          <a:p>
            <a:pPr lvl="1">
              <a:buFont typeface="Wingdings" pitchFamily="2" charset="2"/>
              <a:buChar char="§"/>
            </a:pPr>
            <a:r>
              <a:rPr lang="en-US" sz="1200" kern="1200" dirty="0">
                <a:solidFill>
                  <a:schemeClr val="tx1"/>
                </a:solidFill>
                <a:latin typeface="+mn-lt"/>
                <a:ea typeface="+mn-ea"/>
                <a:cs typeface="+mn-cs"/>
              </a:rPr>
              <a:t>Name tags</a:t>
            </a:r>
            <a:r>
              <a:rPr lang="en-US" sz="1200" kern="1200" baseline="0" dirty="0">
                <a:solidFill>
                  <a:schemeClr val="tx1"/>
                </a:solidFill>
                <a:latin typeface="+mn-lt"/>
                <a:ea typeface="+mn-ea"/>
                <a:cs typeface="+mn-cs"/>
              </a:rPr>
              <a:t> – one for each trainee and staff</a:t>
            </a:r>
            <a:endParaRPr lang="en-US" sz="1200" kern="1200" dirty="0">
              <a:solidFill>
                <a:schemeClr val="tx1"/>
              </a:solidFill>
              <a:latin typeface="+mn-lt"/>
              <a:ea typeface="+mn-ea"/>
              <a:cs typeface="+mn-cs"/>
            </a:endParaRPr>
          </a:p>
          <a:p>
            <a:pPr lvl="1">
              <a:buFont typeface="Wingdings" pitchFamily="2" charset="2"/>
              <a:buChar char="§"/>
            </a:pPr>
            <a:endParaRPr lang="en-US" sz="1200" kern="1200" dirty="0">
              <a:solidFill>
                <a:schemeClr val="tx1"/>
              </a:solidFill>
              <a:latin typeface="+mn-lt"/>
              <a:ea typeface="+mn-ea"/>
              <a:cs typeface="+mn-cs"/>
            </a:endParaRPr>
          </a:p>
          <a:p>
            <a:pPr lvl="0">
              <a:buFont typeface="Wingdings" pitchFamily="2" charset="2"/>
              <a:buNone/>
            </a:pPr>
            <a:r>
              <a:rPr lang="en-US" sz="1200" b="1" kern="1200" dirty="0">
                <a:solidFill>
                  <a:schemeClr val="tx1"/>
                </a:solidFill>
                <a:latin typeface="+mn-lt"/>
                <a:ea typeface="+mn-ea"/>
                <a:cs typeface="+mn-cs"/>
              </a:rPr>
              <a:t>B.  WELCOME</a:t>
            </a:r>
            <a:r>
              <a:rPr lang="en-US" sz="1200" kern="1200" baseline="0" dirty="0">
                <a:solidFill>
                  <a:schemeClr val="tx1"/>
                </a:solidFill>
                <a:latin typeface="+mn-lt"/>
                <a:ea typeface="+mn-ea"/>
                <a:cs typeface="+mn-cs"/>
              </a:rPr>
              <a:t> the trainees.</a:t>
            </a:r>
            <a:endParaRPr lang="en-US" sz="1200" kern="1200" dirty="0">
              <a:solidFill>
                <a:schemeClr val="tx1"/>
              </a:solidFill>
              <a:latin typeface="+mn-lt"/>
              <a:ea typeface="+mn-ea"/>
              <a:cs typeface="+mn-cs"/>
            </a:endParaRPr>
          </a:p>
          <a:p>
            <a:endParaRPr lang="en-US" sz="1200" dirty="0"/>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4224889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 typeface="+mj-lt"/>
              <a:buNone/>
              <a:tabLst/>
              <a:defRPr/>
            </a:pPr>
            <a:r>
              <a:rPr kumimoji="0" lang="en-US" sz="12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rPr>
              <a:t>Session 3.  DIARRHEA OVERVIEW</a:t>
            </a:r>
          </a:p>
          <a:p>
            <a:pPr marL="0" marR="0" lvl="0" indent="0" algn="l" defTabSz="457200" rtl="0" eaLnBrk="1" fontAlgn="auto" latinLnBrk="0" hangingPunct="1">
              <a:lnSpc>
                <a:spcPct val="100000"/>
              </a:lnSpc>
              <a:spcBef>
                <a:spcPts val="0"/>
              </a:spcBef>
              <a:spcAft>
                <a:spcPts val="0"/>
              </a:spcAft>
              <a:buClrTx/>
              <a:buSzTx/>
              <a:buFont typeface="+mj-lt"/>
              <a:buNone/>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PRESENT</a:t>
            </a:r>
            <a:r>
              <a:rPr lang="en-US" sz="1200" kern="1200" dirty="0">
                <a:solidFill>
                  <a:schemeClr val="tx1"/>
                </a:solidFill>
                <a:latin typeface="Calibri" panose="020F0502020204030204" pitchFamily="34" charset="0"/>
                <a:ea typeface="+mn-ea"/>
                <a:cs typeface="+mn-cs"/>
              </a:rPr>
              <a:t> the Overview</a:t>
            </a:r>
            <a:r>
              <a:rPr lang="en-US" sz="1200" kern="1200" baseline="0" dirty="0">
                <a:solidFill>
                  <a:schemeClr val="tx1"/>
                </a:solidFill>
                <a:latin typeface="Calibri" panose="020F0502020204030204" pitchFamily="34" charset="0"/>
                <a:ea typeface="+mn-ea"/>
                <a:cs typeface="+mn-cs"/>
              </a:rPr>
              <a:t> for Session 2</a:t>
            </a:r>
            <a:r>
              <a:rPr lang="en-US" sz="1200" kern="1200" dirty="0">
                <a:solidFill>
                  <a:schemeClr val="tx1"/>
                </a:solidFill>
                <a:latin typeface="Calibri" panose="020F0502020204030204" pitchFamily="34" charset="0"/>
                <a:ea typeface="+mn-ea"/>
                <a:cs typeface="+mn-cs"/>
              </a:rPr>
              <a:t>. </a:t>
            </a:r>
          </a:p>
          <a:p>
            <a:pPr lvl="1" eaLnBrk="1" hangingPunct="1">
              <a:spcAft>
                <a:spcPts val="0"/>
              </a:spcAft>
              <a:buFont typeface="Arial" pitchFamily="34" charset="0"/>
              <a:buNone/>
            </a:pPr>
            <a:r>
              <a:rPr lang="en-US" sz="1200" b="0" dirty="0">
                <a:solidFill>
                  <a:schemeClr val="accent2">
                    <a:lumMod val="75000"/>
                  </a:schemeClr>
                </a:solidFill>
                <a:latin typeface="Calibri" panose="020F0502020204030204" pitchFamily="34" charset="0"/>
              </a:rPr>
              <a:t>During this session, your focus is to:</a:t>
            </a:r>
          </a:p>
          <a:p>
            <a:pPr marL="971550" lvl="2"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Define</a:t>
            </a:r>
            <a:r>
              <a:rPr lang="en-US" sz="1200" b="0" baseline="0" dirty="0">
                <a:solidFill>
                  <a:srgbClr val="063A73"/>
                </a:solidFill>
                <a:latin typeface="Calibri" panose="020F0502020204030204" pitchFamily="34" charset="0"/>
                <a:cs typeface="Arial" pitchFamily="34" charset="0"/>
              </a:rPr>
              <a:t> diarrhea </a:t>
            </a:r>
            <a:r>
              <a:rPr lang="en-US" sz="1200" b="0" dirty="0">
                <a:solidFill>
                  <a:srgbClr val="063A73"/>
                </a:solidFill>
                <a:latin typeface="Calibri" panose="020F0502020204030204" pitchFamily="34" charset="0"/>
                <a:cs typeface="Arial" pitchFamily="34" charset="0"/>
              </a:rPr>
              <a:t>and why it is dangerous</a:t>
            </a:r>
          </a:p>
          <a:p>
            <a:pPr marL="971550" lvl="2"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Examine the cause and how it spreads</a:t>
            </a:r>
          </a:p>
          <a:p>
            <a:pPr marL="971550" lvl="2"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List the signs and symptoms of dehydration</a:t>
            </a:r>
          </a:p>
          <a:p>
            <a:pPr marL="971550" lvl="2"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Identify ways of preventing diarrhea</a:t>
            </a:r>
          </a:p>
          <a:p>
            <a:pPr marL="1263650" lvl="2" indent="-463550" defTabSz="457200" fontAlgn="base">
              <a:spcBef>
                <a:spcPct val="0"/>
              </a:spcBef>
              <a:spcAft>
                <a:spcPts val="600"/>
              </a:spcAft>
              <a:buFont typeface="Wingdings" pitchFamily="2" charset="2"/>
              <a:buChar char="q"/>
            </a:pPr>
            <a:endParaRPr lang="en-US" sz="1200" b="1" kern="1200" dirty="0">
              <a:solidFill>
                <a:schemeClr val="tx1"/>
              </a:solidFill>
              <a:latin typeface="Calibri" panose="020F0502020204030204" pitchFamily="34" charset="0"/>
              <a:ea typeface="+mn-ea"/>
              <a:cs typeface="+mn-cs"/>
            </a:endParaRPr>
          </a:p>
          <a:p>
            <a:pPr marL="228600" indent="-228600">
              <a:buFont typeface="+mj-lt"/>
              <a:buAutoNum type="arabicPeriod" startAt="2"/>
            </a:pPr>
            <a:r>
              <a:rPr lang="en-US" sz="1200" b="1" kern="1200" dirty="0">
                <a:solidFill>
                  <a:schemeClr val="tx1"/>
                </a:solidFill>
                <a:latin typeface="Calibri" panose="020F0502020204030204" pitchFamily="34" charset="0"/>
                <a:ea typeface="+mn-ea"/>
                <a:cs typeface="+mn-cs"/>
              </a:rPr>
              <a:t>ANSWER</a:t>
            </a:r>
            <a:r>
              <a:rPr lang="en-US" sz="1200" kern="1200" dirty="0">
                <a:solidFill>
                  <a:schemeClr val="tx1"/>
                </a:solidFill>
                <a:latin typeface="Calibri" panose="020F0502020204030204" pitchFamily="34" charset="0"/>
                <a:ea typeface="+mn-ea"/>
                <a:cs typeface="+mn-cs"/>
              </a:rPr>
              <a:t> questions.</a:t>
            </a:r>
            <a:endParaRPr lang="en-US" sz="1200" dirty="0">
              <a:latin typeface="Calibri" panose="020F0502020204030204" pitchFamily="34" charset="0"/>
            </a:endParaRPr>
          </a:p>
          <a:p>
            <a:endParaRPr lang="en-US" sz="12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10</a:t>
            </a:fld>
            <a:endParaRPr lang="en-US">
              <a:solidFill>
                <a:prstClr val="black"/>
              </a:solidFill>
            </a:endParaRPr>
          </a:p>
        </p:txBody>
      </p:sp>
    </p:spTree>
    <p:extLst>
      <p:ext uri="{BB962C8B-B14F-4D97-AF65-F5344CB8AC3E}">
        <p14:creationId xmlns:p14="http://schemas.microsoft.com/office/powerpoint/2010/main" val="1302857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fontScale="92500" lnSpcReduction="20000"/>
          </a:bodyPr>
          <a:lstStyle/>
          <a:p>
            <a:r>
              <a:rPr lang="en-US" sz="1200" b="1" dirty="0"/>
              <a:t>IDENTIFY WHAT</a:t>
            </a:r>
            <a:r>
              <a:rPr lang="en-US" sz="1200" b="1" baseline="0" dirty="0"/>
              <a:t> THE TRAINEES KNOW ABOUT DIARRHOEA</a:t>
            </a:r>
            <a:endParaRPr lang="en-US" sz="1200" b="1" dirty="0"/>
          </a:p>
          <a:p>
            <a:endParaRPr lang="en-US" sz="1200" b="1" dirty="0"/>
          </a:p>
          <a:p>
            <a:pPr marL="228600" indent="-228600">
              <a:buFont typeface="+mj-lt"/>
              <a:buAutoNum type="arabicPeriod"/>
            </a:pPr>
            <a:r>
              <a:rPr lang="en-US" sz="1200" b="1" dirty="0"/>
              <a:t>ASK</a:t>
            </a:r>
            <a:r>
              <a:rPr lang="en-US" sz="1200" dirty="0"/>
              <a:t> the question to learn what the trainees</a:t>
            </a:r>
            <a:r>
              <a:rPr lang="en-US" sz="1200" baseline="0" dirty="0"/>
              <a:t> know about diarrhoea.  </a:t>
            </a:r>
          </a:p>
          <a:p>
            <a:pPr marL="628650" lvl="1" indent="-171450">
              <a:buFont typeface="Arial" panose="020B0604020202020204" pitchFamily="34" charset="0"/>
              <a:buChar char="•"/>
            </a:pPr>
            <a:r>
              <a:rPr lang="en-US" sz="1200" b="1" kern="1200" dirty="0">
                <a:solidFill>
                  <a:schemeClr val="tx1"/>
                </a:solidFill>
                <a:latin typeface="+mn-lt"/>
                <a:ea typeface="+mn-ea"/>
                <a:cs typeface="+mn-cs"/>
              </a:rPr>
              <a:t>GET</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several answers.  </a:t>
            </a:r>
          </a:p>
          <a:p>
            <a:pPr marL="628650" lvl="1" indent="-171450">
              <a:buFont typeface="Arial" panose="020B0604020202020204" pitchFamily="34" charset="0"/>
              <a:buChar char="•"/>
            </a:pPr>
            <a:r>
              <a:rPr lang="en-US" sz="1200" b="1" kern="1200" baseline="0" dirty="0">
                <a:solidFill>
                  <a:schemeClr val="tx1"/>
                </a:solidFill>
                <a:latin typeface="+mn-lt"/>
                <a:ea typeface="+mn-ea"/>
                <a:cs typeface="+mn-cs"/>
              </a:rPr>
              <a:t>WRITE</a:t>
            </a:r>
            <a:r>
              <a:rPr lang="en-US" sz="1200" b="0" kern="1200" baseline="0" dirty="0">
                <a:solidFill>
                  <a:schemeClr val="tx1"/>
                </a:solidFill>
                <a:latin typeface="+mn-lt"/>
                <a:ea typeface="+mn-ea"/>
                <a:cs typeface="+mn-cs"/>
              </a:rPr>
              <a:t> them on a </a:t>
            </a:r>
            <a:r>
              <a:rPr lang="en-US" sz="1200" b="1" kern="1200" baseline="0" dirty="0">
                <a:solidFill>
                  <a:schemeClr val="tx1"/>
                </a:solidFill>
                <a:latin typeface="+mn-lt"/>
                <a:ea typeface="+mn-ea"/>
                <a:cs typeface="+mn-cs"/>
              </a:rPr>
              <a:t>FLIPCHART</a:t>
            </a:r>
            <a:r>
              <a:rPr lang="en-US" sz="1200" b="0" kern="1200" baseline="0" dirty="0">
                <a:solidFill>
                  <a:schemeClr val="tx1"/>
                </a:solidFill>
                <a:latin typeface="+mn-lt"/>
                <a:ea typeface="+mn-ea"/>
                <a:cs typeface="+mn-cs"/>
              </a:rPr>
              <a:t>.</a:t>
            </a:r>
          </a:p>
          <a:p>
            <a:pPr marL="628650" lvl="1" indent="-171450">
              <a:buFont typeface="Arial" panose="020B0604020202020204" pitchFamily="34" charset="0"/>
              <a:buChar char="•"/>
            </a:pPr>
            <a:r>
              <a:rPr lang="en-US" sz="1200" b="1" kern="1200" baseline="0" dirty="0">
                <a:solidFill>
                  <a:schemeClr val="tx1"/>
                </a:solidFill>
                <a:latin typeface="+mn-lt"/>
                <a:ea typeface="+mn-ea"/>
                <a:cs typeface="+mn-cs"/>
              </a:rPr>
              <a:t>THANK </a:t>
            </a:r>
            <a:r>
              <a:rPr lang="en-US" sz="1200" b="0" kern="1200" baseline="0" dirty="0">
                <a:solidFill>
                  <a:schemeClr val="tx1"/>
                </a:solidFill>
                <a:latin typeface="+mn-lt"/>
                <a:ea typeface="+mn-ea"/>
                <a:cs typeface="+mn-cs"/>
              </a:rPr>
              <a:t>the trainees for their information.</a:t>
            </a:r>
          </a:p>
          <a:p>
            <a:pPr marL="228600" lvl="0" indent="-228600">
              <a:buFont typeface="+mj-lt"/>
              <a:buAutoNum type="arabicPeriod"/>
            </a:pPr>
            <a:endParaRPr lang="en-US" sz="1200" b="0" kern="1200" baseline="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REVEAL</a:t>
            </a:r>
            <a:r>
              <a:rPr lang="en-US" sz="1200" b="0" kern="1200" baseline="0" dirty="0">
                <a:solidFill>
                  <a:schemeClr val="tx1"/>
                </a:solidFill>
                <a:latin typeface="+mn-lt"/>
                <a:ea typeface="+mn-ea"/>
                <a:cs typeface="+mn-cs"/>
              </a:rPr>
              <a:t> the ‘correct’ answers = </a:t>
            </a:r>
          </a:p>
          <a:p>
            <a:pPr marL="685800" lvl="1" indent="-228600">
              <a:spcBef>
                <a:spcPct val="0"/>
              </a:spcBef>
              <a:buSzPct val="75000"/>
              <a:buFont typeface="Arial" panose="020B0604020202020204" pitchFamily="34" charset="0"/>
              <a:buChar char="•"/>
              <a:tabLst>
                <a:tab pos="-525463" algn="l"/>
                <a:tab pos="-296863" algn="l"/>
              </a:tabLst>
              <a:defRPr/>
            </a:pPr>
            <a:r>
              <a:rPr lang="en-US" sz="1200" b="1" i="1" dirty="0">
                <a:solidFill>
                  <a:schemeClr val="tx2"/>
                </a:solidFill>
                <a:ea typeface="Times New Roman" pitchFamily="18" charset="0"/>
                <a:cs typeface="Times New Roman" pitchFamily="18" charset="0"/>
              </a:rPr>
              <a:t>* Common Diarrhoea </a:t>
            </a:r>
            <a:r>
              <a:rPr lang="en-US" sz="1200" i="1" dirty="0">
                <a:solidFill>
                  <a:schemeClr val="tx2"/>
                </a:solidFill>
                <a:ea typeface="Times New Roman" pitchFamily="18" charset="0"/>
                <a:cs typeface="Times New Roman" pitchFamily="18" charset="0"/>
              </a:rPr>
              <a:t>– 3 loose or watery stools in a day.</a:t>
            </a:r>
            <a:endParaRPr lang="en-US" sz="1200" i="1" dirty="0">
              <a:solidFill>
                <a:schemeClr val="tx2"/>
              </a:solidFill>
            </a:endParaRPr>
          </a:p>
          <a:p>
            <a:pPr marL="685800" lvl="1" indent="-228600">
              <a:spcBef>
                <a:spcPct val="0"/>
              </a:spcBef>
              <a:buSzPct val="75000"/>
              <a:buFont typeface="Arial" panose="020B0604020202020204" pitchFamily="34" charset="0"/>
              <a:buChar char="•"/>
              <a:tabLst>
                <a:tab pos="-525463" algn="l"/>
                <a:tab pos="-296863" algn="l"/>
              </a:tabLst>
              <a:defRPr/>
            </a:pPr>
            <a:r>
              <a:rPr lang="en-US" sz="1200" b="1" i="1" dirty="0">
                <a:solidFill>
                  <a:schemeClr val="tx2"/>
                </a:solidFill>
                <a:ea typeface="Times New Roman" pitchFamily="18" charset="0"/>
                <a:cs typeface="Times New Roman" pitchFamily="18" charset="0"/>
              </a:rPr>
              <a:t>* Persistent Diarrhoea </a:t>
            </a:r>
            <a:r>
              <a:rPr lang="en-US" sz="1200" i="1" dirty="0">
                <a:solidFill>
                  <a:schemeClr val="tx2"/>
                </a:solidFill>
                <a:ea typeface="Times New Roman" pitchFamily="18" charset="0"/>
                <a:cs typeface="Times New Roman" pitchFamily="18" charset="0"/>
              </a:rPr>
              <a:t>– diarrhoea that lasts more than 14 days.</a:t>
            </a:r>
            <a:endParaRPr lang="en-US" sz="1200" i="1" dirty="0">
              <a:solidFill>
                <a:schemeClr val="tx2"/>
              </a:solidFill>
            </a:endParaRPr>
          </a:p>
          <a:p>
            <a:pPr marL="685800" lvl="1" indent="-228600">
              <a:spcBef>
                <a:spcPct val="0"/>
              </a:spcBef>
              <a:buSzPct val="75000"/>
              <a:buFont typeface="Arial" panose="020B0604020202020204" pitchFamily="34" charset="0"/>
              <a:buChar char="•"/>
              <a:tabLst>
                <a:tab pos="-525463" algn="l"/>
                <a:tab pos="-296863" algn="l"/>
              </a:tabLst>
              <a:defRPr/>
            </a:pPr>
            <a:r>
              <a:rPr lang="en-US" sz="1200" b="1" i="1" dirty="0">
                <a:solidFill>
                  <a:schemeClr val="tx2"/>
                </a:solidFill>
                <a:ea typeface="Times New Roman" pitchFamily="18" charset="0"/>
                <a:cs typeface="Times New Roman" pitchFamily="18" charset="0"/>
              </a:rPr>
              <a:t>* Dysentery</a:t>
            </a:r>
            <a:r>
              <a:rPr lang="en-US" sz="1200" i="1" dirty="0">
                <a:solidFill>
                  <a:schemeClr val="tx2"/>
                </a:solidFill>
                <a:ea typeface="Times New Roman" pitchFamily="18" charset="0"/>
                <a:cs typeface="Times New Roman" pitchFamily="18" charset="0"/>
              </a:rPr>
              <a:t> – diarrhoea with blood in it.</a:t>
            </a:r>
          </a:p>
          <a:p>
            <a:pPr marL="685800" lvl="1" indent="-228600">
              <a:spcBef>
                <a:spcPct val="0"/>
              </a:spcBef>
              <a:buSzPct val="75000"/>
              <a:buFont typeface="Arial" panose="020B0604020202020204" pitchFamily="34" charset="0"/>
              <a:buChar char="•"/>
              <a:tabLst>
                <a:tab pos="-525463" algn="l"/>
                <a:tab pos="-296863" algn="l"/>
              </a:tabLst>
              <a:defRPr/>
            </a:pPr>
            <a:r>
              <a:rPr lang="en-US" sz="1200" b="1" i="1" dirty="0">
                <a:solidFill>
                  <a:schemeClr val="tx2"/>
                </a:solidFill>
                <a:ea typeface="Times New Roman" pitchFamily="18" charset="0"/>
                <a:cs typeface="Times New Roman" pitchFamily="18" charset="0"/>
              </a:rPr>
              <a:t>* Cholera</a:t>
            </a:r>
            <a:r>
              <a:rPr lang="en-US" sz="1200" i="1" dirty="0">
                <a:solidFill>
                  <a:schemeClr val="tx2"/>
                </a:solidFill>
                <a:ea typeface="Times New Roman" pitchFamily="18" charset="0"/>
                <a:cs typeface="Times New Roman" pitchFamily="18" charset="0"/>
              </a:rPr>
              <a:t> – enormous amounts of diarrhea in a short time.</a:t>
            </a:r>
            <a:r>
              <a:rPr lang="en-US" sz="1200" dirty="0">
                <a:solidFill>
                  <a:schemeClr val="tx2"/>
                </a:solidFill>
              </a:rPr>
              <a:t> </a:t>
            </a:r>
          </a:p>
          <a:p>
            <a:pPr marL="685800" lvl="1" indent="-228600">
              <a:spcBef>
                <a:spcPct val="0"/>
              </a:spcBef>
              <a:buSzPct val="75000"/>
              <a:buFont typeface="Arial" panose="020B0604020202020204" pitchFamily="34" charset="0"/>
              <a:buChar char="•"/>
              <a:tabLst>
                <a:tab pos="-525463" algn="l"/>
                <a:tab pos="-296863" algn="l"/>
              </a:tabLst>
              <a:defRPr/>
            </a:pPr>
            <a:endParaRPr lang="en-US" sz="1200" dirty="0">
              <a:solidFill>
                <a:schemeClr val="tx2"/>
              </a:solidFill>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baseline="0" dirty="0">
                <a:solidFill>
                  <a:schemeClr val="tx1"/>
                </a:solidFill>
                <a:latin typeface="+mn-lt"/>
                <a:ea typeface="+mn-ea"/>
                <a:cs typeface="+mn-cs"/>
              </a:rPr>
              <a:t>EXPLAIN</a:t>
            </a:r>
            <a:r>
              <a:rPr lang="en-US" sz="1200" b="0" kern="1200" baseline="0" dirty="0">
                <a:solidFill>
                  <a:schemeClr val="tx1"/>
                </a:solidFill>
                <a:latin typeface="+mn-lt"/>
                <a:ea typeface="+mn-ea"/>
                <a:cs typeface="+mn-cs"/>
              </a:rPr>
              <a:t>: </a:t>
            </a:r>
          </a:p>
          <a:p>
            <a:pPr marL="628650" lvl="1" indent="-171450">
              <a:spcBef>
                <a:spcPts val="1800"/>
              </a:spcBef>
              <a:buSzPct val="80000"/>
              <a:buFont typeface="Arial" pitchFamily="34" charset="0"/>
              <a:buChar char="•"/>
            </a:pPr>
            <a:r>
              <a:rPr lang="en-US" sz="1200" kern="1200" dirty="0">
                <a:solidFill>
                  <a:schemeClr val="tx1"/>
                </a:solidFill>
                <a:latin typeface="+mn-lt"/>
                <a:ea typeface="+mn-ea"/>
                <a:cs typeface="+mn-cs"/>
              </a:rPr>
              <a:t>By far, most diarrhea is Common Diarrhoea</a:t>
            </a:r>
            <a:r>
              <a:rPr lang="en-US" sz="1200" b="1" kern="1200" dirty="0">
                <a:solidFill>
                  <a:schemeClr val="tx1"/>
                </a:solidFill>
                <a:latin typeface="+mn-lt"/>
                <a:ea typeface="+mn-ea"/>
                <a:cs typeface="+mn-cs"/>
              </a:rPr>
              <a:t>. </a:t>
            </a:r>
            <a:r>
              <a:rPr lang="en-US" sz="1200" dirty="0">
                <a:solidFill>
                  <a:schemeClr val="tx2">
                    <a:lumMod val="50000"/>
                  </a:schemeClr>
                </a:solidFill>
              </a:rPr>
              <a:t>Diarrhea is the passage of </a:t>
            </a:r>
            <a:r>
              <a:rPr lang="en-US" sz="1200" b="1" dirty="0">
                <a:solidFill>
                  <a:schemeClr val="accent6">
                    <a:lumMod val="75000"/>
                  </a:schemeClr>
                </a:solidFill>
              </a:rPr>
              <a:t>unusually loose or watery stools</a:t>
            </a:r>
            <a:r>
              <a:rPr lang="en-US" sz="1200" dirty="0"/>
              <a:t>, usually at least 3 times in a 24-hour period.</a:t>
            </a:r>
          </a:p>
          <a:p>
            <a:pPr marL="628650" lvl="1" indent="-171450">
              <a:spcBef>
                <a:spcPts val="1800"/>
              </a:spcBef>
              <a:buSzPct val="80000"/>
              <a:buFont typeface="Arial" pitchFamily="34" charset="0"/>
              <a:buChar char="•"/>
            </a:pPr>
            <a:r>
              <a:rPr lang="en-US" sz="1200" dirty="0">
                <a:solidFill>
                  <a:schemeClr val="tx2">
                    <a:lumMod val="50000"/>
                  </a:schemeClr>
                </a:solidFill>
              </a:rPr>
              <a:t>However, it is the </a:t>
            </a:r>
            <a:r>
              <a:rPr lang="en-US" sz="1200" b="1" dirty="0">
                <a:solidFill>
                  <a:schemeClr val="accent6">
                    <a:lumMod val="75000"/>
                  </a:schemeClr>
                </a:solidFill>
              </a:rPr>
              <a:t>consistency of the stools rather than the number</a:t>
            </a:r>
            <a:r>
              <a:rPr lang="en-US" sz="1200" dirty="0">
                <a:solidFill>
                  <a:schemeClr val="accent6">
                    <a:lumMod val="75000"/>
                  </a:schemeClr>
                </a:solidFill>
              </a:rPr>
              <a:t> </a:t>
            </a:r>
            <a:r>
              <a:rPr lang="en-US" sz="1200" dirty="0">
                <a:solidFill>
                  <a:schemeClr val="tx2">
                    <a:lumMod val="50000"/>
                  </a:schemeClr>
                </a:solidFill>
              </a:rPr>
              <a:t>that is most important.  Frequent passing of </a:t>
            </a:r>
            <a:r>
              <a:rPr lang="en-US" sz="1200" u="sng" dirty="0">
                <a:solidFill>
                  <a:schemeClr val="tx2">
                    <a:lumMod val="50000"/>
                  </a:schemeClr>
                </a:solidFill>
              </a:rPr>
              <a:t>formed stools </a:t>
            </a:r>
            <a:r>
              <a:rPr lang="en-US" sz="1200" dirty="0">
                <a:solidFill>
                  <a:schemeClr val="tx2">
                    <a:lumMod val="50000"/>
                  </a:schemeClr>
                </a:solidFill>
              </a:rPr>
              <a:t>is not diarrhea</a:t>
            </a:r>
          </a:p>
          <a:p>
            <a:pPr marL="685800" marR="0" lvl="1" indent="-2286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Dysentery and Chronic Diarrhoea occur less frequently.  </a:t>
            </a:r>
          </a:p>
          <a:p>
            <a:pPr marL="685800" marR="0" lvl="1" indent="-2286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Cholera usually occurs when there is an epidemic.  </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CLARIFY</a:t>
            </a:r>
            <a:r>
              <a:rPr lang="en-US" sz="1200" b="0" kern="1200" baseline="0" dirty="0">
                <a:solidFill>
                  <a:schemeClr val="tx1"/>
                </a:solidFill>
                <a:latin typeface="+mn-lt"/>
                <a:ea typeface="+mn-ea"/>
                <a:cs typeface="+mn-cs"/>
              </a:rPr>
              <a:t> any confusion.</a:t>
            </a:r>
          </a:p>
          <a:p>
            <a:endParaRPr lang="en-US" sz="1200" dirty="0"/>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4789571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1800"/>
              </a:spcBef>
            </a:pPr>
            <a:r>
              <a:rPr lang="en-US" sz="1200" b="1" dirty="0">
                <a:solidFill>
                  <a:schemeClr val="accent1">
                    <a:lumMod val="50000"/>
                  </a:schemeClr>
                </a:solidFill>
                <a:latin typeface="Calibri" panose="020F0502020204030204" pitchFamily="34" charset="0"/>
              </a:rPr>
              <a:t>PRESENT</a:t>
            </a:r>
            <a:r>
              <a:rPr lang="en-US" sz="1200" b="1" baseline="0" dirty="0">
                <a:solidFill>
                  <a:schemeClr val="accent1">
                    <a:lumMod val="50000"/>
                  </a:schemeClr>
                </a:solidFill>
                <a:latin typeface="Calibri" panose="020F0502020204030204" pitchFamily="34" charset="0"/>
              </a:rPr>
              <a:t> THE </a:t>
            </a:r>
            <a:r>
              <a:rPr kumimoji="0" lang="en-US" sz="12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rPr>
              <a:t>CAUSE and symptoms of DIARRHEA</a:t>
            </a:r>
            <a:endParaRPr lang="en-US" sz="1200" b="1" dirty="0">
              <a:solidFill>
                <a:schemeClr val="accent1">
                  <a:lumMod val="50000"/>
                </a:schemeClr>
              </a:solidFill>
              <a:latin typeface="Calibri" panose="020F0502020204030204" pitchFamily="34" charset="0"/>
            </a:endParaRPr>
          </a:p>
          <a:p>
            <a:pPr marL="0" lvl="0" indent="0">
              <a:buNone/>
            </a:pPr>
            <a:endParaRPr lang="en-US" sz="1200" b="1" dirty="0">
              <a:solidFill>
                <a:srgbClr val="002060"/>
              </a:solidFill>
              <a:latin typeface="+mn-lt"/>
            </a:endParaRPr>
          </a:p>
          <a:p>
            <a:pPr marL="228600" lvl="0" indent="-228600">
              <a:buFont typeface="+mj-lt"/>
              <a:buAutoNum type="arabicPeriod"/>
            </a:pPr>
            <a:r>
              <a:rPr lang="en-US" sz="1200" b="1" dirty="0">
                <a:solidFill>
                  <a:srgbClr val="002060"/>
                </a:solidFill>
                <a:latin typeface="+mn-lt"/>
              </a:rPr>
              <a:t>EXPLAIN:</a:t>
            </a:r>
            <a:r>
              <a:rPr lang="en-US" sz="1200" b="1" baseline="0" dirty="0">
                <a:solidFill>
                  <a:srgbClr val="002060"/>
                </a:solidFill>
                <a:latin typeface="+mn-lt"/>
              </a:rPr>
              <a:t> </a:t>
            </a:r>
            <a:endParaRPr lang="en-US" sz="1200" b="1" dirty="0">
              <a:solidFill>
                <a:srgbClr val="002060"/>
              </a:solidFill>
              <a:latin typeface="+mn-lt"/>
            </a:endParaRPr>
          </a:p>
          <a:p>
            <a:pPr marL="457200" lvl="1" indent="0">
              <a:buNone/>
            </a:pPr>
            <a:r>
              <a:rPr lang="en-US" sz="1200" b="0" dirty="0">
                <a:solidFill>
                  <a:srgbClr val="002060"/>
                </a:solidFill>
                <a:latin typeface="+mn-lt"/>
              </a:rPr>
              <a:t>Cause:</a:t>
            </a:r>
          </a:p>
          <a:p>
            <a:pPr marL="1085850" lvl="2" indent="-171450">
              <a:buFont typeface="Arial" panose="020B0604020202020204" pitchFamily="34" charset="0"/>
              <a:buChar char="•"/>
            </a:pPr>
            <a:r>
              <a:rPr lang="en-US" sz="1200" b="0" dirty="0">
                <a:solidFill>
                  <a:srgbClr val="002060"/>
                </a:solidFill>
                <a:latin typeface="+mn-lt"/>
              </a:rPr>
              <a:t>Most diarrhea in children is “common” diarrhea. </a:t>
            </a:r>
          </a:p>
          <a:p>
            <a:pPr marL="1085850" lvl="2" indent="-171450">
              <a:buFont typeface="Arial" panose="020B0604020202020204" pitchFamily="34" charset="0"/>
              <a:buChar char="•"/>
            </a:pPr>
            <a:r>
              <a:rPr lang="en-US" sz="1200" b="0" dirty="0">
                <a:solidFill>
                  <a:srgbClr val="002060"/>
                </a:solidFill>
                <a:latin typeface="+mn-lt"/>
              </a:rPr>
              <a:t>It is caused by a viral infection (e.g. rotavirus). </a:t>
            </a:r>
          </a:p>
          <a:p>
            <a:pPr marL="457200" lvl="1" indent="0">
              <a:buNone/>
            </a:pPr>
            <a:r>
              <a:rPr lang="en-US" sz="1200" b="0" dirty="0">
                <a:solidFill>
                  <a:srgbClr val="002060"/>
                </a:solidFill>
                <a:latin typeface="+mn-lt"/>
              </a:rPr>
              <a:t>Symptoms include:</a:t>
            </a:r>
          </a:p>
          <a:p>
            <a:pPr marL="1085850" lvl="2" indent="-171450">
              <a:buFont typeface="Arial" panose="020B0604020202020204" pitchFamily="34" charset="0"/>
              <a:buChar char="•"/>
            </a:pPr>
            <a:r>
              <a:rPr lang="en-US" sz="1200" b="0" dirty="0">
                <a:solidFill>
                  <a:schemeClr val="accent6">
                    <a:lumMod val="50000"/>
                  </a:schemeClr>
                </a:solidFill>
                <a:latin typeface="+mn-lt"/>
              </a:rPr>
              <a:t>Loose stool</a:t>
            </a:r>
          </a:p>
          <a:p>
            <a:pPr marL="1085850" lvl="2" indent="-171450">
              <a:buFont typeface="Arial" panose="020B0604020202020204" pitchFamily="34" charset="0"/>
              <a:buChar char="•"/>
            </a:pPr>
            <a:r>
              <a:rPr lang="en-US" sz="1200" b="0" dirty="0">
                <a:solidFill>
                  <a:schemeClr val="accent6">
                    <a:lumMod val="50000"/>
                  </a:schemeClr>
                </a:solidFill>
                <a:latin typeface="+mn-lt"/>
              </a:rPr>
              <a:t>Vomiting</a:t>
            </a:r>
          </a:p>
          <a:p>
            <a:pPr marL="1085850" lvl="2" indent="-171450">
              <a:buFont typeface="Arial" panose="020B0604020202020204" pitchFamily="34" charset="0"/>
              <a:buChar char="•"/>
            </a:pPr>
            <a:r>
              <a:rPr lang="en-US" sz="1200" b="0" dirty="0">
                <a:solidFill>
                  <a:schemeClr val="accent6">
                    <a:lumMod val="50000"/>
                  </a:schemeClr>
                </a:solidFill>
                <a:latin typeface="+mn-lt"/>
              </a:rPr>
              <a:t>Abdominal pains</a:t>
            </a:r>
          </a:p>
          <a:p>
            <a:pPr marL="1085850" lvl="2" indent="-171450">
              <a:buFont typeface="Arial" panose="020B0604020202020204" pitchFamily="34" charset="0"/>
              <a:buChar char="•"/>
            </a:pPr>
            <a:r>
              <a:rPr lang="en-US" sz="1200" b="0" dirty="0">
                <a:solidFill>
                  <a:schemeClr val="accent6">
                    <a:lumMod val="50000"/>
                  </a:schemeClr>
                </a:solidFill>
                <a:latin typeface="+mn-lt"/>
              </a:rPr>
              <a:t>Inability to control defecation</a:t>
            </a:r>
          </a:p>
          <a:p>
            <a:pPr lvl="1">
              <a:spcBef>
                <a:spcPts val="1800"/>
              </a:spcBef>
            </a:pPr>
            <a:endParaRPr lang="en-US" sz="1200" dirty="0">
              <a:solidFill>
                <a:schemeClr val="accent1">
                  <a:lumMod val="50000"/>
                </a:schemeClr>
              </a:solidFill>
              <a:latin typeface="+mn-lt"/>
            </a:endParaRPr>
          </a:p>
          <a:p>
            <a:pPr lvl="1">
              <a:spcBef>
                <a:spcPts val="1800"/>
              </a:spcBef>
            </a:pPr>
            <a:r>
              <a:rPr lang="en-US" sz="1200" dirty="0">
                <a:solidFill>
                  <a:schemeClr val="accent1">
                    <a:lumMod val="50000"/>
                  </a:schemeClr>
                </a:solidFill>
                <a:latin typeface="+mn-lt"/>
              </a:rPr>
              <a:t>During diarrhea, there is an </a:t>
            </a:r>
            <a:r>
              <a:rPr lang="en-US" sz="1200" b="1" dirty="0">
                <a:solidFill>
                  <a:schemeClr val="accent6">
                    <a:lumMod val="75000"/>
                  </a:schemeClr>
                </a:solidFill>
                <a:latin typeface="+mn-lt"/>
              </a:rPr>
              <a:t>increased loss of water and electrolytes </a:t>
            </a:r>
            <a:r>
              <a:rPr lang="en-US" sz="1200" dirty="0">
                <a:solidFill>
                  <a:schemeClr val="accent1">
                    <a:lumMod val="50000"/>
                  </a:schemeClr>
                </a:solidFill>
                <a:latin typeface="+mn-lt"/>
              </a:rPr>
              <a:t>(zinc, sodium, chloride, potassium, and bicarbonate)</a:t>
            </a:r>
          </a:p>
          <a:p>
            <a:pPr marL="457200" marR="0" lvl="2" indent="0" algn="l" defTabSz="914400" rtl="0" eaLnBrk="1" fontAlgn="auto" latinLnBrk="0" hangingPunct="1">
              <a:lnSpc>
                <a:spcPct val="100000"/>
              </a:lnSpc>
              <a:spcBef>
                <a:spcPts val="1800"/>
              </a:spcBef>
              <a:spcAft>
                <a:spcPts val="0"/>
              </a:spcAft>
              <a:buClrTx/>
              <a:buSzTx/>
              <a:buFontTx/>
              <a:buNone/>
              <a:tabLst/>
              <a:defRPr/>
            </a:pPr>
            <a:r>
              <a:rPr lang="en-US" sz="1200" dirty="0">
                <a:solidFill>
                  <a:schemeClr val="tx2">
                    <a:lumMod val="50000"/>
                  </a:schemeClr>
                </a:solidFill>
                <a:latin typeface="+mn-lt"/>
              </a:rPr>
              <a:t>There is significant loss of fluids and zinc during diarrhea that interferes with the body’s ability to work normally </a:t>
            </a:r>
          </a:p>
          <a:p>
            <a:pPr>
              <a:spcBef>
                <a:spcPts val="1800"/>
              </a:spcBef>
            </a:pPr>
            <a:endParaRPr lang="en-US" sz="1200" dirty="0">
              <a:solidFill>
                <a:schemeClr val="accent1">
                  <a:lumMod val="50000"/>
                </a:schemeClr>
              </a:solidFill>
              <a:latin typeface="+mn-lt"/>
            </a:endParaRPr>
          </a:p>
          <a:p>
            <a:pPr lvl="1">
              <a:spcBef>
                <a:spcPts val="1800"/>
              </a:spcBef>
            </a:pPr>
            <a:r>
              <a:rPr lang="en-US" sz="1200" dirty="0">
                <a:solidFill>
                  <a:schemeClr val="accent1">
                    <a:lumMod val="50000"/>
                  </a:schemeClr>
                </a:solidFill>
                <a:latin typeface="+mn-lt"/>
              </a:rPr>
              <a:t>Dehydration occurs when fluids and Zinc are not replaced adequately and a deficit develops</a:t>
            </a:r>
          </a:p>
          <a:p>
            <a:pPr lvl="1">
              <a:spcBef>
                <a:spcPts val="1800"/>
              </a:spcBef>
            </a:pPr>
            <a:endParaRPr lang="en-US" sz="1200" dirty="0">
              <a:latin typeface="+mn-lt"/>
            </a:endParaRPr>
          </a:p>
          <a:p>
            <a:pPr marL="228600" indent="-228600">
              <a:spcBef>
                <a:spcPts val="1800"/>
              </a:spcBef>
              <a:buFont typeface="+mj-lt"/>
              <a:buAutoNum type="arabicPeriod" startAt="2"/>
            </a:pPr>
            <a:r>
              <a:rPr lang="en-US" sz="1200" b="1" dirty="0">
                <a:solidFill>
                  <a:schemeClr val="accent1">
                    <a:lumMod val="50000"/>
                  </a:schemeClr>
                </a:solidFill>
                <a:latin typeface="+mn-lt"/>
              </a:rPr>
              <a:t>ASK</a:t>
            </a:r>
            <a:r>
              <a:rPr lang="en-US" sz="1200" dirty="0">
                <a:solidFill>
                  <a:schemeClr val="accent1">
                    <a:lumMod val="50000"/>
                  </a:schemeClr>
                </a:solidFill>
                <a:latin typeface="+mn-lt"/>
              </a:rPr>
              <a:t> for and</a:t>
            </a:r>
            <a:r>
              <a:rPr lang="en-US" sz="1200" baseline="0" dirty="0">
                <a:solidFill>
                  <a:schemeClr val="accent1">
                    <a:lumMod val="50000"/>
                  </a:schemeClr>
                </a:solidFill>
                <a:latin typeface="+mn-lt"/>
              </a:rPr>
              <a:t> </a:t>
            </a:r>
            <a:r>
              <a:rPr lang="en-US" sz="1200" b="1" baseline="0" dirty="0">
                <a:solidFill>
                  <a:schemeClr val="accent1">
                    <a:lumMod val="50000"/>
                  </a:schemeClr>
                </a:solidFill>
                <a:latin typeface="+mn-lt"/>
              </a:rPr>
              <a:t>CLARIFY</a:t>
            </a:r>
            <a:r>
              <a:rPr lang="en-US" sz="1200" baseline="0" dirty="0">
                <a:solidFill>
                  <a:schemeClr val="accent1">
                    <a:lumMod val="50000"/>
                  </a:schemeClr>
                </a:solidFill>
                <a:latin typeface="+mn-lt"/>
              </a:rPr>
              <a:t> any questions.</a:t>
            </a:r>
          </a:p>
          <a:p>
            <a:pPr marL="228600" indent="-228600">
              <a:spcBef>
                <a:spcPts val="1800"/>
              </a:spcBef>
              <a:buFont typeface="+mj-lt"/>
              <a:buAutoNum type="arabicPeriod" startAt="2"/>
            </a:pPr>
            <a:endParaRPr lang="en-US" sz="1200" dirty="0">
              <a:solidFill>
                <a:schemeClr val="accent1">
                  <a:lumMod val="50000"/>
                </a:schemeClr>
              </a:solidFill>
              <a:latin typeface="+mn-lt"/>
            </a:endParaRPr>
          </a:p>
        </p:txBody>
      </p:sp>
      <p:sp>
        <p:nvSpPr>
          <p:cNvPr id="4" name="Slide Number Placeholder 3"/>
          <p:cNvSpPr>
            <a:spLocks noGrp="1"/>
          </p:cNvSpPr>
          <p:nvPr>
            <p:ph type="sldNum" sz="quarter" idx="10"/>
          </p:nvPr>
        </p:nvSpPr>
        <p:spPr/>
        <p:txBody>
          <a:bodyPr/>
          <a:lstStyle/>
          <a:p>
            <a:fld id="{4551D72A-0C99-40B3-8D4E-F63F50377672}" type="slidenum">
              <a:rPr lang="en-US" smtClean="0"/>
              <a:t>12</a:t>
            </a:fld>
            <a:endParaRPr lang="en-US"/>
          </a:p>
        </p:txBody>
      </p:sp>
    </p:spTree>
    <p:extLst>
      <p:ext uri="{BB962C8B-B14F-4D97-AF65-F5344CB8AC3E}">
        <p14:creationId xmlns:p14="http://schemas.microsoft.com/office/powerpoint/2010/main" val="17384414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lvl="0"/>
            <a:r>
              <a:rPr lang="en-US" sz="1200" b="1" kern="1200" dirty="0">
                <a:solidFill>
                  <a:schemeClr val="tx1"/>
                </a:solidFill>
                <a:latin typeface="+mn-lt"/>
                <a:ea typeface="+mn-ea"/>
                <a:cs typeface="+mn-cs"/>
              </a:rPr>
              <a:t>PRESENT: HOW DOES DIARRHOEA SPREAD</a:t>
            </a:r>
          </a:p>
          <a:p>
            <a:pPr lvl="0"/>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PRESENT:  </a:t>
            </a:r>
            <a:r>
              <a:rPr lang="en-US" sz="1200" kern="1200" dirty="0">
                <a:solidFill>
                  <a:schemeClr val="tx1"/>
                </a:solidFill>
                <a:latin typeface="+mn-lt"/>
                <a:ea typeface="+mn-ea"/>
                <a:cs typeface="+mn-cs"/>
              </a:rPr>
              <a:t>Most diarrhoea is caused by germs (virus) from fecal contamination in water or food.  The germs (virus) that cause diarrhoea are mostly spread in 4 ways. </a:t>
            </a:r>
          </a:p>
          <a:p>
            <a:pPr marL="228600" lvl="0" indent="-228600">
              <a:buFont typeface="+mj-lt"/>
              <a:buAutoNum type="arabicPeriod"/>
            </a:pPr>
            <a:endParaRPr lang="en-US" sz="1200"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ASK </a:t>
            </a:r>
            <a:r>
              <a:rPr lang="en-US" sz="1200" kern="1200" dirty="0">
                <a:solidFill>
                  <a:schemeClr val="tx1"/>
                </a:solidFill>
                <a:latin typeface="+mn-lt"/>
                <a:ea typeface="+mn-ea"/>
                <a:cs typeface="+mn-cs"/>
              </a:rPr>
              <a:t>a volunteer: </a:t>
            </a:r>
            <a:r>
              <a:rPr lang="en-US" sz="1200" b="1" kern="1200" dirty="0">
                <a:solidFill>
                  <a:schemeClr val="tx1"/>
                </a:solidFill>
                <a:latin typeface="+mn-lt"/>
                <a:ea typeface="+mn-ea"/>
                <a:cs typeface="+mn-cs"/>
              </a:rPr>
              <a:t>Using the picture, who can name the ways diarrhoea is spread? </a:t>
            </a:r>
          </a:p>
          <a:p>
            <a:pPr marL="457200" lvl="1" indent="0">
              <a:buFont typeface="+mj-lt"/>
              <a:buNone/>
            </a:pPr>
            <a:r>
              <a:rPr lang="en-US" sz="1200" b="1" i="1" dirty="0"/>
              <a:t>PROBE</a:t>
            </a:r>
            <a:r>
              <a:rPr lang="en-US" sz="1200" i="1" dirty="0"/>
              <a:t> or ask others to add information until the key points listed below are covered.</a:t>
            </a:r>
          </a:p>
          <a:p>
            <a:pPr marL="457200" lvl="1" indent="0">
              <a:buFont typeface="+mj-lt"/>
              <a:buNone/>
            </a:pPr>
            <a:endParaRPr lang="en-US" dirty="0"/>
          </a:p>
          <a:p>
            <a:pPr marL="457200" lvl="1" indent="0">
              <a:buFont typeface="+mj-lt"/>
              <a:buNone/>
            </a:pPr>
            <a:r>
              <a:rPr lang="en-US" sz="1200" b="1" i="1" kern="1200" dirty="0">
                <a:solidFill>
                  <a:schemeClr val="tx1"/>
                </a:solidFill>
                <a:latin typeface="+mn-lt"/>
                <a:ea typeface="+mn-ea"/>
                <a:cs typeface="+mn-cs"/>
              </a:rPr>
              <a:t>Faeces found in the Field </a:t>
            </a:r>
            <a:r>
              <a:rPr lang="en-US" sz="1200" i="1" kern="1200" dirty="0">
                <a:solidFill>
                  <a:schemeClr val="tx1"/>
                </a:solidFill>
                <a:latin typeface="+mn-lt"/>
                <a:ea typeface="+mn-ea"/>
                <a:cs typeface="+mn-cs"/>
              </a:rPr>
              <a:t>(ground or dirt) where it has dropped or been washed </a:t>
            </a:r>
            <a:r>
              <a:rPr lang="en-US" sz="1200" i="1" u="sng" kern="1200" dirty="0">
                <a:solidFill>
                  <a:schemeClr val="tx1"/>
                </a:solidFill>
                <a:latin typeface="+mn-lt"/>
                <a:ea typeface="+mn-ea"/>
                <a:cs typeface="+mn-cs"/>
              </a:rPr>
              <a:t>can spread by</a:t>
            </a:r>
            <a:r>
              <a:rPr lang="en-US" sz="1200" i="1" kern="1200" dirty="0">
                <a:solidFill>
                  <a:schemeClr val="tx1"/>
                </a:solidFill>
                <a:latin typeface="+mn-lt"/>
                <a:ea typeface="+mn-ea"/>
                <a:cs typeface="+mn-cs"/>
              </a:rPr>
              <a:t>:</a:t>
            </a:r>
          </a:p>
          <a:p>
            <a:pPr marL="1143000" lvl="2" indent="-228600">
              <a:buFont typeface="Arial" panose="020B0604020202020204" pitchFamily="34" charset="0"/>
              <a:buChar char="•"/>
            </a:pPr>
            <a:r>
              <a:rPr lang="en-US" sz="1200" b="1" i="1" kern="1200" dirty="0">
                <a:solidFill>
                  <a:schemeClr val="tx1"/>
                </a:solidFill>
                <a:latin typeface="+mn-lt"/>
                <a:ea typeface="+mn-ea"/>
                <a:cs typeface="+mn-cs"/>
              </a:rPr>
              <a:t>Flies</a:t>
            </a:r>
            <a:r>
              <a:rPr lang="en-US" sz="1200" i="1" kern="1200" dirty="0">
                <a:solidFill>
                  <a:schemeClr val="tx1"/>
                </a:solidFill>
                <a:latin typeface="+mn-lt"/>
                <a:ea typeface="+mn-ea"/>
                <a:cs typeface="+mn-cs"/>
              </a:rPr>
              <a:t> and other insects that move from feces to food and other objects.</a:t>
            </a:r>
          </a:p>
          <a:p>
            <a:pPr marL="1143000" lvl="2" indent="-228600">
              <a:buFont typeface="Arial" panose="020B0604020202020204" pitchFamily="34" charset="0"/>
              <a:buChar char="•"/>
            </a:pPr>
            <a:r>
              <a:rPr lang="en-US" sz="1200" b="1" i="1" kern="1200" dirty="0">
                <a:solidFill>
                  <a:schemeClr val="tx1"/>
                </a:solidFill>
                <a:latin typeface="+mn-lt"/>
                <a:ea typeface="+mn-ea"/>
                <a:cs typeface="+mn-cs"/>
              </a:rPr>
              <a:t>Food</a:t>
            </a:r>
            <a:r>
              <a:rPr lang="en-US" sz="1200" i="1" kern="1200" dirty="0">
                <a:solidFill>
                  <a:schemeClr val="tx1"/>
                </a:solidFill>
                <a:latin typeface="+mn-lt"/>
                <a:ea typeface="+mn-ea"/>
                <a:cs typeface="+mn-cs"/>
              </a:rPr>
              <a:t> that has fecal matter in or on it.</a:t>
            </a:r>
          </a:p>
          <a:p>
            <a:pPr marL="1143000" lvl="2" indent="-228600">
              <a:buFont typeface="Arial" panose="020B0604020202020204" pitchFamily="34" charset="0"/>
              <a:buChar char="•"/>
            </a:pPr>
            <a:r>
              <a:rPr lang="en-US" sz="1200" b="1" i="1" kern="1200" dirty="0">
                <a:solidFill>
                  <a:schemeClr val="tx1"/>
                </a:solidFill>
                <a:latin typeface="+mn-lt"/>
                <a:ea typeface="+mn-ea"/>
                <a:cs typeface="+mn-cs"/>
              </a:rPr>
              <a:t>Fluids</a:t>
            </a:r>
            <a:r>
              <a:rPr lang="en-US" sz="1200" i="1" kern="1200" dirty="0">
                <a:solidFill>
                  <a:schemeClr val="tx1"/>
                </a:solidFill>
                <a:latin typeface="+mn-lt"/>
                <a:ea typeface="+mn-ea"/>
                <a:cs typeface="+mn-cs"/>
              </a:rPr>
              <a:t> (water) that has fecal matter in it.</a:t>
            </a:r>
          </a:p>
          <a:p>
            <a:pPr marL="1143000" lvl="2" indent="-228600">
              <a:buFont typeface="Arial" panose="020B0604020202020204" pitchFamily="34" charset="0"/>
              <a:buChar char="•"/>
            </a:pPr>
            <a:r>
              <a:rPr lang="en-US" sz="1200" b="1" i="1" kern="1200" dirty="0">
                <a:solidFill>
                  <a:schemeClr val="tx1"/>
                </a:solidFill>
                <a:latin typeface="+mn-lt"/>
                <a:ea typeface="+mn-ea"/>
                <a:cs typeface="+mn-cs"/>
              </a:rPr>
              <a:t>Fingers</a:t>
            </a:r>
            <a:r>
              <a:rPr lang="en-US" sz="1200" i="1" kern="1200" dirty="0">
                <a:solidFill>
                  <a:schemeClr val="tx1"/>
                </a:solidFill>
                <a:latin typeface="+mn-lt"/>
                <a:ea typeface="+mn-ea"/>
                <a:cs typeface="+mn-cs"/>
              </a:rPr>
              <a:t> (hands) that touch feces or anything contaminated with feces.</a:t>
            </a:r>
          </a:p>
          <a:p>
            <a:pPr marL="1143000" lvl="2" indent="-228600">
              <a:buFont typeface="Arial" panose="020B0604020202020204" pitchFamily="34" charset="0"/>
              <a:buChar char="•"/>
            </a:pPr>
            <a:endParaRPr lang="en-US" sz="1200" i="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GIVE</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additional information.  </a:t>
            </a:r>
            <a:r>
              <a:rPr lang="en-US" sz="1200" b="1" kern="1200" baseline="0" dirty="0">
                <a:solidFill>
                  <a:schemeClr val="tx1"/>
                </a:solidFill>
                <a:latin typeface="+mn-lt"/>
                <a:ea typeface="+mn-ea"/>
                <a:cs typeface="+mn-cs"/>
              </a:rPr>
              <a:t>EXPLAIN</a:t>
            </a:r>
            <a:r>
              <a:rPr lang="en-US" sz="1200" b="1" kern="1200" dirty="0">
                <a:solidFill>
                  <a:schemeClr val="tx1"/>
                </a:solidFill>
                <a:latin typeface="+mn-lt"/>
                <a:ea typeface="+mn-ea"/>
                <a:cs typeface="+mn-cs"/>
              </a:rPr>
              <a:t>:  </a:t>
            </a:r>
          </a:p>
          <a:p>
            <a:pPr marL="457200" lvl="1" indent="0">
              <a:buFont typeface="+mj-lt"/>
              <a:buNone/>
            </a:pPr>
            <a:r>
              <a:rPr lang="en-US" sz="1200" b="1" kern="1200" dirty="0">
                <a:solidFill>
                  <a:schemeClr val="tx1"/>
                </a:solidFill>
                <a:latin typeface="+mn-lt"/>
                <a:ea typeface="+mn-ea"/>
                <a:cs typeface="+mn-cs"/>
              </a:rPr>
              <a:t>There</a:t>
            </a:r>
            <a:r>
              <a:rPr lang="en-US" sz="1200" b="1" kern="1200" baseline="0" dirty="0">
                <a:solidFill>
                  <a:schemeClr val="tx1"/>
                </a:solidFill>
                <a:latin typeface="+mn-lt"/>
                <a:ea typeface="+mn-ea"/>
                <a:cs typeface="+mn-cs"/>
              </a:rPr>
              <a:t> are many myths and misunderstandings about the ’cause’ of diarrhea.  </a:t>
            </a:r>
            <a:r>
              <a:rPr lang="en-US" sz="1200" b="0" kern="1200" baseline="0" dirty="0">
                <a:solidFill>
                  <a:schemeClr val="tx1"/>
                </a:solidFill>
                <a:latin typeface="+mn-lt"/>
                <a:ea typeface="+mn-ea"/>
                <a:cs typeface="+mn-cs"/>
              </a:rPr>
              <a:t>For example, h</a:t>
            </a:r>
            <a:r>
              <a:rPr lang="en-US" sz="1200" b="0" kern="1200" dirty="0">
                <a:solidFill>
                  <a:schemeClr val="tx1"/>
                </a:solidFill>
                <a:latin typeface="+mn-lt"/>
                <a:ea typeface="+mn-ea"/>
                <a:cs typeface="+mn-cs"/>
              </a:rPr>
              <a:t>elp your customers know that </a:t>
            </a:r>
            <a:r>
              <a:rPr lang="en-US" sz="1200" b="1" kern="1200" dirty="0">
                <a:solidFill>
                  <a:schemeClr val="tx1"/>
                </a:solidFill>
                <a:latin typeface="+mn-lt"/>
                <a:ea typeface="+mn-ea"/>
                <a:cs typeface="+mn-cs"/>
              </a:rPr>
              <a:t>TEETHING DOES NOT CAUSE DIARRHOEA.  </a:t>
            </a:r>
            <a:r>
              <a:rPr lang="en-US" sz="1200" b="0" kern="1200" dirty="0">
                <a:solidFill>
                  <a:schemeClr val="tx1"/>
                </a:solidFill>
                <a:latin typeface="+mn-lt"/>
                <a:ea typeface="+mn-ea"/>
                <a:cs typeface="+mn-cs"/>
              </a:rPr>
              <a:t>When babies are developing teeth, they are sitting and crawling.  They can easily eat dirty things.  It is the germs on their hands and the things they put in their mouths that that cause diarrhoea.</a:t>
            </a:r>
          </a:p>
        </p:txBody>
      </p:sp>
      <p:sp>
        <p:nvSpPr>
          <p:cNvPr id="215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7598BFF-BBE4-4422-A16F-EF7BC0CA57F3}" type="slidenum">
              <a:rPr lang="en-US" smtClean="0">
                <a:solidFill>
                  <a:prstClr val="black"/>
                </a:solidFill>
              </a:rPr>
              <a:pPr fontAlgn="base">
                <a:spcBef>
                  <a:spcPct val="0"/>
                </a:spcBef>
                <a:spcAft>
                  <a:spcPct val="0"/>
                </a:spcAft>
                <a:defRPr/>
              </a:pPr>
              <a:t>13</a:t>
            </a:fld>
            <a:endParaRPr lang="en-US" dirty="0">
              <a:solidFill>
                <a:prstClr val="black"/>
              </a:solidFill>
            </a:endParaRPr>
          </a:p>
        </p:txBody>
      </p:sp>
    </p:spTree>
    <p:extLst>
      <p:ext uri="{BB962C8B-B14F-4D97-AF65-F5344CB8AC3E}">
        <p14:creationId xmlns:p14="http://schemas.microsoft.com/office/powerpoint/2010/main" val="4207601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US" b="1" dirty="0"/>
              <a:t>PRESENT: </a:t>
            </a:r>
            <a:r>
              <a:rPr lang="en-US" b="1" dirty="0">
                <a:solidFill>
                  <a:schemeClr val="bg1"/>
                </a:solidFill>
              </a:rPr>
              <a:t>WHAT MAKES DIARRHOEA DANGEROUS?</a:t>
            </a:r>
            <a:endParaRPr lang="en-US" b="1" dirty="0"/>
          </a:p>
          <a:p>
            <a:pPr marL="0" marR="0" indent="0" algn="l" defTabSz="457200" rtl="0" eaLnBrk="1" fontAlgn="auto" latinLnBrk="0" hangingPunct="1">
              <a:lnSpc>
                <a:spcPct val="100000"/>
              </a:lnSpc>
              <a:spcBef>
                <a:spcPct val="0"/>
              </a:spcBef>
              <a:spcAft>
                <a:spcPts val="0"/>
              </a:spcAft>
              <a:buClrTx/>
              <a:buSzTx/>
              <a:buFontTx/>
              <a:buNone/>
              <a:tabLst/>
              <a:defRPr/>
            </a:pPr>
            <a:endParaRPr lang="en-US" sz="1200" b="1" dirty="0"/>
          </a:p>
          <a:p>
            <a:pPr marL="0" marR="0" indent="0" algn="l" defTabSz="457200" rtl="0" eaLnBrk="1" fontAlgn="auto" latinLnBrk="0" hangingPunct="1">
              <a:lnSpc>
                <a:spcPct val="100000"/>
              </a:lnSpc>
              <a:spcBef>
                <a:spcPct val="0"/>
              </a:spcBef>
              <a:spcAft>
                <a:spcPts val="0"/>
              </a:spcAft>
              <a:buClrTx/>
              <a:buSzTx/>
              <a:buFont typeface="+mj-lt"/>
              <a:buNone/>
              <a:tabLst/>
              <a:defRPr/>
            </a:pPr>
            <a:endParaRPr lang="en-US" sz="1200" b="1" dirty="0"/>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sz="1200" b="1" dirty="0"/>
              <a:t>EXPLAIN</a:t>
            </a:r>
            <a:r>
              <a:rPr lang="en-US" sz="1200" b="1" baseline="0" dirty="0"/>
              <a:t> </a:t>
            </a:r>
            <a:r>
              <a:rPr lang="en-US" sz="1200" b="0" baseline="0" dirty="0"/>
              <a:t>what makes diarrhoea dangerous = </a:t>
            </a:r>
            <a:r>
              <a:rPr lang="en-US" sz="1200" b="0" i="1" baseline="0" dirty="0"/>
              <a:t>dehydration.   </a:t>
            </a:r>
            <a:r>
              <a:rPr lang="en-US" sz="1200" b="0" i="0" baseline="0" dirty="0"/>
              <a:t>It can also quickly result in death, especially in young or malnourished children.</a:t>
            </a:r>
          </a:p>
          <a:p>
            <a:pPr lvl="1">
              <a:spcBef>
                <a:spcPts val="1800"/>
              </a:spcBef>
            </a:pPr>
            <a:r>
              <a:rPr lang="en-US" sz="1200" dirty="0">
                <a:solidFill>
                  <a:schemeClr val="tx2">
                    <a:lumMod val="50000"/>
                  </a:schemeClr>
                </a:solidFill>
              </a:rPr>
              <a:t>In addition to causing severe dehydration, acute diarrhea:</a:t>
            </a:r>
          </a:p>
          <a:p>
            <a:pPr marL="800100" lvl="1" indent="-342900">
              <a:buFont typeface="Arial" panose="020B0604020202020204" pitchFamily="34" charset="0"/>
              <a:buChar char="•"/>
            </a:pPr>
            <a:r>
              <a:rPr lang="en-US" sz="1200" dirty="0">
                <a:solidFill>
                  <a:schemeClr val="tx2">
                    <a:lumMod val="50000"/>
                  </a:schemeClr>
                </a:solidFill>
              </a:rPr>
              <a:t>Worsens malnutrition</a:t>
            </a:r>
          </a:p>
          <a:p>
            <a:pPr marL="800100" lvl="1" indent="-342900">
              <a:buFont typeface="Arial" panose="020B0604020202020204" pitchFamily="34" charset="0"/>
              <a:buChar char="•"/>
            </a:pPr>
            <a:r>
              <a:rPr lang="en-US" sz="1200" dirty="0">
                <a:solidFill>
                  <a:schemeClr val="tx2">
                    <a:lumMod val="50000"/>
                  </a:schemeClr>
                </a:solidFill>
              </a:rPr>
              <a:t>Weakens the immune system</a:t>
            </a:r>
          </a:p>
          <a:p>
            <a:pPr marL="800100" lvl="1" indent="-342900">
              <a:buFont typeface="Arial" panose="020B0604020202020204" pitchFamily="34" charset="0"/>
              <a:buChar char="•"/>
            </a:pPr>
            <a:r>
              <a:rPr lang="en-US" sz="1200" dirty="0">
                <a:solidFill>
                  <a:schemeClr val="tx2">
                    <a:lumMod val="50000"/>
                  </a:schemeClr>
                </a:solidFill>
              </a:rPr>
              <a:t>And these, in turn, increase risk of death from other diseases</a:t>
            </a:r>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endParaRPr lang="en-US" sz="1200" b="0" i="0" dirty="0"/>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sz="1200" b="1" dirty="0"/>
              <a:t>ANNOUNCE</a:t>
            </a:r>
            <a:r>
              <a:rPr lang="en-US" sz="1200" dirty="0"/>
              <a:t>:  </a:t>
            </a:r>
            <a:r>
              <a:rPr lang="en-US" sz="1200" kern="1200" dirty="0">
                <a:solidFill>
                  <a:schemeClr val="tx1"/>
                </a:solidFill>
                <a:latin typeface="+mn-lt"/>
                <a:ea typeface="+mn-ea"/>
                <a:cs typeface="+mn-cs"/>
              </a:rPr>
              <a:t>Today we are going to learn about simple ways to prevent and treat diarrhea so that is does not become a deadly problem in the community.</a:t>
            </a:r>
          </a:p>
          <a:p>
            <a:pPr eaLnBrk="1" hangingPunct="1">
              <a:spcBef>
                <a:spcPct val="0"/>
              </a:spcBef>
            </a:pPr>
            <a:endParaRPr lang="en-US" sz="1200" dirty="0"/>
          </a:p>
        </p:txBody>
      </p:sp>
      <p:sp>
        <p:nvSpPr>
          <p:cNvPr id="389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5F2921-50EE-493C-B991-42A9B98711F0}" type="slidenum">
              <a:rPr lang="en-US" smtClean="0">
                <a:solidFill>
                  <a:prstClr val="black"/>
                </a:solidFill>
              </a:rPr>
              <a:pPr fontAlgn="base">
                <a:spcBef>
                  <a:spcPct val="0"/>
                </a:spcBef>
                <a:spcAft>
                  <a:spcPct val="0"/>
                </a:spcAft>
                <a:defRPr/>
              </a:pPr>
              <a:t>14</a:t>
            </a:fld>
            <a:endParaRPr lang="en-US" dirty="0">
              <a:solidFill>
                <a:prstClr val="black"/>
              </a:solidFill>
            </a:endParaRPr>
          </a:p>
        </p:txBody>
      </p:sp>
    </p:spTree>
    <p:extLst>
      <p:ext uri="{BB962C8B-B14F-4D97-AF65-F5344CB8AC3E}">
        <p14:creationId xmlns:p14="http://schemas.microsoft.com/office/powerpoint/2010/main" val="1283307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US" sz="1200" b="1" dirty="0">
                <a:latin typeface="Calibri" panose="020F0502020204030204" pitchFamily="34" charset="0"/>
              </a:rPr>
              <a:t>PRESENT CLEAN HANDS AND CLEAN WATER ARE THE BEST PROTECTIONS</a:t>
            </a:r>
          </a:p>
          <a:p>
            <a:pPr marL="0" lvl="0" indent="0">
              <a:buFont typeface="+mj-lt"/>
              <a:buNone/>
            </a:pPr>
            <a:endParaRPr lang="en-US" sz="1200" dirty="0">
              <a:latin typeface="Calibri" panose="020F0502020204030204" pitchFamily="34" charset="0"/>
            </a:endParaRPr>
          </a:p>
          <a:p>
            <a:pPr marL="228600" indent="-228600">
              <a:buFont typeface="+mj-lt"/>
              <a:buAutoNum type="arabicPeriod"/>
            </a:pPr>
            <a:r>
              <a:rPr lang="en-US" sz="1200" b="1" kern="1200" dirty="0">
                <a:solidFill>
                  <a:schemeClr val="tx1"/>
                </a:solidFill>
                <a:latin typeface="Calibri" panose="020F0502020204030204" pitchFamily="34" charset="0"/>
                <a:ea typeface="+mn-ea"/>
                <a:cs typeface="+mn-cs"/>
              </a:rPr>
              <a:t>PRESENT</a:t>
            </a:r>
            <a:r>
              <a:rPr lang="en-US" sz="1200" kern="1200" dirty="0">
                <a:solidFill>
                  <a:schemeClr val="tx1"/>
                </a:solidFill>
                <a:latin typeface="Calibri" panose="020F0502020204030204" pitchFamily="34" charset="0"/>
                <a:ea typeface="+mn-ea"/>
                <a:cs typeface="+mn-cs"/>
              </a:rPr>
              <a:t>:  Two simple habits can make you and your family practically diarrhoea free.</a:t>
            </a:r>
            <a:endParaRPr lang="en-US" sz="1200" dirty="0">
              <a:latin typeface="Calibri" panose="020F0502020204030204" pitchFamily="34" charset="0"/>
            </a:endParaRPr>
          </a:p>
          <a:p>
            <a:pPr marL="685800" lvl="1" indent="-228600">
              <a:buFont typeface="+mj-lt"/>
              <a:buAutoNum type="arabicPeriod"/>
            </a:pPr>
            <a:r>
              <a:rPr lang="en-US" sz="1200" b="1" kern="1200" dirty="0">
                <a:solidFill>
                  <a:schemeClr val="tx1"/>
                </a:solidFill>
                <a:latin typeface="Calibri" panose="020F0502020204030204" pitchFamily="34" charset="0"/>
                <a:ea typeface="+mn-ea"/>
                <a:cs typeface="+mn-cs"/>
              </a:rPr>
              <a:t>Washing your hands</a:t>
            </a:r>
            <a:r>
              <a:rPr lang="en-US" sz="1200" kern="1200" dirty="0">
                <a:solidFill>
                  <a:schemeClr val="tx1"/>
                </a:solidFill>
                <a:latin typeface="Calibri" panose="020F0502020204030204" pitchFamily="34" charset="0"/>
                <a:ea typeface="+mn-ea"/>
                <a:cs typeface="+mn-cs"/>
              </a:rPr>
              <a:t> with soap and water.</a:t>
            </a:r>
          </a:p>
          <a:p>
            <a:pPr marL="685800" lvl="1" indent="-228600">
              <a:buFont typeface="+mj-lt"/>
              <a:buAutoNum type="arabicPeriod"/>
            </a:pPr>
            <a:r>
              <a:rPr lang="en-US" sz="1200" b="1" kern="1200" dirty="0">
                <a:solidFill>
                  <a:schemeClr val="tx1"/>
                </a:solidFill>
                <a:latin typeface="Calibri" panose="020F0502020204030204" pitchFamily="34" charset="0"/>
                <a:ea typeface="+mn-ea"/>
                <a:cs typeface="+mn-cs"/>
              </a:rPr>
              <a:t>Purifying and protecting your household water </a:t>
            </a:r>
            <a:r>
              <a:rPr lang="en-US" sz="1200" kern="1200" dirty="0">
                <a:solidFill>
                  <a:schemeClr val="tx1"/>
                </a:solidFill>
                <a:latin typeface="Calibri" panose="020F0502020204030204" pitchFamily="34" charset="0"/>
                <a:ea typeface="+mn-ea"/>
                <a:cs typeface="+mn-cs"/>
              </a:rPr>
              <a:t>.</a:t>
            </a:r>
          </a:p>
          <a:p>
            <a:pPr lvl="0"/>
            <a:endParaRPr lang="en-US" sz="1200" b="1" kern="1200" dirty="0">
              <a:solidFill>
                <a:schemeClr val="tx1"/>
              </a:solidFill>
              <a:latin typeface="Calibri" panose="020F0502020204030204" pitchFamily="34" charset="0"/>
              <a:ea typeface="+mn-ea"/>
              <a:cs typeface="+mn-cs"/>
            </a:endParaRPr>
          </a:p>
          <a:p>
            <a:pPr marL="228600" lvl="0" indent="-228600">
              <a:buFont typeface="+mj-lt"/>
              <a:buAutoNum type="arabicPeriod"/>
            </a:pPr>
            <a:r>
              <a:rPr lang="en-US" sz="1200" b="1" kern="1200" dirty="0">
                <a:solidFill>
                  <a:schemeClr val="tx1"/>
                </a:solidFill>
                <a:latin typeface="Calibri" panose="020F0502020204030204" pitchFamily="34" charset="0"/>
                <a:ea typeface="+mn-ea"/>
                <a:cs typeface="+mn-cs"/>
              </a:rPr>
              <a:t>PRESENT:  </a:t>
            </a:r>
          </a:p>
          <a:p>
            <a:pPr marL="457200" lvl="1" indent="0">
              <a:buFont typeface="+mj-lt"/>
              <a:buNone/>
            </a:pPr>
            <a:r>
              <a:rPr lang="en-US" sz="1200" kern="1200" dirty="0">
                <a:solidFill>
                  <a:schemeClr val="tx1"/>
                </a:solidFill>
                <a:latin typeface="Calibri" panose="020F0502020204030204" pitchFamily="34" charset="0"/>
                <a:ea typeface="+mn-ea"/>
                <a:cs typeface="+mn-cs"/>
              </a:rPr>
              <a:t>Our hands can be dangerous. They pick up germs, too small to be seen, from everything we touch. The germs that cause diarrhoea are in many places. They are harmless until they get into your mouth!  </a:t>
            </a:r>
          </a:p>
          <a:p>
            <a:pPr marL="457200" lvl="1" indent="0">
              <a:buFont typeface="+mj-lt"/>
              <a:buNone/>
            </a:pPr>
            <a:endParaRPr lang="en-US" sz="1200" kern="1200" dirty="0">
              <a:solidFill>
                <a:schemeClr val="tx1"/>
              </a:solidFill>
              <a:latin typeface="Calibri" panose="020F0502020204030204" pitchFamily="34" charset="0"/>
              <a:ea typeface="+mn-ea"/>
              <a:cs typeface="+mn-cs"/>
            </a:endParaRPr>
          </a:p>
          <a:p>
            <a:pPr marL="228600" lvl="0" indent="-228600">
              <a:buFont typeface="+mj-lt"/>
              <a:buAutoNum type="arabicPeriod"/>
            </a:pPr>
            <a:r>
              <a:rPr lang="en-US" sz="1200" kern="1200" dirty="0">
                <a:solidFill>
                  <a:schemeClr val="tx1"/>
                </a:solidFill>
                <a:latin typeface="Calibri" panose="020F0502020204030204" pitchFamily="34" charset="0"/>
                <a:ea typeface="+mn-ea"/>
                <a:cs typeface="+mn-cs"/>
              </a:rPr>
              <a:t>There are times when adults and children should always thoroughly wash hands and fingernails with soap and water.</a:t>
            </a:r>
          </a:p>
          <a:p>
            <a:pPr marL="457200" lvl="1" indent="0">
              <a:buFont typeface="+mj-lt"/>
              <a:buNone/>
            </a:pPr>
            <a:r>
              <a:rPr lang="en-US" sz="1200" b="1" kern="1200" dirty="0">
                <a:solidFill>
                  <a:schemeClr val="tx1"/>
                </a:solidFill>
                <a:latin typeface="Calibri" panose="020F0502020204030204" pitchFamily="34" charset="0"/>
                <a:ea typeface="+mn-ea"/>
                <a:cs typeface="+mn-cs"/>
              </a:rPr>
              <a:t>ASK </a:t>
            </a:r>
            <a:r>
              <a:rPr lang="en-US" sz="1200" kern="1200" dirty="0">
                <a:solidFill>
                  <a:schemeClr val="tx1"/>
                </a:solidFill>
                <a:latin typeface="Calibri" panose="020F0502020204030204" pitchFamily="34" charset="0"/>
                <a:ea typeface="+mn-ea"/>
                <a:cs typeface="+mn-cs"/>
              </a:rPr>
              <a:t>a volunteer:  </a:t>
            </a:r>
            <a:r>
              <a:rPr lang="en-US" sz="1200" b="1" kern="1200" dirty="0">
                <a:solidFill>
                  <a:schemeClr val="tx1"/>
                </a:solidFill>
                <a:latin typeface="Calibri" panose="020F0502020204030204" pitchFamily="34" charset="0"/>
                <a:ea typeface="+mn-ea"/>
                <a:cs typeface="+mn-cs"/>
              </a:rPr>
              <a:t>Using the picture, who can tell us when hand washing is important? </a:t>
            </a:r>
            <a:endParaRPr lang="en-US" sz="1200" dirty="0">
              <a:latin typeface="Calibri" panose="020F0502020204030204" pitchFamily="34" charset="0"/>
            </a:endParaRPr>
          </a:p>
          <a:p>
            <a:pPr marL="914400" lvl="2" indent="0">
              <a:buFont typeface="+mj-lt"/>
              <a:buNone/>
            </a:pPr>
            <a:r>
              <a:rPr lang="en-US" sz="1200" b="1" i="1" dirty="0">
                <a:latin typeface="Calibri" panose="020F0502020204030204" pitchFamily="34" charset="0"/>
              </a:rPr>
              <a:t>PROBE</a:t>
            </a:r>
            <a:r>
              <a:rPr lang="en-US" sz="1200" i="1" dirty="0">
                <a:latin typeface="Calibri" panose="020F0502020204030204" pitchFamily="34" charset="0"/>
              </a:rPr>
              <a:t> or ask others to add information until the key points listed below are covered.</a:t>
            </a:r>
            <a:endParaRPr lang="en-US" sz="1200" dirty="0">
              <a:latin typeface="Calibri" panose="020F0502020204030204" pitchFamily="34" charset="0"/>
            </a:endParaRPr>
          </a:p>
          <a:p>
            <a:pPr marL="1143000" lvl="2" indent="-228600">
              <a:buFont typeface="Arial" panose="020B0604020202020204" pitchFamily="34" charset="0"/>
              <a:buChar char="•"/>
            </a:pPr>
            <a:r>
              <a:rPr lang="en-US" sz="1200" i="1" kern="1200" dirty="0">
                <a:solidFill>
                  <a:schemeClr val="tx1"/>
                </a:solidFill>
                <a:latin typeface="Calibri" panose="020F0502020204030204" pitchFamily="34" charset="0"/>
                <a:ea typeface="+mn-ea"/>
                <a:cs typeface="+mn-cs"/>
              </a:rPr>
              <a:t>After going to the toilet or changing a baby’s diaper.</a:t>
            </a:r>
          </a:p>
          <a:p>
            <a:pPr marL="1143000" lvl="2" indent="-228600">
              <a:buFont typeface="Arial" panose="020B0604020202020204" pitchFamily="34" charset="0"/>
              <a:buChar char="•"/>
            </a:pPr>
            <a:r>
              <a:rPr lang="en-US" sz="1200" i="1" kern="1200" dirty="0">
                <a:solidFill>
                  <a:schemeClr val="tx1"/>
                </a:solidFill>
                <a:latin typeface="Calibri" panose="020F0502020204030204" pitchFamily="34" charset="0"/>
                <a:ea typeface="+mn-ea"/>
                <a:cs typeface="+mn-cs"/>
              </a:rPr>
              <a:t>Before preparing food.</a:t>
            </a:r>
          </a:p>
          <a:p>
            <a:pPr marL="1143000" lvl="2" indent="-228600">
              <a:buFont typeface="Arial" panose="020B0604020202020204" pitchFamily="34" charset="0"/>
              <a:buChar char="•"/>
            </a:pPr>
            <a:r>
              <a:rPr lang="en-US" sz="1200" i="1" kern="1200" dirty="0">
                <a:solidFill>
                  <a:schemeClr val="tx1"/>
                </a:solidFill>
                <a:latin typeface="Calibri" panose="020F0502020204030204" pitchFamily="34" charset="0"/>
                <a:ea typeface="+mn-ea"/>
                <a:cs typeface="+mn-cs"/>
              </a:rPr>
              <a:t>Before eating.</a:t>
            </a:r>
          </a:p>
          <a:p>
            <a:pPr marL="1143000" lvl="2" indent="-228600">
              <a:buFont typeface="Arial" panose="020B0604020202020204" pitchFamily="34" charset="0"/>
              <a:buChar char="•"/>
            </a:pPr>
            <a:r>
              <a:rPr lang="en-US" sz="1200" i="1" kern="1200" dirty="0">
                <a:solidFill>
                  <a:schemeClr val="tx1"/>
                </a:solidFill>
                <a:latin typeface="Calibri" panose="020F0502020204030204" pitchFamily="34" charset="0"/>
                <a:ea typeface="+mn-ea"/>
                <a:cs typeface="+mn-cs"/>
              </a:rPr>
              <a:t>Before feeding children.</a:t>
            </a:r>
          </a:p>
          <a:p>
            <a:pPr marL="685800" lvl="1" indent="-228600">
              <a:buFont typeface="Arial" panose="020B0604020202020204" pitchFamily="34" charset="0"/>
              <a:buChar char="•"/>
            </a:pPr>
            <a:endParaRPr lang="en-US" sz="1200" i="1" kern="1200" dirty="0">
              <a:solidFill>
                <a:schemeClr val="tx1"/>
              </a:solidFill>
              <a:latin typeface="Calibri" panose="020F0502020204030204" pitchFamily="34" charset="0"/>
              <a:ea typeface="+mn-ea"/>
              <a:cs typeface="+mn-cs"/>
            </a:endParaRPr>
          </a:p>
          <a:p>
            <a:pPr marL="228600" lvl="0" indent="-228600">
              <a:buFont typeface="+mj-lt"/>
              <a:buAutoNum type="arabicPeriod"/>
            </a:pPr>
            <a:r>
              <a:rPr lang="en-US" sz="1200" b="1" kern="1200" dirty="0">
                <a:solidFill>
                  <a:schemeClr val="tx1"/>
                </a:solidFill>
                <a:latin typeface="Calibri" panose="020F0502020204030204" pitchFamily="34" charset="0"/>
                <a:ea typeface="+mn-ea"/>
                <a:cs typeface="+mn-cs"/>
              </a:rPr>
              <a:t>THANK </a:t>
            </a:r>
            <a:r>
              <a:rPr lang="en-US" sz="1200" kern="1200" dirty="0">
                <a:solidFill>
                  <a:schemeClr val="tx1"/>
                </a:solidFill>
                <a:latin typeface="Calibri" panose="020F0502020204030204" pitchFamily="34" charset="0"/>
                <a:ea typeface="+mn-ea"/>
                <a:cs typeface="+mn-cs"/>
              </a:rPr>
              <a:t>the volunteer.</a:t>
            </a:r>
            <a:r>
              <a:rPr lang="en-US" sz="1200" b="1" kern="1200" dirty="0">
                <a:solidFill>
                  <a:schemeClr val="tx1"/>
                </a:solidFill>
                <a:latin typeface="Calibri" panose="020F0502020204030204" pitchFamily="34" charset="0"/>
                <a:ea typeface="+mn-ea"/>
                <a:cs typeface="+mn-cs"/>
              </a:rPr>
              <a:t>  SAY:</a:t>
            </a:r>
            <a:endParaRPr lang="en-US" sz="1200" kern="1200" dirty="0">
              <a:solidFill>
                <a:schemeClr val="tx1"/>
              </a:solidFill>
              <a:latin typeface="Calibri" panose="020F0502020204030204" pitchFamily="34" charset="0"/>
              <a:ea typeface="+mn-ea"/>
              <a:cs typeface="+mn-cs"/>
            </a:endParaRPr>
          </a:p>
          <a:p>
            <a:pPr marL="457200" lvl="1" indent="0">
              <a:buFont typeface="+mj-lt"/>
              <a:buNone/>
            </a:pPr>
            <a:r>
              <a:rPr lang="en-US" sz="1200" kern="1200" dirty="0">
                <a:solidFill>
                  <a:schemeClr val="tx1"/>
                </a:solidFill>
                <a:latin typeface="Calibri" panose="020F0502020204030204" pitchFamily="34" charset="0"/>
                <a:ea typeface="+mn-ea"/>
                <a:cs typeface="+mn-cs"/>
              </a:rPr>
              <a:t>Next time you shake hands with another person, share food, or put something in your mouth, ask yourself: </a:t>
            </a:r>
          </a:p>
          <a:p>
            <a:pPr marL="628650" lvl="1" indent="-171450">
              <a:buFont typeface="Arial" panose="020B0604020202020204" pitchFamily="34" charset="0"/>
              <a:buChar char="•"/>
            </a:pPr>
            <a:r>
              <a:rPr lang="en-US" sz="1200" kern="1200" dirty="0">
                <a:solidFill>
                  <a:schemeClr val="tx1"/>
                </a:solidFill>
                <a:latin typeface="Calibri" panose="020F0502020204030204" pitchFamily="34" charset="0"/>
                <a:ea typeface="+mn-ea"/>
                <a:cs typeface="+mn-cs"/>
              </a:rPr>
              <a:t>‘What am I sharing?  </a:t>
            </a:r>
          </a:p>
          <a:p>
            <a:pPr marL="628650" lvl="1" indent="-171450">
              <a:buFont typeface="Arial" panose="020B0604020202020204" pitchFamily="34" charset="0"/>
              <a:buChar char="•"/>
            </a:pPr>
            <a:r>
              <a:rPr lang="en-US" sz="1200" kern="1200" dirty="0">
                <a:solidFill>
                  <a:schemeClr val="tx1"/>
                </a:solidFill>
                <a:latin typeface="Calibri" panose="020F0502020204030204" pitchFamily="34" charset="0"/>
                <a:ea typeface="+mn-ea"/>
                <a:cs typeface="+mn-cs"/>
              </a:rPr>
              <a:t>Am I a friend or an enemy when</a:t>
            </a:r>
            <a:r>
              <a:rPr lang="en-US" sz="1200" kern="1200" baseline="0" dirty="0">
                <a:solidFill>
                  <a:schemeClr val="tx1"/>
                </a:solidFill>
                <a:latin typeface="Calibri" panose="020F0502020204030204" pitchFamily="34" charset="0"/>
                <a:ea typeface="+mn-ea"/>
                <a:cs typeface="+mn-cs"/>
              </a:rPr>
              <a:t> I shake hands</a:t>
            </a:r>
            <a:r>
              <a:rPr lang="en-US" sz="1200" kern="1200" dirty="0">
                <a:solidFill>
                  <a:schemeClr val="tx1"/>
                </a:solidFill>
                <a:latin typeface="Calibri" panose="020F0502020204030204" pitchFamily="34" charset="0"/>
                <a:ea typeface="+mn-ea"/>
                <a:cs typeface="+mn-cs"/>
              </a:rPr>
              <a:t>? </a:t>
            </a:r>
          </a:p>
          <a:p>
            <a:pPr marL="628650" lvl="1" indent="-171450">
              <a:buFont typeface="Arial" panose="020B0604020202020204" pitchFamily="34" charset="0"/>
              <a:buChar char="•"/>
            </a:pPr>
            <a:r>
              <a:rPr lang="en-US" sz="1200" kern="1200" dirty="0">
                <a:solidFill>
                  <a:schemeClr val="tx1"/>
                </a:solidFill>
                <a:latin typeface="Calibri" panose="020F0502020204030204" pitchFamily="34" charset="0"/>
                <a:ea typeface="+mn-ea"/>
                <a:cs typeface="+mn-cs"/>
              </a:rPr>
              <a:t>When did I last wash both of my hands with soap and clean water?’</a:t>
            </a:r>
          </a:p>
          <a:p>
            <a:pPr marL="457200" lvl="1" indent="0" algn="l">
              <a:buFont typeface="+mj-lt"/>
              <a:buNone/>
            </a:pPr>
            <a:endParaRPr lang="en-US" sz="1200" kern="1200" dirty="0">
              <a:solidFill>
                <a:schemeClr val="tx1"/>
              </a:solidFill>
              <a:latin typeface="Calibri" panose="020F0502020204030204" pitchFamily="34" charset="0"/>
              <a:ea typeface="+mn-ea"/>
              <a:cs typeface="+mn-cs"/>
            </a:endParaRPr>
          </a:p>
          <a:p>
            <a:pPr algn="l">
              <a:buFont typeface="Arial" charset="0"/>
              <a:buNone/>
              <a:defRPr/>
            </a:pPr>
            <a:r>
              <a:rPr lang="en-US" sz="1200" b="1" i="0" dirty="0">
                <a:solidFill>
                  <a:schemeClr val="accent2">
                    <a:lumMod val="75000"/>
                  </a:schemeClr>
                </a:solidFill>
                <a:latin typeface="Calibri" panose="020F0502020204030204" pitchFamily="34" charset="0"/>
              </a:rPr>
              <a:t>INSPIRE </a:t>
            </a:r>
            <a:r>
              <a:rPr lang="en-US" sz="1200" b="0" i="0" dirty="0">
                <a:solidFill>
                  <a:schemeClr val="accent2">
                    <a:lumMod val="75000"/>
                  </a:schemeClr>
                </a:solidFill>
                <a:latin typeface="Calibri" panose="020F0502020204030204" pitchFamily="34" charset="0"/>
              </a:rPr>
              <a:t>the trainees by sharing</a:t>
            </a:r>
            <a:r>
              <a:rPr lang="en-US" sz="1200" b="0" i="0" baseline="0" dirty="0">
                <a:solidFill>
                  <a:schemeClr val="accent2">
                    <a:lumMod val="75000"/>
                  </a:schemeClr>
                </a:solidFill>
                <a:latin typeface="Calibri" panose="020F0502020204030204" pitchFamily="34" charset="0"/>
              </a:rPr>
              <a:t> the fact that: </a:t>
            </a:r>
            <a:r>
              <a:rPr lang="en-US" sz="1200" b="1" i="0" dirty="0">
                <a:solidFill>
                  <a:schemeClr val="accent2">
                    <a:lumMod val="75000"/>
                  </a:schemeClr>
                </a:solidFill>
                <a:latin typeface="Calibri" panose="020F0502020204030204" pitchFamily="34" charset="0"/>
              </a:rPr>
              <a:t> </a:t>
            </a:r>
            <a:r>
              <a:rPr lang="en-US" sz="1200" b="1" i="1" dirty="0">
                <a:solidFill>
                  <a:schemeClr val="accent2">
                    <a:lumMod val="75000"/>
                  </a:schemeClr>
                </a:solidFill>
                <a:latin typeface="Calibri" panose="020F0502020204030204" pitchFamily="34" charset="0"/>
              </a:rPr>
              <a:t>The simple act of </a:t>
            </a:r>
            <a:r>
              <a:rPr lang="en-US" sz="1200" b="1" i="1" u="sng" dirty="0">
                <a:solidFill>
                  <a:schemeClr val="accent2">
                    <a:lumMod val="75000"/>
                  </a:schemeClr>
                </a:solidFill>
                <a:latin typeface="Calibri" panose="020F0502020204030204" pitchFamily="34" charset="0"/>
              </a:rPr>
              <a:t>washing hands with soap</a:t>
            </a:r>
            <a:r>
              <a:rPr lang="en-US" sz="1200" b="1" i="1" u="none" dirty="0">
                <a:solidFill>
                  <a:schemeClr val="accent2">
                    <a:lumMod val="75000"/>
                  </a:schemeClr>
                </a:solidFill>
                <a:latin typeface="Calibri" panose="020F0502020204030204" pitchFamily="34" charset="0"/>
              </a:rPr>
              <a:t> </a:t>
            </a:r>
            <a:r>
              <a:rPr lang="en-US" sz="1200" b="1" i="1" dirty="0">
                <a:solidFill>
                  <a:schemeClr val="accent2">
                    <a:lumMod val="75000"/>
                  </a:schemeClr>
                </a:solidFill>
                <a:latin typeface="Calibri" panose="020F0502020204030204" pitchFamily="34" charset="0"/>
              </a:rPr>
              <a:t>can reduce diarrhea risk by almost half!</a:t>
            </a:r>
          </a:p>
          <a:p>
            <a:pPr eaLnBrk="1" hangingPunct="1">
              <a:spcBef>
                <a:spcPct val="0"/>
              </a:spcBef>
            </a:pPr>
            <a:endParaRPr lang="en-US" sz="1200" dirty="0">
              <a:latin typeface="Calibri" panose="020F0502020204030204" pitchFamily="34" charset="0"/>
            </a:endParaRPr>
          </a:p>
          <a:p>
            <a:pPr lvl="0"/>
            <a:endParaRPr lang="en-US" sz="1200" b="1" kern="1200" dirty="0">
              <a:solidFill>
                <a:schemeClr val="tx1"/>
              </a:solidFill>
              <a:latin typeface="Calibri" panose="020F0502020204030204" pitchFamily="34" charset="0"/>
              <a:ea typeface="+mn-ea"/>
              <a:cs typeface="+mn-cs"/>
            </a:endParaRPr>
          </a:p>
          <a:p>
            <a:pPr marL="228600" lvl="0" indent="-228600">
              <a:buFont typeface="+mj-lt"/>
              <a:buAutoNum type="arabicPeriod"/>
            </a:pPr>
            <a:r>
              <a:rPr lang="en-US" sz="1200" b="1" kern="1200" dirty="0">
                <a:solidFill>
                  <a:schemeClr val="tx1"/>
                </a:solidFill>
                <a:latin typeface="Calibri" panose="020F0502020204030204" pitchFamily="34" charset="0"/>
                <a:ea typeface="+mn-ea"/>
                <a:cs typeface="+mn-cs"/>
              </a:rPr>
              <a:t>PRESENT: </a:t>
            </a:r>
            <a:r>
              <a:rPr lang="en-US" sz="1200" kern="1200" dirty="0">
                <a:solidFill>
                  <a:schemeClr val="tx1"/>
                </a:solidFill>
                <a:latin typeface="Calibri" panose="020F0502020204030204" pitchFamily="34" charset="0"/>
                <a:ea typeface="+mn-ea"/>
                <a:cs typeface="+mn-cs"/>
              </a:rPr>
              <a:t>If you use water for drinking or cooking and are not certain that it is clean, you are risking your life and the lives of your children.</a:t>
            </a:r>
          </a:p>
          <a:p>
            <a:pPr marL="228600" lvl="0" indent="-228600">
              <a:buFont typeface="+mj-lt"/>
              <a:buAutoNum type="arabicPeriod"/>
            </a:pPr>
            <a:endParaRPr lang="en-US" sz="1200" kern="1200" dirty="0">
              <a:solidFill>
                <a:schemeClr val="tx1"/>
              </a:solidFill>
              <a:latin typeface="Calibri" panose="020F0502020204030204" pitchFamily="34" charset="0"/>
              <a:ea typeface="+mn-ea"/>
              <a:cs typeface="+mn-cs"/>
            </a:endParaRPr>
          </a:p>
          <a:p>
            <a:pPr marL="228600" indent="-228600">
              <a:buFont typeface="+mj-lt"/>
              <a:buAutoNum type="arabicPeriod"/>
            </a:pPr>
            <a:r>
              <a:rPr lang="en-US" sz="1200" b="1" kern="1200" dirty="0">
                <a:solidFill>
                  <a:schemeClr val="tx1"/>
                </a:solidFill>
                <a:latin typeface="Calibri" panose="020F0502020204030204" pitchFamily="34" charset="0"/>
                <a:ea typeface="+mn-ea"/>
                <a:cs typeface="+mn-cs"/>
              </a:rPr>
              <a:t>ASK </a:t>
            </a:r>
            <a:r>
              <a:rPr lang="en-US" sz="1200" kern="1200" dirty="0">
                <a:solidFill>
                  <a:schemeClr val="tx1"/>
                </a:solidFill>
                <a:latin typeface="Calibri" panose="020F0502020204030204" pitchFamily="34" charset="0"/>
                <a:ea typeface="+mn-ea"/>
                <a:cs typeface="+mn-cs"/>
              </a:rPr>
              <a:t>a volunteer: </a:t>
            </a:r>
          </a:p>
          <a:p>
            <a:pPr marL="457200" lvl="1" indent="0">
              <a:buFont typeface="+mj-lt"/>
              <a:buNone/>
            </a:pPr>
            <a:r>
              <a:rPr lang="en-US" sz="1200" b="1" kern="1200" dirty="0">
                <a:solidFill>
                  <a:schemeClr val="tx1"/>
                </a:solidFill>
                <a:latin typeface="Calibri" panose="020F0502020204030204" pitchFamily="34" charset="0"/>
                <a:ea typeface="+mn-ea"/>
                <a:cs typeface="+mn-cs"/>
              </a:rPr>
              <a:t>Using the picture, who can tell us the 4 sources of clean water? </a:t>
            </a:r>
            <a:endParaRPr lang="en-US" sz="1200" dirty="0">
              <a:latin typeface="Calibri" panose="020F0502020204030204" pitchFamily="34" charset="0"/>
            </a:endParaRPr>
          </a:p>
          <a:p>
            <a:pPr marL="457200" lvl="1" indent="0">
              <a:buFont typeface="+mj-lt"/>
              <a:buNone/>
            </a:pPr>
            <a:r>
              <a:rPr lang="en-US" sz="1200" b="1" i="1" dirty="0">
                <a:latin typeface="Calibri" panose="020F0502020204030204" pitchFamily="34" charset="0"/>
              </a:rPr>
              <a:t>PROBE</a:t>
            </a:r>
            <a:r>
              <a:rPr lang="en-US" sz="1200" i="1" dirty="0">
                <a:latin typeface="Calibri" panose="020F0502020204030204" pitchFamily="34" charset="0"/>
              </a:rPr>
              <a:t> or ask others to add information until the key points listed below are covered.</a:t>
            </a:r>
            <a:endParaRPr lang="en-US" sz="1200" dirty="0">
              <a:latin typeface="Calibri" panose="020F0502020204030204" pitchFamily="34" charset="0"/>
            </a:endParaRPr>
          </a:p>
          <a:p>
            <a:pPr marL="685800" lvl="1" indent="-228600">
              <a:buFont typeface="Arial" panose="020B0604020202020204" pitchFamily="34" charset="0"/>
              <a:buChar char="•"/>
            </a:pPr>
            <a:r>
              <a:rPr lang="en-US" sz="1200" b="1" i="1" kern="1200" dirty="0">
                <a:solidFill>
                  <a:schemeClr val="tx1"/>
                </a:solidFill>
                <a:latin typeface="Calibri" panose="020F0502020204030204" pitchFamily="34" charset="0"/>
                <a:ea typeface="+mn-ea"/>
                <a:cs typeface="+mn-cs"/>
              </a:rPr>
              <a:t>A fully protected source </a:t>
            </a:r>
            <a:r>
              <a:rPr lang="en-US" sz="1200" i="1" kern="1200" dirty="0">
                <a:solidFill>
                  <a:schemeClr val="tx1"/>
                </a:solidFill>
                <a:latin typeface="Calibri" panose="020F0502020204030204" pitchFamily="34" charset="0"/>
                <a:ea typeface="+mn-ea"/>
                <a:cs typeface="+mn-cs"/>
              </a:rPr>
              <a:t>like a closed tube well.  It is a GOOD source.</a:t>
            </a:r>
            <a:endParaRPr lang="en-US" sz="1200" kern="1200" dirty="0">
              <a:solidFill>
                <a:schemeClr val="tx1"/>
              </a:solidFill>
              <a:latin typeface="Calibri" panose="020F0502020204030204" pitchFamily="34" charset="0"/>
              <a:ea typeface="+mn-ea"/>
              <a:cs typeface="+mn-cs"/>
            </a:endParaRPr>
          </a:p>
          <a:p>
            <a:pPr marL="685800" lvl="1" indent="-228600">
              <a:buFont typeface="Arial" panose="020B0604020202020204" pitchFamily="34" charset="0"/>
              <a:buChar char="•"/>
            </a:pPr>
            <a:r>
              <a:rPr lang="en-US" sz="1200" b="1" i="1" kern="1200" dirty="0">
                <a:solidFill>
                  <a:schemeClr val="tx1"/>
                </a:solidFill>
                <a:latin typeface="Calibri" panose="020F0502020204030204" pitchFamily="34" charset="0"/>
                <a:ea typeface="+mn-ea"/>
                <a:cs typeface="+mn-cs"/>
              </a:rPr>
              <a:t>Boiling: </a:t>
            </a:r>
            <a:r>
              <a:rPr lang="en-US" sz="1200" i="1" kern="1200" dirty="0">
                <a:solidFill>
                  <a:schemeClr val="tx1"/>
                </a:solidFill>
                <a:latin typeface="Calibri" panose="020F0502020204030204" pitchFamily="34" charset="0"/>
                <a:ea typeface="+mn-ea"/>
                <a:cs typeface="+mn-cs"/>
              </a:rPr>
              <a:t>Make sure to bring the water to a full boil to kill all the deadly germs. Boiling is effective but time consuming and expensive.  It is a BETTER source.</a:t>
            </a:r>
            <a:endParaRPr lang="en-US" sz="1200" kern="1200" dirty="0">
              <a:solidFill>
                <a:schemeClr val="tx1"/>
              </a:solidFill>
              <a:latin typeface="Calibri" panose="020F0502020204030204" pitchFamily="34" charset="0"/>
              <a:ea typeface="+mn-ea"/>
              <a:cs typeface="+mn-cs"/>
            </a:endParaRPr>
          </a:p>
          <a:p>
            <a:pPr marL="685800" lvl="1" indent="-228600">
              <a:buFont typeface="Arial" panose="020B0604020202020204" pitchFamily="34" charset="0"/>
              <a:buChar char="•"/>
            </a:pPr>
            <a:r>
              <a:rPr lang="en-US" sz="1200" b="1" i="1" kern="1200" dirty="0">
                <a:solidFill>
                  <a:schemeClr val="tx1"/>
                </a:solidFill>
                <a:latin typeface="Calibri" panose="020F0502020204030204" pitchFamily="34" charset="0"/>
                <a:ea typeface="+mn-ea"/>
                <a:cs typeface="+mn-cs"/>
              </a:rPr>
              <a:t>Treated Water: </a:t>
            </a:r>
            <a:r>
              <a:rPr lang="en-US" sz="1200" i="1" kern="1200" dirty="0">
                <a:solidFill>
                  <a:schemeClr val="tx1"/>
                </a:solidFill>
                <a:latin typeface="Calibri" panose="020F0502020204030204" pitchFamily="34" charset="0"/>
                <a:ea typeface="+mn-ea"/>
                <a:cs typeface="+mn-cs"/>
              </a:rPr>
              <a:t>Make sure to follow all the steps. Treating is highly effective.</a:t>
            </a:r>
            <a:endParaRPr lang="en-US" sz="1200" kern="1200" dirty="0">
              <a:solidFill>
                <a:schemeClr val="tx1"/>
              </a:solidFill>
              <a:latin typeface="Calibri" panose="020F0502020204030204" pitchFamily="34" charset="0"/>
              <a:ea typeface="+mn-ea"/>
              <a:cs typeface="+mn-cs"/>
            </a:endParaRPr>
          </a:p>
          <a:p>
            <a:pPr marL="685800" lvl="1" indent="-228600">
              <a:buFont typeface="Arial" panose="020B0604020202020204" pitchFamily="34" charset="0"/>
              <a:buChar char="•"/>
            </a:pPr>
            <a:r>
              <a:rPr lang="en-US" sz="1200" b="1" i="1" kern="1200" dirty="0">
                <a:solidFill>
                  <a:schemeClr val="tx1"/>
                </a:solidFill>
                <a:latin typeface="Calibri" panose="020F0502020204030204" pitchFamily="34" charset="0"/>
                <a:ea typeface="+mn-ea"/>
                <a:cs typeface="+mn-cs"/>
              </a:rPr>
              <a:t>Filtering: </a:t>
            </a:r>
            <a:r>
              <a:rPr lang="en-US" sz="1200" i="1" kern="1200" dirty="0">
                <a:solidFill>
                  <a:schemeClr val="tx1"/>
                </a:solidFill>
                <a:latin typeface="Calibri" panose="020F0502020204030204" pitchFamily="34" charset="0"/>
                <a:ea typeface="+mn-ea"/>
                <a:cs typeface="+mn-cs"/>
              </a:rPr>
              <a:t>Filtering is effective, easy and faster than boiling or treating.  It is the BEST source.</a:t>
            </a:r>
          </a:p>
          <a:p>
            <a:pPr marL="685800" lvl="1" indent="-228600">
              <a:buFont typeface="Arial" panose="020B0604020202020204" pitchFamily="34" charset="0"/>
              <a:buChar char="•"/>
            </a:pPr>
            <a:endParaRPr lang="en-US" sz="1200" dirty="0">
              <a:latin typeface="Calibri" panose="020F0502020204030204" pitchFamily="34" charset="0"/>
            </a:endParaRPr>
          </a:p>
          <a:p>
            <a:pPr marL="228600" lvl="0" indent="-228600">
              <a:buFont typeface="+mj-lt"/>
              <a:buAutoNum type="arabicPeriod"/>
            </a:pPr>
            <a:r>
              <a:rPr lang="en-US" sz="1200" b="1" kern="1200" dirty="0">
                <a:solidFill>
                  <a:schemeClr val="tx1"/>
                </a:solidFill>
                <a:latin typeface="Calibri" panose="020F0502020204030204" pitchFamily="34" charset="0"/>
                <a:ea typeface="+mn-ea"/>
                <a:cs typeface="+mn-cs"/>
              </a:rPr>
              <a:t>THANK </a:t>
            </a:r>
            <a:r>
              <a:rPr lang="en-US" sz="1200" kern="1200" dirty="0">
                <a:solidFill>
                  <a:schemeClr val="tx1"/>
                </a:solidFill>
                <a:latin typeface="Calibri" panose="020F0502020204030204" pitchFamily="34" charset="0"/>
                <a:ea typeface="+mn-ea"/>
                <a:cs typeface="+mn-cs"/>
              </a:rPr>
              <a:t>the volunteer.</a:t>
            </a:r>
            <a:r>
              <a:rPr lang="en-US" sz="1200" b="1" kern="1200" dirty="0">
                <a:solidFill>
                  <a:schemeClr val="tx1"/>
                </a:solidFill>
                <a:latin typeface="Calibri" panose="020F0502020204030204" pitchFamily="34" charset="0"/>
                <a:ea typeface="+mn-ea"/>
                <a:cs typeface="+mn-cs"/>
              </a:rPr>
              <a:t>  SAY:</a:t>
            </a:r>
          </a:p>
          <a:p>
            <a:pPr marL="457200" lvl="1" indent="0">
              <a:buFont typeface="+mj-lt"/>
              <a:buNone/>
            </a:pPr>
            <a:r>
              <a:rPr lang="en-US" sz="1200" b="0" kern="1200" dirty="0">
                <a:solidFill>
                  <a:schemeClr val="tx1"/>
                </a:solidFill>
                <a:latin typeface="Calibri" panose="020F0502020204030204" pitchFamily="34" charset="0"/>
                <a:ea typeface="+mn-ea"/>
                <a:cs typeface="+mn-cs"/>
              </a:rPr>
              <a:t>You have covered the Sources of Clean Water.  However remember,</a:t>
            </a:r>
            <a:r>
              <a:rPr lang="en-US" sz="1200" b="0" kern="1200" baseline="0" dirty="0">
                <a:solidFill>
                  <a:schemeClr val="tx1"/>
                </a:solidFill>
                <a:latin typeface="Calibri" panose="020F0502020204030204" pitchFamily="34" charset="0"/>
                <a:ea typeface="+mn-ea"/>
                <a:cs typeface="+mn-cs"/>
              </a:rPr>
              <a:t> it is necessary to protect clean water to ensure that it stays SAFE for drinking.  Teach clients to store water in a covered container and never to dip into the water with hands, cups, etc.  This can introduce harmful germs that contaminate the water.</a:t>
            </a:r>
          </a:p>
          <a:p>
            <a:pPr marL="457200" lvl="1" indent="0">
              <a:buFont typeface="+mj-lt"/>
              <a:buNone/>
            </a:pPr>
            <a:endParaRPr lang="en-US" sz="1200" b="0" kern="1200" dirty="0">
              <a:solidFill>
                <a:schemeClr val="tx1"/>
              </a:solidFill>
              <a:latin typeface="Calibri" panose="020F0502020204030204" pitchFamily="34" charset="0"/>
              <a:ea typeface="+mn-ea"/>
              <a:cs typeface="+mn-cs"/>
            </a:endParaRPr>
          </a:p>
          <a:p>
            <a:endParaRPr lang="en-US" sz="12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4551D72A-0C99-40B3-8D4E-F63F50377672}" type="slidenum">
              <a:rPr lang="en-US" smtClean="0"/>
              <a:t>15</a:t>
            </a:fld>
            <a:endParaRPr lang="en-US"/>
          </a:p>
        </p:txBody>
      </p:sp>
    </p:spTree>
    <p:extLst>
      <p:ext uri="{BB962C8B-B14F-4D97-AF65-F5344CB8AC3E}">
        <p14:creationId xmlns:p14="http://schemas.microsoft.com/office/powerpoint/2010/main" val="29906682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t>SUMMARIZE THE KEY MESSAGES</a:t>
            </a:r>
          </a:p>
          <a:p>
            <a:pPr marL="0" marR="0" lvl="0" indent="0" algn="l" defTabSz="457200" rtl="0" eaLnBrk="1" fontAlgn="auto" latinLnBrk="0" hangingPunct="1">
              <a:lnSpc>
                <a:spcPct val="100000"/>
              </a:lnSpc>
              <a:spcBef>
                <a:spcPts val="0"/>
              </a:spcBef>
              <a:spcAft>
                <a:spcPts val="0"/>
              </a:spcAft>
              <a:buClrTx/>
              <a:buSzTx/>
              <a:buFont typeface="+mj-lt"/>
              <a:buNone/>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REVIEW</a:t>
            </a:r>
            <a:r>
              <a:rPr lang="en-US" sz="1200" kern="1200" dirty="0">
                <a:solidFill>
                  <a:schemeClr val="tx1"/>
                </a:solidFill>
                <a:latin typeface="Calibri" panose="020F0502020204030204" pitchFamily="34" charset="0"/>
                <a:ea typeface="+mn-ea"/>
                <a:cs typeface="+mn-cs"/>
              </a:rPr>
              <a:t> the focus</a:t>
            </a:r>
            <a:r>
              <a:rPr lang="en-US" sz="1200" kern="1200" baseline="0" dirty="0">
                <a:solidFill>
                  <a:schemeClr val="tx1"/>
                </a:solidFill>
                <a:latin typeface="Calibri" panose="020F0502020204030204" pitchFamily="34" charset="0"/>
                <a:ea typeface="+mn-ea"/>
                <a:cs typeface="+mn-cs"/>
              </a:rPr>
              <a:t> points for Session 2</a:t>
            </a:r>
            <a:r>
              <a:rPr lang="en-US" sz="1200" kern="1200" dirty="0">
                <a:solidFill>
                  <a:schemeClr val="tx1"/>
                </a:solidFill>
                <a:latin typeface="Calibri" panose="020F0502020204030204" pitchFamily="34" charset="0"/>
                <a:ea typeface="+mn-ea"/>
                <a:cs typeface="+mn-cs"/>
              </a:rPr>
              <a:t>. </a:t>
            </a:r>
          </a:p>
          <a:p>
            <a:pPr marL="514350" lvl="1"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Define</a:t>
            </a:r>
            <a:r>
              <a:rPr lang="en-US" sz="1200" b="0" baseline="0" dirty="0">
                <a:solidFill>
                  <a:srgbClr val="063A73"/>
                </a:solidFill>
                <a:latin typeface="Calibri" panose="020F0502020204030204" pitchFamily="34" charset="0"/>
                <a:cs typeface="Arial" pitchFamily="34" charset="0"/>
              </a:rPr>
              <a:t> diarrhea </a:t>
            </a:r>
            <a:r>
              <a:rPr lang="en-US" sz="1200" b="0" dirty="0">
                <a:solidFill>
                  <a:srgbClr val="063A73"/>
                </a:solidFill>
                <a:latin typeface="Calibri" panose="020F0502020204030204" pitchFamily="34" charset="0"/>
                <a:cs typeface="Arial" pitchFamily="34" charset="0"/>
              </a:rPr>
              <a:t>and why it is dangerous</a:t>
            </a:r>
          </a:p>
          <a:p>
            <a:pPr marL="514350" lvl="1"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Examine the cause and how it spreads</a:t>
            </a:r>
          </a:p>
          <a:p>
            <a:pPr marL="514350" lvl="1"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List the signs and symptoms of dehydration</a:t>
            </a:r>
          </a:p>
          <a:p>
            <a:pPr marL="514350" lvl="1"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Identify ways of preventing diarrhea</a:t>
            </a:r>
          </a:p>
          <a:p>
            <a:pPr marL="1263650" lvl="2" indent="-463550" defTabSz="457200" fontAlgn="base">
              <a:spcBef>
                <a:spcPct val="0"/>
              </a:spcBef>
              <a:spcAft>
                <a:spcPts val="600"/>
              </a:spcAft>
              <a:buFont typeface="Wingdings" pitchFamily="2" charset="2"/>
              <a:buChar char="q"/>
            </a:pPr>
            <a:endParaRPr lang="en-US" sz="1200" b="1" kern="1200" dirty="0">
              <a:solidFill>
                <a:schemeClr val="tx1"/>
              </a:solidFill>
              <a:latin typeface="Calibri" panose="020F0502020204030204" pitchFamily="34" charset="0"/>
              <a:ea typeface="+mn-ea"/>
              <a:cs typeface="+mn-cs"/>
            </a:endParaRPr>
          </a:p>
          <a:p>
            <a:pPr marL="228600" indent="-228600">
              <a:buFont typeface="+mj-lt"/>
              <a:buAutoNum type="arabicPeriod" startAt="2"/>
            </a:pPr>
            <a:r>
              <a:rPr lang="en-US" sz="1200" b="1" kern="1200" dirty="0">
                <a:solidFill>
                  <a:schemeClr val="tx1"/>
                </a:solidFill>
                <a:latin typeface="Calibri" panose="020F0502020204030204" pitchFamily="34" charset="0"/>
                <a:ea typeface="+mn-ea"/>
                <a:cs typeface="+mn-cs"/>
              </a:rPr>
              <a:t>INVITE</a:t>
            </a:r>
            <a:r>
              <a:rPr lang="en-US" sz="1200" b="1" kern="1200" baseline="0" dirty="0">
                <a:solidFill>
                  <a:schemeClr val="tx1"/>
                </a:solidFill>
                <a:latin typeface="Calibri" panose="020F0502020204030204" pitchFamily="34" charset="0"/>
                <a:ea typeface="+mn-ea"/>
                <a:cs typeface="+mn-cs"/>
              </a:rPr>
              <a:t> </a:t>
            </a:r>
            <a:r>
              <a:rPr lang="en-US" sz="1200" b="0" kern="1200" baseline="0" dirty="0">
                <a:solidFill>
                  <a:schemeClr val="tx1"/>
                </a:solidFill>
                <a:latin typeface="Calibri" panose="020F0502020204030204" pitchFamily="34" charset="0"/>
                <a:ea typeface="+mn-ea"/>
                <a:cs typeface="+mn-cs"/>
              </a:rPr>
              <a:t>any comments or questions about any of the topics.</a:t>
            </a:r>
          </a:p>
          <a:p>
            <a:pPr marL="228600" indent="-228600">
              <a:buFont typeface="+mj-lt"/>
              <a:buAutoNum type="arabicPeriod" startAt="2"/>
            </a:pPr>
            <a:endParaRPr lang="en-US" sz="1200" b="0" kern="1200" baseline="0" dirty="0">
              <a:solidFill>
                <a:schemeClr val="tx1"/>
              </a:solidFill>
              <a:latin typeface="Calibri" panose="020F0502020204030204" pitchFamily="34" charset="0"/>
              <a:ea typeface="+mn-ea"/>
              <a:cs typeface="+mn-cs"/>
            </a:endParaRPr>
          </a:p>
          <a:p>
            <a:pPr marL="228600" indent="-228600">
              <a:buFont typeface="+mj-lt"/>
              <a:buAutoNum type="arabicPeriod" startAt="2"/>
            </a:pPr>
            <a:r>
              <a:rPr lang="en-US" sz="1200" b="1" kern="1200" baseline="0" dirty="0">
                <a:solidFill>
                  <a:schemeClr val="tx1"/>
                </a:solidFill>
                <a:latin typeface="Calibri" panose="020F0502020204030204" pitchFamily="34" charset="0"/>
                <a:ea typeface="+mn-ea"/>
                <a:cs typeface="+mn-cs"/>
              </a:rPr>
              <a:t>REMIND</a:t>
            </a:r>
            <a:r>
              <a:rPr lang="en-US" sz="1200" b="0" kern="1200" baseline="0" dirty="0">
                <a:solidFill>
                  <a:schemeClr val="tx1"/>
                </a:solidFill>
                <a:latin typeface="Calibri" panose="020F0502020204030204" pitchFamily="34" charset="0"/>
                <a:ea typeface="+mn-ea"/>
                <a:cs typeface="+mn-cs"/>
              </a:rPr>
              <a:t> the participants that they can use their Counselling Card to teach all of this information to their customers.</a:t>
            </a:r>
          </a:p>
          <a:p>
            <a:pPr marL="228600" indent="-228600">
              <a:buFont typeface="+mj-lt"/>
              <a:buAutoNum type="arabicPeriod" startAt="2"/>
            </a:pPr>
            <a:endParaRPr lang="en-US" sz="1200" b="0" kern="1200" baseline="0" dirty="0">
              <a:solidFill>
                <a:schemeClr val="tx1"/>
              </a:solidFill>
              <a:latin typeface="Calibri" panose="020F0502020204030204" pitchFamily="34" charset="0"/>
              <a:ea typeface="+mn-ea"/>
              <a:cs typeface="+mn-cs"/>
            </a:endParaRPr>
          </a:p>
          <a:p>
            <a:pPr marL="228600" indent="-228600">
              <a:buFont typeface="+mj-lt"/>
              <a:buAutoNum type="arabicPeriod" startAt="2"/>
            </a:pPr>
            <a:r>
              <a:rPr lang="en-US" sz="1200" b="1" kern="1200" baseline="0" dirty="0">
                <a:solidFill>
                  <a:schemeClr val="tx1"/>
                </a:solidFill>
                <a:latin typeface="Calibri" panose="020F0502020204030204" pitchFamily="34" charset="0"/>
                <a:ea typeface="+mn-ea"/>
                <a:cs typeface="+mn-cs"/>
              </a:rPr>
              <a:t>HIGHLIGHT</a:t>
            </a:r>
            <a:r>
              <a:rPr lang="en-US" sz="1200" b="0" kern="1200" baseline="0" dirty="0">
                <a:solidFill>
                  <a:schemeClr val="tx1"/>
                </a:solidFill>
                <a:latin typeface="Calibri" panose="020F0502020204030204" pitchFamily="34" charset="0"/>
                <a:ea typeface="+mn-ea"/>
                <a:cs typeface="+mn-cs"/>
              </a:rPr>
              <a:t> the final summary  message:</a:t>
            </a:r>
          </a:p>
          <a:p>
            <a:pPr lvl="1" eaLnBrk="1" hangingPunct="1">
              <a:buFont typeface="Arial" pitchFamily="34" charset="0"/>
              <a:buNone/>
            </a:pPr>
            <a:r>
              <a:rPr lang="en-US" sz="1200" b="1" dirty="0">
                <a:solidFill>
                  <a:srgbClr val="FF0000"/>
                </a:solidFill>
                <a:latin typeface="Calibri" panose="020F0502020204030204" pitchFamily="34" charset="0"/>
              </a:rPr>
              <a:t>Two simple ways of preventing diarrhea in your community:</a:t>
            </a:r>
            <a:endParaRPr lang="en-US" sz="1200" dirty="0">
              <a:solidFill>
                <a:srgbClr val="FF0000"/>
              </a:solidFill>
              <a:latin typeface="Calibri" panose="020F0502020204030204" pitchFamily="34" charset="0"/>
            </a:endParaRPr>
          </a:p>
          <a:p>
            <a:pPr marL="1023938" lvl="1" indent="-566738">
              <a:buNone/>
            </a:pPr>
            <a:r>
              <a:rPr lang="en-US" sz="1200" b="1" dirty="0">
                <a:solidFill>
                  <a:srgbClr val="002060"/>
                </a:solidFill>
                <a:latin typeface="Calibri" panose="020F0502020204030204" pitchFamily="34" charset="0"/>
              </a:rPr>
              <a:t>1. Drinking Safe Water</a:t>
            </a:r>
          </a:p>
          <a:p>
            <a:pPr marL="1023938" lvl="1" indent="-566738">
              <a:buNone/>
            </a:pPr>
            <a:r>
              <a:rPr lang="en-US" sz="1200" b="1" dirty="0">
                <a:solidFill>
                  <a:srgbClr val="002060"/>
                </a:solidFill>
                <a:latin typeface="Calibri" panose="020F0502020204030204" pitchFamily="34" charset="0"/>
              </a:rPr>
              <a:t>2.  Hand Washing using water and soap</a:t>
            </a:r>
            <a:endParaRPr lang="en-US" sz="1200" dirty="0">
              <a:solidFill>
                <a:srgbClr val="002060"/>
              </a:solidFill>
              <a:latin typeface="Calibri" panose="020F0502020204030204" pitchFamily="34" charset="0"/>
            </a:endParaRPr>
          </a:p>
          <a:p>
            <a:pPr marL="228600" indent="-228600">
              <a:buFont typeface="+mj-lt"/>
              <a:buAutoNum type="arabicPeriod" startAt="2"/>
            </a:pPr>
            <a:endParaRPr lang="en-US" sz="1200" dirty="0">
              <a:latin typeface="Calibri" panose="020F0502020204030204" pitchFamily="34" charset="0"/>
            </a:endParaRPr>
          </a:p>
          <a:p>
            <a:endParaRPr lang="en-US" sz="1200" dirty="0">
              <a:latin typeface="Calibri" panose="020F0502020204030204" pitchFamily="34" charset="0"/>
            </a:endParaRPr>
          </a:p>
          <a:p>
            <a:pPr eaLnBrk="1" hangingPunct="1">
              <a:spcBef>
                <a:spcPct val="0"/>
              </a:spcBef>
            </a:pPr>
            <a:endParaRPr lang="en-US" sz="1200" b="1" dirty="0"/>
          </a:p>
        </p:txBody>
      </p:sp>
      <p:sp>
        <p:nvSpPr>
          <p:cNvPr id="256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056F86D-6846-4D29-B668-B081DFE60987}" type="slidenum">
              <a:rPr lang="en-US" smtClean="0">
                <a:solidFill>
                  <a:prstClr val="black"/>
                </a:solidFill>
              </a:rPr>
              <a:pPr fontAlgn="base">
                <a:spcBef>
                  <a:spcPct val="0"/>
                </a:spcBef>
                <a:spcAft>
                  <a:spcPct val="0"/>
                </a:spcAft>
                <a:defRPr/>
              </a:pPr>
              <a:t>16</a:t>
            </a:fld>
            <a:endParaRPr lang="en-US" dirty="0">
              <a:solidFill>
                <a:prstClr val="black"/>
              </a:solidFill>
            </a:endParaRPr>
          </a:p>
        </p:txBody>
      </p:sp>
    </p:spTree>
    <p:extLst>
      <p:ext uri="{BB962C8B-B14F-4D97-AF65-F5344CB8AC3E}">
        <p14:creationId xmlns:p14="http://schemas.microsoft.com/office/powerpoint/2010/main" val="66897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 typeface="+mj-lt"/>
              <a:buNone/>
              <a:tabLst/>
              <a:defRPr/>
            </a:pPr>
            <a:r>
              <a:rPr kumimoji="0" lang="en-US" sz="12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rPr>
              <a:t>Session 4.  ASSESSMENT AND TREATMENT OF DIARRHEA AND DEHYDRATION</a:t>
            </a:r>
          </a:p>
          <a:p>
            <a:pPr marL="0" marR="0" lvl="0" indent="0" algn="l" defTabSz="457200" rtl="0" eaLnBrk="1" fontAlgn="auto" latinLnBrk="0" hangingPunct="1">
              <a:lnSpc>
                <a:spcPct val="100000"/>
              </a:lnSpc>
              <a:spcBef>
                <a:spcPts val="0"/>
              </a:spcBef>
              <a:spcAft>
                <a:spcPts val="0"/>
              </a:spcAft>
              <a:buClrTx/>
              <a:buSzTx/>
              <a:buFont typeface="+mj-lt"/>
              <a:buNone/>
              <a:tabLst/>
              <a:defRPr/>
            </a:pPr>
            <a:endParaRPr kumimoji="0" lang="en-US" sz="12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endParaRP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PRESENT</a:t>
            </a:r>
            <a:r>
              <a:rPr lang="en-US" sz="1200" kern="1200" dirty="0">
                <a:solidFill>
                  <a:schemeClr val="tx1"/>
                </a:solidFill>
                <a:latin typeface="Calibri" panose="020F0502020204030204" pitchFamily="34" charset="0"/>
                <a:ea typeface="+mn-ea"/>
                <a:cs typeface="+mn-cs"/>
              </a:rPr>
              <a:t> the Overview</a:t>
            </a:r>
            <a:r>
              <a:rPr lang="en-US" sz="1200" kern="1200" baseline="0" dirty="0">
                <a:solidFill>
                  <a:schemeClr val="tx1"/>
                </a:solidFill>
                <a:latin typeface="Calibri" panose="020F0502020204030204" pitchFamily="34" charset="0"/>
                <a:ea typeface="+mn-ea"/>
                <a:cs typeface="+mn-cs"/>
              </a:rPr>
              <a:t> for Session 4</a:t>
            </a:r>
            <a:r>
              <a:rPr lang="en-US" sz="1200" kern="1200" dirty="0">
                <a:solidFill>
                  <a:schemeClr val="tx1"/>
                </a:solidFill>
                <a:latin typeface="Calibri" panose="020F0502020204030204" pitchFamily="34" charset="0"/>
                <a:ea typeface="+mn-ea"/>
                <a:cs typeface="+mn-cs"/>
              </a:rPr>
              <a:t>. </a:t>
            </a:r>
          </a:p>
          <a:p>
            <a:pPr marL="457200" marR="0" lvl="1" indent="0" algn="l" defTabSz="457200" rtl="0" eaLnBrk="1" fontAlgn="base" latinLnBrk="0" hangingPunct="1">
              <a:lnSpc>
                <a:spcPct val="100000"/>
              </a:lnSpc>
              <a:spcBef>
                <a:spcPct val="0"/>
              </a:spcBef>
              <a:spcAft>
                <a:spcPts val="0"/>
              </a:spcAft>
              <a:buClrTx/>
              <a:buSzTx/>
              <a:buFont typeface="Arial" pitchFamily="34" charset="0"/>
              <a:buNone/>
              <a:tabLst/>
              <a:defRPr/>
            </a:pPr>
            <a:r>
              <a:rPr kumimoji="0" lang="en-US" sz="1200" b="0" i="0" u="none" strike="noStrike" kern="1200" cap="none" spc="0" normalizeH="0" baseline="0" noProof="0" dirty="0">
                <a:ln>
                  <a:noFill/>
                </a:ln>
                <a:solidFill>
                  <a:srgbClr val="42955F">
                    <a:lumMod val="75000"/>
                  </a:srgbClr>
                </a:solidFill>
                <a:effectLst/>
                <a:uLnTx/>
                <a:uFillTx/>
                <a:latin typeface="Calibri" panose="020F0502020204030204" pitchFamily="34" charset="0"/>
                <a:ea typeface="+mn-ea"/>
                <a:cs typeface="Arial" pitchFamily="34" charset="0"/>
              </a:rPr>
              <a:t>During this session, your focus is to:</a:t>
            </a:r>
          </a:p>
          <a:p>
            <a:pPr marL="628650" lvl="1" indent="-171450" defTabSz="457200" fontAlgn="base">
              <a:spcBef>
                <a:spcPct val="0"/>
              </a:spcBef>
              <a:spcAft>
                <a:spcPts val="600"/>
              </a:spcAft>
              <a:buFont typeface="Arial" panose="020B0604020202020204" pitchFamily="34" charset="0"/>
              <a:buChar char="•"/>
            </a:pPr>
            <a:r>
              <a:rPr lang="en-US" sz="1200" b="0" dirty="0">
                <a:solidFill>
                  <a:srgbClr val="002060"/>
                </a:solidFill>
                <a:latin typeface="Calibri" panose="020F0502020204030204" pitchFamily="34" charset="0"/>
                <a:cs typeface="Arial" pitchFamily="34" charset="0"/>
              </a:rPr>
              <a:t>Assess diarrhoea using the SCG</a:t>
            </a:r>
          </a:p>
          <a:p>
            <a:pPr marL="628650" lvl="1" indent="-171450" defTabSz="457200" fontAlgn="base">
              <a:spcBef>
                <a:spcPct val="0"/>
              </a:spcBef>
              <a:spcAft>
                <a:spcPts val="600"/>
              </a:spcAft>
              <a:buFont typeface="Arial" panose="020B0604020202020204" pitchFamily="34" charset="0"/>
              <a:buChar char="•"/>
            </a:pPr>
            <a:r>
              <a:rPr lang="en-US" sz="1200" b="0" dirty="0">
                <a:solidFill>
                  <a:srgbClr val="002060"/>
                </a:solidFill>
                <a:latin typeface="Calibri" panose="020F0502020204030204" pitchFamily="34" charset="0"/>
                <a:cs typeface="Arial" pitchFamily="34" charset="0"/>
              </a:rPr>
              <a:t>Determine what treatment is needed</a:t>
            </a:r>
          </a:p>
          <a:p>
            <a:pPr marL="628650" marR="0" lvl="1" indent="-171450" algn="l" defTabSz="457200" rtl="0" eaLnBrk="1" fontAlgn="base" latinLnBrk="0" hangingPunct="1">
              <a:lnSpc>
                <a:spcPct val="100000"/>
              </a:lnSpc>
              <a:spcBef>
                <a:spcPct val="0"/>
              </a:spcBef>
              <a:spcAft>
                <a:spcPts val="600"/>
              </a:spcAft>
              <a:buClrTx/>
              <a:buSzTx/>
              <a:buFont typeface="Arial" panose="020B0604020202020204" pitchFamily="34" charset="0"/>
              <a:buChar char="•"/>
              <a:tabLst/>
              <a:defRPr/>
            </a:pPr>
            <a:r>
              <a:rPr lang="en-US" sz="1200" b="0" dirty="0">
                <a:solidFill>
                  <a:srgbClr val="002060"/>
                </a:solidFill>
                <a:latin typeface="Calibri" panose="020F0502020204030204" pitchFamily="34" charset="0"/>
              </a:rPr>
              <a:t>Review how to care for a sick child</a:t>
            </a:r>
          </a:p>
          <a:p>
            <a:pPr marL="628650" lvl="1" indent="-171450" defTabSz="457200" fontAlgn="base">
              <a:spcBef>
                <a:spcPct val="0"/>
              </a:spcBef>
              <a:spcAft>
                <a:spcPts val="600"/>
              </a:spcAft>
              <a:buFont typeface="Arial" panose="020B0604020202020204" pitchFamily="34" charset="0"/>
              <a:buChar char="•"/>
            </a:pPr>
            <a:r>
              <a:rPr lang="en-US" sz="1200" b="0" dirty="0">
                <a:solidFill>
                  <a:srgbClr val="002060"/>
                </a:solidFill>
                <a:latin typeface="Calibri" panose="020F0502020204030204" pitchFamily="34" charset="0"/>
              </a:rPr>
              <a:t>Practice making and instructing the caregiver and</a:t>
            </a:r>
            <a:r>
              <a:rPr lang="en-US" sz="1200" b="0" baseline="0" dirty="0">
                <a:solidFill>
                  <a:srgbClr val="002060"/>
                </a:solidFill>
                <a:latin typeface="Calibri" panose="020F0502020204030204" pitchFamily="34" charset="0"/>
              </a:rPr>
              <a:t> completing the paperwork</a:t>
            </a:r>
            <a:endParaRPr lang="en-US" sz="1200" b="0" dirty="0">
              <a:solidFill>
                <a:srgbClr val="002060"/>
              </a:solidFill>
              <a:latin typeface="Calibri" panose="020F0502020204030204" pitchFamily="34" charset="0"/>
            </a:endParaRPr>
          </a:p>
          <a:p>
            <a:pPr marL="628650" lvl="1" indent="-171450" defTabSz="457200" fontAlgn="base">
              <a:spcBef>
                <a:spcPct val="0"/>
              </a:spcBef>
              <a:spcAft>
                <a:spcPts val="600"/>
              </a:spcAft>
              <a:buFont typeface="Arial" panose="020B0604020202020204" pitchFamily="34" charset="0"/>
              <a:buChar char="•"/>
            </a:pPr>
            <a:endParaRPr lang="en-US" sz="1200" b="0" dirty="0">
              <a:solidFill>
                <a:srgbClr val="002060"/>
              </a:solidFill>
              <a:latin typeface="Calibri" panose="020F0502020204030204" pitchFamily="34" charset="0"/>
            </a:endParaRPr>
          </a:p>
          <a:p>
            <a:pPr marL="228600" indent="-228600">
              <a:buFont typeface="+mj-lt"/>
              <a:buAutoNum type="arabicPeriod"/>
            </a:pPr>
            <a:r>
              <a:rPr lang="en-US" sz="1200" b="1" kern="1200" dirty="0">
                <a:solidFill>
                  <a:schemeClr val="tx1"/>
                </a:solidFill>
                <a:latin typeface="Calibri" panose="020F0502020204030204" pitchFamily="34" charset="0"/>
                <a:ea typeface="+mn-ea"/>
                <a:cs typeface="+mn-cs"/>
              </a:rPr>
              <a:t>ANSWER</a:t>
            </a:r>
            <a:r>
              <a:rPr lang="en-US" sz="1200" kern="1200" dirty="0">
                <a:solidFill>
                  <a:schemeClr val="tx1"/>
                </a:solidFill>
                <a:latin typeface="Calibri" panose="020F0502020204030204" pitchFamily="34" charset="0"/>
                <a:ea typeface="+mn-ea"/>
                <a:cs typeface="+mn-cs"/>
              </a:rPr>
              <a:t> questions.</a:t>
            </a:r>
            <a:endParaRPr lang="en-US" sz="1200" dirty="0">
              <a:latin typeface="Calibri" panose="020F0502020204030204" pitchFamily="34" charset="0"/>
            </a:endParaRPr>
          </a:p>
          <a:p>
            <a:endParaRPr lang="en-US" sz="12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17</a:t>
            </a:fld>
            <a:endParaRPr lang="en-US">
              <a:solidFill>
                <a:prstClr val="black"/>
              </a:solidFill>
            </a:endParaRPr>
          </a:p>
        </p:txBody>
      </p:sp>
    </p:spTree>
    <p:extLst>
      <p:ext uri="{BB962C8B-B14F-4D97-AF65-F5344CB8AC3E}">
        <p14:creationId xmlns:p14="http://schemas.microsoft.com/office/powerpoint/2010/main" val="14346103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t>DO A QUICK REVIE</a:t>
            </a:r>
            <a:r>
              <a:rPr lang="en-US" b="1" baseline="0" dirty="0"/>
              <a:t>W OF ASSESSING SICKNESS WITH THE SCG.</a:t>
            </a:r>
          </a:p>
          <a:p>
            <a:pPr eaLnBrk="1" hangingPunct="1">
              <a:spcBef>
                <a:spcPct val="0"/>
              </a:spcBef>
            </a:pPr>
            <a:endParaRPr lang="en-US" baseline="0" dirty="0"/>
          </a:p>
          <a:p>
            <a:pPr marL="228600" indent="-228600" eaLnBrk="1" hangingPunct="1">
              <a:spcBef>
                <a:spcPct val="0"/>
              </a:spcBef>
              <a:buFont typeface="+mj-lt"/>
              <a:buAutoNum type="arabicPeriod"/>
            </a:pPr>
            <a:r>
              <a:rPr lang="en-US" b="1" baseline="0" dirty="0"/>
              <a:t>HIGHLIGHT</a:t>
            </a:r>
            <a:r>
              <a:rPr lang="en-US" baseline="0" dirty="0"/>
              <a:t> again how the SCG is used to diagnose sickness and danger signs.</a:t>
            </a:r>
          </a:p>
          <a:p>
            <a:pPr marL="228600" indent="-228600" eaLnBrk="1" hangingPunct="1">
              <a:spcBef>
                <a:spcPct val="0"/>
              </a:spcBef>
              <a:buFont typeface="+mj-lt"/>
              <a:buAutoNum type="arabicPeriod"/>
            </a:pPr>
            <a:endParaRPr lang="en-US" dirty="0"/>
          </a:p>
          <a:p>
            <a:pPr marL="228600" indent="-228600" eaLnBrk="1" hangingPunct="1">
              <a:spcBef>
                <a:spcPct val="0"/>
              </a:spcBef>
              <a:buFont typeface="+mj-lt"/>
              <a:buAutoNum type="arabicPeriod"/>
            </a:pPr>
            <a:r>
              <a:rPr lang="en-US" b="1" dirty="0"/>
              <a:t>FOCUS on DANGER SIGNS</a:t>
            </a:r>
            <a:r>
              <a:rPr lang="en-US" b="1" baseline="0" dirty="0"/>
              <a:t> and SICKNESS OVER LONG TIME that needs immediate referral</a:t>
            </a:r>
            <a:endParaRPr lang="en-US" b="1" dirty="0"/>
          </a:p>
          <a:p>
            <a:pPr marL="228600" indent="-228600" eaLnBrk="1" hangingPunct="1">
              <a:spcBef>
                <a:spcPct val="0"/>
              </a:spcBef>
              <a:buFont typeface="+mj-lt"/>
              <a:buAutoNum type="arabicPeriod"/>
            </a:pPr>
            <a:endParaRPr lang="en-US" b="1" baseline="0" dirty="0"/>
          </a:p>
          <a:p>
            <a:pPr marL="228600" indent="-228600" eaLnBrk="1" hangingPunct="1">
              <a:spcBef>
                <a:spcPct val="0"/>
              </a:spcBef>
              <a:buFont typeface="+mj-lt"/>
              <a:buAutoNum type="arabicPeriod"/>
            </a:pPr>
            <a:r>
              <a:rPr lang="en-US" b="1" baseline="0" dirty="0"/>
              <a:t>Also focus on the DANGER SIGN of Chest in-drawing that needs referral after pre-referral treatment</a:t>
            </a:r>
            <a:endParaRPr lang="en-US" baseline="0"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44FF94-EB78-4FE1-84CE-0C505BCAF5CC}" type="slidenum">
              <a:rPr lang="en-US" smtClean="0">
                <a:solidFill>
                  <a:prstClr val="black"/>
                </a:solidFill>
              </a:rPr>
              <a:pPr fontAlgn="base">
                <a:spcBef>
                  <a:spcPct val="0"/>
                </a:spcBef>
                <a:spcAft>
                  <a:spcPct val="0"/>
                </a:spcAft>
                <a:defRPr/>
              </a:pPr>
              <a:t>18</a:t>
            </a:fld>
            <a:endParaRPr lang="en-US">
              <a:solidFill>
                <a:prstClr val="black"/>
              </a:solidFill>
            </a:endParaRPr>
          </a:p>
        </p:txBody>
      </p:sp>
    </p:spTree>
    <p:extLst>
      <p:ext uri="{BB962C8B-B14F-4D97-AF65-F5344CB8AC3E}">
        <p14:creationId xmlns:p14="http://schemas.microsoft.com/office/powerpoint/2010/main" val="21066499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solidFill>
                  <a:schemeClr val="bg1"/>
                </a:solidFill>
              </a:rPr>
              <a:t>SICK CHILD GUIDE: PAGE 5 – a child with diarrhea</a:t>
            </a:r>
            <a:endParaRPr lang="en-US" sz="1200" b="1" kern="1200" dirty="0">
              <a:solidFill>
                <a:schemeClr val="tx1"/>
              </a:solidFill>
              <a:latin typeface="+mn-lt"/>
              <a:ea typeface="+mn-ea"/>
              <a:cs typeface="+mn-cs"/>
            </a:endParaRPr>
          </a:p>
          <a:p>
            <a:pPr eaLnBrk="1" hangingPunct="1">
              <a:spcBef>
                <a:spcPct val="0"/>
              </a:spcBef>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TURN</a:t>
            </a:r>
            <a:r>
              <a:rPr lang="en-US" sz="1200" kern="1200" dirty="0">
                <a:solidFill>
                  <a:schemeClr val="tx1"/>
                </a:solidFill>
                <a:latin typeface="+mn-lt"/>
                <a:ea typeface="+mn-ea"/>
                <a:cs typeface="+mn-cs"/>
              </a:rPr>
              <a:t> to SCG Page 5.</a:t>
            </a:r>
          </a:p>
          <a:p>
            <a:pPr marL="228600" indent="-228600" eaLnBrk="1" hangingPunct="1">
              <a:spcBef>
                <a:spcPct val="0"/>
              </a:spcBef>
              <a:buFont typeface="+mj-lt"/>
              <a:buAutoNum type="arabicPeriod"/>
            </a:pPr>
            <a:endParaRPr lang="en-US" sz="1200"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EXPLAIN</a:t>
            </a:r>
            <a:r>
              <a:rPr lang="en-US" sz="1200" kern="1200" baseline="0" dirty="0">
                <a:solidFill>
                  <a:schemeClr val="tx1"/>
                </a:solidFill>
                <a:latin typeface="+mn-lt"/>
                <a:ea typeface="+mn-ea"/>
                <a:cs typeface="+mn-cs"/>
              </a:rPr>
              <a:t> that this is the page to use for a child that has diarrhea and don’t need referral because of danger signs. </a:t>
            </a:r>
            <a:endParaRPr lang="en-US" sz="1200" kern="1200" dirty="0">
              <a:solidFill>
                <a:schemeClr val="tx1"/>
              </a:solidFill>
              <a:latin typeface="+mn-lt"/>
              <a:ea typeface="+mn-ea"/>
              <a:cs typeface="+mn-cs"/>
            </a:endParaRPr>
          </a:p>
          <a:p>
            <a:pPr marL="228600" indent="-228600" eaLnBrk="1" hangingPunct="1">
              <a:spcBef>
                <a:spcPct val="0"/>
              </a:spcBef>
              <a:buFont typeface="+mj-lt"/>
              <a:buAutoNum type="arabicPeriod"/>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GIVE</a:t>
            </a:r>
            <a:r>
              <a:rPr lang="en-US" sz="1200" b="1" kern="1200" baseline="0" dirty="0">
                <a:solidFill>
                  <a:schemeClr val="tx1"/>
                </a:solidFill>
                <a:latin typeface="+mn-lt"/>
                <a:ea typeface="+mn-ea"/>
                <a:cs typeface="+mn-cs"/>
              </a:rPr>
              <a:t> a general overview.  </a:t>
            </a:r>
            <a:r>
              <a:rPr lang="en-US" sz="1200" b="1" kern="1200" dirty="0">
                <a:solidFill>
                  <a:schemeClr val="tx1"/>
                </a:solidFill>
                <a:latin typeface="+mn-lt"/>
                <a:ea typeface="+mn-ea"/>
                <a:cs typeface="+mn-cs"/>
              </a:rPr>
              <a:t>ANNOUNCE</a:t>
            </a:r>
            <a:r>
              <a:rPr lang="en-US" sz="1200" kern="1200" dirty="0">
                <a:solidFill>
                  <a:schemeClr val="tx1"/>
                </a:solidFill>
                <a:latin typeface="+mn-lt"/>
                <a:ea typeface="+mn-ea"/>
                <a:cs typeface="+mn-cs"/>
              </a:rPr>
              <a:t>:  </a:t>
            </a:r>
            <a:r>
              <a:rPr lang="en-US" sz="1200" b="0" kern="1200" dirty="0">
                <a:solidFill>
                  <a:schemeClr val="tx1"/>
                </a:solidFill>
                <a:latin typeface="+mn-lt"/>
                <a:ea typeface="+mn-ea"/>
                <a:cs typeface="+mn-cs"/>
              </a:rPr>
              <a:t>The purpose</a:t>
            </a:r>
            <a:r>
              <a:rPr lang="en-US" sz="1200" b="0" kern="1200" baseline="0" dirty="0">
                <a:solidFill>
                  <a:schemeClr val="tx1"/>
                </a:solidFill>
                <a:latin typeface="+mn-lt"/>
                <a:ea typeface="+mn-ea"/>
                <a:cs typeface="+mn-cs"/>
              </a:rPr>
              <a:t> of this page is:</a:t>
            </a:r>
            <a:r>
              <a:rPr lang="en-US" sz="1200" b="0" kern="1200" dirty="0">
                <a:solidFill>
                  <a:schemeClr val="tx1"/>
                </a:solidFill>
                <a:latin typeface="+mn-lt"/>
                <a:ea typeface="+mn-ea"/>
                <a:cs typeface="+mn-cs"/>
              </a:rPr>
              <a:t> </a:t>
            </a:r>
          </a:p>
          <a:p>
            <a:pPr marL="628650" lvl="1" indent="-171450" eaLnBrk="1" hangingPunct="1">
              <a:spcBef>
                <a:spcPct val="0"/>
              </a:spcBef>
              <a:buFont typeface="Arial" panose="020B0604020202020204" pitchFamily="34" charset="0"/>
              <a:buChar char="•"/>
            </a:pPr>
            <a:r>
              <a:rPr lang="en-US" sz="1200" b="0" kern="1200" dirty="0">
                <a:solidFill>
                  <a:schemeClr val="tx1"/>
                </a:solidFill>
                <a:latin typeface="+mn-lt"/>
                <a:ea typeface="+mn-ea"/>
                <a:cs typeface="+mn-cs"/>
              </a:rPr>
              <a:t>Know what steps</a:t>
            </a:r>
            <a:r>
              <a:rPr lang="en-US" sz="1200" b="0" kern="1200" baseline="0" dirty="0">
                <a:solidFill>
                  <a:schemeClr val="tx1"/>
                </a:solidFill>
                <a:latin typeface="+mn-lt"/>
                <a:ea typeface="+mn-ea"/>
                <a:cs typeface="+mn-cs"/>
              </a:rPr>
              <a:t> to take when a child has diarrhea</a:t>
            </a:r>
            <a:endParaRPr lang="en-US" sz="1200" b="0" kern="1200" dirty="0">
              <a:solidFill>
                <a:schemeClr val="tx1"/>
              </a:solidFill>
              <a:latin typeface="+mn-lt"/>
              <a:ea typeface="+mn-ea"/>
              <a:cs typeface="+mn-cs"/>
            </a:endParaRPr>
          </a:p>
          <a:p>
            <a:pPr eaLnBrk="1" hangingPunct="1">
              <a:spcBef>
                <a:spcPct val="0"/>
              </a:spcBef>
            </a:pPr>
            <a:endParaRPr lang="en-US" b="1" dirty="0"/>
          </a:p>
          <a:p>
            <a:pPr marL="228600" indent="-228600" eaLnBrk="1" hangingPunct="1">
              <a:spcBef>
                <a:spcPct val="0"/>
              </a:spcBef>
              <a:buAutoNum type="arabicPeriod" startAt="3"/>
            </a:pPr>
            <a:r>
              <a:rPr lang="en-US" b="1" dirty="0"/>
              <a:t>CLARIFY</a:t>
            </a:r>
            <a:r>
              <a:rPr lang="en-US" dirty="0"/>
              <a:t> any questions.</a:t>
            </a:r>
          </a:p>
          <a:p>
            <a:pPr marL="0" lvl="0" indent="0" eaLnBrk="1" hangingPunct="1">
              <a:spcBef>
                <a:spcPct val="0"/>
              </a:spcBef>
              <a:buFont typeface="Arial" panose="020B0604020202020204" pitchFamily="34" charset="0"/>
              <a:buNone/>
            </a:pPr>
            <a:endParaRPr lang="en-US" b="0" i="1" dirty="0"/>
          </a:p>
          <a:p>
            <a:pPr marL="0" lvl="0" indent="0" eaLnBrk="1" hangingPunct="1">
              <a:spcBef>
                <a:spcPct val="0"/>
              </a:spcBef>
              <a:buFont typeface="Arial" panose="020B0604020202020204" pitchFamily="34" charset="0"/>
              <a:buNone/>
            </a:pPr>
            <a:endParaRPr lang="en-US" b="0" i="1"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AF5A7-3C62-469C-AD11-171D867A625E}" type="slidenum">
              <a:rPr lang="en-US" smtClean="0">
                <a:solidFill>
                  <a:prstClr val="black"/>
                </a:solidFill>
              </a:rPr>
              <a:pPr fontAlgn="base">
                <a:spcBef>
                  <a:spcPct val="0"/>
                </a:spcBef>
                <a:spcAft>
                  <a:spcPct val="0"/>
                </a:spcAft>
                <a:defRPr/>
              </a:pPr>
              <a:t>19</a:t>
            </a:fld>
            <a:endParaRPr lang="en-US">
              <a:solidFill>
                <a:prstClr val="black"/>
              </a:solidFill>
            </a:endParaRPr>
          </a:p>
        </p:txBody>
      </p:sp>
    </p:spTree>
    <p:extLst>
      <p:ext uri="{BB962C8B-B14F-4D97-AF65-F5344CB8AC3E}">
        <p14:creationId xmlns:p14="http://schemas.microsoft.com/office/powerpoint/2010/main" val="2131868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latin typeface="Calibri" panose="020F0502020204030204" pitchFamily="34" charset="0"/>
              </a:rPr>
              <a:t>WELCOME</a:t>
            </a:r>
            <a:r>
              <a:rPr lang="en-US" b="1" baseline="0" dirty="0">
                <a:solidFill>
                  <a:schemeClr val="bg1"/>
                </a:solidFill>
                <a:latin typeface="Calibri" panose="020F0502020204030204" pitchFamily="34" charset="0"/>
              </a:rPr>
              <a:t> THE GROUP</a:t>
            </a:r>
            <a:endParaRPr lang="en-US" b="1" dirty="0">
              <a:solidFill>
                <a:schemeClr val="bg1"/>
              </a:solidFill>
              <a:latin typeface="Calibri" panose="020F050202020403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RECOGNIZE</a:t>
            </a:r>
            <a:r>
              <a:rPr lang="en-US" sz="1200" b="1" kern="1200" baseline="0" dirty="0">
                <a:solidFill>
                  <a:schemeClr val="tx1"/>
                </a:solidFill>
                <a:latin typeface="Calibri" panose="020F0502020204030204" pitchFamily="34" charset="0"/>
                <a:ea typeface="+mn-ea"/>
                <a:cs typeface="+mn-cs"/>
              </a:rPr>
              <a:t> </a:t>
            </a:r>
            <a:r>
              <a:rPr lang="en-US" sz="1200" b="0" kern="1200" baseline="0" dirty="0">
                <a:solidFill>
                  <a:schemeClr val="tx1"/>
                </a:solidFill>
                <a:latin typeface="Calibri" panose="020F0502020204030204" pitchFamily="34" charset="0"/>
                <a:ea typeface="+mn-ea"/>
                <a:cs typeface="+mn-cs"/>
              </a:rPr>
              <a:t>the participants and make them feel welcome. “We are so happy that you could join us today as we start this very important and exciting journey!”</a:t>
            </a:r>
            <a:endParaRPr lang="en-US" sz="1200" b="0"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latin typeface="Calibri" panose="020F0502020204030204"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5C7802B9-19CE-44CA-A411-FECAD07C464A}" type="slidenum">
              <a:rPr lang="en-US" smtClean="0"/>
              <a:t>2</a:t>
            </a:fld>
            <a:endParaRPr lang="en-US"/>
          </a:p>
        </p:txBody>
      </p:sp>
    </p:spTree>
    <p:extLst>
      <p:ext uri="{BB962C8B-B14F-4D97-AF65-F5344CB8AC3E}">
        <p14:creationId xmlns:p14="http://schemas.microsoft.com/office/powerpoint/2010/main" val="24751896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solidFill>
                  <a:schemeClr val="bg1"/>
                </a:solidFill>
              </a:rPr>
              <a:t>SICK CHILD GUIDE: PAGE 5 – a child with diarrhea</a:t>
            </a:r>
            <a:endParaRPr lang="en-US" sz="1200" b="1" kern="1200" dirty="0">
              <a:solidFill>
                <a:schemeClr val="tx1"/>
              </a:solidFill>
              <a:latin typeface="+mn-lt"/>
              <a:ea typeface="+mn-ea"/>
              <a:cs typeface="+mn-cs"/>
            </a:endParaRPr>
          </a:p>
          <a:p>
            <a:pPr eaLnBrk="1" hangingPunct="1">
              <a:spcBef>
                <a:spcPct val="0"/>
              </a:spcBef>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ASK </a:t>
            </a:r>
            <a:r>
              <a:rPr lang="en-US" sz="1200" b="0" kern="1200" dirty="0">
                <a:solidFill>
                  <a:schemeClr val="tx1"/>
                </a:solidFill>
                <a:latin typeface="+mn-lt"/>
                <a:ea typeface="+mn-ea"/>
                <a:cs typeface="+mn-cs"/>
              </a:rPr>
              <a:t>participants to look at the first</a:t>
            </a:r>
            <a:r>
              <a:rPr lang="en-US" sz="1200" b="0" kern="1200" baseline="0" dirty="0">
                <a:solidFill>
                  <a:schemeClr val="tx1"/>
                </a:solidFill>
                <a:latin typeface="+mn-lt"/>
                <a:ea typeface="+mn-ea"/>
                <a:cs typeface="+mn-cs"/>
              </a:rPr>
              <a:t> part of the page</a:t>
            </a:r>
            <a:endParaRPr lang="en-US" sz="1200" b="0" kern="1200" dirty="0">
              <a:solidFill>
                <a:schemeClr val="tx1"/>
              </a:solidFill>
              <a:latin typeface="+mn-lt"/>
              <a:ea typeface="+mn-ea"/>
              <a:cs typeface="+mn-cs"/>
            </a:endParaRPr>
          </a:p>
          <a:p>
            <a:pPr marL="228600" indent="-228600" eaLnBrk="1" hangingPunct="1">
              <a:spcBef>
                <a:spcPct val="0"/>
              </a:spcBef>
              <a:buFont typeface="+mj-lt"/>
              <a:buAutoNum type="arabicPeriod"/>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EXPLAIN </a:t>
            </a:r>
            <a:r>
              <a:rPr lang="en-US" sz="1200" b="0" kern="1200" dirty="0">
                <a:solidFill>
                  <a:schemeClr val="tx1"/>
                </a:solidFill>
                <a:latin typeface="+mn-lt"/>
                <a:ea typeface="+mn-ea"/>
                <a:cs typeface="+mn-cs"/>
              </a:rPr>
              <a:t>the first steps to be taken when a child has diarrhea (for less than 14 days)</a:t>
            </a:r>
          </a:p>
          <a:p>
            <a:pPr marL="228600" indent="-228600" eaLnBrk="1" hangingPunct="1">
              <a:spcBef>
                <a:spcPct val="0"/>
              </a:spcBef>
              <a:buFont typeface="+mj-lt"/>
              <a:buAutoNum type="arabicPeriod"/>
            </a:pPr>
            <a:endParaRPr lang="en-US" sz="1200" b="0"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EXPLAIN</a:t>
            </a:r>
            <a:r>
              <a:rPr lang="en-US" sz="1200" b="0" kern="1200" dirty="0">
                <a:solidFill>
                  <a:schemeClr val="tx1"/>
                </a:solidFill>
                <a:latin typeface="+mn-lt"/>
                <a:ea typeface="+mn-ea"/>
                <a:cs typeface="+mn-cs"/>
              </a:rPr>
              <a:t> the steps to be taken if the child</a:t>
            </a:r>
            <a:r>
              <a:rPr lang="en-US" sz="1200" b="0" kern="1200" baseline="0" dirty="0">
                <a:solidFill>
                  <a:schemeClr val="tx1"/>
                </a:solidFill>
                <a:latin typeface="+mn-lt"/>
                <a:ea typeface="+mn-ea"/>
                <a:cs typeface="+mn-cs"/>
              </a:rPr>
              <a:t> has blood in the stool</a:t>
            </a:r>
          </a:p>
          <a:p>
            <a:pPr marL="228600" indent="-228600" eaLnBrk="1" hangingPunct="1">
              <a:spcBef>
                <a:spcPct val="0"/>
              </a:spcBef>
              <a:buFont typeface="+mj-lt"/>
              <a:buAutoNum type="arabicPeriod"/>
            </a:pPr>
            <a:endParaRPr lang="en-US" sz="1200" b="0" kern="1200" baseline="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baseline="0" dirty="0">
                <a:solidFill>
                  <a:schemeClr val="tx1"/>
                </a:solidFill>
                <a:latin typeface="+mn-lt"/>
                <a:ea typeface="+mn-ea"/>
                <a:cs typeface="+mn-cs"/>
              </a:rPr>
              <a:t>Give examples </a:t>
            </a:r>
            <a:r>
              <a:rPr lang="en-US" sz="1200" b="0" kern="1200" baseline="0" dirty="0">
                <a:solidFill>
                  <a:schemeClr val="tx1"/>
                </a:solidFill>
                <a:latin typeface="+mn-lt"/>
                <a:ea typeface="+mn-ea"/>
                <a:cs typeface="+mn-cs"/>
              </a:rPr>
              <a:t>of what to say to the caregiver before referral</a:t>
            </a:r>
            <a:endParaRPr lang="en-US" sz="1200" b="0" kern="1200" dirty="0">
              <a:solidFill>
                <a:schemeClr val="tx1"/>
              </a:solidFill>
              <a:latin typeface="+mn-lt"/>
              <a:ea typeface="+mn-ea"/>
              <a:cs typeface="+mn-cs"/>
            </a:endParaRPr>
          </a:p>
          <a:p>
            <a:pPr eaLnBrk="1" hangingPunct="1">
              <a:spcBef>
                <a:spcPct val="0"/>
              </a:spcBef>
            </a:pPr>
            <a:endParaRPr lang="en-US" b="1" dirty="0"/>
          </a:p>
          <a:p>
            <a:pPr marL="228600" indent="-228600" eaLnBrk="1" hangingPunct="1">
              <a:spcBef>
                <a:spcPct val="0"/>
              </a:spcBef>
              <a:buAutoNum type="arabicPeriod" startAt="3"/>
            </a:pPr>
            <a:r>
              <a:rPr lang="en-US" b="1" dirty="0"/>
              <a:t>CLARIFY</a:t>
            </a:r>
            <a:r>
              <a:rPr lang="en-US" dirty="0"/>
              <a:t> any questions.</a:t>
            </a:r>
          </a:p>
          <a:p>
            <a:pPr marL="0" lvl="0" indent="0" eaLnBrk="1" hangingPunct="1">
              <a:spcBef>
                <a:spcPct val="0"/>
              </a:spcBef>
              <a:buFont typeface="Arial" panose="020B0604020202020204" pitchFamily="34" charset="0"/>
              <a:buNone/>
            </a:pPr>
            <a:endParaRPr lang="en-US" b="0" i="1"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AF5A7-3C62-469C-AD11-171D867A625E}" type="slidenum">
              <a:rPr lang="en-US" smtClean="0">
                <a:solidFill>
                  <a:prstClr val="black"/>
                </a:solidFill>
              </a:rPr>
              <a:pPr fontAlgn="base">
                <a:spcBef>
                  <a:spcPct val="0"/>
                </a:spcBef>
                <a:spcAft>
                  <a:spcPct val="0"/>
                </a:spcAft>
                <a:defRPr/>
              </a:pPr>
              <a:t>20</a:t>
            </a:fld>
            <a:endParaRPr lang="en-US">
              <a:solidFill>
                <a:prstClr val="black"/>
              </a:solidFill>
            </a:endParaRPr>
          </a:p>
        </p:txBody>
      </p:sp>
    </p:spTree>
    <p:extLst>
      <p:ext uri="{BB962C8B-B14F-4D97-AF65-F5344CB8AC3E}">
        <p14:creationId xmlns:p14="http://schemas.microsoft.com/office/powerpoint/2010/main" val="21318689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a:t>
            </a:r>
            <a:r>
              <a:rPr lang="en-US" baseline="0" dirty="0"/>
              <a:t> that for common diarrhea without danger signs – the correct treatment is ORS and Zinc!</a:t>
            </a:r>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t>21</a:t>
            </a:fld>
            <a:endParaRPr lang="en-US"/>
          </a:p>
        </p:txBody>
      </p:sp>
    </p:spTree>
    <p:extLst>
      <p:ext uri="{BB962C8B-B14F-4D97-AF65-F5344CB8AC3E}">
        <p14:creationId xmlns:p14="http://schemas.microsoft.com/office/powerpoint/2010/main" val="38574329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US" b="1" dirty="0"/>
              <a:t>PRESENT:</a:t>
            </a:r>
            <a:r>
              <a:rPr lang="en-US" dirty="0"/>
              <a:t> </a:t>
            </a:r>
            <a:r>
              <a:rPr lang="en-US" sz="1200" b="1" dirty="0">
                <a:solidFill>
                  <a:schemeClr val="bg1"/>
                </a:solidFill>
                <a:latin typeface="Calibri" panose="020F0502020204030204" pitchFamily="34" charset="0"/>
              </a:rPr>
              <a:t>RESTORE AND REFRESH WITH ORS!</a:t>
            </a:r>
          </a:p>
          <a:p>
            <a:pPr marL="0" marR="0" indent="0" algn="l" defTabSz="457200" rtl="0" eaLnBrk="1" fontAlgn="auto" latinLnBrk="0" hangingPunct="1">
              <a:lnSpc>
                <a:spcPct val="100000"/>
              </a:lnSpc>
              <a:spcBef>
                <a:spcPct val="0"/>
              </a:spcBef>
              <a:spcAft>
                <a:spcPts val="0"/>
              </a:spcAft>
              <a:buClrTx/>
              <a:buSzTx/>
              <a:buFontTx/>
              <a:buNone/>
              <a:tabLst/>
              <a:defRPr/>
            </a:pPr>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PRESENT: </a:t>
            </a:r>
            <a:r>
              <a:rPr lang="en-US" sz="1200" kern="1200" dirty="0">
                <a:solidFill>
                  <a:schemeClr val="tx1"/>
                </a:solidFill>
                <a:latin typeface="+mn-lt"/>
                <a:ea typeface="+mn-ea"/>
                <a:cs typeface="+mn-cs"/>
              </a:rPr>
              <a:t>The diarrhea treatment that people depend on around the world is ORS plus zinc. </a:t>
            </a:r>
          </a:p>
          <a:p>
            <a:pPr marL="457200" lvl="1" indent="0">
              <a:buFont typeface="+mj-lt"/>
              <a:buNone/>
            </a:pPr>
            <a:r>
              <a:rPr lang="en-US" sz="1200" b="1" dirty="0">
                <a:solidFill>
                  <a:schemeClr val="accent2">
                    <a:lumMod val="75000"/>
                  </a:schemeClr>
                </a:solidFill>
              </a:rPr>
              <a:t>ORS IS </a:t>
            </a:r>
            <a:r>
              <a:rPr lang="en-US" sz="1200" b="1" i="1" dirty="0">
                <a:solidFill>
                  <a:schemeClr val="accent2">
                    <a:lumMod val="75000"/>
                  </a:schemeClr>
                </a:solidFill>
              </a:rPr>
              <a:t>GREAT</a:t>
            </a:r>
            <a:r>
              <a:rPr lang="en-US" sz="1200" b="1" dirty="0">
                <a:solidFill>
                  <a:schemeClr val="accent2">
                    <a:lumMod val="75000"/>
                  </a:schemeClr>
                </a:solidFill>
              </a:rPr>
              <a:t> </a:t>
            </a:r>
            <a:r>
              <a:rPr lang="en-US" sz="1200" b="0" dirty="0">
                <a:solidFill>
                  <a:schemeClr val="tx2"/>
                </a:solidFill>
              </a:rPr>
              <a:t>because it: </a:t>
            </a:r>
            <a:r>
              <a:rPr lang="en-US" sz="1200" b="0" i="1" dirty="0">
                <a:solidFill>
                  <a:schemeClr val="tx2"/>
                </a:solidFill>
              </a:rPr>
              <a:t>[reveal the bullet points as you read]</a:t>
            </a:r>
          </a:p>
          <a:p>
            <a:pPr marL="1085850" lvl="2" indent="-171450" eaLnBrk="1" hangingPunct="1">
              <a:buFont typeface="Arial" panose="020B0604020202020204" pitchFamily="34" charset="0"/>
              <a:buChar char="•"/>
              <a:defRPr/>
            </a:pPr>
            <a:r>
              <a:rPr lang="en-US" sz="1200" b="0" dirty="0">
                <a:solidFill>
                  <a:schemeClr val="tx2"/>
                </a:solidFill>
              </a:rPr>
              <a:t>Prevents deadly dehydration</a:t>
            </a:r>
          </a:p>
          <a:p>
            <a:pPr marL="1085850" lvl="2" indent="-171450" eaLnBrk="1" hangingPunct="1">
              <a:buFont typeface="Arial" panose="020B0604020202020204" pitchFamily="34" charset="0"/>
              <a:buChar char="•"/>
              <a:defRPr/>
            </a:pPr>
            <a:r>
              <a:rPr lang="en-US" sz="1200" b="0" dirty="0">
                <a:solidFill>
                  <a:schemeClr val="tx2"/>
                </a:solidFill>
              </a:rPr>
              <a:t>Is cheap, safe and easy to make</a:t>
            </a:r>
          </a:p>
          <a:p>
            <a:pPr marL="1085850" lvl="2" indent="-171450" eaLnBrk="1" hangingPunct="1">
              <a:buFont typeface="Arial" panose="020B0604020202020204" pitchFamily="34" charset="0"/>
              <a:buChar char="•"/>
              <a:defRPr/>
            </a:pPr>
            <a:r>
              <a:rPr lang="en-US" sz="1200" b="0" dirty="0">
                <a:solidFill>
                  <a:schemeClr val="tx2"/>
                </a:solidFill>
              </a:rPr>
              <a:t>Restores fluid lost to diarrhoea or hard work or exercise</a:t>
            </a:r>
          </a:p>
          <a:p>
            <a:pPr marL="1085850" lvl="2" indent="-171450" eaLnBrk="1" hangingPunct="1">
              <a:buFont typeface="Arial" panose="020B0604020202020204" pitchFamily="34" charset="0"/>
              <a:buChar char="•"/>
              <a:defRPr/>
            </a:pPr>
            <a:r>
              <a:rPr lang="en-US" sz="1200" b="0" dirty="0">
                <a:solidFill>
                  <a:schemeClr val="tx2"/>
                </a:solidFill>
              </a:rPr>
              <a:t>Improves appetite and gives energy</a:t>
            </a:r>
          </a:p>
          <a:p>
            <a:pPr marL="622300" indent="-171450" eaLnBrk="1" hangingPunct="1">
              <a:buFont typeface="Wingdings" pitchFamily="2" charset="2"/>
              <a:buChar char="Ø"/>
              <a:defRPr/>
            </a:pPr>
            <a:r>
              <a:rPr lang="en-US" sz="1200" b="0" dirty="0">
                <a:solidFill>
                  <a:schemeClr val="tx2"/>
                </a:solidFill>
              </a:rPr>
              <a:t>Kids love the taste and bright color.  </a:t>
            </a:r>
          </a:p>
          <a:p>
            <a:pPr marL="622300" indent="-171450" eaLnBrk="1" hangingPunct="1">
              <a:buFont typeface="Wingdings" pitchFamily="2" charset="2"/>
              <a:buChar char="Ø"/>
              <a:defRPr/>
            </a:pPr>
            <a:r>
              <a:rPr lang="en-US" sz="1200" b="0" dirty="0">
                <a:solidFill>
                  <a:schemeClr val="tx2"/>
                </a:solidFill>
              </a:rPr>
              <a:t>You will too!</a:t>
            </a:r>
          </a:p>
          <a:p>
            <a:pPr marL="228600" indent="-228600">
              <a:buFont typeface="+mj-lt"/>
              <a:buAutoNum type="arabicPeriod" startAt="2"/>
            </a:pPr>
            <a:r>
              <a:rPr lang="en-US" sz="1200" b="1" kern="1200" dirty="0">
                <a:solidFill>
                  <a:schemeClr val="tx1"/>
                </a:solidFill>
                <a:latin typeface="+mn-lt"/>
                <a:ea typeface="+mn-ea"/>
                <a:cs typeface="+mn-cs"/>
              </a:rPr>
              <a:t>ASK:</a:t>
            </a:r>
            <a:r>
              <a:rPr lang="en-US" sz="1200" b="1" kern="1200" baseline="0" dirty="0">
                <a:solidFill>
                  <a:schemeClr val="tx1"/>
                </a:solidFill>
                <a:latin typeface="+mn-lt"/>
                <a:ea typeface="+mn-ea"/>
                <a:cs typeface="+mn-cs"/>
              </a:rPr>
              <a:t>  What benefit of ORS is most convincing and likely to attract caregivers to use it?</a:t>
            </a:r>
            <a:endParaRPr lang="en-US" sz="1200" b="1" kern="1200" dirty="0">
              <a:solidFill>
                <a:schemeClr val="tx1"/>
              </a:solidFill>
              <a:latin typeface="+mn-lt"/>
              <a:ea typeface="+mn-ea"/>
              <a:cs typeface="+mn-cs"/>
            </a:endParaRPr>
          </a:p>
          <a:p>
            <a:pPr marL="457200" lvl="1" indent="0">
              <a:spcBef>
                <a:spcPts val="1800"/>
              </a:spcBef>
              <a:buNone/>
            </a:pPr>
            <a:r>
              <a:rPr lang="en-US" sz="1200" b="1" dirty="0">
                <a:solidFill>
                  <a:schemeClr val="tx2">
                    <a:lumMod val="50000"/>
                  </a:schemeClr>
                </a:solidFill>
              </a:rPr>
              <a:t>PROBE</a:t>
            </a:r>
            <a:r>
              <a:rPr lang="en-US" sz="1200" dirty="0">
                <a:solidFill>
                  <a:schemeClr val="tx2">
                    <a:lumMod val="50000"/>
                  </a:schemeClr>
                </a:solidFill>
              </a:rPr>
              <a:t> for several ideas.</a:t>
            </a:r>
          </a:p>
          <a:p>
            <a:pPr marL="457200" lvl="1" indent="0">
              <a:spcBef>
                <a:spcPts val="1800"/>
              </a:spcBef>
              <a:buNone/>
            </a:pPr>
            <a:endParaRPr lang="en-US" sz="1200" dirty="0">
              <a:solidFill>
                <a:schemeClr val="tx2">
                  <a:lumMod val="50000"/>
                </a:schemeClr>
              </a:solidFill>
            </a:endParaRPr>
          </a:p>
          <a:p>
            <a:pPr marL="228600" indent="-228600" eaLnBrk="1" hangingPunct="1">
              <a:spcBef>
                <a:spcPct val="0"/>
              </a:spcBef>
              <a:buFont typeface="+mj-lt"/>
              <a:buAutoNum type="arabicPeriod" startAt="2"/>
            </a:pPr>
            <a:r>
              <a:rPr lang="en-US" sz="1200" b="1" dirty="0"/>
              <a:t>REMIND</a:t>
            </a:r>
            <a:r>
              <a:rPr lang="en-US" sz="1200" baseline="0" dirty="0"/>
              <a:t> the trainees of their role to convince caregivers to give the treatment to prevent dangerous dehydration.</a:t>
            </a:r>
            <a:endParaRPr lang="en-US" sz="1200" dirty="0"/>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98D490-A68A-4C9C-977C-A3BE5BF6D7D7}" type="slidenum">
              <a:rPr lang="en-US" smtClean="0">
                <a:solidFill>
                  <a:prstClr val="black"/>
                </a:solidFill>
              </a:rPr>
              <a:pPr fontAlgn="base">
                <a:spcBef>
                  <a:spcPct val="0"/>
                </a:spcBef>
                <a:spcAft>
                  <a:spcPct val="0"/>
                </a:spcAft>
                <a:defRPr/>
              </a:pPr>
              <a:t>22</a:t>
            </a:fld>
            <a:endParaRPr lang="en-US" dirty="0">
              <a:solidFill>
                <a:prstClr val="black"/>
              </a:solidFill>
            </a:endParaRPr>
          </a:p>
        </p:txBody>
      </p:sp>
    </p:spTree>
    <p:extLst>
      <p:ext uri="{BB962C8B-B14F-4D97-AF65-F5344CB8AC3E}">
        <p14:creationId xmlns:p14="http://schemas.microsoft.com/office/powerpoint/2010/main" val="18135341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US" sz="1200" b="1" dirty="0">
                <a:latin typeface="Calibri" panose="020F0502020204030204" pitchFamily="34" charset="0"/>
              </a:rPr>
              <a:t>PRESENT</a:t>
            </a:r>
            <a:r>
              <a:rPr lang="en-US" sz="1200" b="0" dirty="0">
                <a:latin typeface="Calibri" panose="020F0502020204030204" pitchFamily="34" charset="0"/>
              </a:rPr>
              <a:t>:</a:t>
            </a:r>
            <a:r>
              <a:rPr lang="en-US" sz="1200" b="0" baseline="0" dirty="0">
                <a:latin typeface="Calibri" panose="020F0502020204030204" pitchFamily="34" charset="0"/>
              </a:rPr>
              <a:t>  </a:t>
            </a:r>
            <a:r>
              <a:rPr kumimoji="0" lang="en-US" sz="12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rPr>
              <a:t>Zap Diarrhea with ZINC!</a:t>
            </a:r>
            <a:endParaRPr lang="en-US" sz="1200" b="1" dirty="0">
              <a:latin typeface="Calibri" panose="020F0502020204030204" pitchFamily="34" charset="0"/>
            </a:endParaRPr>
          </a:p>
          <a:p>
            <a:pPr marL="0" indent="0" eaLnBrk="1" hangingPunct="1">
              <a:spcBef>
                <a:spcPct val="0"/>
              </a:spcBef>
              <a:buFont typeface="Arial" charset="0"/>
              <a:buNone/>
              <a:defRPr/>
            </a:pPr>
            <a:endParaRPr lang="en-US" sz="1200" b="0" dirty="0">
              <a:solidFill>
                <a:schemeClr val="accent2">
                  <a:lumMod val="75000"/>
                </a:schemeClr>
              </a:solidFill>
              <a:latin typeface="Calibri" panose="020F0502020204030204" pitchFamily="34" charset="0"/>
              <a:ea typeface="Calibri" pitchFamily="34" charset="0"/>
              <a:cs typeface="Times New Roman" pitchFamily="18" charset="0"/>
            </a:endParaRPr>
          </a:p>
          <a:p>
            <a:pPr marL="228600" indent="-228600" eaLnBrk="1" hangingPunct="1">
              <a:spcBef>
                <a:spcPct val="0"/>
              </a:spcBef>
              <a:buFont typeface="+mj-lt"/>
              <a:buAutoNum type="arabicPeriod"/>
              <a:defRPr/>
            </a:pPr>
            <a:r>
              <a:rPr lang="en-US" sz="1200" b="1" dirty="0">
                <a:solidFill>
                  <a:schemeClr val="accent2">
                    <a:lumMod val="75000"/>
                  </a:schemeClr>
                </a:solidFill>
                <a:latin typeface="Calibri" panose="020F0502020204030204" pitchFamily="34" charset="0"/>
                <a:ea typeface="Calibri" pitchFamily="34" charset="0"/>
                <a:cs typeface="Times New Roman" pitchFamily="18" charset="0"/>
              </a:rPr>
              <a:t>PRESENT </a:t>
            </a:r>
            <a:r>
              <a:rPr lang="en-US" sz="1200" b="0" dirty="0">
                <a:solidFill>
                  <a:schemeClr val="accent2">
                    <a:lumMod val="75000"/>
                  </a:schemeClr>
                </a:solidFill>
                <a:latin typeface="Calibri" panose="020F0502020204030204" pitchFamily="34" charset="0"/>
                <a:ea typeface="Calibri" pitchFamily="34" charset="0"/>
                <a:cs typeface="Times New Roman" pitchFamily="18" charset="0"/>
              </a:rPr>
              <a:t>the benefits</a:t>
            </a:r>
            <a:r>
              <a:rPr lang="en-US" sz="1200" b="0" baseline="0" dirty="0">
                <a:solidFill>
                  <a:schemeClr val="accent2">
                    <a:lumMod val="75000"/>
                  </a:schemeClr>
                </a:solidFill>
                <a:latin typeface="Calibri" panose="020F0502020204030204" pitchFamily="34" charset="0"/>
                <a:ea typeface="Calibri" pitchFamily="34" charset="0"/>
                <a:cs typeface="Times New Roman" pitchFamily="18" charset="0"/>
              </a:rPr>
              <a:t> of giving zinc when there is diarrhea.</a:t>
            </a:r>
            <a:endParaRPr lang="en-US" sz="1200" b="1" dirty="0">
              <a:solidFill>
                <a:schemeClr val="accent2">
                  <a:lumMod val="75000"/>
                </a:schemeClr>
              </a:solidFill>
              <a:latin typeface="Calibri" panose="020F0502020204030204" pitchFamily="34" charset="0"/>
              <a:ea typeface="Calibri" pitchFamily="34" charset="0"/>
              <a:cs typeface="Times New Roman" pitchFamily="18" charset="0"/>
            </a:endParaRPr>
          </a:p>
          <a:p>
            <a:pPr marL="457200" marR="0" lvl="1" indent="0" algn="l" defTabSz="914400" rtl="0" eaLnBrk="1" fontAlgn="auto" latinLnBrk="0" hangingPunct="1">
              <a:lnSpc>
                <a:spcPct val="100000"/>
              </a:lnSpc>
              <a:spcBef>
                <a:spcPct val="0"/>
              </a:spcBef>
              <a:spcAft>
                <a:spcPts val="0"/>
              </a:spcAft>
              <a:buClrTx/>
              <a:buSzTx/>
              <a:buFont typeface="Arial" charset="0"/>
              <a:buNone/>
              <a:tabLst/>
              <a:defRPr/>
            </a:pPr>
            <a:r>
              <a:rPr lang="en-US" sz="1200" b="1" dirty="0">
                <a:solidFill>
                  <a:schemeClr val="accent2">
                    <a:lumMod val="75000"/>
                  </a:schemeClr>
                </a:solidFill>
                <a:latin typeface="Calibri" panose="020F0502020204030204" pitchFamily="34" charset="0"/>
                <a:ea typeface="Calibri" pitchFamily="34" charset="0"/>
                <a:cs typeface="Times New Roman" pitchFamily="18" charset="0"/>
              </a:rPr>
              <a:t>Zinc helps to: </a:t>
            </a:r>
            <a:r>
              <a:rPr lang="en-US" sz="1200" b="0" i="1" dirty="0">
                <a:solidFill>
                  <a:schemeClr val="tx2"/>
                </a:solidFill>
                <a:latin typeface="Calibri" panose="020F0502020204030204" pitchFamily="34" charset="0"/>
              </a:rPr>
              <a:t>[reveal the bullet points as you read]</a:t>
            </a:r>
            <a:endParaRPr lang="en-US" sz="1200" b="1" dirty="0">
              <a:solidFill>
                <a:schemeClr val="accent2">
                  <a:lumMod val="75000"/>
                </a:schemeClr>
              </a:solidFill>
              <a:latin typeface="Calibri" panose="020F0502020204030204" pitchFamily="34" charset="0"/>
              <a:ea typeface="Calibri" pitchFamily="34" charset="0"/>
              <a:cs typeface="Times New Roman" pitchFamily="18" charset="0"/>
            </a:endParaRPr>
          </a:p>
          <a:p>
            <a:pPr marL="1085850" lvl="2" indent="-171450">
              <a:spcBef>
                <a:spcPct val="0"/>
              </a:spcBef>
              <a:buFont typeface="Arial" panose="020B0604020202020204" pitchFamily="34" charset="0"/>
              <a:buChar char="•"/>
              <a:defRPr/>
            </a:pPr>
            <a:r>
              <a:rPr lang="en-US" sz="1200" b="0" dirty="0">
                <a:solidFill>
                  <a:schemeClr val="tx2"/>
                </a:solidFill>
                <a:latin typeface="Calibri" panose="020F0502020204030204" pitchFamily="34" charset="0"/>
                <a:ea typeface="Calibri" pitchFamily="34" charset="0"/>
                <a:cs typeface="Times New Roman" pitchFamily="18" charset="0"/>
              </a:rPr>
              <a:t>Reduce the amount of fluid lost during diarrhoea. </a:t>
            </a:r>
            <a:endParaRPr lang="en-US" sz="1200" b="0" dirty="0">
              <a:solidFill>
                <a:schemeClr val="tx2"/>
              </a:solidFill>
              <a:latin typeface="Calibri" panose="020F0502020204030204" pitchFamily="34" charset="0"/>
            </a:endParaRPr>
          </a:p>
          <a:p>
            <a:pPr marL="1085850" lvl="2" indent="-171450">
              <a:spcBef>
                <a:spcPct val="0"/>
              </a:spcBef>
              <a:buFont typeface="Arial" panose="020B0604020202020204" pitchFamily="34" charset="0"/>
              <a:buChar char="•"/>
              <a:defRPr/>
            </a:pPr>
            <a:r>
              <a:rPr lang="en-US" sz="1200" b="0" dirty="0">
                <a:solidFill>
                  <a:schemeClr val="tx2"/>
                </a:solidFill>
                <a:latin typeface="Calibri" panose="020F0502020204030204" pitchFamily="34" charset="0"/>
                <a:ea typeface="Calibri" pitchFamily="34" charset="0"/>
                <a:cs typeface="Times New Roman" pitchFamily="18" charset="0"/>
              </a:rPr>
              <a:t>Shortens the number of days of diarrhoea. </a:t>
            </a:r>
            <a:endParaRPr lang="en-US" sz="1200" b="0" dirty="0">
              <a:solidFill>
                <a:schemeClr val="tx2"/>
              </a:solidFill>
              <a:latin typeface="Calibri" panose="020F0502020204030204" pitchFamily="34" charset="0"/>
            </a:endParaRPr>
          </a:p>
          <a:p>
            <a:pPr marL="1085850" lvl="2" indent="-171450" algn="l">
              <a:spcBef>
                <a:spcPct val="0"/>
              </a:spcBef>
              <a:buFont typeface="Arial" panose="020B0604020202020204" pitchFamily="34" charset="0"/>
              <a:buChar char="•"/>
              <a:defRPr/>
            </a:pPr>
            <a:r>
              <a:rPr lang="en-US" sz="1200" b="1" i="1" dirty="0">
                <a:solidFill>
                  <a:schemeClr val="accent2">
                    <a:lumMod val="75000"/>
                  </a:schemeClr>
                </a:solidFill>
                <a:latin typeface="Calibri" panose="020F0502020204030204" pitchFamily="34" charset="0"/>
                <a:ea typeface="Calibri" pitchFamily="34" charset="0"/>
                <a:cs typeface="Times New Roman" pitchFamily="18" charset="0"/>
              </a:rPr>
              <a:t>Giving zinc for the full 10 days can help prevent diarrhoea for three months!</a:t>
            </a:r>
            <a:endParaRPr lang="en-US" sz="1200" i="1" dirty="0">
              <a:solidFill>
                <a:schemeClr val="accent6">
                  <a:lumMod val="75000"/>
                </a:schemeClr>
              </a:solidFill>
              <a:latin typeface="Calibri" panose="020F0502020204030204" pitchFamily="34" charset="0"/>
            </a:endParaRPr>
          </a:p>
          <a:p>
            <a:pPr marL="228600" indent="-228600">
              <a:buFont typeface="+mj-lt"/>
              <a:buAutoNum type="arabicPeriod"/>
            </a:pPr>
            <a:r>
              <a:rPr lang="en-US" sz="1200" b="1" kern="1200" dirty="0">
                <a:solidFill>
                  <a:schemeClr val="tx1"/>
                </a:solidFill>
                <a:latin typeface="Calibri" panose="020F0502020204030204" pitchFamily="34" charset="0"/>
                <a:ea typeface="+mn-ea"/>
                <a:cs typeface="+mn-cs"/>
              </a:rPr>
              <a:t>ASK:</a:t>
            </a:r>
            <a:r>
              <a:rPr lang="en-US" sz="1200" b="1" kern="1200" baseline="0" dirty="0">
                <a:solidFill>
                  <a:schemeClr val="tx1"/>
                </a:solidFill>
                <a:latin typeface="Calibri" panose="020F0502020204030204" pitchFamily="34" charset="0"/>
                <a:ea typeface="+mn-ea"/>
                <a:cs typeface="+mn-cs"/>
              </a:rPr>
              <a:t>  What aspect of the zinc is most convincing and likely to be attractive customers?</a:t>
            </a:r>
            <a:endParaRPr lang="en-US" sz="1200" b="1" kern="1200" dirty="0">
              <a:solidFill>
                <a:schemeClr val="tx1"/>
              </a:solidFill>
              <a:latin typeface="Calibri" panose="020F0502020204030204" pitchFamily="34" charset="0"/>
              <a:ea typeface="+mn-ea"/>
              <a:cs typeface="+mn-cs"/>
            </a:endParaRPr>
          </a:p>
          <a:p>
            <a:pPr lvl="1" eaLnBrk="1" hangingPunct="1">
              <a:spcBef>
                <a:spcPct val="0"/>
              </a:spcBef>
            </a:pPr>
            <a:r>
              <a:rPr lang="en-US" sz="1200" b="1" dirty="0">
                <a:latin typeface="Calibri" panose="020F0502020204030204" pitchFamily="34" charset="0"/>
              </a:rPr>
              <a:t>PROBE</a:t>
            </a:r>
            <a:r>
              <a:rPr lang="en-US" sz="1200" dirty="0">
                <a:latin typeface="Calibri" panose="020F0502020204030204" pitchFamily="34" charset="0"/>
              </a:rPr>
              <a:t> for several ideas.</a:t>
            </a:r>
          </a:p>
          <a:p>
            <a:pPr lvl="1" eaLnBrk="1" hangingPunct="1">
              <a:spcBef>
                <a:spcPct val="0"/>
              </a:spcBef>
            </a:pPr>
            <a:endParaRPr lang="en-US" sz="1200" dirty="0">
              <a:latin typeface="Calibri" panose="020F0502020204030204" pitchFamily="34" charset="0"/>
            </a:endParaRPr>
          </a:p>
          <a:p>
            <a:pPr marL="228600" indent="-228600" eaLnBrk="1" hangingPunct="1">
              <a:spcBef>
                <a:spcPct val="0"/>
              </a:spcBef>
              <a:buFont typeface="+mj-lt"/>
              <a:buAutoNum type="arabicPeriod"/>
            </a:pPr>
            <a:r>
              <a:rPr lang="en-US" sz="1200" b="1" dirty="0">
                <a:latin typeface="Calibri" panose="020F0502020204030204" pitchFamily="34" charset="0"/>
              </a:rPr>
              <a:t>REMIND</a:t>
            </a:r>
            <a:r>
              <a:rPr lang="en-US" sz="1200" baseline="0" dirty="0">
                <a:latin typeface="Calibri" panose="020F0502020204030204" pitchFamily="34" charset="0"/>
              </a:rPr>
              <a:t> the trainees of their role to convince caregivers to give the treatment to prevent dangerous dehydration.</a:t>
            </a:r>
            <a:endParaRPr lang="en-US" sz="1200" dirty="0">
              <a:latin typeface="Calibri" panose="020F0502020204030204" pitchFamily="34" charset="0"/>
            </a:endParaRPr>
          </a:p>
          <a:p>
            <a:pPr lvl="0" eaLnBrk="1" hangingPunct="1">
              <a:spcBef>
                <a:spcPct val="0"/>
              </a:spcBef>
            </a:pPr>
            <a:endParaRPr lang="en-US" sz="1200" dirty="0">
              <a:latin typeface="Calibri" panose="020F0502020204030204" pitchFamily="34" charset="0"/>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BC70072-650D-440C-A307-1848BCB739DD}" type="slidenum">
              <a:rPr lang="en-US" smtClean="0">
                <a:solidFill>
                  <a:prstClr val="black"/>
                </a:solidFill>
              </a:rPr>
              <a:pPr fontAlgn="base">
                <a:spcBef>
                  <a:spcPct val="0"/>
                </a:spcBef>
                <a:spcAft>
                  <a:spcPct val="0"/>
                </a:spcAft>
                <a:defRPr/>
              </a:pPr>
              <a:t>23</a:t>
            </a:fld>
            <a:endParaRPr lang="en-US" dirty="0">
              <a:solidFill>
                <a:prstClr val="black"/>
              </a:solidFill>
            </a:endParaRPr>
          </a:p>
        </p:txBody>
      </p:sp>
    </p:spTree>
    <p:extLst>
      <p:ext uri="{BB962C8B-B14F-4D97-AF65-F5344CB8AC3E}">
        <p14:creationId xmlns:p14="http://schemas.microsoft.com/office/powerpoint/2010/main" val="39878971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US" sz="1200" b="1" dirty="0">
                <a:latin typeface="Calibri" panose="020F0502020204030204" pitchFamily="34" charset="0"/>
              </a:rPr>
              <a:t>The</a:t>
            </a:r>
            <a:r>
              <a:rPr lang="en-US" sz="1200" b="1" baseline="0" dirty="0">
                <a:latin typeface="Calibri" panose="020F0502020204030204" pitchFamily="34" charset="0"/>
              </a:rPr>
              <a:t> benefits of ORS and Zinc – </a:t>
            </a:r>
            <a:r>
              <a:rPr lang="en-US" sz="1200" b="1" u="sng" baseline="0" dirty="0">
                <a:latin typeface="Calibri" panose="020F0502020204030204" pitchFamily="34" charset="0"/>
              </a:rPr>
              <a:t>VIDEO 2 </a:t>
            </a:r>
            <a:r>
              <a:rPr lang="en-US" sz="1200" b="1" baseline="0" dirty="0">
                <a:latin typeface="Calibri" panose="020F0502020204030204" pitchFamily="34" charset="0"/>
              </a:rPr>
              <a:t>in your video folder</a:t>
            </a:r>
          </a:p>
          <a:p>
            <a:pPr marL="0" marR="0" indent="0" algn="l" defTabSz="457200" rtl="0" eaLnBrk="1" fontAlgn="auto" latinLnBrk="0" hangingPunct="1">
              <a:lnSpc>
                <a:spcPct val="100000"/>
              </a:lnSpc>
              <a:spcBef>
                <a:spcPct val="0"/>
              </a:spcBef>
              <a:spcAft>
                <a:spcPts val="0"/>
              </a:spcAft>
              <a:buClrTx/>
              <a:buSzTx/>
              <a:buFontTx/>
              <a:buNone/>
              <a:tabLst/>
              <a:defRPr/>
            </a:pPr>
            <a:endParaRPr lang="en-US" sz="1200" b="1" baseline="0" dirty="0">
              <a:latin typeface="Calibri" panose="020F0502020204030204" pitchFamily="34" charset="0"/>
            </a:endParaRPr>
          </a:p>
          <a:p>
            <a:pPr marL="0" marR="0" indent="0" algn="l" defTabSz="457200" rtl="0" eaLnBrk="1" fontAlgn="auto" latinLnBrk="0" hangingPunct="1">
              <a:lnSpc>
                <a:spcPct val="100000"/>
              </a:lnSpc>
              <a:spcBef>
                <a:spcPct val="0"/>
              </a:spcBef>
              <a:spcAft>
                <a:spcPts val="0"/>
              </a:spcAft>
              <a:buClrTx/>
              <a:buSzTx/>
              <a:buFontTx/>
              <a:buNone/>
              <a:tabLst/>
              <a:defRPr/>
            </a:pPr>
            <a:r>
              <a:rPr lang="en-US" sz="1200" b="1" baseline="0" dirty="0">
                <a:latin typeface="Calibri" panose="020F0502020204030204" pitchFamily="34" charset="0"/>
              </a:rPr>
              <a:t>Play the video</a:t>
            </a:r>
          </a:p>
          <a:p>
            <a:pPr marL="0" marR="0" indent="0" algn="l" defTabSz="457200" rtl="0" eaLnBrk="1" fontAlgn="auto" latinLnBrk="0" hangingPunct="1">
              <a:lnSpc>
                <a:spcPct val="100000"/>
              </a:lnSpc>
              <a:spcBef>
                <a:spcPct val="0"/>
              </a:spcBef>
              <a:spcAft>
                <a:spcPts val="0"/>
              </a:spcAft>
              <a:buClrTx/>
              <a:buSzTx/>
              <a:buFontTx/>
              <a:buNone/>
              <a:tabLst/>
              <a:defRPr/>
            </a:pPr>
            <a:endParaRPr lang="en-US" sz="1200" b="1" baseline="0" dirty="0">
              <a:latin typeface="Calibri" panose="020F0502020204030204" pitchFamily="34" charset="0"/>
            </a:endParaRPr>
          </a:p>
          <a:p>
            <a:pPr marL="0" marR="0" indent="0" algn="l" defTabSz="457200" rtl="0" eaLnBrk="1" fontAlgn="auto" latinLnBrk="0" hangingPunct="1">
              <a:lnSpc>
                <a:spcPct val="100000"/>
              </a:lnSpc>
              <a:spcBef>
                <a:spcPct val="0"/>
              </a:spcBef>
              <a:spcAft>
                <a:spcPts val="0"/>
              </a:spcAft>
              <a:buClrTx/>
              <a:buSzTx/>
              <a:buFontTx/>
              <a:buNone/>
              <a:tabLst/>
              <a:defRPr/>
            </a:pPr>
            <a:r>
              <a:rPr lang="en-US" sz="1200" b="1" baseline="0" dirty="0">
                <a:latin typeface="Calibri" panose="020F0502020204030204" pitchFamily="34" charset="0"/>
              </a:rPr>
              <a:t>Answer any questions the participant might have</a:t>
            </a:r>
            <a:endParaRPr lang="en-US" sz="1200" dirty="0">
              <a:latin typeface="Calibri" panose="020F0502020204030204" pitchFamily="34" charset="0"/>
            </a:endParaRPr>
          </a:p>
          <a:p>
            <a:pPr marL="0" marR="0" indent="0" algn="l" defTabSz="457200" rtl="0" eaLnBrk="1" fontAlgn="auto" latinLnBrk="0" hangingPunct="1">
              <a:lnSpc>
                <a:spcPct val="100000"/>
              </a:lnSpc>
              <a:spcBef>
                <a:spcPct val="0"/>
              </a:spcBef>
              <a:spcAft>
                <a:spcPts val="0"/>
              </a:spcAft>
              <a:buClrTx/>
              <a:buSzTx/>
              <a:buFontTx/>
              <a:buNone/>
              <a:tabLst/>
              <a:defRPr/>
            </a:pPr>
            <a:endParaRPr lang="en-US" sz="1200" dirty="0">
              <a:latin typeface="Calibri" panose="020F0502020204030204" pitchFamily="34" charset="0"/>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BC70072-650D-440C-A307-1848BCB739DD}" type="slidenum">
              <a:rPr lang="en-US" smtClean="0">
                <a:solidFill>
                  <a:prstClr val="black"/>
                </a:solidFill>
              </a:rPr>
              <a:pPr fontAlgn="base">
                <a:spcBef>
                  <a:spcPct val="0"/>
                </a:spcBef>
                <a:spcAft>
                  <a:spcPct val="0"/>
                </a:spcAft>
                <a:defRPr/>
              </a:pPr>
              <a:t>24</a:t>
            </a:fld>
            <a:endParaRPr lang="en-US" dirty="0">
              <a:solidFill>
                <a:prstClr val="black"/>
              </a:solidFill>
            </a:endParaRPr>
          </a:p>
        </p:txBody>
      </p:sp>
    </p:spTree>
    <p:extLst>
      <p:ext uri="{BB962C8B-B14F-4D97-AF65-F5344CB8AC3E}">
        <p14:creationId xmlns:p14="http://schemas.microsoft.com/office/powerpoint/2010/main" val="39878971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Calibri" panose="020F0502020204030204" pitchFamily="34" charset="0"/>
              </a:rPr>
              <a:t>WHAT DRUGS NOT TO GIVE FOR COMMON DIARRHEA!</a:t>
            </a:r>
          </a:p>
          <a:p>
            <a:endParaRPr lang="en-US" sz="1200" b="1" dirty="0">
              <a:latin typeface="Calibri" panose="020F0502020204030204" pitchFamily="34" charset="0"/>
            </a:endParaRPr>
          </a:p>
          <a:p>
            <a:pPr marL="228600" indent="-228600">
              <a:buFont typeface="+mj-lt"/>
              <a:buAutoNum type="arabicPeriod"/>
            </a:pPr>
            <a:r>
              <a:rPr lang="en-US" sz="1200" b="1" dirty="0">
                <a:latin typeface="Calibri" panose="020F0502020204030204" pitchFamily="34" charset="0"/>
              </a:rPr>
              <a:t>ASK:</a:t>
            </a:r>
            <a:r>
              <a:rPr lang="en-US" sz="1200" b="1" baseline="0" dirty="0">
                <a:latin typeface="Calibri" panose="020F0502020204030204" pitchFamily="34" charset="0"/>
              </a:rPr>
              <a:t>  </a:t>
            </a:r>
          </a:p>
          <a:p>
            <a:pPr marL="457200" lvl="1" indent="0">
              <a:buFont typeface="+mj-lt"/>
              <a:buNone/>
            </a:pPr>
            <a:r>
              <a:rPr lang="en-US" sz="1200" b="1" baseline="0" dirty="0">
                <a:latin typeface="Calibri" panose="020F0502020204030204" pitchFamily="34" charset="0"/>
              </a:rPr>
              <a:t>What are some of the </a:t>
            </a:r>
            <a:r>
              <a:rPr lang="en-US" sz="1200" b="1" u="sng" baseline="0" dirty="0">
                <a:latin typeface="Calibri" panose="020F0502020204030204" pitchFamily="34" charset="0"/>
              </a:rPr>
              <a:t>local remedies/treatments </a:t>
            </a:r>
            <a:r>
              <a:rPr lang="en-US" sz="1200" b="1" baseline="0" dirty="0">
                <a:latin typeface="Calibri" panose="020F0502020204030204" pitchFamily="34" charset="0"/>
              </a:rPr>
              <a:t>for diarrhea?</a:t>
            </a:r>
          </a:p>
          <a:p>
            <a:pPr marL="914400" lvl="2" indent="0">
              <a:buFont typeface="+mj-lt"/>
              <a:buNone/>
            </a:pPr>
            <a:r>
              <a:rPr lang="en-US" sz="1200" b="1" dirty="0">
                <a:latin typeface="Calibri" panose="020F0502020204030204" pitchFamily="34" charset="0"/>
              </a:rPr>
              <a:t>PROBE</a:t>
            </a:r>
            <a:r>
              <a:rPr lang="en-US" sz="1200" dirty="0">
                <a:latin typeface="Calibri" panose="020F0502020204030204" pitchFamily="34" charset="0"/>
              </a:rPr>
              <a:t> for</a:t>
            </a:r>
            <a:r>
              <a:rPr lang="en-US" sz="1200" baseline="0" dirty="0">
                <a:latin typeface="Calibri" panose="020F0502020204030204" pitchFamily="34" charset="0"/>
              </a:rPr>
              <a:t> ideas?</a:t>
            </a:r>
          </a:p>
          <a:p>
            <a:pPr marL="457200" lvl="1" indent="0">
              <a:buFont typeface="+mj-lt"/>
              <a:buNone/>
            </a:pPr>
            <a:r>
              <a:rPr lang="en-US" sz="1200" b="1" baseline="0" dirty="0">
                <a:latin typeface="Calibri" panose="020F0502020204030204" pitchFamily="34" charset="0"/>
              </a:rPr>
              <a:t>What is the impact/effectiveness of these treatments?  Are they dangerous and why?</a:t>
            </a:r>
          </a:p>
          <a:p>
            <a:pPr marL="914400" marR="0" lvl="2" indent="0" algn="l" defTabSz="914400" rtl="0" eaLnBrk="1" fontAlgn="auto" latinLnBrk="0" hangingPunct="1">
              <a:lnSpc>
                <a:spcPct val="100000"/>
              </a:lnSpc>
              <a:spcBef>
                <a:spcPts val="0"/>
              </a:spcBef>
              <a:spcAft>
                <a:spcPts val="0"/>
              </a:spcAft>
              <a:buClrTx/>
              <a:buSzTx/>
              <a:buFont typeface="+mj-lt"/>
              <a:buNone/>
              <a:tabLst/>
              <a:defRPr/>
            </a:pPr>
            <a:r>
              <a:rPr lang="en-US" sz="1200" b="1" dirty="0">
                <a:latin typeface="Calibri" panose="020F0502020204030204" pitchFamily="34" charset="0"/>
              </a:rPr>
              <a:t>PROBE</a:t>
            </a:r>
            <a:r>
              <a:rPr lang="en-US" sz="1200" dirty="0">
                <a:latin typeface="Calibri" panose="020F0502020204030204" pitchFamily="34" charset="0"/>
              </a:rPr>
              <a:t> for</a:t>
            </a:r>
            <a:r>
              <a:rPr lang="en-US" sz="1200" baseline="0" dirty="0">
                <a:latin typeface="Calibri" panose="020F0502020204030204" pitchFamily="34" charset="0"/>
              </a:rPr>
              <a:t> ideas?</a:t>
            </a:r>
          </a:p>
          <a:p>
            <a:pPr marL="914400" marR="0" lvl="2" indent="0" algn="l" defTabSz="914400" rtl="0" eaLnBrk="1" fontAlgn="auto" latinLnBrk="0" hangingPunct="1">
              <a:lnSpc>
                <a:spcPct val="100000"/>
              </a:lnSpc>
              <a:spcBef>
                <a:spcPts val="0"/>
              </a:spcBef>
              <a:spcAft>
                <a:spcPts val="0"/>
              </a:spcAft>
              <a:buClrTx/>
              <a:buSzTx/>
              <a:buFont typeface="+mj-lt"/>
              <a:buNone/>
              <a:tabLst/>
              <a:defRPr/>
            </a:pPr>
            <a:endParaRPr lang="en-US" sz="1200" baseline="0" dirty="0">
              <a:latin typeface="Calibri" panose="020F0502020204030204" pitchFamily="34" charset="0"/>
            </a:endParaRPr>
          </a:p>
          <a:p>
            <a:pPr marL="228600" lvl="0" indent="-228600">
              <a:buFont typeface="+mj-lt"/>
              <a:buAutoNum type="arabicPeriod"/>
            </a:pPr>
            <a:r>
              <a:rPr lang="en-US" sz="1200" b="1" baseline="0" dirty="0">
                <a:latin typeface="Calibri" panose="020F0502020204030204" pitchFamily="34" charset="0"/>
              </a:rPr>
              <a:t>ASK</a:t>
            </a:r>
            <a:r>
              <a:rPr lang="en-US" sz="1200" baseline="0" dirty="0">
                <a:latin typeface="Calibri" panose="020F0502020204030204" pitchFamily="34" charset="0"/>
              </a:rPr>
              <a:t>: </a:t>
            </a:r>
          </a:p>
          <a:p>
            <a:pPr marL="457200" lvl="1" indent="0">
              <a:buFont typeface="+mj-lt"/>
              <a:buNone/>
            </a:pPr>
            <a:r>
              <a:rPr lang="en-US" sz="1200" b="1" baseline="0" dirty="0">
                <a:latin typeface="Calibri" panose="020F0502020204030204" pitchFamily="34" charset="0"/>
              </a:rPr>
              <a:t>What </a:t>
            </a:r>
            <a:r>
              <a:rPr lang="en-US" sz="1200" b="1" u="sng" baseline="0" dirty="0">
                <a:latin typeface="Calibri" panose="020F0502020204030204" pitchFamily="34" charset="0"/>
              </a:rPr>
              <a:t>drugs</a:t>
            </a:r>
            <a:r>
              <a:rPr lang="en-US" sz="1200" b="1" baseline="0" dirty="0">
                <a:latin typeface="Calibri" panose="020F0502020204030204" pitchFamily="34" charset="0"/>
              </a:rPr>
              <a:t> do customers often request to treatment of children’s diarrhea?</a:t>
            </a:r>
          </a:p>
          <a:p>
            <a:pPr marL="914400" marR="0" lvl="2" indent="0" algn="l" defTabSz="914400" rtl="0" eaLnBrk="1" fontAlgn="auto" latinLnBrk="0" hangingPunct="1">
              <a:lnSpc>
                <a:spcPct val="100000"/>
              </a:lnSpc>
              <a:spcBef>
                <a:spcPts val="0"/>
              </a:spcBef>
              <a:spcAft>
                <a:spcPts val="0"/>
              </a:spcAft>
              <a:buClrTx/>
              <a:buSzTx/>
              <a:buFont typeface="+mj-lt"/>
              <a:buNone/>
              <a:tabLst/>
              <a:defRPr/>
            </a:pPr>
            <a:r>
              <a:rPr lang="en-US" sz="1200" b="1" dirty="0">
                <a:latin typeface="Calibri" panose="020F0502020204030204" pitchFamily="34" charset="0"/>
              </a:rPr>
              <a:t>PROBE</a:t>
            </a:r>
            <a:r>
              <a:rPr lang="en-US" sz="1200" dirty="0">
                <a:latin typeface="Calibri" panose="020F0502020204030204" pitchFamily="34" charset="0"/>
              </a:rPr>
              <a:t> for</a:t>
            </a:r>
            <a:r>
              <a:rPr lang="en-US" sz="1200" baseline="0" dirty="0">
                <a:latin typeface="Calibri" panose="020F0502020204030204" pitchFamily="34" charset="0"/>
              </a:rPr>
              <a:t> ideas?</a:t>
            </a:r>
          </a:p>
          <a:p>
            <a:pPr marL="457200" lvl="1" indent="0">
              <a:buFont typeface="+mj-lt"/>
              <a:buNone/>
            </a:pPr>
            <a:r>
              <a:rPr lang="en-US" sz="1200" b="1" baseline="0" dirty="0">
                <a:latin typeface="Calibri" panose="020F0502020204030204" pitchFamily="34" charset="0"/>
              </a:rPr>
              <a:t>What is the impact/effectiveness of these treatments?  Are they dangerous and why?</a:t>
            </a:r>
          </a:p>
          <a:p>
            <a:pPr marL="914400" marR="0" lvl="2" indent="0" algn="l" defTabSz="914400" rtl="0" eaLnBrk="1" fontAlgn="auto" latinLnBrk="0" hangingPunct="1">
              <a:lnSpc>
                <a:spcPct val="100000"/>
              </a:lnSpc>
              <a:spcBef>
                <a:spcPts val="0"/>
              </a:spcBef>
              <a:spcAft>
                <a:spcPts val="0"/>
              </a:spcAft>
              <a:buClrTx/>
              <a:buSzTx/>
              <a:buFont typeface="+mj-lt"/>
              <a:buNone/>
              <a:tabLst/>
              <a:defRPr/>
            </a:pPr>
            <a:r>
              <a:rPr lang="en-US" sz="1200" b="1" dirty="0">
                <a:latin typeface="Calibri" panose="020F0502020204030204" pitchFamily="34" charset="0"/>
              </a:rPr>
              <a:t>PROBE</a:t>
            </a:r>
            <a:r>
              <a:rPr lang="en-US" sz="1200" dirty="0">
                <a:latin typeface="Calibri" panose="020F0502020204030204" pitchFamily="34" charset="0"/>
              </a:rPr>
              <a:t> for</a:t>
            </a:r>
            <a:r>
              <a:rPr lang="en-US" sz="1200" baseline="0" dirty="0">
                <a:latin typeface="Calibri" panose="020F0502020204030204" pitchFamily="34" charset="0"/>
              </a:rPr>
              <a:t> ideas?</a:t>
            </a:r>
          </a:p>
          <a:p>
            <a:pPr marL="914400" marR="0" lvl="2" indent="0" algn="l" defTabSz="914400" rtl="0" eaLnBrk="1" fontAlgn="auto" latinLnBrk="0" hangingPunct="1">
              <a:lnSpc>
                <a:spcPct val="100000"/>
              </a:lnSpc>
              <a:spcBef>
                <a:spcPts val="0"/>
              </a:spcBef>
              <a:spcAft>
                <a:spcPts val="0"/>
              </a:spcAft>
              <a:buClrTx/>
              <a:buSzTx/>
              <a:buFont typeface="+mj-lt"/>
              <a:buNone/>
              <a:tabLst/>
              <a:defRPr/>
            </a:pPr>
            <a:endParaRPr lang="en-US" sz="1200" baseline="0" dirty="0">
              <a:latin typeface="Calibri" panose="020F0502020204030204" pitchFamily="34" charset="0"/>
            </a:endParaRPr>
          </a:p>
          <a:p>
            <a:pPr marL="228600" lvl="0" indent="-228600">
              <a:buFont typeface="+mj-lt"/>
              <a:buAutoNum type="arabicPeriod"/>
            </a:pPr>
            <a:r>
              <a:rPr lang="en-US" sz="1200" b="1" dirty="0">
                <a:latin typeface="Calibri" panose="020F0502020204030204" pitchFamily="34" charset="0"/>
              </a:rPr>
              <a:t>PRESENT</a:t>
            </a:r>
          </a:p>
          <a:p>
            <a:pPr marL="457200" lvl="1" indent="0">
              <a:spcBef>
                <a:spcPts val="1800"/>
              </a:spcBef>
              <a:buClr>
                <a:srgbClr val="FCB040"/>
              </a:buClr>
              <a:buSzPct val="80000"/>
              <a:buFont typeface="Arial" pitchFamily="34" charset="0"/>
              <a:buNone/>
            </a:pPr>
            <a:r>
              <a:rPr lang="en-US" sz="1200" b="1" dirty="0">
                <a:latin typeface="Calibri" panose="020F0502020204030204" pitchFamily="34" charset="0"/>
              </a:rPr>
              <a:t>Antibiotics:</a:t>
            </a:r>
          </a:p>
          <a:p>
            <a:pPr marL="628650" lvl="1" indent="-171450">
              <a:spcBef>
                <a:spcPts val="1800"/>
              </a:spcBef>
              <a:buClr>
                <a:srgbClr val="FCB040"/>
              </a:buClr>
              <a:buSzPct val="80000"/>
              <a:buFont typeface="Arial" pitchFamily="34" charset="0"/>
              <a:buChar char="•"/>
            </a:pPr>
            <a:r>
              <a:rPr lang="en-US" sz="1200" dirty="0">
                <a:latin typeface="Calibri" panose="020F0502020204030204" pitchFamily="34" charset="0"/>
              </a:rPr>
              <a:t>Only work on bacterial infections, but most diarrhea is caused by viruses</a:t>
            </a:r>
          </a:p>
          <a:p>
            <a:pPr marL="628650" lvl="1" indent="-171450">
              <a:spcBef>
                <a:spcPts val="1800"/>
              </a:spcBef>
              <a:buClr>
                <a:srgbClr val="FCB040"/>
              </a:buClr>
              <a:buSzPct val="80000"/>
              <a:buFont typeface="Arial" pitchFamily="34" charset="0"/>
              <a:buChar char="•"/>
            </a:pPr>
            <a:r>
              <a:rPr lang="en-US" sz="1200" dirty="0">
                <a:latin typeface="Calibri" panose="020F0502020204030204" pitchFamily="34" charset="0"/>
              </a:rPr>
              <a:t>Antibiotics can cause side effects and increase antibiotic resistance</a:t>
            </a:r>
          </a:p>
          <a:p>
            <a:pPr marL="628650" lvl="1" indent="-171450">
              <a:spcBef>
                <a:spcPts val="1800"/>
              </a:spcBef>
              <a:buClr>
                <a:srgbClr val="FCB040"/>
              </a:buClr>
              <a:buSzPct val="80000"/>
              <a:buFont typeface="Arial" pitchFamily="34" charset="0"/>
              <a:buChar char="•"/>
            </a:pPr>
            <a:r>
              <a:rPr lang="en-US" sz="1200" dirty="0">
                <a:latin typeface="Calibri" panose="020F0502020204030204" pitchFamily="34" charset="0"/>
              </a:rPr>
              <a:t>Antibiotics should only be used for dysentery, cholera, shigellosis, or serious non-intestinal infections </a:t>
            </a:r>
            <a:br>
              <a:rPr lang="en-US" sz="1200" dirty="0">
                <a:latin typeface="Calibri" panose="020F0502020204030204" pitchFamily="34" charset="0"/>
              </a:rPr>
            </a:br>
            <a:r>
              <a:rPr lang="en-US" sz="1200" dirty="0">
                <a:latin typeface="Calibri" panose="020F0502020204030204" pitchFamily="34" charset="0"/>
              </a:rPr>
              <a:t>(like pneumonia)</a:t>
            </a:r>
          </a:p>
          <a:p>
            <a:endParaRPr lang="en-US" sz="1200" dirty="0">
              <a:latin typeface="Calibri" panose="020F0502020204030204" pitchFamily="34" charset="0"/>
            </a:endParaRPr>
          </a:p>
          <a:p>
            <a:pPr marL="457200" lvl="1" indent="0">
              <a:buNone/>
            </a:pPr>
            <a:r>
              <a:rPr lang="en-US" sz="1200" b="1" dirty="0">
                <a:latin typeface="Calibri" panose="020F0502020204030204" pitchFamily="34" charset="0"/>
              </a:rPr>
              <a:t>Antidiarrheal</a:t>
            </a:r>
            <a:r>
              <a:rPr lang="en-US" sz="1200" dirty="0">
                <a:latin typeface="Calibri" panose="020F0502020204030204" pitchFamily="34" charset="0"/>
              </a:rPr>
              <a:t> agents (including loperamide, Imodium</a:t>
            </a:r>
            <a:r>
              <a:rPr lang="en-US" sz="1200" baseline="30000" dirty="0">
                <a:latin typeface="Calibri" panose="020F0502020204030204" pitchFamily="34" charset="0"/>
              </a:rPr>
              <a:t>®</a:t>
            </a:r>
            <a:r>
              <a:rPr lang="en-US" sz="1200" dirty="0">
                <a:latin typeface="Calibri" panose="020F0502020204030204" pitchFamily="34" charset="0"/>
              </a:rPr>
              <a:t>, Pepto-Bismol</a:t>
            </a:r>
            <a:r>
              <a:rPr lang="en-US" sz="1200" baseline="30000" dirty="0">
                <a:latin typeface="Calibri" panose="020F0502020204030204" pitchFamily="34" charset="0"/>
              </a:rPr>
              <a:t>®</a:t>
            </a:r>
            <a:r>
              <a:rPr lang="en-US" sz="1200" dirty="0">
                <a:latin typeface="Calibri" panose="020F0502020204030204" pitchFamily="34" charset="0"/>
              </a:rPr>
              <a:t>, and Kaopectate</a:t>
            </a:r>
            <a:r>
              <a:rPr lang="en-US" sz="1200" baseline="30000" dirty="0">
                <a:latin typeface="Calibri" panose="020F0502020204030204" pitchFamily="34" charset="0"/>
              </a:rPr>
              <a:t>®</a:t>
            </a:r>
            <a:r>
              <a:rPr lang="en-US" sz="1200" dirty="0">
                <a:latin typeface="Calibri" panose="020F0502020204030204" pitchFamily="34" charset="0"/>
              </a:rPr>
              <a:t>) are </a:t>
            </a:r>
            <a:r>
              <a:rPr lang="en-US" sz="1200" i="1" u="sng" dirty="0">
                <a:solidFill>
                  <a:schemeClr val="accent6">
                    <a:lumMod val="75000"/>
                  </a:schemeClr>
                </a:solidFill>
                <a:latin typeface="Calibri" panose="020F0502020204030204" pitchFamily="34" charset="0"/>
              </a:rPr>
              <a:t>never</a:t>
            </a:r>
            <a:r>
              <a:rPr lang="en-US" sz="1200" dirty="0">
                <a:latin typeface="Calibri" panose="020F0502020204030204" pitchFamily="34" charset="0"/>
              </a:rPr>
              <a:t> recommended for children. These drugs:</a:t>
            </a:r>
          </a:p>
          <a:p>
            <a:pPr marL="963613" lvl="1" indent="-171450">
              <a:buFont typeface="Arial" panose="020B0604020202020204" pitchFamily="34" charset="0"/>
              <a:buChar char="•"/>
            </a:pPr>
            <a:r>
              <a:rPr lang="en-US" sz="1200" b="1" dirty="0">
                <a:solidFill>
                  <a:schemeClr val="accent6">
                    <a:lumMod val="75000"/>
                  </a:schemeClr>
                </a:solidFill>
                <a:latin typeface="Calibri" panose="020F0502020204030204" pitchFamily="34" charset="0"/>
              </a:rPr>
              <a:t>Can mask worsening symptoms and delay treatment</a:t>
            </a:r>
          </a:p>
          <a:p>
            <a:pPr marL="963613" lvl="1" indent="-171450">
              <a:buFont typeface="Arial" panose="020B0604020202020204" pitchFamily="34" charset="0"/>
              <a:buChar char="•"/>
            </a:pPr>
            <a:r>
              <a:rPr lang="en-US" sz="1200" b="1" dirty="0">
                <a:solidFill>
                  <a:schemeClr val="accent6">
                    <a:lumMod val="75000"/>
                  </a:schemeClr>
                </a:solidFill>
                <a:latin typeface="Calibri" panose="020F0502020204030204" pitchFamily="34" charset="0"/>
              </a:rPr>
              <a:t>Can have dangerous side effects (such as paralyzing the child’s intestines)</a:t>
            </a:r>
          </a:p>
          <a:p>
            <a:pPr marL="963613" lvl="1" indent="-171450">
              <a:buFont typeface="Arial" panose="020B0604020202020204" pitchFamily="34" charset="0"/>
              <a:buChar char="•"/>
            </a:pPr>
            <a:r>
              <a:rPr lang="en-US" sz="1200" dirty="0">
                <a:latin typeface="Calibri" panose="020F0502020204030204" pitchFamily="34" charset="0"/>
              </a:rPr>
              <a:t>Do not help rehydration</a:t>
            </a:r>
          </a:p>
          <a:p>
            <a:pPr marL="963613" lvl="1" indent="-171450">
              <a:buFont typeface="Arial" panose="020B0604020202020204" pitchFamily="34" charset="0"/>
              <a:buChar char="•"/>
            </a:pPr>
            <a:r>
              <a:rPr lang="en-US" sz="1200" dirty="0">
                <a:latin typeface="Calibri" panose="020F0502020204030204" pitchFamily="34" charset="0"/>
              </a:rPr>
              <a:t>Do not kill the infectious organisms</a:t>
            </a:r>
          </a:p>
          <a:p>
            <a:pPr marL="963613" lvl="1" indent="-171450">
              <a:buFont typeface="Arial" panose="020B0604020202020204" pitchFamily="34" charset="0"/>
              <a:buChar char="•"/>
            </a:pPr>
            <a:r>
              <a:rPr lang="en-US" sz="1200" dirty="0">
                <a:latin typeface="Calibri" panose="020F0502020204030204" pitchFamily="34" charset="0"/>
              </a:rPr>
              <a:t>Can prevent the immune system from clearing the infection from the body </a:t>
            </a:r>
          </a:p>
          <a:p>
            <a:pPr marL="963613" lvl="1" indent="-171450">
              <a:buFont typeface="Arial" panose="020B0604020202020204" pitchFamily="34" charset="0"/>
              <a:buChar char="•"/>
            </a:pPr>
            <a:r>
              <a:rPr lang="en-US" sz="1200" dirty="0">
                <a:latin typeface="Calibri" panose="020F0502020204030204" pitchFamily="34" charset="0"/>
              </a:rPr>
              <a:t>Can prevent the body from creating its own antigens against the virus </a:t>
            </a:r>
          </a:p>
          <a:p>
            <a:endParaRPr lang="en-US" sz="1200" dirty="0">
              <a:latin typeface="Calibri" panose="020F0502020204030204" pitchFamily="34" charset="0"/>
            </a:endParaRPr>
          </a:p>
          <a:p>
            <a:pPr marL="457200" lvl="1" indent="0">
              <a:spcBef>
                <a:spcPts val="1800"/>
              </a:spcBef>
              <a:buClr>
                <a:srgbClr val="FCB040"/>
              </a:buClr>
              <a:buSzPct val="80000"/>
              <a:buFont typeface="Arial" pitchFamily="34" charset="0"/>
              <a:buNone/>
            </a:pPr>
            <a:r>
              <a:rPr lang="en-US" sz="1200" b="1" dirty="0" err="1">
                <a:latin typeface="Calibri" panose="020F0502020204030204" pitchFamily="34" charset="0"/>
              </a:rPr>
              <a:t>Antiparasitics</a:t>
            </a:r>
            <a:r>
              <a:rPr lang="en-US" sz="1200" dirty="0">
                <a:latin typeface="Calibri" panose="020F0502020204030204" pitchFamily="34" charset="0"/>
              </a:rPr>
              <a:t> are only helpful if the child has confirmed giardiasis, </a:t>
            </a:r>
            <a:r>
              <a:rPr lang="en-US" sz="1200" dirty="0" err="1">
                <a:latin typeface="Calibri" panose="020F0502020204030204" pitchFamily="34" charset="0"/>
              </a:rPr>
              <a:t>amoebiasis</a:t>
            </a:r>
            <a:r>
              <a:rPr lang="en-US" sz="1200" dirty="0">
                <a:latin typeface="Calibri" panose="020F0502020204030204" pitchFamily="34" charset="0"/>
              </a:rPr>
              <a:t>, or </a:t>
            </a:r>
            <a:r>
              <a:rPr lang="en-US" sz="1200" dirty="0" err="1">
                <a:latin typeface="Calibri" panose="020F0502020204030204" pitchFamily="34" charset="0"/>
              </a:rPr>
              <a:t>strongyloidiasis</a:t>
            </a:r>
            <a:endParaRPr lang="en-US" sz="1200" dirty="0">
              <a:latin typeface="Calibri" panose="020F0502020204030204" pitchFamily="34" charset="0"/>
            </a:endParaRPr>
          </a:p>
          <a:p>
            <a:pPr marL="457200" lvl="1" indent="0">
              <a:spcBef>
                <a:spcPts val="1800"/>
              </a:spcBef>
              <a:buClr>
                <a:srgbClr val="FCB040"/>
              </a:buClr>
              <a:buSzPct val="80000"/>
              <a:buFont typeface="Arial" pitchFamily="34" charset="0"/>
              <a:buNone/>
            </a:pPr>
            <a:endParaRPr lang="en-US" sz="1200" dirty="0">
              <a:latin typeface="Calibri" panose="020F0502020204030204" pitchFamily="34" charset="0"/>
            </a:endParaRPr>
          </a:p>
          <a:p>
            <a:pPr marL="228600" indent="-228600">
              <a:buFont typeface="+mj-lt"/>
              <a:buAutoNum type="arabicPeriod" startAt="4"/>
            </a:pPr>
            <a:r>
              <a:rPr lang="en-US" sz="1200" b="1" dirty="0">
                <a:latin typeface="Calibri" panose="020F0502020204030204" pitchFamily="34" charset="0"/>
              </a:rPr>
              <a:t>ASK</a:t>
            </a:r>
            <a:r>
              <a:rPr lang="en-US" sz="1200" dirty="0">
                <a:latin typeface="Calibri" panose="020F0502020204030204" pitchFamily="34" charset="0"/>
              </a:rPr>
              <a:t>: </a:t>
            </a:r>
            <a:r>
              <a:rPr lang="en-US" sz="1200" b="1" dirty="0">
                <a:latin typeface="Calibri" panose="020F0502020204030204" pitchFamily="34" charset="0"/>
              </a:rPr>
              <a:t>How can you help your customers understand the danger of these</a:t>
            </a:r>
            <a:r>
              <a:rPr lang="en-US" sz="1200" b="1" baseline="0" dirty="0">
                <a:latin typeface="Calibri" panose="020F0502020204030204" pitchFamily="34" charset="0"/>
              </a:rPr>
              <a:t> inappropriate treatments?</a:t>
            </a:r>
          </a:p>
          <a:p>
            <a:pPr marL="228600" indent="-228600">
              <a:buFont typeface="+mj-lt"/>
              <a:buAutoNum type="arabicPeriod" startAt="4"/>
            </a:pPr>
            <a:endParaRPr lang="en-US" sz="1200" baseline="0" dirty="0">
              <a:latin typeface="Calibri" panose="020F0502020204030204" pitchFamily="34" charset="0"/>
            </a:endParaRPr>
          </a:p>
          <a:p>
            <a:pPr marL="228600" indent="-228600">
              <a:buFont typeface="+mj-lt"/>
              <a:buAutoNum type="arabicPeriod" startAt="4"/>
            </a:pPr>
            <a:r>
              <a:rPr lang="en-US" sz="1200" b="1" baseline="0" dirty="0">
                <a:latin typeface="Calibri" panose="020F0502020204030204" pitchFamily="34" charset="0"/>
              </a:rPr>
              <a:t>SUMMARIZE</a:t>
            </a:r>
            <a:r>
              <a:rPr lang="en-US" sz="1200" baseline="0" dirty="0">
                <a:latin typeface="Calibri" panose="020F0502020204030204" pitchFamily="34" charset="0"/>
              </a:rPr>
              <a:t> the key points and ENCOURAGE the participants to avoid selling harmful treatments.</a:t>
            </a:r>
          </a:p>
          <a:p>
            <a:pPr marL="685800" lvl="1" indent="-228600">
              <a:buFont typeface="Arial" panose="020B0604020202020204" pitchFamily="34" charset="0"/>
              <a:buChar char="•"/>
            </a:pPr>
            <a:r>
              <a:rPr lang="en-US" sz="1200" kern="1200" dirty="0">
                <a:solidFill>
                  <a:schemeClr val="tx1"/>
                </a:solidFill>
                <a:latin typeface="Calibri" panose="020F0502020204030204" pitchFamily="34" charset="0"/>
                <a:ea typeface="+mn-ea"/>
                <a:cs typeface="+mn-cs"/>
              </a:rPr>
              <a:t>Drugs like </a:t>
            </a:r>
            <a:r>
              <a:rPr lang="en-US" sz="1200" kern="1200" dirty="0" err="1">
                <a:solidFill>
                  <a:schemeClr val="tx1"/>
                </a:solidFill>
                <a:latin typeface="Calibri" panose="020F0502020204030204" pitchFamily="34" charset="0"/>
                <a:ea typeface="+mn-ea"/>
                <a:cs typeface="+mn-cs"/>
              </a:rPr>
              <a:t>flagyl</a:t>
            </a:r>
            <a:r>
              <a:rPr lang="en-US" sz="1200" kern="1200" dirty="0">
                <a:solidFill>
                  <a:schemeClr val="tx1"/>
                </a:solidFill>
                <a:latin typeface="Calibri" panose="020F0502020204030204" pitchFamily="34" charset="0"/>
                <a:ea typeface="+mn-ea"/>
                <a:cs typeface="+mn-cs"/>
              </a:rPr>
              <a:t> should only be given in a hospital after a thorough check-up.  </a:t>
            </a:r>
          </a:p>
          <a:p>
            <a:pPr marL="685800" lvl="1" indent="-228600">
              <a:buFont typeface="Arial" panose="020B0604020202020204" pitchFamily="34" charset="0"/>
              <a:buChar char="•"/>
            </a:pPr>
            <a:r>
              <a:rPr lang="en-US" sz="1200" kern="1200" dirty="0">
                <a:solidFill>
                  <a:schemeClr val="tx1"/>
                </a:solidFill>
                <a:latin typeface="Calibri" panose="020F0502020204030204" pitchFamily="34" charset="0"/>
                <a:ea typeface="+mn-ea"/>
                <a:cs typeface="+mn-cs"/>
              </a:rPr>
              <a:t>Charcoal, Imodium, </a:t>
            </a:r>
            <a:r>
              <a:rPr lang="en-US" sz="1200" kern="1200" dirty="0" err="1">
                <a:solidFill>
                  <a:schemeClr val="tx1"/>
                </a:solidFill>
                <a:latin typeface="Calibri" panose="020F0502020204030204" pitchFamily="34" charset="0"/>
                <a:ea typeface="+mn-ea"/>
                <a:cs typeface="+mn-cs"/>
              </a:rPr>
              <a:t>diastop</a:t>
            </a:r>
            <a:r>
              <a:rPr lang="en-US" sz="1200" kern="1200" dirty="0">
                <a:solidFill>
                  <a:schemeClr val="tx1"/>
                </a:solidFill>
                <a:latin typeface="Calibri" panose="020F0502020204030204" pitchFamily="34" charset="0"/>
                <a:ea typeface="+mn-ea"/>
                <a:cs typeface="+mn-cs"/>
              </a:rPr>
              <a:t>, etc. should never be given, especially to children!</a:t>
            </a:r>
          </a:p>
          <a:p>
            <a:pPr marL="228600" indent="-228600">
              <a:buFont typeface="+mj-lt"/>
              <a:buAutoNum type="arabicPeriod" startAt="4"/>
            </a:pPr>
            <a:endParaRPr lang="en-US" sz="12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4551D72A-0C99-40B3-8D4E-F63F50377672}" type="slidenum">
              <a:rPr lang="en-US" smtClean="0"/>
              <a:t>25</a:t>
            </a:fld>
            <a:endParaRPr lang="en-US"/>
          </a:p>
        </p:txBody>
      </p:sp>
    </p:spTree>
    <p:extLst>
      <p:ext uri="{BB962C8B-B14F-4D97-AF65-F5344CB8AC3E}">
        <p14:creationId xmlns:p14="http://schemas.microsoft.com/office/powerpoint/2010/main" val="1571187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sz="1200" b="1" dirty="0">
                <a:latin typeface="Calibri" panose="020F0502020204030204" pitchFamily="34" charset="0"/>
              </a:rPr>
              <a:t>Play what</a:t>
            </a:r>
            <a:r>
              <a:rPr lang="en-US" sz="1200" b="1" baseline="0" dirty="0">
                <a:latin typeface="Calibri" panose="020F0502020204030204" pitchFamily="34" charset="0"/>
              </a:rPr>
              <a:t> not use treat diarrhea – VIDEO 8 in your video folder</a:t>
            </a:r>
          </a:p>
          <a:p>
            <a:pPr marL="0" indent="0">
              <a:buFont typeface="+mj-lt"/>
              <a:buNone/>
            </a:pPr>
            <a:endParaRPr lang="en-US" sz="1200" b="1" baseline="0" dirty="0">
              <a:latin typeface="Calibri" panose="020F0502020204030204" pitchFamily="34" charset="0"/>
            </a:endParaRPr>
          </a:p>
          <a:p>
            <a:pPr marL="0" indent="0">
              <a:buFont typeface="+mj-lt"/>
              <a:buNone/>
            </a:pPr>
            <a:r>
              <a:rPr lang="en-US" sz="1200" b="1" baseline="0" dirty="0">
                <a:latin typeface="Calibri" panose="020F0502020204030204" pitchFamily="34" charset="0"/>
              </a:rPr>
              <a:t>Ask participants if they have any questions</a:t>
            </a:r>
            <a:endParaRPr lang="en-US" sz="1200" b="1" dirty="0">
              <a:latin typeface="Calibri" panose="020F0502020204030204" pitchFamily="34" charset="0"/>
            </a:endParaRPr>
          </a:p>
          <a:p>
            <a:pPr marL="0" indent="0">
              <a:buFont typeface="+mj-lt"/>
              <a:buNone/>
            </a:pPr>
            <a:endParaRPr lang="en-US" sz="12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4551D72A-0C99-40B3-8D4E-F63F50377672}" type="slidenum">
              <a:rPr lang="en-US" smtClean="0"/>
              <a:t>26</a:t>
            </a:fld>
            <a:endParaRPr lang="en-US"/>
          </a:p>
        </p:txBody>
      </p:sp>
    </p:spTree>
    <p:extLst>
      <p:ext uri="{BB962C8B-B14F-4D97-AF65-F5344CB8AC3E}">
        <p14:creationId xmlns:p14="http://schemas.microsoft.com/office/powerpoint/2010/main" val="1571187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Calibri" panose="020F0502020204030204" pitchFamily="34" charset="0"/>
              </a:rPr>
              <a:t>CAREGIVER PLAN TO TREAT DIARHEA</a:t>
            </a:r>
          </a:p>
          <a:p>
            <a:endParaRPr lang="en-US" sz="1200" b="0" dirty="0">
              <a:latin typeface="Calibri" panose="020F0502020204030204" pitchFamily="34" charset="0"/>
            </a:endParaRPr>
          </a:p>
          <a:p>
            <a:pPr marL="228600" indent="-228600">
              <a:buFont typeface="+mj-lt"/>
              <a:buAutoNum type="arabicPeriod"/>
            </a:pPr>
            <a:r>
              <a:rPr lang="en-US" sz="1200" b="1" dirty="0">
                <a:latin typeface="Calibri" panose="020F0502020204030204" pitchFamily="34" charset="0"/>
              </a:rPr>
              <a:t>PRESENT</a:t>
            </a:r>
            <a:r>
              <a:rPr lang="en-US" sz="1200" b="0" dirty="0">
                <a:latin typeface="Calibri" panose="020F0502020204030204" pitchFamily="34" charset="0"/>
              </a:rPr>
              <a:t>:  When</a:t>
            </a:r>
            <a:r>
              <a:rPr lang="en-US" sz="1200" b="0" baseline="0" dirty="0">
                <a:latin typeface="Calibri" panose="020F0502020204030204" pitchFamily="34" charset="0"/>
              </a:rPr>
              <a:t> a child has been diagnosed with diarrhea, work with the caregiver to know the treatment steps to follow for successful home care.  </a:t>
            </a:r>
          </a:p>
          <a:p>
            <a:pPr marL="1533525" lvl="1" indent="-1076325" defTabSz="457200">
              <a:spcBef>
                <a:spcPts val="1200"/>
              </a:spcBef>
            </a:pPr>
            <a:r>
              <a:rPr lang="en-US" sz="1200" b="1" dirty="0">
                <a:solidFill>
                  <a:srgbClr val="1A3260"/>
                </a:solidFill>
                <a:latin typeface="Calibri" panose="020F0502020204030204" pitchFamily="34" charset="0"/>
              </a:rPr>
              <a:t>Step 1:  </a:t>
            </a:r>
            <a:r>
              <a:rPr lang="en-US" sz="1200" dirty="0">
                <a:solidFill>
                  <a:srgbClr val="1A3260"/>
                </a:solidFill>
                <a:latin typeface="Calibri" panose="020F0502020204030204" pitchFamily="34" charset="0"/>
              </a:rPr>
              <a:t>Give </a:t>
            </a:r>
            <a:r>
              <a:rPr lang="en-US" sz="1200" b="1" dirty="0">
                <a:solidFill>
                  <a:srgbClr val="1A3260"/>
                </a:solidFill>
                <a:latin typeface="Calibri" panose="020F0502020204030204" pitchFamily="34" charset="0"/>
              </a:rPr>
              <a:t>ORS</a:t>
            </a:r>
          </a:p>
          <a:p>
            <a:pPr marL="1533525" lvl="1" indent="-1076325" defTabSz="457200">
              <a:spcBef>
                <a:spcPts val="1200"/>
              </a:spcBef>
            </a:pPr>
            <a:r>
              <a:rPr lang="en-US" sz="1200" b="1" dirty="0">
                <a:solidFill>
                  <a:srgbClr val="1A3260"/>
                </a:solidFill>
                <a:latin typeface="Calibri" panose="020F0502020204030204" pitchFamily="34" charset="0"/>
              </a:rPr>
              <a:t>Step 2:  </a:t>
            </a:r>
            <a:r>
              <a:rPr lang="en-US" sz="1200" dirty="0">
                <a:solidFill>
                  <a:srgbClr val="1A3260"/>
                </a:solidFill>
                <a:latin typeface="Calibri" panose="020F0502020204030204" pitchFamily="34" charset="0"/>
              </a:rPr>
              <a:t>Give </a:t>
            </a:r>
            <a:r>
              <a:rPr lang="en-US" sz="1200" b="1" dirty="0">
                <a:solidFill>
                  <a:srgbClr val="1A3260"/>
                </a:solidFill>
                <a:latin typeface="Calibri" panose="020F0502020204030204" pitchFamily="34" charset="0"/>
              </a:rPr>
              <a:t>zinc</a:t>
            </a:r>
            <a:r>
              <a:rPr lang="en-US" sz="1200" dirty="0">
                <a:solidFill>
                  <a:srgbClr val="1A3260"/>
                </a:solidFill>
                <a:latin typeface="Calibri" panose="020F0502020204030204" pitchFamily="34" charset="0"/>
              </a:rPr>
              <a:t> supplement for </a:t>
            </a:r>
            <a:r>
              <a:rPr lang="en-US" sz="1200" b="1" dirty="0">
                <a:solidFill>
                  <a:srgbClr val="1A3260"/>
                </a:solidFill>
                <a:latin typeface="Calibri" panose="020F0502020204030204" pitchFamily="34" charset="0"/>
              </a:rPr>
              <a:t>10 days</a:t>
            </a:r>
          </a:p>
          <a:p>
            <a:pPr marL="1533525" lvl="1" indent="-1076325" defTabSz="457200">
              <a:spcBef>
                <a:spcPts val="1200"/>
              </a:spcBef>
            </a:pPr>
            <a:r>
              <a:rPr lang="en-US" sz="1200" b="1" dirty="0">
                <a:solidFill>
                  <a:srgbClr val="1A3260"/>
                </a:solidFill>
                <a:latin typeface="Calibri" panose="020F0502020204030204" pitchFamily="34" charset="0"/>
              </a:rPr>
              <a:t>Step 3:  </a:t>
            </a:r>
            <a:r>
              <a:rPr lang="en-US" sz="1200" dirty="0">
                <a:solidFill>
                  <a:srgbClr val="1A3260"/>
                </a:solidFill>
                <a:latin typeface="Calibri" panose="020F0502020204030204" pitchFamily="34" charset="0"/>
              </a:rPr>
              <a:t>Continue feeding</a:t>
            </a:r>
          </a:p>
          <a:p>
            <a:pPr marL="1533525" lvl="1" indent="-1076325" defTabSz="457200">
              <a:spcBef>
                <a:spcPts val="1200"/>
              </a:spcBef>
            </a:pPr>
            <a:r>
              <a:rPr lang="en-US" sz="1200" b="1" dirty="0">
                <a:solidFill>
                  <a:srgbClr val="1A3260"/>
                </a:solidFill>
                <a:latin typeface="Calibri" panose="020F0502020204030204" pitchFamily="34" charset="0"/>
              </a:rPr>
              <a:t>Step 4:</a:t>
            </a:r>
            <a:r>
              <a:rPr lang="en-US" sz="1200" b="1" baseline="0" dirty="0">
                <a:solidFill>
                  <a:srgbClr val="1A3260"/>
                </a:solidFill>
                <a:latin typeface="Calibri" panose="020F0502020204030204" pitchFamily="34" charset="0"/>
              </a:rPr>
              <a:t>  </a:t>
            </a:r>
            <a:r>
              <a:rPr lang="en-US" sz="1200" dirty="0">
                <a:solidFill>
                  <a:srgbClr val="1A3260"/>
                </a:solidFill>
                <a:latin typeface="Calibri" panose="020F0502020204030204" pitchFamily="34" charset="0"/>
              </a:rPr>
              <a:t>Know when to return or take the child to the clinic</a:t>
            </a:r>
          </a:p>
          <a:p>
            <a:pPr marL="228600" lvl="0" indent="-228600">
              <a:buFont typeface="+mj-lt"/>
              <a:buAutoNum type="arabicPeriod"/>
            </a:pPr>
            <a:endParaRPr lang="en-US" sz="1200" b="0" baseline="0" dirty="0">
              <a:latin typeface="Calibri" panose="020F0502020204030204" pitchFamily="34" charset="0"/>
            </a:endParaRPr>
          </a:p>
          <a:p>
            <a:pPr marL="228600" indent="-228600">
              <a:buFont typeface="+mj-lt"/>
              <a:buAutoNum type="arabicPeriod"/>
            </a:pPr>
            <a:r>
              <a:rPr lang="en-US" sz="1200" b="1" baseline="0" dirty="0">
                <a:latin typeface="Calibri" panose="020F0502020204030204" pitchFamily="34" charset="0"/>
              </a:rPr>
              <a:t>EXPLAIN</a:t>
            </a:r>
            <a:r>
              <a:rPr lang="en-US" sz="1200" b="0" baseline="0" dirty="0">
                <a:latin typeface="Calibri" panose="020F0502020204030204" pitchFamily="34" charset="0"/>
              </a:rPr>
              <a:t>:  We will use the information on your Sick Child Guide to practice how to teach the caregiver.</a:t>
            </a:r>
            <a:endParaRPr lang="en-US" b="0" dirty="0"/>
          </a:p>
        </p:txBody>
      </p:sp>
      <p:sp>
        <p:nvSpPr>
          <p:cNvPr id="4" name="Slide Number Placeholder 3"/>
          <p:cNvSpPr>
            <a:spLocks noGrp="1"/>
          </p:cNvSpPr>
          <p:nvPr>
            <p:ph type="sldNum" sz="quarter" idx="10"/>
          </p:nvPr>
        </p:nvSpPr>
        <p:spPr/>
        <p:txBody>
          <a:bodyPr/>
          <a:lstStyle/>
          <a:p>
            <a:fld id="{4551D72A-0C99-40B3-8D4E-F63F50377672}" type="slidenum">
              <a:rPr lang="en-US" smtClean="0"/>
              <a:t>27</a:t>
            </a:fld>
            <a:endParaRPr lang="en-US"/>
          </a:p>
        </p:txBody>
      </p:sp>
    </p:spTree>
    <p:extLst>
      <p:ext uri="{BB962C8B-B14F-4D97-AF65-F5344CB8AC3E}">
        <p14:creationId xmlns:p14="http://schemas.microsoft.com/office/powerpoint/2010/main" val="40955786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HOW TO TREAT</a:t>
            </a:r>
            <a:r>
              <a:rPr lang="en-US" sz="1200" b="1" kern="1200" baseline="0" dirty="0">
                <a:solidFill>
                  <a:schemeClr val="tx1"/>
                </a:solidFill>
                <a:latin typeface="+mn-lt"/>
                <a:ea typeface="+mn-ea"/>
                <a:cs typeface="+mn-cs"/>
              </a:rPr>
              <a:t> DIARRHOEA:  ORS MIXING INSTRUCTIONS</a:t>
            </a:r>
            <a:endParaRPr lang="en-US" sz="1200" b="1" kern="1200" dirty="0">
              <a:solidFill>
                <a:schemeClr val="tx1"/>
              </a:solidFill>
              <a:latin typeface="+mn-lt"/>
              <a:ea typeface="+mn-ea"/>
              <a:cs typeface="+mn-cs"/>
            </a:endParaRPr>
          </a:p>
          <a:p>
            <a:endParaRPr lang="en-US" dirty="0"/>
          </a:p>
          <a:p>
            <a:pPr marL="228600" indent="-228600">
              <a:buFont typeface="+mj-lt"/>
              <a:buAutoNum type="arabicPeriod"/>
            </a:pPr>
            <a:r>
              <a:rPr lang="en-US" b="1" baseline="0" dirty="0"/>
              <a:t>ASK</a:t>
            </a:r>
            <a:r>
              <a:rPr lang="en-US" baseline="0" dirty="0"/>
              <a:t> a volunteer to use the image to explain how to mix ORS and give it to a child.</a:t>
            </a:r>
          </a:p>
          <a:p>
            <a:pPr marL="228600" indent="-228600">
              <a:buFont typeface="+mj-lt"/>
              <a:buAutoNum type="arabicPeriod"/>
            </a:pPr>
            <a:endParaRPr lang="en-US" baseline="0" dirty="0"/>
          </a:p>
          <a:p>
            <a:pPr marL="228600" indent="-228600">
              <a:buFont typeface="+mj-lt"/>
              <a:buAutoNum type="arabicPeriod"/>
            </a:pPr>
            <a:r>
              <a:rPr lang="en-US" b="1" baseline="0" dirty="0"/>
              <a:t>INVITE</a:t>
            </a:r>
            <a:r>
              <a:rPr lang="en-US" baseline="0" dirty="0"/>
              <a:t> others in the group to comment on and enhance the explanation. </a:t>
            </a:r>
          </a:p>
          <a:p>
            <a:pPr marL="228600" indent="-228600">
              <a:buFont typeface="+mj-lt"/>
              <a:buAutoNum type="arabicPeriod"/>
            </a:pPr>
            <a:endParaRPr lang="en-US" baseline="0" dirty="0"/>
          </a:p>
          <a:p>
            <a:pPr marL="228600" indent="-228600">
              <a:buFont typeface="+mj-lt"/>
              <a:buAutoNum type="arabicPeriod"/>
            </a:pPr>
            <a:r>
              <a:rPr lang="en-US" b="1" baseline="0" dirty="0"/>
              <a:t>REMIND</a:t>
            </a:r>
            <a:r>
              <a:rPr lang="en-US" baseline="0" dirty="0"/>
              <a:t> the participants how they can use the Sick Child Guide to teach caregivers.</a:t>
            </a:r>
          </a:p>
          <a:p>
            <a:pPr marL="628650" lvl="1" indent="-171450">
              <a:buFont typeface="Arial" panose="020B0604020202020204" pitchFamily="34" charset="0"/>
              <a:buChar char="•"/>
            </a:pPr>
            <a:r>
              <a:rPr lang="en-US" dirty="0">
                <a:solidFill>
                  <a:schemeClr val="tx2">
                    <a:lumMod val="75000"/>
                  </a:schemeClr>
                </a:solidFill>
              </a:rPr>
              <a:t>Teach the mother how to mix and give ORS</a:t>
            </a:r>
          </a:p>
          <a:p>
            <a:pPr marL="628650" lvl="1" indent="-171450">
              <a:buFont typeface="Arial" panose="020B0604020202020204" pitchFamily="34" charset="0"/>
              <a:buChar char="•"/>
            </a:pPr>
            <a:r>
              <a:rPr lang="en-US" dirty="0">
                <a:solidFill>
                  <a:schemeClr val="tx2">
                    <a:lumMod val="75000"/>
                  </a:schemeClr>
                </a:solidFill>
              </a:rPr>
              <a:t>Sell the mother 2 packets of ORS to use at home</a:t>
            </a: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4551D72A-0C99-40B3-8D4E-F63F50377672}" type="slidenum">
              <a:rPr lang="en-US" smtClean="0"/>
              <a:t>28</a:t>
            </a:fld>
            <a:endParaRPr lang="en-US"/>
          </a:p>
        </p:txBody>
      </p:sp>
    </p:spTree>
    <p:extLst>
      <p:ext uri="{BB962C8B-B14F-4D97-AF65-F5344CB8AC3E}">
        <p14:creationId xmlns:p14="http://schemas.microsoft.com/office/powerpoint/2010/main" val="26972962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rPr>
              <a:t>DIARRHEA: STEP 1. ORS DOSAGE INSTRUCTIONS</a:t>
            </a:r>
          </a:p>
          <a:p>
            <a:endParaRPr lang="en-US" sz="1200" b="0" dirty="0">
              <a:latin typeface="Calibri" panose="020F0502020204030204" pitchFamily="34" charset="0"/>
            </a:endParaRPr>
          </a:p>
          <a:p>
            <a:pPr marL="228600" indent="-228600">
              <a:buFont typeface="+mj-lt"/>
              <a:buAutoNum type="arabicPeriod"/>
            </a:pPr>
            <a:r>
              <a:rPr lang="en-US" sz="1200" b="1" dirty="0">
                <a:latin typeface="Calibri" panose="020F0502020204030204" pitchFamily="34" charset="0"/>
              </a:rPr>
              <a:t>ASK</a:t>
            </a:r>
            <a:r>
              <a:rPr lang="en-US" sz="1200" b="0" dirty="0">
                <a:latin typeface="Calibri" panose="020F0502020204030204" pitchFamily="34" charset="0"/>
              </a:rPr>
              <a:t> a volunteer to present the Step 1: Give ORS information</a:t>
            </a:r>
            <a:r>
              <a:rPr lang="en-US" sz="1200" b="0" baseline="0" dirty="0">
                <a:latin typeface="Calibri" panose="020F0502020204030204" pitchFamily="34" charset="0"/>
              </a:rPr>
              <a:t> in the image.</a:t>
            </a:r>
            <a:endParaRPr lang="en-US" sz="1200" b="0" dirty="0">
              <a:latin typeface="Calibri" panose="020F0502020204030204" pitchFamily="34" charset="0"/>
            </a:endParaRPr>
          </a:p>
          <a:p>
            <a:pPr lvl="1"/>
            <a:r>
              <a:rPr lang="en-US" sz="1200" dirty="0">
                <a:solidFill>
                  <a:schemeClr val="tx2">
                    <a:lumMod val="75000"/>
                  </a:schemeClr>
                </a:solidFill>
                <a:latin typeface="Calibri" panose="020F0502020204030204" pitchFamily="34" charset="0"/>
              </a:rPr>
              <a:t>Show the mother how much </a:t>
            </a:r>
            <a:r>
              <a:rPr lang="en-US" sz="1200" spc="100" dirty="0">
                <a:solidFill>
                  <a:schemeClr val="tx2">
                    <a:lumMod val="75000"/>
                  </a:schemeClr>
                </a:solidFill>
                <a:latin typeface="Calibri" panose="020F0502020204030204" pitchFamily="34" charset="0"/>
              </a:rPr>
              <a:t>f</a:t>
            </a:r>
            <a:r>
              <a:rPr lang="en-US" sz="1200" dirty="0">
                <a:solidFill>
                  <a:schemeClr val="tx2">
                    <a:lumMod val="75000"/>
                  </a:schemeClr>
                </a:solidFill>
                <a:latin typeface="Calibri" panose="020F0502020204030204" pitchFamily="34" charset="0"/>
              </a:rPr>
              <a:t>luid to give: </a:t>
            </a:r>
          </a:p>
          <a:p>
            <a:pPr marL="628650" lvl="1" indent="-171450">
              <a:buFont typeface="Arial" panose="020B0604020202020204" pitchFamily="34" charset="0"/>
              <a:buChar char="•"/>
            </a:pPr>
            <a:r>
              <a:rPr lang="en-US" sz="1200" dirty="0">
                <a:solidFill>
                  <a:schemeClr val="tx2">
                    <a:lumMod val="75000"/>
                  </a:schemeClr>
                </a:solidFill>
                <a:latin typeface="Calibri" panose="020F0502020204030204" pitchFamily="34" charset="0"/>
                <a:cs typeface="Times New Roman" panose="02020603050405020304" pitchFamily="18" charset="0"/>
              </a:rPr>
              <a:t>U</a:t>
            </a:r>
            <a:r>
              <a:rPr lang="en-US" altLang="zh-TW" sz="1200" dirty="0">
                <a:solidFill>
                  <a:schemeClr val="tx2">
                    <a:lumMod val="75000"/>
                  </a:schemeClr>
                </a:solidFill>
                <a:latin typeface="Calibri" panose="020F0502020204030204" pitchFamily="34" charset="0"/>
                <a:cs typeface="Times New Roman" panose="02020603050405020304" pitchFamily="18" charset="0"/>
              </a:rPr>
              <a:t>nder</a:t>
            </a:r>
            <a:r>
              <a:rPr lang="zh-TW" altLang="en-US" sz="1200" dirty="0">
                <a:solidFill>
                  <a:schemeClr val="tx2">
                    <a:lumMod val="75000"/>
                  </a:schemeClr>
                </a:solidFill>
                <a:latin typeface="Calibri" panose="020F0502020204030204" pitchFamily="34" charset="0"/>
                <a:cs typeface="Times New Roman" panose="02020603050405020304" pitchFamily="18" charset="0"/>
              </a:rPr>
              <a:t> </a:t>
            </a:r>
            <a:r>
              <a:rPr lang="en-US" sz="1200" dirty="0">
                <a:solidFill>
                  <a:schemeClr val="tx2">
                    <a:lumMod val="75000"/>
                  </a:schemeClr>
                </a:solidFill>
                <a:latin typeface="Calibri" panose="020F0502020204030204" pitchFamily="34" charset="0"/>
                <a:cs typeface="Times New Roman" panose="02020603050405020304" pitchFamily="18" charset="0"/>
              </a:rPr>
              <a:t>2 years—50 to 100 mL after each loose stool</a:t>
            </a:r>
          </a:p>
          <a:p>
            <a:pPr marL="628650" lvl="1" indent="-171450">
              <a:buFont typeface="Arial" panose="020B0604020202020204" pitchFamily="34" charset="0"/>
              <a:buChar char="•"/>
            </a:pPr>
            <a:r>
              <a:rPr lang="en-US" sz="1200" dirty="0">
                <a:solidFill>
                  <a:schemeClr val="tx2">
                    <a:lumMod val="75000"/>
                  </a:schemeClr>
                </a:solidFill>
                <a:latin typeface="Calibri" panose="020F0502020204030204" pitchFamily="34" charset="0"/>
                <a:cs typeface="Times New Roman" panose="02020603050405020304" pitchFamily="18" charset="0"/>
              </a:rPr>
              <a:t>2 to 10 years—100 to 200 mL after each loose stool</a:t>
            </a:r>
          </a:p>
          <a:p>
            <a:pPr marL="0" indent="0">
              <a:buFont typeface="+mj-lt"/>
              <a:buNone/>
            </a:pPr>
            <a:endParaRPr lang="en-US" sz="1200" baseline="0" dirty="0">
              <a:latin typeface="Calibri" panose="020F0502020204030204" pitchFamily="34" charset="0"/>
            </a:endParaRPr>
          </a:p>
          <a:p>
            <a:pPr marL="228600" indent="-228600">
              <a:buFont typeface="+mj-lt"/>
              <a:buAutoNum type="arabicPeriod"/>
            </a:pPr>
            <a:r>
              <a:rPr lang="en-US" sz="1200" b="1" baseline="0" dirty="0">
                <a:latin typeface="Calibri" panose="020F0502020204030204" pitchFamily="34" charset="0"/>
              </a:rPr>
              <a:t>REMIND</a:t>
            </a:r>
            <a:r>
              <a:rPr lang="en-US" sz="1200" baseline="0" dirty="0">
                <a:latin typeface="Calibri" panose="020F0502020204030204" pitchFamily="34" charset="0"/>
              </a:rPr>
              <a:t> the participants how they can use the Sick Child Guide to teach caregivers.</a:t>
            </a:r>
          </a:p>
          <a:p>
            <a:endParaRPr lang="en-US" sz="1200" b="0" dirty="0">
              <a:latin typeface="Calibri" panose="020F0502020204030204" pitchFamily="34" charset="0"/>
            </a:endParaRPr>
          </a:p>
          <a:p>
            <a:pPr marL="800100" lvl="1" indent="-342900">
              <a:buFont typeface="Arial" panose="020B0604020202020204" pitchFamily="34" charset="0"/>
              <a:buChar char="•"/>
            </a:pPr>
            <a:r>
              <a:rPr lang="en-US" sz="1200" dirty="0">
                <a:solidFill>
                  <a:schemeClr val="tx2">
                    <a:lumMod val="75000"/>
                  </a:schemeClr>
                </a:solidFill>
                <a:latin typeface="Calibri" panose="020F0502020204030204" pitchFamily="34" charset="0"/>
              </a:rPr>
              <a:t>Give frequent small sips from a cup</a:t>
            </a:r>
          </a:p>
          <a:p>
            <a:pPr marL="800100" lvl="1" indent="-342900">
              <a:buFont typeface="Arial" panose="020B0604020202020204" pitchFamily="34" charset="0"/>
              <a:buChar char="•"/>
            </a:pPr>
            <a:r>
              <a:rPr lang="en-US" sz="1200" dirty="0">
                <a:solidFill>
                  <a:schemeClr val="tx2">
                    <a:lumMod val="75000"/>
                  </a:schemeClr>
                </a:solidFill>
                <a:latin typeface="Calibri" panose="020F0502020204030204" pitchFamily="34" charset="0"/>
              </a:rPr>
              <a:t>If the child vomits, wait 10 minutes.  Then continue, but more slowly.</a:t>
            </a:r>
          </a:p>
          <a:p>
            <a:pPr marL="800100" lvl="1" indent="-342900">
              <a:buFont typeface="Arial" panose="020B0604020202020204" pitchFamily="34" charset="0"/>
              <a:buChar char="•"/>
            </a:pPr>
            <a:r>
              <a:rPr lang="en-US" sz="1200" b="1" dirty="0">
                <a:solidFill>
                  <a:srgbClr val="FBA019"/>
                </a:solidFill>
                <a:latin typeface="Calibri" panose="020F0502020204030204" pitchFamily="34" charset="0"/>
              </a:rPr>
              <a:t>Continue giving ORS until the diarrhea stops</a:t>
            </a:r>
          </a:p>
          <a:p>
            <a:pPr marL="800100" lvl="1" indent="-342900">
              <a:buFont typeface="Arial" panose="020B0604020202020204" pitchFamily="34" charset="0"/>
              <a:buChar char="•"/>
            </a:pPr>
            <a:r>
              <a:rPr lang="en-US" sz="1200" dirty="0">
                <a:solidFill>
                  <a:schemeClr val="tx2">
                    <a:lumMod val="75000"/>
                  </a:schemeClr>
                </a:solidFill>
                <a:latin typeface="Calibri" panose="020F0502020204030204" pitchFamily="34" charset="0"/>
              </a:rPr>
              <a:t>Breastfeed more frequently and for longer at each feed</a:t>
            </a:r>
          </a:p>
          <a:p>
            <a:pPr marL="800100" lvl="1" indent="-342900">
              <a:buFont typeface="Arial" panose="020B0604020202020204" pitchFamily="34" charset="0"/>
              <a:buChar char="•"/>
            </a:pPr>
            <a:r>
              <a:rPr lang="en-US" sz="1200" dirty="0">
                <a:solidFill>
                  <a:schemeClr val="tx2">
                    <a:lumMod val="75000"/>
                  </a:schemeClr>
                </a:solidFill>
                <a:latin typeface="Calibri" panose="020F0502020204030204" pitchFamily="34" charset="0"/>
              </a:rPr>
              <a:t>If the child is exclusively breastfed, breastfeed</a:t>
            </a:r>
            <a:r>
              <a:rPr lang="en-US" sz="1200" baseline="0" dirty="0">
                <a:solidFill>
                  <a:schemeClr val="tx2">
                    <a:lumMod val="75000"/>
                  </a:schemeClr>
                </a:solidFill>
                <a:latin typeface="Calibri" panose="020F0502020204030204" pitchFamily="34" charset="0"/>
              </a:rPr>
              <a:t> more often…do not </a:t>
            </a:r>
            <a:r>
              <a:rPr lang="en-US" sz="1200" dirty="0">
                <a:solidFill>
                  <a:schemeClr val="tx2">
                    <a:lumMod val="75000"/>
                  </a:schemeClr>
                </a:solidFill>
                <a:latin typeface="Calibri" panose="020F0502020204030204" pitchFamily="34" charset="0"/>
              </a:rPr>
              <a:t>give ORS solution</a:t>
            </a:r>
          </a:p>
          <a:p>
            <a:endParaRPr lang="en-US" sz="1200" b="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4551D72A-0C99-40B3-8D4E-F63F50377672}" type="slidenum">
              <a:rPr lang="en-US" smtClean="0"/>
              <a:t>29</a:t>
            </a:fld>
            <a:endParaRPr lang="en-US"/>
          </a:p>
        </p:txBody>
      </p:sp>
    </p:spTree>
    <p:extLst>
      <p:ext uri="{BB962C8B-B14F-4D97-AF65-F5344CB8AC3E}">
        <p14:creationId xmlns:p14="http://schemas.microsoft.com/office/powerpoint/2010/main" val="546780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REVIEW DAY 1 REVIEW</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mn-lt"/>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mn-lt"/>
                <a:ea typeface="+mn-ea"/>
                <a:cs typeface="+mn-cs"/>
              </a:rPr>
              <a:t>IMPLEMENT</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the review exercise for Day 2. </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0" kern="1200" dirty="0">
              <a:solidFill>
                <a:schemeClr val="tx1"/>
              </a:solidFill>
              <a:latin typeface="+mn-lt"/>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mn-lt"/>
                <a:ea typeface="+mn-ea"/>
                <a:cs typeface="+mn-cs"/>
              </a:rPr>
              <a:t>Briefly REVIEW </a:t>
            </a:r>
            <a:r>
              <a:rPr lang="en-US" sz="1200" b="0" kern="1200" dirty="0">
                <a:solidFill>
                  <a:schemeClr val="tx1"/>
                </a:solidFill>
                <a:latin typeface="+mn-lt"/>
                <a:ea typeface="+mn-ea"/>
                <a:cs typeface="+mn-cs"/>
              </a:rPr>
              <a:t>the Plan for Day 4.</a:t>
            </a:r>
          </a:p>
          <a:p>
            <a:pPr marL="228600" indent="-228600">
              <a:buFont typeface="+mj-lt"/>
              <a:buAutoNum type="arabicPeriod"/>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ANSWER</a:t>
            </a:r>
            <a:r>
              <a:rPr lang="en-US" sz="1200" kern="1200" dirty="0">
                <a:solidFill>
                  <a:schemeClr val="tx1"/>
                </a:solidFill>
                <a:latin typeface="+mn-lt"/>
                <a:ea typeface="+mn-ea"/>
                <a:cs typeface="+mn-cs"/>
              </a:rPr>
              <a:t> questions.</a:t>
            </a:r>
            <a:endParaRPr lang="en-US" dirty="0"/>
          </a:p>
          <a:p>
            <a:endParaRPr lang="en-US" dirty="0"/>
          </a:p>
        </p:txBody>
      </p:sp>
      <p:sp>
        <p:nvSpPr>
          <p:cNvPr id="4" name="Slide Number Placeholder 3"/>
          <p:cNvSpPr>
            <a:spLocks noGrp="1"/>
          </p:cNvSpPr>
          <p:nvPr>
            <p:ph type="sldNum" sz="quarter" idx="10"/>
          </p:nvPr>
        </p:nvSpPr>
        <p:spPr/>
        <p:txBody>
          <a:bodyPr/>
          <a:lstStyle/>
          <a:p>
            <a:fld id="{5C7802B9-19CE-44CA-A411-FECAD07C464A}"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801748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HOW TO TREAT</a:t>
            </a:r>
            <a:r>
              <a:rPr lang="en-US" sz="1200" b="1" kern="1200" baseline="0" dirty="0">
                <a:solidFill>
                  <a:schemeClr val="tx1"/>
                </a:solidFill>
                <a:latin typeface="+mn-lt"/>
                <a:ea typeface="+mn-ea"/>
                <a:cs typeface="+mn-cs"/>
              </a:rPr>
              <a:t> DIARRHOEA:  ZINC MIXING INSTRUCTIONS</a:t>
            </a:r>
            <a:endParaRPr lang="en-US" sz="1200" b="1" kern="1200" dirty="0">
              <a:solidFill>
                <a:schemeClr val="tx1"/>
              </a:solidFill>
              <a:latin typeface="+mn-lt"/>
              <a:ea typeface="+mn-ea"/>
              <a:cs typeface="+mn-cs"/>
            </a:endParaRPr>
          </a:p>
          <a:p>
            <a:endParaRPr lang="en-US" dirty="0"/>
          </a:p>
          <a:p>
            <a:pPr marL="228600" indent="-228600">
              <a:buFont typeface="+mj-lt"/>
              <a:buAutoNum type="arabicPeriod"/>
            </a:pPr>
            <a:r>
              <a:rPr lang="en-US" b="1" baseline="0" dirty="0"/>
              <a:t>ASK</a:t>
            </a:r>
            <a:r>
              <a:rPr lang="en-US" baseline="0" dirty="0"/>
              <a:t> a volunteer to use the image to explain how to mix ZINC and give it to a child.</a:t>
            </a:r>
          </a:p>
          <a:p>
            <a:pPr marL="0" indent="0">
              <a:buFont typeface="+mj-lt"/>
              <a:buNone/>
            </a:pPr>
            <a:endParaRPr lang="en-US" baseline="0" dirty="0"/>
          </a:p>
          <a:p>
            <a:pPr marL="228600" indent="-228600">
              <a:buFont typeface="+mj-lt"/>
              <a:buAutoNum type="arabicPeriod"/>
            </a:pPr>
            <a:r>
              <a:rPr lang="en-US" b="1" baseline="0" dirty="0"/>
              <a:t>REMIND</a:t>
            </a:r>
            <a:r>
              <a:rPr lang="en-US" baseline="0" dirty="0"/>
              <a:t> the participants how they can use the Sick Child Guide to teach caregivers.</a:t>
            </a:r>
          </a:p>
          <a:p>
            <a:pPr marL="628650" lvl="1" indent="-171450">
              <a:buFont typeface="Arial" panose="020B0604020202020204" pitchFamily="34" charset="0"/>
              <a:buChar char="•"/>
            </a:pPr>
            <a:r>
              <a:rPr lang="en-US" dirty="0">
                <a:solidFill>
                  <a:schemeClr val="tx2">
                    <a:lumMod val="75000"/>
                  </a:schemeClr>
                </a:solidFill>
              </a:rPr>
              <a:t>Teach the mother how to mix and give ZINC</a:t>
            </a:r>
          </a:p>
          <a:p>
            <a:pPr marL="628650" lvl="1" indent="-171450">
              <a:buFont typeface="Arial" panose="020B0604020202020204" pitchFamily="34" charset="0"/>
              <a:buChar char="•"/>
            </a:pPr>
            <a:r>
              <a:rPr lang="en-US" dirty="0">
                <a:solidFill>
                  <a:schemeClr val="tx2">
                    <a:lumMod val="75000"/>
                  </a:schemeClr>
                </a:solidFill>
              </a:rPr>
              <a:t>Give the mother the Zinc package to use at home</a:t>
            </a: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4551D72A-0C99-40B3-8D4E-F63F50377672}" type="slidenum">
              <a:rPr lang="en-US" smtClean="0"/>
              <a:t>30</a:t>
            </a:fld>
            <a:endParaRPr lang="en-US"/>
          </a:p>
        </p:txBody>
      </p:sp>
    </p:spTree>
    <p:extLst>
      <p:ext uri="{BB962C8B-B14F-4D97-AF65-F5344CB8AC3E}">
        <p14:creationId xmlns:p14="http://schemas.microsoft.com/office/powerpoint/2010/main" val="1319708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rPr>
              <a:t>DIARRHEA:  STEP 2. ZINC DOSAGE INSTRUCTIONS</a:t>
            </a:r>
          </a:p>
          <a:p>
            <a:endParaRPr lang="en-US" sz="1200" b="0" dirty="0">
              <a:latin typeface="Calibri" panose="020F0502020204030204" pitchFamily="34" charset="0"/>
            </a:endParaRPr>
          </a:p>
          <a:p>
            <a:pPr marL="228600" indent="-228600">
              <a:buFont typeface="+mj-lt"/>
              <a:buAutoNum type="arabicPeriod"/>
            </a:pPr>
            <a:r>
              <a:rPr lang="en-US" sz="1200" b="1" dirty="0">
                <a:latin typeface="Calibri" panose="020F0502020204030204" pitchFamily="34" charset="0"/>
              </a:rPr>
              <a:t>ASK</a:t>
            </a:r>
            <a:r>
              <a:rPr lang="en-US" sz="1200" b="0" dirty="0">
                <a:latin typeface="Calibri" panose="020F0502020204030204" pitchFamily="34" charset="0"/>
              </a:rPr>
              <a:t> a volunteer to present the information</a:t>
            </a:r>
            <a:r>
              <a:rPr lang="en-US" sz="1200" b="0" baseline="0" dirty="0">
                <a:latin typeface="Calibri" panose="020F0502020204030204" pitchFamily="34" charset="0"/>
              </a:rPr>
              <a:t> in the image.</a:t>
            </a:r>
            <a:endParaRPr lang="en-US" sz="1200" b="0" dirty="0">
              <a:latin typeface="Calibri" panose="020F0502020204030204" pitchFamily="34" charset="0"/>
            </a:endParaRPr>
          </a:p>
          <a:p>
            <a:pPr lvl="1"/>
            <a:r>
              <a:rPr lang="en-US" sz="1200" dirty="0">
                <a:solidFill>
                  <a:schemeClr val="tx2">
                    <a:lumMod val="75000"/>
                  </a:schemeClr>
                </a:solidFill>
                <a:latin typeface="Calibri" panose="020F0502020204030204" pitchFamily="34" charset="0"/>
              </a:rPr>
              <a:t>Show the caregiver how much </a:t>
            </a:r>
            <a:r>
              <a:rPr lang="en-US" sz="1200" spc="100" dirty="0">
                <a:solidFill>
                  <a:schemeClr val="tx2">
                    <a:lumMod val="75000"/>
                  </a:schemeClr>
                </a:solidFill>
                <a:latin typeface="Calibri" panose="020F0502020204030204" pitchFamily="34" charset="0"/>
              </a:rPr>
              <a:t>zinc </a:t>
            </a:r>
            <a:r>
              <a:rPr lang="en-US" sz="1200" dirty="0">
                <a:solidFill>
                  <a:schemeClr val="tx2">
                    <a:lumMod val="75000"/>
                  </a:schemeClr>
                </a:solidFill>
                <a:latin typeface="Calibri" panose="020F0502020204030204" pitchFamily="34" charset="0"/>
              </a:rPr>
              <a:t>to give: </a:t>
            </a:r>
          </a:p>
          <a:p>
            <a:pPr marL="628650" lvl="1" indent="-171450">
              <a:spcBef>
                <a:spcPts val="1200"/>
              </a:spcBef>
              <a:buFont typeface="Arial" pitchFamily="34" charset="0"/>
              <a:buChar char="•"/>
              <a:tabLst>
                <a:tab pos="2398713" algn="l"/>
                <a:tab pos="2743200" algn="l"/>
              </a:tabLst>
            </a:pPr>
            <a:r>
              <a:rPr lang="en-US" sz="1200" dirty="0">
                <a:solidFill>
                  <a:schemeClr val="tx2">
                    <a:lumMod val="75000"/>
                  </a:schemeClr>
                </a:solidFill>
                <a:latin typeface="Calibri" panose="020F0502020204030204" pitchFamily="34" charset="0"/>
              </a:rPr>
              <a:t>Up to 6 months</a:t>
            </a:r>
            <a:r>
              <a:rPr lang="en-US" sz="1200" baseline="0" dirty="0">
                <a:solidFill>
                  <a:schemeClr val="tx2">
                    <a:lumMod val="75000"/>
                  </a:schemeClr>
                </a:solidFill>
                <a:latin typeface="Calibri" panose="020F0502020204030204" pitchFamily="34" charset="0"/>
              </a:rPr>
              <a:t> </a:t>
            </a:r>
            <a:r>
              <a:rPr lang="en-US" sz="1200" dirty="0">
                <a:solidFill>
                  <a:schemeClr val="tx2">
                    <a:lumMod val="75000"/>
                  </a:schemeClr>
                </a:solidFill>
                <a:latin typeface="Calibri" panose="020F0502020204030204" pitchFamily="34" charset="0"/>
              </a:rPr>
              <a:t>—</a:t>
            </a:r>
            <a:r>
              <a:rPr lang="en-US" sz="1200" baseline="0" dirty="0">
                <a:solidFill>
                  <a:schemeClr val="tx2">
                    <a:lumMod val="75000"/>
                  </a:schemeClr>
                </a:solidFill>
                <a:latin typeface="Calibri" panose="020F0502020204030204" pitchFamily="34" charset="0"/>
              </a:rPr>
              <a:t> </a:t>
            </a:r>
            <a:r>
              <a:rPr lang="en-US" sz="1200" dirty="0">
                <a:solidFill>
                  <a:schemeClr val="tx2">
                    <a:lumMod val="75000"/>
                  </a:schemeClr>
                </a:solidFill>
                <a:latin typeface="Calibri" panose="020F0502020204030204" pitchFamily="34" charset="0"/>
              </a:rPr>
              <a:t>10 mg daily (1/2 tablet) for 10 days or</a:t>
            </a:r>
          </a:p>
          <a:p>
            <a:pPr marL="628650" lvl="1" indent="-171450">
              <a:spcBef>
                <a:spcPts val="1200"/>
              </a:spcBef>
              <a:buFont typeface="Arial" pitchFamily="34" charset="0"/>
              <a:buChar char="•"/>
              <a:tabLst>
                <a:tab pos="2398713" algn="l"/>
                <a:tab pos="2743200" algn="l"/>
              </a:tabLst>
            </a:pPr>
            <a:r>
              <a:rPr lang="en-US" sz="1200" dirty="0">
                <a:solidFill>
                  <a:schemeClr val="tx2">
                    <a:lumMod val="75000"/>
                  </a:schemeClr>
                </a:solidFill>
                <a:latin typeface="Calibri" panose="020F0502020204030204" pitchFamily="34" charset="0"/>
              </a:rPr>
              <a:t>6 months or more — 20 mg daily (1 tablet) for 10 days or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solidFill>
                  <a:srgbClr val="002060"/>
                </a:solidFill>
                <a:latin typeface="Calibri" panose="020F0502020204030204" pitchFamily="34" charset="0"/>
              </a:rPr>
              <a:t>Continue to give zinc for 10 days </a:t>
            </a:r>
            <a:r>
              <a:rPr lang="en-US" sz="1200" b="1" i="1" dirty="0">
                <a:solidFill>
                  <a:srgbClr val="F79646">
                    <a:lumMod val="75000"/>
                  </a:srgbClr>
                </a:solidFill>
                <a:latin typeface="Calibri" panose="020F0502020204030204" pitchFamily="34" charset="0"/>
              </a:rPr>
              <a:t>even if the diarrhea stops earlier</a:t>
            </a:r>
            <a:endParaRPr lang="en-US" sz="1200" dirty="0">
              <a:solidFill>
                <a:schemeClr val="tx2">
                  <a:lumMod val="75000"/>
                </a:schemeClr>
              </a:solidFill>
              <a:latin typeface="Calibri" panose="020F0502020204030204" pitchFamily="34" charset="0"/>
            </a:endParaRPr>
          </a:p>
          <a:p>
            <a:pPr marL="228600" indent="-228600">
              <a:buFont typeface="+mj-lt"/>
              <a:buAutoNum type="arabicPeriod"/>
            </a:pPr>
            <a:endParaRPr lang="en-US" sz="1200" baseline="0" dirty="0">
              <a:latin typeface="Calibri" panose="020F0502020204030204" pitchFamily="34" charset="0"/>
            </a:endParaRPr>
          </a:p>
          <a:p>
            <a:pPr marL="228600" indent="-228600">
              <a:buFont typeface="+mj-lt"/>
              <a:buAutoNum type="arabicPeriod"/>
            </a:pPr>
            <a:r>
              <a:rPr lang="en-US" sz="1200" b="1" baseline="0" dirty="0">
                <a:latin typeface="Calibri" panose="020F0502020204030204" pitchFamily="34" charset="0"/>
              </a:rPr>
              <a:t>REMIND</a:t>
            </a:r>
            <a:r>
              <a:rPr lang="en-US" sz="1200" baseline="0" dirty="0">
                <a:latin typeface="Calibri" panose="020F0502020204030204" pitchFamily="34" charset="0"/>
              </a:rPr>
              <a:t> the participants how they can use the Sick Child Guide to teach caregivers.</a:t>
            </a:r>
          </a:p>
          <a:p>
            <a:pPr marL="457200" lvl="1" indent="0">
              <a:buNone/>
            </a:pPr>
            <a:r>
              <a:rPr lang="en-US" sz="1200" dirty="0">
                <a:latin typeface="Calibri" panose="020F0502020204030204" pitchFamily="34" charset="0"/>
              </a:rPr>
              <a:t>Show the mother how to give zinc supplement:</a:t>
            </a:r>
            <a:endParaRPr lang="en-US" sz="1200" b="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4551D72A-0C99-40B3-8D4E-F63F50377672}" type="slidenum">
              <a:rPr lang="en-US" smtClean="0"/>
              <a:t>31</a:t>
            </a:fld>
            <a:endParaRPr lang="en-US"/>
          </a:p>
        </p:txBody>
      </p:sp>
    </p:spTree>
    <p:extLst>
      <p:ext uri="{BB962C8B-B14F-4D97-AF65-F5344CB8AC3E}">
        <p14:creationId xmlns:p14="http://schemas.microsoft.com/office/powerpoint/2010/main" val="15155804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800"/>
              </a:spcBef>
              <a:buNone/>
            </a:pPr>
            <a:r>
              <a:rPr lang="en-US" sz="1200" b="1" dirty="0">
                <a:latin typeface="Calibri" panose="020F0502020204030204" pitchFamily="34" charset="0"/>
              </a:rPr>
              <a:t>DIARRHEA: STEP 3. CONTINUE TO FEED</a:t>
            </a:r>
            <a:endParaRPr lang="en-US" sz="1200" dirty="0">
              <a:solidFill>
                <a:schemeClr val="tx2">
                  <a:lumMod val="50000"/>
                </a:schemeClr>
              </a:solidFill>
              <a:latin typeface="Calibri" panose="020F0502020204030204" pitchFamily="34" charset="0"/>
            </a:endParaRPr>
          </a:p>
          <a:p>
            <a:pPr marL="0" indent="0">
              <a:spcBef>
                <a:spcPts val="1800"/>
              </a:spcBef>
              <a:buNone/>
            </a:pPr>
            <a:endParaRPr lang="en-US" sz="1200" dirty="0">
              <a:solidFill>
                <a:schemeClr val="tx2">
                  <a:lumMod val="50000"/>
                </a:schemeClr>
              </a:solidFill>
              <a:latin typeface="Calibri" panose="020F0502020204030204" pitchFamily="34" charset="0"/>
            </a:endParaRPr>
          </a:p>
          <a:p>
            <a:pPr marL="228600" indent="-228600">
              <a:spcBef>
                <a:spcPts val="1800"/>
              </a:spcBef>
              <a:buFont typeface="+mj-lt"/>
              <a:buAutoNum type="arabicPeriod"/>
            </a:pPr>
            <a:r>
              <a:rPr lang="en-US" sz="1200" b="1" dirty="0">
                <a:solidFill>
                  <a:schemeClr val="tx2">
                    <a:lumMod val="50000"/>
                  </a:schemeClr>
                </a:solidFill>
                <a:latin typeface="Calibri" panose="020F0502020204030204" pitchFamily="34" charset="0"/>
              </a:rPr>
              <a:t>ASK</a:t>
            </a:r>
            <a:r>
              <a:rPr lang="en-US" sz="1200" dirty="0">
                <a:solidFill>
                  <a:schemeClr val="tx2">
                    <a:lumMod val="50000"/>
                  </a:schemeClr>
                </a:solidFill>
                <a:latin typeface="Calibri" panose="020F0502020204030204" pitchFamily="34" charset="0"/>
              </a:rPr>
              <a:t>:</a:t>
            </a:r>
            <a:r>
              <a:rPr lang="en-US" sz="1200" baseline="0" dirty="0">
                <a:solidFill>
                  <a:schemeClr val="tx2">
                    <a:lumMod val="50000"/>
                  </a:schemeClr>
                </a:solidFill>
                <a:latin typeface="Calibri" panose="020F0502020204030204" pitchFamily="34" charset="0"/>
              </a:rPr>
              <a:t> </a:t>
            </a:r>
          </a:p>
          <a:p>
            <a:pPr marL="457200" lvl="1" indent="0">
              <a:spcBef>
                <a:spcPts val="1800"/>
              </a:spcBef>
              <a:buFont typeface="+mj-lt"/>
              <a:buNone/>
            </a:pPr>
            <a:r>
              <a:rPr lang="en-US" sz="1200" b="1" baseline="0" dirty="0">
                <a:solidFill>
                  <a:schemeClr val="tx2">
                    <a:lumMod val="50000"/>
                  </a:schemeClr>
                </a:solidFill>
                <a:latin typeface="Calibri" panose="020F0502020204030204" pitchFamily="34" charset="0"/>
              </a:rPr>
              <a:t>What is the ‘common wisdom’ about feeding children that are suffering with diarrhea?</a:t>
            </a:r>
          </a:p>
          <a:p>
            <a:pPr marL="457200" lvl="1" indent="0">
              <a:spcBef>
                <a:spcPts val="1800"/>
              </a:spcBef>
              <a:buFont typeface="+mj-lt"/>
              <a:buNone/>
            </a:pPr>
            <a:r>
              <a:rPr lang="en-US" sz="1200" b="1" baseline="0" dirty="0">
                <a:solidFill>
                  <a:schemeClr val="tx2">
                    <a:lumMod val="50000"/>
                  </a:schemeClr>
                </a:solidFill>
                <a:latin typeface="Calibri" panose="020F0502020204030204" pitchFamily="34" charset="0"/>
              </a:rPr>
              <a:t>What are the consequences of withholding food from sick children?</a:t>
            </a:r>
          </a:p>
          <a:p>
            <a:pPr marL="457200" lvl="1" indent="0">
              <a:spcBef>
                <a:spcPts val="1800"/>
              </a:spcBef>
              <a:buFont typeface="+mj-lt"/>
              <a:buNone/>
            </a:pPr>
            <a:endParaRPr lang="en-US" sz="1200" baseline="0" dirty="0">
              <a:solidFill>
                <a:schemeClr val="tx2">
                  <a:lumMod val="50000"/>
                </a:schemeClr>
              </a:solidFill>
              <a:latin typeface="Calibri" panose="020F0502020204030204" pitchFamily="34" charset="0"/>
            </a:endParaRPr>
          </a:p>
          <a:p>
            <a:pPr marL="228600" indent="-228600">
              <a:spcBef>
                <a:spcPts val="1800"/>
              </a:spcBef>
              <a:buFont typeface="+mj-lt"/>
              <a:buAutoNum type="arabicPeriod"/>
            </a:pPr>
            <a:r>
              <a:rPr lang="en-US" sz="1200" b="1" dirty="0">
                <a:solidFill>
                  <a:schemeClr val="tx2">
                    <a:lumMod val="50000"/>
                  </a:schemeClr>
                </a:solidFill>
                <a:latin typeface="Calibri" panose="020F0502020204030204" pitchFamily="34" charset="0"/>
              </a:rPr>
              <a:t>PRESENT</a:t>
            </a:r>
          </a:p>
          <a:p>
            <a:pPr marL="457200" lvl="1" indent="0">
              <a:spcBef>
                <a:spcPts val="1800"/>
              </a:spcBef>
              <a:buNone/>
            </a:pPr>
            <a:r>
              <a:rPr lang="en-US" sz="1200" dirty="0">
                <a:solidFill>
                  <a:schemeClr val="tx2">
                    <a:lumMod val="50000"/>
                  </a:schemeClr>
                </a:solidFill>
                <a:latin typeface="Calibri" panose="020F0502020204030204" pitchFamily="34" charset="0"/>
              </a:rPr>
              <a:t>The infant’s/child’s usual diet should be continued during diarrhea and increased afterwards:</a:t>
            </a:r>
          </a:p>
          <a:p>
            <a:pPr marL="963613" lvl="1" indent="-171450">
              <a:spcBef>
                <a:spcPts val="1800"/>
              </a:spcBef>
              <a:buFont typeface="Arial" panose="020B0604020202020204" pitchFamily="34" charset="0"/>
              <a:buChar char="•"/>
            </a:pPr>
            <a:r>
              <a:rPr lang="en-US" sz="1200" dirty="0">
                <a:solidFill>
                  <a:schemeClr val="tx2">
                    <a:lumMod val="50000"/>
                  </a:schemeClr>
                </a:solidFill>
                <a:latin typeface="Calibri" panose="020F0502020204030204" pitchFamily="34" charset="0"/>
              </a:rPr>
              <a:t>Food should </a:t>
            </a:r>
            <a:r>
              <a:rPr lang="en-US" sz="1200" i="1" u="sng" dirty="0">
                <a:solidFill>
                  <a:srgbClr val="C00000"/>
                </a:solidFill>
                <a:latin typeface="Calibri" panose="020F0502020204030204" pitchFamily="34" charset="0"/>
              </a:rPr>
              <a:t>never</a:t>
            </a:r>
            <a:r>
              <a:rPr lang="en-US" sz="1200" dirty="0">
                <a:latin typeface="Calibri" panose="020F0502020204030204" pitchFamily="34" charset="0"/>
              </a:rPr>
              <a:t> </a:t>
            </a:r>
            <a:r>
              <a:rPr lang="en-US" sz="1200" dirty="0">
                <a:solidFill>
                  <a:schemeClr val="tx2">
                    <a:lumMod val="50000"/>
                  </a:schemeClr>
                </a:solidFill>
                <a:latin typeface="Calibri" panose="020F0502020204030204" pitchFamily="34" charset="0"/>
              </a:rPr>
              <a:t>be withheld and the child's </a:t>
            </a:r>
            <a:r>
              <a:rPr lang="en-US" sz="1200" dirty="0">
                <a:latin typeface="Calibri" panose="020F0502020204030204" pitchFamily="34" charset="0"/>
              </a:rPr>
              <a:t>usual foods should </a:t>
            </a:r>
            <a:r>
              <a:rPr lang="en-US" sz="1200" i="1" u="sng" dirty="0">
                <a:solidFill>
                  <a:srgbClr val="C00000"/>
                </a:solidFill>
                <a:latin typeface="Calibri" panose="020F0502020204030204" pitchFamily="34" charset="0"/>
              </a:rPr>
              <a:t>not</a:t>
            </a:r>
            <a:r>
              <a:rPr lang="en-US" sz="1200" dirty="0">
                <a:latin typeface="Calibri" panose="020F0502020204030204" pitchFamily="34" charset="0"/>
              </a:rPr>
              <a:t> be diluted</a:t>
            </a:r>
          </a:p>
          <a:p>
            <a:pPr marL="963613" lvl="1" indent="-171450">
              <a:spcBef>
                <a:spcPts val="1800"/>
              </a:spcBef>
              <a:buFont typeface="Arial" panose="020B0604020202020204" pitchFamily="34" charset="0"/>
              <a:buChar char="•"/>
            </a:pPr>
            <a:r>
              <a:rPr lang="en-US" sz="1200" dirty="0">
                <a:latin typeface="Calibri" panose="020F0502020204030204" pitchFamily="34" charset="0"/>
              </a:rPr>
              <a:t>Continued feeding also speeds the recovery of normal intestinal function, including the ability to digest and absorb various nutrients</a:t>
            </a:r>
          </a:p>
          <a:p>
            <a:pPr marL="963613" lvl="1" indent="-171450">
              <a:spcBef>
                <a:spcPts val="1800"/>
              </a:spcBef>
              <a:buFont typeface="Arial" panose="020B0604020202020204" pitchFamily="34" charset="0"/>
              <a:buChar char="•"/>
            </a:pPr>
            <a:endParaRPr lang="en-US" sz="1200" dirty="0">
              <a:latin typeface="Calibri" panose="020F0502020204030204" pitchFamily="34" charset="0"/>
            </a:endParaRPr>
          </a:p>
          <a:p>
            <a:pPr marL="228600" indent="-228600">
              <a:buFont typeface="+mj-lt"/>
              <a:buAutoNum type="arabicPeriod"/>
            </a:pPr>
            <a:r>
              <a:rPr lang="en-US" b="1" dirty="0">
                <a:latin typeface="Calibri" panose="020F0502020204030204" pitchFamily="34" charset="0"/>
              </a:rPr>
              <a:t>ASK</a:t>
            </a:r>
            <a:r>
              <a:rPr lang="en-US" dirty="0">
                <a:latin typeface="Calibri" panose="020F0502020204030204" pitchFamily="34" charset="0"/>
              </a:rPr>
              <a:t>:  How</a:t>
            </a:r>
            <a:r>
              <a:rPr lang="en-US" baseline="0" dirty="0">
                <a:latin typeface="Calibri" panose="020F0502020204030204" pitchFamily="34" charset="0"/>
              </a:rPr>
              <a:t> can you convince a caregiver to encourage a child that has diarrhea to eat…and eat more?</a:t>
            </a:r>
          </a:p>
          <a:p>
            <a:pPr marL="228600" indent="-228600">
              <a:buFont typeface="+mj-lt"/>
              <a:buAutoNum type="arabicPeriod"/>
            </a:pPr>
            <a:endParaRPr lang="en-US"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4551D72A-0C99-40B3-8D4E-F63F50377672}" type="slidenum">
              <a:rPr lang="en-US" smtClean="0"/>
              <a:t>32</a:t>
            </a:fld>
            <a:endParaRPr lang="en-US"/>
          </a:p>
        </p:txBody>
      </p:sp>
    </p:spTree>
    <p:extLst>
      <p:ext uri="{BB962C8B-B14F-4D97-AF65-F5344CB8AC3E}">
        <p14:creationId xmlns:p14="http://schemas.microsoft.com/office/powerpoint/2010/main" val="33040051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Calibri" panose="020F0502020204030204" pitchFamily="34" charset="0"/>
              </a:rPr>
              <a:t>DIARRHEA: STEP 4. WHEN TO GET MORE HELP</a:t>
            </a:r>
          </a:p>
          <a:p>
            <a:endParaRPr lang="en-US" b="0" dirty="0">
              <a:latin typeface="Calibri" panose="020F0502020204030204" pitchFamily="34" charset="0"/>
            </a:endParaRPr>
          </a:p>
          <a:p>
            <a:pPr marL="228600" indent="-228600">
              <a:buFont typeface="+mj-lt"/>
              <a:buAutoNum type="arabicPeriod"/>
            </a:pPr>
            <a:r>
              <a:rPr lang="en-US" b="1" dirty="0">
                <a:latin typeface="Calibri" panose="020F0502020204030204" pitchFamily="34" charset="0"/>
              </a:rPr>
              <a:t>INVITE</a:t>
            </a:r>
            <a:r>
              <a:rPr lang="en-US" b="1" baseline="0" dirty="0">
                <a:latin typeface="Calibri" panose="020F0502020204030204" pitchFamily="34" charset="0"/>
              </a:rPr>
              <a:t> </a:t>
            </a:r>
            <a:r>
              <a:rPr lang="en-US" b="0" baseline="0" dirty="0">
                <a:latin typeface="Calibri" panose="020F0502020204030204" pitchFamily="34" charset="0"/>
              </a:rPr>
              <a:t>a volunteer to read</a:t>
            </a:r>
            <a:r>
              <a:rPr lang="en-US" b="0" dirty="0">
                <a:latin typeface="Calibri" panose="020F0502020204030204" pitchFamily="34" charset="0"/>
              </a:rPr>
              <a:t> Step 4.</a:t>
            </a:r>
          </a:p>
          <a:p>
            <a:pPr marL="228600" indent="-228600">
              <a:buFont typeface="+mj-lt"/>
              <a:buAutoNum type="arabicPeriod"/>
            </a:pPr>
            <a:endParaRPr lang="en-US" b="0" dirty="0">
              <a:latin typeface="Calibri" panose="020F0502020204030204" pitchFamily="34" charset="0"/>
            </a:endParaRPr>
          </a:p>
          <a:p>
            <a:pPr marL="228600" indent="-228600">
              <a:buFont typeface="+mj-lt"/>
              <a:buAutoNum type="arabicPeriod"/>
            </a:pPr>
            <a:r>
              <a:rPr lang="en-US" b="1" dirty="0">
                <a:latin typeface="Calibri" panose="020F0502020204030204" pitchFamily="34" charset="0"/>
              </a:rPr>
              <a:t>HIGHLIGHT</a:t>
            </a:r>
            <a:r>
              <a:rPr lang="en-US" b="0" baseline="0" dirty="0">
                <a:latin typeface="Calibri" panose="020F0502020204030204" pitchFamily="34" charset="0"/>
              </a:rPr>
              <a:t> that these symptoms should be familiar…the Danger Signs.</a:t>
            </a:r>
          </a:p>
          <a:p>
            <a:pPr marL="228600" indent="-228600">
              <a:buFont typeface="+mj-lt"/>
              <a:buAutoNum type="arabicPeriod"/>
            </a:pPr>
            <a:endParaRPr lang="en-US" b="0" baseline="0" dirty="0">
              <a:latin typeface="Calibri" panose="020F0502020204030204" pitchFamily="34" charset="0"/>
            </a:endParaRPr>
          </a:p>
          <a:p>
            <a:pPr marL="228600" indent="-228600">
              <a:buFont typeface="+mj-lt"/>
              <a:buAutoNum type="arabicPeriod"/>
            </a:pPr>
            <a:r>
              <a:rPr lang="en-US" b="1" baseline="0" dirty="0">
                <a:latin typeface="Calibri" panose="020F0502020204030204" pitchFamily="34" charset="0"/>
              </a:rPr>
              <a:t>ASK</a:t>
            </a:r>
            <a:r>
              <a:rPr lang="en-US" b="0" baseline="0" dirty="0">
                <a:latin typeface="Calibri" panose="020F0502020204030204" pitchFamily="34" charset="0"/>
              </a:rPr>
              <a:t>:  What do you instruct the caregiver to do if s/he sees any of these signs?  </a:t>
            </a:r>
            <a:r>
              <a:rPr lang="en-US" b="0" i="1" baseline="0" dirty="0">
                <a:latin typeface="Calibri" panose="020F0502020204030204" pitchFamily="34" charset="0"/>
              </a:rPr>
              <a:t>[</a:t>
            </a:r>
            <a:r>
              <a:rPr lang="en-US" b="0" i="1" baseline="0" dirty="0">
                <a:latin typeface="Calibri" panose="020F0502020204030204" pitchFamily="34" charset="0"/>
                <a:sym typeface="Wingdings" panose="05000000000000000000" pitchFamily="2" charset="2"/>
              </a:rPr>
              <a:t> GO for help]</a:t>
            </a:r>
          </a:p>
          <a:p>
            <a:pPr marL="228600" indent="-228600">
              <a:buFont typeface="+mj-lt"/>
              <a:buAutoNum type="arabicPeriod"/>
            </a:pPr>
            <a:endParaRPr lang="en-US" b="0" i="1" baseline="0" dirty="0">
              <a:latin typeface="Calibri" panose="020F0502020204030204" pitchFamily="34" charset="0"/>
              <a:sym typeface="Wingdings" panose="05000000000000000000" pitchFamily="2" charset="2"/>
            </a:endParaRPr>
          </a:p>
          <a:p>
            <a:pPr marL="228600" indent="-228600">
              <a:buFont typeface="+mj-lt"/>
              <a:buAutoNum type="arabicPeriod"/>
            </a:pPr>
            <a:r>
              <a:rPr lang="en-US" b="1" i="0" baseline="0" dirty="0">
                <a:latin typeface="Calibri" panose="020F0502020204030204" pitchFamily="34" charset="0"/>
                <a:sym typeface="Wingdings" panose="05000000000000000000" pitchFamily="2" charset="2"/>
              </a:rPr>
              <a:t>ASK</a:t>
            </a:r>
            <a:r>
              <a:rPr lang="en-US" b="0" i="0" baseline="0" dirty="0">
                <a:latin typeface="Calibri" panose="020F0502020204030204" pitchFamily="34" charset="0"/>
                <a:sym typeface="Wingdings" panose="05000000000000000000" pitchFamily="2" charset="2"/>
              </a:rPr>
              <a:t>: What questions do you have about Steps 1 – 4 for the home care of diarrhea?</a:t>
            </a:r>
            <a:endParaRPr lang="en-US" b="0" i="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4551D72A-0C99-40B3-8D4E-F63F50377672}" type="slidenum">
              <a:rPr lang="en-US" smtClean="0"/>
              <a:t>33</a:t>
            </a:fld>
            <a:endParaRPr lang="en-US"/>
          </a:p>
        </p:txBody>
      </p:sp>
    </p:spTree>
    <p:extLst>
      <p:ext uri="{BB962C8B-B14F-4D97-AF65-F5344CB8AC3E}">
        <p14:creationId xmlns:p14="http://schemas.microsoft.com/office/powerpoint/2010/main" val="28456902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Calibri" panose="020F0502020204030204" pitchFamily="34" charset="0"/>
              </a:rPr>
              <a:t>DIARRHEA: AVAILABLE CO-PACK </a:t>
            </a:r>
            <a:r>
              <a:rPr lang="en-US" sz="1200" b="1" baseline="0" dirty="0">
                <a:latin typeface="Calibri" panose="020F0502020204030204" pitchFamily="34" charset="0"/>
              </a:rPr>
              <a:t>PRODUCTS</a:t>
            </a:r>
          </a:p>
          <a:p>
            <a:endParaRPr lang="en-US" sz="1200" b="1" baseline="0" dirty="0">
              <a:latin typeface="Calibri" panose="020F0502020204030204" pitchFamily="34" charset="0"/>
            </a:endParaRPr>
          </a:p>
          <a:p>
            <a:pPr marL="228600" indent="-228600">
              <a:buAutoNum type="arabicPeriod"/>
            </a:pPr>
            <a:r>
              <a:rPr lang="en-US" sz="1200" b="1" baseline="0" dirty="0">
                <a:latin typeface="Calibri" panose="020F0502020204030204" pitchFamily="34" charset="0"/>
              </a:rPr>
              <a:t>ASK </a:t>
            </a:r>
            <a:r>
              <a:rPr lang="en-US" sz="1200" b="0" baseline="0" dirty="0">
                <a:latin typeface="Calibri" panose="020F0502020204030204" pitchFamily="34" charset="0"/>
              </a:rPr>
              <a:t>if the participants recognize the different products. </a:t>
            </a:r>
          </a:p>
          <a:p>
            <a:pPr marL="228600" indent="-228600">
              <a:buAutoNum type="arabicPeriod"/>
            </a:pPr>
            <a:r>
              <a:rPr lang="en-US" sz="1200" b="1" baseline="0" dirty="0">
                <a:latin typeface="Calibri" panose="020F0502020204030204" pitchFamily="34" charset="0"/>
              </a:rPr>
              <a:t>INVITE</a:t>
            </a:r>
            <a:r>
              <a:rPr lang="en-US" sz="1200" b="0" baseline="0" dirty="0">
                <a:latin typeface="Calibri" panose="020F0502020204030204" pitchFamily="34" charset="0"/>
              </a:rPr>
              <a:t> participants to share their experience of the different products</a:t>
            </a:r>
            <a:endParaRPr lang="en-US" sz="1200" b="0" dirty="0">
              <a:latin typeface="Calibri" panose="020F0502020204030204" pitchFamily="34" charset="0"/>
            </a:endParaRPr>
          </a:p>
          <a:p>
            <a:endParaRPr lang="en-US" b="0" dirty="0">
              <a:latin typeface="Calibri" panose="020F0502020204030204" pitchFamily="34" charset="0"/>
            </a:endParaRPr>
          </a:p>
          <a:p>
            <a:endParaRPr lang="en-US" b="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4551D72A-0C99-40B3-8D4E-F63F50377672}" type="slidenum">
              <a:rPr lang="en-US" smtClean="0"/>
              <a:t>34</a:t>
            </a:fld>
            <a:endParaRPr lang="en-US"/>
          </a:p>
        </p:txBody>
      </p:sp>
    </p:spTree>
    <p:extLst>
      <p:ext uri="{BB962C8B-B14F-4D97-AF65-F5344CB8AC3E}">
        <p14:creationId xmlns:p14="http://schemas.microsoft.com/office/powerpoint/2010/main" val="28456902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Calibri" panose="020F0502020204030204" pitchFamily="34" charset="0"/>
              </a:rPr>
              <a:t>DIARRHEA: AVAILABLE ORS </a:t>
            </a:r>
            <a:r>
              <a:rPr lang="en-US" sz="1200" b="1" baseline="0" dirty="0">
                <a:latin typeface="Calibri" panose="020F0502020204030204" pitchFamily="34" charset="0"/>
              </a:rPr>
              <a:t>PRODUCTS</a:t>
            </a:r>
          </a:p>
          <a:p>
            <a:endParaRPr lang="en-US" sz="1200" b="1" baseline="0" dirty="0">
              <a:latin typeface="Calibri" panose="020F0502020204030204" pitchFamily="34" charset="0"/>
            </a:endParaRPr>
          </a:p>
          <a:p>
            <a:pPr marL="228600" indent="-228600">
              <a:buAutoNum type="arabicPeriod"/>
            </a:pPr>
            <a:r>
              <a:rPr lang="en-US" sz="1200" b="1" baseline="0" dirty="0">
                <a:latin typeface="Calibri" panose="020F0502020204030204" pitchFamily="34" charset="0"/>
              </a:rPr>
              <a:t>ASK </a:t>
            </a:r>
            <a:r>
              <a:rPr lang="en-US" sz="1200" b="0" baseline="0" dirty="0">
                <a:latin typeface="Calibri" panose="020F0502020204030204" pitchFamily="34" charset="0"/>
              </a:rPr>
              <a:t>if the participants recognize the different products. </a:t>
            </a:r>
          </a:p>
          <a:p>
            <a:pPr marL="228600" indent="-228600">
              <a:buAutoNum type="arabicPeriod"/>
            </a:pPr>
            <a:r>
              <a:rPr lang="en-US" sz="1200" b="1" baseline="0" dirty="0">
                <a:latin typeface="Calibri" panose="020F0502020204030204" pitchFamily="34" charset="0"/>
              </a:rPr>
              <a:t>INVITE</a:t>
            </a:r>
            <a:r>
              <a:rPr lang="en-US" sz="1200" b="0" baseline="0" dirty="0">
                <a:latin typeface="Calibri" panose="020F0502020204030204" pitchFamily="34" charset="0"/>
              </a:rPr>
              <a:t> participants to share their experience of the different products</a:t>
            </a:r>
          </a:p>
          <a:p>
            <a:pPr marL="228600" indent="-228600">
              <a:buAutoNum type="arabicPeriod"/>
            </a:pPr>
            <a:r>
              <a:rPr lang="en-US" sz="1200" b="0" baseline="0" dirty="0">
                <a:latin typeface="Calibri" panose="020F0502020204030204" pitchFamily="34" charset="0"/>
              </a:rPr>
              <a:t>ASK about their </a:t>
            </a:r>
            <a:r>
              <a:rPr lang="en-US" sz="1200" b="0" baseline="0" dirty="0" err="1">
                <a:latin typeface="Calibri" panose="020F0502020204030204" pitchFamily="34" charset="0"/>
              </a:rPr>
              <a:t>expereince</a:t>
            </a:r>
            <a:r>
              <a:rPr lang="en-US" sz="1200" b="0" baseline="0" dirty="0">
                <a:latin typeface="Calibri" panose="020F0502020204030204" pitchFamily="34" charset="0"/>
              </a:rPr>
              <a:t> of the 500ml product. Discuss what some of the benefits are of the 500ml sachet:</a:t>
            </a:r>
          </a:p>
          <a:p>
            <a:pPr marL="685800" lvl="1" indent="-228600">
              <a:buAutoNum type="arabicPeriod"/>
            </a:pPr>
            <a:r>
              <a:rPr lang="en-US" sz="1200" b="0" baseline="0" dirty="0">
                <a:latin typeface="Calibri" panose="020F0502020204030204" pitchFamily="34" charset="0"/>
              </a:rPr>
              <a:t>Less wastage</a:t>
            </a:r>
          </a:p>
          <a:p>
            <a:pPr marL="685800" lvl="1" indent="-228600">
              <a:buAutoNum type="arabicPeriod"/>
            </a:pPr>
            <a:r>
              <a:rPr lang="en-US" sz="1200" b="0" baseline="0" dirty="0">
                <a:latin typeface="Calibri" panose="020F0502020204030204" pitchFamily="34" charset="0"/>
              </a:rPr>
              <a:t>Lower cost</a:t>
            </a:r>
          </a:p>
          <a:p>
            <a:pPr marL="685800" lvl="1" indent="-228600">
              <a:buAutoNum type="arabicPeriod"/>
            </a:pPr>
            <a:r>
              <a:rPr lang="en-US" sz="1200" b="0" baseline="0" dirty="0">
                <a:latin typeface="Calibri" panose="020F0502020204030204" pitchFamily="34" charset="0"/>
              </a:rPr>
              <a:t>Easy to mix in one </a:t>
            </a:r>
            <a:r>
              <a:rPr lang="en-US" sz="1200" b="0" baseline="0" dirty="0" err="1">
                <a:latin typeface="Calibri" panose="020F0502020204030204" pitchFamily="34" charset="0"/>
              </a:rPr>
              <a:t>tumpeco</a:t>
            </a:r>
            <a:r>
              <a:rPr lang="en-US" sz="1200" b="0" baseline="0" dirty="0">
                <a:latin typeface="Calibri" panose="020F0502020204030204" pitchFamily="34" charset="0"/>
              </a:rPr>
              <a:t> cup</a:t>
            </a:r>
            <a:endParaRPr lang="en-US" sz="1200" b="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4551D72A-0C99-40B3-8D4E-F63F50377672}" type="slidenum">
              <a:rPr lang="en-US" smtClean="0"/>
              <a:t>35</a:t>
            </a:fld>
            <a:endParaRPr lang="en-US"/>
          </a:p>
        </p:txBody>
      </p:sp>
    </p:spTree>
    <p:extLst>
      <p:ext uri="{BB962C8B-B14F-4D97-AF65-F5344CB8AC3E}">
        <p14:creationId xmlns:p14="http://schemas.microsoft.com/office/powerpoint/2010/main" val="28456902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Calibri" panose="020F0502020204030204" pitchFamily="34" charset="0"/>
              </a:rPr>
              <a:t>DIARRHEA: AVAILABLE ZINC</a:t>
            </a:r>
            <a:r>
              <a:rPr lang="en-US" sz="1200" b="1" baseline="0" dirty="0">
                <a:latin typeface="Calibri" panose="020F0502020204030204" pitchFamily="34" charset="0"/>
              </a:rPr>
              <a:t> PRODUCTS</a:t>
            </a:r>
          </a:p>
          <a:p>
            <a:endParaRPr lang="en-US" sz="1200" b="1" baseline="0" dirty="0">
              <a:latin typeface="Calibri" panose="020F0502020204030204" pitchFamily="34" charset="0"/>
            </a:endParaRPr>
          </a:p>
          <a:p>
            <a:pPr marL="228600" indent="-228600">
              <a:buAutoNum type="arabicPeriod"/>
            </a:pPr>
            <a:r>
              <a:rPr lang="en-US" sz="1200" b="1" baseline="0" dirty="0">
                <a:latin typeface="Calibri" panose="020F0502020204030204" pitchFamily="34" charset="0"/>
              </a:rPr>
              <a:t>ASK </a:t>
            </a:r>
            <a:r>
              <a:rPr lang="en-US" sz="1200" b="0" baseline="0" dirty="0">
                <a:latin typeface="Calibri" panose="020F0502020204030204" pitchFamily="34" charset="0"/>
              </a:rPr>
              <a:t>if the participants recognize the different products. </a:t>
            </a:r>
          </a:p>
          <a:p>
            <a:pPr marL="228600" indent="-228600">
              <a:buAutoNum type="arabicPeriod"/>
            </a:pPr>
            <a:r>
              <a:rPr lang="en-US" sz="1200" b="1" baseline="0" dirty="0">
                <a:latin typeface="Calibri" panose="020F0502020204030204" pitchFamily="34" charset="0"/>
              </a:rPr>
              <a:t>INVITE</a:t>
            </a:r>
            <a:r>
              <a:rPr lang="en-US" sz="1200" b="0" baseline="0" dirty="0">
                <a:latin typeface="Calibri" panose="020F0502020204030204" pitchFamily="34" charset="0"/>
              </a:rPr>
              <a:t> participants to share their experience of the different products</a:t>
            </a:r>
            <a:endParaRPr lang="en-US" sz="1200" b="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4551D72A-0C99-40B3-8D4E-F63F50377672}" type="slidenum">
              <a:rPr lang="en-US" smtClean="0"/>
              <a:t>36</a:t>
            </a:fld>
            <a:endParaRPr lang="en-US"/>
          </a:p>
        </p:txBody>
      </p:sp>
    </p:spTree>
    <p:extLst>
      <p:ext uri="{BB962C8B-B14F-4D97-AF65-F5344CB8AC3E}">
        <p14:creationId xmlns:p14="http://schemas.microsoft.com/office/powerpoint/2010/main" val="28456902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fontScale="92500" lnSpcReduction="2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rPr>
              <a:t>PRACTICE PREPARING ORS AND ZINC</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dirty="0"/>
              <a:t>EXPLAIN </a:t>
            </a:r>
            <a:r>
              <a:rPr lang="en-US" sz="1200" dirty="0"/>
              <a:t>the practice exercise.</a:t>
            </a:r>
          </a:p>
          <a:p>
            <a:pPr marL="628650" lvl="1" indent="-171450">
              <a:buFont typeface="Arial" panose="020B0604020202020204" pitchFamily="34" charset="0"/>
              <a:buChar char="•"/>
            </a:pPr>
            <a:r>
              <a:rPr lang="en-US" sz="1200" b="1" dirty="0">
                <a:solidFill>
                  <a:schemeClr val="accent2">
                    <a:lumMod val="75000"/>
                  </a:schemeClr>
                </a:solidFill>
              </a:rPr>
              <a:t>GET</a:t>
            </a:r>
            <a:r>
              <a:rPr lang="en-US" sz="1200" b="0" dirty="0">
                <a:solidFill>
                  <a:schemeClr val="accent2">
                    <a:lumMod val="75000"/>
                  </a:schemeClr>
                </a:solidFill>
              </a:rPr>
              <a:t> into groups of 5 to 6.  </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DISTRIBUTE the ORS packets and</a:t>
            </a:r>
            <a:r>
              <a:rPr lang="en-US" sz="1200" b="1" baseline="0" dirty="0"/>
              <a:t> zinc tablets to each group along with supplies needed to make the ORS and zinc doses. </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baseline="0" dirty="0"/>
          </a:p>
          <a:p>
            <a:pPr marL="628650" lvl="1" indent="-171450">
              <a:buFont typeface="Arial" panose="020B0604020202020204" pitchFamily="34" charset="0"/>
              <a:buChar char="•"/>
            </a:pPr>
            <a:r>
              <a:rPr lang="en-US" sz="1200" b="1" dirty="0">
                <a:solidFill>
                  <a:schemeClr val="accent2">
                    <a:lumMod val="75000"/>
                  </a:schemeClr>
                </a:solidFill>
              </a:rPr>
              <a:t>PREPARE</a:t>
            </a:r>
            <a:r>
              <a:rPr lang="en-US" sz="1200" b="0" dirty="0">
                <a:solidFill>
                  <a:schemeClr val="accent2">
                    <a:lumMod val="75000"/>
                  </a:schemeClr>
                </a:solidFill>
              </a:rPr>
              <a:t> THE </a:t>
            </a:r>
            <a:r>
              <a:rPr lang="en-US" sz="1200" b="0" u="sng" dirty="0">
                <a:solidFill>
                  <a:schemeClr val="accent2">
                    <a:lumMod val="75000"/>
                  </a:schemeClr>
                </a:solidFill>
              </a:rPr>
              <a:t>ORS</a:t>
            </a:r>
            <a:r>
              <a:rPr lang="en-US" sz="1200" b="0" dirty="0">
                <a:solidFill>
                  <a:schemeClr val="accent2">
                    <a:lumMod val="75000"/>
                  </a:schemeClr>
                </a:solidFill>
              </a:rPr>
              <a:t>.  </a:t>
            </a:r>
          </a:p>
          <a:p>
            <a:pPr marL="628650" lvl="1" indent="-171450">
              <a:buFont typeface="Arial" panose="020B0604020202020204" pitchFamily="34" charset="0"/>
              <a:buChar char="•"/>
            </a:pPr>
            <a:r>
              <a:rPr lang="en-US" sz="1200" b="0" dirty="0"/>
              <a:t>One trainee makes the solution while the others observe and coach to ensure it is made properly.</a:t>
            </a:r>
          </a:p>
          <a:p>
            <a:pPr marL="628650" lvl="1" indent="-171450">
              <a:buFont typeface="Arial" panose="020B0604020202020204" pitchFamily="34" charset="0"/>
              <a:buChar char="•"/>
            </a:pPr>
            <a:endParaRPr lang="en-US" sz="1200" b="0" dirty="0"/>
          </a:p>
          <a:p>
            <a:pPr marL="628650" lvl="1" indent="-171450">
              <a:buFont typeface="Arial" panose="020B0604020202020204" pitchFamily="34" charset="0"/>
              <a:buChar char="•"/>
            </a:pPr>
            <a:r>
              <a:rPr lang="en-US" sz="1200" b="1" dirty="0">
                <a:solidFill>
                  <a:schemeClr val="accent2">
                    <a:lumMod val="75000"/>
                  </a:schemeClr>
                </a:solidFill>
              </a:rPr>
              <a:t>PREPARE</a:t>
            </a:r>
            <a:r>
              <a:rPr lang="en-US" sz="1200" b="0" dirty="0">
                <a:solidFill>
                  <a:schemeClr val="accent2">
                    <a:lumMod val="75000"/>
                  </a:schemeClr>
                </a:solidFill>
              </a:rPr>
              <a:t> A DOSE OF </a:t>
            </a:r>
            <a:r>
              <a:rPr lang="en-US" sz="1200" b="0" u="sng" dirty="0">
                <a:solidFill>
                  <a:schemeClr val="accent2">
                    <a:lumMod val="75000"/>
                  </a:schemeClr>
                </a:solidFill>
              </a:rPr>
              <a:t>ZINC</a:t>
            </a:r>
            <a:r>
              <a:rPr lang="en-US" sz="1200" b="0" dirty="0">
                <a:solidFill>
                  <a:schemeClr val="accent2">
                    <a:lumMod val="75000"/>
                  </a:schemeClr>
                </a:solidFill>
              </a:rPr>
              <a:t> </a:t>
            </a:r>
            <a:r>
              <a:rPr lang="en-US" sz="1200" b="0" dirty="0"/>
              <a:t>for a 5 month old.  </a:t>
            </a:r>
          </a:p>
          <a:p>
            <a:pPr marL="628650" lvl="1" indent="-171450">
              <a:buFont typeface="Arial" panose="020B0604020202020204" pitchFamily="34" charset="0"/>
              <a:buChar char="•"/>
            </a:pPr>
            <a:r>
              <a:rPr lang="en-US" sz="1200" b="0" dirty="0"/>
              <a:t>A different trainee prepares the dose while the others observe and coach to ensure it is made properly.</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100" dirty="0"/>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dirty="0"/>
              <a:t>CLARIFY</a:t>
            </a:r>
            <a:r>
              <a:rPr lang="en-US" dirty="0"/>
              <a:t> any questions about the preparation of ORS and zinc.</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100" dirty="0"/>
          </a:p>
          <a:p>
            <a:pPr marL="228600" indent="-228600">
              <a:buFont typeface="+mj-lt"/>
              <a:buAutoNum type="arabicPeriod"/>
            </a:pPr>
            <a:r>
              <a:rPr lang="en-US" b="1" dirty="0"/>
              <a:t>IF THERE</a:t>
            </a:r>
            <a:r>
              <a:rPr lang="en-US" b="1" baseline="0" dirty="0"/>
              <a:t> IS TIME! </a:t>
            </a:r>
            <a:r>
              <a:rPr lang="en-US" b="1" dirty="0"/>
              <a:t>PRACTICE</a:t>
            </a:r>
            <a:r>
              <a:rPr lang="en-US" dirty="0"/>
              <a:t> </a:t>
            </a:r>
            <a:r>
              <a:rPr lang="en-US" b="0" dirty="0"/>
              <a:t>giving the dosage</a:t>
            </a:r>
            <a:r>
              <a:rPr lang="en-US" b="0" baseline="0" dirty="0"/>
              <a:t> and instructions for ORS and zinc.  </a:t>
            </a:r>
          </a:p>
          <a:p>
            <a:pPr marL="685800" lvl="1" indent="-228600">
              <a:buFont typeface="+mj-lt"/>
              <a:buAutoNum type="alphaLcPeriod"/>
            </a:pPr>
            <a:r>
              <a:rPr lang="en-US" sz="1200" b="1" kern="1200" dirty="0">
                <a:solidFill>
                  <a:schemeClr val="tx1"/>
                </a:solidFill>
                <a:latin typeface="+mn-lt"/>
                <a:ea typeface="+mn-ea"/>
                <a:cs typeface="+mn-cs"/>
              </a:rPr>
              <a:t>GIVE</a:t>
            </a:r>
            <a:r>
              <a:rPr lang="en-US" sz="1200" kern="1200" dirty="0">
                <a:solidFill>
                  <a:schemeClr val="tx1"/>
                </a:solidFill>
                <a:latin typeface="+mn-lt"/>
                <a:ea typeface="+mn-ea"/>
                <a:cs typeface="+mn-cs"/>
              </a:rPr>
              <a:t> 5</a:t>
            </a:r>
            <a:r>
              <a:rPr lang="en-US" sz="1200" kern="1200" baseline="0" dirty="0">
                <a:solidFill>
                  <a:schemeClr val="tx1"/>
                </a:solidFill>
                <a:latin typeface="+mn-lt"/>
                <a:ea typeface="+mn-ea"/>
                <a:cs typeface="+mn-cs"/>
              </a:rPr>
              <a:t> or 6</a:t>
            </a:r>
            <a:r>
              <a:rPr lang="en-US" sz="1200" kern="1200" dirty="0">
                <a:solidFill>
                  <a:schemeClr val="tx1"/>
                </a:solidFill>
                <a:latin typeface="+mn-lt"/>
                <a:ea typeface="+mn-ea"/>
                <a:cs typeface="+mn-cs"/>
              </a:rPr>
              <a:t> quiz examples of different ages and symptoms for the trainees to fill in the blank</a:t>
            </a:r>
            <a:r>
              <a:rPr lang="en-US" sz="1200" kern="1200" baseline="0" dirty="0">
                <a:solidFill>
                  <a:schemeClr val="tx1"/>
                </a:solidFill>
                <a:latin typeface="+mn-lt"/>
                <a:ea typeface="+mn-ea"/>
                <a:cs typeface="+mn-cs"/>
              </a:rPr>
              <a:t> for ORS and zinc.</a:t>
            </a:r>
            <a:r>
              <a:rPr lang="en-US" sz="1200" kern="1200" dirty="0">
                <a:solidFill>
                  <a:schemeClr val="tx1"/>
                </a:solidFill>
                <a:latin typeface="+mn-lt"/>
                <a:ea typeface="+mn-ea"/>
                <a:cs typeface="+mn-cs"/>
              </a:rPr>
              <a:t> </a:t>
            </a:r>
          </a:p>
          <a:p>
            <a:pPr marL="914400" marR="0" lvl="2"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a:t>
            </a:r>
            <a:r>
              <a:rPr lang="en-US" sz="1200" b="1" kern="1200" dirty="0">
                <a:solidFill>
                  <a:schemeClr val="tx1"/>
                </a:solidFill>
                <a:latin typeface="+mn-lt"/>
                <a:ea typeface="+mn-ea"/>
                <a:cs typeface="+mn-cs"/>
              </a:rPr>
              <a:t>What should we do for ______________? </a:t>
            </a:r>
            <a:r>
              <a:rPr lang="en-US" sz="1200" b="0" kern="1200" dirty="0">
                <a:solidFill>
                  <a:schemeClr val="tx1"/>
                </a:solidFill>
                <a:latin typeface="+mn-lt"/>
                <a:ea typeface="+mn-ea"/>
                <a:cs typeface="+mn-cs"/>
              </a:rPr>
              <a:t>(for</a:t>
            </a:r>
            <a:r>
              <a:rPr lang="en-US" sz="1200" b="0" kern="1200" baseline="0" dirty="0">
                <a:solidFill>
                  <a:schemeClr val="tx1"/>
                </a:solidFill>
                <a:latin typeface="+mn-lt"/>
                <a:ea typeface="+mn-ea"/>
                <a:cs typeface="+mn-cs"/>
              </a:rPr>
              <a:t> </a:t>
            </a:r>
            <a:r>
              <a:rPr lang="en-US" sz="1200" b="0" kern="1200" dirty="0">
                <a:solidFill>
                  <a:schemeClr val="tx1"/>
                </a:solidFill>
                <a:latin typeface="+mn-lt"/>
                <a:ea typeface="+mn-ea"/>
                <a:cs typeface="+mn-cs"/>
              </a:rPr>
              <a:t>example: no blood, less than 2 weeks, 3</a:t>
            </a:r>
            <a:r>
              <a:rPr lang="en-US" sz="1200" b="0" kern="1200" baseline="0" dirty="0">
                <a:solidFill>
                  <a:schemeClr val="tx1"/>
                </a:solidFill>
                <a:latin typeface="+mn-lt"/>
                <a:ea typeface="+mn-ea"/>
                <a:cs typeface="+mn-cs"/>
              </a:rPr>
              <a:t>½ years old.)</a:t>
            </a:r>
            <a:endParaRPr lang="en-US" sz="1100" b="0" kern="1200" dirty="0">
              <a:solidFill>
                <a:schemeClr val="tx1"/>
              </a:solidFill>
              <a:latin typeface="+mn-lt"/>
              <a:ea typeface="+mn-ea"/>
              <a:cs typeface="+mn-cs"/>
            </a:endParaRPr>
          </a:p>
          <a:p>
            <a:pPr marL="685800" lvl="1" indent="-228600">
              <a:buFont typeface="+mj-lt"/>
              <a:buAutoNum type="alphaLcPeriod"/>
            </a:pPr>
            <a:r>
              <a:rPr lang="en-US" sz="1200" b="1" kern="1200" dirty="0">
                <a:solidFill>
                  <a:schemeClr val="tx1"/>
                </a:solidFill>
                <a:latin typeface="+mn-lt"/>
                <a:ea typeface="+mn-ea"/>
                <a:cs typeface="+mn-cs"/>
              </a:rPr>
              <a:t>REPEAT</a:t>
            </a:r>
            <a:r>
              <a:rPr lang="en-US" sz="1200" kern="1200" dirty="0">
                <a:solidFill>
                  <a:schemeClr val="tx1"/>
                </a:solidFill>
                <a:latin typeface="+mn-lt"/>
                <a:ea typeface="+mn-ea"/>
                <a:cs typeface="+mn-cs"/>
              </a:rPr>
              <a:t> examples until the trainees are able</a:t>
            </a:r>
            <a:r>
              <a:rPr lang="en-US" sz="1200" kern="1200" baseline="0" dirty="0">
                <a:solidFill>
                  <a:schemeClr val="tx1"/>
                </a:solidFill>
                <a:latin typeface="+mn-lt"/>
                <a:ea typeface="+mn-ea"/>
                <a:cs typeface="+mn-cs"/>
              </a:rPr>
              <a:t> to quickly and correctly name the dosage and instructions for ORS and zinc.</a:t>
            </a:r>
          </a:p>
          <a:p>
            <a:pPr marL="685800" lvl="1" indent="-228600">
              <a:buFont typeface="+mj-lt"/>
              <a:buAutoNum type="alphaLcPeriod"/>
            </a:pPr>
            <a:endParaRPr lang="en-US" sz="1200" kern="1200" dirty="0">
              <a:solidFill>
                <a:schemeClr val="tx1"/>
              </a:solidFill>
              <a:latin typeface="+mn-lt"/>
              <a:ea typeface="+mn-ea"/>
              <a:cs typeface="+mn-cs"/>
            </a:endParaRPr>
          </a:p>
          <a:p>
            <a:pPr marL="228600" indent="-228600">
              <a:buFont typeface="+mj-lt"/>
              <a:buAutoNum type="arabicPeriod"/>
            </a:pPr>
            <a:r>
              <a:rPr lang="en-US" b="1" dirty="0"/>
              <a:t>CLARIFY</a:t>
            </a:r>
            <a:r>
              <a:rPr lang="en-US" dirty="0"/>
              <a:t> any questions</a:t>
            </a:r>
            <a:r>
              <a:rPr lang="en-US" baseline="0" dirty="0"/>
              <a:t> about the dosage instructions for ORS and zinc.</a:t>
            </a:r>
            <a:endParaRPr lang="en-US" dirty="0"/>
          </a:p>
          <a:p>
            <a:pPr lvl="0"/>
            <a:endParaRPr lang="en-US" sz="1200" b="1"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34126030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ANNOUNCE</a:t>
            </a:r>
            <a:r>
              <a:rPr lang="en-US" dirty="0"/>
              <a:t> that you</a:t>
            </a:r>
            <a:r>
              <a:rPr lang="en-US" baseline="0" dirty="0"/>
              <a:t> will now practice filling in the patient register and referral form for children with diarrhea</a:t>
            </a:r>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38129206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dirty="0">
                <a:latin typeface="+mn-lt"/>
              </a:rPr>
              <a:t>Patient Register – for diarrhea, ORS, zinc</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participants to have their practice patient register in front of them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EXPLAIN how to fill out each of the highlighted columns in detail – including: </a:t>
            </a:r>
          </a:p>
          <a:p>
            <a:pPr marL="1143000" lvl="2"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how long the diarrhea has been present</a:t>
            </a:r>
          </a:p>
          <a:p>
            <a:pPr marL="1143000" lvl="2"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Presence of blood in the stool should be included in the Danger Signs column</a:t>
            </a:r>
          </a:p>
          <a:p>
            <a:pPr marL="1143000" lvl="2"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Write down how many sachets of ORS and how many tablets of zinc were given (or alternatively – complete co-packs) in the appropriate column</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if there are any questions</a:t>
            </a: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637269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latin typeface="Calibri" panose="020F0502020204030204" pitchFamily="34" charset="0"/>
              </a:rPr>
              <a:t>TRAINING AGENDA REVIEW</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REVIEW</a:t>
            </a:r>
            <a:r>
              <a:rPr lang="en-US" sz="1200" kern="1200" dirty="0">
                <a:solidFill>
                  <a:schemeClr val="tx1"/>
                </a:solidFill>
                <a:latin typeface="Calibri" panose="020F0502020204030204" pitchFamily="34" charset="0"/>
                <a:ea typeface="+mn-ea"/>
                <a:cs typeface="+mn-cs"/>
              </a:rPr>
              <a:t> the Agenda for the</a:t>
            </a:r>
            <a:r>
              <a:rPr lang="en-US" sz="1200" kern="1200" baseline="0" dirty="0">
                <a:solidFill>
                  <a:schemeClr val="tx1"/>
                </a:solidFill>
                <a:latin typeface="Calibri" panose="020F0502020204030204" pitchFamily="34" charset="0"/>
                <a:ea typeface="+mn-ea"/>
                <a:cs typeface="+mn-cs"/>
              </a:rPr>
              <a:t> 3-day workshop day-by-day</a:t>
            </a:r>
            <a:r>
              <a:rPr lang="en-US" sz="1200" kern="1200" dirty="0">
                <a:solidFill>
                  <a:schemeClr val="tx1"/>
                </a:solidFill>
                <a:latin typeface="Calibri" panose="020F0502020204030204" pitchFamily="34" charset="0"/>
                <a:ea typeface="+mn-ea"/>
                <a:cs typeface="+mn-cs"/>
              </a:rPr>
              <a:t>.</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a:latin typeface="Calibri" panose="020F0502020204030204" pitchFamily="34" charset="0"/>
              </a:rPr>
              <a:t>ENSURE</a:t>
            </a:r>
            <a:r>
              <a:rPr lang="en-US" baseline="0" dirty="0">
                <a:latin typeface="Calibri" panose="020F0502020204030204" pitchFamily="34" charset="0"/>
              </a:rPr>
              <a:t> that all participants have registered and each have a notebook and a pen </a:t>
            </a:r>
            <a:endParaRPr lang="en-US" dirty="0">
              <a:latin typeface="Calibri" panose="020F0502020204030204" pitchFamily="34" charset="0"/>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ANNOUNCE:</a:t>
            </a:r>
            <a:r>
              <a:rPr lang="en-US" sz="1200" b="1" kern="1200" baseline="0" dirty="0">
                <a:solidFill>
                  <a:schemeClr val="tx1"/>
                </a:solidFill>
                <a:latin typeface="Calibri" panose="020F0502020204030204" pitchFamily="34" charset="0"/>
                <a:ea typeface="+mn-ea"/>
                <a:cs typeface="+mn-cs"/>
              </a:rPr>
              <a:t> </a:t>
            </a:r>
          </a:p>
          <a:p>
            <a:pPr lvl="1">
              <a:spcBef>
                <a:spcPts val="0"/>
              </a:spcBef>
              <a:spcAft>
                <a:spcPts val="0"/>
              </a:spcAft>
              <a:buClr>
                <a:srgbClr val="002060"/>
              </a:buClr>
              <a:buFont typeface="Wingdings" panose="05000000000000000000" pitchFamily="2" charset="2"/>
              <a:buChar char="§"/>
            </a:pPr>
            <a:r>
              <a:rPr lang="en-US" sz="1200" b="0" dirty="0">
                <a:solidFill>
                  <a:srgbClr val="008000"/>
                </a:solidFill>
                <a:latin typeface="Calibri" panose="020F0502020204030204" pitchFamily="34" charset="0"/>
              </a:rPr>
              <a:t>A full day of training (10:00 – 16:30)</a:t>
            </a:r>
          </a:p>
          <a:p>
            <a:pPr lvl="1">
              <a:spcBef>
                <a:spcPts val="0"/>
              </a:spcBef>
              <a:spcAft>
                <a:spcPts val="0"/>
              </a:spcAft>
              <a:buClr>
                <a:srgbClr val="002060"/>
              </a:buClr>
              <a:buFont typeface="Wingdings" panose="05000000000000000000" pitchFamily="2" charset="2"/>
              <a:buChar char="§"/>
            </a:pPr>
            <a:r>
              <a:rPr lang="en-US" sz="1200" b="1" dirty="0">
                <a:solidFill>
                  <a:srgbClr val="008000"/>
                </a:solidFill>
                <a:latin typeface="Calibri" panose="020F0502020204030204" pitchFamily="34" charset="0"/>
              </a:rPr>
              <a:t>Lunch and tea breaks are provided</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ASK</a:t>
            </a:r>
            <a:r>
              <a:rPr lang="en-US" sz="1200" kern="1200" dirty="0">
                <a:solidFill>
                  <a:schemeClr val="tx1"/>
                </a:solidFill>
                <a:latin typeface="Calibri" panose="020F0502020204030204" pitchFamily="34" charset="0"/>
                <a:ea typeface="+mn-ea"/>
                <a:cs typeface="+mn-cs"/>
              </a:rPr>
              <a:t> for and </a:t>
            </a:r>
            <a:r>
              <a:rPr lang="en-US" sz="1200" b="1" kern="1200" dirty="0">
                <a:solidFill>
                  <a:schemeClr val="tx1"/>
                </a:solidFill>
                <a:latin typeface="Calibri" panose="020F0502020204030204" pitchFamily="34" charset="0"/>
                <a:ea typeface="+mn-ea"/>
                <a:cs typeface="+mn-cs"/>
              </a:rPr>
              <a:t>ANSWER</a:t>
            </a:r>
            <a:r>
              <a:rPr lang="en-US" sz="1200" kern="1200" dirty="0">
                <a:solidFill>
                  <a:schemeClr val="tx1"/>
                </a:solidFill>
                <a:latin typeface="Calibri" panose="020F0502020204030204" pitchFamily="34" charset="0"/>
                <a:ea typeface="+mn-ea"/>
                <a:cs typeface="+mn-cs"/>
              </a:rPr>
              <a:t> questions.</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Calibri" panose="020F050202020403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mj-lt"/>
              <a:buNone/>
              <a:tabLst/>
              <a:defRPr/>
            </a:pPr>
            <a:endParaRPr lang="en-US" sz="1200"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Calibri" panose="020F0502020204030204" pitchFamily="34" charset="0"/>
              <a:ea typeface="+mn-ea"/>
              <a:cs typeface="+mn-cs"/>
            </a:endParaRPr>
          </a:p>
          <a:p>
            <a:endParaRPr lang="en-US" dirty="0">
              <a:latin typeface="Calibri" panose="020F0502020204030204" pitchFamily="34" charset="0"/>
            </a:endParaRPr>
          </a:p>
          <a:p>
            <a:endParaRPr lang="en-US" dirty="0">
              <a:latin typeface="Calibri" panose="020F0502020204030204" pitchFamily="34" charset="0"/>
            </a:endParaRPr>
          </a:p>
          <a:p>
            <a:pPr marL="0" marR="0" lvl="0" indent="0" algn="l" defTabSz="457200" rtl="0" eaLnBrk="1" fontAlgn="auto" latinLnBrk="0" hangingPunct="1">
              <a:lnSpc>
                <a:spcPct val="100000"/>
              </a:lnSpc>
              <a:spcBef>
                <a:spcPts val="0"/>
              </a:spcBef>
              <a:spcAft>
                <a:spcPts val="0"/>
              </a:spcAft>
              <a:buClrTx/>
              <a:buSzTx/>
              <a:buFont typeface="+mj-lt"/>
              <a:buNone/>
              <a:tabLst/>
              <a:defRPr/>
            </a:pPr>
            <a:endParaRPr lang="en-US" sz="1200" kern="1200" dirty="0">
              <a:solidFill>
                <a:schemeClr val="tx1"/>
              </a:solidFill>
              <a:latin typeface="Calibri" panose="020F0502020204030204" pitchFamily="34" charset="0"/>
              <a:ea typeface="+mn-ea"/>
              <a:cs typeface="+mn-cs"/>
            </a:endParaRPr>
          </a:p>
          <a:p>
            <a:endParaRPr lang="en-US"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latin typeface="Calibri"/>
              </a:rPr>
              <a:pPr/>
              <a:t>4</a:t>
            </a:fld>
            <a:endParaRPr lang="en-US">
              <a:solidFill>
                <a:prstClr val="black"/>
              </a:solidFill>
              <a:latin typeface="Calibri"/>
            </a:endParaRPr>
          </a:p>
        </p:txBody>
      </p:sp>
    </p:spTree>
    <p:extLst>
      <p:ext uri="{BB962C8B-B14F-4D97-AF65-F5344CB8AC3E}">
        <p14:creationId xmlns:p14="http://schemas.microsoft.com/office/powerpoint/2010/main" val="12193905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dirty="0">
                <a:solidFill>
                  <a:srgbClr val="006E2E"/>
                </a:solidFill>
                <a:latin typeface="+mn-lt"/>
              </a:rPr>
              <a:t>REFERRAL FORM  – diarrhea</a:t>
            </a:r>
            <a:endParaRPr lang="en-US" baseline="0" dirty="0"/>
          </a:p>
          <a:p>
            <a:pPr marL="457200" lvl="1" indent="0">
              <a:buFont typeface="+mj-lt"/>
              <a:buNone/>
            </a:pPr>
            <a:endParaRPr lang="en-US" b="1" dirty="0"/>
          </a:p>
          <a:p>
            <a:pPr marL="228600" indent="-228600">
              <a:buFont typeface="+mj-lt"/>
              <a:buAutoNum type="arabicPeriod"/>
            </a:pPr>
            <a:endParaRPr lang="en-US" baseline="0" dirty="0"/>
          </a:p>
          <a:p>
            <a:r>
              <a:rPr lang="en-US" dirty="0"/>
              <a:t>ASK participants</a:t>
            </a:r>
            <a:r>
              <a:rPr lang="en-US" baseline="0" dirty="0"/>
              <a:t> to take out a practice referral form</a:t>
            </a:r>
          </a:p>
          <a:p>
            <a:r>
              <a:rPr lang="en-US" baseline="0" dirty="0"/>
              <a:t>EXPLAIN the “diarrhea” box in detail including:</a:t>
            </a:r>
          </a:p>
          <a:p>
            <a:r>
              <a:rPr lang="en-US" baseline="0" dirty="0"/>
              <a:t>	- blood in the stool</a:t>
            </a:r>
          </a:p>
          <a:p>
            <a:r>
              <a:rPr lang="en-US" baseline="0" dirty="0"/>
              <a:t>	- diarrhea for 14 days or more (write the number of days)</a:t>
            </a:r>
            <a:endParaRPr lang="en-US" dirty="0"/>
          </a:p>
        </p:txBody>
      </p:sp>
      <p:sp>
        <p:nvSpPr>
          <p:cNvPr id="4" name="Slide Number Placeholder 3"/>
          <p:cNvSpPr>
            <a:spLocks noGrp="1"/>
          </p:cNvSpPr>
          <p:nvPr>
            <p:ph type="sldNum" sz="quarter" idx="10"/>
          </p:nvPr>
        </p:nvSpPr>
        <p:spPr/>
        <p:txBody>
          <a:bodyPr/>
          <a:lstStyle/>
          <a:p>
            <a:fld id="{000FA49E-8A26-8C45-88A0-2118A81C9D99}"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11284423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latin typeface="+mn-lt"/>
              </a:rPr>
              <a:t>PRACTICE CASE</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they should work in pairs to assess the case study</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participants to have their Sick Child Guide, pen, patient register  and practice referral form in front of them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Participants should find the information on the slide to use with the Sick Child Guide, patient register, and referral form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one participant to present their assessment.</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others in the class to give feedback.</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41</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latin typeface="+mn-lt"/>
              </a:rPr>
              <a:t>PRACTICE CASE</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they should work in pairs to assess the case study</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participants to have their Sick Child Guide, pen, patient register  and practice referral form in front of them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Participants should find the information on the slide to use with the Sick Child Guide, patient register, and referral form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one participant to present their assessment.</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others in the class to give feedback.</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42</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latin typeface="+mn-lt"/>
              </a:rPr>
              <a:t>Play Summary of Diarrhea</a:t>
            </a:r>
            <a:r>
              <a:rPr lang="en-US" sz="1200" b="1" baseline="0" dirty="0">
                <a:latin typeface="+mn-lt"/>
              </a:rPr>
              <a:t> – VIDEO 4 in your video folder!</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43</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200" b="1" dirty="0">
                <a:latin typeface="Calibri" panose="020F0502020204030204" pitchFamily="34" charset="0"/>
              </a:rPr>
              <a:t>SUMMARIZE</a:t>
            </a:r>
            <a:r>
              <a:rPr lang="en-US" sz="1200" b="1" baseline="0" dirty="0">
                <a:latin typeface="Calibri" panose="020F0502020204030204" pitchFamily="34" charset="0"/>
              </a:rPr>
              <a:t> THE KEY MESSAGES</a:t>
            </a:r>
          </a:p>
          <a:p>
            <a:pPr marL="0" indent="0" eaLnBrk="1" hangingPunct="1">
              <a:buFont typeface="+mj-lt"/>
              <a:buNone/>
            </a:pPr>
            <a:endParaRPr lang="en-US" sz="1200" b="1" baseline="0" dirty="0">
              <a:solidFill>
                <a:schemeClr val="tx1"/>
              </a:solidFill>
              <a:latin typeface="Calibri" panose="020F0502020204030204" pitchFamily="34" charset="0"/>
            </a:endParaRPr>
          </a:p>
          <a:p>
            <a:pPr marL="0" indent="0" eaLnBrk="1" hangingPunct="1">
              <a:buFont typeface="+mj-lt"/>
              <a:buNone/>
            </a:pPr>
            <a:r>
              <a:rPr lang="en-US" sz="1200" b="1" dirty="0">
                <a:solidFill>
                  <a:srgbClr val="FF0000"/>
                </a:solidFill>
                <a:latin typeface="Calibri" panose="020F0502020204030204" pitchFamily="34" charset="0"/>
              </a:rPr>
              <a:t>PRESENT the key messages:</a:t>
            </a:r>
          </a:p>
          <a:p>
            <a:pPr lvl="1" eaLnBrk="1" hangingPunct="1">
              <a:buFont typeface="Arial" pitchFamily="34" charset="0"/>
              <a:buNone/>
            </a:pPr>
            <a:r>
              <a:rPr lang="en-US" sz="1200" b="0" dirty="0">
                <a:solidFill>
                  <a:srgbClr val="FF0000"/>
                </a:solidFill>
                <a:latin typeface="Calibri" panose="020F0502020204030204" pitchFamily="34" charset="0"/>
              </a:rPr>
              <a:t>Treatment of diarrhea involves</a:t>
            </a:r>
            <a:r>
              <a:rPr lang="en-US" sz="1200" b="0" dirty="0">
                <a:solidFill>
                  <a:schemeClr val="accent2">
                    <a:lumMod val="75000"/>
                  </a:schemeClr>
                </a:solidFill>
                <a:latin typeface="Calibri" panose="020F0502020204030204" pitchFamily="34" charset="0"/>
              </a:rPr>
              <a:t>:</a:t>
            </a:r>
          </a:p>
          <a:p>
            <a:pPr marL="628650" lvl="1" indent="-171450" eaLnBrk="1" hangingPunct="1">
              <a:buClr>
                <a:srgbClr val="FF0000"/>
              </a:buClr>
              <a:buSzPct val="100000"/>
              <a:buFont typeface="Arial" panose="020B0604020202020204" pitchFamily="34" charset="0"/>
              <a:buChar char="•"/>
            </a:pPr>
            <a:r>
              <a:rPr lang="en-US" sz="1200" b="0" dirty="0">
                <a:solidFill>
                  <a:srgbClr val="002060"/>
                </a:solidFill>
                <a:latin typeface="Calibri" panose="020F0502020204030204" pitchFamily="34" charset="0"/>
              </a:rPr>
              <a:t>Extra liquids (ORS) and zinc.</a:t>
            </a:r>
          </a:p>
          <a:p>
            <a:pPr marL="628650" lvl="1" indent="-171450" eaLnBrk="1" hangingPunct="1">
              <a:buClr>
                <a:srgbClr val="FF0000"/>
              </a:buClr>
              <a:buSzPct val="100000"/>
              <a:buFont typeface="Arial" panose="020B0604020202020204" pitchFamily="34" charset="0"/>
              <a:buChar char="•"/>
            </a:pPr>
            <a:r>
              <a:rPr lang="en-US" sz="1200" b="0" dirty="0">
                <a:solidFill>
                  <a:srgbClr val="002060"/>
                </a:solidFill>
                <a:latin typeface="Calibri" panose="020F0502020204030204" pitchFamily="34" charset="0"/>
              </a:rPr>
              <a:t>Immediate referral for severe dehydration or blood.</a:t>
            </a:r>
          </a:p>
          <a:p>
            <a:pPr marL="628650" lvl="1" indent="-171450" eaLnBrk="1" hangingPunct="1">
              <a:buClr>
                <a:srgbClr val="FF0000"/>
              </a:buClr>
              <a:buSzPct val="100000"/>
              <a:buFont typeface="Arial" panose="020B0604020202020204" pitchFamily="34" charset="0"/>
              <a:buChar char="•"/>
            </a:pPr>
            <a:r>
              <a:rPr lang="en-US" sz="1200" b="0" dirty="0">
                <a:solidFill>
                  <a:srgbClr val="002060"/>
                </a:solidFill>
                <a:latin typeface="Calibri" panose="020F0502020204030204" pitchFamily="34" charset="0"/>
              </a:rPr>
              <a:t>Giving appropriate products and accurate instructions. </a:t>
            </a:r>
          </a:p>
          <a:p>
            <a:endParaRPr lang="en-US" sz="1200" dirty="0">
              <a:latin typeface="Calibri" panose="020F0502020204030204" pitchFamily="34" charset="0"/>
            </a:endParaRPr>
          </a:p>
          <a:p>
            <a:pPr eaLnBrk="1" hangingPunct="1">
              <a:spcBef>
                <a:spcPct val="0"/>
              </a:spcBef>
            </a:pPr>
            <a:endParaRPr lang="en-US" b="1" dirty="0">
              <a:latin typeface="Calibri" panose="020F0502020204030204" pitchFamily="34" charset="0"/>
            </a:endParaRPr>
          </a:p>
        </p:txBody>
      </p:sp>
      <p:sp>
        <p:nvSpPr>
          <p:cNvPr id="256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59D2A1C-818A-487A-B9E5-906FD484B281}" type="slidenum">
              <a:rPr lang="en-US" smtClean="0">
                <a:solidFill>
                  <a:prstClr val="black"/>
                </a:solidFill>
              </a:rPr>
              <a:pPr fontAlgn="base">
                <a:spcBef>
                  <a:spcPct val="0"/>
                </a:spcBef>
                <a:spcAft>
                  <a:spcPct val="0"/>
                </a:spcAft>
                <a:defRPr/>
              </a:pPr>
              <a:t>44</a:t>
            </a:fld>
            <a:endParaRPr lang="en-US" dirty="0">
              <a:solidFill>
                <a:prstClr val="black"/>
              </a:solidFill>
            </a:endParaRPr>
          </a:p>
        </p:txBody>
      </p:sp>
    </p:spTree>
    <p:extLst>
      <p:ext uri="{BB962C8B-B14F-4D97-AF65-F5344CB8AC3E}">
        <p14:creationId xmlns:p14="http://schemas.microsoft.com/office/powerpoint/2010/main" val="22643205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rPr>
              <a:t>ANNOUNCE</a:t>
            </a:r>
            <a:r>
              <a:rPr lang="en-US" sz="1200" dirty="0">
                <a:latin typeface="Calibri" panose="020F0502020204030204" pitchFamily="34" charset="0"/>
              </a:rPr>
              <a:t> </a:t>
            </a:r>
            <a:r>
              <a:rPr lang="en-US" sz="1200" b="1" dirty="0">
                <a:latin typeface="Calibri" panose="020F0502020204030204" pitchFamily="34" charset="0"/>
              </a:rPr>
              <a:t>THE FOCUS OF</a:t>
            </a:r>
            <a:r>
              <a:rPr lang="en-US" sz="1200" b="1" baseline="0" dirty="0">
                <a:latin typeface="Calibri" panose="020F0502020204030204" pitchFamily="34" charset="0"/>
              </a:rPr>
              <a:t> SESSION 4. HOME CARE FOR SICK CHILDREN</a:t>
            </a:r>
            <a:endParaRPr lang="en-US" sz="1200" b="1" dirty="0">
              <a:latin typeface="Calibri" panose="020F0502020204030204" pitchFamily="34" charset="0"/>
            </a:endParaRPr>
          </a:p>
          <a:p>
            <a:endParaRPr lang="en-US" sz="1200" dirty="0">
              <a:latin typeface="Calibri" panose="020F0502020204030204" pitchFamily="34" charset="0"/>
            </a:endParaRPr>
          </a:p>
          <a:p>
            <a:pPr marL="228600" indent="-228600">
              <a:buFont typeface="+mj-lt"/>
              <a:buAutoNum type="arabicPeriod"/>
            </a:pPr>
            <a:r>
              <a:rPr lang="en-US" sz="1200" b="1" dirty="0">
                <a:solidFill>
                  <a:schemeClr val="accent2">
                    <a:lumMod val="75000"/>
                  </a:schemeClr>
                </a:solidFill>
                <a:latin typeface="Calibri" panose="020F0502020204030204" pitchFamily="34" charset="0"/>
              </a:rPr>
              <a:t>PRESENT</a:t>
            </a:r>
          </a:p>
          <a:p>
            <a:pPr marL="457200" lvl="1" indent="0">
              <a:buFont typeface="+mj-lt"/>
              <a:buNone/>
            </a:pPr>
            <a:r>
              <a:rPr lang="en-US" sz="1200" b="0" dirty="0">
                <a:solidFill>
                  <a:schemeClr val="accent2">
                    <a:lumMod val="75000"/>
                  </a:schemeClr>
                </a:solidFill>
                <a:latin typeface="Calibri" panose="020F0502020204030204" pitchFamily="34" charset="0"/>
              </a:rPr>
              <a:t>During this session, your focus is on:</a:t>
            </a:r>
            <a:endParaRPr lang="en-US" sz="1200" b="0" dirty="0">
              <a:solidFill>
                <a:schemeClr val="tx2"/>
              </a:solidFill>
              <a:latin typeface="Calibri" panose="020F0502020204030204" pitchFamily="34" charset="0"/>
            </a:endParaRPr>
          </a:p>
          <a:p>
            <a:pPr marL="628650" lvl="1" indent="-171450">
              <a:buClr>
                <a:schemeClr val="accent1"/>
              </a:buClr>
              <a:buFont typeface="Arial" panose="020B0604020202020204" pitchFamily="34" charset="0"/>
              <a:buChar char="•"/>
            </a:pPr>
            <a:r>
              <a:rPr lang="en-US" sz="1200" b="0" dirty="0">
                <a:solidFill>
                  <a:srgbClr val="002060"/>
                </a:solidFill>
                <a:latin typeface="Calibri" panose="020F0502020204030204" pitchFamily="34" charset="0"/>
              </a:rPr>
              <a:t>Examine Recommended Home Care Practices.</a:t>
            </a:r>
          </a:p>
          <a:p>
            <a:pPr marL="628650" lvl="1" indent="-171450">
              <a:buClr>
                <a:schemeClr val="accent1"/>
              </a:buClr>
              <a:buFont typeface="Arial" panose="020B0604020202020204" pitchFamily="34" charset="0"/>
              <a:buChar char="•"/>
            </a:pPr>
            <a:r>
              <a:rPr lang="en-US" sz="1200" b="0" dirty="0">
                <a:solidFill>
                  <a:srgbClr val="002060"/>
                </a:solidFill>
                <a:latin typeface="Calibri" panose="020F0502020204030204" pitchFamily="34" charset="0"/>
              </a:rPr>
              <a:t>Practice giving instructions and advice to caregivers.</a:t>
            </a:r>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30233849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solidFill>
                  <a:schemeClr val="bg1"/>
                </a:solidFill>
              </a:rPr>
              <a:t>SICK CHILD GUIDE: PAGE 6 – advice for Families</a:t>
            </a:r>
            <a:endParaRPr lang="en-US" sz="1200" b="1" kern="1200" dirty="0">
              <a:solidFill>
                <a:schemeClr val="tx1"/>
              </a:solidFill>
              <a:latin typeface="+mn-lt"/>
              <a:ea typeface="+mn-ea"/>
              <a:cs typeface="+mn-cs"/>
            </a:endParaRPr>
          </a:p>
          <a:p>
            <a:pPr eaLnBrk="1" hangingPunct="1">
              <a:spcBef>
                <a:spcPct val="0"/>
              </a:spcBef>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TURN</a:t>
            </a:r>
            <a:r>
              <a:rPr lang="en-US" sz="1200" kern="1200" dirty="0">
                <a:solidFill>
                  <a:schemeClr val="tx1"/>
                </a:solidFill>
                <a:latin typeface="+mn-lt"/>
                <a:ea typeface="+mn-ea"/>
                <a:cs typeface="+mn-cs"/>
              </a:rPr>
              <a:t> to SCG Page 6.</a:t>
            </a:r>
          </a:p>
          <a:p>
            <a:pPr marL="228600" indent="-228600" eaLnBrk="1" hangingPunct="1">
              <a:spcBef>
                <a:spcPct val="0"/>
              </a:spcBef>
              <a:buFont typeface="+mj-lt"/>
              <a:buAutoNum type="arabicPeriod"/>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ASK – why is giving good advice to caregivers good for business?</a:t>
            </a:r>
          </a:p>
          <a:p>
            <a:pPr marL="228600" indent="-228600" eaLnBrk="1" hangingPunct="1">
              <a:spcBef>
                <a:spcPct val="0"/>
              </a:spcBef>
              <a:buFont typeface="+mj-lt"/>
              <a:buAutoNum type="arabicPeriod"/>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EXPLAIN that we will now focus on some of the tips today</a:t>
            </a:r>
            <a:endParaRPr lang="en-US" sz="1200" b="0" kern="1200" dirty="0">
              <a:solidFill>
                <a:schemeClr val="tx1"/>
              </a:solidFill>
              <a:latin typeface="+mn-lt"/>
              <a:ea typeface="+mn-ea"/>
              <a:cs typeface="+mn-cs"/>
            </a:endParaRPr>
          </a:p>
          <a:p>
            <a:pPr eaLnBrk="1" hangingPunct="1">
              <a:spcBef>
                <a:spcPct val="0"/>
              </a:spcBef>
            </a:pPr>
            <a:endParaRPr lang="en-US" b="1" dirty="0"/>
          </a:p>
          <a:p>
            <a:pPr marL="228600" indent="-228600" eaLnBrk="1" hangingPunct="1">
              <a:spcBef>
                <a:spcPct val="0"/>
              </a:spcBef>
              <a:buAutoNum type="arabicPeriod" startAt="3"/>
            </a:pPr>
            <a:r>
              <a:rPr lang="en-US" b="1" dirty="0"/>
              <a:t>CLARIFY</a:t>
            </a:r>
            <a:r>
              <a:rPr lang="en-US" dirty="0"/>
              <a:t> any questions.</a:t>
            </a:r>
          </a:p>
          <a:p>
            <a:pPr marL="0" lvl="0" indent="0" eaLnBrk="1" hangingPunct="1">
              <a:spcBef>
                <a:spcPct val="0"/>
              </a:spcBef>
              <a:buFont typeface="Arial" panose="020B0604020202020204" pitchFamily="34" charset="0"/>
              <a:buNone/>
            </a:pPr>
            <a:endParaRPr lang="en-US" b="0" i="1" dirty="0"/>
          </a:p>
          <a:p>
            <a:pPr marL="0" lvl="0" indent="0" eaLnBrk="1" hangingPunct="1">
              <a:spcBef>
                <a:spcPct val="0"/>
              </a:spcBef>
              <a:buFont typeface="Arial" panose="020B0604020202020204" pitchFamily="34" charset="0"/>
              <a:buNone/>
            </a:pPr>
            <a:endParaRPr lang="en-US" b="0" i="1"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AF5A7-3C62-469C-AD11-171D867A625E}" type="slidenum">
              <a:rPr lang="en-US" smtClean="0">
                <a:solidFill>
                  <a:prstClr val="black"/>
                </a:solidFill>
              </a:rPr>
              <a:pPr fontAlgn="base">
                <a:spcBef>
                  <a:spcPct val="0"/>
                </a:spcBef>
                <a:spcAft>
                  <a:spcPct val="0"/>
                </a:spcAft>
                <a:defRPr/>
              </a:pPr>
              <a:t>46</a:t>
            </a:fld>
            <a:endParaRPr lang="en-US">
              <a:solidFill>
                <a:prstClr val="black"/>
              </a:solidFill>
            </a:endParaRPr>
          </a:p>
        </p:txBody>
      </p:sp>
    </p:spTree>
    <p:extLst>
      <p:ext uri="{BB962C8B-B14F-4D97-AF65-F5344CB8AC3E}">
        <p14:creationId xmlns:p14="http://schemas.microsoft.com/office/powerpoint/2010/main" val="21318689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PRESENT THE HEALTH ADVICE</a:t>
            </a:r>
          </a:p>
          <a:p>
            <a:endParaRPr lang="en-US" sz="1200" dirty="0">
              <a:latin typeface="Calibri" panose="020F0502020204030204" pitchFamily="34" charset="0"/>
            </a:endParaRP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dirty="0">
                <a:latin typeface="Calibri" panose="020F0502020204030204" pitchFamily="34" charset="0"/>
              </a:rPr>
              <a:t>INTRODUCE</a:t>
            </a:r>
            <a:r>
              <a:rPr lang="en-US" sz="1200" dirty="0">
                <a:latin typeface="Calibri" panose="020F0502020204030204" pitchFamily="34" charset="0"/>
              </a:rPr>
              <a:t> the advice </a:t>
            </a:r>
            <a:r>
              <a:rPr lang="en-US" sz="1200" b="1" baseline="0" dirty="0">
                <a:latin typeface="Calibri" panose="020F0502020204030204" pitchFamily="34" charset="0"/>
              </a:rPr>
              <a:t>1.</a:t>
            </a:r>
            <a:r>
              <a:rPr lang="en-US" sz="1200" baseline="0" dirty="0">
                <a:latin typeface="Calibri" panose="020F0502020204030204" pitchFamily="34" charset="0"/>
              </a:rPr>
              <a:t> </a:t>
            </a:r>
            <a:r>
              <a:rPr lang="en-US" sz="1200" b="1" dirty="0">
                <a:latin typeface="Calibri" panose="020F0502020204030204" pitchFamily="34" charset="0"/>
              </a:rPr>
              <a:t>NUTRITION</a:t>
            </a:r>
            <a:endParaRPr lang="en-US" sz="1200" dirty="0">
              <a:latin typeface="Calibri" panose="020F0502020204030204" pitchFamily="34" charset="0"/>
            </a:endParaRP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endParaRPr lang="en-US" sz="1200" dirty="0">
              <a:latin typeface="Calibri" panose="020F0502020204030204" pitchFamily="34" charset="0"/>
            </a:endParaRPr>
          </a:p>
          <a:p>
            <a:pPr marL="228600" indent="-228600">
              <a:buFont typeface="+mj-lt"/>
              <a:buAutoNum type="arabicPeriod"/>
            </a:pPr>
            <a:r>
              <a:rPr lang="en-US" sz="1200" b="1" dirty="0">
                <a:latin typeface="Calibri" panose="020F0502020204030204" pitchFamily="34" charset="0"/>
              </a:rPr>
              <a:t>ASK</a:t>
            </a:r>
            <a:r>
              <a:rPr lang="en-US" sz="1200" dirty="0">
                <a:latin typeface="Calibri" panose="020F0502020204030204" pitchFamily="34" charset="0"/>
              </a:rPr>
              <a:t> a volunteer</a:t>
            </a:r>
            <a:r>
              <a:rPr lang="en-US" sz="1200" baseline="0" dirty="0">
                <a:latin typeface="Calibri" panose="020F0502020204030204" pitchFamily="34" charset="0"/>
              </a:rPr>
              <a:t> to </a:t>
            </a:r>
            <a:r>
              <a:rPr lang="en-US" sz="1200" b="1" dirty="0">
                <a:latin typeface="Calibri" panose="020F0502020204030204" pitchFamily="34" charset="0"/>
              </a:rPr>
              <a:t>READ</a:t>
            </a:r>
            <a:r>
              <a:rPr lang="en-US" sz="1200" baseline="0" dirty="0">
                <a:latin typeface="Calibri" panose="020F0502020204030204" pitchFamily="34" charset="0"/>
              </a:rPr>
              <a:t> the recommendations.</a:t>
            </a:r>
          </a:p>
          <a:p>
            <a:pPr marL="228600" indent="-228600">
              <a:buFont typeface="+mj-lt"/>
              <a:buAutoNum type="arabicPeriod"/>
            </a:pPr>
            <a:endParaRPr lang="en-US" sz="1200" baseline="0" dirty="0">
              <a:latin typeface="Calibri" panose="020F0502020204030204" pitchFamily="34" charset="0"/>
            </a:endParaRPr>
          </a:p>
          <a:p>
            <a:pPr marL="228600" indent="-228600">
              <a:buFont typeface="+mj-lt"/>
              <a:buAutoNum type="arabicPeriod"/>
            </a:pPr>
            <a:r>
              <a:rPr lang="en-US" sz="1200" b="1" baseline="0" dirty="0">
                <a:latin typeface="Calibri" panose="020F0502020204030204" pitchFamily="34" charset="0"/>
              </a:rPr>
              <a:t>INVITE</a:t>
            </a:r>
            <a:r>
              <a:rPr lang="en-US" sz="1200" baseline="0" dirty="0">
                <a:latin typeface="Calibri" panose="020F0502020204030204" pitchFamily="34" charset="0"/>
              </a:rPr>
              <a:t> trainees to comment on the practices.  </a:t>
            </a:r>
            <a:r>
              <a:rPr lang="en-US" sz="1200" b="1" baseline="0" dirty="0">
                <a:latin typeface="Calibri" panose="020F0502020204030204" pitchFamily="34" charset="0"/>
              </a:rPr>
              <a:t>PROBE</a:t>
            </a:r>
            <a:r>
              <a:rPr lang="en-US" sz="1200" baseline="0" dirty="0">
                <a:latin typeface="Calibri" panose="020F0502020204030204" pitchFamily="34" charset="0"/>
              </a:rPr>
              <a:t> for points about myths/misconceptions and how to overcome them. </a:t>
            </a:r>
          </a:p>
          <a:p>
            <a:pPr marL="228600" indent="-228600">
              <a:buFont typeface="+mj-lt"/>
              <a:buAutoNum type="arabicPeriod"/>
            </a:pPr>
            <a:endParaRPr lang="en-US" sz="1200" baseline="0" dirty="0">
              <a:latin typeface="Calibri" panose="020F0502020204030204" pitchFamily="34" charset="0"/>
            </a:endParaRP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baseline="0" dirty="0">
                <a:latin typeface="Calibri" panose="020F0502020204030204" pitchFamily="34" charset="0"/>
              </a:rPr>
              <a:t>ASK</a:t>
            </a:r>
            <a:r>
              <a:rPr lang="en-US" sz="1200" baseline="0" dirty="0">
                <a:latin typeface="Calibri" panose="020F0502020204030204" pitchFamily="34" charset="0"/>
              </a:rPr>
              <a:t> for and </a:t>
            </a:r>
            <a:r>
              <a:rPr lang="en-US" sz="1200" b="1" baseline="0" dirty="0">
                <a:latin typeface="Calibri" panose="020F0502020204030204" pitchFamily="34" charset="0"/>
              </a:rPr>
              <a:t>RESPOND</a:t>
            </a:r>
            <a:r>
              <a:rPr lang="en-US" sz="1200" baseline="0" dirty="0">
                <a:latin typeface="Calibri" panose="020F0502020204030204" pitchFamily="34" charset="0"/>
              </a:rPr>
              <a:t> to questions.</a:t>
            </a:r>
            <a:endParaRPr lang="en-US" sz="1200" dirty="0">
              <a:latin typeface="Calibri" panose="020F0502020204030204" pitchFamily="34" charset="0"/>
            </a:endParaRPr>
          </a:p>
          <a:p>
            <a:pPr marL="228600" indent="-228600">
              <a:buFont typeface="+mj-lt"/>
              <a:buAutoNum type="arabicPeriod"/>
            </a:pPr>
            <a:endParaRPr lang="en-US" sz="1200" baseline="0" dirty="0">
              <a:latin typeface="Calibri" panose="020F0502020204030204" pitchFamily="34" charset="0"/>
            </a:endParaRPr>
          </a:p>
          <a:p>
            <a:pPr marL="228600" indent="-228600">
              <a:buFont typeface="+mj-lt"/>
              <a:buAutoNum type="arabicPeriod"/>
            </a:pPr>
            <a:endParaRPr lang="en-US" sz="1200" b="1" u="none"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13349783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rPr>
              <a:t>HEALTH ADVICE:  </a:t>
            </a:r>
            <a:r>
              <a:rPr lang="en-US" sz="1200" b="1" dirty="0">
                <a:solidFill>
                  <a:schemeClr val="accent2">
                    <a:lumMod val="75000"/>
                  </a:schemeClr>
                </a:solidFill>
              </a:rPr>
              <a:t>2. SLEEP UNDER A MOSQUITO NET</a:t>
            </a:r>
          </a:p>
          <a:p>
            <a:endParaRPr lang="en-US" b="1" baseline="0" dirty="0"/>
          </a:p>
          <a:p>
            <a:pPr marL="228600" indent="-228600">
              <a:buAutoNum type="arabicPeriod"/>
            </a:pPr>
            <a:r>
              <a:rPr lang="en-US" b="1" baseline="0" dirty="0"/>
              <a:t>INVITE</a:t>
            </a:r>
            <a:r>
              <a:rPr lang="en-US" baseline="0" dirty="0"/>
              <a:t> a trainee to read the points</a:t>
            </a:r>
          </a:p>
          <a:p>
            <a:pPr marL="228600" indent="-228600">
              <a:buAutoNum type="arabicPeriod"/>
            </a:pPr>
            <a:endParaRPr lang="en-US" baseline="0" dirty="0"/>
          </a:p>
          <a:p>
            <a:pPr marL="228600" indent="-228600">
              <a:buAutoNum type="arabicPeriod" startAt="2"/>
            </a:pPr>
            <a:r>
              <a:rPr lang="en-US" b="1" baseline="0" dirty="0"/>
              <a:t>ASK</a:t>
            </a:r>
            <a:r>
              <a:rPr lang="en-US" baseline="0" dirty="0"/>
              <a:t>:  </a:t>
            </a:r>
            <a:r>
              <a:rPr lang="en-US" b="1" u="none" baseline="0" dirty="0"/>
              <a:t>WHY is this information good advice?</a:t>
            </a:r>
          </a:p>
          <a:p>
            <a:pPr marL="228600" indent="-228600">
              <a:buAutoNum type="arabicPeriod" startAt="2"/>
            </a:pPr>
            <a:endParaRPr lang="en-US" b="1" u="none" baseline="0" dirty="0"/>
          </a:p>
          <a:p>
            <a:pPr marL="228600" indent="-228600">
              <a:buAutoNum type="arabicPeriod" startAt="2"/>
            </a:pPr>
            <a:r>
              <a:rPr lang="en-US" b="1" baseline="0" dirty="0"/>
              <a:t>INVITE</a:t>
            </a:r>
            <a:r>
              <a:rPr lang="en-US" baseline="0" dirty="0"/>
              <a:t> trainees to comment on the practices.  </a:t>
            </a:r>
            <a:r>
              <a:rPr lang="en-US" b="1" baseline="0" dirty="0"/>
              <a:t>PROBE</a:t>
            </a:r>
            <a:r>
              <a:rPr lang="en-US" baseline="0" dirty="0"/>
              <a:t> for points about myths/misconceptions and how to overcome them. </a:t>
            </a:r>
          </a:p>
          <a:p>
            <a:pPr marL="228600" indent="-228600">
              <a:buAutoNum type="arabicPeriod" startAt="2"/>
            </a:pPr>
            <a:endParaRPr lang="en-US" baseline="0" dirty="0"/>
          </a:p>
          <a:p>
            <a:pPr marL="228600" marR="0" indent="-228600" algn="l" defTabSz="685800" rtl="0" eaLnBrk="1" fontAlgn="auto" latinLnBrk="0" hangingPunct="1">
              <a:lnSpc>
                <a:spcPct val="100000"/>
              </a:lnSpc>
              <a:spcBef>
                <a:spcPts val="0"/>
              </a:spcBef>
              <a:spcAft>
                <a:spcPts val="0"/>
              </a:spcAft>
              <a:buClrTx/>
              <a:buSzTx/>
              <a:buFontTx/>
              <a:buAutoNum type="arabicPeriod" startAt="2"/>
              <a:tabLst/>
              <a:defRPr/>
            </a:pPr>
            <a:r>
              <a:rPr lang="en-US" b="1" baseline="0" dirty="0"/>
              <a:t>ASK</a:t>
            </a:r>
            <a:r>
              <a:rPr lang="en-US" baseline="0" dirty="0"/>
              <a:t> for and </a:t>
            </a:r>
            <a:r>
              <a:rPr lang="en-US" b="1" baseline="0" dirty="0"/>
              <a:t>RESPOND</a:t>
            </a:r>
            <a:r>
              <a:rPr lang="en-US" baseline="0" dirty="0"/>
              <a:t> to questions.</a:t>
            </a:r>
            <a:endParaRPr lang="en-US" dirty="0"/>
          </a:p>
          <a:p>
            <a:pPr marL="228600" indent="-228600">
              <a:buAutoNum type="arabicPeriod" startAt="2"/>
            </a:pPr>
            <a:endParaRPr lang="en-US" baseline="0" dirty="0"/>
          </a:p>
          <a:p>
            <a:pPr marL="228600" indent="-228600">
              <a:buAutoNum type="arabicPeriod" startAt="2"/>
            </a:pPr>
            <a:endParaRPr lang="en-US" b="1" u="none" baseline="0" dirty="0"/>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32527836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rPr>
              <a:t>HOME CARE ADVICE: </a:t>
            </a:r>
            <a:r>
              <a:rPr lang="en-US" sz="1200" b="1" dirty="0">
                <a:solidFill>
                  <a:schemeClr val="accent2">
                    <a:lumMod val="75000"/>
                  </a:schemeClr>
                </a:solidFill>
              </a:rPr>
              <a:t>3. WASH HANDS</a:t>
            </a:r>
          </a:p>
          <a:p>
            <a:endParaRPr lang="en-US" b="1" baseline="0" dirty="0"/>
          </a:p>
          <a:p>
            <a:pPr marL="228600" indent="-228600">
              <a:buAutoNum type="arabicPeriod"/>
            </a:pPr>
            <a:r>
              <a:rPr lang="en-US" b="1" baseline="0" dirty="0"/>
              <a:t>INVITE</a:t>
            </a:r>
            <a:r>
              <a:rPr lang="en-US" baseline="0" dirty="0"/>
              <a:t> a trainee to read the slide</a:t>
            </a:r>
          </a:p>
          <a:p>
            <a:pPr marL="228600" indent="-228600">
              <a:buAutoNum type="arabicPeriod"/>
            </a:pPr>
            <a:endParaRPr lang="en-US" baseline="0" dirty="0"/>
          </a:p>
          <a:p>
            <a:pPr marL="228600" indent="-228600">
              <a:buAutoNum type="arabicPeriod" startAt="2"/>
            </a:pPr>
            <a:r>
              <a:rPr lang="en-US" b="1" baseline="0" dirty="0"/>
              <a:t>ASK</a:t>
            </a:r>
            <a:r>
              <a:rPr lang="en-US" baseline="0" dirty="0"/>
              <a:t>:  </a:t>
            </a:r>
            <a:r>
              <a:rPr lang="en-US" b="1" u="none" baseline="0" dirty="0"/>
              <a:t>WHY is this information good advice?  </a:t>
            </a:r>
          </a:p>
          <a:p>
            <a:pPr marL="228600" indent="-228600">
              <a:buAutoNum type="arabicPeriod" startAt="2"/>
            </a:pPr>
            <a:endParaRPr lang="en-US" b="1" u="none" baseline="0" dirty="0"/>
          </a:p>
          <a:p>
            <a:pPr marL="228600" indent="-228600">
              <a:buAutoNum type="arabicPeriod" startAt="2"/>
            </a:pPr>
            <a:r>
              <a:rPr lang="en-US" b="1" baseline="0" dirty="0"/>
              <a:t>OFFER </a:t>
            </a:r>
            <a:r>
              <a:rPr lang="en-US" b="0" baseline="0" dirty="0"/>
              <a:t>additional information as needed.</a:t>
            </a:r>
          </a:p>
          <a:p>
            <a:pPr marL="628650" lvl="1" indent="-171450">
              <a:buFont typeface="Arial" panose="020B0604020202020204" pitchFamily="34" charset="0"/>
              <a:buChar char="•"/>
            </a:pPr>
            <a:r>
              <a:rPr lang="en-US" b="0" baseline="0" dirty="0"/>
              <a:t>It stops the spread of germs that can cause many illnesses</a:t>
            </a:r>
          </a:p>
          <a:p>
            <a:pPr marL="628650" lvl="1" indent="-171450">
              <a:buFont typeface="Arial" panose="020B0604020202020204" pitchFamily="34" charset="0"/>
              <a:buChar char="•"/>
            </a:pPr>
            <a:endParaRPr lang="en-US" b="0" baseline="0" dirty="0"/>
          </a:p>
          <a:p>
            <a:pPr marL="228600" indent="-228600">
              <a:buFont typeface="+mj-lt"/>
              <a:buAutoNum type="arabicPeriod" startAt="4"/>
            </a:pPr>
            <a:r>
              <a:rPr lang="en-US" b="1" baseline="0" dirty="0"/>
              <a:t>INVITE</a:t>
            </a:r>
            <a:r>
              <a:rPr lang="en-US" baseline="0" dirty="0"/>
              <a:t> trainees to comment on the practices.  </a:t>
            </a:r>
            <a:r>
              <a:rPr lang="en-US" b="1" baseline="0" dirty="0"/>
              <a:t>PROBE</a:t>
            </a:r>
            <a:r>
              <a:rPr lang="en-US" baseline="0" dirty="0"/>
              <a:t> for points about myths/misconceptions and how to overcome them. </a:t>
            </a:r>
          </a:p>
          <a:p>
            <a:pPr marL="228600" indent="-228600">
              <a:buFont typeface="+mj-lt"/>
              <a:buAutoNum type="arabicPeriod" startAt="4"/>
            </a:pPr>
            <a:endParaRPr lang="en-US" baseline="0" dirty="0"/>
          </a:p>
          <a:p>
            <a:pPr marL="228600" marR="0" indent="-228600" algn="l" defTabSz="685800" rtl="0" eaLnBrk="1" fontAlgn="auto" latinLnBrk="0" hangingPunct="1">
              <a:lnSpc>
                <a:spcPct val="100000"/>
              </a:lnSpc>
              <a:spcBef>
                <a:spcPts val="0"/>
              </a:spcBef>
              <a:spcAft>
                <a:spcPts val="0"/>
              </a:spcAft>
              <a:buClrTx/>
              <a:buSzTx/>
              <a:buFont typeface="+mj-lt"/>
              <a:buAutoNum type="arabicPeriod" startAt="4"/>
              <a:tabLst/>
              <a:defRPr/>
            </a:pPr>
            <a:r>
              <a:rPr lang="en-US" b="1" baseline="0" dirty="0"/>
              <a:t>ASK</a:t>
            </a:r>
            <a:r>
              <a:rPr lang="en-US" baseline="0" dirty="0"/>
              <a:t> for and </a:t>
            </a:r>
            <a:r>
              <a:rPr lang="en-US" b="1" baseline="0" dirty="0"/>
              <a:t>RESPOND</a:t>
            </a:r>
            <a:r>
              <a:rPr lang="en-US" baseline="0" dirty="0"/>
              <a:t> to questions.</a:t>
            </a:r>
            <a:endParaRPr lang="en-US" dirty="0"/>
          </a:p>
          <a:p>
            <a:pPr marL="228600" indent="-228600">
              <a:buFont typeface="+mj-lt"/>
              <a:buAutoNum type="arabicPeriod" startAt="4"/>
            </a:pPr>
            <a:endParaRPr lang="en-US" baseline="0" dirty="0"/>
          </a:p>
          <a:p>
            <a:pPr marL="285750" lvl="0" indent="-171450">
              <a:buFont typeface="Arial" panose="020B0604020202020204" pitchFamily="34" charset="0"/>
              <a:buChar char="•"/>
            </a:pPr>
            <a:endParaRPr lang="en-US" b="0" baseline="0" dirty="0"/>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1165980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latin typeface="+mn-lt"/>
                <a:ea typeface="+mn-ea"/>
                <a:cs typeface="+mn-cs"/>
              </a:rPr>
              <a:t>IMPLEMENT A REVIEW OF THE SESSIONS FROM THE PREVIOUS DAY</a:t>
            </a:r>
            <a:r>
              <a:rPr lang="en-US" sz="1200" kern="1200" dirty="0">
                <a:solidFill>
                  <a:schemeClr val="tx1"/>
                </a:solidFill>
                <a:latin typeface="+mn-lt"/>
                <a:ea typeface="+mn-ea"/>
                <a:cs typeface="+mn-cs"/>
              </a:rPr>
              <a:t>.  </a:t>
            </a:r>
          </a:p>
          <a:p>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ASK </a:t>
            </a:r>
            <a:r>
              <a:rPr lang="en-US" sz="1200" b="0" kern="1200" dirty="0">
                <a:solidFill>
                  <a:schemeClr val="tx1"/>
                </a:solidFill>
                <a:latin typeface="+mn-lt"/>
                <a:ea typeface="+mn-ea"/>
                <a:cs typeface="+mn-cs"/>
              </a:rPr>
              <a:t>the question.  </a:t>
            </a:r>
            <a:r>
              <a:rPr lang="en-US" sz="1200" b="1" kern="1200" dirty="0">
                <a:solidFill>
                  <a:schemeClr val="tx1"/>
                </a:solidFill>
                <a:latin typeface="+mn-lt"/>
                <a:ea typeface="+mn-ea"/>
                <a:cs typeface="+mn-cs"/>
              </a:rPr>
              <a:t>GET</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several answers.</a:t>
            </a:r>
          </a:p>
          <a:p>
            <a:pPr marL="228600" indent="-228600">
              <a:buFont typeface="+mj-lt"/>
              <a:buAutoNum type="arabicPeriod"/>
            </a:pPr>
            <a:endParaRPr lang="en-US" sz="1200" b="0" kern="1200" baseline="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REVEAL</a:t>
            </a:r>
            <a:r>
              <a:rPr lang="en-US" sz="1200" b="0" kern="1200" baseline="0" dirty="0">
                <a:solidFill>
                  <a:schemeClr val="tx1"/>
                </a:solidFill>
                <a:latin typeface="+mn-lt"/>
                <a:ea typeface="+mn-ea"/>
                <a:cs typeface="+mn-cs"/>
              </a:rPr>
              <a:t> the ‘correct’ answers = </a:t>
            </a:r>
            <a:r>
              <a:rPr lang="en-US" sz="1200" b="0" i="1" dirty="0"/>
              <a:t>RDT</a:t>
            </a:r>
            <a:endParaRPr lang="en-US" sz="1200" b="0" kern="1200" baseline="0" dirty="0">
              <a:solidFill>
                <a:schemeClr val="tx1"/>
              </a:solidFill>
              <a:latin typeface="+mn-lt"/>
              <a:ea typeface="+mn-ea"/>
              <a:cs typeface="+mn-cs"/>
            </a:endParaRPr>
          </a:p>
          <a:p>
            <a:pPr marL="228600" lvl="0" indent="-228600">
              <a:buFont typeface="+mj-lt"/>
              <a:buAutoNum type="arabicPeriod"/>
            </a:pPr>
            <a:endParaRPr lang="en-US" sz="1200" b="0" kern="1200" baseline="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DISCUSS</a:t>
            </a:r>
            <a:r>
              <a:rPr lang="en-US" sz="1200" b="0" kern="1200" baseline="0" dirty="0">
                <a:solidFill>
                  <a:schemeClr val="tx1"/>
                </a:solidFill>
                <a:latin typeface="+mn-lt"/>
                <a:ea typeface="+mn-ea"/>
                <a:cs typeface="+mn-cs"/>
              </a:rPr>
              <a:t> any comments. </a:t>
            </a:r>
          </a:p>
          <a:p>
            <a:pPr marL="228600" lvl="0" indent="-228600">
              <a:buFont typeface="+mj-lt"/>
              <a:buAutoNum type="arabicPeriod"/>
            </a:pPr>
            <a:endParaRPr lang="en-US" sz="1200" b="0" kern="1200" baseline="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CLARIFY</a:t>
            </a:r>
            <a:r>
              <a:rPr lang="en-US" sz="1200" b="0" kern="1200" baseline="0" dirty="0">
                <a:solidFill>
                  <a:schemeClr val="tx1"/>
                </a:solidFill>
                <a:latin typeface="+mn-lt"/>
                <a:ea typeface="+mn-ea"/>
                <a:cs typeface="+mn-cs"/>
              </a:rPr>
              <a:t> any confusion.</a:t>
            </a:r>
            <a:endParaRPr lang="en-US" sz="1200" b="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5</a:t>
            </a:fld>
            <a:endParaRPr lang="en-US" dirty="0">
              <a:solidFill>
                <a:prstClr val="black"/>
              </a:solidFill>
            </a:endParaRPr>
          </a:p>
        </p:txBody>
      </p:sp>
    </p:spTree>
    <p:extLst>
      <p:ext uri="{BB962C8B-B14F-4D97-AF65-F5344CB8AC3E}">
        <p14:creationId xmlns:p14="http://schemas.microsoft.com/office/powerpoint/2010/main" val="23041011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rPr>
              <a:t>HEALTH ADVICE: </a:t>
            </a:r>
            <a:r>
              <a:rPr lang="en-US" sz="1200" b="1" dirty="0">
                <a:solidFill>
                  <a:schemeClr val="accent2">
                    <a:lumMod val="75000"/>
                  </a:schemeClr>
                </a:solidFill>
              </a:rPr>
              <a:t>4. KEEP SMOKE OUT OF THE HOME</a:t>
            </a:r>
          </a:p>
          <a:p>
            <a:endParaRPr lang="en-US" b="1" baseline="0" dirty="0"/>
          </a:p>
          <a:p>
            <a:pPr marL="228600" indent="-228600">
              <a:buAutoNum type="arabicPeriod"/>
            </a:pPr>
            <a:r>
              <a:rPr lang="en-US" b="1" baseline="0" dirty="0"/>
              <a:t>INVITE</a:t>
            </a:r>
            <a:r>
              <a:rPr lang="en-US" baseline="0" dirty="0"/>
              <a:t> a trainee to read the slide</a:t>
            </a:r>
          </a:p>
          <a:p>
            <a:pPr marL="228600" indent="-228600">
              <a:buAutoNum type="arabicPeriod"/>
            </a:pPr>
            <a:endParaRPr lang="en-US" baseline="0" dirty="0"/>
          </a:p>
          <a:p>
            <a:pPr marL="228600" indent="-228600">
              <a:buAutoNum type="arabicPeriod" startAt="2"/>
            </a:pPr>
            <a:r>
              <a:rPr lang="en-US" b="1" baseline="0" dirty="0"/>
              <a:t>ASK</a:t>
            </a:r>
            <a:r>
              <a:rPr lang="en-US" baseline="0" dirty="0"/>
              <a:t>:  </a:t>
            </a:r>
            <a:r>
              <a:rPr lang="en-US" b="1" u="none" baseline="0" dirty="0"/>
              <a:t>WHY is this information good advice?  </a:t>
            </a:r>
          </a:p>
          <a:p>
            <a:pPr marL="228600" indent="-228600">
              <a:buAutoNum type="arabicPeriod" startAt="2"/>
            </a:pPr>
            <a:endParaRPr lang="en-US" b="1" u="none" baseline="0" dirty="0"/>
          </a:p>
          <a:p>
            <a:pPr marL="228600" indent="-228600">
              <a:buAutoNum type="arabicPeriod" startAt="2"/>
            </a:pPr>
            <a:r>
              <a:rPr lang="en-US" b="1" baseline="0" dirty="0"/>
              <a:t>OFFER </a:t>
            </a:r>
            <a:r>
              <a:rPr lang="en-US" b="0" baseline="0" dirty="0"/>
              <a:t>additional information as needed.</a:t>
            </a:r>
          </a:p>
          <a:p>
            <a:pPr marL="628650" lvl="1" indent="-171450">
              <a:buFont typeface="Arial" panose="020B0604020202020204" pitchFamily="34" charset="0"/>
              <a:buChar char="•"/>
            </a:pPr>
            <a:endParaRPr lang="en-US" b="0" baseline="0" dirty="0"/>
          </a:p>
          <a:p>
            <a:pPr marL="228600" indent="-228600">
              <a:buFont typeface="+mj-lt"/>
              <a:buAutoNum type="arabicPeriod" startAt="4"/>
            </a:pPr>
            <a:r>
              <a:rPr lang="en-US" b="1" baseline="0" dirty="0"/>
              <a:t>INVITE</a:t>
            </a:r>
            <a:r>
              <a:rPr lang="en-US" baseline="0" dirty="0"/>
              <a:t> trainees to comment on the practices.  </a:t>
            </a:r>
            <a:r>
              <a:rPr lang="en-US" b="1" baseline="0" dirty="0"/>
              <a:t>PROBE</a:t>
            </a:r>
            <a:r>
              <a:rPr lang="en-US" baseline="0" dirty="0"/>
              <a:t> for points about myths/misconceptions and how to overcome them. </a:t>
            </a:r>
          </a:p>
          <a:p>
            <a:pPr marL="228600" indent="-228600">
              <a:buFont typeface="+mj-lt"/>
              <a:buAutoNum type="arabicPeriod" startAt="4"/>
            </a:pPr>
            <a:endParaRPr lang="en-US" baseline="0" dirty="0"/>
          </a:p>
          <a:p>
            <a:pPr marL="228600" marR="0" indent="-228600" algn="l" defTabSz="685800" rtl="0" eaLnBrk="1" fontAlgn="auto" latinLnBrk="0" hangingPunct="1">
              <a:lnSpc>
                <a:spcPct val="100000"/>
              </a:lnSpc>
              <a:spcBef>
                <a:spcPts val="0"/>
              </a:spcBef>
              <a:spcAft>
                <a:spcPts val="0"/>
              </a:spcAft>
              <a:buClrTx/>
              <a:buSzTx/>
              <a:buFont typeface="+mj-lt"/>
              <a:buAutoNum type="arabicPeriod" startAt="4"/>
              <a:tabLst/>
              <a:defRPr/>
            </a:pPr>
            <a:r>
              <a:rPr lang="en-US" b="1" baseline="0" dirty="0"/>
              <a:t>ASK</a:t>
            </a:r>
            <a:r>
              <a:rPr lang="en-US" baseline="0" dirty="0"/>
              <a:t> for and </a:t>
            </a:r>
            <a:r>
              <a:rPr lang="en-US" b="1" baseline="0" dirty="0"/>
              <a:t>RESPOND</a:t>
            </a:r>
            <a:r>
              <a:rPr lang="en-US" baseline="0" dirty="0"/>
              <a:t> to questions.</a:t>
            </a:r>
            <a:endParaRPr lang="en-US" dirty="0"/>
          </a:p>
          <a:p>
            <a:pPr marL="228600" indent="-228600">
              <a:buFont typeface="+mj-lt"/>
              <a:buAutoNum type="arabicPeriod" startAt="4"/>
            </a:pPr>
            <a:endParaRPr lang="en-US" baseline="0" dirty="0"/>
          </a:p>
          <a:p>
            <a:pPr marL="285750" lvl="0" indent="-171450">
              <a:buFont typeface="Arial" panose="020B0604020202020204" pitchFamily="34" charset="0"/>
              <a:buChar char="•"/>
            </a:pPr>
            <a:endParaRPr lang="en-US" b="0" baseline="0" dirty="0"/>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11659800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rPr>
              <a:t>HEALTH ADVICE: </a:t>
            </a:r>
            <a:r>
              <a:rPr lang="en-US" sz="1200" b="1" dirty="0">
                <a:solidFill>
                  <a:schemeClr val="accent2">
                    <a:lumMod val="75000"/>
                  </a:schemeClr>
                </a:solidFill>
              </a:rPr>
              <a:t>5. VACCINATIONS</a:t>
            </a:r>
          </a:p>
          <a:p>
            <a:endParaRPr lang="en-US" b="1" baseline="0" dirty="0"/>
          </a:p>
          <a:p>
            <a:pPr marL="228600" indent="-228600">
              <a:buAutoNum type="arabicPeriod"/>
            </a:pPr>
            <a:r>
              <a:rPr lang="en-US" b="1" baseline="0" dirty="0"/>
              <a:t>INVITE</a:t>
            </a:r>
            <a:r>
              <a:rPr lang="en-US" baseline="0" dirty="0"/>
              <a:t> a trainee to read the slide</a:t>
            </a:r>
          </a:p>
          <a:p>
            <a:pPr marL="228600" indent="-228600">
              <a:buAutoNum type="arabicPeriod"/>
            </a:pPr>
            <a:endParaRPr lang="en-US" baseline="0" dirty="0"/>
          </a:p>
          <a:p>
            <a:pPr marL="228600" indent="-228600">
              <a:buAutoNum type="arabicPeriod" startAt="2"/>
            </a:pPr>
            <a:r>
              <a:rPr lang="en-US" b="1" baseline="0" dirty="0"/>
              <a:t>ASK</a:t>
            </a:r>
            <a:r>
              <a:rPr lang="en-US" baseline="0" dirty="0"/>
              <a:t>:  </a:t>
            </a:r>
            <a:r>
              <a:rPr lang="en-US" b="1" u="none" baseline="0" dirty="0"/>
              <a:t>WHY is this information good advice?  </a:t>
            </a:r>
          </a:p>
          <a:p>
            <a:pPr marL="228600" indent="-228600">
              <a:buAutoNum type="arabicPeriod" startAt="2"/>
            </a:pPr>
            <a:endParaRPr lang="en-US" b="1" u="none" baseline="0" dirty="0"/>
          </a:p>
          <a:p>
            <a:pPr marL="228600" indent="-228600">
              <a:buAutoNum type="arabicPeriod" startAt="2"/>
            </a:pPr>
            <a:r>
              <a:rPr lang="en-US" b="1" baseline="0" dirty="0"/>
              <a:t>OFFER </a:t>
            </a:r>
            <a:r>
              <a:rPr lang="en-US" b="0" baseline="0" dirty="0"/>
              <a:t>additional information as needed.</a:t>
            </a:r>
          </a:p>
          <a:p>
            <a:pPr marL="628650" lvl="1" indent="-171450">
              <a:buFont typeface="Arial" panose="020B0604020202020204" pitchFamily="34" charset="0"/>
              <a:buChar char="•"/>
            </a:pPr>
            <a:endParaRPr lang="en-US" b="0" baseline="0" dirty="0"/>
          </a:p>
          <a:p>
            <a:pPr marL="228600" indent="-228600">
              <a:buFont typeface="+mj-lt"/>
              <a:buAutoNum type="arabicPeriod" startAt="4"/>
            </a:pPr>
            <a:r>
              <a:rPr lang="en-US" b="1" baseline="0" dirty="0"/>
              <a:t>INVITE</a:t>
            </a:r>
            <a:r>
              <a:rPr lang="en-US" baseline="0" dirty="0"/>
              <a:t> trainees to comment on the practices.  </a:t>
            </a:r>
            <a:r>
              <a:rPr lang="en-US" b="1" baseline="0" dirty="0"/>
              <a:t>PROBE</a:t>
            </a:r>
            <a:r>
              <a:rPr lang="en-US" baseline="0" dirty="0"/>
              <a:t> for points about myths/misconceptions and how to overcome them. </a:t>
            </a:r>
          </a:p>
          <a:p>
            <a:pPr marL="228600" indent="-228600">
              <a:buFont typeface="+mj-lt"/>
              <a:buAutoNum type="arabicPeriod" startAt="4"/>
            </a:pPr>
            <a:endParaRPr lang="en-US" baseline="0" dirty="0"/>
          </a:p>
          <a:p>
            <a:pPr marL="228600" marR="0" indent="-228600" algn="l" defTabSz="685800" rtl="0" eaLnBrk="1" fontAlgn="auto" latinLnBrk="0" hangingPunct="1">
              <a:lnSpc>
                <a:spcPct val="100000"/>
              </a:lnSpc>
              <a:spcBef>
                <a:spcPts val="0"/>
              </a:spcBef>
              <a:spcAft>
                <a:spcPts val="0"/>
              </a:spcAft>
              <a:buClrTx/>
              <a:buSzTx/>
              <a:buFont typeface="+mj-lt"/>
              <a:buAutoNum type="arabicPeriod" startAt="4"/>
              <a:tabLst/>
              <a:defRPr/>
            </a:pPr>
            <a:r>
              <a:rPr lang="en-US" b="1" baseline="0" dirty="0"/>
              <a:t>ASK</a:t>
            </a:r>
            <a:r>
              <a:rPr lang="en-US" baseline="0" dirty="0"/>
              <a:t> for and </a:t>
            </a:r>
            <a:r>
              <a:rPr lang="en-US" b="1" baseline="0" dirty="0"/>
              <a:t>RESPOND</a:t>
            </a:r>
            <a:r>
              <a:rPr lang="en-US" baseline="0" dirty="0"/>
              <a:t> to questions.</a:t>
            </a:r>
            <a:endParaRPr lang="en-US" dirty="0"/>
          </a:p>
          <a:p>
            <a:pPr marL="228600" indent="-228600">
              <a:buFont typeface="+mj-lt"/>
              <a:buAutoNum type="arabicPeriod" startAt="4"/>
            </a:pPr>
            <a:endParaRPr lang="en-US" baseline="0" dirty="0"/>
          </a:p>
          <a:p>
            <a:pPr marL="285750" lvl="0" indent="-171450">
              <a:buFont typeface="Arial" panose="020B0604020202020204" pitchFamily="34" charset="0"/>
              <a:buChar char="•"/>
            </a:pPr>
            <a:endParaRPr lang="en-US" b="0" baseline="0" dirty="0"/>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11659800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rPr>
              <a:t>ANNOUNCE</a:t>
            </a:r>
            <a:r>
              <a:rPr lang="en-US" sz="1200" dirty="0">
                <a:latin typeface="Calibri" panose="020F0502020204030204" pitchFamily="34" charset="0"/>
              </a:rPr>
              <a:t> </a:t>
            </a:r>
            <a:r>
              <a:rPr lang="en-US" sz="1200" b="1" dirty="0">
                <a:latin typeface="Calibri" panose="020F0502020204030204" pitchFamily="34" charset="0"/>
              </a:rPr>
              <a:t>THAT</a:t>
            </a:r>
            <a:r>
              <a:rPr lang="en-US" sz="1200" b="1" baseline="0" dirty="0">
                <a:latin typeface="Calibri" panose="020F0502020204030204" pitchFamily="34" charset="0"/>
              </a:rPr>
              <a:t> WE WILL NOW PRESENT SOME MORE PRACTICAL UPDATES!</a:t>
            </a:r>
            <a:endParaRPr lang="en-US" sz="1200" b="0" dirty="0">
              <a:solidFill>
                <a:srgbClr val="002060"/>
              </a:solidFill>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30233849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b="1" dirty="0"/>
              <a:t>EXPLAIN</a:t>
            </a:r>
            <a:r>
              <a:rPr lang="en-US" dirty="0"/>
              <a:t> to the participants that</a:t>
            </a:r>
            <a:r>
              <a:rPr lang="en-US" baseline="0" dirty="0"/>
              <a:t> they will need to stock the following products in order to be able to diagnose and treat Malaria, Pneumonia and Diarrhea. </a:t>
            </a:r>
          </a:p>
          <a:p>
            <a:pPr marL="228600" indent="-228600">
              <a:buFont typeface="+mj-lt"/>
              <a:buAutoNum type="arabicPeriod"/>
            </a:pPr>
            <a:endParaRPr lang="en-US" baseline="0" dirty="0"/>
          </a:p>
          <a:p>
            <a:pPr marL="228600" indent="-228600">
              <a:buFont typeface="+mj-lt"/>
              <a:buAutoNum type="arabicPeriod"/>
            </a:pPr>
            <a:r>
              <a:rPr lang="en-US" b="1" baseline="0" dirty="0"/>
              <a:t>TELL</a:t>
            </a:r>
            <a:r>
              <a:rPr lang="en-US" baseline="0" dirty="0"/>
              <a:t> them that their stock will be checked as part of the mentor visits</a:t>
            </a:r>
          </a:p>
          <a:p>
            <a:pPr marL="228600" indent="-228600">
              <a:buFont typeface="+mj-lt"/>
              <a:buAutoNum type="arabicPeriod"/>
            </a:pPr>
            <a:endParaRPr lang="en-US" baseline="0" dirty="0"/>
          </a:p>
          <a:p>
            <a:pPr marL="228600" indent="-228600">
              <a:buFont typeface="+mj-lt"/>
              <a:buAutoNum type="arabicPeriod"/>
            </a:pPr>
            <a:r>
              <a:rPr lang="en-US" b="1" baseline="0" dirty="0"/>
              <a:t>ASK</a:t>
            </a:r>
            <a:r>
              <a:rPr lang="en-US" baseline="0" dirty="0"/>
              <a:t> the participants if they are familiar with all the products or if they have any questions</a:t>
            </a:r>
          </a:p>
          <a:p>
            <a:pPr marL="228600" indent="-228600">
              <a:buFont typeface="+mj-lt"/>
              <a:buAutoNum type="arabicPeriod"/>
            </a:pPr>
            <a:endParaRPr lang="en-US" baseline="0" dirty="0"/>
          </a:p>
          <a:p>
            <a:pPr marL="228600" indent="-228600">
              <a:buFont typeface="+mj-lt"/>
              <a:buAutoNum type="arabicPeriod"/>
            </a:pPr>
            <a:r>
              <a:rPr lang="en-US" b="1" baseline="0" dirty="0"/>
              <a:t>Note that after Module 2 they will be allowed to also stock Amoxicillin.</a:t>
            </a:r>
            <a:r>
              <a:rPr lang="en-US" baseline="0" dirty="0"/>
              <a:t> Amoxicillin is an antibiotic that normally shouldn’t be stocked in Class C drug shops. However, for this project they will be allowed to use it to treat pneumonia in children </a:t>
            </a:r>
            <a:r>
              <a:rPr lang="en-US" b="1" baseline="0" dirty="0"/>
              <a:t>BUT ONLY STARTING MODULE 2!</a:t>
            </a:r>
            <a:endParaRPr lang="en-US" b="1" dirty="0"/>
          </a:p>
        </p:txBody>
      </p:sp>
      <p:sp>
        <p:nvSpPr>
          <p:cNvPr id="4" name="Slide Number Placeholder 3"/>
          <p:cNvSpPr>
            <a:spLocks noGrp="1"/>
          </p:cNvSpPr>
          <p:nvPr>
            <p:ph type="sldNum" sz="quarter" idx="10"/>
          </p:nvPr>
        </p:nvSpPr>
        <p:spPr/>
        <p:txBody>
          <a:bodyPr/>
          <a:lstStyle/>
          <a:p>
            <a:fld id="{F26E3098-061A-7349-9F6E-D396FB9F5289}" type="slidenum">
              <a:rPr lang="en-US" smtClean="0">
                <a:solidFill>
                  <a:prstClr val="black"/>
                </a:solidFill>
                <a:latin typeface="Calibri"/>
              </a:rPr>
              <a:pPr/>
              <a:t>54</a:t>
            </a:fld>
            <a:endParaRPr lang="en-US">
              <a:solidFill>
                <a:prstClr val="black"/>
              </a:solidFill>
              <a:latin typeface="Calibri"/>
            </a:endParaRPr>
          </a:p>
        </p:txBody>
      </p:sp>
    </p:spTree>
    <p:extLst>
      <p:ext uri="{BB962C8B-B14F-4D97-AF65-F5344CB8AC3E}">
        <p14:creationId xmlns:p14="http://schemas.microsoft.com/office/powerpoint/2010/main" val="39953924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b="1" dirty="0"/>
              <a:t>EXPLAIN</a:t>
            </a:r>
            <a:r>
              <a:rPr lang="en-US" b="1" baseline="0" dirty="0"/>
              <a:t> the wholesaler engagement set-up to the audience. </a:t>
            </a:r>
            <a:r>
              <a:rPr lang="en-US" b="0" baseline="0" dirty="0"/>
              <a:t>Make sure that this model is set up to link them to good prices and good products – they will benefit from buying from these partners! </a:t>
            </a:r>
          </a:p>
          <a:p>
            <a:pPr marL="228600" indent="-228600">
              <a:buAutoNum type="arabicPeriod"/>
            </a:pPr>
            <a:endParaRPr lang="en-US" b="0" baseline="0" dirty="0"/>
          </a:p>
          <a:p>
            <a:pPr marL="228600" indent="-228600">
              <a:buAutoNum type="arabicPeriod"/>
            </a:pPr>
            <a:r>
              <a:rPr lang="en-US" b="0" baseline="0" dirty="0"/>
              <a:t>STRESS that when the participants get access to lower prices we want that price cut to </a:t>
            </a:r>
            <a:r>
              <a:rPr lang="en-US" b="1" baseline="0" dirty="0"/>
              <a:t>BE PASSED ON TO THE CAREGIVER – NOT TAKEN AS PROFIT BY THE DRUG SELLER! </a:t>
            </a:r>
            <a:endParaRPr lang="en-US" b="0" baseline="0" dirty="0"/>
          </a:p>
          <a:p>
            <a:pPr marL="228600" indent="-228600">
              <a:buAutoNum type="arabicPeriod"/>
            </a:pPr>
            <a:endParaRPr lang="en-US" b="0" baseline="0" dirty="0"/>
          </a:p>
          <a:p>
            <a:pPr marL="228600" indent="-228600">
              <a:buAutoNum type="arabicPeriod"/>
            </a:pPr>
            <a:r>
              <a:rPr lang="en-US" b="1" baseline="0" dirty="0"/>
              <a:t>CLARIFY what we mean with a Recommended Retail Price. </a:t>
            </a:r>
            <a:r>
              <a:rPr lang="en-US" b="0" baseline="0" dirty="0"/>
              <a:t>This price is not forced but the price we RECOMMEND you to sell at. It still includes a good profit so you will not loose money. By selling at affordable prices you can even get MORE customers and INCREASE your profit!</a:t>
            </a:r>
            <a:endParaRPr lang="en-US" b="1" dirty="0"/>
          </a:p>
        </p:txBody>
      </p:sp>
      <p:sp>
        <p:nvSpPr>
          <p:cNvPr id="4" name="Slide Number Placeholder 3"/>
          <p:cNvSpPr>
            <a:spLocks noGrp="1"/>
          </p:cNvSpPr>
          <p:nvPr>
            <p:ph type="sldNum" sz="quarter" idx="10"/>
          </p:nvPr>
        </p:nvSpPr>
        <p:spPr/>
        <p:txBody>
          <a:bodyPr/>
          <a:lstStyle/>
          <a:p>
            <a:fld id="{F26E3098-061A-7349-9F6E-D396FB9F5289}" type="slidenum">
              <a:rPr lang="en-US" smtClean="0">
                <a:solidFill>
                  <a:prstClr val="black"/>
                </a:solidFill>
                <a:latin typeface="Calibri"/>
              </a:rPr>
              <a:pPr/>
              <a:t>55</a:t>
            </a:fld>
            <a:endParaRPr lang="en-US">
              <a:solidFill>
                <a:prstClr val="black"/>
              </a:solidFill>
              <a:latin typeface="Calibri"/>
            </a:endParaRPr>
          </a:p>
        </p:txBody>
      </p:sp>
    </p:spTree>
    <p:extLst>
      <p:ext uri="{BB962C8B-B14F-4D97-AF65-F5344CB8AC3E}">
        <p14:creationId xmlns:p14="http://schemas.microsoft.com/office/powerpoint/2010/main" val="147759657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b="1" baseline="0" dirty="0"/>
              <a:t>PRESENT the partner wholesalers</a:t>
            </a:r>
          </a:p>
          <a:p>
            <a:pPr marL="228600" indent="-228600">
              <a:buAutoNum type="arabicPeriod"/>
            </a:pPr>
            <a:endParaRPr lang="en-US" b="1" baseline="0" dirty="0"/>
          </a:p>
          <a:p>
            <a:pPr marL="228600" indent="-228600">
              <a:buAutoNum type="arabicPeriod"/>
            </a:pPr>
            <a:r>
              <a:rPr lang="en-US" b="1" baseline="0" dirty="0"/>
              <a:t>ASK </a:t>
            </a:r>
            <a:r>
              <a:rPr lang="en-US" b="0" baseline="0" dirty="0"/>
              <a:t>the participants if they know the partner wholesalers in their area and know where they are located</a:t>
            </a:r>
          </a:p>
          <a:p>
            <a:pPr marL="228600" indent="-228600">
              <a:buAutoNum type="arabicPeriod"/>
            </a:pPr>
            <a:endParaRPr lang="en-US" b="1" baseline="0" dirty="0"/>
          </a:p>
          <a:p>
            <a:pPr marL="228600" indent="-228600">
              <a:buAutoNum type="arabicPeriod"/>
            </a:pPr>
            <a:r>
              <a:rPr lang="en-US" b="1" baseline="0" dirty="0"/>
              <a:t>EXPLAIN </a:t>
            </a:r>
            <a:r>
              <a:rPr lang="en-US" b="0" baseline="0" dirty="0"/>
              <a:t>that more partners might be added on in the future. </a:t>
            </a:r>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solidFill>
                  <a:prstClr val="black"/>
                </a:solidFill>
                <a:latin typeface="Calibri"/>
              </a:rPr>
              <a:pPr/>
              <a:t>56</a:t>
            </a:fld>
            <a:endParaRPr lang="en-US">
              <a:solidFill>
                <a:prstClr val="black"/>
              </a:solidFill>
              <a:latin typeface="Calibri"/>
            </a:endParaRPr>
          </a:p>
        </p:txBody>
      </p:sp>
    </p:spTree>
    <p:extLst>
      <p:ext uri="{BB962C8B-B14F-4D97-AF65-F5344CB8AC3E}">
        <p14:creationId xmlns:p14="http://schemas.microsoft.com/office/powerpoint/2010/main" val="33410883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b="1" dirty="0"/>
              <a:t>Hand out the printed price lists. Ask the participants to look at the wholesaler price list. </a:t>
            </a:r>
          </a:p>
          <a:p>
            <a:pPr marL="228600" indent="-228600">
              <a:buAutoNum type="arabicPeriod"/>
            </a:pPr>
            <a:endParaRPr lang="en-US" b="1" dirty="0"/>
          </a:p>
          <a:p>
            <a:pPr marL="228600" indent="-228600">
              <a:buAutoNum type="arabicPeriod"/>
            </a:pPr>
            <a:r>
              <a:rPr lang="en-US" b="1" dirty="0"/>
              <a:t>EXPLAIN </a:t>
            </a:r>
            <a:r>
              <a:rPr lang="en-US" b="0" dirty="0"/>
              <a:t>that these are the prices they will be offered at the partner wholesaler. </a:t>
            </a:r>
          </a:p>
          <a:p>
            <a:pPr marL="228600" indent="-228600">
              <a:buAutoNum type="arabicPeriod"/>
            </a:pPr>
            <a:endParaRPr lang="en-US" b="0" dirty="0"/>
          </a:p>
          <a:p>
            <a:pPr marL="228600" indent="-228600">
              <a:buAutoNum type="arabicPeriod"/>
            </a:pPr>
            <a:r>
              <a:rPr lang="en-US" b="1" dirty="0"/>
              <a:t>Go</a:t>
            </a:r>
            <a:r>
              <a:rPr lang="en-US" b="1" baseline="0" dirty="0"/>
              <a:t> through the prices one by one. </a:t>
            </a:r>
            <a:r>
              <a:rPr lang="en-US" b="0" baseline="0" dirty="0"/>
              <a:t>Make sure that people understand the pack size and price. </a:t>
            </a:r>
          </a:p>
          <a:p>
            <a:pPr marL="228600" indent="-228600">
              <a:buAutoNum type="arabicPeriod"/>
            </a:pPr>
            <a:endParaRPr lang="en-US" b="0" baseline="0" dirty="0"/>
          </a:p>
          <a:p>
            <a:pPr marL="228600" indent="-228600">
              <a:buAutoNum type="arabicPeriod"/>
            </a:pPr>
            <a:r>
              <a:rPr lang="en-US" b="1" baseline="0" dirty="0"/>
              <a:t>For the RDT Check-mark logo </a:t>
            </a:r>
            <a:r>
              <a:rPr lang="en-US" b="0" baseline="0" dirty="0"/>
              <a:t>– explain that this logo will appear on some </a:t>
            </a:r>
            <a:r>
              <a:rPr lang="en-US" b="0" baseline="0" dirty="0" err="1"/>
              <a:t>Carestart</a:t>
            </a:r>
            <a:r>
              <a:rPr lang="en-US" b="0" baseline="0" dirty="0"/>
              <a:t> products. The logo means that it is high quality and affordable – you can trust this logo as a quality assurance for RDTs! </a:t>
            </a:r>
            <a:endParaRPr lang="en-US" b="1" dirty="0"/>
          </a:p>
        </p:txBody>
      </p:sp>
      <p:sp>
        <p:nvSpPr>
          <p:cNvPr id="4" name="Slide Number Placeholder 3"/>
          <p:cNvSpPr>
            <a:spLocks noGrp="1"/>
          </p:cNvSpPr>
          <p:nvPr>
            <p:ph type="sldNum" sz="quarter" idx="10"/>
          </p:nvPr>
        </p:nvSpPr>
        <p:spPr/>
        <p:txBody>
          <a:bodyPr/>
          <a:lstStyle/>
          <a:p>
            <a:fld id="{F26E3098-061A-7349-9F6E-D396FB9F5289}" type="slidenum">
              <a:rPr lang="en-US" smtClean="0">
                <a:solidFill>
                  <a:prstClr val="black"/>
                </a:solidFill>
                <a:latin typeface="Calibri"/>
              </a:rPr>
              <a:pPr/>
              <a:t>57</a:t>
            </a:fld>
            <a:endParaRPr lang="en-US">
              <a:solidFill>
                <a:prstClr val="black"/>
              </a:solidFill>
              <a:latin typeface="Calibri"/>
            </a:endParaRPr>
          </a:p>
        </p:txBody>
      </p:sp>
    </p:spTree>
    <p:extLst>
      <p:ext uri="{BB962C8B-B14F-4D97-AF65-F5344CB8AC3E}">
        <p14:creationId xmlns:p14="http://schemas.microsoft.com/office/powerpoint/2010/main" val="33159721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b="1" dirty="0"/>
              <a:t>Ask participants to turn to the Recommended Retail Price list.</a:t>
            </a:r>
            <a:r>
              <a:rPr lang="en-US" b="1" baseline="0" dirty="0"/>
              <a:t> </a:t>
            </a:r>
          </a:p>
          <a:p>
            <a:pPr marL="228600" indent="-228600">
              <a:buAutoNum type="arabicPeriod"/>
            </a:pPr>
            <a:endParaRPr lang="en-US" b="1" baseline="0" dirty="0"/>
          </a:p>
          <a:p>
            <a:pPr marL="228600" indent="-228600">
              <a:buAutoNum type="arabicPeriod"/>
            </a:pPr>
            <a:r>
              <a:rPr lang="en-US" b="1" baseline="0" dirty="0"/>
              <a:t>EXPLAIN </a:t>
            </a:r>
            <a:r>
              <a:rPr lang="en-US" b="0" baseline="0" dirty="0"/>
              <a:t>that these are the prices we expect the drug sellers to SELL at. Note that for Diarrhea they are supposed to include 2 sachets of ORS and 10 tablets of Zinc for a full dose so that the price becomes 1900 UGX. </a:t>
            </a:r>
          </a:p>
          <a:p>
            <a:pPr marL="228600" indent="-228600">
              <a:buAutoNum type="arabicPeriod"/>
            </a:pPr>
            <a:endParaRPr lang="en-US" b="0" baseline="0" dirty="0"/>
          </a:p>
          <a:p>
            <a:pPr marL="228600" indent="-228600">
              <a:buAutoNum type="arabicPeriod"/>
            </a:pPr>
            <a:r>
              <a:rPr lang="en-US" b="1" baseline="0" dirty="0"/>
              <a:t>DISCUSS</a:t>
            </a:r>
            <a:r>
              <a:rPr lang="en-US" b="0" baseline="0" dirty="0"/>
              <a:t> the prices with the participants – do they feel that this is possible? If they are in doubt – go through the profit they will make per dose and explain that it is still fair. </a:t>
            </a:r>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solidFill>
                  <a:prstClr val="black"/>
                </a:solidFill>
                <a:latin typeface="Calibri"/>
              </a:rPr>
              <a:pPr/>
              <a:t>58</a:t>
            </a:fld>
            <a:endParaRPr lang="en-US">
              <a:solidFill>
                <a:prstClr val="black"/>
              </a:solidFill>
              <a:latin typeface="Calibri"/>
            </a:endParaRPr>
          </a:p>
        </p:txBody>
      </p:sp>
    </p:spTree>
    <p:extLst>
      <p:ext uri="{BB962C8B-B14F-4D97-AF65-F5344CB8AC3E}">
        <p14:creationId xmlns:p14="http://schemas.microsoft.com/office/powerpoint/2010/main" val="23036113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t>59</a:t>
            </a:fld>
            <a:endParaRPr lang="en-US"/>
          </a:p>
        </p:txBody>
      </p:sp>
    </p:spTree>
    <p:extLst>
      <p:ext uri="{BB962C8B-B14F-4D97-AF65-F5344CB8AC3E}">
        <p14:creationId xmlns:p14="http://schemas.microsoft.com/office/powerpoint/2010/main" val="28423577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t>60</a:t>
            </a:fld>
            <a:endParaRPr lang="en-US"/>
          </a:p>
        </p:txBody>
      </p:sp>
    </p:spTree>
    <p:extLst>
      <p:ext uri="{BB962C8B-B14F-4D97-AF65-F5344CB8AC3E}">
        <p14:creationId xmlns:p14="http://schemas.microsoft.com/office/powerpoint/2010/main" val="568918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latin typeface="+mn-lt"/>
                <a:ea typeface="+mn-ea"/>
                <a:cs typeface="+mn-cs"/>
              </a:rPr>
              <a:t>IMPLEMENT A REVIEW OF THE SESSIONS FROM THE PREVIOUS DAY</a:t>
            </a:r>
            <a:r>
              <a:rPr lang="en-US" sz="1200" kern="1200" dirty="0">
                <a:solidFill>
                  <a:schemeClr val="tx1"/>
                </a:solidFill>
                <a:latin typeface="+mn-lt"/>
                <a:ea typeface="+mn-ea"/>
                <a:cs typeface="+mn-cs"/>
              </a:rPr>
              <a:t>.  </a:t>
            </a:r>
          </a:p>
          <a:p>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ASK </a:t>
            </a:r>
            <a:r>
              <a:rPr lang="en-US" sz="1200" b="0" kern="1200" dirty="0">
                <a:solidFill>
                  <a:schemeClr val="tx1"/>
                </a:solidFill>
                <a:latin typeface="+mn-lt"/>
                <a:ea typeface="+mn-ea"/>
                <a:cs typeface="+mn-cs"/>
              </a:rPr>
              <a:t>the question.  </a:t>
            </a:r>
            <a:r>
              <a:rPr lang="en-US" sz="1200" b="1" kern="1200" dirty="0">
                <a:solidFill>
                  <a:schemeClr val="tx1"/>
                </a:solidFill>
                <a:latin typeface="+mn-lt"/>
                <a:ea typeface="+mn-ea"/>
                <a:cs typeface="+mn-cs"/>
              </a:rPr>
              <a:t>GET</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several answers.</a:t>
            </a:r>
          </a:p>
          <a:p>
            <a:pPr marL="228600" indent="-228600">
              <a:buFont typeface="+mj-lt"/>
              <a:buAutoNum type="arabicPeriod"/>
            </a:pPr>
            <a:endParaRPr lang="en-US" sz="1200" b="0" kern="1200" baseline="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REVEAL</a:t>
            </a:r>
            <a:r>
              <a:rPr lang="en-US" sz="1200" b="0" kern="1200" baseline="0" dirty="0">
                <a:solidFill>
                  <a:schemeClr val="tx1"/>
                </a:solidFill>
                <a:latin typeface="+mn-lt"/>
                <a:ea typeface="+mn-ea"/>
                <a:cs typeface="+mn-cs"/>
              </a:rPr>
              <a:t> the ‘correct’ answer = </a:t>
            </a:r>
          </a:p>
          <a:p>
            <a:pPr marL="457200" lvl="1" indent="0">
              <a:buFont typeface="+mj-lt"/>
              <a:buNone/>
            </a:pPr>
            <a:r>
              <a:rPr lang="en-US" sz="1200" b="0" i="1" kern="1200" baseline="0" dirty="0">
                <a:solidFill>
                  <a:schemeClr val="tx1"/>
                </a:solidFill>
                <a:latin typeface="+mn-lt"/>
                <a:ea typeface="+mn-ea"/>
                <a:cs typeface="+mn-cs"/>
              </a:rPr>
              <a:t>ACT – 6 tabs – morning and evening for 3 days</a:t>
            </a:r>
          </a:p>
          <a:p>
            <a:pPr marL="228600" lvl="0" indent="-228600">
              <a:buFont typeface="+mj-lt"/>
              <a:buAutoNum type="arabicPeriod"/>
            </a:pPr>
            <a:endParaRPr lang="en-US" sz="1200" b="0" i="1" kern="1200" baseline="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DISCUSS</a:t>
            </a:r>
            <a:r>
              <a:rPr lang="en-US" sz="1200" b="0" kern="1200" baseline="0" dirty="0">
                <a:solidFill>
                  <a:schemeClr val="tx1"/>
                </a:solidFill>
                <a:latin typeface="+mn-lt"/>
                <a:ea typeface="+mn-ea"/>
                <a:cs typeface="+mn-cs"/>
              </a:rPr>
              <a:t> any comments. </a:t>
            </a:r>
          </a:p>
          <a:p>
            <a:endParaRPr lang="en-US" dirty="0"/>
          </a:p>
        </p:txBody>
      </p:sp>
      <p:sp>
        <p:nvSpPr>
          <p:cNvPr id="4" name="Slide Number Placeholder 3"/>
          <p:cNvSpPr>
            <a:spLocks noGrp="1"/>
          </p:cNvSpPr>
          <p:nvPr>
            <p:ph type="sldNum" sz="quarter" idx="10"/>
          </p:nvPr>
        </p:nvSpPr>
        <p:spPr/>
        <p:txBody>
          <a:bodyPr/>
          <a:lstStyle/>
          <a:p>
            <a:fld id="{4551D72A-0C99-40B3-8D4E-F63F50377672}" type="slidenum">
              <a:rPr lang="en-US" smtClean="0"/>
              <a:t>6</a:t>
            </a:fld>
            <a:endParaRPr lang="en-US"/>
          </a:p>
        </p:txBody>
      </p:sp>
    </p:spTree>
    <p:extLst>
      <p:ext uri="{BB962C8B-B14F-4D97-AF65-F5344CB8AC3E}">
        <p14:creationId xmlns:p14="http://schemas.microsoft.com/office/powerpoint/2010/main" val="15966686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IMPLEMENT A CELEBRATION CIRCLE</a:t>
            </a:r>
          </a:p>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CLOSE</a:t>
            </a:r>
            <a:r>
              <a:rPr kumimoji="0" lang="en-US" sz="1200" b="0" i="0" u="none" strike="noStrike" kern="1200" cap="none" spc="0" normalizeH="0" baseline="0" noProof="0" dirty="0">
                <a:ln>
                  <a:noFill/>
                </a:ln>
                <a:solidFill>
                  <a:prstClr val="black"/>
                </a:solidFill>
                <a:effectLst/>
                <a:uLnTx/>
                <a:uFillTx/>
                <a:latin typeface="+mn-lt"/>
                <a:ea typeface="+mn-ea"/>
                <a:cs typeface="+mn-cs"/>
              </a:rPr>
              <a:t> with enthusiasm and confidence.  </a:t>
            </a: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FORM</a:t>
            </a:r>
            <a:r>
              <a:rPr kumimoji="0" lang="en-US" sz="1200" b="0" i="0" u="none" strike="noStrike" kern="1200" cap="none" spc="0" normalizeH="0" baseline="0" noProof="0" dirty="0">
                <a:ln>
                  <a:noFill/>
                </a:ln>
                <a:solidFill>
                  <a:prstClr val="black"/>
                </a:solidFill>
                <a:effectLst/>
                <a:uLnTx/>
                <a:uFillTx/>
                <a:latin typeface="+mn-lt"/>
                <a:ea typeface="+mn-ea"/>
                <a:cs typeface="+mn-cs"/>
              </a:rPr>
              <a:t> a circle with all the participants.  </a:t>
            </a: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GIVE</a:t>
            </a:r>
            <a:r>
              <a:rPr kumimoji="0" lang="en-US" sz="1200" b="0" i="0" u="none" strike="noStrike" kern="1200" cap="none" spc="0" normalizeH="0" baseline="0" noProof="0" dirty="0">
                <a:ln>
                  <a:noFill/>
                </a:ln>
                <a:solidFill>
                  <a:prstClr val="black"/>
                </a:solidFill>
                <a:effectLst/>
                <a:uLnTx/>
                <a:uFillTx/>
                <a:latin typeface="+mn-lt"/>
                <a:ea typeface="+mn-ea"/>
                <a:cs typeface="+mn-cs"/>
              </a:rPr>
              <a:t> instructions: </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 1 or 2 words, say how you are feeling about the day.</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Move very quickly to invite all to respond.</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DO</a:t>
            </a:r>
            <a:r>
              <a:rPr kumimoji="0" lang="en-US" sz="1200" b="0" i="0" u="none" strike="noStrike" kern="1200" cap="none" spc="0" normalizeH="0" baseline="0" noProof="0" dirty="0">
                <a:ln>
                  <a:noFill/>
                </a:ln>
                <a:solidFill>
                  <a:prstClr val="black"/>
                </a:solidFill>
                <a:effectLst/>
                <a:uLnTx/>
                <a:uFillTx/>
                <a:latin typeface="+mn-lt"/>
                <a:ea typeface="+mn-ea"/>
                <a:cs typeface="+mn-cs"/>
              </a:rPr>
              <a:t> a clap, cheer or….?  </a:t>
            </a:r>
            <a:r>
              <a:rPr kumimoji="0" lang="en-US" sz="1200" b="1" i="0" u="none" strike="noStrike" kern="1200" cap="none" spc="0" normalizeH="0" baseline="0" noProof="0" dirty="0">
                <a:ln>
                  <a:noFill/>
                </a:ln>
                <a:solidFill>
                  <a:prstClr val="black"/>
                </a:solidFill>
                <a:effectLst/>
                <a:uLnTx/>
                <a:uFillTx/>
                <a:latin typeface="+mn-lt"/>
                <a:ea typeface="+mn-ea"/>
                <a:cs typeface="+mn-cs"/>
              </a:rPr>
              <a:t>Culture building!!!</a:t>
            </a: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57911458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t>62</a:t>
            </a:fld>
            <a:endParaRPr lang="en-US"/>
          </a:p>
        </p:txBody>
      </p:sp>
    </p:spTree>
    <p:extLst>
      <p:ext uri="{BB962C8B-B14F-4D97-AF65-F5344CB8AC3E}">
        <p14:creationId xmlns:p14="http://schemas.microsoft.com/office/powerpoint/2010/main" val="56891862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t>63</a:t>
            </a:fld>
            <a:endParaRPr lang="en-US"/>
          </a:p>
        </p:txBody>
      </p:sp>
    </p:spTree>
    <p:extLst>
      <p:ext uri="{BB962C8B-B14F-4D97-AF65-F5344CB8AC3E}">
        <p14:creationId xmlns:p14="http://schemas.microsoft.com/office/powerpoint/2010/main" val="56891862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IMPLEMENT A CELEBRATION CIRCLE</a:t>
            </a:r>
          </a:p>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CLOSE</a:t>
            </a:r>
            <a:r>
              <a:rPr kumimoji="0" lang="en-US" sz="1200" b="0" i="0" u="none" strike="noStrike" kern="1200" cap="none" spc="0" normalizeH="0" baseline="0" noProof="0" dirty="0">
                <a:ln>
                  <a:noFill/>
                </a:ln>
                <a:solidFill>
                  <a:prstClr val="black"/>
                </a:solidFill>
                <a:effectLst/>
                <a:uLnTx/>
                <a:uFillTx/>
                <a:latin typeface="+mn-lt"/>
                <a:ea typeface="+mn-ea"/>
                <a:cs typeface="+mn-cs"/>
              </a:rPr>
              <a:t> with enthusiasm and confidence.  </a:t>
            </a: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FORM</a:t>
            </a:r>
            <a:r>
              <a:rPr kumimoji="0" lang="en-US" sz="1200" b="0" i="0" u="none" strike="noStrike" kern="1200" cap="none" spc="0" normalizeH="0" baseline="0" noProof="0" dirty="0">
                <a:ln>
                  <a:noFill/>
                </a:ln>
                <a:solidFill>
                  <a:prstClr val="black"/>
                </a:solidFill>
                <a:effectLst/>
                <a:uLnTx/>
                <a:uFillTx/>
                <a:latin typeface="+mn-lt"/>
                <a:ea typeface="+mn-ea"/>
                <a:cs typeface="+mn-cs"/>
              </a:rPr>
              <a:t> a circle with all the participants.  </a:t>
            </a: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GIVE</a:t>
            </a:r>
            <a:r>
              <a:rPr kumimoji="0" lang="en-US" sz="1200" b="0" i="0" u="none" strike="noStrike" kern="1200" cap="none" spc="0" normalizeH="0" baseline="0" noProof="0" dirty="0">
                <a:ln>
                  <a:noFill/>
                </a:ln>
                <a:solidFill>
                  <a:prstClr val="black"/>
                </a:solidFill>
                <a:effectLst/>
                <a:uLnTx/>
                <a:uFillTx/>
                <a:latin typeface="+mn-lt"/>
                <a:ea typeface="+mn-ea"/>
                <a:cs typeface="+mn-cs"/>
              </a:rPr>
              <a:t> instructions: </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 1 or 2 words, say how you are feeling about the day.</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Move very quickly to invite all to respond.</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DO</a:t>
            </a:r>
            <a:r>
              <a:rPr kumimoji="0" lang="en-US" sz="1200" b="0" i="0" u="none" strike="noStrike" kern="1200" cap="none" spc="0" normalizeH="0" baseline="0" noProof="0" dirty="0">
                <a:ln>
                  <a:noFill/>
                </a:ln>
                <a:solidFill>
                  <a:prstClr val="black"/>
                </a:solidFill>
                <a:effectLst/>
                <a:uLnTx/>
                <a:uFillTx/>
                <a:latin typeface="+mn-lt"/>
                <a:ea typeface="+mn-ea"/>
                <a:cs typeface="+mn-cs"/>
              </a:rPr>
              <a:t> a clap, cheer or….?  </a:t>
            </a:r>
            <a:r>
              <a:rPr kumimoji="0" lang="en-US" sz="1200" b="1" i="0" u="none" strike="noStrike" kern="1200" cap="none" spc="0" normalizeH="0" baseline="0" noProof="0" dirty="0">
                <a:ln>
                  <a:noFill/>
                </a:ln>
                <a:solidFill>
                  <a:prstClr val="black"/>
                </a:solidFill>
                <a:effectLst/>
                <a:uLnTx/>
                <a:uFillTx/>
                <a:latin typeface="+mn-lt"/>
                <a:ea typeface="+mn-ea"/>
                <a:cs typeface="+mn-cs"/>
              </a:rPr>
              <a:t>Culture building!!!</a:t>
            </a: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57911458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t>65</a:t>
            </a:fld>
            <a:endParaRPr lang="en-US"/>
          </a:p>
        </p:txBody>
      </p:sp>
    </p:spTree>
    <p:extLst>
      <p:ext uri="{BB962C8B-B14F-4D97-AF65-F5344CB8AC3E}">
        <p14:creationId xmlns:p14="http://schemas.microsoft.com/office/powerpoint/2010/main" val="5689186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t>66</a:t>
            </a:fld>
            <a:endParaRPr lang="en-US"/>
          </a:p>
        </p:txBody>
      </p:sp>
    </p:spTree>
    <p:extLst>
      <p:ext uri="{BB962C8B-B14F-4D97-AF65-F5344CB8AC3E}">
        <p14:creationId xmlns:p14="http://schemas.microsoft.com/office/powerpoint/2010/main" val="56891862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Calibri" panose="020F0502020204030204" pitchFamily="34" charset="0"/>
              </a:rPr>
              <a:t>PREPARE FOR A MENTOR VISIT</a:t>
            </a:r>
          </a:p>
          <a:p>
            <a:endParaRPr lang="en-US" sz="1200" b="0" dirty="0">
              <a:latin typeface="Calibri" panose="020F0502020204030204" pitchFamily="34" charset="0"/>
            </a:endParaRPr>
          </a:p>
          <a:p>
            <a:pPr marL="228600" indent="-228600">
              <a:buFont typeface="+mj-lt"/>
              <a:buAutoNum type="arabicPeriod"/>
            </a:pPr>
            <a:r>
              <a:rPr lang="en-US" sz="1200" b="1" baseline="0" dirty="0">
                <a:latin typeface="Calibri" panose="020F0502020204030204" pitchFamily="34" charset="0"/>
              </a:rPr>
              <a:t>REMIND</a:t>
            </a:r>
            <a:r>
              <a:rPr lang="en-US" sz="1200" b="0" baseline="0" dirty="0">
                <a:latin typeface="Calibri" panose="020F0502020204030204" pitchFamily="34" charset="0"/>
              </a:rPr>
              <a:t> the participants about the Mentor Visit.  </a:t>
            </a:r>
          </a:p>
          <a:p>
            <a:pPr marL="228600" indent="-228600">
              <a:buFont typeface="+mj-lt"/>
              <a:buAutoNum type="arabicPeriod"/>
            </a:pPr>
            <a:endParaRPr lang="en-US" sz="1200" b="0" baseline="0" dirty="0">
              <a:latin typeface="Calibri" panose="020F0502020204030204" pitchFamily="34" charset="0"/>
            </a:endParaRPr>
          </a:p>
          <a:p>
            <a:pPr marL="228600" indent="-228600">
              <a:buFont typeface="+mj-lt"/>
              <a:buAutoNum type="arabicPeriod"/>
            </a:pPr>
            <a:r>
              <a:rPr lang="en-US" sz="1200" b="1" baseline="0" dirty="0">
                <a:latin typeface="Calibri" panose="020F0502020204030204" pitchFamily="34" charset="0"/>
              </a:rPr>
              <a:t>REVIEW</a:t>
            </a:r>
            <a:r>
              <a:rPr lang="en-US" sz="1200" b="0" baseline="0" dirty="0">
                <a:latin typeface="Calibri" panose="020F0502020204030204" pitchFamily="34" charset="0"/>
              </a:rPr>
              <a:t> what the mentor will do during the visit.</a:t>
            </a:r>
          </a:p>
          <a:p>
            <a:pPr marL="514350" lvl="1" indent="-171450">
              <a:buFont typeface="Arial" panose="020B0604020202020204" pitchFamily="34" charset="0"/>
              <a:buChar char="•"/>
            </a:pPr>
            <a:r>
              <a:rPr lang="en-US" sz="1200" b="0" dirty="0">
                <a:solidFill>
                  <a:srgbClr val="1A3260"/>
                </a:solidFill>
                <a:latin typeface="Calibri" panose="020F0502020204030204" pitchFamily="34" charset="0"/>
                <a:ea typeface="Calibri" panose="020F0502020204030204" pitchFamily="34" charset="0"/>
                <a:cs typeface="Times New Roman" panose="02020603050405020304" pitchFamily="18" charset="0"/>
              </a:rPr>
              <a:t>Mentor calls at least one day ahead to plan the visit </a:t>
            </a:r>
          </a:p>
          <a:p>
            <a:pPr marL="514350" lvl="1" indent="-171450">
              <a:buFont typeface="Arial" panose="020B0604020202020204" pitchFamily="34" charset="0"/>
              <a:buChar char="•"/>
            </a:pPr>
            <a:r>
              <a:rPr lang="en-US" sz="1200" b="0" dirty="0">
                <a:solidFill>
                  <a:srgbClr val="1A3260"/>
                </a:solidFill>
                <a:latin typeface="Calibri" panose="020F0502020204030204" pitchFamily="34" charset="0"/>
                <a:ea typeface="Calibri" panose="020F0502020204030204" pitchFamily="34" charset="0"/>
                <a:cs typeface="Times New Roman" panose="02020603050405020304" pitchFamily="18" charset="0"/>
              </a:rPr>
              <a:t>Mentor asks for the patient register and reviews it with the seller.</a:t>
            </a:r>
          </a:p>
          <a:p>
            <a:pPr marL="514350" lvl="1" indent="-171450">
              <a:buFont typeface="Arial" panose="020B0604020202020204" pitchFamily="34" charset="0"/>
              <a:buChar char="•"/>
            </a:pPr>
            <a:r>
              <a:rPr lang="en-US" sz="1200" b="0" dirty="0">
                <a:solidFill>
                  <a:srgbClr val="1A3260"/>
                </a:solidFill>
                <a:latin typeface="Calibri" panose="020F0502020204030204" pitchFamily="34" charset="0"/>
                <a:ea typeface="Calibri" panose="020F0502020204030204" pitchFamily="34" charset="0"/>
                <a:cs typeface="Times New Roman" panose="02020603050405020304" pitchFamily="18" charset="0"/>
              </a:rPr>
              <a:t>Mentor explains to the seller what issues that were spotted during the feedback session and patient register review. </a:t>
            </a:r>
          </a:p>
          <a:p>
            <a:pPr marL="514350" lvl="1" indent="-171450">
              <a:buFont typeface="Arial" panose="020B0604020202020204" pitchFamily="34" charset="0"/>
              <a:buChar char="•"/>
            </a:pPr>
            <a:r>
              <a:rPr lang="en-US" sz="1200" b="0" dirty="0">
                <a:solidFill>
                  <a:srgbClr val="1A3260"/>
                </a:solidFill>
                <a:latin typeface="Calibri" panose="020F0502020204030204" pitchFamily="34" charset="0"/>
                <a:ea typeface="Calibri" panose="020F0502020204030204" pitchFamily="34" charset="0"/>
                <a:cs typeface="Times New Roman" panose="02020603050405020304" pitchFamily="18" charset="0"/>
              </a:rPr>
              <a:t>The Mentor and the seller do a  training /coaching session. </a:t>
            </a:r>
          </a:p>
          <a:p>
            <a:pPr marL="514350" lvl="1" indent="-171450">
              <a:buFont typeface="Arial" panose="020B0604020202020204" pitchFamily="34" charset="0"/>
              <a:buChar char="•"/>
            </a:pPr>
            <a:r>
              <a:rPr lang="en-US" sz="1200" b="0" dirty="0">
                <a:solidFill>
                  <a:srgbClr val="1A3260"/>
                </a:solidFill>
                <a:latin typeface="Calibri" panose="020F0502020204030204" pitchFamily="34" charset="0"/>
                <a:ea typeface="Calibri" panose="020F0502020204030204" pitchFamily="34" charset="0"/>
                <a:cs typeface="Times New Roman" panose="02020603050405020304" pitchFamily="18" charset="0"/>
              </a:rPr>
              <a:t>Mentor performs a “retail audit” by collecting data on stocks and prices. </a:t>
            </a:r>
          </a:p>
          <a:p>
            <a:pPr marL="514350" lvl="1" indent="-171450">
              <a:buFont typeface="Arial" panose="020B0604020202020204" pitchFamily="34" charset="0"/>
              <a:buChar char="•"/>
            </a:pPr>
            <a:r>
              <a:rPr lang="en-US" sz="1200" b="0" dirty="0">
                <a:solidFill>
                  <a:srgbClr val="1A3260"/>
                </a:solidFill>
                <a:latin typeface="Calibri" panose="020F0502020204030204" pitchFamily="34" charset="0"/>
                <a:ea typeface="Calibri" panose="020F0502020204030204" pitchFamily="34" charset="0"/>
                <a:cs typeface="Times New Roman" panose="02020603050405020304" pitchFamily="18" charset="0"/>
              </a:rPr>
              <a:t>Plan and commitment on what to do/improve before the next visit/training</a:t>
            </a:r>
          </a:p>
          <a:p>
            <a:pPr marL="628650" lvl="1" indent="-285750">
              <a:buFont typeface="Arial" panose="020B0604020202020204" pitchFamily="34" charset="0"/>
              <a:buChar char="•"/>
            </a:pPr>
            <a:endParaRPr lang="en-US" sz="1200" b="0" dirty="0">
              <a:solidFill>
                <a:srgbClr val="1A3260"/>
              </a:solidFill>
              <a:latin typeface="Calibri" panose="020F0502020204030204" pitchFamily="34" charset="0"/>
              <a:ea typeface="Calibri" panose="020F0502020204030204" pitchFamily="34" charset="0"/>
              <a:cs typeface="Times New Roman" panose="02020603050405020304" pitchFamily="18" charset="0"/>
            </a:endParaRPr>
          </a:p>
          <a:p>
            <a:pPr marL="228600" indent="-228600">
              <a:buFont typeface="+mj-lt"/>
              <a:buAutoNum type="arabicPeriod"/>
            </a:pPr>
            <a:r>
              <a:rPr lang="en-US" sz="1200" b="1" dirty="0">
                <a:solidFill>
                  <a:srgbClr val="1A3260"/>
                </a:solidFill>
                <a:latin typeface="Calibri" panose="020F0502020204030204" pitchFamily="34" charset="0"/>
              </a:rPr>
              <a:t>ASK</a:t>
            </a:r>
            <a:r>
              <a:rPr lang="en-US" sz="1200" b="0" dirty="0">
                <a:solidFill>
                  <a:srgbClr val="1A3260"/>
                </a:solidFill>
                <a:latin typeface="Calibri" panose="020F0502020204030204" pitchFamily="34" charset="0"/>
              </a:rPr>
              <a:t> for and </a:t>
            </a:r>
            <a:r>
              <a:rPr lang="en-US" sz="1200" b="1" dirty="0">
                <a:solidFill>
                  <a:srgbClr val="1A3260"/>
                </a:solidFill>
                <a:latin typeface="Calibri" panose="020F0502020204030204" pitchFamily="34" charset="0"/>
              </a:rPr>
              <a:t>RESPOND</a:t>
            </a:r>
            <a:r>
              <a:rPr lang="en-US" sz="1200" b="0" baseline="0" dirty="0">
                <a:solidFill>
                  <a:srgbClr val="1A3260"/>
                </a:solidFill>
                <a:latin typeface="Calibri" panose="020F0502020204030204" pitchFamily="34" charset="0"/>
              </a:rPr>
              <a:t> to questions.</a:t>
            </a:r>
            <a:endParaRPr lang="en-US" sz="1200" b="0" dirty="0">
              <a:solidFill>
                <a:srgbClr val="1A3260"/>
              </a:solidFill>
              <a:latin typeface="Calibri" panose="020F0502020204030204" pitchFamily="34" charset="0"/>
            </a:endParaRPr>
          </a:p>
          <a:p>
            <a:pPr marL="228600" indent="-228600">
              <a:buFont typeface="+mj-lt"/>
              <a:buAutoNum type="arabicPeriod"/>
            </a:pPr>
            <a:endParaRPr lang="en-US" sz="1200" b="0" dirty="0"/>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13746556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dirty="0">
              <a:latin typeface="Calibri" panose="020F0502020204030204" pitchFamily="34" charset="0"/>
            </a:endParaRPr>
          </a:p>
          <a:p>
            <a:r>
              <a:rPr lang="en-US" sz="1200" b="1" dirty="0">
                <a:latin typeface="Calibri" panose="020F0502020204030204" pitchFamily="34" charset="0"/>
              </a:rPr>
              <a:t>RECEIVING FEEDBACK</a:t>
            </a:r>
          </a:p>
          <a:p>
            <a:endParaRPr lang="en-US" sz="1200" b="1" dirty="0">
              <a:latin typeface="Calibri" panose="020F0502020204030204" pitchFamily="34" charset="0"/>
            </a:endParaRPr>
          </a:p>
          <a:p>
            <a:r>
              <a:rPr lang="en-US" sz="1200" b="1" dirty="0">
                <a:latin typeface="Calibri" panose="020F0502020204030204" pitchFamily="34" charset="0"/>
              </a:rPr>
              <a:t>Identify How the Principles Will Guide Mentor Feedback </a:t>
            </a:r>
          </a:p>
          <a:p>
            <a:pPr marL="228600" indent="-228600">
              <a:buFont typeface="+mj-lt"/>
              <a:buAutoNum type="arabicPeriod"/>
            </a:pPr>
            <a:r>
              <a:rPr lang="en-US" sz="1200" b="1" dirty="0">
                <a:latin typeface="Calibri" panose="020F0502020204030204" pitchFamily="34" charset="0"/>
              </a:rPr>
              <a:t>POST</a:t>
            </a:r>
            <a:r>
              <a:rPr lang="en-US" sz="1200" dirty="0">
                <a:latin typeface="Calibri" panose="020F0502020204030204" pitchFamily="34" charset="0"/>
              </a:rPr>
              <a:t> the flip-chart summary of the principles on a</a:t>
            </a:r>
            <a:r>
              <a:rPr lang="en-US" sz="1200" baseline="0" dirty="0">
                <a:latin typeface="Calibri" panose="020F0502020204030204" pitchFamily="34" charset="0"/>
              </a:rPr>
              <a:t> Flip Chart</a:t>
            </a:r>
            <a:r>
              <a:rPr lang="en-US" sz="1200" dirty="0">
                <a:latin typeface="Calibri" panose="020F0502020204030204" pitchFamily="34" charset="0"/>
              </a:rPr>
              <a:t>.</a:t>
            </a:r>
          </a:p>
          <a:p>
            <a:pPr marL="228600" indent="-228600">
              <a:buFont typeface="+mj-lt"/>
              <a:buAutoNum type="arabicPeriod"/>
            </a:pPr>
            <a:endParaRPr lang="en-US" sz="1200" dirty="0">
              <a:latin typeface="Calibri" panose="020F0502020204030204" pitchFamily="34" charset="0"/>
            </a:endParaRPr>
          </a:p>
          <a:p>
            <a:pPr marL="228600" indent="-228600">
              <a:buFont typeface="+mj-lt"/>
              <a:buAutoNum type="arabicPeriod"/>
            </a:pPr>
            <a:r>
              <a:rPr lang="en-US" sz="1200" b="1" dirty="0">
                <a:latin typeface="Calibri" panose="020F0502020204030204" pitchFamily="34" charset="0"/>
              </a:rPr>
              <a:t>ASK</a:t>
            </a:r>
            <a:r>
              <a:rPr lang="en-US" sz="1200" dirty="0">
                <a:latin typeface="Calibri" panose="020F0502020204030204" pitchFamily="34" charset="0"/>
              </a:rPr>
              <a:t> for volunteers to suggest any additions to it.  </a:t>
            </a:r>
          </a:p>
          <a:p>
            <a:pPr marL="228600" indent="-228600">
              <a:buFont typeface="+mj-lt"/>
              <a:buAutoNum type="arabicPeriod"/>
            </a:pPr>
            <a:endParaRPr lang="en-US" sz="1200" dirty="0">
              <a:latin typeface="Calibri" panose="020F0502020204030204" pitchFamily="34" charset="0"/>
            </a:endParaRPr>
          </a:p>
          <a:p>
            <a:pPr marL="228600" indent="-228600">
              <a:buFont typeface="+mj-lt"/>
              <a:buAutoNum type="arabicPeriod"/>
            </a:pPr>
            <a:r>
              <a:rPr lang="en-US" sz="1200" b="1" kern="1200" dirty="0">
                <a:solidFill>
                  <a:schemeClr val="tx1"/>
                </a:solidFill>
                <a:effectLst/>
                <a:latin typeface="Calibri" panose="020F0502020204030204" pitchFamily="34" charset="0"/>
                <a:ea typeface="+mn-ea"/>
                <a:cs typeface="+mn-cs"/>
              </a:rPr>
              <a:t>TELL</a:t>
            </a:r>
            <a:r>
              <a:rPr lang="en-US" sz="1200" kern="1200" dirty="0">
                <a:solidFill>
                  <a:schemeClr val="tx1"/>
                </a:solidFill>
                <a:effectLst/>
                <a:latin typeface="Calibri" panose="020F0502020204030204" pitchFamily="34" charset="0"/>
                <a:ea typeface="+mn-ea"/>
                <a:cs typeface="+mn-cs"/>
              </a:rPr>
              <a:t> the participants that you will keep these principles posted throughout the session and that they should refer to them during any feedback time. </a:t>
            </a:r>
          </a:p>
          <a:p>
            <a:pPr marL="228600" indent="-228600">
              <a:buFont typeface="+mj-lt"/>
              <a:buAutoNum type="arabicPeriod"/>
            </a:pPr>
            <a:endParaRPr lang="en-US" sz="1200" kern="1200" dirty="0">
              <a:solidFill>
                <a:schemeClr val="tx1"/>
              </a:solidFill>
              <a:effectLst/>
              <a:latin typeface="Calibri" panose="020F0502020204030204" pitchFamily="34" charset="0"/>
              <a:ea typeface="+mn-ea"/>
              <a:cs typeface="+mn-cs"/>
            </a:endParaRPr>
          </a:p>
          <a:p>
            <a:pPr marL="228600" indent="-228600">
              <a:buFont typeface="+mj-lt"/>
              <a:buAutoNum type="arabicPeriod"/>
            </a:pPr>
            <a:r>
              <a:rPr lang="en-US" sz="1200" b="1" kern="1200" dirty="0">
                <a:solidFill>
                  <a:schemeClr val="tx1"/>
                </a:solidFill>
                <a:effectLst/>
                <a:latin typeface="Calibri" panose="020F0502020204030204" pitchFamily="34" charset="0"/>
                <a:ea typeface="+mn-ea"/>
                <a:cs typeface="+mn-cs"/>
              </a:rPr>
              <a:t>ASK</a:t>
            </a:r>
            <a:r>
              <a:rPr lang="en-US" sz="1200" kern="1200" dirty="0">
                <a:solidFill>
                  <a:schemeClr val="tx1"/>
                </a:solidFill>
                <a:effectLst/>
                <a:latin typeface="Calibri" panose="020F0502020204030204" pitchFamily="34" charset="0"/>
                <a:ea typeface="+mn-ea"/>
                <a:cs typeface="+mn-cs"/>
              </a:rPr>
              <a:t> everyone to help the group be vigilant about applying the principles and reminding the group, when necessary, that they are deviating from the principles. </a:t>
            </a:r>
          </a:p>
          <a:p>
            <a:r>
              <a:rPr lang="en-US" sz="1200" kern="1200" dirty="0">
                <a:solidFill>
                  <a:schemeClr val="tx1"/>
                </a:solidFill>
                <a:effectLst/>
                <a:latin typeface="Calibri" panose="020F0502020204030204" pitchFamily="34" charset="0"/>
                <a:ea typeface="+mn-ea"/>
                <a:cs typeface="+mn-cs"/>
              </a:rPr>
              <a:t> </a:t>
            </a:r>
          </a:p>
          <a:p>
            <a:endParaRPr lang="en-US" dirty="0"/>
          </a:p>
        </p:txBody>
      </p:sp>
      <p:sp>
        <p:nvSpPr>
          <p:cNvPr id="4" name="Slide Number Placeholder 3"/>
          <p:cNvSpPr>
            <a:spLocks noGrp="1"/>
          </p:cNvSpPr>
          <p:nvPr>
            <p:ph type="sldNum" sz="quarter" idx="10"/>
          </p:nvPr>
        </p:nvSpPr>
        <p:spPr/>
        <p:txBody>
          <a:bodyPr/>
          <a:lstStyle/>
          <a:p>
            <a:fld id="{93A9752D-F262-435F-B820-3367EFA4B876}" type="slidenum">
              <a:rPr 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248383915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ANNOUNCE </a:t>
            </a:r>
            <a:r>
              <a:rPr kumimoji="0" lang="en-US" sz="1200" b="1" i="0" u="none" strike="noStrike" kern="1200" cap="none" spc="0" normalizeH="0" baseline="0" noProof="0" dirty="0">
                <a:ln>
                  <a:noFill/>
                </a:ln>
                <a:solidFill>
                  <a:srgbClr val="ED7D31">
                    <a:lumMod val="75000"/>
                  </a:srgbClr>
                </a:solidFill>
                <a:effectLst/>
                <a:uLnTx/>
                <a:uFillTx/>
                <a:latin typeface="+mn-lt"/>
                <a:ea typeface="+mn-ea"/>
                <a:cs typeface="+mn-cs"/>
              </a:rPr>
              <a:t>SESSION 6. </a:t>
            </a:r>
            <a:r>
              <a:rPr kumimoji="0" lang="en-US" sz="1200" b="1" i="0" u="none" strike="noStrike" kern="1200" cap="none" spc="0" normalizeH="0" baseline="0" noProof="0" dirty="0">
                <a:ln>
                  <a:noFill/>
                </a:ln>
                <a:solidFill>
                  <a:srgbClr val="44546A"/>
                </a:solidFill>
                <a:effectLst/>
                <a:uLnTx/>
                <a:uFillTx/>
                <a:latin typeface="+mn-lt"/>
                <a:ea typeface="+mn-ea"/>
                <a:cs typeface="+mn-cs"/>
              </a:rPr>
              <a:t>END OF THE DAY ACTIVITIES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ED7D31">
                  <a:lumMod val="75000"/>
                </a:srgbClr>
              </a:solidFill>
              <a:effectLst/>
              <a:uLnTx/>
              <a:uFillTx/>
              <a:latin typeface="+mn-lt"/>
              <a:ea typeface="+mn-ea"/>
              <a:cs typeface="+mn-cs"/>
            </a:endParaRPr>
          </a:p>
          <a:p>
            <a:pPr marL="342900" marR="0" lvl="0" indent="-342900" algn="l" defTabSz="457200" rtl="0" eaLnBrk="1" fontAlgn="base" latinLnBrk="0" hangingPunct="1">
              <a:lnSpc>
                <a:spcPct val="100000"/>
              </a:lnSpc>
              <a:spcBef>
                <a:spcPct val="20000"/>
              </a:spcBef>
              <a:spcAft>
                <a:spcPct val="0"/>
              </a:spcAft>
              <a:buClrTx/>
              <a:buSzTx/>
              <a:buFont typeface="Arial" pitchFamily="34" charset="0"/>
              <a:buNone/>
              <a:tabLst/>
              <a:defRPr/>
            </a:pPr>
            <a:r>
              <a:rPr kumimoji="0" lang="en-US" sz="1200" b="1" i="0" u="none" strike="noStrike" kern="1200" cap="none" spc="0" normalizeH="0" baseline="0" noProof="0" dirty="0">
                <a:ln>
                  <a:noFill/>
                </a:ln>
                <a:solidFill>
                  <a:srgbClr val="ED7D31">
                    <a:lumMod val="75000"/>
                  </a:srgbClr>
                </a:solidFill>
                <a:effectLst/>
                <a:uLnTx/>
                <a:uFillTx/>
                <a:latin typeface="+mn-lt"/>
                <a:ea typeface="+mn-ea"/>
                <a:cs typeface="+mn-cs"/>
              </a:rPr>
              <a:t>During this session, your focus is to:</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63A73"/>
                </a:solidFill>
                <a:effectLst/>
                <a:uLnTx/>
                <a:uFillTx/>
                <a:latin typeface="+mn-lt"/>
                <a:ea typeface="+mn-ea"/>
                <a:cs typeface="+mn-cs"/>
              </a:rPr>
              <a:t>Create Key Messages for the Day</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342155"/>
                </a:solidFill>
                <a:effectLst/>
                <a:uLnTx/>
                <a:uFillTx/>
              </a:rPr>
              <a:t>Test</a:t>
            </a:r>
            <a:r>
              <a:rPr kumimoji="0" lang="en-US" sz="1200" b="0" i="0" u="none" strike="noStrike" kern="0" cap="none" spc="0" normalizeH="0" noProof="0" dirty="0">
                <a:ln>
                  <a:noFill/>
                </a:ln>
                <a:solidFill>
                  <a:srgbClr val="342155"/>
                </a:solidFill>
                <a:effectLst/>
                <a:uLnTx/>
                <a:uFillTx/>
              </a:rPr>
              <a:t> </a:t>
            </a:r>
            <a:r>
              <a:rPr lang="en-US" sz="1200" b="0" kern="0" dirty="0">
                <a:solidFill>
                  <a:srgbClr val="342155"/>
                </a:solidFill>
              </a:rPr>
              <a:t>Y</a:t>
            </a:r>
            <a:r>
              <a:rPr kumimoji="0" lang="en-US" sz="1200" b="0" i="0" u="none" strike="noStrike" kern="0" cap="none" spc="0" normalizeH="0" noProof="0" dirty="0">
                <a:ln>
                  <a:noFill/>
                </a:ln>
                <a:solidFill>
                  <a:srgbClr val="342155"/>
                </a:solidFill>
                <a:effectLst/>
                <a:uLnTx/>
                <a:uFillTx/>
              </a:rPr>
              <a:t>our Learning</a:t>
            </a:r>
            <a:endParaRPr kumimoji="0" lang="en-US" sz="1200" b="0" i="0" u="none" strike="noStrike" kern="0" cap="none" spc="0" normalizeH="0" baseline="0" noProof="0" dirty="0">
              <a:ln>
                <a:noFill/>
              </a:ln>
              <a:solidFill>
                <a:srgbClr val="342155"/>
              </a:solidFill>
              <a:effectLst/>
              <a:uLnTx/>
              <a:uFillTx/>
            </a:endParaRP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63A73"/>
                </a:solidFill>
                <a:effectLst/>
                <a:uLnTx/>
                <a:uFillTx/>
                <a:latin typeface="+mn-lt"/>
                <a:ea typeface="+mn-ea"/>
                <a:cs typeface="+mn-cs"/>
              </a:rPr>
              <a:t>Evaluate the Day</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63A73"/>
                </a:solidFill>
                <a:effectLst/>
                <a:uLnTx/>
                <a:uFillTx/>
                <a:latin typeface="+mn-lt"/>
                <a:ea typeface="+mn-ea"/>
                <a:cs typeface="+mn-cs"/>
              </a:rPr>
              <a:t>Celebrate the End of Module 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255126948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CREATE KEY MESSAGES FOR THE DAY </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1.  HAVE</a:t>
            </a:r>
            <a:r>
              <a:rPr kumimoji="0" lang="en-US" sz="1200" b="0" i="0" u="none" strike="noStrike" kern="1200" cap="none" spc="0" normalizeH="0" baseline="0" noProof="0" dirty="0">
                <a:ln>
                  <a:noFill/>
                </a:ln>
                <a:solidFill>
                  <a:prstClr val="black"/>
                </a:solidFill>
                <a:effectLst/>
                <a:uLnTx/>
                <a:uFillTx/>
                <a:latin typeface="+mn-lt"/>
                <a:ea typeface="+mn-ea"/>
                <a:cs typeface="+mn-cs"/>
              </a:rPr>
              <a:t> many trainees contribute one Key Learning.</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1" u="none" strike="noStrike" kern="1200" cap="none" spc="0" normalizeH="0" baseline="0" noProof="0" dirty="0">
                <a:ln>
                  <a:noFill/>
                </a:ln>
                <a:solidFill>
                  <a:prstClr val="black"/>
                </a:solidFill>
                <a:effectLst/>
                <a:uLnTx/>
                <a:uFillTx/>
                <a:latin typeface="+mn-lt"/>
                <a:ea typeface="+mn-ea"/>
                <a:cs typeface="+mn-cs"/>
              </a:rPr>
              <a:t>POINT</a:t>
            </a:r>
            <a:r>
              <a:rPr kumimoji="0" lang="en-US" sz="1200" b="0" i="1" u="none" strike="noStrike" kern="1200" cap="none" spc="0" normalizeH="0" baseline="0" noProof="0" dirty="0">
                <a:ln>
                  <a:noFill/>
                </a:ln>
                <a:solidFill>
                  <a:prstClr val="black"/>
                </a:solidFill>
                <a:effectLst/>
                <a:uLnTx/>
                <a:uFillTx/>
                <a:latin typeface="+mn-lt"/>
                <a:ea typeface="+mn-ea"/>
                <a:cs typeface="+mn-cs"/>
              </a:rPr>
              <a:t> to the image on the screen to help the trainees remember some of the activities of the day.</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1" u="none" strike="noStrike" kern="1200" cap="none" spc="0" normalizeH="0" baseline="0" noProof="0" dirty="0">
                <a:ln>
                  <a:noFill/>
                </a:ln>
                <a:solidFill>
                  <a:prstClr val="black"/>
                </a:solidFill>
                <a:effectLst/>
                <a:uLnTx/>
                <a:uFillTx/>
                <a:latin typeface="+mn-lt"/>
                <a:ea typeface="+mn-ea"/>
                <a:cs typeface="+mn-cs"/>
              </a:rPr>
              <a:t>PROBE</a:t>
            </a:r>
            <a:r>
              <a:rPr kumimoji="0" lang="en-US" sz="1200" b="0" i="1" u="none" strike="noStrike" kern="1200" cap="none" spc="0" normalizeH="0" baseline="0" noProof="0" dirty="0">
                <a:ln>
                  <a:noFill/>
                </a:ln>
                <a:solidFill>
                  <a:prstClr val="black"/>
                </a:solidFill>
                <a:effectLst/>
                <a:uLnTx/>
                <a:uFillTx/>
                <a:latin typeface="+mn-lt"/>
                <a:ea typeface="+mn-ea"/>
                <a:cs typeface="+mn-cs"/>
              </a:rPr>
              <a:t> for many DIFFERENT ideas in order to </a:t>
            </a:r>
            <a:r>
              <a:rPr kumimoji="0" lang="en-US" sz="1200" b="1" i="1" u="none" strike="noStrike" kern="1200" cap="none" spc="0" normalizeH="0" baseline="0" noProof="0" dirty="0">
                <a:ln>
                  <a:noFill/>
                </a:ln>
                <a:solidFill>
                  <a:prstClr val="black"/>
                </a:solidFill>
                <a:effectLst/>
                <a:uLnTx/>
                <a:uFillTx/>
                <a:latin typeface="+mn-lt"/>
                <a:ea typeface="+mn-ea"/>
                <a:cs typeface="+mn-cs"/>
              </a:rPr>
              <a:t>CAPTURE</a:t>
            </a:r>
            <a:r>
              <a:rPr kumimoji="0" lang="en-US" sz="1200" b="0" i="1" u="none" strike="noStrike" kern="1200" cap="none" spc="0" normalizeH="0" baseline="0" noProof="0" dirty="0">
                <a:ln>
                  <a:noFill/>
                </a:ln>
                <a:solidFill>
                  <a:prstClr val="black"/>
                </a:solidFill>
                <a:effectLst/>
                <a:uLnTx/>
                <a:uFillTx/>
                <a:latin typeface="+mn-lt"/>
                <a:ea typeface="+mn-ea"/>
                <a:cs typeface="+mn-cs"/>
              </a:rPr>
              <a:t> the major Key Points from all of the sessions.</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2.  SUMMARIZE </a:t>
            </a:r>
            <a:r>
              <a:rPr kumimoji="0" lang="en-US" sz="1200" b="0" i="0" u="none" strike="noStrike" kern="1200" cap="none" spc="0" normalizeH="0" baseline="0" noProof="0" dirty="0">
                <a:ln>
                  <a:noFill/>
                </a:ln>
                <a:solidFill>
                  <a:prstClr val="black"/>
                </a:solidFill>
                <a:effectLst/>
                <a:uLnTx/>
                <a:uFillTx/>
                <a:latin typeface="+mn-lt"/>
                <a:ea typeface="+mn-ea"/>
                <a:cs typeface="+mn-cs"/>
              </a:rPr>
              <a:t>the points made. </a:t>
            </a:r>
            <a:r>
              <a:rPr kumimoji="0" lang="en-US" sz="1200" b="1" i="0" u="none" strike="noStrike" kern="1200" cap="none" spc="0" normalizeH="0" baseline="0" noProof="0" dirty="0">
                <a:ln>
                  <a:noFill/>
                </a:ln>
                <a:solidFill>
                  <a:prstClr val="black"/>
                </a:solidFill>
                <a:effectLst/>
                <a:uLnTx/>
                <a:uFillTx/>
                <a:latin typeface="+mn-lt"/>
                <a:ea typeface="+mn-ea"/>
                <a:cs typeface="+mn-cs"/>
              </a:rPr>
              <a:t> </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2949257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latin typeface="+mn-lt"/>
                <a:ea typeface="+mn-ea"/>
                <a:cs typeface="+mn-cs"/>
              </a:rPr>
              <a:t>IMPLEMENT A REVIEW OF THE SESSIONS FROM THE PREVIOUS DAY</a:t>
            </a:r>
            <a:r>
              <a:rPr lang="en-US" sz="1200" kern="1200" dirty="0">
                <a:solidFill>
                  <a:schemeClr val="tx1"/>
                </a:solidFill>
                <a:latin typeface="+mn-lt"/>
                <a:ea typeface="+mn-ea"/>
                <a:cs typeface="+mn-cs"/>
              </a:rPr>
              <a:t>.  </a:t>
            </a:r>
          </a:p>
          <a:p>
            <a:pPr lvl="0"/>
            <a:endParaRPr lang="en-US" sz="1200"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ASK </a:t>
            </a:r>
            <a:r>
              <a:rPr lang="en-US" sz="1200" b="0" kern="1200" dirty="0">
                <a:solidFill>
                  <a:schemeClr val="tx1"/>
                </a:solidFill>
                <a:latin typeface="+mn-lt"/>
                <a:ea typeface="+mn-ea"/>
                <a:cs typeface="+mn-cs"/>
              </a:rPr>
              <a:t>the question.  </a:t>
            </a:r>
          </a:p>
          <a:p>
            <a:pPr marL="228600" indent="-228600">
              <a:buFont typeface="+mj-lt"/>
              <a:buAutoNum type="arabicPeriod"/>
            </a:pPr>
            <a:endParaRPr lang="en-US" sz="1200" b="0"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GET</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several answers.</a:t>
            </a:r>
          </a:p>
          <a:p>
            <a:pPr marL="228600" indent="-228600">
              <a:buFont typeface="+mj-lt"/>
              <a:buAutoNum type="arabicPeriod"/>
            </a:pPr>
            <a:endParaRPr lang="en-US" sz="1200" b="0" kern="1200" baseline="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REVEAL</a:t>
            </a:r>
            <a:r>
              <a:rPr lang="en-US" sz="1200" b="0" kern="1200" baseline="0" dirty="0">
                <a:solidFill>
                  <a:schemeClr val="tx1"/>
                </a:solidFill>
                <a:latin typeface="+mn-lt"/>
                <a:ea typeface="+mn-ea"/>
                <a:cs typeface="+mn-cs"/>
              </a:rPr>
              <a:t> the ‘correct’ answer = </a:t>
            </a:r>
          </a:p>
          <a:p>
            <a:pPr marL="685800" lvl="1" indent="-228600">
              <a:buFont typeface="Arial" panose="020B0604020202020204" pitchFamily="34" charset="0"/>
              <a:buChar char="•"/>
            </a:pPr>
            <a:r>
              <a:rPr lang="en-US" sz="1200" b="0" i="1" kern="1200" baseline="0" dirty="0">
                <a:solidFill>
                  <a:schemeClr val="tx1"/>
                </a:solidFill>
                <a:latin typeface="+mn-lt"/>
                <a:ea typeface="+mn-ea"/>
                <a:cs typeface="+mn-cs"/>
              </a:rPr>
              <a:t>Give first dose of </a:t>
            </a:r>
            <a:r>
              <a:rPr lang="en-US" sz="1200" b="0" i="1" kern="1200" baseline="0" dirty="0" err="1">
                <a:solidFill>
                  <a:schemeClr val="tx1"/>
                </a:solidFill>
                <a:latin typeface="+mn-lt"/>
                <a:ea typeface="+mn-ea"/>
                <a:cs typeface="+mn-cs"/>
              </a:rPr>
              <a:t>paraceatmol</a:t>
            </a:r>
            <a:r>
              <a:rPr lang="en-US" sz="1200" b="0" i="1" kern="1200" baseline="0" dirty="0">
                <a:solidFill>
                  <a:schemeClr val="tx1"/>
                </a:solidFill>
                <a:latin typeface="+mn-lt"/>
                <a:ea typeface="+mn-ea"/>
                <a:cs typeface="+mn-cs"/>
              </a:rPr>
              <a:t>  and refer</a:t>
            </a:r>
          </a:p>
          <a:p>
            <a:pPr marL="685800" lvl="1" indent="-228600">
              <a:buFont typeface="Arial" panose="020B0604020202020204" pitchFamily="34" charset="0"/>
              <a:buChar char="•"/>
            </a:pPr>
            <a:endParaRPr lang="en-US" sz="1200" b="0" i="1" kern="1200" baseline="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DISCUSS</a:t>
            </a:r>
            <a:r>
              <a:rPr lang="en-US" sz="1200" b="0" kern="1200" baseline="0" dirty="0">
                <a:solidFill>
                  <a:schemeClr val="tx1"/>
                </a:solidFill>
                <a:latin typeface="+mn-lt"/>
                <a:ea typeface="+mn-ea"/>
                <a:cs typeface="+mn-cs"/>
              </a:rPr>
              <a:t> any comments. </a:t>
            </a:r>
          </a:p>
          <a:p>
            <a:pPr marL="228600" lvl="0" indent="-228600">
              <a:buFont typeface="+mj-lt"/>
              <a:buAutoNum type="arabicPeriod"/>
            </a:pPr>
            <a:endParaRPr lang="en-US" sz="1200" b="0" kern="1200" baseline="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CLARIFY</a:t>
            </a:r>
            <a:r>
              <a:rPr lang="en-US" sz="1200" b="0" kern="1200" baseline="0" dirty="0">
                <a:solidFill>
                  <a:schemeClr val="tx1"/>
                </a:solidFill>
                <a:latin typeface="+mn-lt"/>
                <a:ea typeface="+mn-ea"/>
                <a:cs typeface="+mn-cs"/>
              </a:rPr>
              <a:t> any confusion.</a:t>
            </a:r>
            <a:endParaRPr lang="en-US" sz="1200" b="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7</a:t>
            </a:fld>
            <a:endParaRPr lang="en-US" dirty="0">
              <a:solidFill>
                <a:prstClr val="black"/>
              </a:solidFill>
            </a:endParaRPr>
          </a:p>
        </p:txBody>
      </p:sp>
    </p:spTree>
    <p:extLst>
      <p:ext uri="{BB962C8B-B14F-4D97-AF65-F5344CB8AC3E}">
        <p14:creationId xmlns:p14="http://schemas.microsoft.com/office/powerpoint/2010/main" val="231989904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CREATE KEY MESSAGES FOR THE DAY </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1.  HAVE</a:t>
            </a:r>
            <a:r>
              <a:rPr kumimoji="0" lang="en-US" sz="1200" b="0" i="0" u="none" strike="noStrike" kern="1200" cap="none" spc="0" normalizeH="0" baseline="0" noProof="0" dirty="0">
                <a:ln>
                  <a:noFill/>
                </a:ln>
                <a:solidFill>
                  <a:prstClr val="black"/>
                </a:solidFill>
                <a:effectLst/>
                <a:uLnTx/>
                <a:uFillTx/>
                <a:latin typeface="+mn-lt"/>
                <a:ea typeface="+mn-ea"/>
                <a:cs typeface="+mn-cs"/>
              </a:rPr>
              <a:t> many trainees contribute one Key Learning.</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1" u="none" strike="noStrike" kern="1200" cap="none" spc="0" normalizeH="0" baseline="0" noProof="0" dirty="0">
                <a:ln>
                  <a:noFill/>
                </a:ln>
                <a:solidFill>
                  <a:prstClr val="black"/>
                </a:solidFill>
                <a:effectLst/>
                <a:uLnTx/>
                <a:uFillTx/>
                <a:latin typeface="+mn-lt"/>
                <a:ea typeface="+mn-ea"/>
                <a:cs typeface="+mn-cs"/>
              </a:rPr>
              <a:t>POINT</a:t>
            </a:r>
            <a:r>
              <a:rPr kumimoji="0" lang="en-US" sz="1200" b="0" i="1" u="none" strike="noStrike" kern="1200" cap="none" spc="0" normalizeH="0" baseline="0" noProof="0" dirty="0">
                <a:ln>
                  <a:noFill/>
                </a:ln>
                <a:solidFill>
                  <a:prstClr val="black"/>
                </a:solidFill>
                <a:effectLst/>
                <a:uLnTx/>
                <a:uFillTx/>
                <a:latin typeface="+mn-lt"/>
                <a:ea typeface="+mn-ea"/>
                <a:cs typeface="+mn-cs"/>
              </a:rPr>
              <a:t> to the image on the screen to help the trainees remember some of the activities of the day.</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1" u="none" strike="noStrike" kern="1200" cap="none" spc="0" normalizeH="0" baseline="0" noProof="0" dirty="0">
                <a:ln>
                  <a:noFill/>
                </a:ln>
                <a:solidFill>
                  <a:prstClr val="black"/>
                </a:solidFill>
                <a:effectLst/>
                <a:uLnTx/>
                <a:uFillTx/>
                <a:latin typeface="+mn-lt"/>
                <a:ea typeface="+mn-ea"/>
                <a:cs typeface="+mn-cs"/>
              </a:rPr>
              <a:t>PROBE</a:t>
            </a:r>
            <a:r>
              <a:rPr kumimoji="0" lang="en-US" sz="1200" b="0" i="1" u="none" strike="noStrike" kern="1200" cap="none" spc="0" normalizeH="0" baseline="0" noProof="0" dirty="0">
                <a:ln>
                  <a:noFill/>
                </a:ln>
                <a:solidFill>
                  <a:prstClr val="black"/>
                </a:solidFill>
                <a:effectLst/>
                <a:uLnTx/>
                <a:uFillTx/>
                <a:latin typeface="+mn-lt"/>
                <a:ea typeface="+mn-ea"/>
                <a:cs typeface="+mn-cs"/>
              </a:rPr>
              <a:t> for many DIFFERENT ideas in order to </a:t>
            </a:r>
            <a:r>
              <a:rPr kumimoji="0" lang="en-US" sz="1200" b="1" i="1" u="none" strike="noStrike" kern="1200" cap="none" spc="0" normalizeH="0" baseline="0" noProof="0" dirty="0">
                <a:ln>
                  <a:noFill/>
                </a:ln>
                <a:solidFill>
                  <a:prstClr val="black"/>
                </a:solidFill>
                <a:effectLst/>
                <a:uLnTx/>
                <a:uFillTx/>
                <a:latin typeface="+mn-lt"/>
                <a:ea typeface="+mn-ea"/>
                <a:cs typeface="+mn-cs"/>
              </a:rPr>
              <a:t>CAPTURE</a:t>
            </a:r>
            <a:r>
              <a:rPr kumimoji="0" lang="en-US" sz="1200" b="0" i="1" u="none" strike="noStrike" kern="1200" cap="none" spc="0" normalizeH="0" baseline="0" noProof="0" dirty="0">
                <a:ln>
                  <a:noFill/>
                </a:ln>
                <a:solidFill>
                  <a:prstClr val="black"/>
                </a:solidFill>
                <a:effectLst/>
                <a:uLnTx/>
                <a:uFillTx/>
                <a:latin typeface="+mn-lt"/>
                <a:ea typeface="+mn-ea"/>
                <a:cs typeface="+mn-cs"/>
              </a:rPr>
              <a:t> the major Key Points from all of the sessions.</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2.  SUMMARIZE </a:t>
            </a:r>
            <a:r>
              <a:rPr kumimoji="0" lang="en-US" sz="1200" b="0" i="0" u="none" strike="noStrike" kern="1200" cap="none" spc="0" normalizeH="0" baseline="0" noProof="0" dirty="0">
                <a:ln>
                  <a:noFill/>
                </a:ln>
                <a:solidFill>
                  <a:prstClr val="black"/>
                </a:solidFill>
                <a:effectLst/>
                <a:uLnTx/>
                <a:uFillTx/>
                <a:latin typeface="+mn-lt"/>
                <a:ea typeface="+mn-ea"/>
                <a:cs typeface="+mn-cs"/>
              </a:rPr>
              <a:t>the points made. </a:t>
            </a:r>
            <a:r>
              <a:rPr kumimoji="0" lang="en-US" sz="1200" b="1" i="0" u="none" strike="noStrike" kern="1200" cap="none" spc="0" normalizeH="0" baseline="0" noProof="0" dirty="0">
                <a:ln>
                  <a:noFill/>
                </a:ln>
                <a:solidFill>
                  <a:prstClr val="black"/>
                </a:solidFill>
                <a:effectLst/>
                <a:uLnTx/>
                <a:uFillTx/>
                <a:latin typeface="+mn-lt"/>
                <a:ea typeface="+mn-ea"/>
                <a:cs typeface="+mn-cs"/>
              </a:rPr>
              <a:t> </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228144026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CREATE KEY MESSAGES FOR THE DAY </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1.  HAVE</a:t>
            </a:r>
            <a:r>
              <a:rPr kumimoji="0" lang="en-US" sz="1200" b="0" i="0" u="none" strike="noStrike" kern="1200" cap="none" spc="0" normalizeH="0" baseline="0" noProof="0" dirty="0">
                <a:ln>
                  <a:noFill/>
                </a:ln>
                <a:solidFill>
                  <a:prstClr val="black"/>
                </a:solidFill>
                <a:effectLst/>
                <a:uLnTx/>
                <a:uFillTx/>
                <a:latin typeface="+mn-lt"/>
                <a:ea typeface="+mn-ea"/>
                <a:cs typeface="+mn-cs"/>
              </a:rPr>
              <a:t> many trainees contribute one Key Learning.</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1" u="none" strike="noStrike" kern="1200" cap="none" spc="0" normalizeH="0" baseline="0" noProof="0" dirty="0">
                <a:ln>
                  <a:noFill/>
                </a:ln>
                <a:solidFill>
                  <a:prstClr val="black"/>
                </a:solidFill>
                <a:effectLst/>
                <a:uLnTx/>
                <a:uFillTx/>
                <a:latin typeface="+mn-lt"/>
                <a:ea typeface="+mn-ea"/>
                <a:cs typeface="+mn-cs"/>
              </a:rPr>
              <a:t>POINT</a:t>
            </a:r>
            <a:r>
              <a:rPr kumimoji="0" lang="en-US" sz="1200" b="0" i="1" u="none" strike="noStrike" kern="1200" cap="none" spc="0" normalizeH="0" baseline="0" noProof="0" dirty="0">
                <a:ln>
                  <a:noFill/>
                </a:ln>
                <a:solidFill>
                  <a:prstClr val="black"/>
                </a:solidFill>
                <a:effectLst/>
                <a:uLnTx/>
                <a:uFillTx/>
                <a:latin typeface="+mn-lt"/>
                <a:ea typeface="+mn-ea"/>
                <a:cs typeface="+mn-cs"/>
              </a:rPr>
              <a:t> to the image on the screen to help the trainees remember some of the activities of the day.</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1" u="none" strike="noStrike" kern="1200" cap="none" spc="0" normalizeH="0" baseline="0" noProof="0" dirty="0">
                <a:ln>
                  <a:noFill/>
                </a:ln>
                <a:solidFill>
                  <a:prstClr val="black"/>
                </a:solidFill>
                <a:effectLst/>
                <a:uLnTx/>
                <a:uFillTx/>
                <a:latin typeface="+mn-lt"/>
                <a:ea typeface="+mn-ea"/>
                <a:cs typeface="+mn-cs"/>
              </a:rPr>
              <a:t>PROBE</a:t>
            </a:r>
            <a:r>
              <a:rPr kumimoji="0" lang="en-US" sz="1200" b="0" i="1" u="none" strike="noStrike" kern="1200" cap="none" spc="0" normalizeH="0" baseline="0" noProof="0" dirty="0">
                <a:ln>
                  <a:noFill/>
                </a:ln>
                <a:solidFill>
                  <a:prstClr val="black"/>
                </a:solidFill>
                <a:effectLst/>
                <a:uLnTx/>
                <a:uFillTx/>
                <a:latin typeface="+mn-lt"/>
                <a:ea typeface="+mn-ea"/>
                <a:cs typeface="+mn-cs"/>
              </a:rPr>
              <a:t> for many DIFFERENT ideas in order to </a:t>
            </a:r>
            <a:r>
              <a:rPr kumimoji="0" lang="en-US" sz="1200" b="1" i="1" u="none" strike="noStrike" kern="1200" cap="none" spc="0" normalizeH="0" baseline="0" noProof="0" dirty="0">
                <a:ln>
                  <a:noFill/>
                </a:ln>
                <a:solidFill>
                  <a:prstClr val="black"/>
                </a:solidFill>
                <a:effectLst/>
                <a:uLnTx/>
                <a:uFillTx/>
                <a:latin typeface="+mn-lt"/>
                <a:ea typeface="+mn-ea"/>
                <a:cs typeface="+mn-cs"/>
              </a:rPr>
              <a:t>CAPTURE</a:t>
            </a:r>
            <a:r>
              <a:rPr kumimoji="0" lang="en-US" sz="1200" b="0" i="1" u="none" strike="noStrike" kern="1200" cap="none" spc="0" normalizeH="0" baseline="0" noProof="0" dirty="0">
                <a:ln>
                  <a:noFill/>
                </a:ln>
                <a:solidFill>
                  <a:prstClr val="black"/>
                </a:solidFill>
                <a:effectLst/>
                <a:uLnTx/>
                <a:uFillTx/>
                <a:latin typeface="+mn-lt"/>
                <a:ea typeface="+mn-ea"/>
                <a:cs typeface="+mn-cs"/>
              </a:rPr>
              <a:t> the major Key Points from all of the sessions.</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2.  SUMMARIZE </a:t>
            </a:r>
            <a:r>
              <a:rPr kumimoji="0" lang="en-US" sz="1200" b="0" i="0" u="none" strike="noStrike" kern="1200" cap="none" spc="0" normalizeH="0" baseline="0" noProof="0" dirty="0">
                <a:ln>
                  <a:noFill/>
                </a:ln>
                <a:solidFill>
                  <a:prstClr val="black"/>
                </a:solidFill>
                <a:effectLst/>
                <a:uLnTx/>
                <a:uFillTx/>
                <a:latin typeface="+mn-lt"/>
                <a:ea typeface="+mn-ea"/>
                <a:cs typeface="+mn-cs"/>
              </a:rPr>
              <a:t>the points made. </a:t>
            </a:r>
            <a:r>
              <a:rPr kumimoji="0" lang="en-US" sz="1200" b="1" i="0" u="none" strike="noStrike" kern="1200" cap="none" spc="0" normalizeH="0" baseline="0" noProof="0" dirty="0">
                <a:ln>
                  <a:noFill/>
                </a:ln>
                <a:solidFill>
                  <a:prstClr val="black"/>
                </a:solidFill>
                <a:effectLst/>
                <a:uLnTx/>
                <a:uFillTx/>
                <a:latin typeface="+mn-lt"/>
                <a:ea typeface="+mn-ea"/>
                <a:cs typeface="+mn-cs"/>
              </a:rPr>
              <a:t> </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73</a:t>
            </a:fld>
            <a:endParaRPr lang="en-US">
              <a:solidFill>
                <a:prstClr val="black"/>
              </a:solidFill>
            </a:endParaRPr>
          </a:p>
        </p:txBody>
      </p:sp>
    </p:spTree>
    <p:extLst>
      <p:ext uri="{BB962C8B-B14F-4D97-AF65-F5344CB8AC3E}">
        <p14:creationId xmlns:p14="http://schemas.microsoft.com/office/powerpoint/2010/main" val="308709288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CREATE KEY MESSAGES FOR THE DAY </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1.  HAVE</a:t>
            </a:r>
            <a:r>
              <a:rPr kumimoji="0" lang="en-US" sz="1200" b="0" i="0" u="none" strike="noStrike" kern="1200" cap="none" spc="0" normalizeH="0" baseline="0" noProof="0" dirty="0">
                <a:ln>
                  <a:noFill/>
                </a:ln>
                <a:solidFill>
                  <a:prstClr val="black"/>
                </a:solidFill>
                <a:effectLst/>
                <a:uLnTx/>
                <a:uFillTx/>
                <a:latin typeface="+mn-lt"/>
                <a:ea typeface="+mn-ea"/>
                <a:cs typeface="+mn-cs"/>
              </a:rPr>
              <a:t> many trainees contribute one Key Learning.</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1" u="none" strike="noStrike" kern="1200" cap="none" spc="0" normalizeH="0" baseline="0" noProof="0" dirty="0">
                <a:ln>
                  <a:noFill/>
                </a:ln>
                <a:solidFill>
                  <a:prstClr val="black"/>
                </a:solidFill>
                <a:effectLst/>
                <a:uLnTx/>
                <a:uFillTx/>
                <a:latin typeface="+mn-lt"/>
                <a:ea typeface="+mn-ea"/>
                <a:cs typeface="+mn-cs"/>
              </a:rPr>
              <a:t>POINT</a:t>
            </a:r>
            <a:r>
              <a:rPr kumimoji="0" lang="en-US" sz="1200" b="0" i="1" u="none" strike="noStrike" kern="1200" cap="none" spc="0" normalizeH="0" baseline="0" noProof="0" dirty="0">
                <a:ln>
                  <a:noFill/>
                </a:ln>
                <a:solidFill>
                  <a:prstClr val="black"/>
                </a:solidFill>
                <a:effectLst/>
                <a:uLnTx/>
                <a:uFillTx/>
                <a:latin typeface="+mn-lt"/>
                <a:ea typeface="+mn-ea"/>
                <a:cs typeface="+mn-cs"/>
              </a:rPr>
              <a:t> to the image on the screen to help the trainees remember some of the activities of the day.</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1" u="none" strike="noStrike" kern="1200" cap="none" spc="0" normalizeH="0" baseline="0" noProof="0" dirty="0">
                <a:ln>
                  <a:noFill/>
                </a:ln>
                <a:solidFill>
                  <a:prstClr val="black"/>
                </a:solidFill>
                <a:effectLst/>
                <a:uLnTx/>
                <a:uFillTx/>
                <a:latin typeface="+mn-lt"/>
                <a:ea typeface="+mn-ea"/>
                <a:cs typeface="+mn-cs"/>
              </a:rPr>
              <a:t>PROBE</a:t>
            </a:r>
            <a:r>
              <a:rPr kumimoji="0" lang="en-US" sz="1200" b="0" i="1" u="none" strike="noStrike" kern="1200" cap="none" spc="0" normalizeH="0" baseline="0" noProof="0" dirty="0">
                <a:ln>
                  <a:noFill/>
                </a:ln>
                <a:solidFill>
                  <a:prstClr val="black"/>
                </a:solidFill>
                <a:effectLst/>
                <a:uLnTx/>
                <a:uFillTx/>
                <a:latin typeface="+mn-lt"/>
                <a:ea typeface="+mn-ea"/>
                <a:cs typeface="+mn-cs"/>
              </a:rPr>
              <a:t> for many DIFFERENT ideas in order to </a:t>
            </a:r>
            <a:r>
              <a:rPr kumimoji="0" lang="en-US" sz="1200" b="1" i="1" u="none" strike="noStrike" kern="1200" cap="none" spc="0" normalizeH="0" baseline="0" noProof="0" dirty="0">
                <a:ln>
                  <a:noFill/>
                </a:ln>
                <a:solidFill>
                  <a:prstClr val="black"/>
                </a:solidFill>
                <a:effectLst/>
                <a:uLnTx/>
                <a:uFillTx/>
                <a:latin typeface="+mn-lt"/>
                <a:ea typeface="+mn-ea"/>
                <a:cs typeface="+mn-cs"/>
              </a:rPr>
              <a:t>CAPTURE</a:t>
            </a:r>
            <a:r>
              <a:rPr kumimoji="0" lang="en-US" sz="1200" b="0" i="1" u="none" strike="noStrike" kern="1200" cap="none" spc="0" normalizeH="0" baseline="0" noProof="0" dirty="0">
                <a:ln>
                  <a:noFill/>
                </a:ln>
                <a:solidFill>
                  <a:prstClr val="black"/>
                </a:solidFill>
                <a:effectLst/>
                <a:uLnTx/>
                <a:uFillTx/>
                <a:latin typeface="+mn-lt"/>
                <a:ea typeface="+mn-ea"/>
                <a:cs typeface="+mn-cs"/>
              </a:rPr>
              <a:t> the major Key Points from all of the sessions.</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2.  SUMMARIZE </a:t>
            </a:r>
            <a:r>
              <a:rPr kumimoji="0" lang="en-US" sz="1200" b="0" i="0" u="none" strike="noStrike" kern="1200" cap="none" spc="0" normalizeH="0" baseline="0" noProof="0" dirty="0">
                <a:ln>
                  <a:noFill/>
                </a:ln>
                <a:solidFill>
                  <a:prstClr val="black"/>
                </a:solidFill>
                <a:effectLst/>
                <a:uLnTx/>
                <a:uFillTx/>
                <a:latin typeface="+mn-lt"/>
                <a:ea typeface="+mn-ea"/>
                <a:cs typeface="+mn-cs"/>
              </a:rPr>
              <a:t>the points made. </a:t>
            </a:r>
            <a:r>
              <a:rPr kumimoji="0" lang="en-US" sz="1200" b="1" i="0" u="none" strike="noStrike" kern="1200" cap="none" spc="0" normalizeH="0" baseline="0" noProof="0" dirty="0">
                <a:ln>
                  <a:noFill/>
                </a:ln>
                <a:solidFill>
                  <a:prstClr val="black"/>
                </a:solidFill>
                <a:effectLst/>
                <a:uLnTx/>
                <a:uFillTx/>
                <a:latin typeface="+mn-lt"/>
                <a:ea typeface="+mn-ea"/>
                <a:cs typeface="+mn-cs"/>
              </a:rPr>
              <a:t> </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28548842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lvl="0"/>
            <a:r>
              <a:rPr lang="en-US" sz="1200" b="1" dirty="0">
                <a:solidFill>
                  <a:schemeClr val="bg1"/>
                </a:solidFill>
              </a:rPr>
              <a:t>IMPLEMENT THE TEST</a:t>
            </a:r>
            <a:endParaRPr lang="en-US" sz="1200" b="1" kern="1200" dirty="0">
              <a:solidFill>
                <a:schemeClr val="tx1"/>
              </a:solidFill>
              <a:latin typeface="+mn-lt"/>
              <a:ea typeface="+mn-ea"/>
              <a:cs typeface="+mn-cs"/>
            </a:endParaRPr>
          </a:p>
          <a:p>
            <a:pPr marL="0" lvl="0" indent="0">
              <a:buFont typeface="+mj-lt"/>
              <a:buNone/>
            </a:pPr>
            <a:endParaRPr lang="en-US" sz="1200" b="0" kern="1200" dirty="0">
              <a:solidFill>
                <a:schemeClr val="tx1"/>
              </a:solidFill>
              <a:latin typeface="+mn-lt"/>
              <a:ea typeface="+mn-ea"/>
              <a:cs typeface="+mn-cs"/>
            </a:endParaRPr>
          </a:p>
          <a:p>
            <a:pPr marL="228600" lvl="0" indent="-228600">
              <a:buFont typeface="+mj-lt"/>
              <a:buAutoNum type="arabicPeriod"/>
            </a:pPr>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EXPLAIN</a:t>
            </a:r>
            <a:r>
              <a:rPr lang="en-US" sz="1200" kern="1200" dirty="0">
                <a:solidFill>
                  <a:schemeClr val="tx1"/>
                </a:solidFill>
                <a:latin typeface="+mn-lt"/>
                <a:ea typeface="+mn-ea"/>
                <a:cs typeface="+mn-cs"/>
              </a:rPr>
              <a:t> how to take the test.</a:t>
            </a:r>
          </a:p>
          <a:p>
            <a:pPr marL="685800" lvl="1" indent="-228600">
              <a:buFont typeface="Arial" panose="020B0604020202020204" pitchFamily="34" charset="0"/>
              <a:buChar char="•"/>
            </a:pPr>
            <a:r>
              <a:rPr lang="en-US" sz="1200" kern="1200" dirty="0">
                <a:solidFill>
                  <a:schemeClr val="tx1"/>
                </a:solidFill>
                <a:latin typeface="+mn-lt"/>
                <a:ea typeface="+mn-ea"/>
                <a:cs typeface="+mn-cs"/>
              </a:rPr>
              <a:t>Some questions are</a:t>
            </a:r>
            <a:r>
              <a:rPr lang="en-US" sz="1200" kern="1200" baseline="0" dirty="0">
                <a:solidFill>
                  <a:schemeClr val="tx1"/>
                </a:solidFill>
                <a:latin typeface="+mn-lt"/>
                <a:ea typeface="+mn-ea"/>
                <a:cs typeface="+mn-cs"/>
              </a:rPr>
              <a:t> multiple choice.  </a:t>
            </a:r>
            <a:r>
              <a:rPr lang="en-US" sz="1200" kern="1200" dirty="0">
                <a:solidFill>
                  <a:schemeClr val="tx1"/>
                </a:solidFill>
                <a:latin typeface="+mn-lt"/>
                <a:ea typeface="+mn-ea"/>
                <a:cs typeface="+mn-cs"/>
              </a:rPr>
              <a:t>You circle the correct answer.  </a:t>
            </a:r>
          </a:p>
          <a:p>
            <a:pPr marL="685800" lvl="1" indent="-228600">
              <a:buFont typeface="Arial" panose="020B0604020202020204" pitchFamily="34" charset="0"/>
              <a:buChar char="•"/>
            </a:pPr>
            <a:r>
              <a:rPr lang="en-US" sz="1200" kern="1200" dirty="0">
                <a:solidFill>
                  <a:schemeClr val="tx1"/>
                </a:solidFill>
                <a:latin typeface="+mn-lt"/>
                <a:ea typeface="+mn-ea"/>
                <a:cs typeface="+mn-cs"/>
              </a:rPr>
              <a:t>Some questions are True</a:t>
            </a:r>
            <a:r>
              <a:rPr lang="en-US" sz="1200" kern="1200" baseline="0" dirty="0">
                <a:solidFill>
                  <a:schemeClr val="tx1"/>
                </a:solidFill>
                <a:latin typeface="+mn-lt"/>
                <a:ea typeface="+mn-ea"/>
                <a:cs typeface="+mn-cs"/>
              </a:rPr>
              <a:t> or False.  </a:t>
            </a:r>
            <a:r>
              <a:rPr lang="en-US" sz="1200" kern="1200" dirty="0">
                <a:solidFill>
                  <a:schemeClr val="tx1"/>
                </a:solidFill>
                <a:latin typeface="+mn-lt"/>
                <a:ea typeface="+mn-ea"/>
                <a:cs typeface="+mn-cs"/>
              </a:rPr>
              <a:t>You circle the correct answer. </a:t>
            </a:r>
          </a:p>
          <a:p>
            <a:pPr marL="685800" lvl="1" indent="-228600">
              <a:buFont typeface="Arial" panose="020B0604020202020204" pitchFamily="34" charset="0"/>
              <a:buChar char="•"/>
            </a:pPr>
            <a:r>
              <a:rPr lang="en-US" sz="1200" kern="1200" dirty="0">
                <a:solidFill>
                  <a:schemeClr val="tx1"/>
                </a:solidFill>
                <a:latin typeface="+mn-lt"/>
                <a:ea typeface="+mn-ea"/>
                <a:cs typeface="+mn-cs"/>
              </a:rPr>
              <a:t>Some questions have a blank space where you are asked to </a:t>
            </a:r>
            <a:r>
              <a:rPr lang="en-US" sz="1200" u="sng" kern="1200" dirty="0">
                <a:solidFill>
                  <a:schemeClr val="tx1"/>
                </a:solidFill>
                <a:latin typeface="+mn-lt"/>
                <a:ea typeface="+mn-ea"/>
                <a:cs typeface="+mn-cs"/>
              </a:rPr>
              <a:t>fill in the correct word or phrase</a:t>
            </a:r>
            <a:r>
              <a:rPr lang="en-US" sz="1200" kern="1200" dirty="0">
                <a:solidFill>
                  <a:schemeClr val="tx1"/>
                </a:solidFill>
                <a:latin typeface="+mn-lt"/>
                <a:ea typeface="+mn-ea"/>
                <a:cs typeface="+mn-cs"/>
              </a:rPr>
              <a:t>.   </a:t>
            </a:r>
          </a:p>
          <a:p>
            <a:pPr marL="457200" marR="0" lvl="2" indent="0" algn="l" defTabSz="457200" rtl="0" eaLnBrk="1" fontAlgn="auto" latinLnBrk="0" hangingPunct="1">
              <a:lnSpc>
                <a:spcPct val="100000"/>
              </a:lnSpc>
              <a:spcBef>
                <a:spcPts val="0"/>
              </a:spcBef>
              <a:spcAft>
                <a:spcPts val="0"/>
              </a:spcAft>
              <a:buClrTx/>
              <a:buSzTx/>
              <a:buFont typeface="+mj-lt"/>
              <a:buNone/>
              <a:tabLst/>
              <a:defRPr/>
            </a:pPr>
            <a:r>
              <a:rPr lang="en-US" sz="1200" b="1" dirty="0">
                <a:solidFill>
                  <a:srgbClr val="342155"/>
                </a:solidFill>
              </a:rPr>
              <a:t>It is OK to </a:t>
            </a:r>
            <a:r>
              <a:rPr lang="en-US" sz="1200" b="1" dirty="0">
                <a:solidFill>
                  <a:srgbClr val="C00000"/>
                </a:solidFill>
              </a:rPr>
              <a:t>use your Success Kit </a:t>
            </a:r>
            <a:r>
              <a:rPr lang="en-US" sz="1200" b="1" dirty="0">
                <a:solidFill>
                  <a:srgbClr val="342155"/>
                </a:solidFill>
              </a:rPr>
              <a:t>to find the information.</a:t>
            </a:r>
          </a:p>
          <a:p>
            <a:pPr marL="228600" indent="-228600">
              <a:buFont typeface="+mj-lt"/>
              <a:buAutoNum type="arabicPeriod"/>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ASK FOR </a:t>
            </a:r>
            <a:r>
              <a:rPr lang="en-US" sz="1200" kern="1200" dirty="0">
                <a:solidFill>
                  <a:schemeClr val="tx1"/>
                </a:solidFill>
                <a:latin typeface="+mn-lt"/>
                <a:ea typeface="+mn-ea"/>
                <a:cs typeface="+mn-cs"/>
              </a:rPr>
              <a:t>and </a:t>
            </a:r>
            <a:r>
              <a:rPr lang="en-US" sz="1200" b="1" kern="1200" dirty="0">
                <a:solidFill>
                  <a:schemeClr val="tx1"/>
                </a:solidFill>
                <a:latin typeface="+mn-lt"/>
                <a:ea typeface="+mn-ea"/>
                <a:cs typeface="+mn-cs"/>
              </a:rPr>
              <a:t>RESPOND</a:t>
            </a:r>
            <a:r>
              <a:rPr lang="en-US" sz="1200" kern="1200" dirty="0">
                <a:solidFill>
                  <a:schemeClr val="tx1"/>
                </a:solidFill>
                <a:latin typeface="+mn-lt"/>
                <a:ea typeface="+mn-ea"/>
                <a:cs typeface="+mn-cs"/>
              </a:rPr>
              <a:t> to questions for clarification.</a:t>
            </a:r>
          </a:p>
          <a:p>
            <a:pPr marL="228600" indent="-228600">
              <a:buFont typeface="+mj-lt"/>
              <a:buAutoNum type="arabicPeriod"/>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TELL</a:t>
            </a:r>
            <a:r>
              <a:rPr lang="en-US" sz="1200" kern="1200" dirty="0">
                <a:solidFill>
                  <a:schemeClr val="tx1"/>
                </a:solidFill>
                <a:latin typeface="+mn-lt"/>
                <a:ea typeface="+mn-ea"/>
                <a:cs typeface="+mn-cs"/>
              </a:rPr>
              <a:t> the trainees to put their</a:t>
            </a:r>
            <a:r>
              <a:rPr lang="en-US" sz="1200" b="1" kern="1200" dirty="0">
                <a:solidFill>
                  <a:schemeClr val="tx1"/>
                </a:solidFill>
                <a:latin typeface="+mn-lt"/>
                <a:ea typeface="+mn-ea"/>
                <a:cs typeface="+mn-cs"/>
              </a:rPr>
              <a:t> </a:t>
            </a:r>
            <a:r>
              <a:rPr lang="en-US" sz="1200" b="1" u="sng" kern="1200" dirty="0">
                <a:solidFill>
                  <a:schemeClr val="tx1"/>
                </a:solidFill>
                <a:latin typeface="+mn-lt"/>
                <a:ea typeface="+mn-ea"/>
                <a:cs typeface="+mn-cs"/>
              </a:rPr>
              <a:t>NAMES ON THE TEST</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at the top of the page </a:t>
            </a:r>
            <a:r>
              <a:rPr lang="en-US" sz="1200" i="1" kern="1200" dirty="0">
                <a:solidFill>
                  <a:schemeClr val="accent2">
                    <a:lumMod val="75000"/>
                  </a:schemeClr>
                </a:solidFill>
                <a:latin typeface="+mn-lt"/>
                <a:ea typeface="+mn-ea"/>
                <a:cs typeface="+mn-cs"/>
              </a:rPr>
              <a:t>NOW</a:t>
            </a:r>
            <a:r>
              <a:rPr lang="en-US" sz="1200" kern="1200" dirty="0">
                <a:solidFill>
                  <a:schemeClr val="tx1"/>
                </a:solidFill>
                <a:latin typeface="+mn-lt"/>
                <a:ea typeface="+mn-ea"/>
                <a:cs typeface="+mn-cs"/>
              </a:rPr>
              <a:t>.  </a:t>
            </a:r>
          </a:p>
          <a:p>
            <a:pPr marL="228600" indent="-228600">
              <a:buFont typeface="+mj-lt"/>
              <a:buAutoNum type="arabicPeriod"/>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ANNOUNCE</a:t>
            </a:r>
            <a:r>
              <a:rPr lang="en-US" sz="1200" kern="1200" dirty="0">
                <a:solidFill>
                  <a:schemeClr val="tx1"/>
                </a:solidFill>
                <a:latin typeface="+mn-lt"/>
                <a:ea typeface="+mn-ea"/>
                <a:cs typeface="+mn-cs"/>
              </a:rPr>
              <a:t> that </a:t>
            </a:r>
            <a:r>
              <a:rPr lang="en-US" sz="1200" b="1" kern="1200" dirty="0">
                <a:solidFill>
                  <a:schemeClr val="tx1"/>
                </a:solidFill>
                <a:latin typeface="+mn-lt"/>
                <a:ea typeface="+mn-ea"/>
                <a:cs typeface="+mn-cs"/>
              </a:rPr>
              <a:t>they have 10 minutes </a:t>
            </a:r>
            <a:r>
              <a:rPr lang="en-US" sz="1200" b="0" kern="1200" dirty="0">
                <a:solidFill>
                  <a:schemeClr val="tx1"/>
                </a:solidFill>
                <a:latin typeface="+mn-lt"/>
                <a:ea typeface="+mn-ea"/>
                <a:cs typeface="+mn-cs"/>
              </a:rPr>
              <a:t>to complete as much of the test as they can</a:t>
            </a:r>
            <a:r>
              <a:rPr lang="en-US" sz="1200" b="1" kern="1200" dirty="0">
                <a:solidFill>
                  <a:schemeClr val="tx1"/>
                </a:solidFill>
                <a:latin typeface="+mn-lt"/>
                <a:ea typeface="+mn-ea"/>
                <a:cs typeface="+mn-cs"/>
              </a:rPr>
              <a:t>.</a:t>
            </a:r>
            <a:endParaRPr lang="en-US" sz="1200" kern="1200" dirty="0">
              <a:solidFill>
                <a:schemeClr val="tx1"/>
              </a:solidFill>
              <a:latin typeface="+mn-lt"/>
              <a:ea typeface="+mn-ea"/>
              <a:cs typeface="+mn-cs"/>
            </a:endParaRPr>
          </a:p>
          <a:p>
            <a:pPr marL="228600" indent="-228600">
              <a:buFont typeface="+mj-lt"/>
              <a:buAutoNum type="arabicPeriod"/>
            </a:pPr>
            <a:endParaRPr lang="en-US" sz="1200" dirty="0"/>
          </a:p>
        </p:txBody>
      </p:sp>
      <p:sp>
        <p:nvSpPr>
          <p:cNvPr id="4" name="Slide Number Placeholder 3"/>
          <p:cNvSpPr>
            <a:spLocks noGrp="1"/>
          </p:cNvSpPr>
          <p:nvPr>
            <p:ph type="sldNum" sz="quarter" idx="10"/>
          </p:nvPr>
        </p:nvSpPr>
        <p:spPr/>
        <p:txBody>
          <a:bodyPr/>
          <a:lstStyle/>
          <a:p>
            <a:fld id="{BF5803BD-EF1A-D842-9E59-0DB484323DFF}" type="slidenum">
              <a:rPr lang="en-US">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404678847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latin typeface="+mn-lt"/>
              </a:rPr>
              <a:t>PRESENT</a:t>
            </a:r>
            <a:r>
              <a:rPr lang="en-US" sz="1200" b="1" baseline="0" dirty="0">
                <a:latin typeface="+mn-lt"/>
              </a:rPr>
              <a:t> THE </a:t>
            </a:r>
            <a:r>
              <a:rPr lang="en-US" sz="1200" b="1" dirty="0">
                <a:latin typeface="+mn-lt"/>
              </a:rPr>
              <a:t>DAY 4 TEST QUESTIONS</a:t>
            </a:r>
          </a:p>
          <a:p>
            <a:endParaRPr lang="en-US" dirty="0"/>
          </a:p>
          <a:p>
            <a:pPr marL="228600" indent="-228600">
              <a:buFont typeface="+mj-lt"/>
              <a:buAutoNum type="arabicPeriod"/>
            </a:pPr>
            <a:r>
              <a:rPr lang="en-US" b="1" dirty="0"/>
              <a:t>DISPLAY</a:t>
            </a:r>
            <a:r>
              <a:rPr lang="en-US" dirty="0"/>
              <a:t> the test</a:t>
            </a:r>
            <a:r>
              <a:rPr lang="en-US" baseline="0" dirty="0"/>
              <a:t> questions while the trainees take the test.</a:t>
            </a:r>
          </a:p>
          <a:p>
            <a:pPr marL="228600" indent="-228600">
              <a:buFont typeface="+mj-lt"/>
              <a:buAutoNum type="arabicPeriod"/>
            </a:pPr>
            <a:endParaRPr lang="en-US" dirty="0"/>
          </a:p>
          <a:p>
            <a:pPr marL="228600" indent="-228600">
              <a:buFont typeface="+mj-lt"/>
              <a:buAutoNum type="arabicPeriod"/>
            </a:pPr>
            <a:r>
              <a:rPr lang="en-US" b="1" dirty="0"/>
              <a:t>READ</a:t>
            </a:r>
            <a:r>
              <a:rPr lang="en-US" baseline="0" dirty="0"/>
              <a:t> or </a:t>
            </a:r>
            <a:r>
              <a:rPr lang="en-US" b="1" baseline="0" dirty="0"/>
              <a:t>REVIEW</a:t>
            </a:r>
            <a:r>
              <a:rPr lang="en-US" baseline="0" dirty="0"/>
              <a:t> the Test Questions only if needed.  </a:t>
            </a:r>
          </a:p>
          <a:p>
            <a:pPr marL="228600" indent="-228600">
              <a:buFont typeface="+mj-lt"/>
              <a:buAutoNum type="arabicPeriod"/>
            </a:pPr>
            <a:endParaRPr lang="en-US" baseline="0" dirty="0"/>
          </a:p>
          <a:p>
            <a:pPr marL="228600" indent="-228600">
              <a:buFont typeface="+mj-lt"/>
              <a:buAutoNum type="arabicPeriod"/>
            </a:pPr>
            <a:r>
              <a:rPr lang="en-US" b="1" baseline="0" dirty="0"/>
              <a:t>A</a:t>
            </a:r>
            <a:r>
              <a:rPr lang="en-US" baseline="0" dirty="0"/>
              <a:t>fter 10 minutes, </a:t>
            </a:r>
            <a:r>
              <a:rPr lang="en-US" b="1" baseline="0" dirty="0"/>
              <a:t>TELL</a:t>
            </a:r>
            <a:r>
              <a:rPr lang="en-US" baseline="0" dirty="0"/>
              <a:t> everyone to </a:t>
            </a:r>
            <a:r>
              <a:rPr lang="en-US" b="1" baseline="0" dirty="0"/>
              <a:t>STOP</a:t>
            </a:r>
            <a:r>
              <a:rPr lang="en-US" baseline="0" dirty="0"/>
              <a:t> and </a:t>
            </a:r>
            <a:r>
              <a:rPr lang="en-US" b="1" baseline="0" dirty="0"/>
              <a:t>TURN IN </a:t>
            </a:r>
            <a:r>
              <a:rPr lang="en-US" baseline="0" dirty="0"/>
              <a:t>their papers.  Be sure your </a:t>
            </a:r>
            <a:r>
              <a:rPr lang="en-US" b="1" baseline="0" dirty="0"/>
              <a:t>NAME</a:t>
            </a:r>
            <a:r>
              <a:rPr lang="en-US" baseline="0" dirty="0"/>
              <a:t> is on the paper.</a:t>
            </a:r>
          </a:p>
          <a:p>
            <a:pPr marL="228600" indent="-228600">
              <a:buFont typeface="+mj-lt"/>
              <a:buAutoNum type="arabicPeriod"/>
            </a:pPr>
            <a:endParaRPr lang="en-US" baseline="0" dirty="0"/>
          </a:p>
          <a:p>
            <a:pPr marL="228600" indent="-228600">
              <a:buFont typeface="+mj-lt"/>
              <a:buAutoNum type="arabicPeriod"/>
            </a:pPr>
            <a:r>
              <a:rPr lang="en-US" b="1" baseline="0" dirty="0"/>
              <a:t>REVIEW</a:t>
            </a:r>
            <a:r>
              <a:rPr lang="en-US" baseline="0" dirty="0"/>
              <a:t> – quickly – the correct answers to each question.  </a:t>
            </a:r>
          </a:p>
          <a:p>
            <a:pPr marL="228600" indent="-228600">
              <a:buFont typeface="+mj-lt"/>
              <a:buAutoNum type="arabicPeriod"/>
            </a:pPr>
            <a:endParaRPr lang="en-US" baseline="0" dirty="0"/>
          </a:p>
          <a:p>
            <a:pPr marL="228600" indent="-228600">
              <a:buFont typeface="+mj-lt"/>
              <a:buAutoNum type="arabicPeriod"/>
            </a:pPr>
            <a:r>
              <a:rPr lang="en-US" b="1" baseline="0" dirty="0"/>
              <a:t>CLARIFY</a:t>
            </a:r>
            <a:r>
              <a:rPr lang="en-US" baseline="0" dirty="0"/>
              <a:t> any questions.</a:t>
            </a: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000FA49E-8A26-8C45-88A0-2118A81C9D99}" type="slidenum">
              <a:rPr lang="en-US" smtClean="0">
                <a:solidFill>
                  <a:prstClr val="black"/>
                </a:solidFill>
              </a:rPr>
              <a:pPr/>
              <a:t>76</a:t>
            </a:fld>
            <a:endParaRPr lang="en-US">
              <a:solidFill>
                <a:prstClr val="black"/>
              </a:solidFill>
            </a:endParaRPr>
          </a:p>
        </p:txBody>
      </p:sp>
    </p:spTree>
    <p:extLst>
      <p:ext uri="{BB962C8B-B14F-4D97-AF65-F5344CB8AC3E}">
        <p14:creationId xmlns:p14="http://schemas.microsoft.com/office/powerpoint/2010/main" val="116033266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p:spPr>
      </p:sp>
      <p:sp>
        <p:nvSpPr>
          <p:cNvPr id="1454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200" b="1" dirty="0">
                <a:solidFill>
                  <a:schemeClr val="bg1"/>
                </a:solidFill>
              </a:rPr>
              <a:t>WORKSHOP EVALUATION</a:t>
            </a:r>
            <a:endParaRPr lang="en-US" sz="1200" b="1" dirty="0"/>
          </a:p>
          <a:p>
            <a:pPr eaLnBrk="1" hangingPunct="1">
              <a:spcBef>
                <a:spcPct val="0"/>
              </a:spcBef>
            </a:pPr>
            <a:endParaRPr lang="en-US" sz="1200" b="1" dirty="0"/>
          </a:p>
          <a:p>
            <a:pPr marL="228600" indent="-228600" eaLnBrk="1" hangingPunct="1">
              <a:spcBef>
                <a:spcPct val="0"/>
              </a:spcBef>
              <a:buFont typeface="+mj-lt"/>
              <a:buAutoNum type="arabicPeriod"/>
            </a:pPr>
            <a:r>
              <a:rPr lang="en-US" sz="1200" b="1" dirty="0"/>
              <a:t>IMPLEMENT</a:t>
            </a:r>
            <a:r>
              <a:rPr lang="en-US" sz="1200" dirty="0"/>
              <a:t> an evaluation of the workshop</a:t>
            </a:r>
            <a:r>
              <a:rPr lang="en-US" sz="1200" baseline="0" dirty="0"/>
              <a:t> training</a:t>
            </a:r>
            <a:r>
              <a:rPr lang="en-US" sz="1200" dirty="0"/>
              <a:t>.  </a:t>
            </a:r>
          </a:p>
          <a:p>
            <a:pPr marL="228600" indent="-228600" eaLnBrk="1" hangingPunct="1">
              <a:spcBef>
                <a:spcPct val="0"/>
              </a:spcBef>
              <a:buFont typeface="+mj-lt"/>
              <a:buAutoNum type="arabicPeriod"/>
            </a:pPr>
            <a:endParaRPr lang="en-US" sz="1200" dirty="0"/>
          </a:p>
          <a:p>
            <a:pPr marL="228600" indent="-228600" eaLnBrk="1" hangingPunct="1">
              <a:spcBef>
                <a:spcPct val="0"/>
              </a:spcBef>
              <a:buFont typeface="+mj-lt"/>
              <a:buAutoNum type="arabicPeriod"/>
            </a:pPr>
            <a:r>
              <a:rPr lang="en-US" sz="1200" b="1" dirty="0"/>
              <a:t>DISTRIBUTE</a:t>
            </a:r>
            <a:r>
              <a:rPr lang="en-US" sz="1200" b="1" baseline="0" dirty="0"/>
              <a:t> HANDOUT: Evaluation Questionnaire.</a:t>
            </a:r>
          </a:p>
          <a:p>
            <a:pPr marL="228600" indent="-228600" eaLnBrk="1" hangingPunct="1">
              <a:spcBef>
                <a:spcPct val="0"/>
              </a:spcBef>
              <a:buFont typeface="+mj-lt"/>
              <a:buAutoNum type="arabicPeriod"/>
            </a:pPr>
            <a:endParaRPr lang="en-US" sz="1200" b="1" baseline="0" dirty="0"/>
          </a:p>
          <a:p>
            <a:pPr marL="228600" indent="-228600" eaLnBrk="1" hangingPunct="1">
              <a:spcBef>
                <a:spcPct val="0"/>
              </a:spcBef>
              <a:buFont typeface="+mj-lt"/>
              <a:buAutoNum type="arabicPeriod"/>
            </a:pPr>
            <a:r>
              <a:rPr lang="en-US" sz="1200" b="1" baseline="0" dirty="0"/>
              <a:t>* EXPLAIN </a:t>
            </a:r>
            <a:r>
              <a:rPr lang="en-US" sz="1200" b="0" baseline="0" dirty="0"/>
              <a:t>how to complete the questions.  </a:t>
            </a:r>
          </a:p>
          <a:p>
            <a:pPr marL="685800" lvl="1" indent="-228600" eaLnBrk="1" hangingPunct="1">
              <a:spcBef>
                <a:spcPct val="0"/>
              </a:spcBef>
              <a:buFont typeface="Arial" panose="020B0604020202020204" pitchFamily="34" charset="0"/>
              <a:buChar char="•"/>
            </a:pPr>
            <a:r>
              <a:rPr lang="en-US" sz="1200" b="1" baseline="0" dirty="0"/>
              <a:t>INVITE </a:t>
            </a:r>
            <a:r>
              <a:rPr lang="en-US" sz="1200" b="0" dirty="0"/>
              <a:t>the</a:t>
            </a:r>
            <a:r>
              <a:rPr lang="en-US" sz="1200" dirty="0"/>
              <a:t> trainees to answer the questions</a:t>
            </a:r>
            <a:r>
              <a:rPr lang="en-US" sz="1200" baseline="0" dirty="0"/>
              <a:t> honestly.  </a:t>
            </a:r>
          </a:p>
          <a:p>
            <a:pPr marL="685800" lvl="1" indent="-228600" eaLnBrk="1" hangingPunct="1">
              <a:spcBef>
                <a:spcPct val="0"/>
              </a:spcBef>
              <a:buFont typeface="Arial" panose="020B0604020202020204" pitchFamily="34" charset="0"/>
              <a:buChar char="•"/>
            </a:pPr>
            <a:r>
              <a:rPr lang="en-US" sz="1200" b="1" baseline="0" dirty="0"/>
              <a:t>LET</a:t>
            </a:r>
            <a:r>
              <a:rPr lang="en-US" sz="1200" baseline="0" dirty="0"/>
              <a:t> them know it will help improve the training for the next group.</a:t>
            </a:r>
          </a:p>
          <a:p>
            <a:pPr marL="685800" lvl="1" indent="-228600" eaLnBrk="1" hangingPunct="1">
              <a:spcBef>
                <a:spcPct val="0"/>
              </a:spcBef>
              <a:buFont typeface="+mj-lt"/>
              <a:buAutoNum type="arabicPeriod"/>
            </a:pPr>
            <a:endParaRPr lang="en-US" sz="1200" baseline="0" dirty="0"/>
          </a:p>
          <a:p>
            <a:pPr marL="228600" indent="-228600" eaLnBrk="1" hangingPunct="1">
              <a:spcBef>
                <a:spcPct val="0"/>
              </a:spcBef>
              <a:buFont typeface="+mj-lt"/>
              <a:buAutoNum type="arabicPeriod"/>
            </a:pPr>
            <a:r>
              <a:rPr lang="en-US" sz="1200" b="1" baseline="0" dirty="0"/>
              <a:t>* GIVE </a:t>
            </a:r>
            <a:r>
              <a:rPr lang="en-US" sz="1200" b="0" baseline="0" dirty="0"/>
              <a:t>them 10 minutes to complete the questionnaire.</a:t>
            </a:r>
          </a:p>
          <a:p>
            <a:pPr marL="228600" indent="-228600" eaLnBrk="1" hangingPunct="1">
              <a:spcBef>
                <a:spcPct val="0"/>
              </a:spcBef>
              <a:buFont typeface="+mj-lt"/>
              <a:buAutoNum type="arabicPeriod"/>
            </a:pPr>
            <a:endParaRPr lang="en-US" sz="1200" b="0" baseline="0" dirty="0"/>
          </a:p>
          <a:p>
            <a:pPr marL="228600" indent="-228600" eaLnBrk="1" hangingPunct="1">
              <a:spcBef>
                <a:spcPct val="0"/>
              </a:spcBef>
              <a:buFont typeface="+mj-lt"/>
              <a:buAutoNum type="arabicPeriod"/>
            </a:pPr>
            <a:r>
              <a:rPr lang="en-US" sz="1200" b="1" baseline="0" dirty="0"/>
              <a:t>COLLECT </a:t>
            </a:r>
            <a:r>
              <a:rPr lang="en-US" sz="1200" b="0" baseline="0" dirty="0"/>
              <a:t>the questionnaires and</a:t>
            </a:r>
            <a:r>
              <a:rPr lang="en-US" sz="1200" b="1" baseline="0" dirty="0"/>
              <a:t> </a:t>
            </a:r>
          </a:p>
          <a:p>
            <a:pPr marL="228600" indent="-228600" eaLnBrk="1" hangingPunct="1">
              <a:spcBef>
                <a:spcPct val="0"/>
              </a:spcBef>
              <a:buFont typeface="+mj-lt"/>
              <a:buAutoNum type="arabicPeriod"/>
            </a:pPr>
            <a:endParaRPr lang="en-US" sz="1200" b="1" baseline="0" dirty="0"/>
          </a:p>
          <a:p>
            <a:pPr marL="228600" indent="-228600" eaLnBrk="1" hangingPunct="1">
              <a:spcBef>
                <a:spcPct val="0"/>
              </a:spcBef>
              <a:buFont typeface="+mj-lt"/>
              <a:buAutoNum type="arabicPeriod"/>
            </a:pPr>
            <a:r>
              <a:rPr lang="en-US" sz="1200" b="1" dirty="0"/>
              <a:t>THANK</a:t>
            </a:r>
            <a:r>
              <a:rPr lang="en-US" sz="1200" dirty="0"/>
              <a:t> the trainees for their input.</a:t>
            </a:r>
          </a:p>
          <a:p>
            <a:pPr marL="228600" indent="-228600" eaLnBrk="1" hangingPunct="1">
              <a:spcBef>
                <a:spcPct val="0"/>
              </a:spcBef>
              <a:buFont typeface="+mj-lt"/>
              <a:buAutoNum type="arabicPeriod"/>
            </a:pPr>
            <a:endParaRPr lang="en-US" sz="1200" dirty="0"/>
          </a:p>
        </p:txBody>
      </p:sp>
      <p:sp>
        <p:nvSpPr>
          <p:cNvPr id="145412" name="Slide Number Placeholder 3"/>
          <p:cNvSpPr>
            <a:spLocks noGrp="1"/>
          </p:cNvSpPr>
          <p:nvPr>
            <p:ph type="sldNum" sz="quarter" idx="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09" indent="-285734">
              <a:defRPr>
                <a:solidFill>
                  <a:schemeClr val="tx1"/>
                </a:solidFill>
                <a:latin typeface="Calibri" pitchFamily="34" charset="0"/>
              </a:defRPr>
            </a:lvl2pPr>
            <a:lvl3pPr marL="1142937" indent="-228587">
              <a:defRPr>
                <a:solidFill>
                  <a:schemeClr val="tx1"/>
                </a:solidFill>
                <a:latin typeface="Calibri" pitchFamily="34" charset="0"/>
              </a:defRPr>
            </a:lvl3pPr>
            <a:lvl4pPr marL="1600112" indent="-228587">
              <a:defRPr>
                <a:solidFill>
                  <a:schemeClr val="tx1"/>
                </a:solidFill>
                <a:latin typeface="Calibri" pitchFamily="34" charset="0"/>
              </a:defRPr>
            </a:lvl4pPr>
            <a:lvl5pPr marL="2057287" indent="-228587">
              <a:defRPr>
                <a:solidFill>
                  <a:schemeClr val="tx1"/>
                </a:solidFill>
                <a:latin typeface="Calibri" pitchFamily="34" charset="0"/>
              </a:defRPr>
            </a:lvl5pPr>
            <a:lvl6pPr marL="2514461" indent="-228587" defTabSz="457175" fontAlgn="base">
              <a:spcBef>
                <a:spcPct val="0"/>
              </a:spcBef>
              <a:spcAft>
                <a:spcPct val="0"/>
              </a:spcAft>
              <a:defRPr>
                <a:solidFill>
                  <a:schemeClr val="tx1"/>
                </a:solidFill>
                <a:latin typeface="Calibri" pitchFamily="34" charset="0"/>
              </a:defRPr>
            </a:lvl6pPr>
            <a:lvl7pPr marL="2971635" indent="-228587" defTabSz="457175" fontAlgn="base">
              <a:spcBef>
                <a:spcPct val="0"/>
              </a:spcBef>
              <a:spcAft>
                <a:spcPct val="0"/>
              </a:spcAft>
              <a:defRPr>
                <a:solidFill>
                  <a:schemeClr val="tx1"/>
                </a:solidFill>
                <a:latin typeface="Calibri" pitchFamily="34" charset="0"/>
              </a:defRPr>
            </a:lvl7pPr>
            <a:lvl8pPr marL="3428810" indent="-228587" defTabSz="457175" fontAlgn="base">
              <a:spcBef>
                <a:spcPct val="0"/>
              </a:spcBef>
              <a:spcAft>
                <a:spcPct val="0"/>
              </a:spcAft>
              <a:defRPr>
                <a:solidFill>
                  <a:schemeClr val="tx1"/>
                </a:solidFill>
                <a:latin typeface="Calibri" pitchFamily="34" charset="0"/>
              </a:defRPr>
            </a:lvl8pPr>
            <a:lvl9pPr marL="3885985" indent="-228587" defTabSz="457175"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B4A65B5C-80CF-4CAF-B86B-78E53AD67AAC}" type="slidenum">
              <a:rPr lang="en-US" smtClean="0"/>
              <a:pPr fontAlgn="base">
                <a:spcBef>
                  <a:spcPct val="0"/>
                </a:spcBef>
                <a:spcAft>
                  <a:spcPct val="0"/>
                </a:spcAft>
                <a:defRPr/>
              </a:pPr>
              <a:t>77</a:t>
            </a:fld>
            <a:endParaRPr lang="en-US"/>
          </a:p>
        </p:txBody>
      </p:sp>
    </p:spTree>
    <p:extLst>
      <p:ext uri="{BB962C8B-B14F-4D97-AF65-F5344CB8AC3E}">
        <p14:creationId xmlns:p14="http://schemas.microsoft.com/office/powerpoint/2010/main" val="62647789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Calibri" panose="020F0502020204030204" pitchFamily="34" charset="0"/>
              </a:rPr>
              <a:t>ANNOUNCEMENTS AND NEXT STEPS</a:t>
            </a:r>
          </a:p>
          <a:p>
            <a:endParaRPr lang="en-US" sz="1200" b="0" dirty="0">
              <a:latin typeface="Calibri" panose="020F0502020204030204" pitchFamily="34" charset="0"/>
            </a:endParaRPr>
          </a:p>
          <a:p>
            <a:pPr marL="228600" indent="-228600">
              <a:buFont typeface="+mj-lt"/>
              <a:buAutoNum type="arabicPeriod"/>
            </a:pPr>
            <a:r>
              <a:rPr lang="en-US" sz="1200" b="1" dirty="0">
                <a:latin typeface="Calibri" panose="020F0502020204030204" pitchFamily="34" charset="0"/>
              </a:rPr>
              <a:t>PRESENT</a:t>
            </a:r>
            <a:r>
              <a:rPr lang="en-US" sz="1200" b="0" dirty="0">
                <a:latin typeface="Calibri" panose="020F0502020204030204" pitchFamily="34" charset="0"/>
              </a:rPr>
              <a:t> the opportunity for announcements and next steps.</a:t>
            </a:r>
          </a:p>
          <a:p>
            <a:pPr marL="228600" indent="-228600">
              <a:buFont typeface="+mj-lt"/>
              <a:buAutoNum type="arabicPeriod"/>
            </a:pPr>
            <a:endParaRPr lang="en-US" sz="1200" b="0" dirty="0">
              <a:latin typeface="Calibri" panose="020F0502020204030204" pitchFamily="34" charset="0"/>
            </a:endParaRPr>
          </a:p>
          <a:p>
            <a:pPr marL="228600" indent="-228600">
              <a:buFont typeface="+mj-lt"/>
              <a:buAutoNum type="arabicPeriod"/>
            </a:pPr>
            <a:r>
              <a:rPr lang="en-US" sz="1200" b="1" dirty="0">
                <a:latin typeface="Calibri" panose="020F0502020204030204" pitchFamily="34" charset="0"/>
              </a:rPr>
              <a:t>RESPOND</a:t>
            </a:r>
            <a:r>
              <a:rPr lang="en-US" sz="1200" b="0" baseline="0" dirty="0">
                <a:latin typeface="Calibri" panose="020F0502020204030204" pitchFamily="34" charset="0"/>
              </a:rPr>
              <a:t> to questions</a:t>
            </a:r>
            <a:endParaRPr lang="en-US" sz="1200" b="0" dirty="0">
              <a:latin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4551D72A-0C99-40B3-8D4E-F63F50377672}" type="slidenum">
              <a:rPr lang="en-US" smtClean="0"/>
              <a:t>78</a:t>
            </a:fld>
            <a:endParaRPr lang="en-US"/>
          </a:p>
        </p:txBody>
      </p:sp>
    </p:spTree>
    <p:extLst>
      <p:ext uri="{BB962C8B-B14F-4D97-AF65-F5344CB8AC3E}">
        <p14:creationId xmlns:p14="http://schemas.microsoft.com/office/powerpoint/2010/main" val="274231834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IMPLEMENT A CELEBRATION CIRCLE</a:t>
            </a:r>
          </a:p>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CLOSE</a:t>
            </a:r>
            <a:r>
              <a:rPr kumimoji="0" lang="en-US" sz="1200" b="0" i="0" u="none" strike="noStrike" kern="1200" cap="none" spc="0" normalizeH="0" baseline="0" noProof="0" dirty="0">
                <a:ln>
                  <a:noFill/>
                </a:ln>
                <a:solidFill>
                  <a:prstClr val="black"/>
                </a:solidFill>
                <a:effectLst/>
                <a:uLnTx/>
                <a:uFillTx/>
                <a:latin typeface="+mn-lt"/>
                <a:ea typeface="+mn-ea"/>
                <a:cs typeface="+mn-cs"/>
              </a:rPr>
              <a:t> with enthusiasm and confidence.  </a:t>
            </a: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FORM</a:t>
            </a:r>
            <a:r>
              <a:rPr kumimoji="0" lang="en-US" sz="1200" b="0" i="0" u="none" strike="noStrike" kern="1200" cap="none" spc="0" normalizeH="0" baseline="0" noProof="0" dirty="0">
                <a:ln>
                  <a:noFill/>
                </a:ln>
                <a:solidFill>
                  <a:prstClr val="black"/>
                </a:solidFill>
                <a:effectLst/>
                <a:uLnTx/>
                <a:uFillTx/>
                <a:latin typeface="+mn-lt"/>
                <a:ea typeface="+mn-ea"/>
                <a:cs typeface="+mn-cs"/>
              </a:rPr>
              <a:t> a circle with all the participants.  </a:t>
            </a: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GIVE</a:t>
            </a:r>
            <a:r>
              <a:rPr kumimoji="0" lang="en-US" sz="1200" b="0" i="0" u="none" strike="noStrike" kern="1200" cap="none" spc="0" normalizeH="0" baseline="0" noProof="0" dirty="0">
                <a:ln>
                  <a:noFill/>
                </a:ln>
                <a:solidFill>
                  <a:prstClr val="black"/>
                </a:solidFill>
                <a:effectLst/>
                <a:uLnTx/>
                <a:uFillTx/>
                <a:latin typeface="+mn-lt"/>
                <a:ea typeface="+mn-ea"/>
                <a:cs typeface="+mn-cs"/>
              </a:rPr>
              <a:t> instructions: </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 1 or 2 words, say how you are feeling about the day.</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Move very quickly to invite all to respond.</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DO</a:t>
            </a:r>
            <a:r>
              <a:rPr kumimoji="0" lang="en-US" sz="1200" b="0" i="0" u="none" strike="noStrike" kern="1200" cap="none" spc="0" normalizeH="0" baseline="0" noProof="0" dirty="0">
                <a:ln>
                  <a:noFill/>
                </a:ln>
                <a:solidFill>
                  <a:prstClr val="black"/>
                </a:solidFill>
                <a:effectLst/>
                <a:uLnTx/>
                <a:uFillTx/>
                <a:latin typeface="+mn-lt"/>
                <a:ea typeface="+mn-ea"/>
                <a:cs typeface="+mn-cs"/>
              </a:rPr>
              <a:t> a clap, cheer or….?  </a:t>
            </a:r>
            <a:r>
              <a:rPr kumimoji="0" lang="en-US" sz="1200" b="1" i="0" u="none" strike="noStrike" kern="1200" cap="none" spc="0" normalizeH="0" baseline="0" noProof="0" dirty="0">
                <a:ln>
                  <a:noFill/>
                </a:ln>
                <a:solidFill>
                  <a:prstClr val="black"/>
                </a:solidFill>
                <a:effectLst/>
                <a:uLnTx/>
                <a:uFillTx/>
                <a:latin typeface="+mn-lt"/>
                <a:ea typeface="+mn-ea"/>
                <a:cs typeface="+mn-cs"/>
              </a:rPr>
              <a:t>Culture building!!!</a:t>
            </a: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79</a:t>
            </a:fld>
            <a:endParaRPr lang="en-US">
              <a:solidFill>
                <a:prstClr val="black"/>
              </a:solidFill>
            </a:endParaRPr>
          </a:p>
        </p:txBody>
      </p:sp>
    </p:spTree>
    <p:extLst>
      <p:ext uri="{BB962C8B-B14F-4D97-AF65-F5344CB8AC3E}">
        <p14:creationId xmlns:p14="http://schemas.microsoft.com/office/powerpoint/2010/main" val="57911458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SAY </a:t>
            </a:r>
            <a:r>
              <a:rPr lang="en-US" sz="1200" b="1" dirty="0">
                <a:solidFill>
                  <a:schemeClr val="accent2">
                    <a:lumMod val="75000"/>
                  </a:schemeClr>
                </a:solidFill>
              </a:rPr>
              <a:t>THANK YOU!</a:t>
            </a:r>
            <a:r>
              <a:rPr lang="en-US" b="1" dirty="0"/>
              <a:t> </a:t>
            </a: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80</a:t>
            </a:fld>
            <a:endParaRPr lang="en-US">
              <a:solidFill>
                <a:prstClr val="black"/>
              </a:solidFill>
            </a:endParaRPr>
          </a:p>
        </p:txBody>
      </p:sp>
    </p:spTree>
    <p:extLst>
      <p:ext uri="{BB962C8B-B14F-4D97-AF65-F5344CB8AC3E}">
        <p14:creationId xmlns:p14="http://schemas.microsoft.com/office/powerpoint/2010/main" val="820004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latin typeface="+mn-lt"/>
                <a:ea typeface="+mn-ea"/>
                <a:cs typeface="+mn-cs"/>
              </a:rPr>
              <a:t>IMPLEMENT A REVIEW OF THE SESSIONS FROM THE PREVIOUS DAY</a:t>
            </a:r>
            <a:r>
              <a:rPr lang="en-US" sz="1200" kern="1200" dirty="0">
                <a:solidFill>
                  <a:schemeClr val="tx1"/>
                </a:solidFill>
                <a:latin typeface="+mn-lt"/>
                <a:ea typeface="+mn-ea"/>
                <a:cs typeface="+mn-cs"/>
              </a:rPr>
              <a:t>.  </a:t>
            </a:r>
          </a:p>
          <a:p>
            <a:pPr lvl="0"/>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ASK </a:t>
            </a:r>
            <a:r>
              <a:rPr lang="en-US" sz="1200" b="0" kern="1200" dirty="0">
                <a:solidFill>
                  <a:schemeClr val="tx1"/>
                </a:solidFill>
                <a:latin typeface="+mn-lt"/>
                <a:ea typeface="+mn-ea"/>
                <a:cs typeface="+mn-cs"/>
              </a:rPr>
              <a:t>the question. </a:t>
            </a:r>
          </a:p>
          <a:p>
            <a:pPr marL="228600" lvl="0" indent="-228600">
              <a:buFont typeface="+mj-lt"/>
              <a:buAutoNum type="arabicPeriod"/>
            </a:pPr>
            <a:endParaRPr lang="en-US" sz="1200" b="0"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GET</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several answers.</a:t>
            </a:r>
          </a:p>
          <a:p>
            <a:pPr marL="228600" lvl="0" indent="-228600">
              <a:buFont typeface="+mj-lt"/>
              <a:buAutoNum type="arabicPeriod"/>
            </a:pPr>
            <a:endParaRPr lang="en-US" sz="1200" b="0" kern="1200" baseline="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REVEAL</a:t>
            </a:r>
            <a:r>
              <a:rPr lang="en-US" sz="1200" b="0" kern="1200" baseline="0" dirty="0">
                <a:solidFill>
                  <a:schemeClr val="tx1"/>
                </a:solidFill>
                <a:latin typeface="+mn-lt"/>
                <a:ea typeface="+mn-ea"/>
                <a:cs typeface="+mn-cs"/>
              </a:rPr>
              <a:t> the ‘correct’ answer =</a:t>
            </a:r>
          </a:p>
          <a:p>
            <a:pPr marL="628650" lvl="1" indent="-171450">
              <a:buFont typeface="Arial" panose="020B0604020202020204" pitchFamily="34" charset="0"/>
              <a:buChar char="•"/>
            </a:pPr>
            <a:r>
              <a:rPr lang="en-US" sz="1200" b="0" i="1" kern="1200" baseline="0" dirty="0">
                <a:solidFill>
                  <a:schemeClr val="tx1"/>
                </a:solidFill>
                <a:latin typeface="+mn-lt"/>
                <a:ea typeface="+mn-ea"/>
                <a:cs typeface="+mn-cs"/>
              </a:rPr>
              <a:t>* Refer only… no treatment</a:t>
            </a:r>
            <a:r>
              <a:rPr lang="en-US" sz="1200" b="0" i="0" kern="1200" baseline="0" dirty="0">
                <a:solidFill>
                  <a:schemeClr val="tx1"/>
                </a:solidFill>
                <a:latin typeface="+mn-lt"/>
                <a:ea typeface="+mn-ea"/>
                <a:cs typeface="+mn-cs"/>
              </a:rPr>
              <a:t>, fever for more than 7 days </a:t>
            </a:r>
          </a:p>
          <a:p>
            <a:pPr marL="628650" lvl="1" indent="-171450">
              <a:buFont typeface="Arial" panose="020B0604020202020204" pitchFamily="34" charset="0"/>
              <a:buChar char="•"/>
            </a:pPr>
            <a:endParaRPr lang="en-US" sz="1200" b="0" kern="1200" baseline="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DISCUSS</a:t>
            </a:r>
            <a:r>
              <a:rPr lang="en-US" sz="1200" b="0" kern="1200" baseline="0" dirty="0">
                <a:solidFill>
                  <a:schemeClr val="tx1"/>
                </a:solidFill>
                <a:latin typeface="+mn-lt"/>
                <a:ea typeface="+mn-ea"/>
                <a:cs typeface="+mn-cs"/>
              </a:rPr>
              <a:t> any comments. </a:t>
            </a:r>
          </a:p>
          <a:p>
            <a:pPr marL="228600" lvl="0" indent="-228600">
              <a:buFont typeface="+mj-lt"/>
              <a:buAutoNum type="arabicPeriod"/>
            </a:pPr>
            <a:endParaRPr lang="en-US" sz="1200" b="0" kern="1200" baseline="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CLARIFY</a:t>
            </a:r>
            <a:r>
              <a:rPr lang="en-US" sz="1200" b="0" kern="1200" baseline="0" dirty="0">
                <a:solidFill>
                  <a:schemeClr val="tx1"/>
                </a:solidFill>
                <a:latin typeface="+mn-lt"/>
                <a:ea typeface="+mn-ea"/>
                <a:cs typeface="+mn-cs"/>
              </a:rPr>
              <a:t> any confusion.</a:t>
            </a:r>
            <a:endParaRPr lang="en-US" sz="1200" b="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8</a:t>
            </a:fld>
            <a:endParaRPr lang="en-US" dirty="0">
              <a:solidFill>
                <a:prstClr val="black"/>
              </a:solidFill>
            </a:endParaRPr>
          </a:p>
        </p:txBody>
      </p:sp>
    </p:spTree>
    <p:extLst>
      <p:ext uri="{BB962C8B-B14F-4D97-AF65-F5344CB8AC3E}">
        <p14:creationId xmlns:p14="http://schemas.microsoft.com/office/powerpoint/2010/main" val="1659292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lvl="0"/>
            <a:r>
              <a:rPr lang="en-US" sz="1200" b="1" dirty="0">
                <a:solidFill>
                  <a:schemeClr val="bg1"/>
                </a:solidFill>
              </a:rPr>
              <a:t>DAY 3 REVIEW WRAP-UP</a:t>
            </a:r>
            <a:endParaRPr lang="en-US" sz="1200" b="1" i="0" kern="1200" dirty="0">
              <a:solidFill>
                <a:schemeClr val="tx1"/>
              </a:solidFill>
              <a:latin typeface="+mn-lt"/>
              <a:ea typeface="+mn-ea"/>
              <a:cs typeface="+mn-cs"/>
            </a:endParaRPr>
          </a:p>
          <a:p>
            <a:pPr lvl="0"/>
            <a:endParaRPr lang="en-US" sz="1200" b="1" i="0" kern="1200" dirty="0">
              <a:solidFill>
                <a:schemeClr val="tx1"/>
              </a:solidFill>
              <a:latin typeface="+mn-lt"/>
              <a:ea typeface="+mn-ea"/>
              <a:cs typeface="+mn-cs"/>
            </a:endParaRPr>
          </a:p>
          <a:p>
            <a:pPr marL="228600" lvl="0" indent="-228600">
              <a:buFont typeface="+mj-lt"/>
              <a:buAutoNum type="arabicPeriod"/>
            </a:pPr>
            <a:r>
              <a:rPr lang="en-US" sz="1200" b="1" i="0" kern="1200" dirty="0">
                <a:solidFill>
                  <a:schemeClr val="tx1"/>
                </a:solidFill>
                <a:latin typeface="+mn-lt"/>
                <a:ea typeface="+mn-ea"/>
                <a:cs typeface="+mn-cs"/>
              </a:rPr>
              <a:t>ASK </a:t>
            </a:r>
            <a:r>
              <a:rPr lang="en-US" sz="1200" b="0" i="0" kern="1200" dirty="0">
                <a:solidFill>
                  <a:schemeClr val="tx1"/>
                </a:solidFill>
                <a:latin typeface="+mn-lt"/>
                <a:ea typeface="+mn-ea"/>
                <a:cs typeface="+mn-cs"/>
              </a:rPr>
              <a:t>the question on the slide.</a:t>
            </a:r>
          </a:p>
          <a:p>
            <a:pPr marL="228600" lvl="0" indent="-228600">
              <a:buFont typeface="+mj-lt"/>
              <a:buAutoNum type="arabicPeriod"/>
            </a:pPr>
            <a:endParaRPr lang="en-US" sz="1200" b="0" i="0" kern="1200" dirty="0">
              <a:solidFill>
                <a:schemeClr val="tx1"/>
              </a:solidFill>
              <a:latin typeface="+mn-lt"/>
              <a:ea typeface="+mn-ea"/>
              <a:cs typeface="+mn-cs"/>
            </a:endParaRPr>
          </a:p>
          <a:p>
            <a:pPr marL="228600" indent="-228600">
              <a:buFont typeface="+mj-lt"/>
              <a:buAutoNum type="arabicPeriod"/>
            </a:pPr>
            <a:r>
              <a:rPr lang="en-US" sz="1200" b="1" i="0" kern="1200" dirty="0">
                <a:solidFill>
                  <a:schemeClr val="tx1"/>
                </a:solidFill>
                <a:latin typeface="+mn-lt"/>
                <a:ea typeface="+mn-ea"/>
                <a:cs typeface="+mn-cs"/>
              </a:rPr>
              <a:t>DISCUSS</a:t>
            </a:r>
            <a:r>
              <a:rPr lang="en-US" sz="1200" i="0" kern="1200" dirty="0">
                <a:solidFill>
                  <a:schemeClr val="tx1"/>
                </a:solidFill>
                <a:latin typeface="+mn-lt"/>
                <a:ea typeface="+mn-ea"/>
                <a:cs typeface="+mn-cs"/>
              </a:rPr>
              <a:t> and </a:t>
            </a:r>
            <a:r>
              <a:rPr lang="en-US" sz="1200" b="1" i="0" kern="1200" dirty="0">
                <a:solidFill>
                  <a:schemeClr val="tx1"/>
                </a:solidFill>
                <a:latin typeface="+mn-lt"/>
                <a:ea typeface="+mn-ea"/>
                <a:cs typeface="+mn-cs"/>
              </a:rPr>
              <a:t>CLARIFY</a:t>
            </a:r>
            <a:r>
              <a:rPr lang="en-US" sz="1200" i="0" kern="1200" dirty="0">
                <a:solidFill>
                  <a:schemeClr val="tx1"/>
                </a:solidFill>
                <a:latin typeface="+mn-lt"/>
                <a:ea typeface="+mn-ea"/>
                <a:cs typeface="+mn-cs"/>
              </a:rPr>
              <a:t> any questions they may have.  </a:t>
            </a:r>
          </a:p>
          <a:p>
            <a:pPr marL="228600" indent="-228600">
              <a:buFont typeface="+mj-lt"/>
              <a:buAutoNum type="arabicPeriod"/>
            </a:pPr>
            <a:endParaRPr lang="en-US" sz="1200" i="0" kern="1200" dirty="0">
              <a:solidFill>
                <a:schemeClr val="tx1"/>
              </a:solidFill>
              <a:latin typeface="+mn-lt"/>
              <a:ea typeface="+mn-ea"/>
              <a:cs typeface="+mn-cs"/>
            </a:endParaRPr>
          </a:p>
          <a:p>
            <a:pPr marL="228600" indent="-228600">
              <a:buFont typeface="+mj-lt"/>
              <a:buAutoNum type="arabicPeriod"/>
            </a:pPr>
            <a:r>
              <a:rPr lang="en-US" sz="1200" b="1" i="0" kern="1200" dirty="0">
                <a:solidFill>
                  <a:schemeClr val="tx1"/>
                </a:solidFill>
                <a:latin typeface="+mn-lt"/>
                <a:ea typeface="+mn-ea"/>
                <a:cs typeface="+mn-cs"/>
              </a:rPr>
              <a:t>INVITE</a:t>
            </a:r>
            <a:r>
              <a:rPr lang="en-US" sz="1200" i="0" kern="1200" dirty="0">
                <a:solidFill>
                  <a:schemeClr val="tx1"/>
                </a:solidFill>
                <a:latin typeface="+mn-lt"/>
                <a:ea typeface="+mn-ea"/>
                <a:cs typeface="+mn-cs"/>
              </a:rPr>
              <a:t> other trainees to answer the questions as much as possible.</a:t>
            </a:r>
          </a:p>
          <a:p>
            <a:endParaRPr lang="en-US" sz="1200"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9</a:t>
            </a:fld>
            <a:endParaRPr lang="en-US" dirty="0">
              <a:solidFill>
                <a:prstClr val="black"/>
              </a:solidFill>
            </a:endParaRPr>
          </a:p>
        </p:txBody>
      </p:sp>
    </p:spTree>
    <p:extLst>
      <p:ext uri="{BB962C8B-B14F-4D97-AF65-F5344CB8AC3E}">
        <p14:creationId xmlns:p14="http://schemas.microsoft.com/office/powerpoint/2010/main" val="2860959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446139" y="5254272"/>
            <a:ext cx="8808276" cy="1143000"/>
          </a:xfrm>
          <a:prstGeom prst="rect">
            <a:avLst/>
          </a:prstGeom>
        </p:spPr>
        <p:txBody>
          <a:bodyPr vert="horz"/>
          <a:lstStyle>
            <a:lvl1pPr>
              <a:defRPr b="1">
                <a:solidFill>
                  <a:srgbClr val="1B2F7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030930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2200625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ccen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40181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latin typeface="Calibri"/>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372182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3444807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27086556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446139" y="5254272"/>
            <a:ext cx="8808276" cy="1143000"/>
          </a:xfrm>
          <a:prstGeom prst="rect">
            <a:avLst/>
          </a:prstGeom>
        </p:spPr>
        <p:txBody>
          <a:bodyPr vert="horz"/>
          <a:lstStyle>
            <a:lvl1pPr>
              <a:defRPr b="1">
                <a:solidFill>
                  <a:srgbClr val="1B2F7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9882780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4" name="Title 1"/>
          <p:cNvSpPr>
            <a:spLocks noGrp="1"/>
          </p:cNvSpPr>
          <p:nvPr>
            <p:ph type="ctrTitle"/>
          </p:nvPr>
        </p:nvSpPr>
        <p:spPr>
          <a:xfrm>
            <a:off x="259796" y="5574157"/>
            <a:ext cx="9022489" cy="933577"/>
          </a:xfrm>
          <a:prstGeom prst="rect">
            <a:avLst/>
          </a:prstGeom>
        </p:spPr>
        <p:txBody>
          <a:bodyPr/>
          <a:lstStyle>
            <a:lvl1pPr>
              <a:defRPr b="0">
                <a:solidFill>
                  <a:srgbClr val="1B2F7F"/>
                </a:solidFill>
                <a:latin typeface="+mn-lt"/>
              </a:defRPr>
            </a:lvl1pPr>
          </a:lstStyle>
          <a:p>
            <a:r>
              <a:rPr lang="en-AU" dirty="0"/>
              <a:t>Click to edit</a:t>
            </a:r>
            <a:endParaRPr lang="en-US" dirty="0"/>
          </a:p>
        </p:txBody>
      </p:sp>
      <p:sp>
        <p:nvSpPr>
          <p:cNvPr id="2" name="Rectangle 1"/>
          <p:cNvSpPr/>
          <p:nvPr userDrawn="1"/>
        </p:nvSpPr>
        <p:spPr>
          <a:xfrm>
            <a:off x="0" y="6664863"/>
            <a:ext cx="12192000" cy="193137"/>
          </a:xfrm>
          <a:prstGeom prst="rect">
            <a:avLst/>
          </a:prstGeom>
          <a:solidFill>
            <a:srgbClr val="1B2F7F"/>
          </a:solidFill>
          <a:ln>
            <a:solidFill>
              <a:srgbClr val="1B2F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Tree>
    <p:extLst>
      <p:ext uri="{BB962C8B-B14F-4D97-AF65-F5344CB8AC3E}">
        <p14:creationId xmlns:p14="http://schemas.microsoft.com/office/powerpoint/2010/main" val="24985912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latin typeface="Calibri"/>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18896192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40559349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4019198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4" name="Title 1"/>
          <p:cNvSpPr>
            <a:spLocks noGrp="1"/>
          </p:cNvSpPr>
          <p:nvPr>
            <p:ph type="ctrTitle"/>
          </p:nvPr>
        </p:nvSpPr>
        <p:spPr>
          <a:xfrm>
            <a:off x="259796" y="5574157"/>
            <a:ext cx="9022489" cy="933577"/>
          </a:xfrm>
          <a:prstGeom prst="rect">
            <a:avLst/>
          </a:prstGeom>
        </p:spPr>
        <p:txBody>
          <a:bodyPr/>
          <a:lstStyle>
            <a:lvl1pPr>
              <a:defRPr b="0">
                <a:solidFill>
                  <a:srgbClr val="1B2F7F"/>
                </a:solidFill>
                <a:latin typeface="+mn-lt"/>
              </a:defRPr>
            </a:lvl1pPr>
          </a:lstStyle>
          <a:p>
            <a:r>
              <a:rPr lang="en-AU" dirty="0"/>
              <a:t>Click to edit</a:t>
            </a:r>
            <a:endParaRPr lang="en-US" dirty="0"/>
          </a:p>
        </p:txBody>
      </p:sp>
      <p:sp>
        <p:nvSpPr>
          <p:cNvPr id="2" name="Rectangle 1"/>
          <p:cNvSpPr/>
          <p:nvPr userDrawn="1"/>
        </p:nvSpPr>
        <p:spPr>
          <a:xfrm>
            <a:off x="0" y="6664863"/>
            <a:ext cx="12192000" cy="193137"/>
          </a:xfrm>
          <a:prstGeom prst="rect">
            <a:avLst/>
          </a:prstGeom>
          <a:solidFill>
            <a:srgbClr val="1B2F7F"/>
          </a:solidFill>
          <a:ln>
            <a:solidFill>
              <a:srgbClr val="1B2F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95787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446139" y="5254272"/>
            <a:ext cx="8808276" cy="1143000"/>
          </a:xfrm>
          <a:prstGeom prst="rect">
            <a:avLst/>
          </a:prstGeom>
        </p:spPr>
        <p:txBody>
          <a:bodyPr vert="horz"/>
          <a:lstStyle>
            <a:lvl1pPr>
              <a:defRPr b="1">
                <a:solidFill>
                  <a:srgbClr val="1B2F7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18521706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4" name="Title 1"/>
          <p:cNvSpPr>
            <a:spLocks noGrp="1"/>
          </p:cNvSpPr>
          <p:nvPr>
            <p:ph type="ctrTitle"/>
          </p:nvPr>
        </p:nvSpPr>
        <p:spPr>
          <a:xfrm>
            <a:off x="259796" y="5574157"/>
            <a:ext cx="9022489" cy="933577"/>
          </a:xfrm>
          <a:prstGeom prst="rect">
            <a:avLst/>
          </a:prstGeom>
        </p:spPr>
        <p:txBody>
          <a:bodyPr/>
          <a:lstStyle>
            <a:lvl1pPr>
              <a:defRPr b="0">
                <a:solidFill>
                  <a:srgbClr val="1B2F7F"/>
                </a:solidFill>
                <a:latin typeface="+mn-lt"/>
              </a:defRPr>
            </a:lvl1pPr>
          </a:lstStyle>
          <a:p>
            <a:r>
              <a:rPr lang="en-AU" dirty="0"/>
              <a:t>Click to edit</a:t>
            </a:r>
            <a:endParaRPr lang="en-US" dirty="0"/>
          </a:p>
        </p:txBody>
      </p:sp>
      <p:sp>
        <p:nvSpPr>
          <p:cNvPr id="2" name="Rectangle 1"/>
          <p:cNvSpPr/>
          <p:nvPr userDrawn="1"/>
        </p:nvSpPr>
        <p:spPr>
          <a:xfrm>
            <a:off x="0" y="6664863"/>
            <a:ext cx="12192000" cy="193137"/>
          </a:xfrm>
          <a:prstGeom prst="rect">
            <a:avLst/>
          </a:prstGeom>
          <a:solidFill>
            <a:srgbClr val="1B2F7F"/>
          </a:solidFill>
          <a:ln>
            <a:solidFill>
              <a:srgbClr val="1B2F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Tree>
    <p:extLst>
      <p:ext uri="{BB962C8B-B14F-4D97-AF65-F5344CB8AC3E}">
        <p14:creationId xmlns:p14="http://schemas.microsoft.com/office/powerpoint/2010/main" val="959356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lumMod val="75000"/>
                </a:schemeClr>
              </a:solidFill>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1175856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3548167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904781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p:nvSpPr>
        <p:spPr>
          <a:xfrm>
            <a:off x="597455" y="3085765"/>
            <a:ext cx="10986811"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774923" y="990600"/>
            <a:ext cx="10653003" cy="1504844"/>
          </a:xfrm>
          <a:prstGeom prst="rect">
            <a:avLst/>
          </a:prstGeo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774923" y="2495445"/>
            <a:ext cx="10653003" cy="590321"/>
          </a:xfrm>
          <a:prstGeom prst="rect">
            <a:avLst/>
          </a:prstGeo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1A3260">
                    <a:lumMod val="75000"/>
                    <a:lumOff val="25000"/>
                  </a:srgbClr>
                </a:solidFill>
              </a:rPr>
              <a:pPr/>
              <a:t>12/17/2020</a:t>
            </a:fld>
            <a:endParaRPr lang="en-US" dirty="0">
              <a:solidFill>
                <a:srgbClr val="1A3260">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1A3260">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1A3260">
                    <a:lumMod val="75000"/>
                    <a:lumOff val="25000"/>
                  </a:srgbClr>
                </a:solidFill>
              </a:rPr>
              <a:pPr/>
              <a:t>‹#›</a:t>
            </a:fld>
            <a:endParaRPr lang="en-US" dirty="0">
              <a:solidFill>
                <a:srgbClr val="1A3260">
                  <a:lumMod val="75000"/>
                  <a:lumOff val="25000"/>
                </a:srgbClr>
              </a:solidFill>
            </a:endParaRPr>
          </a:p>
        </p:txBody>
      </p:sp>
    </p:spTree>
    <p:extLst>
      <p:ext uri="{BB962C8B-B14F-4D97-AF65-F5344CB8AC3E}">
        <p14:creationId xmlns:p14="http://schemas.microsoft.com/office/powerpoint/2010/main" val="3062188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Accen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6912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4" name="Title 1"/>
          <p:cNvSpPr>
            <a:spLocks noGrp="1"/>
          </p:cNvSpPr>
          <p:nvPr>
            <p:ph type="ctrTitle"/>
          </p:nvPr>
        </p:nvSpPr>
        <p:spPr>
          <a:xfrm>
            <a:off x="259796" y="5574157"/>
            <a:ext cx="9022489" cy="933577"/>
          </a:xfrm>
          <a:prstGeom prst="rect">
            <a:avLst/>
          </a:prstGeom>
        </p:spPr>
        <p:txBody>
          <a:bodyPr/>
          <a:lstStyle>
            <a:lvl1pPr>
              <a:defRPr b="0">
                <a:solidFill>
                  <a:srgbClr val="1B2F7F"/>
                </a:solidFill>
                <a:latin typeface="+mn-lt"/>
              </a:defRPr>
            </a:lvl1pPr>
          </a:lstStyle>
          <a:p>
            <a:r>
              <a:rPr lang="en-AU" dirty="0"/>
              <a:t>Click to edit</a:t>
            </a:r>
            <a:endParaRPr lang="en-US" dirty="0"/>
          </a:p>
        </p:txBody>
      </p:sp>
      <p:sp>
        <p:nvSpPr>
          <p:cNvPr id="2" name="Rectangle 1"/>
          <p:cNvSpPr/>
          <p:nvPr userDrawn="1"/>
        </p:nvSpPr>
        <p:spPr>
          <a:xfrm>
            <a:off x="0" y="6664863"/>
            <a:ext cx="12192000" cy="193137"/>
          </a:xfrm>
          <a:prstGeom prst="rect">
            <a:avLst/>
          </a:prstGeom>
          <a:solidFill>
            <a:srgbClr val="1B2F7F"/>
          </a:solidFill>
          <a:ln>
            <a:solidFill>
              <a:srgbClr val="1B2F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0698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cen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912791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4.jpg"/></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5.xml"/><Relationship Id="rId7" Type="http://schemas.openxmlformats.org/officeDocument/2006/relationships/theme" Target="../theme/theme3.xml"/><Relationship Id="rId12" Type="http://schemas.openxmlformats.org/officeDocument/2006/relationships/image" Target="../media/image4.jp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image" Target="../media/image3.png"/><Relationship Id="rId5" Type="http://schemas.openxmlformats.org/officeDocument/2006/relationships/slideLayout" Target="../slideLayouts/slideLayout7.xml"/><Relationship Id="rId10" Type="http://schemas.openxmlformats.org/officeDocument/2006/relationships/image" Target="../media/image5.emf"/><Relationship Id="rId4" Type="http://schemas.openxmlformats.org/officeDocument/2006/relationships/slideLayout" Target="../slideLayouts/slideLayout6.xml"/><Relationship Id="rId9" Type="http://schemas.openxmlformats.org/officeDocument/2006/relationships/oleObject" Target="../embeddings/oleObject1.bin"/></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11.xml"/></Relationships>
</file>

<file path=ppt/slideMasters/_rels/slideMaster6.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slideLayout" Target="../slideLayouts/slideLayout14.xml"/><Relationship Id="rId7" Type="http://schemas.openxmlformats.org/officeDocument/2006/relationships/tags" Target="../tags/tag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6.xml"/><Relationship Id="rId11" Type="http://schemas.openxmlformats.org/officeDocument/2006/relationships/image" Target="../media/image4.jpg"/><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image" Target="../media/image5.emf"/></Relationships>
</file>

<file path=ppt/slideMasters/_rels/slideMaster7.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Layout" Target="../slideLayouts/slideLayout19.xml"/><Relationship Id="rId7" Type="http://schemas.openxmlformats.org/officeDocument/2006/relationships/tags" Target="../tags/tag4.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7.xml"/><Relationship Id="rId11" Type="http://schemas.openxmlformats.org/officeDocument/2006/relationships/image" Target="../media/image4.jpg"/><Relationship Id="rId5" Type="http://schemas.openxmlformats.org/officeDocument/2006/relationships/slideLayout" Target="../slideLayouts/slideLayout21.xml"/><Relationship Id="rId10" Type="http://schemas.openxmlformats.org/officeDocument/2006/relationships/image" Target="../media/image3.png"/><Relationship Id="rId4" Type="http://schemas.openxmlformats.org/officeDocument/2006/relationships/slideLayout" Target="../slideLayouts/slideLayout20.xml"/><Relationship Id="rId9" Type="http://schemas.openxmlformats.org/officeDocument/2006/relationships/image" Target="../media/image5.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BAND.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567"/>
            <a:ext cx="12192000" cy="1923267"/>
          </a:xfrm>
          <a:prstGeom prst="rect">
            <a:avLst/>
          </a:prstGeom>
        </p:spPr>
      </p:pic>
      <p:sp>
        <p:nvSpPr>
          <p:cNvPr id="8" name="Rectangle 7"/>
          <p:cNvSpPr/>
          <p:nvPr/>
        </p:nvSpPr>
        <p:spPr>
          <a:xfrm flipV="1">
            <a:off x="-15236" y="4652892"/>
            <a:ext cx="12308700" cy="113336"/>
          </a:xfrm>
          <a:prstGeom prst="rect">
            <a:avLst/>
          </a:prstGeom>
          <a:solidFill>
            <a:srgbClr val="00009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83448" y="1085106"/>
            <a:ext cx="3419432" cy="3180140"/>
          </a:xfrm>
          <a:prstGeom prst="rect">
            <a:avLst/>
          </a:prstGeom>
        </p:spPr>
      </p:pic>
      <p:sp>
        <p:nvSpPr>
          <p:cNvPr id="10" name="Text Placeholder 6"/>
          <p:cNvSpPr txBox="1">
            <a:spLocks/>
          </p:cNvSpPr>
          <p:nvPr/>
        </p:nvSpPr>
        <p:spPr>
          <a:xfrm>
            <a:off x="-1" y="4764624"/>
            <a:ext cx="9644208" cy="2093376"/>
          </a:xfrm>
          <a:prstGeom prst="rect">
            <a:avLst/>
          </a:prstGeom>
          <a:solidFill>
            <a:srgbClr val="8CC738"/>
          </a:solidFill>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4189045727"/>
      </p:ext>
    </p:extLst>
  </p:cSld>
  <p:clrMap bg1="lt1" tx1="dk1" bg2="lt2" tx2="dk2" accent1="accent1" accent2="accent2" accent3="accent3" accent4="accent4" accent5="accent5" accent6="accent6" hlink="hlink" folHlink="folHlink"/>
  <p:sldLayoutIdLst>
    <p:sldLayoutId id="214748370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678002"/>
            <a:ext cx="12192000" cy="179998"/>
          </a:xfrm>
          <a:prstGeom prst="rect">
            <a:avLst/>
          </a:prstGeom>
          <a:solidFill>
            <a:srgbClr val="1B2F7F"/>
          </a:solidFill>
        </p:spPr>
        <p:txBody>
          <a:bodyPr vert="horz" lIns="91440" tIns="45720" rIns="91440" bIns="45720" rtlCol="0" anchor="ctr"/>
          <a:lstStyle>
            <a:lvl1pPr algn="ctr">
              <a:defRPr sz="1200">
                <a:solidFill>
                  <a:schemeClr val="tx1">
                    <a:tint val="75000"/>
                  </a:schemeClr>
                </a:solidFill>
              </a:defRPr>
            </a:lvl1pPr>
          </a:lstStyle>
          <a:p>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Text Placeholder 6"/>
          <p:cNvSpPr txBox="1">
            <a:spLocks/>
          </p:cNvSpPr>
          <p:nvPr/>
        </p:nvSpPr>
        <p:spPr>
          <a:xfrm>
            <a:off x="0" y="5162526"/>
            <a:ext cx="9608234" cy="1511300"/>
          </a:xfrm>
          <a:prstGeom prst="rect">
            <a:avLst/>
          </a:prstGeom>
          <a:solidFill>
            <a:srgbClr val="8CC738"/>
          </a:solidFill>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0095" y="5145149"/>
            <a:ext cx="1637317" cy="1527113"/>
          </a:xfrm>
          <a:prstGeom prst="rect">
            <a:avLst/>
          </a:prstGeom>
        </p:spPr>
      </p:pic>
      <p:cxnSp>
        <p:nvCxnSpPr>
          <p:cNvPr id="3" name="Straight Connector 2"/>
          <p:cNvCxnSpPr/>
          <p:nvPr/>
        </p:nvCxnSpPr>
        <p:spPr>
          <a:xfrm>
            <a:off x="0" y="5132861"/>
            <a:ext cx="12192000" cy="26188"/>
          </a:xfrm>
          <a:prstGeom prst="line">
            <a:avLst/>
          </a:prstGeom>
          <a:ln w="76200" cmpd="sng">
            <a:solidFill>
              <a:srgbClr val="8CC738"/>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1059451"/>
      </p:ext>
    </p:extLst>
  </p:cSld>
  <p:clrMap bg1="lt1" tx1="dk1" bg2="lt2" tx2="dk2" accent1="accent1" accent2="accent2" accent3="accent3" accent4="accent4" accent5="accent5" accent6="accent6" hlink="hlink" folHlink="folHlink"/>
  <p:sldLayoutIdLst>
    <p:sldLayoutId id="214748368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8"/>
            </p:custDataLst>
            <p:extLst>
              <p:ext uri="{D42A27DB-BD31-4B8C-83A1-F6EECF244321}">
                <p14:modId xmlns:p14="http://schemas.microsoft.com/office/powerpoint/2010/main" val="420927948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9" imgW="270" imgH="270" progId="TCLayout.ActiveDocument.1">
                  <p:embed/>
                </p:oleObj>
              </mc:Choice>
              <mc:Fallback>
                <p:oleObj name="think-cell Slide" r:id="rId9" imgW="270" imgH="270" progId="TCLayout.ActiveDocument.1">
                  <p:embed/>
                  <p:pic>
                    <p:nvPicPr>
                      <p:cNvPr id="0" name=""/>
                      <p:cNvPicPr/>
                      <p:nvPr/>
                    </p:nvPicPr>
                    <p:blipFill>
                      <a:blip r:embed="rId10"/>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lumMod val="75000"/>
                </a:schemeClr>
              </a:solidFill>
            </a:endParaRPr>
          </a:p>
        </p:txBody>
      </p:sp>
      <p:pic>
        <p:nvPicPr>
          <p:cNvPr id="10" name="Picture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2519897137"/>
      </p:ext>
    </p:extLst>
  </p:cSld>
  <p:clrMap bg1="lt1" tx1="dk1" bg2="lt2" tx2="dk2" accent1="accent1" accent2="accent2" accent3="accent3" accent4="accent4" accent5="accent5" accent6="accent6" hlink="hlink" folHlink="folHlink"/>
  <p:sldLayoutIdLst>
    <p:sldLayoutId id="2147483690" r:id="rId1"/>
    <p:sldLayoutId id="2147483703" r:id="rId2"/>
    <p:sldLayoutId id="2147483702" r:id="rId3"/>
    <p:sldLayoutId id="2147483705" r:id="rId4"/>
    <p:sldLayoutId id="2147483713" r:id="rId5"/>
    <p:sldLayoutId id="2147483726"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BAND.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567"/>
            <a:ext cx="12192000" cy="1923267"/>
          </a:xfrm>
          <a:prstGeom prst="rect">
            <a:avLst/>
          </a:prstGeom>
        </p:spPr>
      </p:pic>
    </p:spTree>
    <p:extLst>
      <p:ext uri="{BB962C8B-B14F-4D97-AF65-F5344CB8AC3E}">
        <p14:creationId xmlns:p14="http://schemas.microsoft.com/office/powerpoint/2010/main" val="2894148314"/>
      </p:ext>
    </p:extLst>
  </p:cSld>
  <p:clrMap bg1="lt1" tx1="dk1" bg2="lt2" tx2="dk2" accent1="accent1" accent2="accent2" accent3="accent3" accent4="accent4" accent5="accent5" accent6="accent6" hlink="hlink" folHlink="folHlink"/>
  <p:sldLayoutIdLst>
    <p:sldLayoutId id="2147483687" r:id="rId1"/>
    <p:sldLayoutId id="214748372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BAND.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567"/>
            <a:ext cx="12192000" cy="1923267"/>
          </a:xfrm>
          <a:prstGeom prst="rect">
            <a:avLst/>
          </a:prstGeom>
        </p:spPr>
      </p:pic>
    </p:spTree>
    <p:extLst>
      <p:ext uri="{BB962C8B-B14F-4D97-AF65-F5344CB8AC3E}">
        <p14:creationId xmlns:p14="http://schemas.microsoft.com/office/powerpoint/2010/main" val="1117544436"/>
      </p:ext>
    </p:extLst>
  </p:cSld>
  <p:clrMap bg1="lt1" tx1="dk1" bg2="lt2" tx2="dk2" accent1="accent1" accent2="accent2" accent3="accent3" accent4="accent4" accent5="accent5" accent6="accent6" hlink="hlink" folHlink="folHlink"/>
  <p:sldLayoutIdLst>
    <p:sldLayoutId id="214748371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7"/>
            </p:custDataLst>
            <p:extLst>
              <p:ext uri="{D42A27DB-BD31-4B8C-83A1-F6EECF244321}">
                <p14:modId xmlns:p14="http://schemas.microsoft.com/office/powerpoint/2010/main" val="122703157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userDrawn="1"/>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latin typeface="Calibri"/>
            </a:endParaRPr>
          </a:p>
        </p:txBody>
      </p:sp>
      <p:pic>
        <p:nvPicPr>
          <p:cNvPr id="10" name="Picture 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3074316701"/>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7"/>
            </p:custDataLst>
            <p:extLst>
              <p:ext uri="{D42A27DB-BD31-4B8C-83A1-F6EECF244321}">
                <p14:modId xmlns:p14="http://schemas.microsoft.com/office/powerpoint/2010/main" val="60600277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userDrawn="1"/>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latin typeface="Calibri"/>
            </a:endParaRPr>
          </a:p>
        </p:txBody>
      </p:sp>
      <p:pic>
        <p:nvPicPr>
          <p:cNvPr id="10" name="Picture 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223961062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5.emf"/><Relationship Id="rId7" Type="http://schemas.openxmlformats.org/officeDocument/2006/relationships/image" Target="../media/image19.emf"/><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8.emf"/><Relationship Id="rId5" Type="http://schemas.openxmlformats.org/officeDocument/2006/relationships/image" Target="../media/image17.emf"/><Relationship Id="rId4" Type="http://schemas.openxmlformats.org/officeDocument/2006/relationships/image" Target="../media/image16.emf"/></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emf"/></Relationships>
</file>

<file path=ppt/slides/_rels/slide35.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7.png"/><Relationship Id="rId2" Type="http://schemas.openxmlformats.org/officeDocument/2006/relationships/notesSlide" Target="../notesSlides/notesSlide35.xml"/><Relationship Id="rId1" Type="http://schemas.openxmlformats.org/officeDocument/2006/relationships/slideLayout" Target="../slideLayouts/slideLayout5.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g"/></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6.xml"/><Relationship Id="rId1" Type="http://schemas.openxmlformats.org/officeDocument/2006/relationships/slideLayout" Target="../slideLayouts/slideLayout5.xml"/><Relationship Id="rId6" Type="http://schemas.openxmlformats.org/officeDocument/2006/relationships/image" Target="../media/image51.emf"/><Relationship Id="rId5" Type="http://schemas.openxmlformats.org/officeDocument/2006/relationships/image" Target="../media/image50.emf"/><Relationship Id="rId4" Type="http://schemas.openxmlformats.org/officeDocument/2006/relationships/image" Target="../media/image49.emf"/></Relationships>
</file>

<file path=ppt/slides/_rels/slide3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8.xml"/><Relationship Id="rId1" Type="http://schemas.openxmlformats.org/officeDocument/2006/relationships/slideLayout" Target="../slideLayouts/slideLayout11.xml"/><Relationship Id="rId4" Type="http://schemas.openxmlformats.org/officeDocument/2006/relationships/image" Target="../media/image5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xml"/><Relationship Id="rId1" Type="http://schemas.openxmlformats.org/officeDocument/2006/relationships/tags" Target="../tags/tag6.xml"/><Relationship Id="rId6" Type="http://schemas.openxmlformats.org/officeDocument/2006/relationships/image" Target="../media/image55.png"/><Relationship Id="rId5" Type="http://schemas.openxmlformats.org/officeDocument/2006/relationships/image" Target="../media/image5.emf"/><Relationship Id="rId4" Type="http://schemas.openxmlformats.org/officeDocument/2006/relationships/oleObject" Target="../embeddings/oleObject5.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5.xml"/><Relationship Id="rId5" Type="http://schemas.openxmlformats.org/officeDocument/2006/relationships/image" Target="../media/image5.emf"/><Relationship Id="rId4" Type="http://schemas.openxmlformats.org/officeDocument/2006/relationships/oleObject" Target="../embeddings/oleObject4.bin"/></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7.xml"/><Relationship Id="rId6" Type="http://schemas.openxmlformats.org/officeDocument/2006/relationships/image" Target="../media/image56.png"/><Relationship Id="rId5" Type="http://schemas.openxmlformats.org/officeDocument/2006/relationships/image" Target="../media/image5.emf"/><Relationship Id="rId4" Type="http://schemas.openxmlformats.org/officeDocument/2006/relationships/oleObject" Target="../embeddings/oleObject6.bin"/></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3.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4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6.xml"/><Relationship Id="rId1" Type="http://schemas.openxmlformats.org/officeDocument/2006/relationships/slideLayout" Target="../slideLayouts/slideLayout18.xml"/><Relationship Id="rId4" Type="http://schemas.openxmlformats.org/officeDocument/2006/relationships/image" Target="../media/image65.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7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8.xml"/><Relationship Id="rId1" Type="http://schemas.openxmlformats.org/officeDocument/2006/relationships/slideLayout" Target="../slideLayouts/slideLayout10.xml"/><Relationship Id="rId4" Type="http://schemas.openxmlformats.org/officeDocument/2006/relationships/image" Target="../media/image71.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139" y="4628289"/>
            <a:ext cx="8808276" cy="1143000"/>
          </a:xfrm>
        </p:spPr>
        <p:txBody>
          <a:bodyPr>
            <a:noAutofit/>
          </a:bodyPr>
          <a:lstStyle/>
          <a:p>
            <a:br>
              <a:rPr lang="en-US" sz="3600" b="1" dirty="0">
                <a:solidFill>
                  <a:schemeClr val="bg1"/>
                </a:solidFill>
                <a:latin typeface="Calibri" panose="020F0502020204030204" pitchFamily="34" charset="0"/>
              </a:rPr>
            </a:br>
            <a:r>
              <a:rPr lang="en-US" sz="5400" b="1" dirty="0">
                <a:latin typeface="Calibri" panose="020F0502020204030204" pitchFamily="34" charset="0"/>
              </a:rPr>
              <a:t>Module 1</a:t>
            </a:r>
            <a:br>
              <a:rPr lang="en-US" sz="5400" b="1" dirty="0">
                <a:latin typeface="Calibri" panose="020F0502020204030204" pitchFamily="34" charset="0"/>
              </a:rPr>
            </a:br>
            <a:r>
              <a:rPr lang="en-US" sz="5400" b="1" dirty="0">
                <a:latin typeface="Calibri" panose="020F0502020204030204" pitchFamily="34" charset="0"/>
              </a:rPr>
              <a:t>Day 3</a:t>
            </a:r>
          </a:p>
        </p:txBody>
      </p:sp>
      <p:pic>
        <p:nvPicPr>
          <p:cNvPr id="8" name="Picture 7" descr="IMG_0628.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801885" y="4753373"/>
            <a:ext cx="3466564" cy="2133825"/>
          </a:xfrm>
          <a:prstGeom prst="rect">
            <a:avLst/>
          </a:prstGeom>
        </p:spPr>
      </p:pic>
    </p:spTree>
    <p:extLst>
      <p:ext uri="{BB962C8B-B14F-4D97-AF65-F5344CB8AC3E}">
        <p14:creationId xmlns:p14="http://schemas.microsoft.com/office/powerpoint/2010/main" val="2339859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a:latin typeface="Calibri" panose="020F0502020204030204" pitchFamily="34" charset="0"/>
              </a:rPr>
              <a:t>Session 2.  Diarrhea overview</a:t>
            </a:r>
          </a:p>
        </p:txBody>
      </p:sp>
      <p:sp>
        <p:nvSpPr>
          <p:cNvPr id="3" name="Rectangle 2"/>
          <p:cNvSpPr/>
          <p:nvPr/>
        </p:nvSpPr>
        <p:spPr>
          <a:xfrm>
            <a:off x="819391" y="1685539"/>
            <a:ext cx="10592813" cy="2339102"/>
          </a:xfrm>
          <a:prstGeom prst="rect">
            <a:avLst/>
          </a:prstGeom>
        </p:spPr>
        <p:txBody>
          <a:bodyPr wrap="square">
            <a:spAutoFit/>
          </a:bodyPr>
          <a:lstStyle/>
          <a:p>
            <a:pPr defTabSz="457200" fontAlgn="base">
              <a:spcBef>
                <a:spcPct val="0"/>
              </a:spcBef>
              <a:buFont typeface="Arial" pitchFamily="34" charset="0"/>
              <a:buNone/>
            </a:pPr>
            <a:r>
              <a:rPr lang="en-US" sz="4000" b="1" dirty="0">
                <a:solidFill>
                  <a:schemeClr val="bg2">
                    <a:lumMod val="50000"/>
                  </a:schemeClr>
                </a:solidFill>
                <a:latin typeface="Calibri" panose="020F0502020204030204" pitchFamily="34" charset="0"/>
                <a:cs typeface="Arial" pitchFamily="34" charset="0"/>
              </a:rPr>
              <a:t>During this session, your focus is to:</a:t>
            </a:r>
          </a:p>
          <a:p>
            <a:pPr marL="463550" indent="-463550" defTabSz="457200" fontAlgn="base">
              <a:spcBef>
                <a:spcPct val="0"/>
              </a:spcBef>
              <a:spcAft>
                <a:spcPts val="600"/>
              </a:spcAft>
              <a:buFont typeface="Wingdings" pitchFamily="2" charset="2"/>
              <a:buChar char="q"/>
            </a:pPr>
            <a:r>
              <a:rPr lang="en-US" sz="3200" b="1" dirty="0">
                <a:solidFill>
                  <a:schemeClr val="bg2">
                    <a:lumMod val="50000"/>
                  </a:schemeClr>
                </a:solidFill>
                <a:latin typeface="Calibri" panose="020F0502020204030204" pitchFamily="34" charset="0"/>
                <a:cs typeface="Arial" pitchFamily="34" charset="0"/>
              </a:rPr>
              <a:t>Define diarrhea and why it is dangerous</a:t>
            </a:r>
          </a:p>
          <a:p>
            <a:pPr marL="463550" indent="-463550" defTabSz="457200" fontAlgn="base">
              <a:spcBef>
                <a:spcPct val="0"/>
              </a:spcBef>
              <a:spcAft>
                <a:spcPts val="600"/>
              </a:spcAft>
              <a:buFont typeface="Wingdings" pitchFamily="2" charset="2"/>
              <a:buChar char="q"/>
            </a:pPr>
            <a:r>
              <a:rPr lang="en-US" sz="3200" b="1" dirty="0">
                <a:solidFill>
                  <a:schemeClr val="bg2">
                    <a:lumMod val="50000"/>
                  </a:schemeClr>
                </a:solidFill>
                <a:latin typeface="Calibri" panose="020F0502020204030204" pitchFamily="34" charset="0"/>
                <a:cs typeface="Arial" pitchFamily="34" charset="0"/>
              </a:rPr>
              <a:t>Examine the cause and how it spreads</a:t>
            </a:r>
          </a:p>
          <a:p>
            <a:pPr marL="463550" indent="-463550" defTabSz="457200" fontAlgn="base">
              <a:spcBef>
                <a:spcPct val="0"/>
              </a:spcBef>
              <a:spcAft>
                <a:spcPts val="600"/>
              </a:spcAft>
              <a:buFont typeface="Wingdings" pitchFamily="2" charset="2"/>
              <a:buChar char="q"/>
            </a:pPr>
            <a:r>
              <a:rPr lang="en-US" sz="3200" b="1" dirty="0">
                <a:solidFill>
                  <a:schemeClr val="bg2">
                    <a:lumMod val="50000"/>
                  </a:schemeClr>
                </a:solidFill>
                <a:latin typeface="Calibri" panose="020F0502020204030204" pitchFamily="34" charset="0"/>
                <a:cs typeface="Arial" pitchFamily="34" charset="0"/>
              </a:rPr>
              <a:t>Identify ways of preventing diarrhea</a:t>
            </a:r>
          </a:p>
        </p:txBody>
      </p:sp>
      <p:pic>
        <p:nvPicPr>
          <p:cNvPr id="4" name="Picture 2" descr="C:\Documents and Settings\evorderbruegge\Local Settings\Temporary Internet Files\Content.IE5\OWDC6Z52\MC900437797[1].wmf"/>
          <p:cNvPicPr>
            <a:picLocks noChangeAspect="1" noChangeArrowheads="1"/>
          </p:cNvPicPr>
          <p:nvPr/>
        </p:nvPicPr>
        <p:blipFill>
          <a:blip r:embed="rId3"/>
          <a:srcRect/>
          <a:stretch>
            <a:fillRect/>
          </a:stretch>
        </p:blipFill>
        <p:spPr bwMode="auto">
          <a:xfrm>
            <a:off x="9658084" y="2600143"/>
            <a:ext cx="1489335" cy="1229139"/>
          </a:xfrm>
          <a:prstGeom prst="rect">
            <a:avLst/>
          </a:prstGeom>
          <a:noFill/>
          <a:ln w="9525">
            <a:noFill/>
            <a:miter lim="800000"/>
            <a:headEnd/>
            <a:tailEnd/>
          </a:ln>
        </p:spPr>
      </p:pic>
    </p:spTree>
    <p:extLst>
      <p:ext uri="{BB962C8B-B14F-4D97-AF65-F5344CB8AC3E}">
        <p14:creationId xmlns:p14="http://schemas.microsoft.com/office/powerpoint/2010/main" val="13204517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11462" y="1600200"/>
            <a:ext cx="6757438" cy="4827588"/>
          </a:xfrm>
          <a:prstGeom prst="rect">
            <a:avLst/>
          </a:prstGeom>
        </p:spPr>
        <p:txBody>
          <a:bodyPr>
            <a:normAutofit/>
          </a:bodyPr>
          <a:lstStyle/>
          <a:p>
            <a:pPr>
              <a:spcBef>
                <a:spcPts val="0"/>
              </a:spcBef>
              <a:buNone/>
            </a:pPr>
            <a:endParaRPr lang="en-US" b="1" dirty="0"/>
          </a:p>
          <a:p>
            <a:pPr>
              <a:spcBef>
                <a:spcPct val="0"/>
              </a:spcBef>
              <a:buSzPct val="75000"/>
              <a:buFont typeface="Wingdings" charset="2"/>
              <a:buChar char="§"/>
              <a:tabLst>
                <a:tab pos="-525463" algn="l"/>
                <a:tab pos="-296863" algn="l"/>
              </a:tabLst>
              <a:defRPr/>
            </a:pPr>
            <a:r>
              <a:rPr lang="en-US" sz="3200" b="1" dirty="0">
                <a:solidFill>
                  <a:srgbClr val="1B2F7F"/>
                </a:solidFill>
                <a:latin typeface="Calibri" panose="020F0502020204030204" pitchFamily="34" charset="0"/>
                <a:ea typeface="Times New Roman" pitchFamily="18" charset="0"/>
                <a:cs typeface="Times New Roman" pitchFamily="18" charset="0"/>
              </a:rPr>
              <a:t>Common Diarrhoea </a:t>
            </a:r>
            <a:r>
              <a:rPr lang="en-US" sz="3200" b="1" dirty="0">
                <a:solidFill>
                  <a:srgbClr val="767171"/>
                </a:solidFill>
                <a:latin typeface="Calibri" panose="020F0502020204030204" pitchFamily="34" charset="0"/>
                <a:ea typeface="Times New Roman" pitchFamily="18" charset="0"/>
                <a:cs typeface="Times New Roman" pitchFamily="18" charset="0"/>
              </a:rPr>
              <a:t>– </a:t>
            </a:r>
            <a:r>
              <a:rPr lang="en-US" sz="3200" dirty="0">
                <a:solidFill>
                  <a:srgbClr val="767171"/>
                </a:solidFill>
                <a:latin typeface="Calibri" panose="020F0502020204030204" pitchFamily="34" charset="0"/>
                <a:ea typeface="Times New Roman" pitchFamily="18" charset="0"/>
                <a:cs typeface="Times New Roman" pitchFamily="18" charset="0"/>
              </a:rPr>
              <a:t>3 or more unusually loose, watery stools a day</a:t>
            </a:r>
            <a:endParaRPr lang="en-US" sz="3200" dirty="0">
              <a:solidFill>
                <a:srgbClr val="767171"/>
              </a:solidFill>
              <a:latin typeface="Calibri" panose="020F0502020204030204" pitchFamily="34" charset="0"/>
            </a:endParaRPr>
          </a:p>
          <a:p>
            <a:pPr>
              <a:spcBef>
                <a:spcPct val="0"/>
              </a:spcBef>
              <a:buSzPct val="75000"/>
              <a:buFont typeface="Wingdings" charset="2"/>
              <a:buChar char="§"/>
              <a:tabLst>
                <a:tab pos="-525463" algn="l"/>
                <a:tab pos="-296863" algn="l"/>
              </a:tabLst>
              <a:defRPr/>
            </a:pPr>
            <a:r>
              <a:rPr lang="en-US" sz="3200" b="1" dirty="0">
                <a:solidFill>
                  <a:srgbClr val="1B2F7F"/>
                </a:solidFill>
                <a:latin typeface="Calibri" panose="020F0502020204030204" pitchFamily="34" charset="0"/>
                <a:ea typeface="Times New Roman" pitchFamily="18" charset="0"/>
                <a:cs typeface="Times New Roman" pitchFamily="18" charset="0"/>
              </a:rPr>
              <a:t>Persistent Diarrhoea </a:t>
            </a:r>
            <a:r>
              <a:rPr lang="en-US" sz="3200" b="1" dirty="0">
                <a:solidFill>
                  <a:srgbClr val="767171"/>
                </a:solidFill>
                <a:latin typeface="Calibri" panose="020F0502020204030204" pitchFamily="34" charset="0"/>
                <a:ea typeface="Times New Roman" pitchFamily="18" charset="0"/>
                <a:cs typeface="Times New Roman" pitchFamily="18" charset="0"/>
              </a:rPr>
              <a:t>– </a:t>
            </a:r>
            <a:r>
              <a:rPr lang="en-US" sz="3200" dirty="0">
                <a:solidFill>
                  <a:srgbClr val="767171"/>
                </a:solidFill>
                <a:latin typeface="Calibri" panose="020F0502020204030204" pitchFamily="34" charset="0"/>
                <a:ea typeface="Times New Roman" pitchFamily="18" charset="0"/>
                <a:cs typeface="Times New Roman" pitchFamily="18" charset="0"/>
              </a:rPr>
              <a:t>diarrhoea that lasts for 14 days or more</a:t>
            </a:r>
            <a:endParaRPr lang="en-US" sz="3200" dirty="0">
              <a:solidFill>
                <a:srgbClr val="767171"/>
              </a:solidFill>
              <a:latin typeface="Calibri" panose="020F0502020204030204" pitchFamily="34" charset="0"/>
            </a:endParaRPr>
          </a:p>
          <a:p>
            <a:pPr>
              <a:spcBef>
                <a:spcPct val="0"/>
              </a:spcBef>
              <a:buSzPct val="75000"/>
              <a:buFont typeface="Wingdings" charset="2"/>
              <a:buChar char="§"/>
              <a:tabLst>
                <a:tab pos="-525463" algn="l"/>
                <a:tab pos="-296863" algn="l"/>
              </a:tabLst>
              <a:defRPr/>
            </a:pPr>
            <a:r>
              <a:rPr lang="en-US" sz="3200" b="1" dirty="0">
                <a:solidFill>
                  <a:srgbClr val="1B2F7F"/>
                </a:solidFill>
                <a:latin typeface="Calibri" panose="020F0502020204030204" pitchFamily="34" charset="0"/>
                <a:ea typeface="Times New Roman" pitchFamily="18" charset="0"/>
                <a:cs typeface="Times New Roman" pitchFamily="18" charset="0"/>
              </a:rPr>
              <a:t>Dysentery</a:t>
            </a:r>
            <a:r>
              <a:rPr lang="en-US" sz="3200" b="1" dirty="0">
                <a:solidFill>
                  <a:srgbClr val="767171"/>
                </a:solidFill>
                <a:latin typeface="Calibri" panose="020F0502020204030204" pitchFamily="34" charset="0"/>
                <a:ea typeface="Times New Roman" pitchFamily="18" charset="0"/>
                <a:cs typeface="Times New Roman" pitchFamily="18" charset="0"/>
              </a:rPr>
              <a:t> – </a:t>
            </a:r>
            <a:r>
              <a:rPr lang="en-US" sz="3200" dirty="0">
                <a:solidFill>
                  <a:srgbClr val="767171"/>
                </a:solidFill>
                <a:latin typeface="Calibri" panose="020F0502020204030204" pitchFamily="34" charset="0"/>
                <a:ea typeface="Times New Roman" pitchFamily="18" charset="0"/>
                <a:cs typeface="Times New Roman" pitchFamily="18" charset="0"/>
              </a:rPr>
              <a:t>diarrhoea with blood in it</a:t>
            </a:r>
          </a:p>
          <a:p>
            <a:pPr>
              <a:spcBef>
                <a:spcPct val="0"/>
              </a:spcBef>
              <a:buSzPct val="75000"/>
              <a:buFont typeface="Wingdings" charset="2"/>
              <a:buChar char="§"/>
              <a:tabLst>
                <a:tab pos="-525463" algn="l"/>
                <a:tab pos="-296863" algn="l"/>
              </a:tabLst>
              <a:defRPr/>
            </a:pPr>
            <a:r>
              <a:rPr lang="en-US" sz="3200" b="1" dirty="0">
                <a:solidFill>
                  <a:srgbClr val="1B2F7F"/>
                </a:solidFill>
                <a:latin typeface="Calibri" panose="020F0502020204030204" pitchFamily="34" charset="0"/>
                <a:ea typeface="Times New Roman" pitchFamily="18" charset="0"/>
                <a:cs typeface="Times New Roman" pitchFamily="18" charset="0"/>
              </a:rPr>
              <a:t>Cholera</a:t>
            </a:r>
            <a:r>
              <a:rPr lang="en-US" sz="3200" b="1" dirty="0">
                <a:solidFill>
                  <a:srgbClr val="767171"/>
                </a:solidFill>
                <a:latin typeface="Calibri" panose="020F0502020204030204" pitchFamily="34" charset="0"/>
                <a:ea typeface="Times New Roman" pitchFamily="18" charset="0"/>
                <a:cs typeface="Times New Roman" pitchFamily="18" charset="0"/>
              </a:rPr>
              <a:t> – </a:t>
            </a:r>
            <a:r>
              <a:rPr lang="en-US" sz="3200" dirty="0">
                <a:solidFill>
                  <a:srgbClr val="767171"/>
                </a:solidFill>
                <a:latin typeface="Calibri" panose="020F0502020204030204" pitchFamily="34" charset="0"/>
                <a:ea typeface="Times New Roman" pitchFamily="18" charset="0"/>
                <a:cs typeface="Times New Roman" pitchFamily="18" charset="0"/>
              </a:rPr>
              <a:t>enormous amounts of diarrhoea in a short time</a:t>
            </a:r>
            <a:r>
              <a:rPr lang="en-US" sz="3200" dirty="0">
                <a:solidFill>
                  <a:srgbClr val="767171"/>
                </a:solidFill>
                <a:latin typeface="Calibri" panose="020F0502020204030204" pitchFamily="34" charset="0"/>
              </a:rPr>
              <a:t> </a:t>
            </a:r>
          </a:p>
        </p:txBody>
      </p:sp>
      <p:sp>
        <p:nvSpPr>
          <p:cNvPr id="6" name="Rectangle 5"/>
          <p:cNvSpPr/>
          <p:nvPr/>
        </p:nvSpPr>
        <p:spPr>
          <a:xfrm>
            <a:off x="7948784" y="2482394"/>
            <a:ext cx="3951205" cy="2519497"/>
          </a:xfrm>
          <a:prstGeom prst="rect">
            <a:avLst/>
          </a:prstGeom>
          <a:solidFill>
            <a:srgbClr val="8CC738"/>
          </a:solidFill>
          <a:ln w="25400" cmpd="thickThin">
            <a:solidFill>
              <a:srgbClr val="8CC738"/>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defTabSz="457200"/>
            <a:r>
              <a:rPr lang="en-US" sz="2800" b="1" u="sng" cap="all" dirty="0">
                <a:solidFill>
                  <a:srgbClr val="063A73"/>
                </a:solidFill>
              </a:rPr>
              <a:t>What is DIARRHEA?</a:t>
            </a:r>
          </a:p>
          <a:p>
            <a:pPr defTabSz="457200">
              <a:buFont typeface="Wingdings" pitchFamily="2" charset="2"/>
              <a:buChar char="ü"/>
            </a:pPr>
            <a:r>
              <a:rPr lang="en-US" sz="2800" cap="all" dirty="0">
                <a:solidFill>
                  <a:srgbClr val="063A73"/>
                </a:solidFill>
              </a:rPr>
              <a:t> ________________</a:t>
            </a:r>
          </a:p>
          <a:p>
            <a:pPr defTabSz="457200">
              <a:buFont typeface="Wingdings" pitchFamily="2" charset="2"/>
              <a:buChar char="ü"/>
            </a:pPr>
            <a:r>
              <a:rPr lang="en-US" sz="2800" cap="all" dirty="0">
                <a:solidFill>
                  <a:srgbClr val="063A73"/>
                </a:solidFill>
              </a:rPr>
              <a:t> ________________</a:t>
            </a:r>
          </a:p>
          <a:p>
            <a:pPr defTabSz="457200">
              <a:buFont typeface="Wingdings" pitchFamily="2" charset="2"/>
              <a:buChar char="ü"/>
            </a:pPr>
            <a:r>
              <a:rPr lang="en-US" sz="2800" cap="all" dirty="0">
                <a:solidFill>
                  <a:srgbClr val="063A73"/>
                </a:solidFill>
              </a:rPr>
              <a:t> ________________</a:t>
            </a:r>
          </a:p>
          <a:p>
            <a:pPr defTabSz="457200">
              <a:buFont typeface="Wingdings" pitchFamily="2" charset="2"/>
              <a:buChar char="ü"/>
            </a:pPr>
            <a:r>
              <a:rPr lang="en-US" sz="2800" cap="all" dirty="0">
                <a:solidFill>
                  <a:srgbClr val="063A73"/>
                </a:solidFill>
              </a:rPr>
              <a:t> ________________</a:t>
            </a:r>
          </a:p>
        </p:txBody>
      </p:sp>
      <p:sp>
        <p:nvSpPr>
          <p:cNvPr id="4" name="Title 3"/>
          <p:cNvSpPr>
            <a:spLocks noGrp="1"/>
          </p:cNvSpPr>
          <p:nvPr>
            <p:ph type="title"/>
          </p:nvPr>
        </p:nvSpPr>
        <p:spPr/>
        <p:txBody>
          <a:bodyPr/>
          <a:lstStyle/>
          <a:p>
            <a:r>
              <a:rPr lang="en-US" dirty="0"/>
              <a:t>Tell what you know about diarrhea</a:t>
            </a:r>
          </a:p>
        </p:txBody>
      </p:sp>
    </p:spTree>
    <p:extLst>
      <p:ext uri="{BB962C8B-B14F-4D97-AF65-F5344CB8AC3E}">
        <p14:creationId xmlns:p14="http://schemas.microsoft.com/office/powerpoint/2010/main" val="2366222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444272" y="1588839"/>
            <a:ext cx="7316590" cy="4824244"/>
          </a:xfrm>
          <a:prstGeom prst="rect">
            <a:avLst/>
          </a:prstGeom>
        </p:spPr>
        <p:txBody>
          <a:bodyPr>
            <a:normAutofit/>
          </a:bodyPr>
          <a:lstStyle/>
          <a:p>
            <a:pPr marL="0" lvl="0" indent="0">
              <a:buNone/>
            </a:pPr>
            <a:r>
              <a:rPr lang="en-US" sz="3200" b="1" dirty="0">
                <a:solidFill>
                  <a:srgbClr val="002060"/>
                </a:solidFill>
                <a:latin typeface="Calibri" panose="020F0502020204030204" pitchFamily="34" charset="0"/>
              </a:rPr>
              <a:t>Most diarrhea in children is “common” diarrhea. It is caused by a viral infection (e.g. rotavirus). </a:t>
            </a:r>
          </a:p>
          <a:p>
            <a:pPr marL="0" lvl="0" indent="0">
              <a:buNone/>
            </a:pPr>
            <a:r>
              <a:rPr lang="en-US" sz="3200" b="1" dirty="0">
                <a:latin typeface="Calibri" panose="020F0502020204030204" pitchFamily="34" charset="0"/>
              </a:rPr>
              <a:t>Symptoms include:</a:t>
            </a:r>
          </a:p>
          <a:p>
            <a:r>
              <a:rPr lang="en-US" sz="3200" b="1" dirty="0">
                <a:latin typeface="Calibri" panose="020F0502020204030204" pitchFamily="34" charset="0"/>
              </a:rPr>
              <a:t>Unusually loose stool</a:t>
            </a:r>
          </a:p>
          <a:p>
            <a:r>
              <a:rPr lang="en-US" sz="3200" b="1" dirty="0">
                <a:latin typeface="Calibri" panose="020F0502020204030204" pitchFamily="34" charset="0"/>
              </a:rPr>
              <a:t>Vomiting</a:t>
            </a:r>
          </a:p>
          <a:p>
            <a:r>
              <a:rPr lang="en-US" sz="3200" b="1" dirty="0">
                <a:latin typeface="Calibri" panose="020F0502020204030204" pitchFamily="34" charset="0"/>
              </a:rPr>
              <a:t>Abdominal pains</a:t>
            </a:r>
          </a:p>
          <a:p>
            <a:r>
              <a:rPr lang="en-US" sz="3200" b="1" dirty="0">
                <a:latin typeface="Calibri" panose="020F0502020204030204" pitchFamily="34" charset="0"/>
              </a:rPr>
              <a:t>Inability to control defecation</a:t>
            </a:r>
          </a:p>
          <a:p>
            <a:endParaRPr lang="en-US" dirty="0"/>
          </a:p>
        </p:txBody>
      </p:sp>
      <p:sp>
        <p:nvSpPr>
          <p:cNvPr id="8" name="Isosceles Triangle 7"/>
          <p:cNvSpPr/>
          <p:nvPr/>
        </p:nvSpPr>
        <p:spPr>
          <a:xfrm rot="10800000">
            <a:off x="8678660" y="3642957"/>
            <a:ext cx="1052904" cy="611362"/>
          </a:xfrm>
          <a:prstGeom prst="triangle">
            <a:avLst/>
          </a:prstGeom>
          <a:solidFill>
            <a:srgbClr val="1B2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5" name="Title 4"/>
          <p:cNvSpPr>
            <a:spLocks noGrp="1"/>
          </p:cNvSpPr>
          <p:nvPr>
            <p:ph type="title"/>
          </p:nvPr>
        </p:nvSpPr>
        <p:spPr/>
        <p:txBody>
          <a:bodyPr/>
          <a:lstStyle/>
          <a:p>
            <a:r>
              <a:rPr lang="en-US" dirty="0"/>
              <a:t>Cause and symptoms of diarrhea</a:t>
            </a:r>
          </a:p>
        </p:txBody>
      </p:sp>
      <p:pic>
        <p:nvPicPr>
          <p:cNvPr id="6" name="Picture 5"/>
          <p:cNvPicPr>
            <a:picLocks noChangeAspect="1"/>
          </p:cNvPicPr>
          <p:nvPr/>
        </p:nvPicPr>
        <p:blipFill rotWithShape="1">
          <a:blip r:embed="rId3"/>
          <a:srcRect l="21943" r="23631"/>
          <a:stretch/>
        </p:blipFill>
        <p:spPr>
          <a:xfrm>
            <a:off x="8152824" y="1332506"/>
            <a:ext cx="1928457" cy="2298700"/>
          </a:xfrm>
          <a:prstGeom prst="rect">
            <a:avLst/>
          </a:prstGeom>
        </p:spPr>
      </p:pic>
      <p:sp>
        <p:nvSpPr>
          <p:cNvPr id="12" name="Rounded Rectangle 11"/>
          <p:cNvSpPr/>
          <p:nvPr/>
        </p:nvSpPr>
        <p:spPr>
          <a:xfrm>
            <a:off x="7971577" y="4256962"/>
            <a:ext cx="2595737" cy="1811163"/>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lnSpc>
                <a:spcPct val="85000"/>
              </a:lnSpc>
            </a:pPr>
            <a:r>
              <a:rPr lang="en-US" sz="2400" b="1" dirty="0">
                <a:solidFill>
                  <a:srgbClr val="1B2F7F"/>
                </a:solidFill>
                <a:latin typeface="Calibri" panose="020F0502020204030204" pitchFamily="34" charset="0"/>
              </a:rPr>
              <a:t>Most childhood diarrhea is caused by a Virus, not Bacteria</a:t>
            </a:r>
          </a:p>
        </p:txBody>
      </p:sp>
    </p:spTree>
    <p:extLst>
      <p:ext uri="{BB962C8B-B14F-4D97-AF65-F5344CB8AC3E}">
        <p14:creationId xmlns:p14="http://schemas.microsoft.com/office/powerpoint/2010/main" val="3310986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rotWithShape="1">
          <a:blip r:embed="rId3"/>
          <a:srcRect t="17500"/>
          <a:stretch/>
        </p:blipFill>
        <p:spPr bwMode="auto">
          <a:xfrm>
            <a:off x="587091" y="1191673"/>
            <a:ext cx="10952292" cy="5299809"/>
          </a:xfrm>
          <a:prstGeom prst="rect">
            <a:avLst/>
          </a:prstGeom>
          <a:noFill/>
          <a:ln w="9525">
            <a:noFill/>
            <a:miter lim="800000"/>
            <a:headEnd/>
            <a:tailEnd/>
          </a:ln>
        </p:spPr>
      </p:pic>
      <p:cxnSp>
        <p:nvCxnSpPr>
          <p:cNvPr id="7" name="Straight Arrow Connector 6"/>
          <p:cNvCxnSpPr/>
          <p:nvPr/>
        </p:nvCxnSpPr>
        <p:spPr>
          <a:xfrm>
            <a:off x="2390858" y="3383652"/>
            <a:ext cx="5008428" cy="1440603"/>
          </a:xfrm>
          <a:prstGeom prst="straightConnector1">
            <a:avLst/>
          </a:prstGeom>
          <a:ln w="50800">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2386287" y="2664372"/>
            <a:ext cx="4508503" cy="671980"/>
          </a:xfrm>
          <a:prstGeom prst="straightConnector1">
            <a:avLst/>
          </a:prstGeom>
          <a:ln w="50800">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 name="Straight Arrow Connector 3"/>
          <p:cNvCxnSpPr/>
          <p:nvPr/>
        </p:nvCxnSpPr>
        <p:spPr>
          <a:xfrm>
            <a:off x="2348812" y="3399418"/>
            <a:ext cx="0" cy="1424837"/>
          </a:xfrm>
          <a:prstGeom prst="straightConnector1">
            <a:avLst/>
          </a:prstGeom>
          <a:ln w="50800">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9" name="Title 8"/>
          <p:cNvSpPr>
            <a:spLocks noGrp="1"/>
          </p:cNvSpPr>
          <p:nvPr>
            <p:ph type="title"/>
          </p:nvPr>
        </p:nvSpPr>
        <p:spPr/>
        <p:txBody>
          <a:bodyPr/>
          <a:lstStyle/>
          <a:p>
            <a:r>
              <a:rPr lang="en-US" dirty="0"/>
              <a:t>How does diarrhea spread?</a:t>
            </a:r>
          </a:p>
        </p:txBody>
      </p:sp>
    </p:spTree>
    <p:extLst>
      <p:ext uri="{BB962C8B-B14F-4D97-AF65-F5344CB8AC3E}">
        <p14:creationId xmlns:p14="http://schemas.microsoft.com/office/powerpoint/2010/main" val="31558108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Content Placeholder 2"/>
          <p:cNvSpPr>
            <a:spLocks noGrp="1"/>
          </p:cNvSpPr>
          <p:nvPr>
            <p:ph type="body" sz="quarter" idx="10"/>
          </p:nvPr>
        </p:nvSpPr>
        <p:spPr>
          <a:xfrm>
            <a:off x="444273" y="1776999"/>
            <a:ext cx="8599488" cy="4413250"/>
          </a:xfrm>
          <a:prstGeom prst="rect">
            <a:avLst/>
          </a:prstGeom>
          <a:ln w="38100">
            <a:noFill/>
          </a:ln>
        </p:spPr>
        <p:txBody>
          <a:bodyPr/>
          <a:lstStyle/>
          <a:p>
            <a:pPr marL="463550" lvl="2" indent="-463550">
              <a:defRPr/>
            </a:pPr>
            <a:r>
              <a:rPr lang="en-US" sz="3200" b="1" dirty="0">
                <a:solidFill>
                  <a:srgbClr val="767171"/>
                </a:solidFill>
                <a:latin typeface="Calibri" panose="020F0502020204030204" pitchFamily="34" charset="0"/>
              </a:rPr>
              <a:t>The danger of diarrhoea is </a:t>
            </a:r>
            <a:r>
              <a:rPr lang="en-US" sz="3200" b="1" u="sng" dirty="0">
                <a:solidFill>
                  <a:srgbClr val="767171"/>
                </a:solidFill>
                <a:latin typeface="Calibri" panose="020F0502020204030204" pitchFamily="34" charset="0"/>
              </a:rPr>
              <a:t>DEHYDRATION</a:t>
            </a:r>
          </a:p>
          <a:p>
            <a:pPr marL="0" lvl="2" indent="0">
              <a:spcBef>
                <a:spcPts val="0"/>
              </a:spcBef>
              <a:buNone/>
              <a:defRPr/>
            </a:pPr>
            <a:r>
              <a:rPr lang="en-US" sz="3200" b="1" dirty="0">
                <a:solidFill>
                  <a:srgbClr val="767171"/>
                </a:solidFill>
                <a:latin typeface="Calibri" panose="020F0502020204030204" pitchFamily="34" charset="0"/>
              </a:rPr>
              <a:t>       —losing too much fluid.</a:t>
            </a:r>
          </a:p>
          <a:p>
            <a:pPr marL="0" lvl="2" indent="0">
              <a:spcBef>
                <a:spcPts val="0"/>
              </a:spcBef>
              <a:buNone/>
              <a:defRPr/>
            </a:pPr>
            <a:endParaRPr lang="en-US" sz="800" b="1" dirty="0">
              <a:solidFill>
                <a:srgbClr val="767171"/>
              </a:solidFill>
              <a:latin typeface="Calibri" panose="020F0502020204030204" pitchFamily="34" charset="0"/>
            </a:endParaRPr>
          </a:p>
          <a:p>
            <a:pPr marL="463550" lvl="2" indent="-463550">
              <a:spcBef>
                <a:spcPts val="0"/>
              </a:spcBef>
              <a:spcAft>
                <a:spcPts val="0"/>
              </a:spcAft>
              <a:defRPr/>
            </a:pPr>
            <a:r>
              <a:rPr lang="en-US" sz="3200" b="1" dirty="0">
                <a:solidFill>
                  <a:srgbClr val="767171"/>
                </a:solidFill>
                <a:latin typeface="Calibri" panose="020F0502020204030204" pitchFamily="34" charset="0"/>
              </a:rPr>
              <a:t>Dehydration leads to MALNUTRITION…</a:t>
            </a:r>
          </a:p>
          <a:p>
            <a:pPr marL="0" lvl="2" indent="0">
              <a:spcBef>
                <a:spcPts val="0"/>
              </a:spcBef>
              <a:buNone/>
              <a:defRPr/>
            </a:pPr>
            <a:r>
              <a:rPr lang="en-US" sz="3200" b="1" dirty="0">
                <a:solidFill>
                  <a:srgbClr val="767171"/>
                </a:solidFill>
                <a:latin typeface="Calibri" panose="020F0502020204030204" pitchFamily="34" charset="0"/>
              </a:rPr>
              <a:t>     and even DEATH.</a:t>
            </a:r>
          </a:p>
          <a:p>
            <a:pPr marL="228600" lvl="2">
              <a:buNone/>
              <a:defRPr/>
            </a:pPr>
            <a:r>
              <a:rPr lang="en-US" dirty="0">
                <a:solidFill>
                  <a:schemeClr val="tx2"/>
                </a:solidFill>
              </a:rPr>
              <a:t> </a:t>
            </a:r>
          </a:p>
          <a:p>
            <a:pPr marL="228600" lvl="2">
              <a:buNone/>
              <a:defRPr/>
            </a:pPr>
            <a:endParaRPr lang="en-US" dirty="0">
              <a:solidFill>
                <a:schemeClr val="tx2"/>
              </a:solidFill>
            </a:endParaRPr>
          </a:p>
          <a:p>
            <a:pPr marL="228600" lvl="2">
              <a:buNone/>
              <a:defRPr/>
            </a:pPr>
            <a:r>
              <a:rPr lang="en-US" dirty="0">
                <a:solidFill>
                  <a:schemeClr val="tx2"/>
                </a:solidFill>
              </a:rPr>
              <a:t>                                            </a:t>
            </a:r>
            <a:r>
              <a:rPr lang="en-US" dirty="0">
                <a:solidFill>
                  <a:schemeClr val="tx2"/>
                </a:solidFill>
                <a:sym typeface="Wingdings" pitchFamily="2" charset="2"/>
              </a:rPr>
              <a:t>                                                         </a:t>
            </a:r>
            <a:endParaRPr lang="en-US" sz="2800" b="1" dirty="0">
              <a:solidFill>
                <a:schemeClr val="accent2">
                  <a:lumMod val="75000"/>
                </a:schemeClr>
              </a:solidFill>
            </a:endParaRPr>
          </a:p>
          <a:p>
            <a:pPr marL="228600" lvl="2">
              <a:buFont typeface="Arial" charset="0"/>
              <a:buChar char="•"/>
              <a:defRPr/>
            </a:pPr>
            <a:endParaRPr lang="en-US" dirty="0">
              <a:solidFill>
                <a:schemeClr val="tx2"/>
              </a:solidFill>
            </a:endParaRPr>
          </a:p>
          <a:p>
            <a:pPr marL="228600" lvl="2">
              <a:buFont typeface="Arial" charset="0"/>
              <a:buChar char="•"/>
              <a:defRPr/>
            </a:pPr>
            <a:endParaRPr lang="en-US" dirty="0">
              <a:solidFill>
                <a:schemeClr val="tx2"/>
              </a:solidFill>
            </a:endParaRPr>
          </a:p>
          <a:p>
            <a:pPr marL="228600" lvl="2">
              <a:buFont typeface="Arial" charset="0"/>
              <a:buChar char="•"/>
              <a:defRPr/>
            </a:pPr>
            <a:endParaRPr lang="en-US" sz="1000" dirty="0">
              <a:solidFill>
                <a:schemeClr val="tx2"/>
              </a:solidFill>
            </a:endParaRPr>
          </a:p>
          <a:p>
            <a:pPr marL="0" indent="0" algn="ctr">
              <a:buNone/>
              <a:defRPr/>
            </a:pPr>
            <a:endParaRPr lang="en-US" sz="3600" dirty="0">
              <a:solidFill>
                <a:schemeClr val="tx2"/>
              </a:solidFill>
            </a:endParaRPr>
          </a:p>
        </p:txBody>
      </p:sp>
      <p:sp>
        <p:nvSpPr>
          <p:cNvPr id="2" name="Title 1"/>
          <p:cNvSpPr>
            <a:spLocks noGrp="1"/>
          </p:cNvSpPr>
          <p:nvPr>
            <p:ph type="title"/>
          </p:nvPr>
        </p:nvSpPr>
        <p:spPr/>
        <p:txBody>
          <a:bodyPr/>
          <a:lstStyle/>
          <a:p>
            <a:r>
              <a:rPr lang="en-US" dirty="0">
                <a:solidFill>
                  <a:schemeClr val="bg1"/>
                </a:solidFill>
                <a:latin typeface="Calibri" panose="020F0502020204030204" pitchFamily="34" charset="0"/>
              </a:rPr>
              <a:t>What makes diarrhea dangerous?</a:t>
            </a:r>
            <a:br>
              <a:rPr lang="en-US" dirty="0">
                <a:solidFill>
                  <a:schemeClr val="bg1"/>
                </a:solidFill>
                <a:latin typeface="Calibri" panose="020F0502020204030204" pitchFamily="34" charset="0"/>
              </a:rPr>
            </a:br>
            <a:endParaRPr lang="en-US" dirty="0"/>
          </a:p>
        </p:txBody>
      </p:sp>
      <p:pic>
        <p:nvPicPr>
          <p:cNvPr id="9222" name="Picture 2"/>
          <p:cNvPicPr>
            <a:picLocks noChangeAspect="1" noChangeArrowheads="1"/>
          </p:cNvPicPr>
          <p:nvPr/>
        </p:nvPicPr>
        <p:blipFill>
          <a:blip r:embed="rId3" cstate="print"/>
          <a:srcRect/>
          <a:stretch>
            <a:fillRect/>
          </a:stretch>
        </p:blipFill>
        <p:spPr bwMode="auto">
          <a:xfrm>
            <a:off x="887052" y="4433842"/>
            <a:ext cx="1691217" cy="1981200"/>
          </a:xfrm>
          <a:prstGeom prst="rect">
            <a:avLst/>
          </a:prstGeom>
          <a:noFill/>
          <a:ln w="9525">
            <a:noFill/>
            <a:miter lim="800000"/>
            <a:headEnd/>
            <a:tailEnd/>
          </a:ln>
        </p:spPr>
      </p:pic>
      <p:pic>
        <p:nvPicPr>
          <p:cNvPr id="9223" name="Picture 3"/>
          <p:cNvPicPr>
            <a:picLocks noChangeAspect="1" noChangeArrowheads="1"/>
          </p:cNvPicPr>
          <p:nvPr/>
        </p:nvPicPr>
        <p:blipFill>
          <a:blip r:embed="rId4" cstate="print"/>
          <a:srcRect/>
          <a:stretch>
            <a:fillRect/>
          </a:stretch>
        </p:blipFill>
        <p:spPr bwMode="auto">
          <a:xfrm>
            <a:off x="3545453" y="4433009"/>
            <a:ext cx="2438400" cy="2045587"/>
          </a:xfrm>
          <a:prstGeom prst="rect">
            <a:avLst/>
          </a:prstGeom>
          <a:noFill/>
          <a:ln w="9525">
            <a:noFill/>
            <a:miter lim="800000"/>
            <a:headEnd/>
            <a:tailEnd/>
          </a:ln>
        </p:spPr>
      </p:pic>
      <p:pic>
        <p:nvPicPr>
          <p:cNvPr id="9224" name="Picture 4"/>
          <p:cNvPicPr>
            <a:picLocks noChangeAspect="1" noChangeArrowheads="1"/>
          </p:cNvPicPr>
          <p:nvPr/>
        </p:nvPicPr>
        <p:blipFill>
          <a:blip r:embed="rId5" cstate="print"/>
          <a:srcRect/>
          <a:stretch>
            <a:fillRect/>
          </a:stretch>
        </p:blipFill>
        <p:spPr bwMode="auto">
          <a:xfrm>
            <a:off x="6937057" y="4433534"/>
            <a:ext cx="2451100" cy="2201863"/>
          </a:xfrm>
          <a:prstGeom prst="rect">
            <a:avLst/>
          </a:prstGeom>
          <a:noFill/>
          <a:ln w="9525">
            <a:noFill/>
            <a:miter lim="800000"/>
            <a:headEnd/>
            <a:tailEnd/>
          </a:ln>
        </p:spPr>
      </p:pic>
      <p:sp>
        <p:nvSpPr>
          <p:cNvPr id="9" name="Rounded Rectangle 8"/>
          <p:cNvSpPr/>
          <p:nvPr/>
        </p:nvSpPr>
        <p:spPr>
          <a:xfrm>
            <a:off x="8567362" y="1685456"/>
            <a:ext cx="3144486" cy="2422679"/>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buNone/>
            </a:pPr>
            <a:r>
              <a:rPr lang="en-US" sz="2800" b="1" dirty="0">
                <a:solidFill>
                  <a:srgbClr val="1B2F7F"/>
                </a:solidFill>
                <a:latin typeface="Calibri" panose="020F0502020204030204" pitchFamily="34" charset="0"/>
              </a:rPr>
              <a:t>Too many people think of it as ‘normal’ </a:t>
            </a:r>
          </a:p>
          <a:p>
            <a:pPr algn="ctr">
              <a:buNone/>
            </a:pPr>
            <a:r>
              <a:rPr lang="en-US" sz="2800" b="1" dirty="0">
                <a:solidFill>
                  <a:srgbClr val="1B2F7F"/>
                </a:solidFill>
                <a:latin typeface="Calibri" panose="020F0502020204030204" pitchFamily="34" charset="0"/>
              </a:rPr>
              <a:t>and not to be taken seriously </a:t>
            </a:r>
          </a:p>
        </p:txBody>
      </p:sp>
      <p:sp>
        <p:nvSpPr>
          <p:cNvPr id="3" name="Right Arrow 2"/>
          <p:cNvSpPr/>
          <p:nvPr/>
        </p:nvSpPr>
        <p:spPr>
          <a:xfrm>
            <a:off x="2539918" y="4782372"/>
            <a:ext cx="972068" cy="878075"/>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ight Arrow 10"/>
          <p:cNvSpPr/>
          <p:nvPr/>
        </p:nvSpPr>
        <p:spPr>
          <a:xfrm>
            <a:off x="5984805" y="4793653"/>
            <a:ext cx="972068" cy="878075"/>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76586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b="1" dirty="0">
                <a:latin typeface="Calibri" panose="020F0502020204030204" pitchFamily="34" charset="0"/>
              </a:rPr>
              <a:t>Clean hands and clean water – the best protectors</a:t>
            </a:r>
          </a:p>
        </p:txBody>
      </p:sp>
      <p:sp>
        <p:nvSpPr>
          <p:cNvPr id="5" name="TextBox 4"/>
          <p:cNvSpPr txBox="1"/>
          <p:nvPr/>
        </p:nvSpPr>
        <p:spPr>
          <a:xfrm>
            <a:off x="774922" y="2011751"/>
            <a:ext cx="6312747" cy="4001095"/>
          </a:xfrm>
          <a:prstGeom prst="rect">
            <a:avLst/>
          </a:prstGeom>
          <a:noFill/>
        </p:spPr>
        <p:txBody>
          <a:bodyPr wrap="square" rtlCol="0">
            <a:spAutoFit/>
          </a:bodyPr>
          <a:lstStyle/>
          <a:p>
            <a:r>
              <a:rPr lang="en-US" sz="3200" b="1" dirty="0">
                <a:solidFill>
                  <a:schemeClr val="accent6">
                    <a:lumMod val="75000"/>
                  </a:schemeClr>
                </a:solidFill>
                <a:latin typeface="Calibri" panose="020F0502020204030204" pitchFamily="34" charset="0"/>
              </a:rPr>
              <a:t>Always wash your hands:</a:t>
            </a:r>
          </a:p>
          <a:p>
            <a:pPr marL="457200" indent="-457200">
              <a:buFont typeface="Wingdings" charset="2"/>
              <a:buChar char="§"/>
            </a:pPr>
            <a:r>
              <a:rPr lang="en-US" sz="2800" b="1" dirty="0">
                <a:solidFill>
                  <a:schemeClr val="bg2">
                    <a:lumMod val="50000"/>
                  </a:schemeClr>
                </a:solidFill>
                <a:latin typeface="Calibri" panose="020F0502020204030204" pitchFamily="34" charset="0"/>
              </a:rPr>
              <a:t>After going to the toilet or changing a baby’s diaper</a:t>
            </a:r>
          </a:p>
          <a:p>
            <a:pPr marL="457200" indent="-457200">
              <a:buFont typeface="Wingdings" charset="2"/>
              <a:buChar char="§"/>
            </a:pPr>
            <a:r>
              <a:rPr lang="en-US" sz="2800" b="1" dirty="0">
                <a:solidFill>
                  <a:schemeClr val="bg2">
                    <a:lumMod val="50000"/>
                  </a:schemeClr>
                </a:solidFill>
                <a:latin typeface="Calibri" panose="020F0502020204030204" pitchFamily="34" charset="0"/>
              </a:rPr>
              <a:t>Before preparing food</a:t>
            </a:r>
          </a:p>
          <a:p>
            <a:pPr marL="457200" indent="-457200">
              <a:buFont typeface="Wingdings" charset="2"/>
              <a:buChar char="§"/>
            </a:pPr>
            <a:r>
              <a:rPr lang="en-US" sz="2800" b="1" dirty="0">
                <a:solidFill>
                  <a:schemeClr val="bg2">
                    <a:lumMod val="50000"/>
                  </a:schemeClr>
                </a:solidFill>
                <a:latin typeface="Calibri" panose="020F0502020204030204" pitchFamily="34" charset="0"/>
              </a:rPr>
              <a:t>Before eating</a:t>
            </a:r>
          </a:p>
          <a:p>
            <a:pPr marL="457200" indent="-457200">
              <a:buFont typeface="Wingdings" charset="2"/>
              <a:buChar char="§"/>
            </a:pPr>
            <a:r>
              <a:rPr lang="en-US" sz="2800" b="1" dirty="0">
                <a:solidFill>
                  <a:schemeClr val="bg2">
                    <a:lumMod val="50000"/>
                  </a:schemeClr>
                </a:solidFill>
                <a:latin typeface="Calibri" panose="020F0502020204030204" pitchFamily="34" charset="0"/>
              </a:rPr>
              <a:t>Before feeding children</a:t>
            </a:r>
          </a:p>
          <a:p>
            <a:r>
              <a:rPr lang="en-US" dirty="0"/>
              <a:t> </a:t>
            </a:r>
            <a:endParaRPr lang="en-US" sz="2800" b="1" dirty="0">
              <a:solidFill>
                <a:srgbClr val="002060"/>
              </a:solidFill>
              <a:latin typeface="Calibri" panose="020F0502020204030204" pitchFamily="34" charset="0"/>
            </a:endParaRPr>
          </a:p>
          <a:p>
            <a:r>
              <a:rPr lang="en-US" sz="3200" b="1" dirty="0">
                <a:solidFill>
                  <a:schemeClr val="accent6">
                    <a:lumMod val="75000"/>
                  </a:schemeClr>
                </a:solidFill>
                <a:latin typeface="Calibri" panose="020F0502020204030204" pitchFamily="34" charset="0"/>
              </a:rPr>
              <a:t>Always use safe water from a protected source </a:t>
            </a:r>
          </a:p>
        </p:txBody>
      </p:sp>
      <p:pic>
        <p:nvPicPr>
          <p:cNvPr id="6" name="Picture 5"/>
          <p:cNvPicPr>
            <a:picLocks noChangeAspect="1"/>
          </p:cNvPicPr>
          <p:nvPr/>
        </p:nvPicPr>
        <p:blipFill>
          <a:blip r:embed="rId3"/>
          <a:stretch>
            <a:fillRect/>
          </a:stretch>
        </p:blipFill>
        <p:spPr>
          <a:xfrm>
            <a:off x="9681989" y="1823591"/>
            <a:ext cx="2388756" cy="1346156"/>
          </a:xfrm>
          <a:prstGeom prst="rect">
            <a:avLst/>
          </a:prstGeom>
        </p:spPr>
      </p:pic>
      <p:pic>
        <p:nvPicPr>
          <p:cNvPr id="7" name="Picture 6"/>
          <p:cNvPicPr>
            <a:picLocks noChangeAspect="1"/>
          </p:cNvPicPr>
          <p:nvPr/>
        </p:nvPicPr>
        <p:blipFill>
          <a:blip r:embed="rId4"/>
          <a:stretch>
            <a:fillRect/>
          </a:stretch>
        </p:blipFill>
        <p:spPr>
          <a:xfrm>
            <a:off x="7259653" y="1764738"/>
            <a:ext cx="1693845" cy="1492125"/>
          </a:xfrm>
          <a:prstGeom prst="rect">
            <a:avLst/>
          </a:prstGeom>
        </p:spPr>
      </p:pic>
      <p:pic>
        <p:nvPicPr>
          <p:cNvPr id="2" name="Picture 1"/>
          <p:cNvPicPr>
            <a:picLocks noChangeAspect="1"/>
          </p:cNvPicPr>
          <p:nvPr/>
        </p:nvPicPr>
        <p:blipFill>
          <a:blip r:embed="rId5"/>
          <a:stretch>
            <a:fillRect/>
          </a:stretch>
        </p:blipFill>
        <p:spPr>
          <a:xfrm>
            <a:off x="8368193" y="3099452"/>
            <a:ext cx="1885707" cy="1593202"/>
          </a:xfrm>
          <a:prstGeom prst="rect">
            <a:avLst/>
          </a:prstGeom>
          <a:ln w="28575">
            <a:solidFill>
              <a:srgbClr val="002060"/>
            </a:solidFill>
          </a:ln>
        </p:spPr>
      </p:pic>
      <p:pic>
        <p:nvPicPr>
          <p:cNvPr id="8" name="Picture 7"/>
          <p:cNvPicPr>
            <a:picLocks noChangeAspect="1"/>
          </p:cNvPicPr>
          <p:nvPr/>
        </p:nvPicPr>
        <p:blipFill>
          <a:blip r:embed="rId6"/>
          <a:stretch>
            <a:fillRect/>
          </a:stretch>
        </p:blipFill>
        <p:spPr>
          <a:xfrm>
            <a:off x="9803432" y="4073921"/>
            <a:ext cx="1824141" cy="1224516"/>
          </a:xfrm>
          <a:prstGeom prst="rect">
            <a:avLst/>
          </a:prstGeom>
        </p:spPr>
      </p:pic>
      <p:pic>
        <p:nvPicPr>
          <p:cNvPr id="9" name="Picture 8"/>
          <p:cNvPicPr>
            <a:picLocks noChangeAspect="1"/>
          </p:cNvPicPr>
          <p:nvPr/>
        </p:nvPicPr>
        <p:blipFill>
          <a:blip r:embed="rId7"/>
          <a:stretch>
            <a:fillRect/>
          </a:stretch>
        </p:blipFill>
        <p:spPr>
          <a:xfrm>
            <a:off x="6559166" y="3710050"/>
            <a:ext cx="1259525" cy="1321828"/>
          </a:xfrm>
          <a:prstGeom prst="rect">
            <a:avLst/>
          </a:prstGeom>
        </p:spPr>
      </p:pic>
      <p:pic>
        <p:nvPicPr>
          <p:cNvPr id="3" name="Picture 2"/>
          <p:cNvPicPr>
            <a:picLocks noChangeAspect="1"/>
          </p:cNvPicPr>
          <p:nvPr/>
        </p:nvPicPr>
        <p:blipFill>
          <a:blip r:embed="rId8"/>
          <a:stretch>
            <a:fillRect/>
          </a:stretch>
        </p:blipFill>
        <p:spPr>
          <a:xfrm>
            <a:off x="7598633" y="4561847"/>
            <a:ext cx="2146309" cy="1923586"/>
          </a:xfrm>
          <a:prstGeom prst="rect">
            <a:avLst/>
          </a:prstGeom>
          <a:ln w="25400">
            <a:solidFill>
              <a:srgbClr val="002060"/>
            </a:solidFill>
          </a:ln>
        </p:spPr>
      </p:pic>
    </p:spTree>
    <p:extLst>
      <p:ext uri="{BB962C8B-B14F-4D97-AF65-F5344CB8AC3E}">
        <p14:creationId xmlns:p14="http://schemas.microsoft.com/office/powerpoint/2010/main" val="2824907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loud Callout 11"/>
          <p:cNvSpPr/>
          <p:nvPr/>
        </p:nvSpPr>
        <p:spPr>
          <a:xfrm>
            <a:off x="2831253" y="917879"/>
            <a:ext cx="9144000" cy="3581400"/>
          </a:xfrm>
          <a:prstGeom prst="cloudCallout">
            <a:avLst>
              <a:gd name="adj1" fmla="val -55161"/>
              <a:gd name="adj2" fmla="val 47191"/>
            </a:avLst>
          </a:prstGeom>
          <a:solidFill>
            <a:srgbClr val="8CC738"/>
          </a:solidFill>
          <a:ln w="50800">
            <a:solidFill>
              <a:srgbClr val="8CC73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defRPr/>
            </a:pPr>
            <a:endParaRPr lang="en-US" sz="2000" dirty="0">
              <a:solidFill>
                <a:srgbClr val="063A73"/>
              </a:solidFill>
            </a:endParaRPr>
          </a:p>
        </p:txBody>
      </p:sp>
      <p:sp>
        <p:nvSpPr>
          <p:cNvPr id="10250" name="Rectangle 2"/>
          <p:cNvSpPr>
            <a:spLocks noGrp="1" noChangeArrowheads="1"/>
          </p:cNvSpPr>
          <p:nvPr>
            <p:ph idx="4294967295"/>
          </p:nvPr>
        </p:nvSpPr>
        <p:spPr>
          <a:xfrm>
            <a:off x="4122371" y="1795046"/>
            <a:ext cx="6705600" cy="1687513"/>
          </a:xfrm>
          <a:prstGeom prst="rect">
            <a:avLst/>
          </a:prstGeom>
        </p:spPr>
        <p:txBody>
          <a:bodyPr anchor="ctr">
            <a:spAutoFit/>
          </a:bodyPr>
          <a:lstStyle/>
          <a:p>
            <a:pPr eaLnBrk="1" hangingPunct="1">
              <a:buFont typeface="Arial" pitchFamily="34" charset="0"/>
              <a:buNone/>
            </a:pPr>
            <a:r>
              <a:rPr lang="en-US" sz="3200" b="1" dirty="0">
                <a:solidFill>
                  <a:srgbClr val="1B2F7F"/>
                </a:solidFill>
                <a:latin typeface="Calibri" panose="020F0502020204030204" pitchFamily="34" charset="0"/>
              </a:rPr>
              <a:t>Prevent diarrhea in your community:</a:t>
            </a:r>
            <a:endParaRPr lang="en-US" sz="3200" dirty="0">
              <a:solidFill>
                <a:srgbClr val="1B2F7F"/>
              </a:solidFill>
              <a:latin typeface="Calibri" panose="020F0502020204030204" pitchFamily="34" charset="0"/>
            </a:endParaRPr>
          </a:p>
          <a:p>
            <a:pPr marL="566738" indent="-566738">
              <a:buAutoNum type="arabicPeriod"/>
            </a:pPr>
            <a:r>
              <a:rPr lang="en-US" sz="3200" b="1" dirty="0">
                <a:solidFill>
                  <a:srgbClr val="1B2F7F"/>
                </a:solidFill>
                <a:latin typeface="Calibri" panose="020F0502020204030204" pitchFamily="34" charset="0"/>
              </a:rPr>
              <a:t>Drink safe water</a:t>
            </a:r>
          </a:p>
          <a:p>
            <a:pPr marL="566738" indent="-566738">
              <a:buAutoNum type="arabicPeriod"/>
            </a:pPr>
            <a:r>
              <a:rPr lang="en-US" sz="3200" b="1" dirty="0">
                <a:solidFill>
                  <a:srgbClr val="1B2F7F"/>
                </a:solidFill>
                <a:latin typeface="Calibri" panose="020F0502020204030204" pitchFamily="34" charset="0"/>
              </a:rPr>
              <a:t>Wash hands with water and soap</a:t>
            </a:r>
            <a:endParaRPr lang="en-US" sz="3200" dirty="0">
              <a:solidFill>
                <a:srgbClr val="1B2F7F"/>
              </a:solidFill>
              <a:latin typeface="Calibri" panose="020F0502020204030204" pitchFamily="34"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9092" y="4694070"/>
            <a:ext cx="1855859" cy="1719543"/>
          </a:xfrm>
          <a:prstGeom prst="rect">
            <a:avLst/>
          </a:prstGeom>
        </p:spPr>
      </p:pic>
    </p:spTree>
    <p:extLst>
      <p:ext uri="{BB962C8B-B14F-4D97-AF65-F5344CB8AC3E}">
        <p14:creationId xmlns:p14="http://schemas.microsoft.com/office/powerpoint/2010/main" val="8583881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581" y="5413846"/>
            <a:ext cx="9022489" cy="933577"/>
          </a:xfrm>
        </p:spPr>
        <p:txBody>
          <a:bodyPr>
            <a:noAutofit/>
          </a:bodyPr>
          <a:lstStyle/>
          <a:p>
            <a:r>
              <a:rPr lang="en-US" sz="4000" b="1" dirty="0">
                <a:latin typeface="Calibri" panose="020F0502020204030204" pitchFamily="34" charset="0"/>
              </a:rPr>
              <a:t>Session 4.  Assessment &amp; treatment of diarrhea</a:t>
            </a:r>
          </a:p>
        </p:txBody>
      </p:sp>
      <p:sp>
        <p:nvSpPr>
          <p:cNvPr id="3" name="Rectangle 2"/>
          <p:cNvSpPr/>
          <p:nvPr/>
        </p:nvSpPr>
        <p:spPr>
          <a:xfrm>
            <a:off x="812553" y="1712912"/>
            <a:ext cx="10592813" cy="3170099"/>
          </a:xfrm>
          <a:prstGeom prst="rect">
            <a:avLst/>
          </a:prstGeom>
        </p:spPr>
        <p:txBody>
          <a:bodyPr wrap="square">
            <a:spAutoFit/>
          </a:bodyPr>
          <a:lstStyle/>
          <a:p>
            <a:pPr defTabSz="457200" fontAlgn="base">
              <a:spcBef>
                <a:spcPct val="0"/>
              </a:spcBef>
              <a:buFont typeface="Arial" pitchFamily="34" charset="0"/>
              <a:buNone/>
            </a:pPr>
            <a:r>
              <a:rPr lang="en-US" sz="3600" b="1" dirty="0">
                <a:solidFill>
                  <a:schemeClr val="bg2">
                    <a:lumMod val="50000"/>
                  </a:schemeClr>
                </a:solidFill>
                <a:latin typeface="Calibri" panose="020F0502020204030204" pitchFamily="34" charset="0"/>
                <a:cs typeface="Arial" pitchFamily="34" charset="0"/>
              </a:rPr>
              <a:t>During this session, your focus is to:</a:t>
            </a:r>
          </a:p>
          <a:p>
            <a:pPr marL="463550" indent="-463550" defTabSz="457200" fontAlgn="base">
              <a:spcBef>
                <a:spcPct val="0"/>
              </a:spcBef>
              <a:spcAft>
                <a:spcPts val="600"/>
              </a:spcAft>
              <a:buFont typeface="Wingdings" pitchFamily="2" charset="2"/>
              <a:buChar char="q"/>
            </a:pPr>
            <a:r>
              <a:rPr lang="en-US" sz="2800" b="1" dirty="0">
                <a:solidFill>
                  <a:schemeClr val="bg2">
                    <a:lumMod val="50000"/>
                  </a:schemeClr>
                </a:solidFill>
                <a:latin typeface="Calibri" panose="020F0502020204030204" pitchFamily="34" charset="0"/>
                <a:cs typeface="Arial" pitchFamily="34" charset="0"/>
              </a:rPr>
              <a:t>Assess diarrhea using the Sick Child Guide</a:t>
            </a:r>
          </a:p>
          <a:p>
            <a:pPr marL="463550" indent="-463550" defTabSz="457200" fontAlgn="base">
              <a:spcBef>
                <a:spcPct val="0"/>
              </a:spcBef>
              <a:spcAft>
                <a:spcPts val="600"/>
              </a:spcAft>
              <a:buFont typeface="Wingdings" pitchFamily="2" charset="2"/>
              <a:buChar char="q"/>
            </a:pPr>
            <a:r>
              <a:rPr lang="en-US" sz="2800" b="1" dirty="0">
                <a:solidFill>
                  <a:schemeClr val="bg2">
                    <a:lumMod val="50000"/>
                  </a:schemeClr>
                </a:solidFill>
                <a:latin typeface="Calibri" panose="020F0502020204030204" pitchFamily="34" charset="0"/>
                <a:cs typeface="Arial" pitchFamily="34" charset="0"/>
              </a:rPr>
              <a:t>Determine what treatment is needed</a:t>
            </a:r>
          </a:p>
          <a:p>
            <a:pPr marL="463550" indent="-463550" defTabSz="457200" fontAlgn="base">
              <a:spcBef>
                <a:spcPct val="0"/>
              </a:spcBef>
              <a:spcAft>
                <a:spcPts val="600"/>
              </a:spcAft>
              <a:buFont typeface="Wingdings" pitchFamily="2" charset="2"/>
              <a:buChar char="q"/>
            </a:pPr>
            <a:r>
              <a:rPr lang="en-US" sz="2800" b="1" dirty="0">
                <a:solidFill>
                  <a:schemeClr val="bg2">
                    <a:lumMod val="50000"/>
                  </a:schemeClr>
                </a:solidFill>
                <a:latin typeface="Calibri" panose="020F0502020204030204" pitchFamily="34" charset="0"/>
              </a:rPr>
              <a:t>Review how to care for a sick child</a:t>
            </a:r>
          </a:p>
          <a:p>
            <a:pPr marL="463550" indent="-463550" defTabSz="457200" fontAlgn="base">
              <a:spcBef>
                <a:spcPct val="0"/>
              </a:spcBef>
              <a:spcAft>
                <a:spcPts val="600"/>
              </a:spcAft>
              <a:buFont typeface="Wingdings" pitchFamily="2" charset="2"/>
              <a:buChar char="q"/>
            </a:pPr>
            <a:r>
              <a:rPr lang="en-US" sz="2800" b="1" dirty="0">
                <a:solidFill>
                  <a:schemeClr val="bg2">
                    <a:lumMod val="50000"/>
                  </a:schemeClr>
                </a:solidFill>
                <a:latin typeface="Calibri" panose="020F0502020204030204" pitchFamily="34" charset="0"/>
              </a:rPr>
              <a:t>Practice instructing the caregiver and completing the paperwork</a:t>
            </a:r>
          </a:p>
          <a:p>
            <a:pPr marL="463550" indent="-463550" defTabSz="457200" fontAlgn="base">
              <a:spcBef>
                <a:spcPct val="0"/>
              </a:spcBef>
              <a:spcAft>
                <a:spcPts val="600"/>
              </a:spcAft>
              <a:buFont typeface="Wingdings" pitchFamily="2" charset="2"/>
              <a:buChar char="q"/>
            </a:pPr>
            <a:endParaRPr lang="en-US" sz="3200" b="1" dirty="0">
              <a:solidFill>
                <a:srgbClr val="1A3260"/>
              </a:solidFill>
              <a:latin typeface="Calibri" panose="020F0502020204030204" pitchFamily="34" charset="0"/>
              <a:cs typeface="Arial" pitchFamily="34" charset="0"/>
            </a:endParaRPr>
          </a:p>
        </p:txBody>
      </p:sp>
      <p:pic>
        <p:nvPicPr>
          <p:cNvPr id="4" name="Picture 2" descr="C:\Documents and Settings\evorderbruegge\Local Settings\Temporary Internet Files\Content.IE5\OWDC6Z52\MC900437797[1].wmf"/>
          <p:cNvPicPr>
            <a:picLocks noChangeAspect="1" noChangeArrowheads="1"/>
          </p:cNvPicPr>
          <p:nvPr/>
        </p:nvPicPr>
        <p:blipFill>
          <a:blip r:embed="rId3"/>
          <a:srcRect/>
          <a:stretch>
            <a:fillRect/>
          </a:stretch>
        </p:blipFill>
        <p:spPr bwMode="auto">
          <a:xfrm>
            <a:off x="9541453" y="2305696"/>
            <a:ext cx="1480539" cy="1229139"/>
          </a:xfrm>
          <a:prstGeom prst="rect">
            <a:avLst/>
          </a:prstGeom>
          <a:noFill/>
          <a:ln w="9525">
            <a:noFill/>
            <a:miter lim="800000"/>
            <a:headEnd/>
            <a:tailEnd/>
          </a:ln>
        </p:spPr>
      </p:pic>
    </p:spTree>
    <p:extLst>
      <p:ext uri="{BB962C8B-B14F-4D97-AF65-F5344CB8AC3E}">
        <p14:creationId xmlns:p14="http://schemas.microsoft.com/office/powerpoint/2010/main" val="5252007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p:txBody>
          <a:bodyPr>
            <a:noAutofit/>
          </a:bodyPr>
          <a:lstStyle/>
          <a:p>
            <a:r>
              <a:rPr lang="en-US" b="1" dirty="0">
                <a:latin typeface="Calibri" panose="020F0502020204030204" pitchFamily="34" charset="0"/>
              </a:rPr>
              <a:t>Sick Child Guide: Review Page 1</a:t>
            </a:r>
            <a:br>
              <a:rPr lang="en-US" b="1" dirty="0">
                <a:latin typeface="Calibri" panose="020F0502020204030204" pitchFamily="34" charset="0"/>
              </a:rPr>
            </a:br>
            <a:br>
              <a:rPr lang="en-US" b="1" dirty="0">
                <a:latin typeface="Calibri" panose="020F0502020204030204" pitchFamily="34" charset="0"/>
              </a:rPr>
            </a:br>
            <a:endParaRPr lang="en-US" sz="2800" b="1" dirty="0">
              <a:solidFill>
                <a:schemeClr val="bg1"/>
              </a:solidFill>
              <a:latin typeface="Calibri" panose="020F0502020204030204" pitchFamily="34" charset="0"/>
            </a:endParaRPr>
          </a:p>
        </p:txBody>
      </p:sp>
      <p:sp>
        <p:nvSpPr>
          <p:cNvPr id="7" name="Content Placeholder 2"/>
          <p:cNvSpPr txBox="1">
            <a:spLocks/>
          </p:cNvSpPr>
          <p:nvPr/>
        </p:nvSpPr>
        <p:spPr>
          <a:xfrm>
            <a:off x="482603" y="1409045"/>
            <a:ext cx="6527799" cy="4959453"/>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
                <a:schemeClr val="bg2">
                  <a:lumMod val="50000"/>
                </a:schemeClr>
              </a:buClr>
              <a:buFont typeface="Arial" pitchFamily="34" charset="0"/>
              <a:buNone/>
            </a:pPr>
            <a:r>
              <a:rPr lang="en-US" sz="3200" b="1" dirty="0">
                <a:solidFill>
                  <a:srgbClr val="FF0000"/>
                </a:solidFill>
                <a:latin typeface="Calibri" panose="020F0502020204030204" pitchFamily="34" charset="0"/>
              </a:rPr>
              <a:t>Remember</a:t>
            </a:r>
            <a:r>
              <a:rPr lang="en-US" sz="3200" b="1" dirty="0">
                <a:solidFill>
                  <a:schemeClr val="bg2">
                    <a:lumMod val="50000"/>
                  </a:schemeClr>
                </a:solidFill>
                <a:latin typeface="Calibri" panose="020F0502020204030204" pitchFamily="34" charset="0"/>
              </a:rPr>
              <a:t> - for </a:t>
            </a:r>
            <a:r>
              <a:rPr lang="en-US" sz="3200" b="1" u="sng" dirty="0">
                <a:solidFill>
                  <a:srgbClr val="FF0000"/>
                </a:solidFill>
                <a:latin typeface="Calibri" panose="020F0502020204030204" pitchFamily="34" charset="0"/>
              </a:rPr>
              <a:t>EVERY</a:t>
            </a:r>
            <a:r>
              <a:rPr lang="en-US" sz="3200" b="1" dirty="0">
                <a:solidFill>
                  <a:srgbClr val="FF0000"/>
                </a:solidFill>
                <a:latin typeface="Calibri" panose="020F0502020204030204" pitchFamily="34" charset="0"/>
              </a:rPr>
              <a:t> </a:t>
            </a:r>
            <a:r>
              <a:rPr lang="en-US" sz="3200" b="1" dirty="0">
                <a:solidFill>
                  <a:schemeClr val="bg2">
                    <a:lumMod val="50000"/>
                  </a:schemeClr>
                </a:solidFill>
                <a:latin typeface="Calibri" panose="020F0502020204030204" pitchFamily="34" charset="0"/>
              </a:rPr>
              <a:t>child:</a:t>
            </a:r>
          </a:p>
          <a:p>
            <a:pPr>
              <a:buClr>
                <a:schemeClr val="bg2">
                  <a:lumMod val="50000"/>
                </a:schemeClr>
              </a:buClr>
            </a:pPr>
            <a:r>
              <a:rPr lang="en-US" sz="3200" b="1" dirty="0">
                <a:solidFill>
                  <a:schemeClr val="bg2">
                    <a:lumMod val="50000"/>
                  </a:schemeClr>
                </a:solidFill>
                <a:latin typeface="Calibri" panose="020F0502020204030204" pitchFamily="34" charset="0"/>
              </a:rPr>
              <a:t>Ask for age</a:t>
            </a:r>
          </a:p>
          <a:p>
            <a:pPr>
              <a:buClr>
                <a:schemeClr val="bg2">
                  <a:lumMod val="50000"/>
                </a:schemeClr>
              </a:buClr>
            </a:pPr>
            <a:r>
              <a:rPr lang="en-US" sz="3200" b="1" dirty="0">
                <a:solidFill>
                  <a:schemeClr val="bg2">
                    <a:lumMod val="50000"/>
                  </a:schemeClr>
                </a:solidFill>
                <a:latin typeface="Calibri" panose="020F0502020204030204" pitchFamily="34" charset="0"/>
              </a:rPr>
              <a:t>Ask for symptoms</a:t>
            </a:r>
          </a:p>
          <a:p>
            <a:pPr>
              <a:buClr>
                <a:schemeClr val="bg2">
                  <a:lumMod val="50000"/>
                </a:schemeClr>
              </a:buClr>
            </a:pPr>
            <a:r>
              <a:rPr lang="en-US" sz="3200" b="1" dirty="0">
                <a:solidFill>
                  <a:schemeClr val="bg2">
                    <a:lumMod val="50000"/>
                  </a:schemeClr>
                </a:solidFill>
                <a:latin typeface="Calibri" panose="020F0502020204030204" pitchFamily="34" charset="0"/>
              </a:rPr>
              <a:t>Ask and check for danger signs</a:t>
            </a:r>
          </a:p>
          <a:p>
            <a:pPr>
              <a:buClr>
                <a:schemeClr val="bg2">
                  <a:lumMod val="50000"/>
                </a:schemeClr>
              </a:buClr>
            </a:pPr>
            <a:r>
              <a:rPr lang="en-US" sz="3200" b="1" dirty="0">
                <a:solidFill>
                  <a:schemeClr val="bg2">
                    <a:lumMod val="50000"/>
                  </a:schemeClr>
                </a:solidFill>
                <a:latin typeface="Calibri" panose="020F0502020204030204" pitchFamily="34" charset="0"/>
              </a:rPr>
              <a:t>Refer dangerous sickness</a:t>
            </a:r>
          </a:p>
          <a:p>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3104" y="1215161"/>
            <a:ext cx="3794208" cy="53544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3235555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blinds(horizontal)">
                                      <p:cBhvr>
                                        <p:cTn id="2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0" indent="0">
              <a:buNone/>
            </a:pPr>
            <a:r>
              <a:rPr lang="en-US" dirty="0">
                <a:solidFill>
                  <a:schemeClr val="bg1"/>
                </a:solidFill>
              </a:rPr>
              <a:t>.</a:t>
            </a:r>
          </a:p>
        </p:txBody>
      </p:sp>
      <p:sp>
        <p:nvSpPr>
          <p:cNvPr id="6" name="Content Placeholder 2"/>
          <p:cNvSpPr txBox="1">
            <a:spLocks/>
          </p:cNvSpPr>
          <p:nvPr/>
        </p:nvSpPr>
        <p:spPr>
          <a:xfrm>
            <a:off x="254001" y="1888684"/>
            <a:ext cx="6400801" cy="4959453"/>
          </a:xfrm>
          <a:prstGeom prst="rect">
            <a:avLst/>
          </a:prstGeom>
        </p:spPr>
        <p:txBody>
          <a:bodyPr vert="horz" lIns="91440" tIns="45720" rIns="91440" bIns="45720" rtlCol="0" anchor="ctr">
            <a:normAutofit fontScale="925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Clr>
                <a:schemeClr val="bg2">
                  <a:lumMod val="50000"/>
                </a:schemeClr>
              </a:buClr>
              <a:buNone/>
            </a:pPr>
            <a:r>
              <a:rPr lang="en-US" sz="3600" b="1" dirty="0">
                <a:solidFill>
                  <a:srgbClr val="767171"/>
                </a:solidFill>
                <a:latin typeface="Calibri" panose="020F0502020204030204" pitchFamily="34" charset="0"/>
              </a:rPr>
              <a:t>When a child has </a:t>
            </a:r>
            <a:r>
              <a:rPr lang="en-US" sz="3600" b="1" u="sng" dirty="0">
                <a:solidFill>
                  <a:srgbClr val="FF0000"/>
                </a:solidFill>
                <a:latin typeface="Calibri" panose="020F0502020204030204" pitchFamily="34" charset="0"/>
              </a:rPr>
              <a:t>diarrhea</a:t>
            </a:r>
            <a:r>
              <a:rPr lang="en-US" sz="3600" dirty="0">
                <a:solidFill>
                  <a:srgbClr val="FF0000"/>
                </a:solidFill>
                <a:latin typeface="Calibri" panose="020F0502020204030204" pitchFamily="34" charset="0"/>
              </a:rPr>
              <a:t> </a:t>
            </a:r>
            <a:r>
              <a:rPr lang="en-US" sz="3600" b="1" dirty="0">
                <a:solidFill>
                  <a:schemeClr val="bg2">
                    <a:lumMod val="50000"/>
                  </a:schemeClr>
                </a:solidFill>
                <a:latin typeface="Calibri" panose="020F0502020204030204" pitchFamily="34" charset="0"/>
              </a:rPr>
              <a:t>for less than 14 days and </a:t>
            </a:r>
            <a:r>
              <a:rPr lang="en-US" sz="3600" b="1" dirty="0">
                <a:solidFill>
                  <a:srgbClr val="8AC836"/>
                </a:solidFill>
                <a:latin typeface="Calibri" panose="020F0502020204030204" pitchFamily="34" charset="0"/>
              </a:rPr>
              <a:t>no danger signs</a:t>
            </a:r>
            <a:r>
              <a:rPr lang="en-US" sz="3600" b="1" dirty="0">
                <a:solidFill>
                  <a:srgbClr val="767171"/>
                </a:solidFill>
                <a:latin typeface="Calibri" panose="020F0502020204030204" pitchFamily="34" charset="0"/>
              </a:rPr>
              <a:t>:</a:t>
            </a:r>
          </a:p>
          <a:p>
            <a:pPr>
              <a:buClr>
                <a:schemeClr val="bg2">
                  <a:lumMod val="50000"/>
                </a:schemeClr>
              </a:buClr>
              <a:buFont typeface="Wingdings" charset="2"/>
              <a:buChar char="§"/>
            </a:pPr>
            <a:r>
              <a:rPr lang="en-US" sz="3200" b="1" dirty="0">
                <a:solidFill>
                  <a:srgbClr val="767171"/>
                </a:solidFill>
                <a:latin typeface="Calibri" panose="020F0502020204030204" pitchFamily="34" charset="0"/>
              </a:rPr>
              <a:t>Ask for blood in the stool and refer if necessary</a:t>
            </a:r>
          </a:p>
          <a:p>
            <a:pPr>
              <a:buClr>
                <a:schemeClr val="bg2">
                  <a:lumMod val="50000"/>
                </a:schemeClr>
              </a:buClr>
              <a:buFont typeface="Wingdings" charset="2"/>
              <a:buChar char="§"/>
            </a:pPr>
            <a:r>
              <a:rPr lang="en-US" sz="3200" b="1" dirty="0">
                <a:solidFill>
                  <a:srgbClr val="767171"/>
                </a:solidFill>
                <a:latin typeface="Calibri" panose="020F0502020204030204" pitchFamily="34" charset="0"/>
              </a:rPr>
              <a:t>Decide what treatment is needed</a:t>
            </a:r>
          </a:p>
          <a:p>
            <a:pPr>
              <a:buClr>
                <a:schemeClr val="bg2">
                  <a:lumMod val="50000"/>
                </a:schemeClr>
              </a:buClr>
              <a:buFont typeface="Wingdings" charset="2"/>
              <a:buChar char="§"/>
            </a:pPr>
            <a:r>
              <a:rPr lang="en-US" sz="3200" b="1" dirty="0">
                <a:solidFill>
                  <a:srgbClr val="767171"/>
                </a:solidFill>
                <a:latin typeface="Calibri" panose="020F0502020204030204" pitchFamily="34" charset="0"/>
              </a:rPr>
              <a:t>Make referrals for dangerous sickness</a:t>
            </a:r>
          </a:p>
          <a:p>
            <a:pPr>
              <a:buClr>
                <a:schemeClr val="bg2">
                  <a:lumMod val="50000"/>
                </a:schemeClr>
              </a:buClr>
              <a:buFont typeface="Wingdings" charset="2"/>
              <a:buChar char="§"/>
            </a:pPr>
            <a:r>
              <a:rPr lang="en-US" sz="3200" b="1" dirty="0">
                <a:solidFill>
                  <a:srgbClr val="767171"/>
                </a:solidFill>
                <a:latin typeface="Calibri" panose="020F0502020204030204" pitchFamily="34" charset="0"/>
              </a:rPr>
              <a:t>Advise the caregiver</a:t>
            </a:r>
          </a:p>
          <a:p>
            <a:endParaRPr lang="en-US" dirty="0"/>
          </a:p>
        </p:txBody>
      </p:sp>
      <p:sp>
        <p:nvSpPr>
          <p:cNvPr id="2" name="Title 1"/>
          <p:cNvSpPr>
            <a:spLocks noGrp="1"/>
          </p:cNvSpPr>
          <p:nvPr>
            <p:ph type="title"/>
          </p:nvPr>
        </p:nvSpPr>
        <p:spPr/>
        <p:txBody>
          <a:bodyPr/>
          <a:lstStyle/>
          <a:p>
            <a:r>
              <a:rPr lang="en-US" dirty="0">
                <a:solidFill>
                  <a:schemeClr val="bg1"/>
                </a:solidFill>
              </a:rPr>
              <a:t>Sick Child Guide: Page </a:t>
            </a:r>
            <a:r>
              <a:rPr lang="en-US" dirty="0"/>
              <a:t>5</a:t>
            </a:r>
            <a:r>
              <a:rPr lang="en-US" dirty="0">
                <a:solidFill>
                  <a:schemeClr val="bg1"/>
                </a:solidFill>
              </a:rPr>
              <a:t> - child with </a:t>
            </a:r>
            <a:r>
              <a:rPr lang="en-US" dirty="0">
                <a:solidFill>
                  <a:srgbClr val="FF0000"/>
                </a:solidFill>
              </a:rPr>
              <a:t>DIARRHEA</a:t>
            </a:r>
            <a:endParaRPr lang="en-US"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1404691"/>
            <a:ext cx="3695700" cy="521484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40755696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20298" y="2186285"/>
            <a:ext cx="8996903" cy="280076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8800" b="1" cap="all" spc="0" dirty="0">
                <a:ln/>
                <a:solidFill>
                  <a:srgbClr val="1B2F7F"/>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WELCOME</a:t>
            </a:r>
          </a:p>
          <a:p>
            <a:pPr algn="ctr"/>
            <a:r>
              <a:rPr lang="en-US" sz="8800" b="1" cap="all" dirty="0">
                <a:ln/>
                <a:solidFill>
                  <a:srgbClr val="1B2F7F"/>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BACK!</a:t>
            </a:r>
            <a:endParaRPr lang="en-US" sz="8800" b="1" cap="all" spc="0" dirty="0">
              <a:ln/>
              <a:solidFill>
                <a:srgbClr val="1B2F7F"/>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23935780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0" indent="0">
              <a:buNone/>
            </a:pPr>
            <a:r>
              <a:rPr lang="en-US" dirty="0">
                <a:solidFill>
                  <a:schemeClr val="bg1"/>
                </a:solidFill>
              </a:rPr>
              <a:t>.</a:t>
            </a:r>
          </a:p>
        </p:txBody>
      </p:sp>
      <p:sp>
        <p:nvSpPr>
          <p:cNvPr id="2" name="Title 1"/>
          <p:cNvSpPr>
            <a:spLocks noGrp="1"/>
          </p:cNvSpPr>
          <p:nvPr>
            <p:ph type="title"/>
          </p:nvPr>
        </p:nvSpPr>
        <p:spPr/>
        <p:txBody>
          <a:bodyPr/>
          <a:lstStyle/>
          <a:p>
            <a:r>
              <a:rPr lang="en-US" dirty="0">
                <a:solidFill>
                  <a:schemeClr val="bg1"/>
                </a:solidFill>
              </a:rPr>
              <a:t>Child with </a:t>
            </a:r>
            <a:r>
              <a:rPr lang="en-US" dirty="0">
                <a:solidFill>
                  <a:srgbClr val="FF0000"/>
                </a:solidFill>
              </a:rPr>
              <a:t>DIARRHEA </a:t>
            </a:r>
            <a:r>
              <a:rPr lang="en-US" dirty="0">
                <a:solidFill>
                  <a:schemeClr val="bg1"/>
                </a:solidFill>
              </a:rPr>
              <a:t>– ask for </a:t>
            </a:r>
            <a:r>
              <a:rPr lang="en-US" dirty="0">
                <a:solidFill>
                  <a:srgbClr val="FF0000"/>
                </a:solidFill>
              </a:rPr>
              <a:t>blood in the stool</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4513" y="1295400"/>
            <a:ext cx="8562975" cy="2667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 name="Content Placeholder 2"/>
          <p:cNvSpPr txBox="1">
            <a:spLocks/>
          </p:cNvSpPr>
          <p:nvPr/>
        </p:nvSpPr>
        <p:spPr>
          <a:xfrm>
            <a:off x="1644651" y="4210050"/>
            <a:ext cx="8928099" cy="2638087"/>
          </a:xfrm>
          <a:prstGeom prst="rect">
            <a:avLst/>
          </a:prstGeom>
        </p:spPr>
        <p:txBody>
          <a:bodyPr vert="horz" lIns="91440" tIns="45720" rIns="91440" bIns="45720" rtlCol="0" anchor="t">
            <a:normAutofit fontScale="92500"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
                <a:schemeClr val="bg2">
                  <a:lumMod val="50000"/>
                </a:schemeClr>
              </a:buClr>
            </a:pPr>
            <a:r>
              <a:rPr lang="en-US" sz="3200" b="1" dirty="0">
                <a:solidFill>
                  <a:srgbClr val="767171"/>
                </a:solidFill>
                <a:latin typeface="Calibri" panose="020F0502020204030204" pitchFamily="34" charset="0"/>
              </a:rPr>
              <a:t>Ask the caregiver if there is blood in the stool</a:t>
            </a:r>
          </a:p>
          <a:p>
            <a:pPr>
              <a:buClr>
                <a:schemeClr val="bg2">
                  <a:lumMod val="50000"/>
                </a:schemeClr>
              </a:buClr>
            </a:pPr>
            <a:r>
              <a:rPr lang="en-US" sz="3200" b="1" dirty="0">
                <a:solidFill>
                  <a:srgbClr val="FF0000"/>
                </a:solidFill>
                <a:latin typeface="Calibri" panose="020F0502020204030204" pitchFamily="34" charset="0"/>
              </a:rPr>
              <a:t>If there is blood in the stool </a:t>
            </a:r>
            <a:r>
              <a:rPr lang="en-US" sz="3200" b="1" dirty="0">
                <a:solidFill>
                  <a:srgbClr val="767171"/>
                </a:solidFill>
                <a:latin typeface="Calibri" panose="020F0502020204030204" pitchFamily="34" charset="0"/>
              </a:rPr>
              <a:t>it could be </a:t>
            </a:r>
            <a:r>
              <a:rPr lang="en-US" sz="3200" b="1" dirty="0">
                <a:solidFill>
                  <a:srgbClr val="FF0000"/>
                </a:solidFill>
                <a:latin typeface="Calibri" panose="020F0502020204030204" pitchFamily="34" charset="0"/>
              </a:rPr>
              <a:t>dysentery</a:t>
            </a:r>
            <a:r>
              <a:rPr lang="en-US" sz="3200" b="1" dirty="0">
                <a:solidFill>
                  <a:srgbClr val="767171"/>
                </a:solidFill>
                <a:latin typeface="Calibri" panose="020F0502020204030204" pitchFamily="34" charset="0"/>
              </a:rPr>
              <a:t> and the child needs more tests at the health </a:t>
            </a:r>
            <a:r>
              <a:rPr lang="en-US" sz="3200" b="1" dirty="0" err="1">
                <a:solidFill>
                  <a:srgbClr val="767171"/>
                </a:solidFill>
                <a:latin typeface="Calibri" panose="020F0502020204030204" pitchFamily="34" charset="0"/>
              </a:rPr>
              <a:t>centre</a:t>
            </a:r>
            <a:endParaRPr lang="en-US" sz="3200" b="1" dirty="0">
              <a:solidFill>
                <a:srgbClr val="767171"/>
              </a:solidFill>
              <a:latin typeface="Calibri" panose="020F0502020204030204" pitchFamily="34" charset="0"/>
            </a:endParaRPr>
          </a:p>
          <a:p>
            <a:pPr>
              <a:buClr>
                <a:schemeClr val="bg2">
                  <a:lumMod val="50000"/>
                </a:schemeClr>
              </a:buClr>
            </a:pPr>
            <a:r>
              <a:rPr lang="en-US" sz="3200" b="1" dirty="0">
                <a:solidFill>
                  <a:srgbClr val="767171"/>
                </a:solidFill>
                <a:latin typeface="Calibri" panose="020F0502020204030204" pitchFamily="34" charset="0"/>
              </a:rPr>
              <a:t>Give ORS and </a:t>
            </a:r>
            <a:r>
              <a:rPr lang="en-US" sz="3200" b="1" dirty="0">
                <a:solidFill>
                  <a:srgbClr val="FF0000"/>
                </a:solidFill>
                <a:latin typeface="Calibri" panose="020F0502020204030204" pitchFamily="34" charset="0"/>
              </a:rPr>
              <a:t>REFER</a:t>
            </a:r>
            <a:r>
              <a:rPr lang="en-US" sz="3200" b="1" dirty="0">
                <a:solidFill>
                  <a:srgbClr val="767171"/>
                </a:solidFill>
                <a:latin typeface="Calibri" panose="020F0502020204030204" pitchFamily="34" charset="0"/>
              </a:rPr>
              <a:t> immediately. Instruct mother to continue to give ORS as needed. </a:t>
            </a:r>
            <a:endParaRPr lang="en-US" sz="2800" b="1" dirty="0">
              <a:solidFill>
                <a:srgbClr val="767171"/>
              </a:solidFill>
              <a:latin typeface="Calibri" panose="020F0502020204030204" pitchFamily="34" charset="0"/>
            </a:endParaRPr>
          </a:p>
          <a:p>
            <a:endParaRPr lang="en-US" sz="1600" dirty="0"/>
          </a:p>
        </p:txBody>
      </p:sp>
    </p:spTree>
    <p:extLst>
      <p:ext uri="{BB962C8B-B14F-4D97-AF65-F5344CB8AC3E}">
        <p14:creationId xmlns:p14="http://schemas.microsoft.com/office/powerpoint/2010/main" val="124643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treat a child with </a:t>
            </a:r>
            <a:r>
              <a:rPr lang="en-US" dirty="0">
                <a:solidFill>
                  <a:srgbClr val="FF0000"/>
                </a:solidFill>
              </a:rPr>
              <a:t>DIARRHEA</a:t>
            </a:r>
          </a:p>
        </p:txBody>
      </p:sp>
      <p:sp>
        <p:nvSpPr>
          <p:cNvPr id="9" name="TextBox 8"/>
          <p:cNvSpPr txBox="1"/>
          <p:nvPr/>
        </p:nvSpPr>
        <p:spPr>
          <a:xfrm>
            <a:off x="2171700" y="1657350"/>
            <a:ext cx="8324849" cy="1569660"/>
          </a:xfrm>
          <a:prstGeom prst="rect">
            <a:avLst/>
          </a:prstGeom>
          <a:noFill/>
        </p:spPr>
        <p:txBody>
          <a:bodyPr wrap="square" rtlCol="0">
            <a:spAutoFit/>
          </a:bodyPr>
          <a:lstStyle/>
          <a:p>
            <a:r>
              <a:rPr lang="en-US" sz="3200" b="1" dirty="0">
                <a:solidFill>
                  <a:schemeClr val="bg2">
                    <a:lumMod val="50000"/>
                  </a:schemeClr>
                </a:solidFill>
              </a:rPr>
              <a:t>If the </a:t>
            </a:r>
            <a:r>
              <a:rPr lang="en-US" sz="3200" b="1" dirty="0">
                <a:solidFill>
                  <a:srgbClr val="FF0000"/>
                </a:solidFill>
              </a:rPr>
              <a:t>diarrhea</a:t>
            </a:r>
            <a:r>
              <a:rPr lang="en-US" sz="3200" b="1" dirty="0">
                <a:solidFill>
                  <a:schemeClr val="bg2">
                    <a:lumMod val="50000"/>
                  </a:schemeClr>
                </a:solidFill>
              </a:rPr>
              <a:t> has been present for </a:t>
            </a:r>
            <a:r>
              <a:rPr lang="en-US" sz="3200" b="1" dirty="0">
                <a:solidFill>
                  <a:srgbClr val="8CC738"/>
                </a:solidFill>
              </a:rPr>
              <a:t>less than 14 days</a:t>
            </a:r>
            <a:r>
              <a:rPr lang="en-US" sz="3200" b="1" dirty="0">
                <a:solidFill>
                  <a:schemeClr val="bg2">
                    <a:lumMod val="50000"/>
                  </a:schemeClr>
                </a:solidFill>
              </a:rPr>
              <a:t>, there are </a:t>
            </a:r>
            <a:r>
              <a:rPr lang="en-US" sz="3200" b="1" dirty="0">
                <a:solidFill>
                  <a:srgbClr val="8CC738"/>
                </a:solidFill>
              </a:rPr>
              <a:t>no danger signs </a:t>
            </a:r>
            <a:r>
              <a:rPr lang="en-US" sz="3200" b="1" dirty="0">
                <a:solidFill>
                  <a:schemeClr val="bg2">
                    <a:lumMod val="50000"/>
                  </a:schemeClr>
                </a:solidFill>
              </a:rPr>
              <a:t>and there is </a:t>
            </a:r>
            <a:r>
              <a:rPr lang="en-US" sz="3200" b="1" dirty="0">
                <a:solidFill>
                  <a:srgbClr val="8CC738"/>
                </a:solidFill>
              </a:rPr>
              <a:t>no blood in the stool</a:t>
            </a:r>
          </a:p>
        </p:txBody>
      </p:sp>
      <p:sp>
        <p:nvSpPr>
          <p:cNvPr id="10" name="Down Arrow 9"/>
          <p:cNvSpPr/>
          <p:nvPr/>
        </p:nvSpPr>
        <p:spPr>
          <a:xfrm>
            <a:off x="5715000" y="3627060"/>
            <a:ext cx="619124" cy="75444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p:cNvSpPr txBox="1"/>
          <p:nvPr/>
        </p:nvSpPr>
        <p:spPr>
          <a:xfrm>
            <a:off x="2799416" y="4552950"/>
            <a:ext cx="6450292" cy="830997"/>
          </a:xfrm>
          <a:prstGeom prst="rect">
            <a:avLst/>
          </a:prstGeom>
          <a:noFill/>
        </p:spPr>
        <p:txBody>
          <a:bodyPr wrap="none" rtlCol="0">
            <a:spAutoFit/>
          </a:bodyPr>
          <a:lstStyle/>
          <a:p>
            <a:r>
              <a:rPr lang="en-US" sz="4800" b="1" dirty="0">
                <a:solidFill>
                  <a:schemeClr val="bg2">
                    <a:lumMod val="50000"/>
                  </a:schemeClr>
                </a:solidFill>
              </a:rPr>
              <a:t>Treat with ORS and Zinc!</a:t>
            </a:r>
          </a:p>
        </p:txBody>
      </p:sp>
    </p:spTree>
    <p:extLst>
      <p:ext uri="{BB962C8B-B14F-4D97-AF65-F5344CB8AC3E}">
        <p14:creationId xmlns:p14="http://schemas.microsoft.com/office/powerpoint/2010/main" val="15692529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Content Placeholder 2"/>
          <p:cNvSpPr>
            <a:spLocks noGrp="1"/>
          </p:cNvSpPr>
          <p:nvPr>
            <p:ph type="body" sz="quarter" idx="10"/>
          </p:nvPr>
        </p:nvSpPr>
        <p:spPr>
          <a:prstGeom prst="rect">
            <a:avLst/>
          </a:prstGeom>
        </p:spPr>
        <p:txBody>
          <a:bodyPr>
            <a:normAutofit/>
          </a:bodyPr>
          <a:lstStyle/>
          <a:p>
            <a:pPr marL="0" indent="0">
              <a:buNone/>
              <a:defRPr/>
            </a:pPr>
            <a:r>
              <a:rPr lang="en-US" sz="3600" b="1" dirty="0">
                <a:solidFill>
                  <a:srgbClr val="8CC738"/>
                </a:solidFill>
                <a:latin typeface="Calibri" panose="020F0502020204030204" pitchFamily="34" charset="0"/>
              </a:rPr>
              <a:t>ORS IS </a:t>
            </a:r>
            <a:r>
              <a:rPr lang="en-US" sz="3600" b="1" i="1" dirty="0">
                <a:solidFill>
                  <a:srgbClr val="8CC738"/>
                </a:solidFill>
                <a:latin typeface="Calibri" panose="020F0502020204030204" pitchFamily="34" charset="0"/>
              </a:rPr>
              <a:t>GREAT</a:t>
            </a:r>
            <a:r>
              <a:rPr lang="en-US" sz="3600" b="1" dirty="0">
                <a:solidFill>
                  <a:srgbClr val="8CC738"/>
                </a:solidFill>
                <a:latin typeface="Calibri" panose="020F0502020204030204" pitchFamily="34" charset="0"/>
              </a:rPr>
              <a:t> </a:t>
            </a:r>
            <a:r>
              <a:rPr lang="en-US" sz="3600" b="1" dirty="0">
                <a:solidFill>
                  <a:srgbClr val="767171"/>
                </a:solidFill>
                <a:latin typeface="Calibri" panose="020F0502020204030204" pitchFamily="34" charset="0"/>
              </a:rPr>
              <a:t>because it:</a:t>
            </a:r>
          </a:p>
          <a:p>
            <a:pPr marL="463550" indent="-463550">
              <a:buFont typeface="Wingdings" pitchFamily="2" charset="2"/>
              <a:buChar char="§"/>
              <a:defRPr/>
            </a:pPr>
            <a:r>
              <a:rPr lang="en-US" sz="3200" b="1" dirty="0">
                <a:solidFill>
                  <a:srgbClr val="767171"/>
                </a:solidFill>
                <a:latin typeface="Calibri" panose="020F0502020204030204" pitchFamily="34" charset="0"/>
              </a:rPr>
              <a:t>Prevents deadly dehydration</a:t>
            </a:r>
          </a:p>
          <a:p>
            <a:pPr marL="463550" indent="-463550">
              <a:buFont typeface="Wingdings" pitchFamily="2" charset="2"/>
              <a:buChar char="§"/>
              <a:defRPr/>
            </a:pPr>
            <a:r>
              <a:rPr lang="en-US" sz="3200" b="1" dirty="0">
                <a:solidFill>
                  <a:srgbClr val="767171"/>
                </a:solidFill>
                <a:latin typeface="Calibri" panose="020F0502020204030204" pitchFamily="34" charset="0"/>
              </a:rPr>
              <a:t>Is cheap, safe and easy to make</a:t>
            </a:r>
          </a:p>
          <a:p>
            <a:pPr marL="463550" indent="-463550">
              <a:buFont typeface="Wingdings" pitchFamily="2" charset="2"/>
              <a:buChar char="§"/>
              <a:defRPr/>
            </a:pPr>
            <a:r>
              <a:rPr lang="en-US" sz="3200" b="1" dirty="0">
                <a:solidFill>
                  <a:srgbClr val="767171"/>
                </a:solidFill>
                <a:latin typeface="Calibri" panose="020F0502020204030204" pitchFamily="34" charset="0"/>
              </a:rPr>
              <a:t>Restores fluid lost to diarrhoea </a:t>
            </a:r>
          </a:p>
          <a:p>
            <a:pPr marL="463550" indent="-463550">
              <a:buFont typeface="Wingdings" pitchFamily="2" charset="2"/>
              <a:buChar char="§"/>
              <a:defRPr/>
            </a:pPr>
            <a:r>
              <a:rPr lang="en-US" sz="3200" b="1" dirty="0">
                <a:solidFill>
                  <a:srgbClr val="767171"/>
                </a:solidFill>
                <a:latin typeface="Calibri" panose="020F0502020204030204" pitchFamily="34" charset="0"/>
              </a:rPr>
              <a:t>Improves appetite and gives energy</a:t>
            </a:r>
          </a:p>
          <a:p>
            <a:pPr marL="41275" indent="0">
              <a:buNone/>
              <a:defRPr/>
            </a:pPr>
            <a:r>
              <a:rPr lang="en-US" sz="2200" b="1" dirty="0">
                <a:solidFill>
                  <a:schemeClr val="accent2">
                    <a:lumMod val="75000"/>
                  </a:schemeClr>
                </a:solidFill>
                <a:latin typeface="Calibri" panose="020F0502020204030204" pitchFamily="34" charset="0"/>
              </a:rPr>
              <a:t>    </a:t>
            </a:r>
          </a:p>
          <a:p>
            <a:pPr marL="41275" indent="0">
              <a:buNone/>
              <a:defRPr/>
            </a:pPr>
            <a:r>
              <a:rPr lang="en-US" sz="3200" b="1" dirty="0">
                <a:solidFill>
                  <a:srgbClr val="F2742B"/>
                </a:solidFill>
                <a:latin typeface="Calibri" panose="020F0502020204030204" pitchFamily="34" charset="0"/>
              </a:rPr>
              <a:t>Kids love the taste and bright color.  </a:t>
            </a:r>
          </a:p>
          <a:p>
            <a:pPr marL="41275" indent="0">
              <a:buNone/>
              <a:defRPr/>
            </a:pPr>
            <a:r>
              <a:rPr lang="en-US" sz="3200" b="1" dirty="0">
                <a:solidFill>
                  <a:srgbClr val="F2742B"/>
                </a:solidFill>
                <a:latin typeface="Calibri" panose="020F0502020204030204" pitchFamily="34" charset="0"/>
              </a:rPr>
              <a:t>                       You will too!</a:t>
            </a:r>
            <a:endParaRPr lang="en-US" sz="3200" b="1" dirty="0">
              <a:solidFill>
                <a:schemeClr val="accent2">
                  <a:lumMod val="75000"/>
                </a:schemeClr>
              </a:solidFill>
            </a:endParaRPr>
          </a:p>
          <a:p>
            <a:pPr marL="463550" indent="-463550">
              <a:buFont typeface="Wingdings" pitchFamily="2" charset="2"/>
              <a:buChar char="§"/>
              <a:defRPr/>
            </a:pPr>
            <a:endParaRPr lang="en-US" sz="3600" dirty="0">
              <a:solidFill>
                <a:schemeClr val="tx2"/>
              </a:solidFill>
            </a:endParaRPr>
          </a:p>
        </p:txBody>
      </p:sp>
      <p:sp>
        <p:nvSpPr>
          <p:cNvPr id="3" name="Title 2"/>
          <p:cNvSpPr>
            <a:spLocks noGrp="1"/>
          </p:cNvSpPr>
          <p:nvPr>
            <p:ph type="title"/>
          </p:nvPr>
        </p:nvSpPr>
        <p:spPr/>
        <p:txBody>
          <a:bodyPr/>
          <a:lstStyle/>
          <a:p>
            <a:r>
              <a:rPr lang="en-US" dirty="0">
                <a:solidFill>
                  <a:schemeClr val="bg1"/>
                </a:solidFill>
                <a:latin typeface="Calibri" panose="020F0502020204030204" pitchFamily="34" charset="0"/>
              </a:rPr>
              <a:t>Restore and refresh with ORS!</a:t>
            </a:r>
            <a:br>
              <a:rPr lang="en-US" dirty="0">
                <a:solidFill>
                  <a:schemeClr val="bg1"/>
                </a:solidFill>
                <a:latin typeface="Calibri" panose="020F0502020204030204" pitchFamily="34" charset="0"/>
              </a:rPr>
            </a:br>
            <a:endParaRPr lang="en-US" dirty="0"/>
          </a:p>
        </p:txBody>
      </p:sp>
      <p:pic>
        <p:nvPicPr>
          <p:cNvPr id="30727" name="Picture 3"/>
          <p:cNvPicPr>
            <a:picLocks noChangeAspect="1" noChangeArrowheads="1"/>
          </p:cNvPicPr>
          <p:nvPr/>
        </p:nvPicPr>
        <p:blipFill>
          <a:blip r:embed="rId3" cstate="print"/>
          <a:srcRect/>
          <a:stretch>
            <a:fillRect/>
          </a:stretch>
        </p:blipFill>
        <p:spPr bwMode="auto">
          <a:xfrm>
            <a:off x="8372215" y="4078636"/>
            <a:ext cx="1959921" cy="2269039"/>
          </a:xfrm>
          <a:prstGeom prst="rect">
            <a:avLst/>
          </a:prstGeom>
          <a:noFill/>
          <a:ln w="9525">
            <a:noFill/>
            <a:miter lim="800000"/>
            <a:headEnd/>
            <a:tailEnd/>
          </a:ln>
        </p:spPr>
      </p:pic>
      <p:pic>
        <p:nvPicPr>
          <p:cNvPr id="2" name="Picture 1"/>
          <p:cNvPicPr>
            <a:picLocks noChangeAspect="1"/>
          </p:cNvPicPr>
          <p:nvPr/>
        </p:nvPicPr>
        <p:blipFill rotWithShape="1">
          <a:blip r:embed="rId4"/>
          <a:srcRect r="55795"/>
          <a:stretch/>
        </p:blipFill>
        <p:spPr>
          <a:xfrm>
            <a:off x="8215538" y="1403510"/>
            <a:ext cx="2226349" cy="2456650"/>
          </a:xfrm>
          <a:prstGeom prst="rect">
            <a:avLst/>
          </a:prstGeom>
        </p:spPr>
      </p:pic>
    </p:spTree>
    <p:extLst>
      <p:ext uri="{BB962C8B-B14F-4D97-AF65-F5344CB8AC3E}">
        <p14:creationId xmlns:p14="http://schemas.microsoft.com/office/powerpoint/2010/main" val="173978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5">
                                            <p:txEl>
                                              <p:pRg st="1" end="1"/>
                                            </p:txEl>
                                          </p:spTgt>
                                        </p:tgtEl>
                                        <p:attrNameLst>
                                          <p:attrName>style.visibility</p:attrName>
                                        </p:attrNameLst>
                                      </p:cBhvr>
                                      <p:to>
                                        <p:strVal val="visible"/>
                                      </p:to>
                                    </p:set>
                                    <p:animEffect transition="in" filter="blinds(horizontal)">
                                      <p:cBhvr>
                                        <p:cTn id="7" dur="500"/>
                                        <p:tgtEl>
                                          <p:spTgt spid="3072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5">
                                            <p:txEl>
                                              <p:pRg st="2" end="2"/>
                                            </p:txEl>
                                          </p:spTgt>
                                        </p:tgtEl>
                                        <p:attrNameLst>
                                          <p:attrName>style.visibility</p:attrName>
                                        </p:attrNameLst>
                                      </p:cBhvr>
                                      <p:to>
                                        <p:strVal val="visible"/>
                                      </p:to>
                                    </p:set>
                                    <p:animEffect transition="in" filter="blinds(horizontal)">
                                      <p:cBhvr>
                                        <p:cTn id="12" dur="500"/>
                                        <p:tgtEl>
                                          <p:spTgt spid="3072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0725">
                                            <p:txEl>
                                              <p:pRg st="3" end="3"/>
                                            </p:txEl>
                                          </p:spTgt>
                                        </p:tgtEl>
                                        <p:attrNameLst>
                                          <p:attrName>style.visibility</p:attrName>
                                        </p:attrNameLst>
                                      </p:cBhvr>
                                      <p:to>
                                        <p:strVal val="visible"/>
                                      </p:to>
                                    </p:set>
                                    <p:animEffect transition="in" filter="blinds(horizontal)">
                                      <p:cBhvr>
                                        <p:cTn id="17" dur="500"/>
                                        <p:tgtEl>
                                          <p:spTgt spid="3072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0725">
                                            <p:txEl>
                                              <p:pRg st="4" end="4"/>
                                            </p:txEl>
                                          </p:spTgt>
                                        </p:tgtEl>
                                        <p:attrNameLst>
                                          <p:attrName>style.visibility</p:attrName>
                                        </p:attrNameLst>
                                      </p:cBhvr>
                                      <p:to>
                                        <p:strVal val="visible"/>
                                      </p:to>
                                    </p:set>
                                    <p:animEffect transition="in" filter="blinds(horizontal)">
                                      <p:cBhvr>
                                        <p:cTn id="22" dur="500"/>
                                        <p:tgtEl>
                                          <p:spTgt spid="30725">
                                            <p:txEl>
                                              <p:pRg st="4" end="4"/>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0725">
                                            <p:txEl>
                                              <p:pRg st="5" end="5"/>
                                            </p:txEl>
                                          </p:spTgt>
                                        </p:tgtEl>
                                        <p:attrNameLst>
                                          <p:attrName>style.visibility</p:attrName>
                                        </p:attrNameLst>
                                      </p:cBhvr>
                                      <p:to>
                                        <p:strVal val="visible"/>
                                      </p:to>
                                    </p:set>
                                    <p:animEffect transition="in" filter="blinds(horizontal)">
                                      <p:cBhvr>
                                        <p:cTn id="25" dur="500"/>
                                        <p:tgtEl>
                                          <p:spTgt spid="30725">
                                            <p:txEl>
                                              <p:pRg st="5" end="5"/>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0725">
                                            <p:txEl>
                                              <p:pRg st="6" end="6"/>
                                            </p:txEl>
                                          </p:spTgt>
                                        </p:tgtEl>
                                        <p:attrNameLst>
                                          <p:attrName>style.visibility</p:attrName>
                                        </p:attrNameLst>
                                      </p:cBhvr>
                                      <p:to>
                                        <p:strVal val="visible"/>
                                      </p:to>
                                    </p:set>
                                    <p:animEffect transition="in" filter="blinds(horizontal)">
                                      <p:cBhvr>
                                        <p:cTn id="28" dur="500"/>
                                        <p:tgtEl>
                                          <p:spTgt spid="30725">
                                            <p:txEl>
                                              <p:pRg st="6" end="6"/>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30725">
                                            <p:txEl>
                                              <p:pRg st="7" end="7"/>
                                            </p:txEl>
                                          </p:spTgt>
                                        </p:tgtEl>
                                        <p:attrNameLst>
                                          <p:attrName>style.visibility</p:attrName>
                                        </p:attrNameLst>
                                      </p:cBhvr>
                                      <p:to>
                                        <p:strVal val="visible"/>
                                      </p:to>
                                    </p:set>
                                    <p:animEffect transition="in" filter="blinds(horizontal)">
                                      <p:cBhvr>
                                        <p:cTn id="31" dur="500"/>
                                        <p:tgtEl>
                                          <p:spTgt spid="3072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1"/>
          <p:cNvSpPr>
            <a:spLocks noGrp="1" noChangeArrowheads="1"/>
          </p:cNvSpPr>
          <p:nvPr>
            <p:ph type="body" sz="quarter" idx="10"/>
          </p:nvPr>
        </p:nvSpPr>
        <p:spPr>
          <a:xfrm>
            <a:off x="679450" y="2129812"/>
            <a:ext cx="8599488" cy="3268587"/>
          </a:xfrm>
          <a:prstGeom prst="rect">
            <a:avLst/>
          </a:prstGeom>
        </p:spPr>
        <p:txBody>
          <a:bodyPr wrap="square" anchor="ctr">
            <a:spAutoFit/>
          </a:bodyPr>
          <a:lstStyle/>
          <a:p>
            <a:pPr marL="0" indent="0">
              <a:spcBef>
                <a:spcPct val="0"/>
              </a:spcBef>
              <a:spcAft>
                <a:spcPts val="1200"/>
              </a:spcAft>
              <a:buNone/>
              <a:defRPr/>
            </a:pPr>
            <a:r>
              <a:rPr lang="en-US" sz="3600" b="1" dirty="0">
                <a:solidFill>
                  <a:srgbClr val="767171"/>
                </a:solidFill>
                <a:latin typeface="Calibri" panose="020F0502020204030204" pitchFamily="34" charset="0"/>
                <a:ea typeface="Calibri" panose="020F0502020204030204" pitchFamily="34" charset="0"/>
                <a:cs typeface="Times New Roman" pitchFamily="18" charset="0"/>
              </a:rPr>
              <a:t>Zinc helps to:</a:t>
            </a:r>
          </a:p>
          <a:p>
            <a:pPr marL="466725" indent="-466725">
              <a:spcBef>
                <a:spcPct val="0"/>
              </a:spcBef>
              <a:spcAft>
                <a:spcPts val="1200"/>
              </a:spcAft>
              <a:defRPr/>
            </a:pPr>
            <a:r>
              <a:rPr lang="en-US" sz="3200" b="1" dirty="0">
                <a:solidFill>
                  <a:srgbClr val="767171"/>
                </a:solidFill>
                <a:latin typeface="Calibri" panose="020F0502020204030204" pitchFamily="34" charset="0"/>
                <a:ea typeface="Calibri" panose="020F0502020204030204" pitchFamily="34" charset="0"/>
                <a:cs typeface="Times New Roman" pitchFamily="18" charset="0"/>
              </a:rPr>
              <a:t>Reduce the amount of fluid lost during diarrhea (up to 30%). </a:t>
            </a:r>
            <a:endParaRPr lang="en-US" sz="3200" b="1" dirty="0">
              <a:solidFill>
                <a:srgbClr val="767171"/>
              </a:solidFill>
              <a:latin typeface="Calibri" panose="020F0502020204030204" pitchFamily="34" charset="0"/>
            </a:endParaRPr>
          </a:p>
          <a:p>
            <a:pPr marL="466725" indent="-466725">
              <a:spcBef>
                <a:spcPct val="0"/>
              </a:spcBef>
              <a:spcAft>
                <a:spcPts val="1200"/>
              </a:spcAft>
              <a:defRPr/>
            </a:pPr>
            <a:r>
              <a:rPr lang="en-US" sz="3200" b="1" dirty="0">
                <a:solidFill>
                  <a:srgbClr val="767171"/>
                </a:solidFill>
                <a:latin typeface="Calibri" panose="020F0502020204030204" pitchFamily="34" charset="0"/>
                <a:ea typeface="Calibri" pitchFamily="34" charset="0"/>
                <a:cs typeface="Times New Roman" pitchFamily="18" charset="0"/>
              </a:rPr>
              <a:t>Shortens the number of days of diarrhea (25%).</a:t>
            </a:r>
          </a:p>
          <a:p>
            <a:pPr marL="466725" indent="-466725">
              <a:spcBef>
                <a:spcPct val="0"/>
              </a:spcBef>
              <a:spcAft>
                <a:spcPts val="1200"/>
              </a:spcAft>
              <a:defRPr/>
            </a:pPr>
            <a:r>
              <a:rPr lang="en-US" sz="3200" b="1" dirty="0">
                <a:solidFill>
                  <a:srgbClr val="767171"/>
                </a:solidFill>
                <a:latin typeface="Calibri" panose="020F0502020204030204" pitchFamily="34" charset="0"/>
                <a:ea typeface="Calibri" pitchFamily="34" charset="0"/>
                <a:cs typeface="Times New Roman" pitchFamily="18" charset="0"/>
              </a:rPr>
              <a:t>Help </a:t>
            </a:r>
            <a:r>
              <a:rPr lang="en-US" sz="3200" b="1" u="sng" dirty="0">
                <a:solidFill>
                  <a:srgbClr val="767171"/>
                </a:solidFill>
                <a:latin typeface="Calibri" panose="020F0502020204030204" pitchFamily="34" charset="0"/>
                <a:ea typeface="Calibri" pitchFamily="34" charset="0"/>
                <a:cs typeface="Times New Roman" pitchFamily="18" charset="0"/>
              </a:rPr>
              <a:t>prevent</a:t>
            </a:r>
            <a:r>
              <a:rPr lang="en-US" sz="3200" b="1" dirty="0">
                <a:solidFill>
                  <a:srgbClr val="767171"/>
                </a:solidFill>
                <a:latin typeface="Calibri" panose="020F0502020204030204" pitchFamily="34" charset="0"/>
                <a:ea typeface="Calibri" pitchFamily="34" charset="0"/>
                <a:cs typeface="Times New Roman" pitchFamily="18" charset="0"/>
              </a:rPr>
              <a:t> diarrhea for up to 3 months!</a:t>
            </a:r>
            <a:endParaRPr lang="en-US" sz="2400" dirty="0">
              <a:solidFill>
                <a:srgbClr val="767171"/>
              </a:solidFill>
              <a:latin typeface="Calibri" panose="020F0502020204030204" pitchFamily="34" charset="0"/>
            </a:endParaRPr>
          </a:p>
        </p:txBody>
      </p:sp>
      <p:sp>
        <p:nvSpPr>
          <p:cNvPr id="3" name="Title 2"/>
          <p:cNvSpPr>
            <a:spLocks noGrp="1"/>
          </p:cNvSpPr>
          <p:nvPr>
            <p:ph type="title"/>
          </p:nvPr>
        </p:nvSpPr>
        <p:spPr/>
        <p:txBody>
          <a:bodyPr/>
          <a:lstStyle/>
          <a:p>
            <a:r>
              <a:rPr lang="en-US" dirty="0">
                <a:solidFill>
                  <a:schemeClr val="bg1"/>
                </a:solidFill>
                <a:latin typeface="Calibri" panose="020F0502020204030204" pitchFamily="34" charset="0"/>
              </a:rPr>
              <a:t>Zap diarrhea with ZINC!</a:t>
            </a:r>
            <a:br>
              <a:rPr lang="en-US" dirty="0">
                <a:solidFill>
                  <a:schemeClr val="bg1"/>
                </a:solidFill>
                <a:latin typeface="Calibri" panose="020F0502020204030204" pitchFamily="34" charset="0"/>
              </a:rPr>
            </a:br>
            <a:endParaRPr lang="en-US" dirty="0"/>
          </a:p>
        </p:txBody>
      </p:sp>
      <p:sp>
        <p:nvSpPr>
          <p:cNvPr id="4" name="Down Arrow 3"/>
          <p:cNvSpPr/>
          <p:nvPr/>
        </p:nvSpPr>
        <p:spPr>
          <a:xfrm>
            <a:off x="8137146" y="1646391"/>
            <a:ext cx="1881421" cy="2618546"/>
          </a:xfrm>
          <a:prstGeom prst="downArrow">
            <a:avLst>
              <a:gd name="adj1" fmla="val 77329"/>
              <a:gd name="adj2" fmla="val 48261"/>
            </a:avLst>
          </a:prstGeom>
          <a:solidFill>
            <a:srgbClr val="8AC836"/>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rgbClr val="1B2F7F"/>
                </a:solidFill>
              </a:rPr>
              <a:t>Reduce fluid loss </a:t>
            </a:r>
          </a:p>
          <a:p>
            <a:pPr algn="ctr"/>
            <a:r>
              <a:rPr lang="en-US" sz="2800" b="1" dirty="0">
                <a:solidFill>
                  <a:srgbClr val="1B2F7F"/>
                </a:solidFill>
              </a:rPr>
              <a:t>30%</a:t>
            </a:r>
          </a:p>
        </p:txBody>
      </p:sp>
      <p:sp>
        <p:nvSpPr>
          <p:cNvPr id="8" name="Down Arrow 7"/>
          <p:cNvSpPr/>
          <p:nvPr/>
        </p:nvSpPr>
        <p:spPr>
          <a:xfrm>
            <a:off x="9997009" y="2786625"/>
            <a:ext cx="1881421" cy="2618546"/>
          </a:xfrm>
          <a:prstGeom prst="downArrow">
            <a:avLst>
              <a:gd name="adj1" fmla="val 77329"/>
              <a:gd name="adj2" fmla="val 48261"/>
            </a:avLst>
          </a:prstGeom>
          <a:solidFill>
            <a:srgbClr val="8AC836"/>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rgbClr val="1B2F7F"/>
                </a:solidFill>
              </a:rPr>
              <a:t>Shorten diarrhea</a:t>
            </a:r>
          </a:p>
          <a:p>
            <a:pPr algn="ctr"/>
            <a:r>
              <a:rPr lang="en-US" sz="2800" b="1" dirty="0">
                <a:solidFill>
                  <a:srgbClr val="1B2F7F"/>
                </a:solidFill>
              </a:rPr>
              <a:t>25%</a:t>
            </a:r>
          </a:p>
        </p:txBody>
      </p:sp>
    </p:spTree>
    <p:extLst>
      <p:ext uri="{BB962C8B-B14F-4D97-AF65-F5344CB8AC3E}">
        <p14:creationId xmlns:p14="http://schemas.microsoft.com/office/powerpoint/2010/main" val="564461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3969">
                                            <p:txEl>
                                              <p:pRg st="1" end="1"/>
                                            </p:txEl>
                                          </p:spTgt>
                                        </p:tgtEl>
                                        <p:attrNameLst>
                                          <p:attrName>style.visibility</p:attrName>
                                        </p:attrNameLst>
                                      </p:cBhvr>
                                      <p:to>
                                        <p:strVal val="visible"/>
                                      </p:to>
                                    </p:set>
                                    <p:animEffect transition="in" filter="box(in)">
                                      <p:cBhvr>
                                        <p:cTn id="7" dur="500"/>
                                        <p:tgtEl>
                                          <p:spTgt spid="8396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83969">
                                            <p:txEl>
                                              <p:pRg st="2" end="2"/>
                                            </p:txEl>
                                          </p:spTgt>
                                        </p:tgtEl>
                                        <p:attrNameLst>
                                          <p:attrName>style.visibility</p:attrName>
                                        </p:attrNameLst>
                                      </p:cBhvr>
                                      <p:to>
                                        <p:strVal val="visible"/>
                                      </p:to>
                                    </p:set>
                                    <p:animEffect transition="in" filter="box(in)">
                                      <p:cBhvr>
                                        <p:cTn id="12" dur="500"/>
                                        <p:tgtEl>
                                          <p:spTgt spid="8396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83969">
                                            <p:txEl>
                                              <p:pRg st="3" end="3"/>
                                            </p:txEl>
                                          </p:spTgt>
                                        </p:tgtEl>
                                        <p:attrNameLst>
                                          <p:attrName>style.visibility</p:attrName>
                                        </p:attrNameLst>
                                      </p:cBhvr>
                                      <p:to>
                                        <p:strVal val="visible"/>
                                      </p:to>
                                    </p:set>
                                    <p:animEffect transition="in" filter="box(in)">
                                      <p:cBhvr>
                                        <p:cTn id="17" dur="500"/>
                                        <p:tgtEl>
                                          <p:spTgt spid="8396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anose="020F0502020204030204" pitchFamily="34" charset="0"/>
              </a:rPr>
              <a:t>VIDEO 2 - A powerful combination</a:t>
            </a:r>
            <a:br>
              <a:rPr lang="en-US" dirty="0">
                <a:latin typeface="Calibri" panose="020F0502020204030204" pitchFamily="34" charset="0"/>
              </a:rPr>
            </a:br>
            <a:endParaRPr lang="en-US" dirty="0"/>
          </a:p>
        </p:txBody>
      </p:sp>
      <p:sp>
        <p:nvSpPr>
          <p:cNvPr id="83969" name="Rectangle 1"/>
          <p:cNvSpPr>
            <a:spLocks noGrp="1" noChangeArrowheads="1"/>
          </p:cNvSpPr>
          <p:nvPr>
            <p:ph idx="4294967295"/>
          </p:nvPr>
        </p:nvSpPr>
        <p:spPr>
          <a:xfrm>
            <a:off x="1381609" y="1529906"/>
            <a:ext cx="9801225" cy="985838"/>
          </a:xfrm>
          <a:prstGeom prst="rect">
            <a:avLst/>
          </a:prstGeom>
        </p:spPr>
        <p:txBody>
          <a:bodyPr wrap="square" anchor="ctr">
            <a:spAutoFit/>
          </a:bodyPr>
          <a:lstStyle/>
          <a:p>
            <a:pPr marL="0" indent="0">
              <a:spcBef>
                <a:spcPct val="0"/>
              </a:spcBef>
              <a:buNone/>
              <a:defRPr/>
            </a:pPr>
            <a:r>
              <a:rPr lang="en-US" sz="3200" b="1" dirty="0">
                <a:solidFill>
                  <a:schemeClr val="bg2">
                    <a:lumMod val="50000"/>
                  </a:schemeClr>
                </a:solidFill>
                <a:latin typeface="Calibri" panose="020F0502020204030204" pitchFamily="34" charset="0"/>
                <a:ea typeface="Calibri" panose="020F0502020204030204" pitchFamily="34" charset="0"/>
                <a:cs typeface="Times New Roman" pitchFamily="18" charset="0"/>
              </a:rPr>
              <a:t>Watch the video to find out how zinc and ORS work together</a:t>
            </a:r>
            <a:endParaRPr lang="en-US" sz="2400" b="1" dirty="0">
              <a:solidFill>
                <a:schemeClr val="bg2">
                  <a:lumMod val="50000"/>
                </a:schemeClr>
              </a:solidFill>
              <a:latin typeface="Calibri" panose="020F0502020204030204" pitchFamily="34" charset="0"/>
            </a:endParaRPr>
          </a:p>
        </p:txBody>
      </p:sp>
      <p:pic>
        <p:nvPicPr>
          <p:cNvPr id="3" name="Picture 2"/>
          <p:cNvPicPr>
            <a:picLocks noChangeAspect="1"/>
          </p:cNvPicPr>
          <p:nvPr/>
        </p:nvPicPr>
        <p:blipFill>
          <a:blip r:embed="rId3"/>
          <a:stretch>
            <a:fillRect/>
          </a:stretch>
        </p:blipFill>
        <p:spPr>
          <a:xfrm>
            <a:off x="715886" y="2639350"/>
            <a:ext cx="5566335" cy="2963371"/>
          </a:xfrm>
          <a:prstGeom prst="rect">
            <a:avLst/>
          </a:prstGeom>
        </p:spPr>
      </p:pic>
      <p:pic>
        <p:nvPicPr>
          <p:cNvPr id="5" name="Picture 4"/>
          <p:cNvPicPr>
            <a:picLocks noChangeAspect="1"/>
          </p:cNvPicPr>
          <p:nvPr/>
        </p:nvPicPr>
        <p:blipFill>
          <a:blip r:embed="rId4"/>
          <a:stretch>
            <a:fillRect/>
          </a:stretch>
        </p:blipFill>
        <p:spPr>
          <a:xfrm>
            <a:off x="7494560" y="2927236"/>
            <a:ext cx="3200400" cy="2387600"/>
          </a:xfrm>
          <a:prstGeom prst="rect">
            <a:avLst/>
          </a:prstGeom>
        </p:spPr>
      </p:pic>
    </p:spTree>
    <p:extLst>
      <p:ext uri="{BB962C8B-B14F-4D97-AF65-F5344CB8AC3E}">
        <p14:creationId xmlns:p14="http://schemas.microsoft.com/office/powerpoint/2010/main" val="36387903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latin typeface="Calibri" panose="020F0502020204030204" pitchFamily="34" charset="0"/>
              </a:rPr>
              <a:t>What </a:t>
            </a:r>
            <a:r>
              <a:rPr lang="en-US" sz="4000" b="1" dirty="0">
                <a:solidFill>
                  <a:srgbClr val="FF0000"/>
                </a:solidFill>
                <a:latin typeface="Calibri" panose="020F0502020204030204" pitchFamily="34" charset="0"/>
              </a:rPr>
              <a:t>not</a:t>
            </a:r>
            <a:r>
              <a:rPr lang="en-US" sz="4000" b="1" dirty="0">
                <a:latin typeface="Calibri" panose="020F0502020204030204" pitchFamily="34" charset="0"/>
              </a:rPr>
              <a:t> to give for common diarrhea</a:t>
            </a:r>
          </a:p>
        </p:txBody>
      </p:sp>
      <p:grpSp>
        <p:nvGrpSpPr>
          <p:cNvPr id="3" name="Group 2"/>
          <p:cNvGrpSpPr/>
          <p:nvPr/>
        </p:nvGrpSpPr>
        <p:grpSpPr>
          <a:xfrm>
            <a:off x="8906164" y="2576759"/>
            <a:ext cx="2836979" cy="2537938"/>
            <a:chOff x="5856791" y="2485475"/>
            <a:chExt cx="2127734" cy="2537938"/>
          </a:xfrm>
        </p:grpSpPr>
        <p:sp>
          <p:nvSpPr>
            <p:cNvPr id="4" name="Rectangle 3"/>
            <p:cNvSpPr/>
            <p:nvPr/>
          </p:nvSpPr>
          <p:spPr>
            <a:xfrm>
              <a:off x="5856791" y="2485475"/>
              <a:ext cx="2127734" cy="2537938"/>
            </a:xfrm>
            <a:prstGeom prst="rect">
              <a:avLst/>
            </a:prstGeom>
            <a:solidFill>
              <a:schemeClr val="bg1"/>
            </a:solidFill>
            <a:ln w="9525">
              <a:solidFill>
                <a:schemeClr val="bg2">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1" descr="\\Nycrcf0002\dropbox\Nick Wiater\McCann Global Health\Diarrhoea Module Slides\art_ZINCORS\pill_bottle.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87259" y="2648104"/>
              <a:ext cx="1852302" cy="2201688"/>
            </a:xfrm>
            <a:prstGeom prst="rect">
              <a:avLst/>
            </a:prstGeom>
            <a:noFill/>
          </p:spPr>
        </p:pic>
      </p:grpSp>
      <p:sp>
        <p:nvSpPr>
          <p:cNvPr id="6" name="Rectangle 5"/>
          <p:cNvSpPr/>
          <p:nvPr/>
        </p:nvSpPr>
        <p:spPr>
          <a:xfrm>
            <a:off x="774923" y="1918186"/>
            <a:ext cx="7622739" cy="4062651"/>
          </a:xfrm>
          <a:prstGeom prst="rect">
            <a:avLst/>
          </a:prstGeom>
        </p:spPr>
        <p:txBody>
          <a:bodyPr wrap="square">
            <a:spAutoFit/>
          </a:bodyPr>
          <a:lstStyle/>
          <a:p>
            <a:pPr marL="571500" lvl="0" indent="-571500">
              <a:spcBef>
                <a:spcPts val="1800"/>
              </a:spcBef>
              <a:spcAft>
                <a:spcPts val="1200"/>
              </a:spcAft>
              <a:buClr>
                <a:schemeClr val="bg2">
                  <a:lumMod val="50000"/>
                </a:schemeClr>
              </a:buClr>
              <a:buSzPct val="80000"/>
              <a:buFont typeface="Wingdings" charset="2"/>
              <a:buChar char="§"/>
            </a:pPr>
            <a:r>
              <a:rPr lang="en-US" sz="4000" b="1" dirty="0">
                <a:solidFill>
                  <a:srgbClr val="1B2F7F"/>
                </a:solidFill>
                <a:latin typeface="Calibri" panose="020F0502020204030204" pitchFamily="34" charset="0"/>
              </a:rPr>
              <a:t>Antibiotics</a:t>
            </a:r>
            <a:r>
              <a:rPr lang="en-US" sz="3600" b="1" dirty="0">
                <a:solidFill>
                  <a:schemeClr val="bg2">
                    <a:lumMod val="50000"/>
                  </a:schemeClr>
                </a:solidFill>
                <a:latin typeface="Calibri" panose="020F0502020204030204" pitchFamily="34" charset="0"/>
              </a:rPr>
              <a:t> </a:t>
            </a:r>
            <a:r>
              <a:rPr lang="en-US" sz="2800" b="1" dirty="0">
                <a:solidFill>
                  <a:schemeClr val="bg2">
                    <a:lumMod val="50000"/>
                  </a:schemeClr>
                </a:solidFill>
                <a:latin typeface="Calibri" panose="020F0502020204030204" pitchFamily="34" charset="0"/>
              </a:rPr>
              <a:t>only work on bacterial infections, but most diarrhea is caused by viruses</a:t>
            </a:r>
          </a:p>
          <a:p>
            <a:pPr marL="571500" indent="-571500">
              <a:spcAft>
                <a:spcPts val="1200"/>
              </a:spcAft>
              <a:buClr>
                <a:schemeClr val="bg2">
                  <a:lumMod val="50000"/>
                </a:schemeClr>
              </a:buClr>
              <a:buSzPct val="80000"/>
              <a:buFont typeface="Wingdings" charset="2"/>
              <a:buChar char="§"/>
            </a:pPr>
            <a:r>
              <a:rPr lang="en-US" sz="4000" b="1" dirty="0">
                <a:solidFill>
                  <a:srgbClr val="1B2F7F"/>
                </a:solidFill>
                <a:latin typeface="Calibri" panose="020F0502020204030204" pitchFamily="34" charset="0"/>
              </a:rPr>
              <a:t>Antidiarrheal agents </a:t>
            </a:r>
            <a:r>
              <a:rPr lang="en-US" sz="2800" b="1" dirty="0">
                <a:solidFill>
                  <a:schemeClr val="bg2">
                    <a:lumMod val="50000"/>
                  </a:schemeClr>
                </a:solidFill>
                <a:latin typeface="Calibri" panose="020F0502020204030204" pitchFamily="34" charset="0"/>
              </a:rPr>
              <a:t>(including loperamide, Imodium</a:t>
            </a:r>
            <a:r>
              <a:rPr lang="en-US" sz="2800" b="1" baseline="30000" dirty="0">
                <a:solidFill>
                  <a:schemeClr val="bg2">
                    <a:lumMod val="50000"/>
                  </a:schemeClr>
                </a:solidFill>
                <a:latin typeface="Calibri" panose="020F0502020204030204" pitchFamily="34" charset="0"/>
              </a:rPr>
              <a:t>®</a:t>
            </a:r>
            <a:r>
              <a:rPr lang="en-US" sz="2800" b="1" dirty="0">
                <a:solidFill>
                  <a:schemeClr val="bg2">
                    <a:lumMod val="50000"/>
                  </a:schemeClr>
                </a:solidFill>
                <a:latin typeface="Calibri" panose="020F0502020204030204" pitchFamily="34" charset="0"/>
              </a:rPr>
              <a:t>, Pepto-Bismol</a:t>
            </a:r>
            <a:r>
              <a:rPr lang="en-US" sz="2800" b="1" baseline="30000" dirty="0">
                <a:solidFill>
                  <a:schemeClr val="bg2">
                    <a:lumMod val="50000"/>
                  </a:schemeClr>
                </a:solidFill>
                <a:latin typeface="Calibri" panose="020F0502020204030204" pitchFamily="34" charset="0"/>
              </a:rPr>
              <a:t>®</a:t>
            </a:r>
            <a:r>
              <a:rPr lang="en-US" sz="2800" b="1" dirty="0">
                <a:solidFill>
                  <a:schemeClr val="bg2">
                    <a:lumMod val="50000"/>
                  </a:schemeClr>
                </a:solidFill>
                <a:latin typeface="Calibri" panose="020F0502020204030204" pitchFamily="34" charset="0"/>
              </a:rPr>
              <a:t>, and Kaopectate</a:t>
            </a:r>
            <a:r>
              <a:rPr lang="en-US" sz="2800" b="1" baseline="30000" dirty="0">
                <a:solidFill>
                  <a:schemeClr val="bg2">
                    <a:lumMod val="50000"/>
                  </a:schemeClr>
                </a:solidFill>
                <a:latin typeface="Calibri" panose="020F0502020204030204" pitchFamily="34" charset="0"/>
              </a:rPr>
              <a:t>®</a:t>
            </a:r>
            <a:r>
              <a:rPr lang="en-US" sz="2800" b="1" dirty="0">
                <a:solidFill>
                  <a:schemeClr val="bg2">
                    <a:lumMod val="50000"/>
                  </a:schemeClr>
                </a:solidFill>
                <a:latin typeface="Calibri" panose="020F0502020204030204" pitchFamily="34" charset="0"/>
              </a:rPr>
              <a:t>) are </a:t>
            </a:r>
            <a:r>
              <a:rPr lang="en-US" sz="2800" b="1" i="1" u="sng" dirty="0">
                <a:solidFill>
                  <a:schemeClr val="bg2">
                    <a:lumMod val="50000"/>
                  </a:schemeClr>
                </a:solidFill>
                <a:latin typeface="Calibri" panose="020F0502020204030204" pitchFamily="34" charset="0"/>
              </a:rPr>
              <a:t>never</a:t>
            </a:r>
            <a:r>
              <a:rPr lang="en-US" sz="2800" b="1" dirty="0">
                <a:solidFill>
                  <a:schemeClr val="bg2">
                    <a:lumMod val="50000"/>
                  </a:schemeClr>
                </a:solidFill>
                <a:latin typeface="Calibri" panose="020F0502020204030204" pitchFamily="34" charset="0"/>
              </a:rPr>
              <a:t> recommended for children. They can mask worsening symptoms and delay treatment.</a:t>
            </a:r>
          </a:p>
        </p:txBody>
      </p:sp>
    </p:spTree>
    <p:extLst>
      <p:ext uri="{BB962C8B-B14F-4D97-AF65-F5344CB8AC3E}">
        <p14:creationId xmlns:p14="http://schemas.microsoft.com/office/powerpoint/2010/main" val="1785571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041623" y="1613386"/>
            <a:ext cx="7622739" cy="1077218"/>
          </a:xfrm>
          <a:prstGeom prst="rect">
            <a:avLst/>
          </a:prstGeom>
        </p:spPr>
        <p:txBody>
          <a:bodyPr wrap="square">
            <a:spAutoFit/>
          </a:bodyPr>
          <a:lstStyle/>
          <a:p>
            <a:pPr lvl="0">
              <a:spcBef>
                <a:spcPts val="1800"/>
              </a:spcBef>
              <a:buClr>
                <a:srgbClr val="FCB040"/>
              </a:buClr>
              <a:buSzPct val="80000"/>
            </a:pPr>
            <a:r>
              <a:rPr lang="en-US" sz="3200" b="1" dirty="0">
                <a:solidFill>
                  <a:schemeClr val="bg2">
                    <a:lumMod val="50000"/>
                  </a:schemeClr>
                </a:solidFill>
                <a:latin typeface="Calibri" panose="020F0502020204030204" pitchFamily="34" charset="0"/>
              </a:rPr>
              <a:t>Watch the video to learn more about what drugs not to give during diarrhea</a:t>
            </a:r>
            <a:endParaRPr lang="en-US" sz="2400" b="1" dirty="0">
              <a:solidFill>
                <a:schemeClr val="bg2">
                  <a:lumMod val="50000"/>
                </a:schemeClr>
              </a:solidFill>
              <a:latin typeface="Calibri" panose="020F0502020204030204" pitchFamily="34" charset="0"/>
            </a:endParaRPr>
          </a:p>
        </p:txBody>
      </p:sp>
      <p:pic>
        <p:nvPicPr>
          <p:cNvPr id="7" name="Picture 6"/>
          <p:cNvPicPr>
            <a:picLocks noChangeAspect="1"/>
          </p:cNvPicPr>
          <p:nvPr/>
        </p:nvPicPr>
        <p:blipFill>
          <a:blip r:embed="rId3"/>
          <a:stretch>
            <a:fillRect/>
          </a:stretch>
        </p:blipFill>
        <p:spPr>
          <a:xfrm>
            <a:off x="1396304" y="2870576"/>
            <a:ext cx="4993454" cy="2500920"/>
          </a:xfrm>
          <a:prstGeom prst="rect">
            <a:avLst/>
          </a:prstGeom>
        </p:spPr>
      </p:pic>
      <p:sp>
        <p:nvSpPr>
          <p:cNvPr id="8" name="Title 7"/>
          <p:cNvSpPr>
            <a:spLocks noGrp="1"/>
          </p:cNvSpPr>
          <p:nvPr>
            <p:ph type="title"/>
          </p:nvPr>
        </p:nvSpPr>
        <p:spPr/>
        <p:txBody>
          <a:bodyPr/>
          <a:lstStyle/>
          <a:p>
            <a:r>
              <a:rPr lang="en-US" dirty="0">
                <a:latin typeface="Calibri" panose="020F0502020204030204" pitchFamily="34" charset="0"/>
              </a:rPr>
              <a:t>VIDEO 3 - What </a:t>
            </a:r>
            <a:r>
              <a:rPr lang="en-US" dirty="0">
                <a:solidFill>
                  <a:srgbClr val="FF0000"/>
                </a:solidFill>
                <a:latin typeface="Calibri" panose="020F0502020204030204" pitchFamily="34" charset="0"/>
              </a:rPr>
              <a:t>not</a:t>
            </a:r>
            <a:r>
              <a:rPr lang="en-US" dirty="0">
                <a:latin typeface="Calibri" panose="020F0502020204030204" pitchFamily="34" charset="0"/>
              </a:rPr>
              <a:t> to give for common diarrhea</a:t>
            </a:r>
            <a:endParaRPr lang="en-US" dirty="0"/>
          </a:p>
        </p:txBody>
      </p:sp>
      <p:pic>
        <p:nvPicPr>
          <p:cNvPr id="5" name="Picture 4"/>
          <p:cNvPicPr>
            <a:picLocks noChangeAspect="1"/>
          </p:cNvPicPr>
          <p:nvPr/>
        </p:nvPicPr>
        <p:blipFill>
          <a:blip r:embed="rId4"/>
          <a:stretch>
            <a:fillRect/>
          </a:stretch>
        </p:blipFill>
        <p:spPr>
          <a:xfrm>
            <a:off x="7227860" y="3009672"/>
            <a:ext cx="3200400" cy="2387600"/>
          </a:xfrm>
          <a:prstGeom prst="rect">
            <a:avLst/>
          </a:prstGeom>
        </p:spPr>
      </p:pic>
    </p:spTree>
    <p:extLst>
      <p:ext uri="{BB962C8B-B14F-4D97-AF65-F5344CB8AC3E}">
        <p14:creationId xmlns:p14="http://schemas.microsoft.com/office/powerpoint/2010/main" val="10762095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Calibri" panose="020F0502020204030204" pitchFamily="34" charset="0"/>
              </a:rPr>
              <a:t>How to treat diarrhea</a:t>
            </a:r>
            <a:endParaRPr lang="en-US" sz="1400" dirty="0">
              <a:latin typeface="Calibri" panose="020F0502020204030204" pitchFamily="34" charset="0"/>
            </a:endParaRPr>
          </a:p>
        </p:txBody>
      </p:sp>
      <p:sp>
        <p:nvSpPr>
          <p:cNvPr id="3" name="Content Placeholder 2"/>
          <p:cNvSpPr txBox="1">
            <a:spLocks/>
          </p:cNvSpPr>
          <p:nvPr/>
        </p:nvSpPr>
        <p:spPr>
          <a:xfrm>
            <a:off x="615024" y="2014644"/>
            <a:ext cx="10972800" cy="5009883"/>
          </a:xfrm>
          <a:prstGeom prst="rect">
            <a:avLst/>
          </a:prstGeom>
        </p:spPr>
        <p:txBody>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Font typeface="Wingdings 2" panose="05020102010507070707" pitchFamily="18" charset="2"/>
              <a:buNone/>
            </a:pPr>
            <a:r>
              <a:rPr lang="en-US" sz="2800" b="1" dirty="0">
                <a:solidFill>
                  <a:srgbClr val="767171"/>
                </a:solidFill>
                <a:latin typeface="Calibri" panose="020F0502020204030204" pitchFamily="34" charset="0"/>
              </a:rPr>
              <a:t>If the child has diarrhea with </a:t>
            </a:r>
            <a:r>
              <a:rPr lang="en-US" sz="2800" b="1" u="sng" dirty="0">
                <a:solidFill>
                  <a:srgbClr val="767171"/>
                </a:solidFill>
                <a:latin typeface="Calibri" panose="020F0502020204030204" pitchFamily="34" charset="0"/>
              </a:rPr>
              <a:t>NO</a:t>
            </a:r>
            <a:r>
              <a:rPr lang="en-US" sz="2800" b="1" dirty="0">
                <a:solidFill>
                  <a:srgbClr val="767171"/>
                </a:solidFill>
                <a:latin typeface="Calibri" panose="020F0502020204030204" pitchFamily="34" charset="0"/>
              </a:rPr>
              <a:t> danger signs, give the following treatment and advice to the caregiver:</a:t>
            </a:r>
          </a:p>
          <a:p>
            <a:endParaRPr lang="en-US" dirty="0"/>
          </a:p>
        </p:txBody>
      </p:sp>
      <p:sp>
        <p:nvSpPr>
          <p:cNvPr id="4" name="Rectangle 3"/>
          <p:cNvSpPr/>
          <p:nvPr/>
        </p:nvSpPr>
        <p:spPr>
          <a:xfrm>
            <a:off x="640386" y="3103813"/>
            <a:ext cx="6945748" cy="2708434"/>
          </a:xfrm>
          <a:prstGeom prst="rect">
            <a:avLst/>
          </a:prstGeom>
        </p:spPr>
        <p:txBody>
          <a:bodyPr wrap="square">
            <a:spAutoFit/>
          </a:bodyPr>
          <a:lstStyle/>
          <a:p>
            <a:pPr marL="1076325" indent="-1076325" defTabSz="457200">
              <a:spcBef>
                <a:spcPts val="1200"/>
              </a:spcBef>
            </a:pPr>
            <a:r>
              <a:rPr lang="en-US" sz="2800" b="1" dirty="0">
                <a:solidFill>
                  <a:srgbClr val="1A3260"/>
                </a:solidFill>
                <a:latin typeface="Calibri" panose="020F0502020204030204" pitchFamily="34" charset="0"/>
              </a:rPr>
              <a:t>Step 1:	</a:t>
            </a:r>
            <a:r>
              <a:rPr lang="en-US" sz="2800" dirty="0">
                <a:solidFill>
                  <a:srgbClr val="1A3260"/>
                </a:solidFill>
                <a:latin typeface="Calibri" panose="020F0502020204030204" pitchFamily="34" charset="0"/>
              </a:rPr>
              <a:t>Give </a:t>
            </a:r>
            <a:r>
              <a:rPr lang="en-US" sz="2800" b="1" dirty="0">
                <a:solidFill>
                  <a:srgbClr val="1A3260"/>
                </a:solidFill>
                <a:latin typeface="Calibri" panose="020F0502020204030204" pitchFamily="34" charset="0"/>
              </a:rPr>
              <a:t>ORS</a:t>
            </a:r>
          </a:p>
          <a:p>
            <a:pPr marL="1076325" indent="-1076325" defTabSz="457200">
              <a:spcBef>
                <a:spcPts val="1200"/>
              </a:spcBef>
            </a:pPr>
            <a:r>
              <a:rPr lang="en-US" sz="2800" b="1" dirty="0">
                <a:solidFill>
                  <a:srgbClr val="1A3260"/>
                </a:solidFill>
                <a:latin typeface="Calibri" panose="020F0502020204030204" pitchFamily="34" charset="0"/>
              </a:rPr>
              <a:t>Step 2:	</a:t>
            </a:r>
            <a:r>
              <a:rPr lang="en-US" sz="2800" dirty="0">
                <a:solidFill>
                  <a:srgbClr val="1A3260"/>
                </a:solidFill>
                <a:latin typeface="Calibri" panose="020F0502020204030204" pitchFamily="34" charset="0"/>
              </a:rPr>
              <a:t>Give </a:t>
            </a:r>
            <a:r>
              <a:rPr lang="en-US" sz="2800" b="1" dirty="0">
                <a:solidFill>
                  <a:srgbClr val="1A3260"/>
                </a:solidFill>
                <a:latin typeface="Calibri" panose="020F0502020204030204" pitchFamily="34" charset="0"/>
              </a:rPr>
              <a:t>zinc</a:t>
            </a:r>
            <a:r>
              <a:rPr lang="en-US" sz="2800" dirty="0">
                <a:solidFill>
                  <a:srgbClr val="1A3260"/>
                </a:solidFill>
                <a:latin typeface="Calibri" panose="020F0502020204030204" pitchFamily="34" charset="0"/>
              </a:rPr>
              <a:t> tablets for </a:t>
            </a:r>
            <a:r>
              <a:rPr lang="en-US" sz="2800" b="1" dirty="0">
                <a:solidFill>
                  <a:srgbClr val="1A3260"/>
                </a:solidFill>
                <a:latin typeface="Calibri" panose="020F0502020204030204" pitchFamily="34" charset="0"/>
              </a:rPr>
              <a:t>10 days</a:t>
            </a:r>
          </a:p>
          <a:p>
            <a:pPr marL="1076325" indent="-1076325" defTabSz="457200">
              <a:spcBef>
                <a:spcPts val="1200"/>
              </a:spcBef>
            </a:pPr>
            <a:r>
              <a:rPr lang="en-US" sz="2800" b="1" dirty="0">
                <a:solidFill>
                  <a:srgbClr val="1A3260"/>
                </a:solidFill>
                <a:latin typeface="Calibri" panose="020F0502020204030204" pitchFamily="34" charset="0"/>
              </a:rPr>
              <a:t>Step 3:	</a:t>
            </a:r>
            <a:r>
              <a:rPr lang="en-US" sz="2800" dirty="0">
                <a:solidFill>
                  <a:srgbClr val="1A3260"/>
                </a:solidFill>
                <a:latin typeface="Calibri" panose="020F0502020204030204" pitchFamily="34" charset="0"/>
              </a:rPr>
              <a:t>Continue feeding</a:t>
            </a:r>
          </a:p>
          <a:p>
            <a:pPr marL="1076325" indent="-1076325" defTabSz="457200">
              <a:spcBef>
                <a:spcPts val="1200"/>
              </a:spcBef>
            </a:pPr>
            <a:r>
              <a:rPr lang="en-US" sz="2800" b="1" dirty="0">
                <a:solidFill>
                  <a:srgbClr val="1A3260"/>
                </a:solidFill>
                <a:latin typeface="Calibri" panose="020F0502020204030204" pitchFamily="34" charset="0"/>
              </a:rPr>
              <a:t>Step 4:	</a:t>
            </a:r>
            <a:r>
              <a:rPr lang="en-US" sz="2800" dirty="0">
                <a:solidFill>
                  <a:srgbClr val="1A3260"/>
                </a:solidFill>
                <a:latin typeface="Calibri" panose="020F0502020204030204" pitchFamily="34" charset="0"/>
              </a:rPr>
              <a:t>Know when to return or take the child to the clinic</a:t>
            </a:r>
          </a:p>
        </p:txBody>
      </p:sp>
      <p:grpSp>
        <p:nvGrpSpPr>
          <p:cNvPr id="5" name="Group 4"/>
          <p:cNvGrpSpPr/>
          <p:nvPr/>
        </p:nvGrpSpPr>
        <p:grpSpPr>
          <a:xfrm>
            <a:off x="8300947" y="3545421"/>
            <a:ext cx="3286877" cy="1578692"/>
            <a:chOff x="4940134" y="2805545"/>
            <a:chExt cx="3438144" cy="2268187"/>
          </a:xfrm>
        </p:grpSpPr>
        <p:sp>
          <p:nvSpPr>
            <p:cNvPr id="6" name="Rectangle 5"/>
            <p:cNvSpPr/>
            <p:nvPr/>
          </p:nvSpPr>
          <p:spPr>
            <a:xfrm>
              <a:off x="4940134" y="2805545"/>
              <a:ext cx="3438144" cy="2268187"/>
            </a:xfrm>
            <a:prstGeom prst="rect">
              <a:avLst/>
            </a:prstGeom>
            <a:solidFill>
              <a:schemeClr val="bg1"/>
            </a:solidFill>
            <a:ln w="9525">
              <a:solidFill>
                <a:schemeClr val="bg2">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grpSp>
          <p:nvGrpSpPr>
            <p:cNvPr id="7" name="Group 6"/>
            <p:cNvGrpSpPr/>
            <p:nvPr/>
          </p:nvGrpSpPr>
          <p:grpSpPr>
            <a:xfrm>
              <a:off x="5080463" y="3153826"/>
              <a:ext cx="914422" cy="1610086"/>
              <a:chOff x="5080463" y="3153826"/>
              <a:chExt cx="914422" cy="1610086"/>
            </a:xfrm>
          </p:grpSpPr>
          <p:pic>
            <p:nvPicPr>
              <p:cNvPr id="8" name="Picture 2" descr="C:\Users\nicholas.wiater\Desktop\July 3, 2013\art_ZINCORS\P18Glass.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80463" y="3153826"/>
                <a:ext cx="914422" cy="1610086"/>
              </a:xfrm>
              <a:prstGeom prst="rect">
                <a:avLst/>
              </a:prstGeom>
              <a:noFill/>
            </p:spPr>
          </p:pic>
          <p:sp>
            <p:nvSpPr>
              <p:cNvPr id="9" name="TextBox 8"/>
              <p:cNvSpPr txBox="1"/>
              <p:nvPr/>
            </p:nvSpPr>
            <p:spPr>
              <a:xfrm>
                <a:off x="5193350" y="3705225"/>
                <a:ext cx="606516" cy="530638"/>
              </a:xfrm>
              <a:prstGeom prst="rect">
                <a:avLst/>
              </a:prstGeom>
              <a:noFill/>
            </p:spPr>
            <p:txBody>
              <a:bodyPr wrap="none" rtlCol="0">
                <a:spAutoFit/>
              </a:bodyPr>
              <a:lstStyle/>
              <a:p>
                <a:pPr defTabSz="457200"/>
                <a:r>
                  <a:rPr lang="en-US" b="1" dirty="0">
                    <a:solidFill>
                      <a:prstClr val="black"/>
                    </a:solidFill>
                  </a:rPr>
                  <a:t>ORS</a:t>
                </a:r>
              </a:p>
            </p:txBody>
          </p:sp>
        </p:grpSp>
      </p:grpSp>
      <p:sp>
        <p:nvSpPr>
          <p:cNvPr id="10" name="TextBox 9"/>
          <p:cNvSpPr txBox="1"/>
          <p:nvPr/>
        </p:nvSpPr>
        <p:spPr>
          <a:xfrm>
            <a:off x="9809091" y="4519584"/>
            <a:ext cx="1402115" cy="369332"/>
          </a:xfrm>
          <a:prstGeom prst="rect">
            <a:avLst/>
          </a:prstGeom>
          <a:noFill/>
        </p:spPr>
        <p:txBody>
          <a:bodyPr wrap="none" rtlCol="0">
            <a:spAutoFit/>
          </a:bodyPr>
          <a:lstStyle/>
          <a:p>
            <a:pPr defTabSz="457200"/>
            <a:r>
              <a:rPr lang="en-US" b="1" dirty="0">
                <a:solidFill>
                  <a:prstClr val="black"/>
                </a:solidFill>
              </a:rPr>
              <a:t>Zinc, 10 days</a:t>
            </a:r>
          </a:p>
        </p:txBody>
      </p:sp>
      <p:pic>
        <p:nvPicPr>
          <p:cNvPr id="11" name="Picture 3" descr="C:\Users\nicholas.wiater\Desktop\July 3, 2013\art_ZINCORS\P18Spoon_pill.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553176" y="4010134"/>
            <a:ext cx="1918937" cy="548507"/>
          </a:xfrm>
          <a:prstGeom prst="rect">
            <a:avLst/>
          </a:prstGeom>
          <a:noFill/>
        </p:spPr>
      </p:pic>
    </p:spTree>
    <p:extLst>
      <p:ext uri="{BB962C8B-B14F-4D97-AF65-F5344CB8AC3E}">
        <p14:creationId xmlns:p14="http://schemas.microsoft.com/office/powerpoint/2010/main" val="1846070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b="1" dirty="0">
                <a:solidFill>
                  <a:prstClr val="white"/>
                </a:solidFill>
                <a:latin typeface="Calibri" panose="020F0502020204030204"/>
              </a:rPr>
              <a:t>ORS mixing instructions</a:t>
            </a:r>
          </a:p>
        </p:txBody>
      </p:sp>
      <p:pic>
        <p:nvPicPr>
          <p:cNvPr id="4" name="Picture 3"/>
          <p:cNvPicPr>
            <a:picLocks noChangeAspect="1"/>
          </p:cNvPicPr>
          <p:nvPr/>
        </p:nvPicPr>
        <p:blipFill>
          <a:blip r:embed="rId3"/>
          <a:stretch>
            <a:fillRect/>
          </a:stretch>
        </p:blipFill>
        <p:spPr>
          <a:xfrm>
            <a:off x="1438806" y="1848917"/>
            <a:ext cx="9277408" cy="464995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508767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solidFill>
                  <a:prstClr val="white"/>
                </a:solidFill>
                <a:latin typeface="Calibri" panose="020F0502020204030204"/>
              </a:rPr>
              <a:t>STEP 1:</a:t>
            </a:r>
            <a:r>
              <a:rPr lang="en-US" dirty="0">
                <a:solidFill>
                  <a:prstClr val="white"/>
                </a:solidFill>
                <a:latin typeface="Calibri" panose="020F0502020204030204"/>
              </a:rPr>
              <a:t> </a:t>
            </a:r>
            <a:r>
              <a:rPr lang="en-US" b="1" dirty="0">
                <a:solidFill>
                  <a:prstClr val="white"/>
                </a:solidFill>
                <a:latin typeface="Calibri" panose="020F0502020204030204"/>
              </a:rPr>
              <a:t>ORS dosage instructions</a:t>
            </a:r>
            <a:endParaRPr lang="en-US" dirty="0"/>
          </a:p>
        </p:txBody>
      </p:sp>
      <p:sp>
        <p:nvSpPr>
          <p:cNvPr id="4" name="Rectangle 3"/>
          <p:cNvSpPr/>
          <p:nvPr/>
        </p:nvSpPr>
        <p:spPr>
          <a:xfrm>
            <a:off x="774923" y="5055333"/>
            <a:ext cx="10978164" cy="1261884"/>
          </a:xfrm>
          <a:prstGeom prst="rect">
            <a:avLst/>
          </a:prstGeom>
        </p:spPr>
        <p:txBody>
          <a:bodyPr wrap="square">
            <a:spAutoFit/>
          </a:bodyPr>
          <a:lstStyle/>
          <a:p>
            <a:r>
              <a:rPr lang="en-US" sz="2800" b="1" dirty="0">
                <a:solidFill>
                  <a:srgbClr val="767171"/>
                </a:solidFill>
                <a:latin typeface="Calibri" panose="020F0502020204030204" pitchFamily="34" charset="0"/>
              </a:rPr>
              <a:t>Show the caregiver how much </a:t>
            </a:r>
            <a:r>
              <a:rPr lang="en-US" sz="2800" b="1" spc="100" dirty="0">
                <a:solidFill>
                  <a:srgbClr val="767171"/>
                </a:solidFill>
                <a:latin typeface="Calibri" panose="020F0502020204030204" pitchFamily="34" charset="0"/>
              </a:rPr>
              <a:t>ORS</a:t>
            </a:r>
            <a:r>
              <a:rPr lang="en-US" sz="2800" b="1" dirty="0">
                <a:solidFill>
                  <a:srgbClr val="767171"/>
                </a:solidFill>
                <a:latin typeface="Calibri" panose="020F0502020204030204" pitchFamily="34" charset="0"/>
              </a:rPr>
              <a:t> to give: </a:t>
            </a:r>
          </a:p>
          <a:p>
            <a:pPr marL="457200" indent="-457200">
              <a:buFont typeface="Wingdings" charset="2"/>
              <a:buChar char="§"/>
            </a:pPr>
            <a:r>
              <a:rPr lang="en-US" sz="2400" b="1" dirty="0">
                <a:solidFill>
                  <a:srgbClr val="767171"/>
                </a:solidFill>
                <a:latin typeface="Calibri" panose="020F0502020204030204" pitchFamily="34" charset="0"/>
              </a:rPr>
              <a:t>2mths to </a:t>
            </a:r>
            <a:r>
              <a:rPr lang="zh-TW" altLang="en-US" sz="2400" b="1" dirty="0">
                <a:solidFill>
                  <a:srgbClr val="767171"/>
                </a:solidFill>
                <a:latin typeface="Calibri" panose="020F0502020204030204" pitchFamily="34" charset="0"/>
              </a:rPr>
              <a:t> </a:t>
            </a:r>
            <a:r>
              <a:rPr lang="en-US" sz="2400" b="1" dirty="0">
                <a:solidFill>
                  <a:srgbClr val="767171"/>
                </a:solidFill>
                <a:latin typeface="Calibri" panose="020F0502020204030204" pitchFamily="34" charset="0"/>
              </a:rPr>
              <a:t>2 years—50 to 100 mL after each loose stool</a:t>
            </a:r>
          </a:p>
          <a:p>
            <a:pPr marL="457200" indent="-457200">
              <a:buFont typeface="Wingdings" charset="2"/>
              <a:buChar char="§"/>
            </a:pPr>
            <a:r>
              <a:rPr lang="en-US" sz="2400" b="1" dirty="0">
                <a:solidFill>
                  <a:srgbClr val="767171"/>
                </a:solidFill>
                <a:latin typeface="Calibri" panose="020F0502020204030204" pitchFamily="34" charset="0"/>
              </a:rPr>
              <a:t>2 to 5 years—100 to 200 mL after each loose stool</a:t>
            </a:r>
          </a:p>
        </p:txBody>
      </p:sp>
      <p:pic>
        <p:nvPicPr>
          <p:cNvPr id="6" name="Picture 5"/>
          <p:cNvPicPr>
            <a:picLocks noChangeAspect="1"/>
          </p:cNvPicPr>
          <p:nvPr/>
        </p:nvPicPr>
        <p:blipFill>
          <a:blip r:embed="rId3"/>
          <a:stretch>
            <a:fillRect/>
          </a:stretch>
        </p:blipFill>
        <p:spPr>
          <a:xfrm>
            <a:off x="521526" y="1369451"/>
            <a:ext cx="11289206" cy="32378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42531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a:latin typeface="Calibri" panose="020F0502020204030204" pitchFamily="34" charset="0"/>
              </a:rPr>
              <a:t>Session 1. Day 2 review</a:t>
            </a:r>
          </a:p>
        </p:txBody>
      </p:sp>
      <p:sp>
        <p:nvSpPr>
          <p:cNvPr id="3" name="Content Placeholder 2"/>
          <p:cNvSpPr>
            <a:spLocks noGrp="1"/>
          </p:cNvSpPr>
          <p:nvPr>
            <p:ph idx="4294967295"/>
          </p:nvPr>
        </p:nvSpPr>
        <p:spPr>
          <a:xfrm>
            <a:off x="1132378" y="2236447"/>
            <a:ext cx="10183812" cy="1938940"/>
          </a:xfrm>
          <a:prstGeom prst="rect">
            <a:avLst/>
          </a:prstGeom>
        </p:spPr>
        <p:txBody>
          <a:bodyPr>
            <a:normAutofit/>
          </a:bodyPr>
          <a:lstStyle/>
          <a:p>
            <a:pPr marL="0" indent="0">
              <a:buNone/>
            </a:pPr>
            <a:r>
              <a:rPr lang="en-US" sz="4000" b="1" dirty="0">
                <a:solidFill>
                  <a:schemeClr val="bg2">
                    <a:lumMod val="50000"/>
                  </a:schemeClr>
                </a:solidFill>
                <a:latin typeface="Calibri" panose="020F0502020204030204" pitchFamily="34" charset="0"/>
              </a:rPr>
              <a:t>During this session, your focus is to:</a:t>
            </a:r>
            <a:endParaRPr lang="en-US" sz="3200" b="1" dirty="0">
              <a:solidFill>
                <a:schemeClr val="bg2">
                  <a:lumMod val="50000"/>
                </a:schemeClr>
              </a:solidFill>
              <a:latin typeface="Calibri" panose="020F0502020204030204" pitchFamily="34" charset="0"/>
            </a:endParaRPr>
          </a:p>
          <a:p>
            <a:pPr>
              <a:buSzPct val="100000"/>
              <a:buFont typeface="Wingdings" charset="2"/>
              <a:buChar char="q"/>
            </a:pPr>
            <a:r>
              <a:rPr lang="en-US" sz="3200" b="1" dirty="0">
                <a:solidFill>
                  <a:schemeClr val="bg2">
                    <a:lumMod val="50000"/>
                  </a:schemeClr>
                </a:solidFill>
                <a:latin typeface="Calibri" panose="020F0502020204030204" pitchFamily="34" charset="0"/>
              </a:rPr>
              <a:t>Review materials presented in Day 2</a:t>
            </a:r>
          </a:p>
          <a:p>
            <a:pPr>
              <a:buSzPct val="100000"/>
              <a:buFont typeface="Wingdings" charset="2"/>
              <a:buChar char="q"/>
            </a:pPr>
            <a:r>
              <a:rPr lang="en-US" sz="3200" b="1" dirty="0">
                <a:solidFill>
                  <a:schemeClr val="bg2">
                    <a:lumMod val="50000"/>
                  </a:schemeClr>
                </a:solidFill>
                <a:latin typeface="Calibri" panose="020F0502020204030204" pitchFamily="34" charset="0"/>
              </a:rPr>
              <a:t>Prepare for Day 3</a:t>
            </a:r>
          </a:p>
        </p:txBody>
      </p:sp>
      <p:pic>
        <p:nvPicPr>
          <p:cNvPr id="4" name="Picture 2" descr="C:\Documents and Settings\evorderbruegge\Local Settings\Temporary Internet Files\Content.IE5\OWDC6Z52\MC90043779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35766" y="2561659"/>
            <a:ext cx="1562178" cy="1342055"/>
          </a:xfrm>
          <a:prstGeom prst="rect">
            <a:avLst/>
          </a:prstGeom>
          <a:noFill/>
          <a:ln w="9525">
            <a:noFill/>
            <a:miter lim="800000"/>
            <a:headEnd/>
            <a:tailEnd/>
          </a:ln>
        </p:spPr>
      </p:pic>
    </p:spTree>
    <p:extLst>
      <p:ext uri="{BB962C8B-B14F-4D97-AF65-F5344CB8AC3E}">
        <p14:creationId xmlns:p14="http://schemas.microsoft.com/office/powerpoint/2010/main" val="8708075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b="1" dirty="0">
                <a:solidFill>
                  <a:prstClr val="white"/>
                </a:solidFill>
                <a:latin typeface="Calibri" panose="020F0502020204030204"/>
              </a:rPr>
              <a:t>Zinc mixing instructions</a:t>
            </a:r>
          </a:p>
        </p:txBody>
      </p:sp>
      <p:sp>
        <p:nvSpPr>
          <p:cNvPr id="5" name="Rectangle 4"/>
          <p:cNvSpPr/>
          <p:nvPr/>
        </p:nvSpPr>
        <p:spPr>
          <a:xfrm>
            <a:off x="1541826" y="4401383"/>
            <a:ext cx="9463315" cy="954107"/>
          </a:xfrm>
          <a:prstGeom prst="rect">
            <a:avLst/>
          </a:prstGeom>
        </p:spPr>
        <p:txBody>
          <a:bodyPr wrap="square">
            <a:spAutoFit/>
          </a:bodyPr>
          <a:lstStyle/>
          <a:p>
            <a:pPr marL="0" lvl="1"/>
            <a:r>
              <a:rPr lang="en-US" sz="2800" b="1" dirty="0">
                <a:solidFill>
                  <a:srgbClr val="767171"/>
                </a:solidFill>
                <a:latin typeface="Calibri" panose="020F0502020204030204" pitchFamily="34" charset="0"/>
              </a:rPr>
              <a:t>Dissolve tablet in a small amount of expressed breast milk, ORS, or clean water in a cup</a:t>
            </a:r>
          </a:p>
        </p:txBody>
      </p:sp>
      <p:pic>
        <p:nvPicPr>
          <p:cNvPr id="2" name="Picture 1"/>
          <p:cNvPicPr>
            <a:picLocks noChangeAspect="1"/>
          </p:cNvPicPr>
          <p:nvPr/>
        </p:nvPicPr>
        <p:blipFill>
          <a:blip r:embed="rId3"/>
          <a:stretch>
            <a:fillRect/>
          </a:stretch>
        </p:blipFill>
        <p:spPr>
          <a:xfrm>
            <a:off x="625077" y="1871572"/>
            <a:ext cx="11009856" cy="20519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1942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solidFill>
                  <a:prstClr val="white"/>
                </a:solidFill>
                <a:latin typeface="Calibri" panose="020F0502020204030204"/>
              </a:rPr>
              <a:t>STEP 2: zinc dosage instructions </a:t>
            </a:r>
            <a:endParaRPr lang="en-US" dirty="0"/>
          </a:p>
        </p:txBody>
      </p:sp>
      <p:sp>
        <p:nvSpPr>
          <p:cNvPr id="4" name="Rectangle 3"/>
          <p:cNvSpPr/>
          <p:nvPr/>
        </p:nvSpPr>
        <p:spPr>
          <a:xfrm>
            <a:off x="208624" y="4405950"/>
            <a:ext cx="11983376" cy="2246769"/>
          </a:xfrm>
          <a:prstGeom prst="rect">
            <a:avLst/>
          </a:prstGeom>
        </p:spPr>
        <p:txBody>
          <a:bodyPr wrap="square">
            <a:spAutoFit/>
          </a:bodyPr>
          <a:lstStyle/>
          <a:p>
            <a:pPr marL="0" lvl="1"/>
            <a:r>
              <a:rPr lang="en-US" sz="2800" b="1" dirty="0">
                <a:solidFill>
                  <a:srgbClr val="767171"/>
                </a:solidFill>
                <a:latin typeface="Calibri" panose="020F0502020204030204" pitchFamily="34" charset="0"/>
              </a:rPr>
              <a:t>Show the caregiver how much </a:t>
            </a:r>
            <a:r>
              <a:rPr lang="en-US" sz="2800" b="1" spc="100" dirty="0">
                <a:solidFill>
                  <a:srgbClr val="767171"/>
                </a:solidFill>
                <a:latin typeface="Calibri" panose="020F0502020204030204" pitchFamily="34" charset="0"/>
              </a:rPr>
              <a:t>Zinc</a:t>
            </a:r>
            <a:r>
              <a:rPr lang="en-US" sz="2800" b="1" dirty="0">
                <a:solidFill>
                  <a:srgbClr val="767171"/>
                </a:solidFill>
                <a:latin typeface="Calibri" panose="020F0502020204030204" pitchFamily="34" charset="0"/>
              </a:rPr>
              <a:t> to give.</a:t>
            </a:r>
          </a:p>
          <a:p>
            <a:pPr marL="914400" lvl="1" indent="-457200">
              <a:buFont typeface="Wingdings" charset="2"/>
              <a:buChar char="§"/>
              <a:tabLst>
                <a:tab pos="2398713" algn="l"/>
                <a:tab pos="2743200" algn="l"/>
              </a:tabLst>
            </a:pPr>
            <a:r>
              <a:rPr lang="en-US" sz="2800" b="1" dirty="0">
                <a:solidFill>
                  <a:srgbClr val="767171"/>
                </a:solidFill>
                <a:latin typeface="Calibri" panose="020F0502020204030204" pitchFamily="34" charset="0"/>
              </a:rPr>
              <a:t> 2 to 6 months — 10 mg daily (1/2 tablet) for 10 days </a:t>
            </a:r>
          </a:p>
          <a:p>
            <a:pPr marL="914400" lvl="1" indent="-457200">
              <a:buFont typeface="Wingdings" charset="2"/>
              <a:buChar char="§"/>
              <a:tabLst>
                <a:tab pos="2398713" algn="l"/>
                <a:tab pos="2743200" algn="l"/>
              </a:tabLst>
            </a:pPr>
            <a:r>
              <a:rPr lang="en-US" sz="2800" b="1" dirty="0">
                <a:solidFill>
                  <a:srgbClr val="767171"/>
                </a:solidFill>
                <a:latin typeface="Calibri" panose="020F0502020204030204" pitchFamily="34" charset="0"/>
              </a:rPr>
              <a:t> 6 months or more — 20 mg daily (1 tablet) for 10 days</a:t>
            </a:r>
          </a:p>
          <a:p>
            <a:pPr marL="914400" lvl="1" indent="-457200">
              <a:buFont typeface="Wingdings" charset="2"/>
              <a:buChar char="§"/>
              <a:tabLst>
                <a:tab pos="2398713" algn="l"/>
                <a:tab pos="2743200" algn="l"/>
              </a:tabLst>
            </a:pPr>
            <a:r>
              <a:rPr lang="en-US" sz="2800" b="1" dirty="0">
                <a:solidFill>
                  <a:srgbClr val="767171"/>
                </a:solidFill>
                <a:latin typeface="Calibri" panose="020F0502020204030204" pitchFamily="34" charset="0"/>
              </a:rPr>
              <a:t>Continue to give zinc for 10 days </a:t>
            </a:r>
            <a:r>
              <a:rPr lang="en-US" sz="2800" b="1" i="1" dirty="0">
                <a:solidFill>
                  <a:srgbClr val="FF0000"/>
                </a:solidFill>
                <a:latin typeface="Calibri" panose="020F0502020204030204" pitchFamily="34" charset="0"/>
              </a:rPr>
              <a:t>even if the diarrhea stops earlier</a:t>
            </a:r>
          </a:p>
          <a:p>
            <a:pPr marL="628650" lvl="1" indent="-171450">
              <a:buFont typeface="Arial" pitchFamily="34" charset="0"/>
              <a:buChar char="•"/>
              <a:tabLst>
                <a:tab pos="2398713" algn="l"/>
                <a:tab pos="2743200" algn="l"/>
              </a:tabLst>
            </a:pPr>
            <a:endParaRPr lang="en-US" sz="2800" b="1" dirty="0">
              <a:solidFill>
                <a:schemeClr val="accent1"/>
              </a:solidFill>
              <a:latin typeface="Calibri" panose="020F0502020204030204" pitchFamily="34" charset="0"/>
            </a:endParaRPr>
          </a:p>
        </p:txBody>
      </p:sp>
      <p:pic>
        <p:nvPicPr>
          <p:cNvPr id="6" name="Picture 5"/>
          <p:cNvPicPr>
            <a:picLocks noChangeAspect="1"/>
          </p:cNvPicPr>
          <p:nvPr/>
        </p:nvPicPr>
        <p:blipFill>
          <a:blip r:embed="rId3"/>
          <a:stretch>
            <a:fillRect/>
          </a:stretch>
        </p:blipFill>
        <p:spPr>
          <a:xfrm>
            <a:off x="994055" y="1458011"/>
            <a:ext cx="9373655" cy="283993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41278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latin typeface="Calibri" panose="020F0502020204030204" pitchFamily="34" charset="0"/>
              </a:rPr>
              <a:t>STEP 3: Continue to feed</a:t>
            </a:r>
          </a:p>
        </p:txBody>
      </p:sp>
      <p:sp>
        <p:nvSpPr>
          <p:cNvPr id="3" name="Rectangle 2"/>
          <p:cNvSpPr/>
          <p:nvPr/>
        </p:nvSpPr>
        <p:spPr>
          <a:xfrm>
            <a:off x="774925" y="2115350"/>
            <a:ext cx="7773724" cy="3200876"/>
          </a:xfrm>
          <a:prstGeom prst="rect">
            <a:avLst/>
          </a:prstGeom>
        </p:spPr>
        <p:txBody>
          <a:bodyPr wrap="square">
            <a:spAutoFit/>
          </a:bodyPr>
          <a:lstStyle/>
          <a:p>
            <a:pPr>
              <a:spcBef>
                <a:spcPts val="1800"/>
              </a:spcBef>
            </a:pPr>
            <a:r>
              <a:rPr lang="en-US" sz="3200" b="1" dirty="0">
                <a:solidFill>
                  <a:schemeClr val="bg2">
                    <a:lumMod val="50000"/>
                  </a:schemeClr>
                </a:solidFill>
                <a:latin typeface="Calibri" panose="020F0502020204030204" pitchFamily="34" charset="0"/>
              </a:rPr>
              <a:t>The infant’s/child’s usual diet should be continued during diarrhea and increased afterwards:</a:t>
            </a:r>
          </a:p>
          <a:p>
            <a:pPr marL="522288" indent="-457200">
              <a:spcBef>
                <a:spcPts val="600"/>
              </a:spcBef>
              <a:buFont typeface="Wingdings" charset="2"/>
              <a:buChar char="§"/>
            </a:pPr>
            <a:r>
              <a:rPr lang="en-US" sz="3200" b="1" dirty="0">
                <a:solidFill>
                  <a:schemeClr val="bg2">
                    <a:lumMod val="50000"/>
                  </a:schemeClr>
                </a:solidFill>
                <a:latin typeface="Calibri" panose="020F0502020204030204" pitchFamily="34" charset="0"/>
              </a:rPr>
              <a:t>Food should </a:t>
            </a:r>
            <a:r>
              <a:rPr lang="en-US" sz="3200" b="1" i="1" u="sng" dirty="0">
                <a:solidFill>
                  <a:schemeClr val="bg2">
                    <a:lumMod val="50000"/>
                  </a:schemeClr>
                </a:solidFill>
                <a:latin typeface="Calibri" panose="020F0502020204030204" pitchFamily="34" charset="0"/>
              </a:rPr>
              <a:t>never</a:t>
            </a:r>
            <a:r>
              <a:rPr lang="en-US" sz="3200" b="1" dirty="0">
                <a:solidFill>
                  <a:schemeClr val="bg2">
                    <a:lumMod val="50000"/>
                  </a:schemeClr>
                </a:solidFill>
                <a:latin typeface="Calibri" panose="020F0502020204030204" pitchFamily="34" charset="0"/>
              </a:rPr>
              <a:t> be withheld or diluted</a:t>
            </a:r>
          </a:p>
          <a:p>
            <a:pPr marL="522288" indent="-457200">
              <a:spcBef>
                <a:spcPts val="600"/>
              </a:spcBef>
              <a:buFont typeface="Wingdings" charset="2"/>
              <a:buChar char="§"/>
            </a:pPr>
            <a:r>
              <a:rPr lang="en-US" sz="3200" b="1" dirty="0">
                <a:solidFill>
                  <a:schemeClr val="bg2">
                    <a:lumMod val="50000"/>
                  </a:schemeClr>
                </a:solidFill>
                <a:latin typeface="Calibri" panose="020F0502020204030204" pitchFamily="34" charset="0"/>
              </a:rPr>
              <a:t>Continued feeding also speeds the recovery</a:t>
            </a:r>
          </a:p>
        </p:txBody>
      </p:sp>
      <p:pic>
        <p:nvPicPr>
          <p:cNvPr id="4" name="Picture 5"/>
          <p:cNvPicPr>
            <a:picLocks noChangeAspect="1" noChangeArrowheads="1"/>
          </p:cNvPicPr>
          <p:nvPr/>
        </p:nvPicPr>
        <p:blipFill>
          <a:blip r:embed="rId3"/>
          <a:srcRect/>
          <a:stretch>
            <a:fillRect/>
          </a:stretch>
        </p:blipFill>
        <p:spPr bwMode="auto">
          <a:xfrm>
            <a:off x="9028588" y="2464301"/>
            <a:ext cx="2190494" cy="2375843"/>
          </a:xfrm>
          <a:prstGeom prst="rect">
            <a:avLst/>
          </a:prstGeom>
          <a:noFill/>
          <a:ln w="9525">
            <a:noFill/>
            <a:miter lim="800000"/>
            <a:headEnd/>
            <a:tailEnd/>
          </a:ln>
        </p:spPr>
      </p:pic>
    </p:spTree>
    <p:extLst>
      <p:ext uri="{BB962C8B-B14F-4D97-AF65-F5344CB8AC3E}">
        <p14:creationId xmlns:p14="http://schemas.microsoft.com/office/powerpoint/2010/main" val="32266893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latin typeface="Calibri" panose="020F0502020204030204" pitchFamily="34" charset="0"/>
              </a:rPr>
              <a:t>STEP 4: Know when to get more help</a:t>
            </a:r>
            <a:endParaRPr lang="en-US" dirty="0"/>
          </a:p>
        </p:txBody>
      </p:sp>
      <p:sp>
        <p:nvSpPr>
          <p:cNvPr id="3" name="Content Placeholder 3"/>
          <p:cNvSpPr txBox="1">
            <a:spLocks/>
          </p:cNvSpPr>
          <p:nvPr/>
        </p:nvSpPr>
        <p:spPr>
          <a:xfrm>
            <a:off x="1014829" y="2457720"/>
            <a:ext cx="5008827" cy="4031873"/>
          </a:xfrm>
          <a:prstGeom prst="rect">
            <a:avLst/>
          </a:prstGeom>
          <a:solidFill>
            <a:schemeClr val="bg2"/>
          </a:solidFill>
          <a:ln>
            <a:solidFill>
              <a:schemeClr val="bg2"/>
            </a:solidFill>
          </a:ln>
        </p:spPr>
        <p:txBody>
          <a:bodyPr vert="horz" wrap="square" lIns="274320" tIns="274320" rIns="274320" bIns="274320" rtlCol="0" anchor="ctr">
            <a:spAutoFit/>
          </a:bodyPr>
          <a:lstStyle/>
          <a:p>
            <a:pPr marL="457200" indent="-457200" defTabSz="457200">
              <a:spcBef>
                <a:spcPts val="600"/>
              </a:spcBef>
              <a:buClr>
                <a:srgbClr val="1B2F7F"/>
              </a:buClr>
              <a:buSzPct val="100000"/>
              <a:buFont typeface="Wingdings" charset="2"/>
              <a:buChar char="§"/>
            </a:pPr>
            <a:r>
              <a:rPr lang="en-US" sz="2800" b="1" dirty="0">
                <a:solidFill>
                  <a:srgbClr val="002060"/>
                </a:solidFill>
                <a:latin typeface="Calibri" panose="020F0502020204030204" pitchFamily="34" charset="0"/>
              </a:rPr>
              <a:t>Has not improved in 2 days</a:t>
            </a:r>
          </a:p>
          <a:p>
            <a:pPr marL="457200" indent="-457200" defTabSz="457200">
              <a:spcBef>
                <a:spcPts val="600"/>
              </a:spcBef>
              <a:buClr>
                <a:srgbClr val="1B2F7F"/>
              </a:buClr>
              <a:buSzPct val="100000"/>
              <a:buFont typeface="Wingdings" charset="2"/>
              <a:buChar char="§"/>
            </a:pPr>
            <a:r>
              <a:rPr lang="en-US" sz="2800" b="1" dirty="0">
                <a:solidFill>
                  <a:srgbClr val="002060"/>
                </a:solidFill>
                <a:latin typeface="Calibri" panose="020F0502020204030204" pitchFamily="34" charset="0"/>
              </a:rPr>
              <a:t>Has profuse diarrhea</a:t>
            </a:r>
          </a:p>
          <a:p>
            <a:pPr marL="457200" indent="-457200" defTabSz="457200">
              <a:spcBef>
                <a:spcPts val="600"/>
              </a:spcBef>
              <a:buClr>
                <a:srgbClr val="1B2F7F"/>
              </a:buClr>
              <a:buSzPct val="100000"/>
              <a:buFont typeface="Wingdings" charset="2"/>
              <a:buChar char="§"/>
            </a:pPr>
            <a:r>
              <a:rPr lang="en-US" sz="2800" b="1" dirty="0">
                <a:solidFill>
                  <a:srgbClr val="002060"/>
                </a:solidFill>
                <a:latin typeface="Calibri" panose="020F0502020204030204" pitchFamily="34" charset="0"/>
              </a:rPr>
              <a:t>Becomes weaker</a:t>
            </a:r>
          </a:p>
          <a:p>
            <a:pPr marL="457200" indent="-457200" defTabSz="457200">
              <a:spcBef>
                <a:spcPts val="600"/>
              </a:spcBef>
              <a:buClr>
                <a:srgbClr val="1B2F7F"/>
              </a:buClr>
              <a:buSzPct val="100000"/>
              <a:buFont typeface="Wingdings" charset="2"/>
              <a:buChar char="§"/>
            </a:pPr>
            <a:r>
              <a:rPr lang="en-US" sz="2800" b="1" dirty="0">
                <a:solidFill>
                  <a:srgbClr val="002060"/>
                </a:solidFill>
                <a:latin typeface="Calibri" panose="020F0502020204030204" pitchFamily="34" charset="0"/>
              </a:rPr>
              <a:t>Has repeated vomiting</a:t>
            </a:r>
          </a:p>
          <a:p>
            <a:pPr marL="457200" indent="-457200" defTabSz="457200">
              <a:spcBef>
                <a:spcPts val="600"/>
              </a:spcBef>
              <a:buClr>
                <a:srgbClr val="1B2F7F"/>
              </a:buClr>
              <a:buSzPct val="100000"/>
              <a:buFont typeface="Wingdings" charset="2"/>
              <a:buChar char="§"/>
            </a:pPr>
            <a:r>
              <a:rPr lang="en-US" sz="2800" b="1" dirty="0">
                <a:solidFill>
                  <a:srgbClr val="002060"/>
                </a:solidFill>
                <a:latin typeface="Calibri" panose="020F0502020204030204" pitchFamily="34" charset="0"/>
              </a:rPr>
              <a:t>Cannot eat or drink</a:t>
            </a:r>
          </a:p>
          <a:p>
            <a:pPr marL="457200" indent="-457200" defTabSz="457200">
              <a:spcBef>
                <a:spcPts val="600"/>
              </a:spcBef>
              <a:buClr>
                <a:srgbClr val="1B2F7F"/>
              </a:buClr>
              <a:buSzPct val="100000"/>
              <a:buFont typeface="Wingdings" charset="2"/>
              <a:buChar char="§"/>
            </a:pPr>
            <a:r>
              <a:rPr lang="en-US" sz="2800" b="1" dirty="0">
                <a:solidFill>
                  <a:srgbClr val="002060"/>
                </a:solidFill>
                <a:latin typeface="Calibri" panose="020F0502020204030204" pitchFamily="34" charset="0"/>
              </a:rPr>
              <a:t>Has fever</a:t>
            </a:r>
          </a:p>
          <a:p>
            <a:pPr marL="457200" indent="-457200" defTabSz="457200">
              <a:spcBef>
                <a:spcPts val="600"/>
              </a:spcBef>
              <a:buClr>
                <a:srgbClr val="1B2F7F"/>
              </a:buClr>
              <a:buSzPct val="100000"/>
              <a:buFont typeface="Wingdings" charset="2"/>
              <a:buChar char="§"/>
            </a:pPr>
            <a:r>
              <a:rPr lang="en-US" sz="2800" b="1" dirty="0">
                <a:solidFill>
                  <a:srgbClr val="002060"/>
                </a:solidFill>
                <a:latin typeface="Calibri" panose="020F0502020204030204" pitchFamily="34" charset="0"/>
              </a:rPr>
              <a:t>Has blood in the stool</a:t>
            </a:r>
          </a:p>
        </p:txBody>
      </p:sp>
      <p:sp>
        <p:nvSpPr>
          <p:cNvPr id="4" name="Rectangle 3"/>
          <p:cNvSpPr/>
          <p:nvPr/>
        </p:nvSpPr>
        <p:spPr>
          <a:xfrm>
            <a:off x="1205330" y="1561652"/>
            <a:ext cx="9694542" cy="584775"/>
          </a:xfrm>
          <a:prstGeom prst="rect">
            <a:avLst/>
          </a:prstGeom>
        </p:spPr>
        <p:txBody>
          <a:bodyPr wrap="square">
            <a:spAutoFit/>
          </a:bodyPr>
          <a:lstStyle/>
          <a:p>
            <a:r>
              <a:rPr lang="en-US" sz="3200" b="1" dirty="0">
                <a:solidFill>
                  <a:schemeClr val="bg2">
                    <a:lumMod val="50000"/>
                  </a:schemeClr>
                </a:solidFill>
                <a:latin typeface="Calibri" panose="020F0502020204030204" pitchFamily="34" charset="0"/>
              </a:rPr>
              <a:t>Instruct the caregiver to take the child to the clinic if:</a:t>
            </a:r>
          </a:p>
        </p:txBody>
      </p:sp>
      <p:pic>
        <p:nvPicPr>
          <p:cNvPr id="6" name="Picture 3"/>
          <p:cNvPicPr>
            <a:picLocks noChangeAspect="1" noChangeArrowheads="1"/>
          </p:cNvPicPr>
          <p:nvPr/>
        </p:nvPicPr>
        <p:blipFill>
          <a:blip r:embed="rId3"/>
          <a:srcRect/>
          <a:stretch>
            <a:fillRect/>
          </a:stretch>
        </p:blipFill>
        <p:spPr bwMode="auto">
          <a:xfrm>
            <a:off x="7654727" y="2258325"/>
            <a:ext cx="2711743" cy="4195873"/>
          </a:xfrm>
          <a:prstGeom prst="rect">
            <a:avLst/>
          </a:prstGeom>
          <a:noFill/>
          <a:ln w="9525">
            <a:noFill/>
            <a:miter lim="800000"/>
            <a:headEnd/>
            <a:tailEnd/>
          </a:ln>
        </p:spPr>
      </p:pic>
    </p:spTree>
    <p:extLst>
      <p:ext uri="{BB962C8B-B14F-4D97-AF65-F5344CB8AC3E}">
        <p14:creationId xmlns:p14="http://schemas.microsoft.com/office/powerpoint/2010/main" val="4048058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left)">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left)">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left)">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left)">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wipe(left)">
                                      <p:cBhvr>
                                        <p:cTn id="36" dur="500"/>
                                        <p:tgtEl>
                                          <p:spTgt spid="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wipe(left)">
                                      <p:cBhvr>
                                        <p:cTn id="4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latin typeface="Calibri" panose="020F0502020204030204" pitchFamily="34" charset="0"/>
              </a:rPr>
              <a:t>Available products – Co packs</a:t>
            </a:r>
            <a:endParaRPr lang="en-US" dirty="0"/>
          </a:p>
        </p:txBody>
      </p:sp>
      <p:pic>
        <p:nvPicPr>
          <p:cNvPr id="3" name="Picture 2"/>
          <p:cNvPicPr>
            <a:picLocks noChangeAspect="1"/>
          </p:cNvPicPr>
          <p:nvPr/>
        </p:nvPicPr>
        <p:blipFill>
          <a:blip r:embed="rId3"/>
          <a:stretch>
            <a:fillRect/>
          </a:stretch>
        </p:blipFill>
        <p:spPr>
          <a:xfrm>
            <a:off x="904490" y="2917705"/>
            <a:ext cx="2856916" cy="1716422"/>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a:stretch>
            <a:fillRect/>
          </a:stretch>
        </p:blipFill>
        <p:spPr>
          <a:xfrm>
            <a:off x="6591941" y="2662798"/>
            <a:ext cx="2673165" cy="1694569"/>
          </a:xfrm>
          <a:prstGeom prst="rect">
            <a:avLst/>
          </a:prstGeom>
          <a:ln>
            <a:noFill/>
          </a:ln>
          <a:effectLst>
            <a:outerShdw blurRad="292100" dist="139700" dir="2700000" algn="tl" rotWithShape="0">
              <a:srgbClr val="333333">
                <a:alpha val="65000"/>
              </a:srgbClr>
            </a:outerShdw>
          </a:effectLst>
        </p:spPr>
      </p:pic>
      <p:sp>
        <p:nvSpPr>
          <p:cNvPr id="6" name="Content Placeholder 2"/>
          <p:cNvSpPr txBox="1">
            <a:spLocks/>
          </p:cNvSpPr>
          <p:nvPr/>
        </p:nvSpPr>
        <p:spPr>
          <a:xfrm>
            <a:off x="618742" y="1942419"/>
            <a:ext cx="4202788" cy="1091859"/>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Tx/>
            </a:pPr>
            <a:r>
              <a:rPr lang="en-US" sz="3200" b="1" dirty="0">
                <a:solidFill>
                  <a:schemeClr val="bg2">
                    <a:lumMod val="50000"/>
                  </a:schemeClr>
                </a:solidFill>
                <a:latin typeface="Calibri" panose="020F0502020204030204" pitchFamily="34" charset="0"/>
              </a:rPr>
              <a:t>With zinc syrup:</a:t>
            </a:r>
          </a:p>
          <a:p>
            <a:pPr>
              <a:buClrTx/>
            </a:pPr>
            <a:endParaRPr lang="en-US" dirty="0">
              <a:solidFill>
                <a:schemeClr val="bg2">
                  <a:lumMod val="50000"/>
                </a:schemeClr>
              </a:solidFill>
            </a:endParaRPr>
          </a:p>
        </p:txBody>
      </p:sp>
      <p:sp>
        <p:nvSpPr>
          <p:cNvPr id="8" name="Content Placeholder 2"/>
          <p:cNvSpPr txBox="1">
            <a:spLocks/>
          </p:cNvSpPr>
          <p:nvPr/>
        </p:nvSpPr>
        <p:spPr>
          <a:xfrm>
            <a:off x="6396099" y="1953690"/>
            <a:ext cx="4202788" cy="1091859"/>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Tx/>
            </a:pPr>
            <a:r>
              <a:rPr lang="en-US" sz="3200" b="1" dirty="0">
                <a:solidFill>
                  <a:schemeClr val="bg2">
                    <a:lumMod val="50000"/>
                  </a:schemeClr>
                </a:solidFill>
                <a:latin typeface="Calibri" panose="020F0502020204030204" pitchFamily="34" charset="0"/>
              </a:rPr>
              <a:t>With zinc tablets:</a:t>
            </a:r>
          </a:p>
          <a:p>
            <a:pPr>
              <a:buClrTx/>
            </a:pPr>
            <a:endParaRPr lang="en-US" dirty="0">
              <a:solidFill>
                <a:schemeClr val="bg2">
                  <a:lumMod val="50000"/>
                </a:schemeClr>
              </a:solidFill>
            </a:endParaRPr>
          </a:p>
        </p:txBody>
      </p:sp>
      <p:pic>
        <p:nvPicPr>
          <p:cNvPr id="9" name="Picture 8" descr="DLyte pic.jpg"/>
          <p:cNvPicPr>
            <a:picLocks noChangeAspect="1"/>
          </p:cNvPicPr>
          <p:nvPr/>
        </p:nvPicPr>
        <p:blipFill rotWithShape="1">
          <a:blip r:embed="rId5" cstate="print">
            <a:extLst>
              <a:ext uri="{28A0092B-C50C-407E-A947-70E740481C1C}">
                <a14:useLocalDpi xmlns:a14="http://schemas.microsoft.com/office/drawing/2010/main" val="0"/>
              </a:ext>
            </a:extLst>
          </a:blip>
          <a:srcRect l="10277" t="10290" r="6728" b="12026"/>
          <a:stretch/>
        </p:blipFill>
        <p:spPr>
          <a:xfrm rot="21047514">
            <a:off x="6399474" y="4773733"/>
            <a:ext cx="1829831" cy="1712768"/>
          </a:xfrm>
          <a:prstGeom prst="rect">
            <a:avLst/>
          </a:prstGeom>
          <a:ln>
            <a:noFill/>
          </a:ln>
          <a:effectLst>
            <a:outerShdw blurRad="292100" dist="139700" dir="2700000" algn="tl" rotWithShape="0">
              <a:srgbClr val="333333">
                <a:alpha val="65000"/>
              </a:srgbClr>
            </a:outerShdw>
          </a:effectLst>
        </p:spPr>
      </p:pic>
      <p:pic>
        <p:nvPicPr>
          <p:cNvPr id="10" name="Picture 9" descr="DT zinc pic.jpg"/>
          <p:cNvPicPr>
            <a:picLocks noChangeAspect="1"/>
          </p:cNvPicPr>
          <p:nvPr/>
        </p:nvPicPr>
        <p:blipFill rotWithShape="1">
          <a:blip r:embed="rId6" cstate="print">
            <a:extLst>
              <a:ext uri="{28A0092B-C50C-407E-A947-70E740481C1C}">
                <a14:useLocalDpi xmlns:a14="http://schemas.microsoft.com/office/drawing/2010/main" val="0"/>
              </a:ext>
            </a:extLst>
          </a:blip>
          <a:srcRect l="4438" t="14722" r="5087" b="15489"/>
          <a:stretch/>
        </p:blipFill>
        <p:spPr>
          <a:xfrm>
            <a:off x="7864641" y="4681819"/>
            <a:ext cx="2875525" cy="10761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60404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latin typeface="Calibri" panose="020F0502020204030204" pitchFamily="34" charset="0"/>
              </a:rPr>
              <a:t>Available products – ORS</a:t>
            </a:r>
            <a:endParaRPr lang="en-US" dirty="0"/>
          </a:p>
        </p:txBody>
      </p:sp>
      <p:sp>
        <p:nvSpPr>
          <p:cNvPr id="6" name="Content Placeholder 2"/>
          <p:cNvSpPr txBox="1">
            <a:spLocks/>
          </p:cNvSpPr>
          <p:nvPr/>
        </p:nvSpPr>
        <p:spPr>
          <a:xfrm>
            <a:off x="618742" y="1584259"/>
            <a:ext cx="4202788" cy="1091859"/>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Tx/>
            </a:pPr>
            <a:r>
              <a:rPr lang="en-US" sz="3200" b="1" dirty="0">
                <a:solidFill>
                  <a:schemeClr val="bg2">
                    <a:lumMod val="50000"/>
                  </a:schemeClr>
                </a:solidFill>
                <a:latin typeface="Calibri" panose="020F0502020204030204" pitchFamily="34" charset="0"/>
              </a:rPr>
              <a:t>1</a:t>
            </a:r>
            <a:r>
              <a:rPr lang="en-US" sz="2800" dirty="0">
                <a:solidFill>
                  <a:srgbClr val="767171"/>
                </a:solidFill>
                <a:latin typeface="Calibri" panose="020F0502020204030204" pitchFamily="34" charset="0"/>
              </a:rPr>
              <a:t> </a:t>
            </a:r>
            <a:r>
              <a:rPr lang="en-US" sz="3200" b="1" dirty="0" err="1">
                <a:solidFill>
                  <a:schemeClr val="bg2">
                    <a:lumMod val="50000"/>
                  </a:schemeClr>
                </a:solidFill>
                <a:latin typeface="Calibri" panose="020F0502020204030204" pitchFamily="34" charset="0"/>
              </a:rPr>
              <a:t>Litre</a:t>
            </a:r>
            <a:r>
              <a:rPr lang="en-US" sz="2800" dirty="0">
                <a:solidFill>
                  <a:srgbClr val="767171"/>
                </a:solidFill>
                <a:latin typeface="Calibri" panose="020F0502020204030204" pitchFamily="34" charset="0"/>
              </a:rPr>
              <a:t>:</a:t>
            </a:r>
          </a:p>
          <a:p>
            <a:pPr>
              <a:buClrTx/>
            </a:pPr>
            <a:endParaRPr lang="en-US" dirty="0">
              <a:solidFill>
                <a:srgbClr val="767171"/>
              </a:solidFill>
            </a:endParaRPr>
          </a:p>
        </p:txBody>
      </p:sp>
      <p:sp>
        <p:nvSpPr>
          <p:cNvPr id="8" name="Content Placeholder 2"/>
          <p:cNvSpPr txBox="1">
            <a:spLocks/>
          </p:cNvSpPr>
          <p:nvPr/>
        </p:nvSpPr>
        <p:spPr>
          <a:xfrm>
            <a:off x="8487539" y="1713572"/>
            <a:ext cx="4202788" cy="1091859"/>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Tx/>
            </a:pPr>
            <a:r>
              <a:rPr lang="en-US" sz="3200" b="1" dirty="0">
                <a:solidFill>
                  <a:srgbClr val="767171"/>
                </a:solidFill>
                <a:latin typeface="Calibri" panose="020F0502020204030204" pitchFamily="34" charset="0"/>
              </a:rPr>
              <a:t>500ml:</a:t>
            </a:r>
          </a:p>
          <a:p>
            <a:pPr>
              <a:buClrTx/>
            </a:pPr>
            <a:endParaRPr lang="en-US" dirty="0">
              <a:solidFill>
                <a:srgbClr val="767171"/>
              </a:solidFill>
            </a:endParaRPr>
          </a:p>
        </p:txBody>
      </p:sp>
      <p:pic>
        <p:nvPicPr>
          <p:cNvPr id="9" name="Picture 8" descr="DLyte pic.jpg"/>
          <p:cNvPicPr>
            <a:picLocks noChangeAspect="1"/>
          </p:cNvPicPr>
          <p:nvPr/>
        </p:nvPicPr>
        <p:blipFill rotWithShape="1">
          <a:blip r:embed="rId3" cstate="print">
            <a:extLst>
              <a:ext uri="{28A0092B-C50C-407E-A947-70E740481C1C}">
                <a14:useLocalDpi xmlns:a14="http://schemas.microsoft.com/office/drawing/2010/main" val="0"/>
              </a:ext>
            </a:extLst>
          </a:blip>
          <a:srcRect l="10277" t="10290" r="6728" b="12026"/>
          <a:stretch/>
        </p:blipFill>
        <p:spPr>
          <a:xfrm rot="21047514">
            <a:off x="608009" y="2468319"/>
            <a:ext cx="1574341" cy="1712768"/>
          </a:xfrm>
          <a:prstGeom prst="rect">
            <a:avLst/>
          </a:prstGeom>
          <a:ln>
            <a:noFill/>
          </a:ln>
          <a:effectLst>
            <a:outerShdw blurRad="292100" dist="139700" dir="2700000" algn="tl" rotWithShape="0">
              <a:srgbClr val="333333">
                <a:alpha val="65000"/>
              </a:srgbClr>
            </a:outerShdw>
          </a:effectLst>
        </p:spPr>
      </p:pic>
      <p:pic>
        <p:nvPicPr>
          <p:cNvPr id="4" name="Picture 3" descr="Oralyte (old pack) flavour and plain.jpg"/>
          <p:cNvPicPr>
            <a:picLocks noChangeAspect="1"/>
          </p:cNvPicPr>
          <p:nvPr/>
        </p:nvPicPr>
        <p:blipFill rotWithShape="1">
          <a:blip r:embed="rId4">
            <a:extLst>
              <a:ext uri="{28A0092B-C50C-407E-A947-70E740481C1C}">
                <a14:useLocalDpi xmlns:a14="http://schemas.microsoft.com/office/drawing/2010/main" val="0"/>
              </a:ext>
            </a:extLst>
          </a:blip>
          <a:srcRect l="7423" t="13718" r="4683" b="12199"/>
          <a:stretch/>
        </p:blipFill>
        <p:spPr>
          <a:xfrm>
            <a:off x="2869396" y="2358578"/>
            <a:ext cx="3269348" cy="1711191"/>
          </a:xfrm>
          <a:prstGeom prst="rect">
            <a:avLst/>
          </a:prstGeom>
          <a:ln>
            <a:noFill/>
          </a:ln>
          <a:effectLst>
            <a:outerShdw blurRad="292100" dist="139700" dir="2700000" algn="tl" rotWithShape="0">
              <a:srgbClr val="333333">
                <a:alpha val="65000"/>
              </a:srgbClr>
            </a:outerShdw>
          </a:effectLst>
        </p:spPr>
      </p:pic>
      <p:pic>
        <p:nvPicPr>
          <p:cNvPr id="7" name="Picture 6" descr="Revive flavour.jpg"/>
          <p:cNvPicPr>
            <a:picLocks noChangeAspect="1"/>
          </p:cNvPicPr>
          <p:nvPr/>
        </p:nvPicPr>
        <p:blipFill rotWithShape="1">
          <a:blip r:embed="rId5" cstate="print">
            <a:extLst>
              <a:ext uri="{28A0092B-C50C-407E-A947-70E740481C1C}">
                <a14:useLocalDpi xmlns:a14="http://schemas.microsoft.com/office/drawing/2010/main" val="0"/>
              </a:ext>
            </a:extLst>
          </a:blip>
          <a:srcRect l="7488" t="11317" r="8247" b="7910"/>
          <a:stretch/>
        </p:blipFill>
        <p:spPr>
          <a:xfrm>
            <a:off x="917266" y="4512856"/>
            <a:ext cx="1532220" cy="1779701"/>
          </a:xfrm>
          <a:prstGeom prst="rect">
            <a:avLst/>
          </a:prstGeom>
          <a:ln>
            <a:noFill/>
          </a:ln>
          <a:effectLst>
            <a:outerShdw blurRad="292100" dist="139700" dir="2700000" algn="tl" rotWithShape="0">
              <a:srgbClr val="333333">
                <a:alpha val="65000"/>
              </a:srgbClr>
            </a:outerShdw>
          </a:effectLst>
        </p:spPr>
      </p:pic>
      <p:pic>
        <p:nvPicPr>
          <p:cNvPr id="11" name="Picture 10" descr="Revive plain.jpg"/>
          <p:cNvPicPr>
            <a:picLocks noChangeAspect="1"/>
          </p:cNvPicPr>
          <p:nvPr/>
        </p:nvPicPr>
        <p:blipFill rotWithShape="1">
          <a:blip r:embed="rId6" cstate="print">
            <a:extLst>
              <a:ext uri="{28A0092B-C50C-407E-A947-70E740481C1C}">
                <a14:useLocalDpi xmlns:a14="http://schemas.microsoft.com/office/drawing/2010/main" val="0"/>
              </a:ext>
            </a:extLst>
          </a:blip>
          <a:srcRect l="8562" t="14663" r="7072" b="10739"/>
          <a:stretch/>
        </p:blipFill>
        <p:spPr>
          <a:xfrm>
            <a:off x="3081074" y="4563724"/>
            <a:ext cx="1592187" cy="1728833"/>
          </a:xfrm>
          <a:prstGeom prst="rect">
            <a:avLst/>
          </a:prstGeom>
          <a:ln>
            <a:noFill/>
          </a:ln>
          <a:effectLst>
            <a:outerShdw blurRad="292100" dist="139700" dir="2700000" algn="tl" rotWithShape="0">
              <a:srgbClr val="333333">
                <a:alpha val="65000"/>
              </a:srgbClr>
            </a:outerShdw>
          </a:effectLst>
        </p:spPr>
      </p:pic>
      <p:pic>
        <p:nvPicPr>
          <p:cNvPr id="12" name="Picture 11"/>
          <p:cNvPicPr>
            <a:picLocks noChangeAspect="1"/>
          </p:cNvPicPr>
          <p:nvPr/>
        </p:nvPicPr>
        <p:blipFill>
          <a:blip r:embed="rId7"/>
          <a:stretch>
            <a:fillRect/>
          </a:stretch>
        </p:blipFill>
        <p:spPr>
          <a:xfrm>
            <a:off x="8955093" y="3003216"/>
            <a:ext cx="1547532" cy="18161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28682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latin typeface="Calibri" panose="020F0502020204030204" pitchFamily="34" charset="0"/>
              </a:rPr>
              <a:t>Available products – zinc</a:t>
            </a:r>
            <a:endParaRPr lang="en-US" dirty="0"/>
          </a:p>
        </p:txBody>
      </p:sp>
      <p:pic>
        <p:nvPicPr>
          <p:cNvPr id="10" name="Picture 9" descr="DT zinc pic.jpg"/>
          <p:cNvPicPr>
            <a:picLocks noChangeAspect="1"/>
          </p:cNvPicPr>
          <p:nvPr/>
        </p:nvPicPr>
        <p:blipFill rotWithShape="1">
          <a:blip r:embed="rId3" cstate="print">
            <a:extLst>
              <a:ext uri="{28A0092B-C50C-407E-A947-70E740481C1C}">
                <a14:useLocalDpi xmlns:a14="http://schemas.microsoft.com/office/drawing/2010/main" val="0"/>
              </a:ext>
            </a:extLst>
          </a:blip>
          <a:srcRect l="4438" t="14722" r="5087" b="15489"/>
          <a:stretch/>
        </p:blipFill>
        <p:spPr>
          <a:xfrm>
            <a:off x="776140" y="1868708"/>
            <a:ext cx="4635854" cy="1887603"/>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4"/>
          <a:stretch>
            <a:fillRect/>
          </a:stretch>
        </p:blipFill>
        <p:spPr>
          <a:xfrm>
            <a:off x="6842061" y="1926843"/>
            <a:ext cx="3334901" cy="1701800"/>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5"/>
          <a:stretch>
            <a:fillRect/>
          </a:stretch>
        </p:blipFill>
        <p:spPr>
          <a:xfrm>
            <a:off x="7294112" y="3985307"/>
            <a:ext cx="1954711" cy="2510461"/>
          </a:xfrm>
          <a:prstGeom prst="rect">
            <a:avLst/>
          </a:prstGeom>
          <a:ln>
            <a:noFill/>
          </a:ln>
          <a:effectLst>
            <a:outerShdw blurRad="292100" dist="139700" dir="2700000" algn="tl" rotWithShape="0">
              <a:srgbClr val="333333">
                <a:alpha val="65000"/>
              </a:srgbClr>
            </a:outerShdw>
          </a:effectLst>
        </p:spPr>
      </p:pic>
      <p:pic>
        <p:nvPicPr>
          <p:cNvPr id="13" name="Picture 12"/>
          <p:cNvPicPr>
            <a:picLocks noChangeAspect="1"/>
          </p:cNvPicPr>
          <p:nvPr/>
        </p:nvPicPr>
        <p:blipFill>
          <a:blip r:embed="rId6"/>
          <a:stretch>
            <a:fillRect/>
          </a:stretch>
        </p:blipFill>
        <p:spPr>
          <a:xfrm>
            <a:off x="1005503" y="4195583"/>
            <a:ext cx="4547048" cy="173059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870966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bg1"/>
                </a:solidFill>
                <a:latin typeface="Calibri" panose="020F0502020204030204" pitchFamily="34" charset="0"/>
              </a:rPr>
              <a:t>   Preparing ORS AND ZINC</a:t>
            </a:r>
          </a:p>
        </p:txBody>
      </p:sp>
      <p:sp>
        <p:nvSpPr>
          <p:cNvPr id="3" name="Content Placeholder 2"/>
          <p:cNvSpPr>
            <a:spLocks noGrp="1"/>
          </p:cNvSpPr>
          <p:nvPr>
            <p:ph idx="4294967295"/>
          </p:nvPr>
        </p:nvSpPr>
        <p:spPr>
          <a:xfrm>
            <a:off x="504778" y="1556297"/>
            <a:ext cx="8388350" cy="5027613"/>
          </a:xfrm>
          <a:prstGeom prst="rect">
            <a:avLst/>
          </a:prstGeom>
        </p:spPr>
        <p:txBody>
          <a:bodyPr>
            <a:normAutofit/>
          </a:bodyPr>
          <a:lstStyle/>
          <a:p>
            <a:pPr marL="0" indent="0">
              <a:lnSpc>
                <a:spcPct val="110000"/>
              </a:lnSpc>
              <a:spcBef>
                <a:spcPts val="0"/>
              </a:spcBef>
              <a:spcAft>
                <a:spcPts val="0"/>
              </a:spcAft>
              <a:buNone/>
            </a:pPr>
            <a:r>
              <a:rPr lang="en-US" sz="3200" b="1" dirty="0">
                <a:solidFill>
                  <a:srgbClr val="767171"/>
                </a:solidFill>
                <a:latin typeface="Calibri" panose="020F0502020204030204" pitchFamily="34" charset="0"/>
              </a:rPr>
              <a:t>GET into groups of 5 to 6  </a:t>
            </a:r>
          </a:p>
          <a:p>
            <a:pPr>
              <a:lnSpc>
                <a:spcPct val="110000"/>
              </a:lnSpc>
              <a:spcBef>
                <a:spcPts val="0"/>
              </a:spcBef>
              <a:spcAft>
                <a:spcPts val="0"/>
              </a:spcAft>
              <a:buFont typeface="Wingdings" charset="2"/>
              <a:buChar char="§"/>
            </a:pPr>
            <a:r>
              <a:rPr lang="en-US" sz="3200" b="1" dirty="0">
                <a:solidFill>
                  <a:srgbClr val="767171"/>
                </a:solidFill>
                <a:latin typeface="Calibri" panose="020F0502020204030204" pitchFamily="34" charset="0"/>
              </a:rPr>
              <a:t>PREPARE THE </a:t>
            </a:r>
            <a:r>
              <a:rPr lang="en-US" sz="3200" b="1" u="sng" dirty="0">
                <a:solidFill>
                  <a:srgbClr val="767171"/>
                </a:solidFill>
                <a:latin typeface="Calibri" panose="020F0502020204030204" pitchFamily="34" charset="0"/>
              </a:rPr>
              <a:t>ORS</a:t>
            </a:r>
            <a:r>
              <a:rPr lang="en-US" sz="3200" b="1" dirty="0">
                <a:solidFill>
                  <a:srgbClr val="767171"/>
                </a:solidFill>
                <a:latin typeface="Calibri" panose="020F0502020204030204" pitchFamily="34" charset="0"/>
              </a:rPr>
              <a:t>  </a:t>
            </a:r>
          </a:p>
          <a:p>
            <a:pPr marL="685800" indent="-457200">
              <a:spcBef>
                <a:spcPts val="0"/>
              </a:spcBef>
              <a:spcAft>
                <a:spcPts val="0"/>
              </a:spcAft>
              <a:buFont typeface="Wingdings" charset="2"/>
              <a:buChar char="§"/>
            </a:pPr>
            <a:r>
              <a:rPr lang="en-US" sz="3200" dirty="0">
                <a:solidFill>
                  <a:srgbClr val="767171"/>
                </a:solidFill>
                <a:latin typeface="Calibri" panose="020F0502020204030204" pitchFamily="34" charset="0"/>
              </a:rPr>
              <a:t>One trainee makes the solution while the others observe and coach to ensure it is made properly.</a:t>
            </a:r>
          </a:p>
          <a:p>
            <a:pPr>
              <a:lnSpc>
                <a:spcPct val="110000"/>
              </a:lnSpc>
              <a:spcBef>
                <a:spcPts val="0"/>
              </a:spcBef>
              <a:spcAft>
                <a:spcPts val="0"/>
              </a:spcAft>
              <a:buFont typeface="Wingdings" charset="2"/>
              <a:buChar char="§"/>
            </a:pPr>
            <a:r>
              <a:rPr lang="en-US" sz="3200" b="1" dirty="0">
                <a:solidFill>
                  <a:srgbClr val="767171"/>
                </a:solidFill>
                <a:latin typeface="Calibri" panose="020F0502020204030204" pitchFamily="34" charset="0"/>
              </a:rPr>
              <a:t>PREPARE A DOSE OF </a:t>
            </a:r>
            <a:r>
              <a:rPr lang="en-US" sz="3200" b="1" u="sng" dirty="0">
                <a:solidFill>
                  <a:srgbClr val="767171"/>
                </a:solidFill>
                <a:latin typeface="Calibri" panose="020F0502020204030204" pitchFamily="34" charset="0"/>
              </a:rPr>
              <a:t>ZINC</a:t>
            </a:r>
            <a:r>
              <a:rPr lang="en-US" sz="3200" b="1" dirty="0">
                <a:solidFill>
                  <a:srgbClr val="767171"/>
                </a:solidFill>
                <a:latin typeface="Calibri" panose="020F0502020204030204" pitchFamily="34" charset="0"/>
              </a:rPr>
              <a:t> for a 5 month old  </a:t>
            </a:r>
          </a:p>
          <a:p>
            <a:pPr marL="685800" indent="-457200">
              <a:spcBef>
                <a:spcPts val="0"/>
              </a:spcBef>
              <a:spcAft>
                <a:spcPts val="0"/>
              </a:spcAft>
              <a:buFont typeface="Wingdings" charset="2"/>
              <a:buChar char="§"/>
            </a:pPr>
            <a:r>
              <a:rPr lang="en-US" sz="3200" dirty="0">
                <a:solidFill>
                  <a:srgbClr val="767171"/>
                </a:solidFill>
                <a:latin typeface="Calibri" panose="020F0502020204030204" pitchFamily="34" charset="0"/>
              </a:rPr>
              <a:t>A different trainee prepares the dose while the others observe and coach to ensure it is made properly.</a:t>
            </a:r>
          </a:p>
          <a:p>
            <a:pPr>
              <a:buNone/>
            </a:pPr>
            <a:endParaRPr lang="en-US" dirty="0"/>
          </a:p>
        </p:txBody>
      </p:sp>
      <p:pic>
        <p:nvPicPr>
          <p:cNvPr id="4" name="Picture 3"/>
          <p:cNvPicPr>
            <a:picLocks noChangeAspect="1"/>
          </p:cNvPicPr>
          <p:nvPr/>
        </p:nvPicPr>
        <p:blipFill>
          <a:blip r:embed="rId3"/>
          <a:stretch>
            <a:fillRect/>
          </a:stretch>
        </p:blipFill>
        <p:spPr>
          <a:xfrm>
            <a:off x="8653612" y="1363705"/>
            <a:ext cx="3216797" cy="1706286"/>
          </a:xfrm>
          <a:prstGeom prst="rect">
            <a:avLst/>
          </a:prstGeom>
        </p:spPr>
      </p:pic>
      <p:sp>
        <p:nvSpPr>
          <p:cNvPr id="5" name="Rounded Rectangle 4"/>
          <p:cNvSpPr/>
          <p:nvPr/>
        </p:nvSpPr>
        <p:spPr>
          <a:xfrm>
            <a:off x="8900053" y="3248351"/>
            <a:ext cx="2844194" cy="2222607"/>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3180"/>
            <a:r>
              <a:rPr lang="en-GB" sz="4000" b="1" dirty="0">
                <a:solidFill>
                  <a:srgbClr val="1B2F7F"/>
                </a:solidFill>
                <a:cs typeface="Impact"/>
              </a:rPr>
              <a:t>Let’s Practice!</a:t>
            </a:r>
          </a:p>
        </p:txBody>
      </p:sp>
    </p:spTree>
    <p:extLst>
      <p:ext uri="{BB962C8B-B14F-4D97-AF65-F5344CB8AC3E}">
        <p14:creationId xmlns:p14="http://schemas.microsoft.com/office/powerpoint/2010/main" val="11034498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04950" y="1389327"/>
            <a:ext cx="9182100" cy="1446550"/>
          </a:xfrm>
          <a:prstGeom prst="rect">
            <a:avLst/>
          </a:prstGeom>
          <a:noFill/>
        </p:spPr>
        <p:txBody>
          <a:bodyPr wrap="square" rtlCol="0">
            <a:spAutoFit/>
          </a:bodyPr>
          <a:lstStyle/>
          <a:p>
            <a:pPr algn="ctr"/>
            <a:r>
              <a:rPr lang="en-US" sz="4400" b="1" dirty="0">
                <a:solidFill>
                  <a:srgbClr val="E7E6E6">
                    <a:lumMod val="50000"/>
                  </a:srgbClr>
                </a:solidFill>
              </a:rPr>
              <a:t>Now lets practice filling out the patient register and the referral form!</a:t>
            </a: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2357" y="3553139"/>
            <a:ext cx="4103643" cy="28065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63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6287" y="3103899"/>
            <a:ext cx="2180841" cy="32558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32074472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1"/>
            </p:custDataLst>
            <p:extLst>
              <p:ext uri="{D42A27DB-BD31-4B8C-83A1-F6EECF244321}">
                <p14:modId xmlns:p14="http://schemas.microsoft.com/office/powerpoint/2010/main" val="151625590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750" y="2208390"/>
            <a:ext cx="11694464" cy="27317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en-US" b="1" dirty="0">
                <a:latin typeface="Calibri" panose="020F0502020204030204" pitchFamily="34" charset="0"/>
              </a:rPr>
              <a:t>Filling out the Sick Child </a:t>
            </a:r>
            <a:r>
              <a:rPr lang="en-US" dirty="0">
                <a:latin typeface="Calibri" panose="020F0502020204030204" pitchFamily="34" charset="0"/>
              </a:rPr>
              <a:t>R</a:t>
            </a:r>
            <a:r>
              <a:rPr lang="en-US" b="1" dirty="0">
                <a:latin typeface="Calibri" panose="020F0502020204030204" pitchFamily="34" charset="0"/>
              </a:rPr>
              <a:t>egister</a:t>
            </a:r>
          </a:p>
        </p:txBody>
      </p:sp>
      <p:sp>
        <p:nvSpPr>
          <p:cNvPr id="11" name="Rectangle 10"/>
          <p:cNvSpPr/>
          <p:nvPr/>
        </p:nvSpPr>
        <p:spPr>
          <a:xfrm>
            <a:off x="612824" y="4017554"/>
            <a:ext cx="3423275" cy="922579"/>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12" name="Rectangle 11"/>
          <p:cNvSpPr/>
          <p:nvPr/>
        </p:nvSpPr>
        <p:spPr>
          <a:xfrm>
            <a:off x="4036099" y="4012884"/>
            <a:ext cx="270088" cy="927249"/>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14" name="Rectangle 13"/>
          <p:cNvSpPr/>
          <p:nvPr/>
        </p:nvSpPr>
        <p:spPr>
          <a:xfrm>
            <a:off x="7794982" y="4017554"/>
            <a:ext cx="1019409" cy="885744"/>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9" name="Rectangle 8"/>
          <p:cNvSpPr/>
          <p:nvPr/>
        </p:nvSpPr>
        <p:spPr>
          <a:xfrm>
            <a:off x="10265279" y="4012884"/>
            <a:ext cx="1019409" cy="885744"/>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Tree>
    <p:extLst>
      <p:ext uri="{BB962C8B-B14F-4D97-AF65-F5344CB8AC3E}">
        <p14:creationId xmlns:p14="http://schemas.microsoft.com/office/powerpoint/2010/main" val="3852126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1"/>
            </p:custDataLst>
            <p:extLst>
              <p:ext uri="{D42A27DB-BD31-4B8C-83A1-F6EECF244321}">
                <p14:modId xmlns:p14="http://schemas.microsoft.com/office/powerpoint/2010/main" val="219065934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5" name="Title 4"/>
          <p:cNvSpPr>
            <a:spLocks noGrp="1"/>
          </p:cNvSpPr>
          <p:nvPr>
            <p:ph type="title"/>
          </p:nvPr>
        </p:nvSpPr>
        <p:spPr/>
        <p:txBody>
          <a:bodyPr>
            <a:noAutofit/>
          </a:bodyPr>
          <a:lstStyle/>
          <a:p>
            <a:r>
              <a:rPr lang="en-US" b="1" dirty="0">
                <a:solidFill>
                  <a:prstClr val="white"/>
                </a:solidFill>
                <a:latin typeface="Calibri" panose="020F0502020204030204" pitchFamily="34" charset="0"/>
              </a:rPr>
              <a:t>Training </a:t>
            </a:r>
            <a:r>
              <a:rPr lang="en-US" dirty="0">
                <a:solidFill>
                  <a:prstClr val="white"/>
                </a:solidFill>
                <a:latin typeface="Calibri" panose="020F0502020204030204" pitchFamily="34" charset="0"/>
              </a:rPr>
              <a:t>a</a:t>
            </a:r>
            <a:r>
              <a:rPr lang="en-US" b="1" dirty="0">
                <a:solidFill>
                  <a:prstClr val="white"/>
                </a:solidFill>
                <a:latin typeface="Calibri" panose="020F0502020204030204" pitchFamily="34" charset="0"/>
              </a:rPr>
              <a:t>genda </a:t>
            </a:r>
            <a:r>
              <a:rPr lang="en-US" dirty="0">
                <a:solidFill>
                  <a:prstClr val="white"/>
                </a:solidFill>
                <a:latin typeface="Calibri" panose="020F0502020204030204" pitchFamily="34" charset="0"/>
              </a:rPr>
              <a:t>r</a:t>
            </a:r>
            <a:r>
              <a:rPr lang="en-US" b="1" dirty="0">
                <a:solidFill>
                  <a:prstClr val="white"/>
                </a:solidFill>
                <a:latin typeface="Calibri" panose="020F0502020204030204" pitchFamily="34" charset="0"/>
              </a:rPr>
              <a:t>eview</a:t>
            </a:r>
            <a:endParaRPr lang="en-US" b="1" dirty="0">
              <a:latin typeface="Calibri" panose="020F0502020204030204" pitchFamily="34" charset="0"/>
            </a:endParaRPr>
          </a:p>
        </p:txBody>
      </p:sp>
      <p:graphicFrame>
        <p:nvGraphicFramePr>
          <p:cNvPr id="3" name="Content Placeholder 2"/>
          <p:cNvGraphicFramePr>
            <a:graphicFrameLocks noGrp="1"/>
          </p:cNvGraphicFramePr>
          <p:nvPr>
            <p:ph idx="4294967295"/>
            <p:extLst>
              <p:ext uri="{D42A27DB-BD31-4B8C-83A1-F6EECF244321}">
                <p14:modId xmlns:p14="http://schemas.microsoft.com/office/powerpoint/2010/main" val="2132031221"/>
              </p:ext>
            </p:extLst>
          </p:nvPr>
        </p:nvGraphicFramePr>
        <p:xfrm>
          <a:off x="439393" y="1276177"/>
          <a:ext cx="3465290" cy="3870974"/>
        </p:xfrm>
        <a:graphic>
          <a:graphicData uri="http://schemas.openxmlformats.org/drawingml/2006/table">
            <a:tbl>
              <a:tblPr firstRow="1" bandRow="1">
                <a:tableStyleId>{93296810-A885-4BE3-A3E7-6D5BEEA58F35}</a:tableStyleId>
              </a:tblPr>
              <a:tblGrid>
                <a:gridCol w="3465290">
                  <a:extLst>
                    <a:ext uri="{9D8B030D-6E8A-4147-A177-3AD203B41FA5}">
                      <a16:colId xmlns:a16="http://schemas.microsoft.com/office/drawing/2014/main" val="20000"/>
                    </a:ext>
                  </a:extLst>
                </a:gridCol>
              </a:tblGrid>
              <a:tr h="369649">
                <a:tc>
                  <a:txBody>
                    <a:bodyPr/>
                    <a:lstStyle/>
                    <a:p>
                      <a:pPr algn="ctr"/>
                      <a:r>
                        <a:rPr lang="en-US" sz="2000" dirty="0"/>
                        <a:t>DAY 1</a:t>
                      </a:r>
                      <a:endParaRPr lang="en-US" sz="2000" b="1" dirty="0">
                        <a:latin typeface="Calibri" panose="020F0502020204030204" pitchFamily="34" charset="0"/>
                      </a:endParaRPr>
                    </a:p>
                  </a:txBody>
                  <a:tcPr marL="125255" marR="125255" marT="45721" marB="45721"/>
                </a:tc>
                <a:extLst>
                  <a:ext uri="{0D108BD9-81ED-4DB2-BD59-A6C34878D82A}">
                    <a16:rowId xmlns:a16="http://schemas.microsoft.com/office/drawing/2014/main" val="10000"/>
                  </a:ext>
                </a:extLst>
              </a:tr>
              <a:tr h="369650">
                <a:tc>
                  <a:txBody>
                    <a:bodyPr/>
                    <a:lstStyle/>
                    <a:p>
                      <a:r>
                        <a:rPr lang="en-US" sz="1600" dirty="0"/>
                        <a:t>Course Introduction – Getting Started</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1"/>
                  </a:ext>
                </a:extLst>
              </a:tr>
              <a:tr h="312781">
                <a:tc>
                  <a:txBody>
                    <a:bodyPr/>
                    <a:lstStyle/>
                    <a:p>
                      <a:r>
                        <a:rPr lang="en-US" sz="1600" dirty="0"/>
                        <a:t>Overview to</a:t>
                      </a:r>
                      <a:r>
                        <a:rPr lang="en-US" sz="1600" baseline="0" dirty="0"/>
                        <a:t> the Sick Child Guide</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2"/>
                  </a:ext>
                </a:extLst>
              </a:tr>
              <a:tr h="369650">
                <a:tc>
                  <a:txBody>
                    <a:bodyPr/>
                    <a:lstStyle/>
                    <a:p>
                      <a:r>
                        <a:rPr lang="en-US" sz="1600" dirty="0"/>
                        <a:t>How</a:t>
                      </a:r>
                      <a:r>
                        <a:rPr lang="en-US" sz="1600" baseline="0" dirty="0"/>
                        <a:t> to Use the Sick Child Guide</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3"/>
                  </a:ext>
                </a:extLst>
              </a:tr>
              <a:tr h="369650">
                <a:tc>
                  <a:txBody>
                    <a:bodyPr/>
                    <a:lstStyle/>
                    <a:p>
                      <a:r>
                        <a:rPr lang="en-US" sz="1600" b="0" dirty="0">
                          <a:solidFill>
                            <a:schemeClr val="dk1"/>
                          </a:solidFill>
                          <a:latin typeface="+mn-lt"/>
                        </a:rPr>
                        <a:t>Filling</a:t>
                      </a:r>
                      <a:r>
                        <a:rPr lang="en-US" sz="1600" b="0" baseline="0" dirty="0">
                          <a:solidFill>
                            <a:schemeClr val="dk1"/>
                          </a:solidFill>
                          <a:latin typeface="+mn-lt"/>
                        </a:rPr>
                        <a:t> out the Sick Child Register</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4"/>
                  </a:ext>
                </a:extLst>
              </a:tr>
              <a:tr h="3696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Making</a:t>
                      </a:r>
                      <a:r>
                        <a:rPr lang="en-US" sz="1600" baseline="0" dirty="0"/>
                        <a:t> Referrals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5"/>
                  </a:ext>
                </a:extLst>
              </a:tr>
              <a:tr h="369650">
                <a:tc>
                  <a:txBody>
                    <a:bodyPr/>
                    <a:lstStyle/>
                    <a:p>
                      <a:r>
                        <a:rPr lang="en-US" sz="1600" dirty="0"/>
                        <a:t>End</a:t>
                      </a:r>
                      <a:r>
                        <a:rPr lang="en-US" sz="1600" baseline="0" dirty="0"/>
                        <a:t> of the Day Activities</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6"/>
                  </a:ext>
                </a:extLst>
              </a:tr>
            </a:tbl>
          </a:graphicData>
        </a:graphic>
      </p:graphicFrame>
      <p:graphicFrame>
        <p:nvGraphicFramePr>
          <p:cNvPr id="7" name="Content Placeholder 2"/>
          <p:cNvGraphicFramePr>
            <a:graphicFrameLocks/>
          </p:cNvGraphicFramePr>
          <p:nvPr>
            <p:extLst>
              <p:ext uri="{D42A27DB-BD31-4B8C-83A1-F6EECF244321}">
                <p14:modId xmlns:p14="http://schemas.microsoft.com/office/powerpoint/2010/main" val="3223415583"/>
              </p:ext>
            </p:extLst>
          </p:nvPr>
        </p:nvGraphicFramePr>
        <p:xfrm>
          <a:off x="4307321" y="1266457"/>
          <a:ext cx="3465290" cy="3291852"/>
        </p:xfrm>
        <a:graphic>
          <a:graphicData uri="http://schemas.openxmlformats.org/drawingml/2006/table">
            <a:tbl>
              <a:tblPr firstRow="1" bandRow="1">
                <a:tableStyleId>{93296810-A885-4BE3-A3E7-6D5BEEA58F35}</a:tableStyleId>
              </a:tblPr>
              <a:tblGrid>
                <a:gridCol w="3465290">
                  <a:extLst>
                    <a:ext uri="{9D8B030D-6E8A-4147-A177-3AD203B41FA5}">
                      <a16:colId xmlns:a16="http://schemas.microsoft.com/office/drawing/2014/main" val="20000"/>
                    </a:ext>
                  </a:extLst>
                </a:gridCol>
              </a:tblGrid>
              <a:tr h="369649">
                <a:tc>
                  <a:txBody>
                    <a:bodyPr/>
                    <a:lstStyle/>
                    <a:p>
                      <a:pPr algn="ctr"/>
                      <a:r>
                        <a:rPr lang="en-US" sz="2000" dirty="0"/>
                        <a:t>DAY 2</a:t>
                      </a:r>
                      <a:endParaRPr lang="en-US" sz="2000" b="1" dirty="0">
                        <a:latin typeface="Calibri" panose="020F0502020204030204" pitchFamily="34" charset="0"/>
                      </a:endParaRPr>
                    </a:p>
                  </a:txBody>
                  <a:tcPr marL="125255" marR="125255" marT="45721" marB="45721"/>
                </a:tc>
                <a:extLst>
                  <a:ext uri="{0D108BD9-81ED-4DB2-BD59-A6C34878D82A}">
                    <a16:rowId xmlns:a16="http://schemas.microsoft.com/office/drawing/2014/main" val="10000"/>
                  </a:ext>
                </a:extLst>
              </a:tr>
              <a:tr h="3127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Malaria Overview</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1"/>
                  </a:ext>
                </a:extLst>
              </a:tr>
              <a:tr h="3696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Testing for Malaria using an RDT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2"/>
                  </a:ext>
                </a:extLst>
              </a:tr>
              <a:tr h="38804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Malaria treatment</a:t>
                      </a:r>
                      <a:r>
                        <a:rPr lang="en-US" sz="1600" baseline="0" dirty="0"/>
                        <a:t> and referral</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3"/>
                  </a:ext>
                </a:extLst>
              </a:tr>
              <a:tr h="3374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aseline="0" dirty="0"/>
                        <a:t>Drug Shop Registration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4"/>
                  </a:ext>
                </a:extLst>
              </a:tr>
              <a:tr h="312781">
                <a:tc>
                  <a:txBody>
                    <a:bodyPr/>
                    <a:lstStyle/>
                    <a:p>
                      <a:r>
                        <a:rPr lang="en-US" sz="1600" dirty="0"/>
                        <a:t>End of the Day Activities</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5"/>
                  </a:ext>
                </a:extLst>
              </a:tr>
            </a:tbl>
          </a:graphicData>
        </a:graphic>
      </p:graphicFrame>
      <p:graphicFrame>
        <p:nvGraphicFramePr>
          <p:cNvPr id="9" name="Content Placeholder 2"/>
          <p:cNvGraphicFramePr>
            <a:graphicFrameLocks/>
          </p:cNvGraphicFramePr>
          <p:nvPr>
            <p:extLst>
              <p:ext uri="{D42A27DB-BD31-4B8C-83A1-F6EECF244321}">
                <p14:modId xmlns:p14="http://schemas.microsoft.com/office/powerpoint/2010/main" val="394581038"/>
              </p:ext>
            </p:extLst>
          </p:nvPr>
        </p:nvGraphicFramePr>
        <p:xfrm>
          <a:off x="8130938" y="1266458"/>
          <a:ext cx="3465290" cy="3870974"/>
        </p:xfrm>
        <a:graphic>
          <a:graphicData uri="http://schemas.openxmlformats.org/drawingml/2006/table">
            <a:tbl>
              <a:tblPr firstRow="1" bandRow="1">
                <a:tableStyleId>{93296810-A885-4BE3-A3E7-6D5BEEA58F35}</a:tableStyleId>
              </a:tblPr>
              <a:tblGrid>
                <a:gridCol w="3465290">
                  <a:extLst>
                    <a:ext uri="{9D8B030D-6E8A-4147-A177-3AD203B41FA5}">
                      <a16:colId xmlns:a16="http://schemas.microsoft.com/office/drawing/2014/main" val="20000"/>
                    </a:ext>
                  </a:extLst>
                </a:gridCol>
              </a:tblGrid>
              <a:tr h="369649">
                <a:tc>
                  <a:txBody>
                    <a:bodyPr/>
                    <a:lstStyle/>
                    <a:p>
                      <a:pPr algn="ctr"/>
                      <a:r>
                        <a:rPr lang="en-US" sz="2000" dirty="0"/>
                        <a:t>DAY 3</a:t>
                      </a:r>
                      <a:endParaRPr lang="en-US" sz="2000" b="1" dirty="0">
                        <a:latin typeface="Calibri" panose="020F0502020204030204" pitchFamily="34" charset="0"/>
                      </a:endParaRPr>
                    </a:p>
                  </a:txBody>
                  <a:tcPr marL="125255" marR="125255" marT="45721" marB="45721"/>
                </a:tc>
                <a:extLst>
                  <a:ext uri="{0D108BD9-81ED-4DB2-BD59-A6C34878D82A}">
                    <a16:rowId xmlns:a16="http://schemas.microsoft.com/office/drawing/2014/main" val="10000"/>
                  </a:ext>
                </a:extLst>
              </a:tr>
              <a:tr h="369650">
                <a:tc>
                  <a:txBody>
                    <a:bodyPr/>
                    <a:lstStyle/>
                    <a:p>
                      <a:r>
                        <a:rPr lang="en-US" sz="1600" dirty="0"/>
                        <a:t>Malaria Review</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1"/>
                  </a:ext>
                </a:extLst>
              </a:tr>
              <a:tr h="3127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Diarrhea</a:t>
                      </a:r>
                      <a:r>
                        <a:rPr lang="en-US" sz="1600" baseline="0" dirty="0"/>
                        <a:t> Overview</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2"/>
                  </a:ext>
                </a:extLst>
              </a:tr>
              <a:tr h="3696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Assessment and Treatment of Diarrhea</a:t>
                      </a:r>
                      <a:r>
                        <a:rPr lang="en-US" sz="1600" baseline="0" dirty="0"/>
                        <a:t> and Dehydration</a:t>
                      </a: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3"/>
                  </a:ext>
                </a:extLst>
              </a:tr>
              <a:tr h="3696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aseline="0" dirty="0"/>
                        <a:t>Home Care for Sick Children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4"/>
                  </a:ext>
                </a:extLst>
              </a:tr>
              <a:tr h="3374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kern="1200" baseline="0" dirty="0">
                          <a:solidFill>
                            <a:schemeClr val="dk1"/>
                          </a:solidFill>
                          <a:latin typeface="+mn-lt"/>
                          <a:ea typeface="+mn-ea"/>
                          <a:cs typeface="+mn-cs"/>
                        </a:rPr>
                        <a:t>Wholesaler</a:t>
                      </a:r>
                      <a:r>
                        <a:rPr lang="en-US" sz="1600" b="1" baseline="0" dirty="0">
                          <a:solidFill>
                            <a:schemeClr val="tx2"/>
                          </a:solidFill>
                          <a:latin typeface="Calibri" panose="020F0502020204030204" pitchFamily="34" charset="0"/>
                        </a:rPr>
                        <a:t> </a:t>
                      </a:r>
                      <a:r>
                        <a:rPr lang="en-US" sz="1600" kern="1200" baseline="0" dirty="0">
                          <a:solidFill>
                            <a:schemeClr val="dk1"/>
                          </a:solidFill>
                          <a:latin typeface="+mn-lt"/>
                          <a:ea typeface="+mn-ea"/>
                          <a:cs typeface="+mn-cs"/>
                        </a:rPr>
                        <a:t>engagement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kern="1200" baseline="0" dirty="0">
                        <a:solidFill>
                          <a:schemeClr val="dk1"/>
                        </a:solidFill>
                        <a:latin typeface="+mn-lt"/>
                        <a:ea typeface="+mn-ea"/>
                        <a:cs typeface="+mn-cs"/>
                      </a:endParaRPr>
                    </a:p>
                  </a:txBody>
                  <a:tcPr marL="125255" marR="125255" marT="45721" marB="45721"/>
                </a:tc>
                <a:extLst>
                  <a:ext uri="{0D108BD9-81ED-4DB2-BD59-A6C34878D82A}">
                    <a16:rowId xmlns:a16="http://schemas.microsoft.com/office/drawing/2014/main" val="10005"/>
                  </a:ext>
                </a:extLst>
              </a:tr>
              <a:tr h="3374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kern="1200" baseline="0" dirty="0">
                          <a:solidFill>
                            <a:schemeClr val="dk1"/>
                          </a:solidFill>
                          <a:latin typeface="+mn-lt"/>
                          <a:ea typeface="+mn-ea"/>
                          <a:cs typeface="+mn-cs"/>
                        </a:rPr>
                        <a:t>Preparing</a:t>
                      </a:r>
                      <a:r>
                        <a:rPr lang="en-US" sz="1600" b="1" dirty="0">
                          <a:solidFill>
                            <a:schemeClr val="tx2"/>
                          </a:solidFill>
                          <a:latin typeface="Calibri" panose="020F0502020204030204" pitchFamily="34" charset="0"/>
                        </a:rPr>
                        <a:t> </a:t>
                      </a:r>
                      <a:r>
                        <a:rPr lang="en-US" sz="1600" kern="1200" baseline="0" dirty="0">
                          <a:solidFill>
                            <a:schemeClr val="dk1"/>
                          </a:solidFill>
                          <a:latin typeface="+mn-lt"/>
                          <a:ea typeface="+mn-ea"/>
                          <a:cs typeface="+mn-cs"/>
                        </a:rPr>
                        <a:t>for a mentor visit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kern="1200" baseline="0" dirty="0">
                        <a:solidFill>
                          <a:schemeClr val="dk1"/>
                        </a:solidFill>
                        <a:latin typeface="+mn-lt"/>
                        <a:ea typeface="+mn-ea"/>
                        <a:cs typeface="+mn-cs"/>
                      </a:endParaRPr>
                    </a:p>
                  </a:txBody>
                  <a:tcPr marL="125255" marR="125255" marT="45721" marB="45721"/>
                </a:tc>
                <a:extLst>
                  <a:ext uri="{0D108BD9-81ED-4DB2-BD59-A6C34878D82A}">
                    <a16:rowId xmlns:a16="http://schemas.microsoft.com/office/drawing/2014/main" val="10006"/>
                  </a:ext>
                </a:extLst>
              </a:tr>
            </a:tbl>
          </a:graphicData>
        </a:graphic>
      </p:graphicFrame>
      <p:sp>
        <p:nvSpPr>
          <p:cNvPr id="2" name="Rectangle 1"/>
          <p:cNvSpPr/>
          <p:nvPr/>
        </p:nvSpPr>
        <p:spPr>
          <a:xfrm>
            <a:off x="8102862" y="1236558"/>
            <a:ext cx="3478439" cy="3868229"/>
          </a:xfrm>
          <a:prstGeom prst="rect">
            <a:avLst/>
          </a:prstGeom>
          <a:noFill/>
          <a:ln w="5715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a:endParaRPr>
          </a:p>
        </p:txBody>
      </p:sp>
    </p:spTree>
    <p:extLst>
      <p:ext uri="{BB962C8B-B14F-4D97-AF65-F5344CB8AC3E}">
        <p14:creationId xmlns:p14="http://schemas.microsoft.com/office/powerpoint/2010/main" val="11919277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1"/>
            </p:custDataLst>
            <p:extLst>
              <p:ext uri="{D42A27DB-BD31-4B8C-83A1-F6EECF244321}">
                <p14:modId xmlns:p14="http://schemas.microsoft.com/office/powerpoint/2010/main" val="114463883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24471" y="2854018"/>
            <a:ext cx="7036712" cy="37595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Title 2"/>
          <p:cNvSpPr>
            <a:spLocks noGrp="1"/>
          </p:cNvSpPr>
          <p:nvPr>
            <p:ph type="title"/>
          </p:nvPr>
        </p:nvSpPr>
        <p:spPr/>
        <p:txBody>
          <a:bodyPr/>
          <a:lstStyle/>
          <a:p>
            <a:r>
              <a:rPr lang="en-US" dirty="0"/>
              <a:t>Filling out the referral form</a:t>
            </a:r>
          </a:p>
        </p:txBody>
      </p:sp>
      <p:sp>
        <p:nvSpPr>
          <p:cNvPr id="9" name="Content Placeholder 2"/>
          <p:cNvSpPr txBox="1">
            <a:spLocks/>
          </p:cNvSpPr>
          <p:nvPr/>
        </p:nvSpPr>
        <p:spPr>
          <a:xfrm>
            <a:off x="1633009" y="1622597"/>
            <a:ext cx="8823885" cy="2161435"/>
          </a:xfrm>
          <a:prstGeom prst="rect">
            <a:avLst/>
          </a:prstGeom>
        </p:spPr>
        <p:txBody>
          <a:bodyP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Tx/>
            </a:pPr>
            <a:r>
              <a:rPr lang="en-US" sz="2800" b="1" dirty="0">
                <a:solidFill>
                  <a:srgbClr val="767171"/>
                </a:solidFill>
                <a:latin typeface="Calibri" panose="020F0502020204030204" pitchFamily="34" charset="0"/>
                <a:ea typeface="Segoe UI" panose="020B0502040204020203" pitchFamily="34" charset="0"/>
                <a:cs typeface="Times New Roman" panose="02020603050405020304" pitchFamily="18" charset="0"/>
              </a:rPr>
              <a:t>This is where you fill in the details for cough, chest in-drawing, and any danger signs</a:t>
            </a:r>
          </a:p>
        </p:txBody>
      </p:sp>
      <p:sp>
        <p:nvSpPr>
          <p:cNvPr id="11" name="Rectangle 10"/>
          <p:cNvSpPr/>
          <p:nvPr/>
        </p:nvSpPr>
        <p:spPr>
          <a:xfrm>
            <a:off x="2353607" y="3156075"/>
            <a:ext cx="6752294" cy="1255913"/>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12" name="Rectangle 11"/>
          <p:cNvSpPr/>
          <p:nvPr/>
        </p:nvSpPr>
        <p:spPr>
          <a:xfrm>
            <a:off x="6978732" y="4411988"/>
            <a:ext cx="2127169" cy="1140171"/>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Tree>
    <p:extLst>
      <p:ext uri="{BB962C8B-B14F-4D97-AF65-F5344CB8AC3E}">
        <p14:creationId xmlns:p14="http://schemas.microsoft.com/office/powerpoint/2010/main" val="7743903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39705" y="2096337"/>
            <a:ext cx="10799703"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2400" b="1" kern="0" dirty="0">
                <a:solidFill>
                  <a:srgbClr val="767171"/>
                </a:solidFill>
                <a:latin typeface="Calibri" panose="020F0502020204030204" pitchFamily="34" charset="0"/>
              </a:rPr>
              <a:t>Use your Sick Child Guide to assess what should be done with the following cases, write details in your patient register, and fill out the referral form (as needed):</a:t>
            </a:r>
          </a:p>
          <a:p>
            <a:pPr defTabSz="342882" fontAlgn="base">
              <a:spcBef>
                <a:spcPct val="20000"/>
              </a:spcBef>
              <a:spcAft>
                <a:spcPct val="0"/>
              </a:spcAft>
              <a:defRPr/>
            </a:pPr>
            <a:endParaRPr lang="en-US" sz="2400" b="1" kern="0" dirty="0">
              <a:solidFill>
                <a:srgbClr val="C00000"/>
              </a:solidFill>
            </a:endParaRPr>
          </a:p>
          <a:p>
            <a:pPr algn="ctr" defTabSz="342882" fontAlgn="base">
              <a:spcAft>
                <a:spcPct val="0"/>
              </a:spcAft>
              <a:defRPr/>
            </a:pPr>
            <a:endParaRPr lang="en-US" sz="2700" b="1" kern="0" dirty="0">
              <a:solidFill>
                <a:srgbClr val="342155"/>
              </a:solidFill>
            </a:endParaRPr>
          </a:p>
        </p:txBody>
      </p:sp>
      <p:sp>
        <p:nvSpPr>
          <p:cNvPr id="5" name="Rectangle 3"/>
          <p:cNvSpPr>
            <a:spLocks noChangeArrowheads="1"/>
          </p:cNvSpPr>
          <p:nvPr/>
        </p:nvSpPr>
        <p:spPr bwMode="auto">
          <a:xfrm>
            <a:off x="1540933" y="3000224"/>
            <a:ext cx="10651067" cy="3477875"/>
          </a:xfrm>
          <a:prstGeom prst="rect">
            <a:avLst/>
          </a:prstGeom>
          <a:noFill/>
          <a:ln w="9525">
            <a:noFill/>
            <a:miter lim="800000"/>
            <a:headEnd/>
            <a:tailEnd/>
          </a:ln>
        </p:spPr>
        <p:txBody>
          <a:bodyPr anchor="ctr">
            <a:spAutoFit/>
          </a:bodyPr>
          <a:lstStyle/>
          <a:p>
            <a:pPr marL="342900" indent="-342900">
              <a:buSzPts val="1200"/>
              <a:buFont typeface="Wingdings" pitchFamily="2" charset="2"/>
              <a:buChar char=""/>
            </a:pPr>
            <a:endParaRPr lang="en-US" sz="2800" dirty="0">
              <a:solidFill>
                <a:schemeClr val="tx2"/>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400" dirty="0">
                <a:solidFill>
                  <a:srgbClr val="767171"/>
                </a:solidFill>
                <a:latin typeface="Calibri" pitchFamily="34" charset="0"/>
                <a:ea typeface="Calibri" pitchFamily="34" charset="0"/>
                <a:cs typeface="Times New Roman" pitchFamily="18" charset="0"/>
              </a:rPr>
              <a:t>Family Name is </a:t>
            </a:r>
            <a:r>
              <a:rPr lang="en-US" sz="2400" b="1" dirty="0">
                <a:solidFill>
                  <a:srgbClr val="767171"/>
                </a:solidFill>
                <a:latin typeface="Calibri" pitchFamily="34" charset="0"/>
                <a:ea typeface="Calibri" pitchFamily="34" charset="0"/>
                <a:cs typeface="Times New Roman" pitchFamily="18" charset="0"/>
              </a:rPr>
              <a:t>RUSOKE</a:t>
            </a:r>
            <a:endParaRPr lang="en-US" sz="24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400" dirty="0">
                <a:solidFill>
                  <a:srgbClr val="767171"/>
                </a:solidFill>
                <a:latin typeface="Calibri" pitchFamily="34" charset="0"/>
                <a:ea typeface="Calibri" pitchFamily="34" charset="0"/>
                <a:cs typeface="Times New Roman" pitchFamily="18" charset="0"/>
              </a:rPr>
              <a:t>Patient’s Given Name is </a:t>
            </a:r>
            <a:r>
              <a:rPr lang="en-US" sz="2400" b="1" dirty="0">
                <a:solidFill>
                  <a:srgbClr val="767171"/>
                </a:solidFill>
                <a:latin typeface="Calibri" pitchFamily="34" charset="0"/>
                <a:ea typeface="Calibri" pitchFamily="34" charset="0"/>
                <a:cs typeface="Times New Roman" pitchFamily="18" charset="0"/>
              </a:rPr>
              <a:t>Angus</a:t>
            </a:r>
          </a:p>
          <a:p>
            <a:pPr marL="342900" indent="-342900">
              <a:buSzPts val="1200"/>
              <a:buFont typeface="Wingdings" pitchFamily="2" charset="2"/>
              <a:buChar char=""/>
            </a:pPr>
            <a:r>
              <a:rPr lang="en-US" sz="2400" dirty="0">
                <a:solidFill>
                  <a:srgbClr val="767171"/>
                </a:solidFill>
                <a:latin typeface="Calibri" pitchFamily="34" charset="0"/>
                <a:ea typeface="Calibri" pitchFamily="34" charset="0"/>
                <a:cs typeface="Times New Roman" pitchFamily="18" charset="0"/>
              </a:rPr>
              <a:t>Mothers name is </a:t>
            </a:r>
            <a:r>
              <a:rPr lang="en-US" sz="2400" b="1" dirty="0">
                <a:solidFill>
                  <a:srgbClr val="767171"/>
                </a:solidFill>
                <a:latin typeface="Calibri" pitchFamily="34" charset="0"/>
                <a:ea typeface="Calibri" pitchFamily="34" charset="0"/>
                <a:cs typeface="Times New Roman" pitchFamily="18" charset="0"/>
              </a:rPr>
              <a:t>Anita</a:t>
            </a:r>
          </a:p>
          <a:p>
            <a:pPr marL="342900" indent="-342900">
              <a:buSzPts val="1200"/>
              <a:buFont typeface="Wingdings" pitchFamily="2" charset="2"/>
              <a:buChar char=""/>
            </a:pPr>
            <a:r>
              <a:rPr lang="en-US" sz="2400" dirty="0">
                <a:solidFill>
                  <a:srgbClr val="767171"/>
                </a:solidFill>
                <a:latin typeface="Calibri" pitchFamily="34" charset="0"/>
                <a:ea typeface="Calibri" pitchFamily="34" charset="0"/>
                <a:cs typeface="Times New Roman" pitchFamily="18" charset="0"/>
              </a:rPr>
              <a:t>Lives </a:t>
            </a:r>
            <a:r>
              <a:rPr lang="en-US" sz="2400" dirty="0" err="1">
                <a:solidFill>
                  <a:srgbClr val="767171"/>
                </a:solidFill>
                <a:latin typeface="Calibri" pitchFamily="34" charset="0"/>
                <a:ea typeface="Calibri" pitchFamily="34" charset="0"/>
                <a:cs typeface="Times New Roman" pitchFamily="18" charset="0"/>
              </a:rPr>
              <a:t>Owaffa</a:t>
            </a:r>
            <a:r>
              <a:rPr lang="en-US" sz="2400" dirty="0">
                <a:solidFill>
                  <a:srgbClr val="767171"/>
                </a:solidFill>
                <a:latin typeface="Calibri" pitchFamily="34" charset="0"/>
                <a:ea typeface="Calibri" pitchFamily="34" charset="0"/>
                <a:cs typeface="Times New Roman" pitchFamily="18" charset="0"/>
              </a:rPr>
              <a:t>, ARUA</a:t>
            </a:r>
          </a:p>
          <a:p>
            <a:pPr marL="342900" indent="-342900">
              <a:buSzPts val="1200"/>
              <a:buFont typeface="Wingdings" pitchFamily="2" charset="2"/>
              <a:buChar char=""/>
            </a:pPr>
            <a:r>
              <a:rPr lang="en-US" sz="2400" dirty="0">
                <a:solidFill>
                  <a:srgbClr val="767171"/>
                </a:solidFill>
                <a:latin typeface="Calibri" pitchFamily="34" charset="0"/>
                <a:ea typeface="Calibri" pitchFamily="34" charset="0"/>
                <a:cs typeface="Times New Roman" pitchFamily="18" charset="0"/>
              </a:rPr>
              <a:t>She is </a:t>
            </a:r>
            <a:r>
              <a:rPr lang="en-US" sz="2400" b="1" dirty="0">
                <a:solidFill>
                  <a:srgbClr val="767171"/>
                </a:solidFill>
                <a:latin typeface="Calibri" pitchFamily="34" charset="0"/>
                <a:ea typeface="Calibri" pitchFamily="34" charset="0"/>
                <a:cs typeface="Times New Roman" pitchFamily="18" charset="0"/>
              </a:rPr>
              <a:t>3.5 years</a:t>
            </a:r>
            <a:endParaRPr lang="en-US" sz="24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400" dirty="0">
                <a:solidFill>
                  <a:srgbClr val="767171"/>
                </a:solidFill>
                <a:latin typeface="Calibri" pitchFamily="34" charset="0"/>
                <a:ea typeface="Calibri" pitchFamily="34" charset="0"/>
                <a:cs typeface="Times New Roman" pitchFamily="18" charset="0"/>
              </a:rPr>
              <a:t>Mobile Number is </a:t>
            </a:r>
            <a:r>
              <a:rPr lang="en-US" sz="2400" b="1" dirty="0">
                <a:solidFill>
                  <a:srgbClr val="767171"/>
                </a:solidFill>
                <a:latin typeface="Calibri" pitchFamily="34" charset="0"/>
                <a:ea typeface="Calibri" pitchFamily="34" charset="0"/>
                <a:cs typeface="Times New Roman" pitchFamily="18" charset="0"/>
              </a:rPr>
              <a:t>0774.570.000</a:t>
            </a:r>
            <a:endParaRPr lang="en-US" sz="24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400" dirty="0">
                <a:solidFill>
                  <a:srgbClr val="767171"/>
                </a:solidFill>
                <a:latin typeface="Calibri" pitchFamily="34" charset="0"/>
                <a:ea typeface="Calibri" pitchFamily="34" charset="0"/>
                <a:cs typeface="Times New Roman" pitchFamily="18" charset="0"/>
              </a:rPr>
              <a:t>She has blood in her stool</a:t>
            </a:r>
          </a:p>
          <a:p>
            <a:pPr>
              <a:buSzPts val="1200"/>
            </a:pPr>
            <a:endParaRPr lang="en-US" sz="2400" dirty="0">
              <a:solidFill>
                <a:schemeClr val="tx2"/>
              </a:solidFill>
              <a:latin typeface="Calibri" pitchFamily="34" charset="0"/>
              <a:ea typeface="Calibri" pitchFamily="34" charset="0"/>
              <a:cs typeface="Times New Roman" pitchFamily="18" charset="0"/>
            </a:endParaRPr>
          </a:p>
        </p:txBody>
      </p:sp>
      <p:sp>
        <p:nvSpPr>
          <p:cNvPr id="7" name="Rounded Rectangle 6"/>
          <p:cNvSpPr/>
          <p:nvPr/>
        </p:nvSpPr>
        <p:spPr>
          <a:xfrm>
            <a:off x="7208246" y="3624068"/>
            <a:ext cx="2844194" cy="2222607"/>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3180"/>
            <a:r>
              <a:rPr lang="en-GB" sz="4000" b="1" dirty="0">
                <a:solidFill>
                  <a:srgbClr val="1B2F7F"/>
                </a:solidFill>
                <a:cs typeface="Impact"/>
              </a:rPr>
              <a:t>Let’s Practice!</a:t>
            </a:r>
          </a:p>
        </p:txBody>
      </p:sp>
    </p:spTree>
    <p:extLst>
      <p:ext uri="{BB962C8B-B14F-4D97-AF65-F5344CB8AC3E}">
        <p14:creationId xmlns:p14="http://schemas.microsoft.com/office/powerpoint/2010/main" val="3333901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39705" y="2096337"/>
            <a:ext cx="10799703"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2400" b="1" kern="0" dirty="0">
                <a:solidFill>
                  <a:srgbClr val="767171"/>
                </a:solidFill>
                <a:latin typeface="Calibri" panose="020F0502020204030204" pitchFamily="34" charset="0"/>
              </a:rPr>
              <a:t>Use your Sick Child Guide to assess what should be done with the following cases, write details in your patient register, and fill out the referral form (as needed):</a:t>
            </a:r>
          </a:p>
          <a:p>
            <a:pPr defTabSz="342882" fontAlgn="base">
              <a:spcBef>
                <a:spcPct val="20000"/>
              </a:spcBef>
              <a:spcAft>
                <a:spcPct val="0"/>
              </a:spcAft>
              <a:defRPr/>
            </a:pPr>
            <a:endParaRPr lang="en-US" sz="2400" b="1" kern="0" dirty="0">
              <a:solidFill>
                <a:srgbClr val="C00000"/>
              </a:solidFill>
            </a:endParaRPr>
          </a:p>
          <a:p>
            <a:pPr algn="ctr" defTabSz="342882" fontAlgn="base">
              <a:spcAft>
                <a:spcPct val="0"/>
              </a:spcAft>
              <a:defRPr/>
            </a:pPr>
            <a:endParaRPr lang="en-US" sz="2700" b="1" kern="0" dirty="0">
              <a:solidFill>
                <a:srgbClr val="342155"/>
              </a:solidFill>
            </a:endParaRPr>
          </a:p>
        </p:txBody>
      </p:sp>
      <p:sp>
        <p:nvSpPr>
          <p:cNvPr id="5" name="Rectangle 3"/>
          <p:cNvSpPr>
            <a:spLocks noChangeArrowheads="1"/>
          </p:cNvSpPr>
          <p:nvPr/>
        </p:nvSpPr>
        <p:spPr bwMode="auto">
          <a:xfrm>
            <a:off x="1540933" y="2815559"/>
            <a:ext cx="10651067" cy="3847207"/>
          </a:xfrm>
          <a:prstGeom prst="rect">
            <a:avLst/>
          </a:prstGeom>
          <a:noFill/>
          <a:ln w="9525">
            <a:noFill/>
            <a:miter lim="800000"/>
            <a:headEnd/>
            <a:tailEnd/>
          </a:ln>
        </p:spPr>
        <p:txBody>
          <a:bodyPr anchor="ctr">
            <a:spAutoFit/>
          </a:bodyPr>
          <a:lstStyle/>
          <a:p>
            <a:pPr marL="342900" indent="-342900">
              <a:buSzPts val="1200"/>
              <a:buFont typeface="Wingdings" pitchFamily="2" charset="2"/>
              <a:buChar char=""/>
            </a:pPr>
            <a:endParaRPr lang="en-US" sz="28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400" dirty="0">
                <a:solidFill>
                  <a:srgbClr val="767171"/>
                </a:solidFill>
                <a:latin typeface="Calibri" pitchFamily="34" charset="0"/>
                <a:ea typeface="Calibri" pitchFamily="34" charset="0"/>
                <a:cs typeface="Times New Roman" pitchFamily="18" charset="0"/>
              </a:rPr>
              <a:t>Family Name is </a:t>
            </a:r>
            <a:r>
              <a:rPr lang="en-US" sz="2400" b="1" dirty="0">
                <a:solidFill>
                  <a:srgbClr val="767171"/>
                </a:solidFill>
                <a:latin typeface="Calibri" pitchFamily="34" charset="0"/>
                <a:ea typeface="Calibri" pitchFamily="34" charset="0"/>
                <a:cs typeface="Times New Roman" pitchFamily="18" charset="0"/>
              </a:rPr>
              <a:t>MUSANA</a:t>
            </a:r>
            <a:endParaRPr lang="en-US" sz="24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400" dirty="0">
                <a:solidFill>
                  <a:srgbClr val="767171"/>
                </a:solidFill>
                <a:latin typeface="Calibri" pitchFamily="34" charset="0"/>
                <a:ea typeface="Calibri" pitchFamily="34" charset="0"/>
                <a:cs typeface="Times New Roman" pitchFamily="18" charset="0"/>
              </a:rPr>
              <a:t>Patient’s Given Name is </a:t>
            </a:r>
            <a:r>
              <a:rPr lang="en-US" sz="2400" b="1" dirty="0">
                <a:solidFill>
                  <a:srgbClr val="767171"/>
                </a:solidFill>
                <a:latin typeface="Calibri" pitchFamily="34" charset="0"/>
                <a:ea typeface="Calibri" pitchFamily="34" charset="0"/>
                <a:cs typeface="Times New Roman" pitchFamily="18" charset="0"/>
              </a:rPr>
              <a:t>George</a:t>
            </a:r>
          </a:p>
          <a:p>
            <a:pPr marL="342900" indent="-342900">
              <a:buSzPts val="1200"/>
              <a:buFont typeface="Wingdings" pitchFamily="2" charset="2"/>
              <a:buChar char=""/>
            </a:pPr>
            <a:r>
              <a:rPr lang="en-US" sz="2400" dirty="0">
                <a:solidFill>
                  <a:srgbClr val="767171"/>
                </a:solidFill>
                <a:latin typeface="Calibri" pitchFamily="34" charset="0"/>
                <a:ea typeface="Calibri" pitchFamily="34" charset="0"/>
                <a:cs typeface="Times New Roman" pitchFamily="18" charset="0"/>
              </a:rPr>
              <a:t>Mothers name is </a:t>
            </a:r>
            <a:r>
              <a:rPr lang="en-US" sz="2400" b="1" dirty="0">
                <a:solidFill>
                  <a:srgbClr val="767171"/>
                </a:solidFill>
                <a:latin typeface="Calibri" pitchFamily="34" charset="0"/>
                <a:ea typeface="Calibri" pitchFamily="34" charset="0"/>
                <a:cs typeface="Times New Roman" pitchFamily="18" charset="0"/>
              </a:rPr>
              <a:t>Henry</a:t>
            </a:r>
          </a:p>
          <a:p>
            <a:pPr marL="342900" indent="-342900">
              <a:buSzPts val="1200"/>
              <a:buFont typeface="Wingdings" pitchFamily="2" charset="2"/>
              <a:buChar char=""/>
            </a:pPr>
            <a:r>
              <a:rPr lang="en-US" sz="2400" dirty="0">
                <a:solidFill>
                  <a:srgbClr val="767171"/>
                </a:solidFill>
                <a:latin typeface="Calibri" pitchFamily="34" charset="0"/>
                <a:ea typeface="Calibri" pitchFamily="34" charset="0"/>
                <a:cs typeface="Times New Roman" pitchFamily="18" charset="0"/>
              </a:rPr>
              <a:t>Lives </a:t>
            </a:r>
            <a:r>
              <a:rPr lang="en-US" sz="2400" dirty="0" err="1">
                <a:solidFill>
                  <a:srgbClr val="767171"/>
                </a:solidFill>
                <a:latin typeface="Calibri" pitchFamily="34" charset="0"/>
                <a:ea typeface="Calibri" pitchFamily="34" charset="0"/>
                <a:cs typeface="Times New Roman" pitchFamily="18" charset="0"/>
              </a:rPr>
              <a:t>Owaffa</a:t>
            </a:r>
            <a:r>
              <a:rPr lang="en-US" sz="2400" dirty="0">
                <a:solidFill>
                  <a:srgbClr val="767171"/>
                </a:solidFill>
                <a:latin typeface="Calibri" pitchFamily="34" charset="0"/>
                <a:ea typeface="Calibri" pitchFamily="34" charset="0"/>
                <a:cs typeface="Times New Roman" pitchFamily="18" charset="0"/>
              </a:rPr>
              <a:t>, ARUA</a:t>
            </a:r>
          </a:p>
          <a:p>
            <a:pPr marL="342900" indent="-342900">
              <a:buSzPts val="1200"/>
              <a:buFont typeface="Wingdings" pitchFamily="2" charset="2"/>
              <a:buChar char=""/>
            </a:pPr>
            <a:r>
              <a:rPr lang="en-US" sz="2400" dirty="0">
                <a:solidFill>
                  <a:srgbClr val="767171"/>
                </a:solidFill>
                <a:latin typeface="Calibri" pitchFamily="34" charset="0"/>
                <a:ea typeface="Calibri" pitchFamily="34" charset="0"/>
                <a:cs typeface="Times New Roman" pitchFamily="18" charset="0"/>
              </a:rPr>
              <a:t>He is 7 months old</a:t>
            </a:r>
          </a:p>
          <a:p>
            <a:pPr marL="342900" indent="-342900">
              <a:buSzPts val="1200"/>
              <a:buFont typeface="Wingdings" pitchFamily="2" charset="2"/>
              <a:buChar char=""/>
            </a:pPr>
            <a:r>
              <a:rPr lang="en-US" sz="2400" dirty="0">
                <a:solidFill>
                  <a:srgbClr val="767171"/>
                </a:solidFill>
                <a:latin typeface="Calibri" pitchFamily="34" charset="0"/>
                <a:ea typeface="Calibri" pitchFamily="34" charset="0"/>
                <a:cs typeface="Times New Roman" pitchFamily="18" charset="0"/>
              </a:rPr>
              <a:t>Mobile Number is </a:t>
            </a:r>
            <a:r>
              <a:rPr lang="en-US" sz="2400" b="1" dirty="0">
                <a:solidFill>
                  <a:srgbClr val="767171"/>
                </a:solidFill>
                <a:latin typeface="Calibri" pitchFamily="34" charset="0"/>
                <a:ea typeface="Calibri" pitchFamily="34" charset="0"/>
                <a:cs typeface="Times New Roman" pitchFamily="18" charset="0"/>
              </a:rPr>
              <a:t>0774.570.111</a:t>
            </a:r>
            <a:endParaRPr lang="en-US" sz="24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400" dirty="0">
                <a:solidFill>
                  <a:srgbClr val="767171"/>
                </a:solidFill>
                <a:latin typeface="Calibri" pitchFamily="34" charset="0"/>
                <a:ea typeface="Calibri" pitchFamily="34" charset="0"/>
                <a:cs typeface="Times New Roman" pitchFamily="18" charset="0"/>
              </a:rPr>
              <a:t>He has had diarrhea for 3 weeks</a:t>
            </a:r>
          </a:p>
          <a:p>
            <a:pPr marL="342900" indent="-342900">
              <a:buSzPts val="1200"/>
              <a:buFont typeface="Wingdings" pitchFamily="2" charset="2"/>
              <a:buChar char=""/>
            </a:pPr>
            <a:r>
              <a:rPr lang="en-US" sz="2400" dirty="0">
                <a:solidFill>
                  <a:srgbClr val="767171"/>
                </a:solidFill>
                <a:latin typeface="Calibri" pitchFamily="34" charset="0"/>
                <a:ea typeface="Calibri" pitchFamily="34" charset="0"/>
                <a:cs typeface="Times New Roman" pitchFamily="18" charset="0"/>
              </a:rPr>
              <a:t>There is no blood in the stool</a:t>
            </a:r>
          </a:p>
          <a:p>
            <a:pPr>
              <a:buSzPts val="1200"/>
            </a:pPr>
            <a:endParaRPr lang="en-US" sz="2400" dirty="0">
              <a:solidFill>
                <a:schemeClr val="tx2"/>
              </a:solidFill>
              <a:latin typeface="Calibri" pitchFamily="34" charset="0"/>
              <a:ea typeface="Calibri" pitchFamily="34" charset="0"/>
              <a:cs typeface="Times New Roman" pitchFamily="18" charset="0"/>
            </a:endParaRPr>
          </a:p>
        </p:txBody>
      </p:sp>
      <p:sp>
        <p:nvSpPr>
          <p:cNvPr id="7" name="Rounded Rectangle 6"/>
          <p:cNvSpPr/>
          <p:nvPr/>
        </p:nvSpPr>
        <p:spPr>
          <a:xfrm>
            <a:off x="7208246" y="3624068"/>
            <a:ext cx="2844194" cy="2222607"/>
          </a:xfrm>
          <a:prstGeom prst="roundRect">
            <a:avLst>
              <a:gd name="adj" fmla="val 8334"/>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3180"/>
            <a:r>
              <a:rPr lang="en-GB" sz="4000" b="1" dirty="0">
                <a:solidFill>
                  <a:srgbClr val="1B2F7F"/>
                </a:solidFill>
                <a:cs typeface="Impact"/>
              </a:rPr>
              <a:t>Let’s Practice!</a:t>
            </a:r>
          </a:p>
        </p:txBody>
      </p:sp>
    </p:spTree>
    <p:extLst>
      <p:ext uri="{BB962C8B-B14F-4D97-AF65-F5344CB8AC3E}">
        <p14:creationId xmlns:p14="http://schemas.microsoft.com/office/powerpoint/2010/main" val="169126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itle 1"/>
          <p:cNvSpPr>
            <a:spLocks noGrp="1"/>
          </p:cNvSpPr>
          <p:nvPr>
            <p:ph type="title"/>
          </p:nvPr>
        </p:nvSpPr>
        <p:spPr/>
        <p:txBody>
          <a:bodyPr rtlCol="0">
            <a:normAutofit/>
          </a:bodyPr>
          <a:lstStyle/>
          <a:p>
            <a:pPr>
              <a:spcBef>
                <a:spcPts val="0"/>
              </a:spcBef>
              <a:defRPr/>
            </a:pPr>
            <a:r>
              <a:rPr lang="en-US" dirty="0"/>
              <a:t>The power of zinc &amp; ORS</a:t>
            </a:r>
          </a:p>
        </p:txBody>
      </p:sp>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884540" y="1637352"/>
            <a:ext cx="10799703" cy="76294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2800" b="1" kern="0" dirty="0">
                <a:solidFill>
                  <a:srgbClr val="767171"/>
                </a:solidFill>
                <a:latin typeface="Calibri" panose="020F0502020204030204" pitchFamily="34" charset="0"/>
              </a:rPr>
              <a:t>Watch the video to review the power of using zinc and ORS together</a:t>
            </a:r>
          </a:p>
          <a:p>
            <a:pPr defTabSz="342882" fontAlgn="base">
              <a:spcBef>
                <a:spcPct val="20000"/>
              </a:spcBef>
              <a:spcAft>
                <a:spcPct val="0"/>
              </a:spcAft>
              <a:defRPr/>
            </a:pPr>
            <a:endParaRPr lang="en-US" sz="2800" b="1" kern="0" dirty="0">
              <a:solidFill>
                <a:srgbClr val="767171"/>
              </a:solidFill>
            </a:endParaRPr>
          </a:p>
          <a:p>
            <a:pPr algn="ctr" defTabSz="342882" fontAlgn="base">
              <a:spcAft>
                <a:spcPct val="0"/>
              </a:spcAft>
              <a:defRPr/>
            </a:pPr>
            <a:endParaRPr lang="en-US" sz="2800" b="1" kern="0" dirty="0">
              <a:solidFill>
                <a:srgbClr val="342155"/>
              </a:solidFill>
            </a:endParaRPr>
          </a:p>
        </p:txBody>
      </p:sp>
      <p:pic>
        <p:nvPicPr>
          <p:cNvPr id="2" name="Picture 1"/>
          <p:cNvPicPr>
            <a:picLocks noChangeAspect="1"/>
          </p:cNvPicPr>
          <p:nvPr/>
        </p:nvPicPr>
        <p:blipFill>
          <a:blip r:embed="rId3"/>
          <a:stretch>
            <a:fillRect/>
          </a:stretch>
        </p:blipFill>
        <p:spPr>
          <a:xfrm>
            <a:off x="523581" y="2400300"/>
            <a:ext cx="6227766" cy="3291334"/>
          </a:xfrm>
          <a:prstGeom prst="rect">
            <a:avLst/>
          </a:prstGeom>
        </p:spPr>
      </p:pic>
      <p:pic>
        <p:nvPicPr>
          <p:cNvPr id="7" name="Picture 6"/>
          <p:cNvPicPr>
            <a:picLocks noChangeAspect="1"/>
          </p:cNvPicPr>
          <p:nvPr/>
        </p:nvPicPr>
        <p:blipFill>
          <a:blip r:embed="rId4"/>
          <a:stretch>
            <a:fillRect/>
          </a:stretch>
        </p:blipFill>
        <p:spPr>
          <a:xfrm>
            <a:off x="7551710" y="2852167"/>
            <a:ext cx="3200400" cy="2387600"/>
          </a:xfrm>
          <a:prstGeom prst="rect">
            <a:avLst/>
          </a:prstGeom>
        </p:spPr>
      </p:pic>
    </p:spTree>
    <p:extLst>
      <p:ext uri="{BB962C8B-B14F-4D97-AF65-F5344CB8AC3E}">
        <p14:creationId xmlns:p14="http://schemas.microsoft.com/office/powerpoint/2010/main" val="1772933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loud Callout 11"/>
          <p:cNvSpPr/>
          <p:nvPr/>
        </p:nvSpPr>
        <p:spPr>
          <a:xfrm>
            <a:off x="4124666" y="1037452"/>
            <a:ext cx="7382561" cy="4191000"/>
          </a:xfrm>
          <a:prstGeom prst="cloudCallout">
            <a:avLst>
              <a:gd name="adj1" fmla="val -59571"/>
              <a:gd name="adj2" fmla="val 35286"/>
            </a:avLst>
          </a:prstGeom>
          <a:solidFill>
            <a:srgbClr val="8AC836"/>
          </a:solidFill>
          <a:ln w="50800">
            <a:solidFill>
              <a:srgbClr val="8CC73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defRPr/>
            </a:pPr>
            <a:endParaRPr lang="en-US" sz="2000" dirty="0">
              <a:solidFill>
                <a:srgbClr val="063A73"/>
              </a:solidFill>
            </a:endParaRPr>
          </a:p>
        </p:txBody>
      </p:sp>
      <p:sp>
        <p:nvSpPr>
          <p:cNvPr id="16387" name="Title 1"/>
          <p:cNvSpPr>
            <a:spLocks noGrp="1"/>
          </p:cNvSpPr>
          <p:nvPr>
            <p:ph type="title" idx="4294967295"/>
          </p:nvPr>
        </p:nvSpPr>
        <p:spPr>
          <a:xfrm>
            <a:off x="1828800" y="3382963"/>
            <a:ext cx="10363200" cy="1362075"/>
          </a:xfrm>
          <a:prstGeom prst="rect">
            <a:avLst/>
          </a:prstGeom>
        </p:spPr>
        <p:txBody>
          <a:bodyPr/>
          <a:lstStyle/>
          <a:p>
            <a:pPr algn="l" eaLnBrk="1" hangingPunct="1"/>
            <a:r>
              <a:rPr lang="en-US" sz="800" dirty="0"/>
              <a:t>.</a:t>
            </a:r>
          </a:p>
        </p:txBody>
      </p:sp>
      <p:sp>
        <p:nvSpPr>
          <p:cNvPr id="2" name="Rectangle 2"/>
          <p:cNvSpPr>
            <a:spLocks noGrp="1" noChangeArrowheads="1"/>
          </p:cNvSpPr>
          <p:nvPr>
            <p:ph idx="4294967295"/>
          </p:nvPr>
        </p:nvSpPr>
        <p:spPr>
          <a:xfrm>
            <a:off x="5699860" y="2052778"/>
            <a:ext cx="7532687" cy="2038507"/>
          </a:xfrm>
          <a:prstGeom prst="rect">
            <a:avLst/>
          </a:prstGeom>
        </p:spPr>
        <p:txBody>
          <a:bodyPr wrap="square" anchor="ctr">
            <a:spAutoFit/>
          </a:bodyPr>
          <a:lstStyle/>
          <a:p>
            <a:pPr marL="0" indent="0" eaLnBrk="1" hangingPunct="1">
              <a:buClr>
                <a:srgbClr val="1B2F7F"/>
              </a:buClr>
              <a:buNone/>
            </a:pPr>
            <a:r>
              <a:rPr lang="en-US" b="1" dirty="0">
                <a:solidFill>
                  <a:srgbClr val="1B2F7F"/>
                </a:solidFill>
                <a:latin typeface="Calibri" panose="020F0502020204030204" pitchFamily="34" charset="0"/>
              </a:rPr>
              <a:t>Treatment of diarrhea involves</a:t>
            </a:r>
            <a:r>
              <a:rPr lang="en-US" dirty="0">
                <a:solidFill>
                  <a:srgbClr val="1B2F7F"/>
                </a:solidFill>
                <a:latin typeface="Calibri" panose="020F0502020204030204" pitchFamily="34" charset="0"/>
              </a:rPr>
              <a:t>:</a:t>
            </a:r>
          </a:p>
          <a:p>
            <a:pPr eaLnBrk="1" hangingPunct="1">
              <a:spcBef>
                <a:spcPts val="0"/>
              </a:spcBef>
              <a:buClr>
                <a:srgbClr val="1B2F7F"/>
              </a:buClr>
              <a:buSzPct val="100000"/>
              <a:buFont typeface="Wingdings" charset="2"/>
              <a:buChar char="§"/>
            </a:pPr>
            <a:r>
              <a:rPr lang="en-US" b="1" dirty="0">
                <a:solidFill>
                  <a:srgbClr val="1B2F7F"/>
                </a:solidFill>
                <a:latin typeface="Calibri" panose="020F0502020204030204" pitchFamily="34" charset="0"/>
              </a:rPr>
              <a:t>Give ORS </a:t>
            </a:r>
          </a:p>
          <a:p>
            <a:pPr eaLnBrk="1" hangingPunct="1">
              <a:spcBef>
                <a:spcPts val="0"/>
              </a:spcBef>
              <a:buClr>
                <a:srgbClr val="1B2F7F"/>
              </a:buClr>
              <a:buSzPct val="100000"/>
              <a:buFont typeface="Wingdings" charset="2"/>
              <a:buChar char="§"/>
            </a:pPr>
            <a:r>
              <a:rPr lang="en-US" b="1" dirty="0">
                <a:solidFill>
                  <a:srgbClr val="1B2F7F"/>
                </a:solidFill>
                <a:latin typeface="Calibri" panose="020F0502020204030204" pitchFamily="34" charset="0"/>
              </a:rPr>
              <a:t>Give zinc</a:t>
            </a:r>
          </a:p>
          <a:p>
            <a:pPr eaLnBrk="1" hangingPunct="1">
              <a:spcBef>
                <a:spcPts val="0"/>
              </a:spcBef>
              <a:buClr>
                <a:srgbClr val="1B2F7F"/>
              </a:buClr>
              <a:buSzPct val="100000"/>
              <a:buFont typeface="Wingdings" charset="2"/>
              <a:buChar char="§"/>
            </a:pPr>
            <a:r>
              <a:rPr lang="en-US" b="1" dirty="0">
                <a:solidFill>
                  <a:srgbClr val="1B2F7F"/>
                </a:solidFill>
                <a:latin typeface="Calibri" panose="020F0502020204030204" pitchFamily="34" charset="0"/>
              </a:rPr>
              <a:t>Continue feeding</a:t>
            </a:r>
          </a:p>
          <a:p>
            <a:pPr eaLnBrk="1" hangingPunct="1">
              <a:spcBef>
                <a:spcPts val="0"/>
              </a:spcBef>
              <a:buClr>
                <a:srgbClr val="1B2F7F"/>
              </a:buClr>
              <a:buSzPct val="100000"/>
              <a:buFont typeface="Wingdings" charset="2"/>
              <a:buChar char="§"/>
            </a:pPr>
            <a:r>
              <a:rPr lang="en-US" b="1" dirty="0">
                <a:solidFill>
                  <a:srgbClr val="1B2F7F"/>
                </a:solidFill>
                <a:latin typeface="Calibri" panose="020F0502020204030204" pitchFamily="34" charset="0"/>
              </a:rPr>
              <a:t>Know the danger signs</a:t>
            </a:r>
          </a:p>
        </p:txBody>
      </p:sp>
      <p:sp>
        <p:nvSpPr>
          <p:cNvPr id="16391" name="Rectangle 11"/>
          <p:cNvSpPr>
            <a:spLocks noChangeArrowheads="1"/>
          </p:cNvSpPr>
          <p:nvPr/>
        </p:nvSpPr>
        <p:spPr bwMode="auto">
          <a:xfrm>
            <a:off x="3" y="1253609"/>
            <a:ext cx="184666" cy="369332"/>
          </a:xfrm>
          <a:prstGeom prst="rect">
            <a:avLst/>
          </a:prstGeom>
          <a:noFill/>
          <a:ln w="9525">
            <a:noFill/>
            <a:miter lim="800000"/>
            <a:headEnd/>
            <a:tailEnd/>
          </a:ln>
        </p:spPr>
        <p:txBody>
          <a:bodyPr wrap="none" anchor="ctr">
            <a:spAutoFit/>
          </a:bodyPr>
          <a:lstStyle/>
          <a:p>
            <a:pPr defTabSz="457200" eaLnBrk="0" hangingPunct="0"/>
            <a:endParaRPr lang="en-US" dirty="0">
              <a:solidFill>
                <a:prstClr val="black"/>
              </a:solidFill>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6426" y="4892583"/>
            <a:ext cx="2021533" cy="1719543"/>
          </a:xfrm>
          <a:prstGeom prst="rect">
            <a:avLst/>
          </a:prstGeom>
        </p:spPr>
      </p:pic>
    </p:spTree>
    <p:extLst>
      <p:ext uri="{BB962C8B-B14F-4D97-AF65-F5344CB8AC3E}">
        <p14:creationId xmlns:p14="http://schemas.microsoft.com/office/powerpoint/2010/main" val="25474486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pPr marL="0" indent="0"/>
            <a:r>
              <a:rPr lang="en-US" sz="4000" b="1" dirty="0">
                <a:latin typeface="Calibri" panose="020F0502020204030204" pitchFamily="34" charset="0"/>
              </a:rPr>
              <a:t>Session 4. Home Care Recommendations </a:t>
            </a:r>
            <a:br>
              <a:rPr lang="en-US" sz="4000" b="1" dirty="0">
                <a:solidFill>
                  <a:srgbClr val="006E2E"/>
                </a:solidFill>
                <a:latin typeface="Calibri" panose="020F0502020204030204" pitchFamily="34" charset="0"/>
              </a:rPr>
            </a:br>
            <a:endParaRPr lang="en-US" sz="4000" dirty="0">
              <a:latin typeface="Calibri" panose="020F0502020204030204" pitchFamily="34" charset="0"/>
            </a:endParaRPr>
          </a:p>
        </p:txBody>
      </p:sp>
      <p:sp>
        <p:nvSpPr>
          <p:cNvPr id="3" name="Content Placeholder 2"/>
          <p:cNvSpPr>
            <a:spLocks noGrp="1"/>
          </p:cNvSpPr>
          <p:nvPr>
            <p:ph idx="4294967295"/>
          </p:nvPr>
        </p:nvSpPr>
        <p:spPr>
          <a:xfrm>
            <a:off x="759367" y="1638974"/>
            <a:ext cx="10315575" cy="2507189"/>
          </a:xfrm>
          <a:prstGeom prst="rect">
            <a:avLst/>
          </a:prstGeom>
        </p:spPr>
        <p:txBody>
          <a:bodyPr>
            <a:normAutofit/>
          </a:bodyPr>
          <a:lstStyle/>
          <a:p>
            <a:pPr marL="0" indent="0">
              <a:buNone/>
            </a:pPr>
            <a:endParaRPr lang="en-US" sz="2800" b="1" dirty="0">
              <a:solidFill>
                <a:srgbClr val="C00000"/>
              </a:solidFill>
              <a:latin typeface="Calibri" panose="020F0502020204030204" pitchFamily="34" charset="0"/>
            </a:endParaRPr>
          </a:p>
          <a:p>
            <a:pPr marL="0" indent="0">
              <a:buNone/>
            </a:pPr>
            <a:r>
              <a:rPr lang="en-US" sz="4000" b="1" dirty="0">
                <a:solidFill>
                  <a:schemeClr val="bg2">
                    <a:lumMod val="50000"/>
                  </a:schemeClr>
                </a:solidFill>
                <a:latin typeface="Calibri" panose="020F0502020204030204" pitchFamily="34" charset="0"/>
              </a:rPr>
              <a:t>During this session, your focus is to:</a:t>
            </a:r>
          </a:p>
          <a:p>
            <a:pPr marL="466725" lvl="0" indent="-466725">
              <a:buClr>
                <a:schemeClr val="accent1"/>
              </a:buClr>
              <a:buFont typeface="Wingdings" panose="05000000000000000000" pitchFamily="2" charset="2"/>
              <a:buChar char="q"/>
            </a:pPr>
            <a:r>
              <a:rPr lang="en-US" sz="3200" b="1" dirty="0">
                <a:solidFill>
                  <a:schemeClr val="bg2">
                    <a:lumMod val="50000"/>
                  </a:schemeClr>
                </a:solidFill>
                <a:latin typeface="Calibri" panose="020F0502020204030204" pitchFamily="34" charset="0"/>
              </a:rPr>
              <a:t>Examine recommended home care practices</a:t>
            </a:r>
          </a:p>
          <a:p>
            <a:pPr marL="466725" lvl="0" indent="-466725">
              <a:buClr>
                <a:schemeClr val="accent1"/>
              </a:buClr>
              <a:buFont typeface="Wingdings" panose="05000000000000000000" pitchFamily="2" charset="2"/>
              <a:buChar char="q"/>
            </a:pPr>
            <a:r>
              <a:rPr lang="en-US" sz="3200" b="1" dirty="0">
                <a:solidFill>
                  <a:schemeClr val="bg2">
                    <a:lumMod val="50000"/>
                  </a:schemeClr>
                </a:solidFill>
                <a:latin typeface="Calibri" panose="020F0502020204030204" pitchFamily="34" charset="0"/>
              </a:rPr>
              <a:t>Practice giving instructions and advice to caregivers</a:t>
            </a:r>
          </a:p>
          <a:p>
            <a:pPr marL="466725" lvl="0" indent="-466725">
              <a:buFont typeface="Wingdings" panose="05000000000000000000" pitchFamily="2" charset="2"/>
              <a:buChar char="q"/>
            </a:pPr>
            <a:endParaRPr lang="en-US" sz="3200" dirty="0">
              <a:solidFill>
                <a:srgbClr val="3D3D3D"/>
              </a:solidFill>
              <a:latin typeface="Gill Sans MT" panose="020B0502020104020203"/>
            </a:endParaRPr>
          </a:p>
          <a:p>
            <a:pPr marL="466725" lvl="0" indent="-466725">
              <a:buFont typeface="Wingdings" panose="05000000000000000000" pitchFamily="2" charset="2"/>
              <a:buChar char="q"/>
            </a:pPr>
            <a:endParaRPr lang="en-US" sz="3200" dirty="0">
              <a:solidFill>
                <a:srgbClr val="3D3D3D"/>
              </a:solidFill>
              <a:latin typeface="Gill Sans MT" panose="020B0502020104020203"/>
            </a:endParaRPr>
          </a:p>
          <a:p>
            <a:pPr marL="0" indent="0">
              <a:buNone/>
            </a:pPr>
            <a:endParaRPr lang="en-US" sz="3200" b="1" dirty="0">
              <a:solidFill>
                <a:srgbClr val="342155"/>
              </a:solidFill>
            </a:endParaRPr>
          </a:p>
        </p:txBody>
      </p:sp>
      <p:pic>
        <p:nvPicPr>
          <p:cNvPr id="8" name="Picture 7" descr="C:\Documents and Settings\evorderbruegge\Local Settings\Temporary Internet Files\Content.IE5\OWDC6Z52\MC90043779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59691" y="2385531"/>
            <a:ext cx="1408745" cy="1086184"/>
          </a:xfrm>
          <a:prstGeom prst="rect">
            <a:avLst/>
          </a:prstGeom>
          <a:noFill/>
          <a:ln w="9525">
            <a:noFill/>
            <a:miter lim="800000"/>
            <a:headEnd/>
            <a:tailEnd/>
          </a:ln>
        </p:spPr>
      </p:pic>
    </p:spTree>
    <p:extLst>
      <p:ext uri="{BB962C8B-B14F-4D97-AF65-F5344CB8AC3E}">
        <p14:creationId xmlns:p14="http://schemas.microsoft.com/office/powerpoint/2010/main" val="29848298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Sick Child Guide: Page 6 - good health advice</a:t>
            </a:r>
          </a:p>
        </p:txBody>
      </p:sp>
      <p:sp>
        <p:nvSpPr>
          <p:cNvPr id="3" name="Content Placeholder 2"/>
          <p:cNvSpPr>
            <a:spLocks noGrp="1"/>
          </p:cNvSpPr>
          <p:nvPr>
            <p:ph idx="4294967295"/>
          </p:nvPr>
        </p:nvSpPr>
        <p:spPr>
          <a:xfrm>
            <a:off x="0" y="1600200"/>
            <a:ext cx="10972800" cy="4525963"/>
          </a:xfrm>
          <a:prstGeom prst="rect">
            <a:avLst/>
          </a:prstGeom>
        </p:spPr>
        <p:txBody>
          <a:bodyPr/>
          <a:lstStyle/>
          <a:p>
            <a:pPr marL="0" indent="0">
              <a:buNone/>
            </a:pPr>
            <a:r>
              <a:rPr lang="en-US" dirty="0">
                <a:solidFill>
                  <a:schemeClr val="bg1"/>
                </a:solidFill>
              </a:rPr>
              <a:t>.</a:t>
            </a:r>
          </a:p>
        </p:txBody>
      </p:sp>
      <p:sp>
        <p:nvSpPr>
          <p:cNvPr id="2" name="TextBox 1"/>
          <p:cNvSpPr txBox="1"/>
          <p:nvPr/>
        </p:nvSpPr>
        <p:spPr>
          <a:xfrm>
            <a:off x="7819407" y="2363748"/>
            <a:ext cx="3810240" cy="3046988"/>
          </a:xfrm>
          <a:prstGeom prst="rect">
            <a:avLst/>
          </a:prstGeom>
          <a:noFill/>
        </p:spPr>
        <p:txBody>
          <a:bodyPr wrap="square" rtlCol="0">
            <a:spAutoFit/>
          </a:bodyPr>
          <a:lstStyle/>
          <a:p>
            <a:pPr marL="457200" indent="-457200">
              <a:buFont typeface="Wingdings" charset="2"/>
              <a:buChar char="§"/>
            </a:pPr>
            <a:r>
              <a:rPr lang="en-US" sz="3200" b="1" dirty="0">
                <a:solidFill>
                  <a:srgbClr val="767171"/>
                </a:solidFill>
                <a:latin typeface="Calibri" panose="020F0502020204030204" pitchFamily="34" charset="0"/>
              </a:rPr>
              <a:t>This page has a number of tips for good health</a:t>
            </a:r>
          </a:p>
          <a:p>
            <a:pPr marL="457200" indent="-457200">
              <a:buFont typeface="Wingdings" charset="2"/>
              <a:buChar char="§"/>
            </a:pPr>
            <a:r>
              <a:rPr lang="en-US" sz="3200" b="1" dirty="0">
                <a:solidFill>
                  <a:srgbClr val="767171"/>
                </a:solidFill>
                <a:latin typeface="Calibri" panose="020F0502020204030204" pitchFamily="34" charset="0"/>
              </a:rPr>
              <a:t>Giving good advice is good for business</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333" y="1726927"/>
            <a:ext cx="6879448" cy="43206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12205970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bg1"/>
                </a:solidFill>
                <a:latin typeface="Calibri" panose="020F0502020204030204" pitchFamily="34" charset="0"/>
              </a:rPr>
              <a:t>Health advice: 1</a:t>
            </a:r>
            <a:r>
              <a:rPr lang="en-US" b="1" dirty="0">
                <a:latin typeface="Calibri" panose="020F0502020204030204" pitchFamily="34" charset="0"/>
              </a:rPr>
              <a:t> Nutrition</a:t>
            </a:r>
            <a:endParaRPr lang="en-US" b="1" dirty="0">
              <a:solidFill>
                <a:schemeClr val="bg1"/>
              </a:solidFill>
              <a:latin typeface="Calibri" panose="020F0502020204030204" pitchFamily="34" charset="0"/>
            </a:endParaRPr>
          </a:p>
        </p:txBody>
      </p:sp>
      <p:sp>
        <p:nvSpPr>
          <p:cNvPr id="6" name="Content Placeholder 5"/>
          <p:cNvSpPr>
            <a:spLocks noGrp="1"/>
          </p:cNvSpPr>
          <p:nvPr>
            <p:ph idx="4294967295"/>
          </p:nvPr>
        </p:nvSpPr>
        <p:spPr>
          <a:xfrm>
            <a:off x="657993" y="1870214"/>
            <a:ext cx="6717651" cy="4525962"/>
          </a:xfrm>
          <a:prstGeom prst="rect">
            <a:avLst/>
          </a:prstGeom>
        </p:spPr>
        <p:txBody>
          <a:bodyPr>
            <a:normAutofit/>
          </a:bodyPr>
          <a:lstStyle/>
          <a:p>
            <a:pPr>
              <a:buNone/>
            </a:pPr>
            <a:r>
              <a:rPr lang="en-US" sz="3200" b="1" dirty="0">
                <a:solidFill>
                  <a:srgbClr val="767171"/>
                </a:solidFill>
                <a:latin typeface="Calibri" panose="020F0502020204030204" pitchFamily="34" charset="0"/>
              </a:rPr>
              <a:t>Advise Caregiver to: </a:t>
            </a:r>
          </a:p>
          <a:p>
            <a:pPr>
              <a:buFont typeface="Wingdings" charset="2"/>
              <a:buChar char="§"/>
            </a:pPr>
            <a:r>
              <a:rPr lang="en-US" sz="3200" b="1" dirty="0">
                <a:solidFill>
                  <a:srgbClr val="767171"/>
                </a:solidFill>
                <a:latin typeface="Calibri" panose="020F0502020204030204" pitchFamily="34" charset="0"/>
              </a:rPr>
              <a:t>Practice exclusive breast feeding for first 6 months</a:t>
            </a:r>
          </a:p>
          <a:p>
            <a:pPr>
              <a:buFont typeface="Wingdings" charset="2"/>
              <a:buChar char="§"/>
            </a:pPr>
            <a:r>
              <a:rPr lang="en-US" sz="3200" b="1" dirty="0">
                <a:solidFill>
                  <a:srgbClr val="767171"/>
                </a:solidFill>
                <a:latin typeface="Calibri" panose="020F0502020204030204" pitchFamily="34" charset="0"/>
              </a:rPr>
              <a:t>Feed balanced, nutritious food from 6months onwards</a:t>
            </a:r>
          </a:p>
        </p:txBody>
      </p:sp>
      <p:pic>
        <p:nvPicPr>
          <p:cNvPr id="3" name="Picture 2"/>
          <p:cNvPicPr>
            <a:picLocks noChangeAspect="1"/>
          </p:cNvPicPr>
          <p:nvPr/>
        </p:nvPicPr>
        <p:blipFill>
          <a:blip r:embed="rId3"/>
          <a:stretch>
            <a:fillRect/>
          </a:stretch>
        </p:blipFill>
        <p:spPr>
          <a:xfrm>
            <a:off x="8245256" y="2247006"/>
            <a:ext cx="3445597" cy="3040233"/>
          </a:xfrm>
          <a:prstGeom prst="rect">
            <a:avLst/>
          </a:prstGeom>
        </p:spPr>
      </p:pic>
    </p:spTree>
    <p:extLst>
      <p:ext uri="{BB962C8B-B14F-4D97-AF65-F5344CB8AC3E}">
        <p14:creationId xmlns:p14="http://schemas.microsoft.com/office/powerpoint/2010/main" val="19542175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1428936" cy="1143000"/>
          </a:xfrm>
        </p:spPr>
        <p:txBody>
          <a:bodyPr>
            <a:normAutofit/>
          </a:bodyPr>
          <a:lstStyle/>
          <a:p>
            <a:r>
              <a:rPr lang="en-US" dirty="0">
                <a:latin typeface="Calibri" panose="020F0502020204030204" pitchFamily="34" charset="0"/>
              </a:rPr>
              <a:t>Health advice: </a:t>
            </a:r>
            <a:r>
              <a:rPr lang="en-US" sz="3600" dirty="0">
                <a:latin typeface="Calibri" panose="020F0502020204030204" pitchFamily="34" charset="0"/>
              </a:rPr>
              <a:t>2. </a:t>
            </a:r>
            <a:r>
              <a:rPr lang="en-US" sz="4000" b="1" dirty="0">
                <a:latin typeface="Calibri" panose="020F0502020204030204" pitchFamily="34" charset="0"/>
              </a:rPr>
              <a:t>Sleep under a mosquito net</a:t>
            </a:r>
            <a:endParaRPr lang="en-US" sz="4000" b="1" dirty="0">
              <a:solidFill>
                <a:schemeClr val="bg1"/>
              </a:solidFill>
              <a:latin typeface="Calibri" panose="020F0502020204030204" pitchFamily="34" charset="0"/>
            </a:endParaRPr>
          </a:p>
        </p:txBody>
      </p:sp>
      <p:sp>
        <p:nvSpPr>
          <p:cNvPr id="6" name="Content Placeholder 5"/>
          <p:cNvSpPr>
            <a:spLocks noGrp="1"/>
          </p:cNvSpPr>
          <p:nvPr>
            <p:ph idx="4294967295"/>
          </p:nvPr>
        </p:nvSpPr>
        <p:spPr>
          <a:xfrm>
            <a:off x="719201" y="1737896"/>
            <a:ext cx="6503421" cy="4183010"/>
          </a:xfrm>
          <a:prstGeom prst="rect">
            <a:avLst/>
          </a:prstGeom>
        </p:spPr>
        <p:txBody>
          <a:bodyPr>
            <a:normAutofit/>
          </a:bodyPr>
          <a:lstStyle/>
          <a:p>
            <a:pPr>
              <a:buNone/>
            </a:pPr>
            <a:r>
              <a:rPr lang="en-US" sz="3200" b="1" dirty="0">
                <a:solidFill>
                  <a:srgbClr val="767171"/>
                </a:solidFill>
                <a:latin typeface="Calibri" panose="020F0502020204030204" pitchFamily="34" charset="0"/>
              </a:rPr>
              <a:t>Advise Caregiver to:</a:t>
            </a:r>
          </a:p>
          <a:p>
            <a:pPr>
              <a:buFont typeface="Wingdings" charset="2"/>
              <a:buChar char="§"/>
            </a:pPr>
            <a:r>
              <a:rPr lang="en-US" sz="3200" b="1" dirty="0">
                <a:solidFill>
                  <a:srgbClr val="767171"/>
                </a:solidFill>
                <a:latin typeface="Calibri" panose="020F0502020204030204" pitchFamily="34" charset="0"/>
              </a:rPr>
              <a:t>Sleep under a treated mosquito net to prevent malaria</a:t>
            </a:r>
          </a:p>
          <a:p>
            <a:pPr>
              <a:buFont typeface="Wingdings" charset="2"/>
              <a:buChar char="§"/>
            </a:pPr>
            <a:r>
              <a:rPr lang="en-US" sz="3200" b="1" dirty="0">
                <a:solidFill>
                  <a:srgbClr val="767171"/>
                </a:solidFill>
                <a:latin typeface="Calibri" panose="020F0502020204030204" pitchFamily="34" charset="0"/>
              </a:rPr>
              <a:t>All family members should sleep under a net</a:t>
            </a:r>
          </a:p>
          <a:p>
            <a:pPr>
              <a:buFont typeface="Wingdings" charset="2"/>
              <a:buChar char="§"/>
            </a:pPr>
            <a:r>
              <a:rPr lang="en-US" sz="3200" b="1" dirty="0">
                <a:solidFill>
                  <a:srgbClr val="767171"/>
                </a:solidFill>
                <a:latin typeface="Calibri" panose="020F0502020204030204" pitchFamily="34" charset="0"/>
              </a:rPr>
              <a:t>Take good care of the net to prevent it from getting damaged</a:t>
            </a:r>
          </a:p>
        </p:txBody>
      </p:sp>
      <p:pic>
        <p:nvPicPr>
          <p:cNvPr id="3" name="Picture 2"/>
          <p:cNvPicPr>
            <a:picLocks noChangeAspect="1"/>
          </p:cNvPicPr>
          <p:nvPr/>
        </p:nvPicPr>
        <p:blipFill>
          <a:blip r:embed="rId3"/>
          <a:stretch>
            <a:fillRect/>
          </a:stretch>
        </p:blipFill>
        <p:spPr>
          <a:xfrm>
            <a:off x="7666067" y="2287708"/>
            <a:ext cx="3535118" cy="3223850"/>
          </a:xfrm>
          <a:prstGeom prst="rect">
            <a:avLst/>
          </a:prstGeom>
        </p:spPr>
      </p:pic>
    </p:spTree>
    <p:extLst>
      <p:ext uri="{BB962C8B-B14F-4D97-AF65-F5344CB8AC3E}">
        <p14:creationId xmlns:p14="http://schemas.microsoft.com/office/powerpoint/2010/main" val="33940069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10"/>
          </p:nvPr>
        </p:nvSpPr>
        <p:spPr>
          <a:xfrm>
            <a:off x="679450" y="1824038"/>
            <a:ext cx="5081647" cy="4413250"/>
          </a:xfrm>
        </p:spPr>
        <p:txBody>
          <a:bodyPr>
            <a:normAutofit/>
          </a:bodyPr>
          <a:lstStyle/>
          <a:p>
            <a:pPr>
              <a:buNone/>
            </a:pPr>
            <a:r>
              <a:rPr lang="en-US" sz="3200" b="1" dirty="0">
                <a:solidFill>
                  <a:srgbClr val="767171"/>
                </a:solidFill>
                <a:latin typeface="Calibri" panose="020F0502020204030204" pitchFamily="34" charset="0"/>
              </a:rPr>
              <a:t>Advise Caregiver to:</a:t>
            </a:r>
          </a:p>
          <a:p>
            <a:pPr>
              <a:buNone/>
            </a:pPr>
            <a:r>
              <a:rPr lang="en-US" sz="3200" b="1" dirty="0">
                <a:solidFill>
                  <a:srgbClr val="767171"/>
                </a:solidFill>
                <a:latin typeface="Calibri" panose="020F0502020204030204" pitchFamily="34" charset="0"/>
              </a:rPr>
              <a:t>Wash hands regularly</a:t>
            </a:r>
          </a:p>
          <a:p>
            <a:pPr lvl="1">
              <a:buFont typeface="Wingdings" pitchFamily="2" charset="2"/>
              <a:buChar char="§"/>
            </a:pPr>
            <a:r>
              <a:rPr lang="en-US" sz="3200" b="1" dirty="0">
                <a:solidFill>
                  <a:srgbClr val="767171"/>
                </a:solidFill>
                <a:latin typeface="Calibri" panose="020F0502020204030204" pitchFamily="34" charset="0"/>
              </a:rPr>
              <a:t>Wash hands with soap</a:t>
            </a:r>
          </a:p>
          <a:p>
            <a:pPr lvl="1">
              <a:buFont typeface="Wingdings" pitchFamily="2" charset="2"/>
              <a:buChar char="§"/>
            </a:pPr>
            <a:r>
              <a:rPr lang="en-US" sz="3200" b="1" dirty="0">
                <a:solidFill>
                  <a:srgbClr val="767171"/>
                </a:solidFill>
                <a:latin typeface="Calibri" panose="020F0502020204030204" pitchFamily="34" charset="0"/>
              </a:rPr>
              <a:t>Especially after going to the toilet and before handling food</a:t>
            </a:r>
          </a:p>
        </p:txBody>
      </p:sp>
      <p:sp>
        <p:nvSpPr>
          <p:cNvPr id="2" name="Title 1"/>
          <p:cNvSpPr>
            <a:spLocks noGrp="1"/>
          </p:cNvSpPr>
          <p:nvPr>
            <p:ph type="title"/>
          </p:nvPr>
        </p:nvSpPr>
        <p:spPr/>
        <p:txBody>
          <a:bodyPr>
            <a:normAutofit/>
          </a:bodyPr>
          <a:lstStyle/>
          <a:p>
            <a:r>
              <a:rPr lang="en-US" dirty="0">
                <a:solidFill>
                  <a:schemeClr val="bg1"/>
                </a:solidFill>
                <a:latin typeface="Calibri" panose="020F0502020204030204" pitchFamily="34" charset="0"/>
              </a:rPr>
              <a:t>Health advice: 3</a:t>
            </a:r>
            <a:r>
              <a:rPr lang="en-US" dirty="0">
                <a:latin typeface="Calibri" panose="020F0502020204030204" pitchFamily="34" charset="0"/>
              </a:rPr>
              <a:t> Wash hands</a:t>
            </a:r>
            <a:endParaRPr lang="en-US" sz="4400" b="1" dirty="0">
              <a:solidFill>
                <a:schemeClr val="bg1"/>
              </a:solidFill>
              <a:latin typeface="Calibri" panose="020F0502020204030204" pitchFamily="34" charset="0"/>
            </a:endParaRPr>
          </a:p>
        </p:txBody>
      </p:sp>
      <p:pic>
        <p:nvPicPr>
          <p:cNvPr id="3" name="Picture 2"/>
          <p:cNvPicPr>
            <a:picLocks noChangeAspect="1"/>
          </p:cNvPicPr>
          <p:nvPr/>
        </p:nvPicPr>
        <p:blipFill>
          <a:blip r:embed="rId3"/>
          <a:stretch>
            <a:fillRect/>
          </a:stretch>
        </p:blipFill>
        <p:spPr>
          <a:xfrm>
            <a:off x="7456291" y="2235788"/>
            <a:ext cx="3446431" cy="2816226"/>
          </a:xfrm>
          <a:prstGeom prst="rect">
            <a:avLst/>
          </a:prstGeom>
        </p:spPr>
      </p:pic>
    </p:spTree>
    <p:extLst>
      <p:ext uri="{BB962C8B-B14F-4D97-AF65-F5344CB8AC3E}">
        <p14:creationId xmlns:p14="http://schemas.microsoft.com/office/powerpoint/2010/main" val="2100853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bg1"/>
                </a:solidFill>
                <a:latin typeface="Calibri" panose="020F0502020204030204" pitchFamily="34" charset="0"/>
              </a:rPr>
              <a:t>Day 2 review:  Question 1</a:t>
            </a:r>
          </a:p>
        </p:txBody>
      </p:sp>
      <p:sp>
        <p:nvSpPr>
          <p:cNvPr id="3" name="Content Placeholder 2"/>
          <p:cNvSpPr>
            <a:spLocks noGrp="1"/>
          </p:cNvSpPr>
          <p:nvPr>
            <p:ph idx="4294967295"/>
          </p:nvPr>
        </p:nvSpPr>
        <p:spPr>
          <a:xfrm>
            <a:off x="0" y="1285596"/>
            <a:ext cx="12192000" cy="4422713"/>
          </a:xfrm>
          <a:prstGeom prst="rect">
            <a:avLst/>
          </a:prstGeom>
        </p:spPr>
        <p:txBody>
          <a:bodyPr>
            <a:normAutofit/>
          </a:bodyPr>
          <a:lstStyle/>
          <a:p>
            <a:pPr lvl="0" algn="ctr">
              <a:buNone/>
            </a:pPr>
            <a:endParaRPr lang="en-US" sz="4000" b="1" dirty="0">
              <a:solidFill>
                <a:schemeClr val="accent2">
                  <a:lumMod val="75000"/>
                </a:schemeClr>
              </a:solidFill>
            </a:endParaRPr>
          </a:p>
          <a:p>
            <a:pPr lvl="0" algn="ctr">
              <a:buNone/>
            </a:pPr>
            <a:r>
              <a:rPr lang="en-US" sz="4000" b="1" dirty="0">
                <a:solidFill>
                  <a:schemeClr val="bg2">
                    <a:lumMod val="50000"/>
                  </a:schemeClr>
                </a:solidFill>
                <a:latin typeface="Calibri" panose="020F0502020204030204" pitchFamily="34" charset="0"/>
              </a:rPr>
              <a:t>How can you detect malaria?</a:t>
            </a:r>
          </a:p>
          <a:p>
            <a:pPr lvl="0" algn="ctr">
              <a:buNone/>
            </a:pPr>
            <a:endParaRPr lang="en-US" sz="4600" dirty="0">
              <a:solidFill>
                <a:schemeClr val="accent2">
                  <a:lumMod val="75000"/>
                </a:schemeClr>
              </a:solidFill>
              <a:latin typeface="Calibri" panose="020F0502020204030204" pitchFamily="34" charset="0"/>
            </a:endParaRPr>
          </a:p>
          <a:p>
            <a:pPr algn="ctr">
              <a:buNone/>
            </a:pPr>
            <a:endParaRPr lang="en-US" sz="4600" b="1" dirty="0">
              <a:solidFill>
                <a:schemeClr val="accent2">
                  <a:lumMod val="75000"/>
                </a:schemeClr>
              </a:solidFill>
              <a:latin typeface="Calibri" panose="020F0502020204030204" pitchFamily="34" charset="0"/>
            </a:endParaRPr>
          </a:p>
          <a:p>
            <a:pPr algn="ctr">
              <a:buNone/>
            </a:pPr>
            <a:endParaRPr lang="en-US" sz="4600" b="1" dirty="0">
              <a:solidFill>
                <a:schemeClr val="accent2">
                  <a:lumMod val="75000"/>
                </a:schemeClr>
              </a:solidFill>
              <a:latin typeface="Calibri" panose="020F0502020204030204" pitchFamily="34" charset="0"/>
            </a:endParaRPr>
          </a:p>
          <a:p>
            <a:pPr algn="ctr">
              <a:buNone/>
            </a:pPr>
            <a:r>
              <a:rPr lang="en-US" sz="4600" i="1" dirty="0">
                <a:latin typeface="Calibri" panose="020F0502020204030204" pitchFamily="34" charset="0"/>
              </a:rPr>
              <a:t>  </a:t>
            </a:r>
            <a:r>
              <a:rPr lang="en-US" sz="4000" i="1" dirty="0">
                <a:latin typeface="Calibri" panose="020F0502020204030204" pitchFamily="34" charset="0"/>
              </a:rPr>
              <a:t> </a:t>
            </a:r>
            <a:r>
              <a:rPr lang="en-US" sz="4000" b="1" i="1" dirty="0">
                <a:solidFill>
                  <a:srgbClr val="1A3260"/>
                </a:solidFill>
                <a:latin typeface="Calibri" panose="020F0502020204030204" pitchFamily="34" charset="0"/>
              </a:rPr>
              <a:t>By performing an RDT</a:t>
            </a:r>
            <a:endParaRPr lang="en-US" sz="4000" b="1" dirty="0">
              <a:solidFill>
                <a:srgbClr val="1A3260"/>
              </a:solidFill>
              <a:latin typeface="Calibri" panose="020F0502020204030204" pitchFamily="34" charset="0"/>
            </a:endParaRPr>
          </a:p>
          <a:p>
            <a:endParaRPr lang="en-US" dirty="0"/>
          </a:p>
          <a:p>
            <a:endParaRPr lang="en-US" dirty="0"/>
          </a:p>
        </p:txBody>
      </p:sp>
      <p:pic>
        <p:nvPicPr>
          <p:cNvPr id="6" name="Picture 5"/>
          <p:cNvPicPr>
            <a:picLocks noChangeAspect="1"/>
          </p:cNvPicPr>
          <p:nvPr/>
        </p:nvPicPr>
        <p:blipFill>
          <a:blip r:embed="rId3"/>
          <a:stretch>
            <a:fillRect/>
          </a:stretch>
        </p:blipFill>
        <p:spPr>
          <a:xfrm>
            <a:off x="4426032" y="2709379"/>
            <a:ext cx="3048000" cy="2286000"/>
          </a:xfrm>
          <a:prstGeom prst="rect">
            <a:avLst/>
          </a:prstGeom>
        </p:spPr>
      </p:pic>
    </p:spTree>
    <p:extLst>
      <p:ext uri="{BB962C8B-B14F-4D97-AF65-F5344CB8AC3E}">
        <p14:creationId xmlns:p14="http://schemas.microsoft.com/office/powerpoint/2010/main" val="99793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10"/>
          </p:nvPr>
        </p:nvSpPr>
        <p:spPr>
          <a:xfrm>
            <a:off x="679450" y="1824038"/>
            <a:ext cx="5956300" cy="4413250"/>
          </a:xfrm>
        </p:spPr>
        <p:txBody>
          <a:bodyPr>
            <a:normAutofit/>
          </a:bodyPr>
          <a:lstStyle/>
          <a:p>
            <a:pPr>
              <a:buNone/>
            </a:pPr>
            <a:r>
              <a:rPr lang="en-US" sz="3200" b="1" dirty="0">
                <a:solidFill>
                  <a:srgbClr val="767171"/>
                </a:solidFill>
                <a:latin typeface="Calibri" panose="020F0502020204030204" pitchFamily="34" charset="0"/>
              </a:rPr>
              <a:t>Advise Caregiver to:</a:t>
            </a:r>
          </a:p>
          <a:p>
            <a:r>
              <a:rPr lang="en-US" sz="3200" b="1" dirty="0">
                <a:solidFill>
                  <a:srgbClr val="767171"/>
                </a:solidFill>
                <a:latin typeface="Calibri" panose="020F0502020204030204" pitchFamily="34" charset="0"/>
              </a:rPr>
              <a:t>Keep smoke out of the home to reduce the risk of pneumonia</a:t>
            </a:r>
          </a:p>
          <a:p>
            <a:pPr>
              <a:buNone/>
            </a:pPr>
            <a:r>
              <a:rPr lang="en-US" sz="3200" b="1" dirty="0">
                <a:solidFill>
                  <a:srgbClr val="767171"/>
                </a:solidFill>
                <a:latin typeface="Calibri" panose="020F0502020204030204" pitchFamily="34" charset="0"/>
              </a:rPr>
              <a:t>If this is not possible:</a:t>
            </a:r>
          </a:p>
          <a:p>
            <a:r>
              <a:rPr lang="en-US" sz="3200" b="1" dirty="0">
                <a:solidFill>
                  <a:srgbClr val="767171"/>
                </a:solidFill>
                <a:latin typeface="Calibri" panose="020F0502020204030204" pitchFamily="34" charset="0"/>
              </a:rPr>
              <a:t>Keep children away from smoke</a:t>
            </a:r>
          </a:p>
          <a:p>
            <a:r>
              <a:rPr lang="en-US" sz="3200" b="1" dirty="0">
                <a:solidFill>
                  <a:srgbClr val="767171"/>
                </a:solidFill>
                <a:latin typeface="Calibri" panose="020F0502020204030204" pitchFamily="34" charset="0"/>
              </a:rPr>
              <a:t>Keep the home well ventilated</a:t>
            </a:r>
          </a:p>
        </p:txBody>
      </p:sp>
      <p:sp>
        <p:nvSpPr>
          <p:cNvPr id="2" name="Title 1"/>
          <p:cNvSpPr>
            <a:spLocks noGrp="1"/>
          </p:cNvSpPr>
          <p:nvPr>
            <p:ph type="title"/>
          </p:nvPr>
        </p:nvSpPr>
        <p:spPr/>
        <p:txBody>
          <a:bodyPr>
            <a:normAutofit/>
          </a:bodyPr>
          <a:lstStyle/>
          <a:p>
            <a:r>
              <a:rPr lang="en-US" dirty="0">
                <a:solidFill>
                  <a:schemeClr val="bg1"/>
                </a:solidFill>
                <a:latin typeface="Calibri" panose="020F0502020204030204" pitchFamily="34" charset="0"/>
              </a:rPr>
              <a:t>Health advice: 4</a:t>
            </a:r>
            <a:r>
              <a:rPr lang="en-US" dirty="0">
                <a:latin typeface="Calibri" panose="020F0502020204030204" pitchFamily="34" charset="0"/>
              </a:rPr>
              <a:t> Keep smoke out of the home</a:t>
            </a:r>
            <a:endParaRPr lang="en-US" sz="4400" b="1" dirty="0">
              <a:solidFill>
                <a:schemeClr val="bg1"/>
              </a:solidFill>
              <a:latin typeface="Calibri" panose="020F0502020204030204" pitchFamily="34" charset="0"/>
            </a:endParaRPr>
          </a:p>
        </p:txBody>
      </p:sp>
      <p:pic>
        <p:nvPicPr>
          <p:cNvPr id="4" name="Picture 3"/>
          <p:cNvPicPr>
            <a:picLocks noChangeAspect="1"/>
          </p:cNvPicPr>
          <p:nvPr/>
        </p:nvPicPr>
        <p:blipFill>
          <a:blip r:embed="rId3"/>
          <a:stretch>
            <a:fillRect/>
          </a:stretch>
        </p:blipFill>
        <p:spPr>
          <a:xfrm>
            <a:off x="7950199" y="1981200"/>
            <a:ext cx="3110924" cy="3360706"/>
          </a:xfrm>
          <a:prstGeom prst="rect">
            <a:avLst/>
          </a:prstGeom>
        </p:spPr>
      </p:pic>
    </p:spTree>
    <p:extLst>
      <p:ext uri="{BB962C8B-B14F-4D97-AF65-F5344CB8AC3E}">
        <p14:creationId xmlns:p14="http://schemas.microsoft.com/office/powerpoint/2010/main" val="42128308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10"/>
          </p:nvPr>
        </p:nvSpPr>
        <p:spPr>
          <a:xfrm>
            <a:off x="679450" y="1824038"/>
            <a:ext cx="5956300" cy="4413250"/>
          </a:xfrm>
        </p:spPr>
        <p:txBody>
          <a:bodyPr>
            <a:normAutofit/>
          </a:bodyPr>
          <a:lstStyle/>
          <a:p>
            <a:pPr>
              <a:buNone/>
            </a:pPr>
            <a:r>
              <a:rPr lang="en-US" sz="3200" b="1" dirty="0">
                <a:solidFill>
                  <a:srgbClr val="767171"/>
                </a:solidFill>
                <a:latin typeface="Calibri" panose="020F0502020204030204" pitchFamily="34" charset="0"/>
              </a:rPr>
              <a:t>Advise Caregiver to:</a:t>
            </a:r>
          </a:p>
          <a:p>
            <a:r>
              <a:rPr lang="en-US" sz="3200" b="1" dirty="0">
                <a:solidFill>
                  <a:srgbClr val="767171"/>
                </a:solidFill>
                <a:latin typeface="Calibri" panose="020F0502020204030204" pitchFamily="34" charset="0"/>
              </a:rPr>
              <a:t>Ensure their children get all vaccinations</a:t>
            </a:r>
          </a:p>
          <a:p>
            <a:r>
              <a:rPr lang="en-US" sz="3200" b="1" dirty="0">
                <a:solidFill>
                  <a:srgbClr val="767171"/>
                </a:solidFill>
                <a:latin typeface="Calibri" panose="020F0502020204030204" pitchFamily="34" charset="0"/>
              </a:rPr>
              <a:t>Vaccination is one of the best ways to prevent illness</a:t>
            </a:r>
          </a:p>
        </p:txBody>
      </p:sp>
      <p:sp>
        <p:nvSpPr>
          <p:cNvPr id="2" name="Title 1"/>
          <p:cNvSpPr>
            <a:spLocks noGrp="1"/>
          </p:cNvSpPr>
          <p:nvPr>
            <p:ph type="title"/>
          </p:nvPr>
        </p:nvSpPr>
        <p:spPr/>
        <p:txBody>
          <a:bodyPr>
            <a:normAutofit/>
          </a:bodyPr>
          <a:lstStyle/>
          <a:p>
            <a:r>
              <a:rPr lang="en-US" dirty="0">
                <a:solidFill>
                  <a:schemeClr val="bg1"/>
                </a:solidFill>
                <a:latin typeface="Calibri" panose="020F0502020204030204" pitchFamily="34" charset="0"/>
              </a:rPr>
              <a:t>Health advice: 5</a:t>
            </a:r>
            <a:r>
              <a:rPr lang="en-US" dirty="0">
                <a:latin typeface="Calibri" panose="020F0502020204030204" pitchFamily="34" charset="0"/>
              </a:rPr>
              <a:t> Vaccinations</a:t>
            </a:r>
            <a:endParaRPr lang="en-US" sz="4400" b="1" dirty="0">
              <a:solidFill>
                <a:schemeClr val="bg1"/>
              </a:solidFill>
              <a:latin typeface="Calibri" panose="020F0502020204030204" pitchFamily="34" charset="0"/>
            </a:endParaRPr>
          </a:p>
        </p:txBody>
      </p:sp>
      <p:pic>
        <p:nvPicPr>
          <p:cNvPr id="3" name="Picture 2"/>
          <p:cNvPicPr>
            <a:picLocks noChangeAspect="1"/>
          </p:cNvPicPr>
          <p:nvPr/>
        </p:nvPicPr>
        <p:blipFill>
          <a:blip r:embed="rId3"/>
          <a:stretch>
            <a:fillRect/>
          </a:stretch>
        </p:blipFill>
        <p:spPr>
          <a:xfrm>
            <a:off x="7713519" y="1819709"/>
            <a:ext cx="3564217" cy="3220678"/>
          </a:xfrm>
          <a:prstGeom prst="rect">
            <a:avLst/>
          </a:prstGeom>
        </p:spPr>
      </p:pic>
    </p:spTree>
    <p:extLst>
      <p:ext uri="{BB962C8B-B14F-4D97-AF65-F5344CB8AC3E}">
        <p14:creationId xmlns:p14="http://schemas.microsoft.com/office/powerpoint/2010/main" val="10978742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259796" y="5383657"/>
            <a:ext cx="9022489" cy="933577"/>
          </a:xfrm>
        </p:spPr>
        <p:txBody>
          <a:bodyPr>
            <a:normAutofit fontScale="90000"/>
          </a:bodyPr>
          <a:lstStyle/>
          <a:p>
            <a:pPr marL="0" indent="0"/>
            <a:r>
              <a:rPr lang="en-US" sz="4000" b="1" dirty="0">
                <a:latin typeface="Calibri" panose="020F0502020204030204" pitchFamily="34" charset="0"/>
              </a:rPr>
              <a:t>Session 4. Updates on wholesaler partnership and drug shop licensing</a:t>
            </a:r>
            <a:br>
              <a:rPr lang="en-US" sz="4000" b="1" dirty="0">
                <a:solidFill>
                  <a:srgbClr val="006E2E"/>
                </a:solidFill>
                <a:latin typeface="Calibri" panose="020F0502020204030204" pitchFamily="34" charset="0"/>
              </a:rPr>
            </a:br>
            <a:endParaRPr lang="en-US" sz="4000" dirty="0">
              <a:latin typeface="Calibri" panose="020F0502020204030204" pitchFamily="34" charset="0"/>
            </a:endParaRPr>
          </a:p>
        </p:txBody>
      </p:sp>
      <p:pic>
        <p:nvPicPr>
          <p:cNvPr id="8" name="Picture 7" descr="C:\Documents and Settings\evorderbruegge\Local Settings\Temporary Internet Files\Content.IE5\OWDC6Z52\MC90043779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59691" y="2385531"/>
            <a:ext cx="1408745" cy="1086184"/>
          </a:xfrm>
          <a:prstGeom prst="rect">
            <a:avLst/>
          </a:prstGeom>
          <a:noFill/>
          <a:ln w="9525">
            <a:noFill/>
            <a:miter lim="800000"/>
            <a:headEnd/>
            <a:tailEnd/>
          </a:ln>
        </p:spPr>
      </p:pic>
    </p:spTree>
    <p:extLst>
      <p:ext uri="{BB962C8B-B14F-4D97-AF65-F5344CB8AC3E}">
        <p14:creationId xmlns:p14="http://schemas.microsoft.com/office/powerpoint/2010/main" val="30166197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6. Wholesaler engagement</a:t>
            </a:r>
          </a:p>
        </p:txBody>
      </p:sp>
    </p:spTree>
    <p:extLst>
      <p:ext uri="{BB962C8B-B14F-4D97-AF65-F5344CB8AC3E}">
        <p14:creationId xmlns:p14="http://schemas.microsoft.com/office/powerpoint/2010/main" val="1389401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593863" y="1366838"/>
            <a:ext cx="8599488" cy="4413250"/>
          </a:xfrm>
        </p:spPr>
        <p:txBody>
          <a:bodyPr/>
          <a:lstStyle/>
          <a:p>
            <a:pPr marL="0" indent="0">
              <a:buNone/>
            </a:pPr>
            <a:r>
              <a:rPr lang="en-US" u="sng" dirty="0">
                <a:solidFill>
                  <a:schemeClr val="tx1"/>
                </a:solidFill>
              </a:rPr>
              <a:t>As part of this program you are responsible for keeping the following necessary products in stock</a:t>
            </a:r>
            <a:r>
              <a:rPr lang="en-US" sz="3200" u="sng" dirty="0">
                <a:solidFill>
                  <a:schemeClr val="tx1"/>
                </a:solidFill>
              </a:rPr>
              <a:t>: </a:t>
            </a:r>
          </a:p>
          <a:p>
            <a:r>
              <a:rPr lang="en-US" sz="2400" dirty="0">
                <a:solidFill>
                  <a:schemeClr val="tx1"/>
                </a:solidFill>
              </a:rPr>
              <a:t>RDTs (PF only, pack of 25 tests)</a:t>
            </a:r>
          </a:p>
          <a:p>
            <a:r>
              <a:rPr lang="en-US" sz="2400" dirty="0">
                <a:solidFill>
                  <a:schemeClr val="tx1"/>
                </a:solidFill>
              </a:rPr>
              <a:t>Green Leaf ACTs</a:t>
            </a:r>
          </a:p>
          <a:p>
            <a:r>
              <a:rPr lang="en-US" sz="2400" dirty="0">
                <a:solidFill>
                  <a:schemeClr val="tx1"/>
                </a:solidFill>
              </a:rPr>
              <a:t>ORS (or co-pack)</a:t>
            </a:r>
          </a:p>
          <a:p>
            <a:r>
              <a:rPr lang="en-US" sz="2400" dirty="0">
                <a:solidFill>
                  <a:schemeClr val="tx1"/>
                </a:solidFill>
              </a:rPr>
              <a:t>Zinc (or co-pack)</a:t>
            </a:r>
          </a:p>
          <a:p>
            <a:r>
              <a:rPr lang="en-US" sz="2400" dirty="0">
                <a:solidFill>
                  <a:schemeClr val="tx1"/>
                </a:solidFill>
              </a:rPr>
              <a:t>Gloves</a:t>
            </a:r>
          </a:p>
          <a:p>
            <a:r>
              <a:rPr lang="en-US" sz="2400" dirty="0">
                <a:solidFill>
                  <a:schemeClr val="tx1"/>
                </a:solidFill>
              </a:rPr>
              <a:t>Thermometers</a:t>
            </a:r>
            <a:endParaRPr lang="en-US" sz="2000" dirty="0">
              <a:solidFill>
                <a:schemeClr val="tx1"/>
              </a:solidFill>
            </a:endParaRPr>
          </a:p>
          <a:p>
            <a:pPr marL="0" indent="0">
              <a:buNone/>
            </a:pPr>
            <a:r>
              <a:rPr lang="en-US" u="sng" dirty="0">
                <a:solidFill>
                  <a:schemeClr val="tx1"/>
                </a:solidFill>
              </a:rPr>
              <a:t>You will be equipped with the following products: </a:t>
            </a:r>
          </a:p>
          <a:p>
            <a:pPr>
              <a:lnSpc>
                <a:spcPct val="100000"/>
              </a:lnSpc>
              <a:spcBef>
                <a:spcPts val="0"/>
              </a:spcBef>
            </a:pPr>
            <a:r>
              <a:rPr lang="en-US" sz="2400" dirty="0">
                <a:solidFill>
                  <a:schemeClr val="tx1"/>
                </a:solidFill>
              </a:rPr>
              <a:t>Sharps box</a:t>
            </a:r>
          </a:p>
          <a:p>
            <a:pPr>
              <a:lnSpc>
                <a:spcPct val="100000"/>
              </a:lnSpc>
              <a:spcBef>
                <a:spcPts val="0"/>
              </a:spcBef>
            </a:pPr>
            <a:r>
              <a:rPr lang="en-US" sz="2400" dirty="0">
                <a:solidFill>
                  <a:schemeClr val="tx1"/>
                </a:solidFill>
              </a:rPr>
              <a:t>Respiratory counter</a:t>
            </a:r>
          </a:p>
          <a:p>
            <a:pPr marL="0" indent="0">
              <a:buNone/>
            </a:pPr>
            <a:endParaRPr lang="en-US" sz="3200" dirty="0">
              <a:solidFill>
                <a:schemeClr val="tx1"/>
              </a:solidFill>
            </a:endParaRPr>
          </a:p>
          <a:p>
            <a:endParaRPr lang="en-US" sz="2400" dirty="0">
              <a:solidFill>
                <a:schemeClr val="tx1"/>
              </a:solidFill>
            </a:endParaRPr>
          </a:p>
        </p:txBody>
      </p:sp>
      <p:sp>
        <p:nvSpPr>
          <p:cNvPr id="3" name="Title 2"/>
          <p:cNvSpPr>
            <a:spLocks noGrp="1"/>
          </p:cNvSpPr>
          <p:nvPr>
            <p:ph type="title"/>
          </p:nvPr>
        </p:nvSpPr>
        <p:spPr/>
        <p:txBody>
          <a:bodyPr/>
          <a:lstStyle/>
          <a:p>
            <a:r>
              <a:rPr lang="en-US" dirty="0"/>
              <a:t>You need to have the right products in stock!</a:t>
            </a:r>
          </a:p>
        </p:txBody>
      </p:sp>
    </p:spTree>
    <p:extLst>
      <p:ext uri="{BB962C8B-B14F-4D97-AF65-F5344CB8AC3E}">
        <p14:creationId xmlns:p14="http://schemas.microsoft.com/office/powerpoint/2010/main" val="14048625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Linking you to high quality affordable products!</a:t>
            </a:r>
          </a:p>
        </p:txBody>
      </p:sp>
      <p:sp>
        <p:nvSpPr>
          <p:cNvPr id="4" name="TextBox 3"/>
          <p:cNvSpPr txBox="1"/>
          <p:nvPr/>
        </p:nvSpPr>
        <p:spPr>
          <a:xfrm>
            <a:off x="772519" y="1623834"/>
            <a:ext cx="10436772" cy="4955203"/>
          </a:xfrm>
          <a:prstGeom prst="rect">
            <a:avLst/>
          </a:prstGeom>
          <a:noFill/>
        </p:spPr>
        <p:txBody>
          <a:bodyPr wrap="square" rtlCol="0">
            <a:spAutoFit/>
          </a:bodyPr>
          <a:lstStyle/>
          <a:p>
            <a:pPr marL="342900" indent="-342900">
              <a:buFont typeface="Arial" pitchFamily="34" charset="0"/>
              <a:buChar char="•"/>
            </a:pPr>
            <a:r>
              <a:rPr lang="en-US" sz="2800" dirty="0">
                <a:solidFill>
                  <a:prstClr val="black"/>
                </a:solidFill>
                <a:latin typeface="Calibri"/>
              </a:rPr>
              <a:t>To make sure that you have access to </a:t>
            </a:r>
            <a:r>
              <a:rPr lang="en-US" sz="2800" b="1" dirty="0">
                <a:solidFill>
                  <a:prstClr val="black"/>
                </a:solidFill>
                <a:latin typeface="Calibri"/>
              </a:rPr>
              <a:t>affordable product </a:t>
            </a:r>
            <a:r>
              <a:rPr lang="en-US" sz="2800" dirty="0">
                <a:solidFill>
                  <a:prstClr val="black"/>
                </a:solidFill>
                <a:latin typeface="Calibri"/>
              </a:rPr>
              <a:t>– we have established </a:t>
            </a:r>
            <a:r>
              <a:rPr lang="en-US" sz="2800" b="1" dirty="0">
                <a:solidFill>
                  <a:prstClr val="black"/>
                </a:solidFill>
                <a:latin typeface="Calibri"/>
              </a:rPr>
              <a:t>agreements with a number of wholesalers </a:t>
            </a:r>
            <a:r>
              <a:rPr lang="en-US" sz="2800" dirty="0">
                <a:solidFill>
                  <a:prstClr val="black"/>
                </a:solidFill>
                <a:latin typeface="Calibri"/>
              </a:rPr>
              <a:t>in each region! </a:t>
            </a:r>
          </a:p>
          <a:p>
            <a:pPr marL="342900" indent="-342900">
              <a:buFont typeface="Arial" pitchFamily="34" charset="0"/>
              <a:buChar char="•"/>
            </a:pPr>
            <a:endParaRPr lang="en-US" sz="2800" dirty="0">
              <a:solidFill>
                <a:prstClr val="black"/>
              </a:solidFill>
              <a:latin typeface="Calibri"/>
            </a:endParaRPr>
          </a:p>
          <a:p>
            <a:pPr marL="342900" indent="-342900">
              <a:buFont typeface="Arial" pitchFamily="34" charset="0"/>
              <a:buChar char="•"/>
            </a:pPr>
            <a:r>
              <a:rPr lang="en-US" sz="2800" dirty="0">
                <a:solidFill>
                  <a:prstClr val="black"/>
                </a:solidFill>
                <a:latin typeface="Calibri"/>
              </a:rPr>
              <a:t>Only by buying from these will you get access to </a:t>
            </a:r>
            <a:r>
              <a:rPr lang="en-US" sz="2800" b="1" dirty="0">
                <a:solidFill>
                  <a:prstClr val="black"/>
                </a:solidFill>
                <a:latin typeface="Calibri"/>
              </a:rPr>
              <a:t>discounts, vouchers and special offers</a:t>
            </a:r>
            <a:r>
              <a:rPr lang="en-US" sz="2800" dirty="0">
                <a:solidFill>
                  <a:prstClr val="black"/>
                </a:solidFill>
                <a:latin typeface="Calibri"/>
              </a:rPr>
              <a:t>! </a:t>
            </a:r>
          </a:p>
          <a:p>
            <a:pPr marL="342900" indent="-342900">
              <a:buFont typeface="Arial" pitchFamily="34" charset="0"/>
              <a:buChar char="•"/>
            </a:pPr>
            <a:endParaRPr lang="en-US" sz="2800" dirty="0">
              <a:solidFill>
                <a:prstClr val="black"/>
              </a:solidFill>
              <a:latin typeface="Calibri"/>
            </a:endParaRPr>
          </a:p>
          <a:p>
            <a:pPr marL="342900" indent="-342900">
              <a:buFont typeface="Arial" pitchFamily="34" charset="0"/>
              <a:buChar char="•"/>
            </a:pPr>
            <a:r>
              <a:rPr lang="en-US" sz="2800" dirty="0">
                <a:solidFill>
                  <a:prstClr val="black"/>
                </a:solidFill>
                <a:latin typeface="Calibri"/>
              </a:rPr>
              <a:t>When accessing these very affordable prices – we</a:t>
            </a:r>
            <a:r>
              <a:rPr lang="en-US" sz="2800" b="1" dirty="0">
                <a:solidFill>
                  <a:prstClr val="black"/>
                </a:solidFill>
                <a:latin typeface="Calibri"/>
              </a:rPr>
              <a:t> expect you to sell at a recommended retail price</a:t>
            </a:r>
            <a:r>
              <a:rPr lang="en-US" sz="2800" dirty="0">
                <a:solidFill>
                  <a:prstClr val="black"/>
                </a:solidFill>
                <a:latin typeface="Calibri"/>
              </a:rPr>
              <a:t>. This is a fair price that will still make you profit but it will also ensure that essential child medicines are available and affordable in the community! </a:t>
            </a:r>
          </a:p>
        </p:txBody>
      </p:sp>
    </p:spTree>
    <p:extLst>
      <p:ext uri="{BB962C8B-B14F-4D97-AF65-F5344CB8AC3E}">
        <p14:creationId xmlns:p14="http://schemas.microsoft.com/office/powerpoint/2010/main" val="32208122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Wholesalers we partner with</a:t>
            </a:r>
          </a:p>
        </p:txBody>
      </p:sp>
      <p:sp>
        <p:nvSpPr>
          <p:cNvPr id="5" name="TextBox 4"/>
          <p:cNvSpPr txBox="1"/>
          <p:nvPr/>
        </p:nvSpPr>
        <p:spPr>
          <a:xfrm>
            <a:off x="700568" y="6406258"/>
            <a:ext cx="8380369" cy="338554"/>
          </a:xfrm>
          <a:prstGeom prst="rect">
            <a:avLst/>
          </a:prstGeom>
          <a:noFill/>
        </p:spPr>
        <p:txBody>
          <a:bodyPr wrap="square" rtlCol="0">
            <a:spAutoFit/>
          </a:bodyPr>
          <a:lstStyle/>
          <a:p>
            <a:pPr marL="177800" indent="-177800"/>
            <a:r>
              <a:rPr lang="en-US" sz="1600" b="1" dirty="0">
                <a:solidFill>
                  <a:srgbClr val="44546A"/>
                </a:solidFill>
                <a:latin typeface="Calibri"/>
              </a:rPr>
              <a:t>* Tentative - </a:t>
            </a:r>
            <a:r>
              <a:rPr lang="en-US" sz="1600" b="1" dirty="0" err="1">
                <a:solidFill>
                  <a:srgbClr val="44546A"/>
                </a:solidFill>
                <a:latin typeface="Calibri"/>
              </a:rPr>
              <a:t>Masaka</a:t>
            </a:r>
            <a:r>
              <a:rPr lang="en-US" sz="1600" b="1" dirty="0">
                <a:solidFill>
                  <a:srgbClr val="44546A"/>
                </a:solidFill>
                <a:latin typeface="Calibri"/>
              </a:rPr>
              <a:t> wholesalers agreements are still being finalized</a:t>
            </a:r>
            <a:endParaRPr lang="en-US" sz="1600" dirty="0">
              <a:solidFill>
                <a:srgbClr val="44546A"/>
              </a:solidFill>
              <a:latin typeface="Calibri"/>
            </a:endParaRPr>
          </a:p>
        </p:txBody>
      </p:sp>
      <p:graphicFrame>
        <p:nvGraphicFramePr>
          <p:cNvPr id="6" name="Table 5"/>
          <p:cNvGraphicFramePr>
            <a:graphicFrameLocks noGrp="1"/>
          </p:cNvGraphicFramePr>
          <p:nvPr>
            <p:extLst>
              <p:ext uri="{D42A27DB-BD31-4B8C-83A1-F6EECF244321}">
                <p14:modId xmlns:p14="http://schemas.microsoft.com/office/powerpoint/2010/main" val="3278055359"/>
              </p:ext>
            </p:extLst>
          </p:nvPr>
        </p:nvGraphicFramePr>
        <p:xfrm>
          <a:off x="747855" y="1434661"/>
          <a:ext cx="10634850" cy="4603532"/>
        </p:xfrm>
        <a:graphic>
          <a:graphicData uri="http://schemas.openxmlformats.org/drawingml/2006/table">
            <a:tbl>
              <a:tblPr firstRow="1" bandRow="1">
                <a:tableStyleId>{5C22544A-7EE6-4342-B048-85BDC9FD1C3A}</a:tableStyleId>
              </a:tblPr>
              <a:tblGrid>
                <a:gridCol w="2126970">
                  <a:extLst>
                    <a:ext uri="{9D8B030D-6E8A-4147-A177-3AD203B41FA5}">
                      <a16:colId xmlns:a16="http://schemas.microsoft.com/office/drawing/2014/main" val="20000"/>
                    </a:ext>
                  </a:extLst>
                </a:gridCol>
                <a:gridCol w="2126970">
                  <a:extLst>
                    <a:ext uri="{9D8B030D-6E8A-4147-A177-3AD203B41FA5}">
                      <a16:colId xmlns:a16="http://schemas.microsoft.com/office/drawing/2014/main" val="20001"/>
                    </a:ext>
                  </a:extLst>
                </a:gridCol>
                <a:gridCol w="2126970">
                  <a:extLst>
                    <a:ext uri="{9D8B030D-6E8A-4147-A177-3AD203B41FA5}">
                      <a16:colId xmlns:a16="http://schemas.microsoft.com/office/drawing/2014/main" val="20002"/>
                    </a:ext>
                  </a:extLst>
                </a:gridCol>
                <a:gridCol w="2126970">
                  <a:extLst>
                    <a:ext uri="{9D8B030D-6E8A-4147-A177-3AD203B41FA5}">
                      <a16:colId xmlns:a16="http://schemas.microsoft.com/office/drawing/2014/main" val="20003"/>
                    </a:ext>
                  </a:extLst>
                </a:gridCol>
                <a:gridCol w="2126970">
                  <a:extLst>
                    <a:ext uri="{9D8B030D-6E8A-4147-A177-3AD203B41FA5}">
                      <a16:colId xmlns:a16="http://schemas.microsoft.com/office/drawing/2014/main" val="20004"/>
                    </a:ext>
                  </a:extLst>
                </a:gridCol>
              </a:tblGrid>
              <a:tr h="874588">
                <a:tc>
                  <a:txBody>
                    <a:bodyPr/>
                    <a:lstStyle/>
                    <a:p>
                      <a:pPr algn="ctr">
                        <a:spcAft>
                          <a:spcPts val="600"/>
                        </a:spcAft>
                      </a:pPr>
                      <a:r>
                        <a:rPr lang="en-US" sz="2400" dirty="0" err="1"/>
                        <a:t>Jinja</a:t>
                      </a:r>
                      <a:r>
                        <a:rPr lang="en-US" sz="2400" dirty="0"/>
                        <a:t> Town</a:t>
                      </a:r>
                    </a:p>
                  </a:txBody>
                  <a:tcPr anchor="ctr">
                    <a:solidFill>
                      <a:srgbClr val="002060"/>
                    </a:solidFill>
                  </a:tcPr>
                </a:tc>
                <a:tc>
                  <a:txBody>
                    <a:bodyPr/>
                    <a:lstStyle/>
                    <a:p>
                      <a:pPr algn="ctr">
                        <a:spcAft>
                          <a:spcPts val="600"/>
                        </a:spcAft>
                      </a:pPr>
                      <a:r>
                        <a:rPr lang="en-US" sz="2400" dirty="0" err="1"/>
                        <a:t>Iganga</a:t>
                      </a:r>
                      <a:r>
                        <a:rPr lang="en-US" sz="2400" dirty="0"/>
                        <a:t> Town</a:t>
                      </a:r>
                    </a:p>
                  </a:txBody>
                  <a:tcPr anchor="ctr">
                    <a:solidFill>
                      <a:srgbClr val="002060"/>
                    </a:solidFill>
                  </a:tcPr>
                </a:tc>
                <a:tc>
                  <a:txBody>
                    <a:bodyPr/>
                    <a:lstStyle/>
                    <a:p>
                      <a:pPr algn="ctr">
                        <a:spcAft>
                          <a:spcPts val="600"/>
                        </a:spcAft>
                      </a:pPr>
                      <a:r>
                        <a:rPr lang="en-US" sz="2400" dirty="0" err="1"/>
                        <a:t>Kamuli</a:t>
                      </a:r>
                      <a:r>
                        <a:rPr lang="en-US" sz="2400" dirty="0"/>
                        <a:t> Town</a:t>
                      </a:r>
                    </a:p>
                  </a:txBody>
                  <a:tcPr anchor="ctr">
                    <a:solidFill>
                      <a:srgbClr val="002060"/>
                    </a:solidFill>
                  </a:tcPr>
                </a:tc>
                <a:tc>
                  <a:txBody>
                    <a:bodyPr/>
                    <a:lstStyle/>
                    <a:p>
                      <a:pPr algn="ctr">
                        <a:spcAft>
                          <a:spcPts val="600"/>
                        </a:spcAft>
                      </a:pPr>
                      <a:r>
                        <a:rPr lang="en-US" sz="2400" dirty="0" err="1"/>
                        <a:t>Kaliro</a:t>
                      </a:r>
                      <a:r>
                        <a:rPr lang="en-US" sz="2400" dirty="0"/>
                        <a:t> Town</a:t>
                      </a:r>
                    </a:p>
                  </a:txBody>
                  <a:tcPr anchor="ctr">
                    <a:solidFill>
                      <a:srgbClr val="002060"/>
                    </a:solidFill>
                  </a:tcPr>
                </a:tc>
                <a:tc>
                  <a:txBody>
                    <a:bodyPr/>
                    <a:lstStyle/>
                    <a:p>
                      <a:pPr algn="ctr">
                        <a:spcAft>
                          <a:spcPts val="600"/>
                        </a:spcAft>
                      </a:pPr>
                      <a:r>
                        <a:rPr lang="en-US" sz="2400" dirty="0" err="1"/>
                        <a:t>Masaka</a:t>
                      </a:r>
                      <a:r>
                        <a:rPr lang="en-US" sz="2400" dirty="0"/>
                        <a:t> Town* </a:t>
                      </a:r>
                    </a:p>
                  </a:txBody>
                  <a:tcPr anchor="ctr">
                    <a:solidFill>
                      <a:srgbClr val="002060"/>
                    </a:solidFill>
                  </a:tcPr>
                </a:tc>
                <a:extLst>
                  <a:ext uri="{0D108BD9-81ED-4DB2-BD59-A6C34878D82A}">
                    <a16:rowId xmlns:a16="http://schemas.microsoft.com/office/drawing/2014/main" val="10000"/>
                  </a:ext>
                </a:extLst>
              </a:tr>
              <a:tr h="3728944">
                <a:tc>
                  <a:txBody>
                    <a:bodyPr/>
                    <a:lstStyle/>
                    <a:p>
                      <a:pPr marL="285750" indent="-285750">
                        <a:spcAft>
                          <a:spcPts val="600"/>
                        </a:spcAft>
                        <a:buFont typeface="Arial" pitchFamily="34" charset="0"/>
                        <a:buChar char="•"/>
                      </a:pPr>
                      <a:r>
                        <a:rPr lang="en-US" sz="2400" dirty="0"/>
                        <a:t>Gittoes</a:t>
                      </a:r>
                      <a:r>
                        <a:rPr lang="en-US" sz="2400" baseline="0" dirty="0"/>
                        <a:t> pharmacy</a:t>
                      </a:r>
                    </a:p>
                    <a:p>
                      <a:pPr marL="285750" indent="-285750">
                        <a:spcAft>
                          <a:spcPts val="600"/>
                        </a:spcAft>
                        <a:buFont typeface="Arial" pitchFamily="34" charset="0"/>
                        <a:buChar char="•"/>
                      </a:pPr>
                      <a:r>
                        <a:rPr lang="en-US" sz="2400" baseline="0" dirty="0"/>
                        <a:t>Abacus Pharmacy</a:t>
                      </a:r>
                    </a:p>
                    <a:p>
                      <a:pPr marL="285750" indent="-285750">
                        <a:spcAft>
                          <a:spcPts val="600"/>
                        </a:spcAft>
                        <a:buFont typeface="Arial" pitchFamily="34" charset="0"/>
                        <a:buChar char="•"/>
                      </a:pPr>
                      <a:r>
                        <a:rPr lang="en-US" sz="2400" baseline="0" dirty="0"/>
                        <a:t>Royal Pharmacy </a:t>
                      </a:r>
                    </a:p>
                    <a:p>
                      <a:pPr marL="285750" indent="-285750">
                        <a:spcAft>
                          <a:spcPts val="600"/>
                        </a:spcAft>
                        <a:buFont typeface="Arial" pitchFamily="34" charset="0"/>
                        <a:buChar char="•"/>
                      </a:pPr>
                      <a:r>
                        <a:rPr lang="en-US" sz="2400" baseline="0" dirty="0"/>
                        <a:t>White Star Pharmacy</a:t>
                      </a:r>
                      <a:endParaRPr lang="en-US" sz="2400" dirty="0"/>
                    </a:p>
                  </a:txBody>
                  <a:tcPr>
                    <a:solidFill>
                      <a:schemeClr val="bg2"/>
                    </a:solidFill>
                  </a:tcPr>
                </a:tc>
                <a:tc>
                  <a:txBody>
                    <a:bodyPr/>
                    <a:lstStyle/>
                    <a:p>
                      <a:pPr marL="285750" indent="-285750">
                        <a:spcAft>
                          <a:spcPts val="600"/>
                        </a:spcAft>
                        <a:buFont typeface="Arial" pitchFamily="34" charset="0"/>
                        <a:buChar char="•"/>
                      </a:pPr>
                      <a:r>
                        <a:rPr lang="en-US" sz="2400" dirty="0"/>
                        <a:t>Abacus Pharmacy</a:t>
                      </a:r>
                    </a:p>
                    <a:p>
                      <a:pPr marL="285750" indent="-285750">
                        <a:spcAft>
                          <a:spcPts val="600"/>
                        </a:spcAft>
                        <a:buFont typeface="Arial" pitchFamily="34" charset="0"/>
                        <a:buChar char="•"/>
                      </a:pPr>
                      <a:r>
                        <a:rPr lang="en-US" sz="2400" dirty="0" err="1"/>
                        <a:t>Kwikiriza</a:t>
                      </a:r>
                      <a:r>
                        <a:rPr lang="en-US" sz="2400" dirty="0"/>
                        <a:t> Pharmacy</a:t>
                      </a:r>
                    </a:p>
                  </a:txBody>
                  <a:tcPr>
                    <a:solidFill>
                      <a:schemeClr val="bg2"/>
                    </a:solidFill>
                  </a:tcPr>
                </a:tc>
                <a:tc>
                  <a:txBody>
                    <a:bodyPr/>
                    <a:lstStyle/>
                    <a:p>
                      <a:pPr marL="285750" indent="-285750">
                        <a:spcAft>
                          <a:spcPts val="600"/>
                        </a:spcAft>
                        <a:buFont typeface="Arial" pitchFamily="34" charset="0"/>
                        <a:buChar char="•"/>
                      </a:pPr>
                      <a:r>
                        <a:rPr lang="en-US" sz="2400" dirty="0" err="1"/>
                        <a:t>Dhanvi</a:t>
                      </a:r>
                      <a:r>
                        <a:rPr lang="en-US" sz="2400" dirty="0"/>
                        <a:t> Pharmacy</a:t>
                      </a:r>
                    </a:p>
                    <a:p>
                      <a:pPr marL="285750" indent="-285750">
                        <a:spcAft>
                          <a:spcPts val="600"/>
                        </a:spcAft>
                        <a:buFont typeface="Arial" pitchFamily="34" charset="0"/>
                        <a:buChar char="•"/>
                      </a:pPr>
                      <a:r>
                        <a:rPr lang="en-US" sz="2400" dirty="0" err="1"/>
                        <a:t>Kamuli</a:t>
                      </a:r>
                      <a:r>
                        <a:rPr lang="en-US" sz="2400" dirty="0"/>
                        <a:t> General Pharmacy</a:t>
                      </a:r>
                    </a:p>
                    <a:p>
                      <a:pPr marL="285750" indent="-285750">
                        <a:spcAft>
                          <a:spcPts val="600"/>
                        </a:spcAft>
                        <a:buFont typeface="Arial" pitchFamily="34" charset="0"/>
                        <a:buChar char="•"/>
                      </a:pPr>
                      <a:r>
                        <a:rPr lang="en-US" sz="2400" dirty="0"/>
                        <a:t>White Star Pharmacy</a:t>
                      </a:r>
                    </a:p>
                    <a:p>
                      <a:pPr marL="0" indent="0">
                        <a:spcAft>
                          <a:spcPts val="600"/>
                        </a:spcAft>
                        <a:buFont typeface="Arial" pitchFamily="34" charset="0"/>
                        <a:buNone/>
                      </a:pPr>
                      <a:endParaRPr lang="en-US" sz="2400" dirty="0"/>
                    </a:p>
                  </a:txBody>
                  <a:tcPr>
                    <a:solidFill>
                      <a:schemeClr val="bg2"/>
                    </a:solidFill>
                  </a:tcPr>
                </a:tc>
                <a:tc>
                  <a:txBody>
                    <a:bodyPr/>
                    <a:lstStyle/>
                    <a:p>
                      <a:pPr marL="285750" indent="-285750">
                        <a:spcAft>
                          <a:spcPts val="600"/>
                        </a:spcAft>
                        <a:buFont typeface="Arial" pitchFamily="34" charset="0"/>
                        <a:buChar char="•"/>
                      </a:pPr>
                      <a:r>
                        <a:rPr lang="en-US" sz="2400" dirty="0" err="1"/>
                        <a:t>Sanyu</a:t>
                      </a:r>
                      <a:r>
                        <a:rPr lang="en-US" sz="2400" dirty="0"/>
                        <a:t> Pharmacy</a:t>
                      </a:r>
                    </a:p>
                    <a:p>
                      <a:pPr marL="285750" indent="-285750">
                        <a:spcAft>
                          <a:spcPts val="600"/>
                        </a:spcAft>
                        <a:buFont typeface="Arial" pitchFamily="34" charset="0"/>
                        <a:buChar char="•"/>
                      </a:pPr>
                      <a:r>
                        <a:rPr lang="en-US" sz="2400" dirty="0"/>
                        <a:t>MJ Pharmacy</a:t>
                      </a:r>
                    </a:p>
                  </a:txBody>
                  <a:tcPr>
                    <a:solidFill>
                      <a:schemeClr val="bg2"/>
                    </a:solidFill>
                  </a:tcPr>
                </a:tc>
                <a:tc>
                  <a:txBody>
                    <a:bodyPr/>
                    <a:lstStyle/>
                    <a:p>
                      <a:pPr marL="342900" indent="-342900">
                        <a:spcAft>
                          <a:spcPts val="600"/>
                        </a:spcAft>
                        <a:buFont typeface="Arial" pitchFamily="34" charset="0"/>
                        <a:buChar char="•"/>
                      </a:pPr>
                      <a:r>
                        <a:rPr lang="en-US" sz="2400" dirty="0" err="1"/>
                        <a:t>Byansi</a:t>
                      </a:r>
                      <a:r>
                        <a:rPr lang="en-US" sz="2400" baseline="0" dirty="0"/>
                        <a:t> Pharmacy</a:t>
                      </a:r>
                    </a:p>
                    <a:p>
                      <a:pPr marL="342900" indent="-342900">
                        <a:spcAft>
                          <a:spcPts val="600"/>
                        </a:spcAft>
                        <a:buFont typeface="Arial" pitchFamily="34" charset="0"/>
                        <a:buChar char="•"/>
                      </a:pPr>
                      <a:r>
                        <a:rPr lang="en-US" sz="2400" baseline="0" dirty="0"/>
                        <a:t>House of Holy</a:t>
                      </a:r>
                    </a:p>
                    <a:p>
                      <a:pPr marL="342900" indent="-342900">
                        <a:spcAft>
                          <a:spcPts val="600"/>
                        </a:spcAft>
                        <a:buFont typeface="Arial" pitchFamily="34" charset="0"/>
                        <a:buChar char="•"/>
                      </a:pPr>
                      <a:r>
                        <a:rPr lang="en-US" sz="2400" baseline="0" dirty="0"/>
                        <a:t>EQUUS Pharmacy</a:t>
                      </a:r>
                      <a:endParaRPr lang="en-US" sz="2400" dirty="0"/>
                    </a:p>
                  </a:txBody>
                  <a:tcPr>
                    <a:solidFill>
                      <a:schemeClr val="bg2"/>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5494049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Wholesale price list</a:t>
            </a:r>
          </a:p>
        </p:txBody>
      </p:sp>
      <p:graphicFrame>
        <p:nvGraphicFramePr>
          <p:cNvPr id="5" name="Table 4"/>
          <p:cNvGraphicFramePr>
            <a:graphicFrameLocks noGrp="1"/>
          </p:cNvGraphicFramePr>
          <p:nvPr>
            <p:extLst>
              <p:ext uri="{D42A27DB-BD31-4B8C-83A1-F6EECF244321}">
                <p14:modId xmlns:p14="http://schemas.microsoft.com/office/powerpoint/2010/main" val="1459721970"/>
              </p:ext>
            </p:extLst>
          </p:nvPr>
        </p:nvGraphicFramePr>
        <p:xfrm>
          <a:off x="1707932" y="2254476"/>
          <a:ext cx="8523890" cy="4209385"/>
        </p:xfrm>
        <a:graphic>
          <a:graphicData uri="http://schemas.openxmlformats.org/drawingml/2006/table">
            <a:tbl>
              <a:tblPr>
                <a:tableStyleId>{5940675A-B579-460E-94D1-54222C63F5DA}</a:tableStyleId>
              </a:tblPr>
              <a:tblGrid>
                <a:gridCol w="2867128">
                  <a:extLst>
                    <a:ext uri="{9D8B030D-6E8A-4147-A177-3AD203B41FA5}">
                      <a16:colId xmlns:a16="http://schemas.microsoft.com/office/drawing/2014/main" val="20000"/>
                    </a:ext>
                  </a:extLst>
                </a:gridCol>
                <a:gridCol w="2595911">
                  <a:extLst>
                    <a:ext uri="{9D8B030D-6E8A-4147-A177-3AD203B41FA5}">
                      <a16:colId xmlns:a16="http://schemas.microsoft.com/office/drawing/2014/main" val="20001"/>
                    </a:ext>
                  </a:extLst>
                </a:gridCol>
                <a:gridCol w="3060851">
                  <a:extLst>
                    <a:ext uri="{9D8B030D-6E8A-4147-A177-3AD203B41FA5}">
                      <a16:colId xmlns:a16="http://schemas.microsoft.com/office/drawing/2014/main" val="20002"/>
                    </a:ext>
                  </a:extLst>
                </a:gridCol>
              </a:tblGrid>
              <a:tr h="709801">
                <a:tc>
                  <a:txBody>
                    <a:bodyPr/>
                    <a:lstStyle/>
                    <a:p>
                      <a:pPr algn="ctr" fontAlgn="b"/>
                      <a:r>
                        <a:rPr lang="en-US" sz="2800" b="0" i="0" u="none" strike="noStrike" dirty="0">
                          <a:solidFill>
                            <a:schemeClr val="bg1"/>
                          </a:solidFill>
                          <a:effectLst/>
                          <a:latin typeface="+mn-lt"/>
                        </a:rPr>
                        <a:t>Product</a:t>
                      </a:r>
                      <a:endParaRPr lang="en-US" sz="2800" b="0" i="0" u="none" strike="noStrike" dirty="0">
                        <a:solidFill>
                          <a:schemeClr val="bg1"/>
                        </a:solidFill>
                        <a:effectLst/>
                        <a:latin typeface="Calibri"/>
                      </a:endParaRPr>
                    </a:p>
                  </a:txBody>
                  <a:tcPr marL="7620" marR="7620" marT="7620" marB="0" anchor="ctr">
                    <a:solidFill>
                      <a:srgbClr val="1B2F7F"/>
                    </a:solidFill>
                  </a:tcPr>
                </a:tc>
                <a:tc>
                  <a:txBody>
                    <a:bodyPr/>
                    <a:lstStyle/>
                    <a:p>
                      <a:pPr algn="ctr" fontAlgn="b"/>
                      <a:r>
                        <a:rPr lang="en-US" sz="2800" b="0" u="none" strike="noStrike" dirty="0">
                          <a:solidFill>
                            <a:schemeClr val="bg1"/>
                          </a:solidFill>
                          <a:effectLst/>
                        </a:rPr>
                        <a:t>Pack size</a:t>
                      </a:r>
                      <a:endParaRPr lang="en-US" sz="2800" b="0" i="0" u="none" strike="noStrike" dirty="0">
                        <a:solidFill>
                          <a:schemeClr val="bg1"/>
                        </a:solidFill>
                        <a:effectLst/>
                        <a:latin typeface="Calibri"/>
                      </a:endParaRPr>
                    </a:p>
                  </a:txBody>
                  <a:tcPr marL="7620" marR="7620" marT="7620" marB="0" anchor="ctr">
                    <a:solidFill>
                      <a:srgbClr val="1B2F7F"/>
                    </a:solidFill>
                  </a:tcPr>
                </a:tc>
                <a:tc>
                  <a:txBody>
                    <a:bodyPr/>
                    <a:lstStyle/>
                    <a:p>
                      <a:pPr algn="ctr" fontAlgn="b"/>
                      <a:r>
                        <a:rPr lang="en-US" sz="2800" b="0" i="0" u="none" strike="noStrike" dirty="0">
                          <a:solidFill>
                            <a:schemeClr val="bg1"/>
                          </a:solidFill>
                          <a:effectLst/>
                          <a:latin typeface="+mn-lt"/>
                        </a:rPr>
                        <a:t>Maximum Wholesale</a:t>
                      </a:r>
                      <a:r>
                        <a:rPr lang="en-US" sz="2800" b="0" i="0" u="none" strike="noStrike" baseline="0" dirty="0">
                          <a:solidFill>
                            <a:schemeClr val="bg1"/>
                          </a:solidFill>
                          <a:effectLst/>
                          <a:latin typeface="+mn-lt"/>
                        </a:rPr>
                        <a:t> Price</a:t>
                      </a:r>
                      <a:endParaRPr lang="en-US" sz="2800" b="0" i="0" u="none" strike="noStrike" dirty="0">
                        <a:solidFill>
                          <a:schemeClr val="bg1"/>
                        </a:solidFill>
                        <a:effectLst/>
                        <a:latin typeface="Calibri"/>
                      </a:endParaRPr>
                    </a:p>
                  </a:txBody>
                  <a:tcPr marL="7620" marR="7620" marT="7620" marB="0" anchor="ctr">
                    <a:solidFill>
                      <a:srgbClr val="1B2F7F"/>
                    </a:solidFill>
                  </a:tcPr>
                </a:tc>
                <a:extLst>
                  <a:ext uri="{0D108BD9-81ED-4DB2-BD59-A6C34878D82A}">
                    <a16:rowId xmlns:a16="http://schemas.microsoft.com/office/drawing/2014/main" val="10000"/>
                  </a:ext>
                </a:extLst>
              </a:tr>
              <a:tr h="614495">
                <a:tc rowSpan="2">
                  <a:txBody>
                    <a:bodyPr/>
                    <a:lstStyle/>
                    <a:p>
                      <a:pPr algn="ctr" fontAlgn="ctr"/>
                      <a:r>
                        <a:rPr lang="en-US" sz="2400" b="1" u="none" strike="noStrike" dirty="0">
                          <a:solidFill>
                            <a:schemeClr val="tx1"/>
                          </a:solidFill>
                          <a:effectLst/>
                        </a:rPr>
                        <a:t>ACTs</a:t>
                      </a:r>
                      <a:endParaRPr lang="en-US" sz="2400" b="1" i="0" u="none" strike="noStrike" dirty="0">
                        <a:solidFill>
                          <a:schemeClr val="tx1"/>
                        </a:solidFill>
                        <a:effectLst/>
                        <a:latin typeface="Calibri"/>
                      </a:endParaRPr>
                    </a:p>
                  </a:txBody>
                  <a:tcPr marL="7620" marR="7620" marT="7620" marB="0" anchor="ctr">
                    <a:solidFill>
                      <a:schemeClr val="bg2"/>
                    </a:solidFill>
                  </a:tcPr>
                </a:tc>
                <a:tc>
                  <a:txBody>
                    <a:bodyPr/>
                    <a:lstStyle/>
                    <a:p>
                      <a:pPr algn="ctr" fontAlgn="b"/>
                      <a:r>
                        <a:rPr lang="en-US" sz="2400" b="0" u="none" strike="noStrike" dirty="0">
                          <a:solidFill>
                            <a:schemeClr val="tx1"/>
                          </a:solidFill>
                          <a:effectLst/>
                        </a:rPr>
                        <a:t>1x6 Tablets</a:t>
                      </a:r>
                      <a:endParaRPr lang="en-US" sz="2400" b="0" i="0" u="none" strike="noStrike" dirty="0">
                        <a:solidFill>
                          <a:schemeClr val="tx1"/>
                        </a:solidFill>
                        <a:effectLst/>
                        <a:latin typeface="Calibri"/>
                      </a:endParaRPr>
                    </a:p>
                  </a:txBody>
                  <a:tcPr marL="7620" marR="7620" marT="7620" marB="0" anchor="ctr">
                    <a:solidFill>
                      <a:schemeClr val="bg2"/>
                    </a:solidFill>
                  </a:tcPr>
                </a:tc>
                <a:tc>
                  <a:txBody>
                    <a:bodyPr/>
                    <a:lstStyle/>
                    <a:p>
                      <a:pPr algn="ctr" fontAlgn="b"/>
                      <a:r>
                        <a:rPr lang="en-US" sz="2400" b="1" i="0" u="none" strike="noStrike" dirty="0">
                          <a:solidFill>
                            <a:schemeClr val="tx1"/>
                          </a:solidFill>
                          <a:effectLst/>
                          <a:latin typeface="Calibri"/>
                        </a:rPr>
                        <a:t>500</a:t>
                      </a:r>
                    </a:p>
                  </a:txBody>
                  <a:tcPr marL="7620" marR="7620" marT="7620" marB="0" anchor="ctr">
                    <a:solidFill>
                      <a:schemeClr val="bg2"/>
                    </a:solidFill>
                  </a:tcPr>
                </a:tc>
                <a:extLst>
                  <a:ext uri="{0D108BD9-81ED-4DB2-BD59-A6C34878D82A}">
                    <a16:rowId xmlns:a16="http://schemas.microsoft.com/office/drawing/2014/main" val="10001"/>
                  </a:ext>
                </a:extLst>
              </a:tr>
              <a:tr h="630621">
                <a:tc vMerge="1">
                  <a:txBody>
                    <a:bodyPr/>
                    <a:lstStyle/>
                    <a:p>
                      <a:endParaRPr lang="en-US"/>
                    </a:p>
                  </a:txBody>
                  <a:tcPr/>
                </a:tc>
                <a:tc>
                  <a:txBody>
                    <a:bodyPr/>
                    <a:lstStyle/>
                    <a:p>
                      <a:pPr algn="ctr" fontAlgn="b"/>
                      <a:r>
                        <a:rPr lang="en-US" sz="2400" b="0" u="none" strike="noStrike" dirty="0">
                          <a:solidFill>
                            <a:schemeClr val="tx1"/>
                          </a:solidFill>
                          <a:effectLst/>
                        </a:rPr>
                        <a:t>4x6</a:t>
                      </a:r>
                      <a:r>
                        <a:rPr lang="en-US" sz="2400" b="0" u="none" strike="noStrike" baseline="0" dirty="0">
                          <a:solidFill>
                            <a:schemeClr val="tx1"/>
                          </a:solidFill>
                          <a:effectLst/>
                        </a:rPr>
                        <a:t> Tablets</a:t>
                      </a:r>
                      <a:endParaRPr lang="en-US" sz="2400" b="0" i="0" u="none" strike="noStrike" dirty="0">
                        <a:solidFill>
                          <a:schemeClr val="tx1"/>
                        </a:solidFill>
                        <a:effectLst/>
                        <a:latin typeface="Calibri"/>
                      </a:endParaRPr>
                    </a:p>
                  </a:txBody>
                  <a:tcPr marL="7620" marR="7620" marT="7620" marB="0" anchor="ctr">
                    <a:solidFill>
                      <a:schemeClr val="bg2"/>
                    </a:solidFill>
                  </a:tcPr>
                </a:tc>
                <a:tc>
                  <a:txBody>
                    <a:bodyPr/>
                    <a:lstStyle/>
                    <a:p>
                      <a:pPr algn="ctr" fontAlgn="b"/>
                      <a:r>
                        <a:rPr lang="en-US" sz="2400" b="1" i="0" u="none" strike="noStrike" dirty="0">
                          <a:solidFill>
                            <a:schemeClr val="tx1"/>
                          </a:solidFill>
                          <a:effectLst/>
                          <a:latin typeface="Calibri"/>
                        </a:rPr>
                        <a:t>2,000</a:t>
                      </a:r>
                    </a:p>
                  </a:txBody>
                  <a:tcPr marL="7620" marR="7620" marT="7620" marB="0" anchor="ctr">
                    <a:solidFill>
                      <a:schemeClr val="bg2"/>
                    </a:solidFill>
                  </a:tcPr>
                </a:tc>
                <a:extLst>
                  <a:ext uri="{0D108BD9-81ED-4DB2-BD59-A6C34878D82A}">
                    <a16:rowId xmlns:a16="http://schemas.microsoft.com/office/drawing/2014/main" val="10002"/>
                  </a:ext>
                </a:extLst>
              </a:tr>
              <a:tr h="782118">
                <a:tc>
                  <a:txBody>
                    <a:bodyPr/>
                    <a:lstStyle/>
                    <a:p>
                      <a:pPr algn="ctr" fontAlgn="ctr"/>
                      <a:r>
                        <a:rPr lang="en-US" sz="2400" b="1" u="none" strike="noStrike" dirty="0" err="1">
                          <a:effectLst/>
                        </a:rPr>
                        <a:t>mRDTs</a:t>
                      </a:r>
                      <a:endParaRPr lang="en-US" sz="2400" b="1" i="0" u="none" strike="noStrike" dirty="0">
                        <a:solidFill>
                          <a:srgbClr val="000000"/>
                        </a:solidFill>
                        <a:effectLst/>
                        <a:latin typeface="Calibri"/>
                      </a:endParaRPr>
                    </a:p>
                  </a:txBody>
                  <a:tcPr marL="7620" marR="7620" marT="7620" marB="0" anchor="ctr">
                    <a:solidFill>
                      <a:schemeClr val="bg2"/>
                    </a:solidFill>
                  </a:tcPr>
                </a:tc>
                <a:tc>
                  <a:txBody>
                    <a:bodyPr/>
                    <a:lstStyle/>
                    <a:p>
                      <a:pPr algn="ctr" fontAlgn="b"/>
                      <a:r>
                        <a:rPr lang="en-US" sz="2400" b="0" u="none" strike="noStrike" dirty="0">
                          <a:effectLst/>
                        </a:rPr>
                        <a:t>25 Tests</a:t>
                      </a:r>
                      <a:endParaRPr lang="en-US" sz="2400" b="0" i="0" u="none" strike="noStrike" dirty="0">
                        <a:solidFill>
                          <a:srgbClr val="000000"/>
                        </a:solidFill>
                        <a:effectLst/>
                        <a:latin typeface="Calibri"/>
                      </a:endParaRPr>
                    </a:p>
                  </a:txBody>
                  <a:tcPr marL="7620" marR="7620" marT="7620" marB="0" anchor="ctr">
                    <a:solidFill>
                      <a:schemeClr val="bg2"/>
                    </a:solidFill>
                  </a:tcPr>
                </a:tc>
                <a:tc>
                  <a:txBody>
                    <a:bodyPr/>
                    <a:lstStyle/>
                    <a:p>
                      <a:pPr algn="ctr" fontAlgn="b"/>
                      <a:r>
                        <a:rPr lang="en-US" sz="2400" b="1" u="none" strike="noStrike" dirty="0">
                          <a:solidFill>
                            <a:schemeClr val="tx1"/>
                          </a:solidFill>
                          <a:effectLst/>
                        </a:rPr>
                        <a:t>32,500</a:t>
                      </a:r>
                      <a:endParaRPr lang="en-US" sz="2400" b="1" i="0" u="none" strike="noStrike" dirty="0">
                        <a:solidFill>
                          <a:schemeClr val="tx1"/>
                        </a:solidFill>
                        <a:effectLst/>
                        <a:latin typeface="Calibri"/>
                      </a:endParaRPr>
                    </a:p>
                  </a:txBody>
                  <a:tcPr marL="7620" marR="7620" marT="7620" marB="0" anchor="ctr">
                    <a:solidFill>
                      <a:schemeClr val="bg2"/>
                    </a:solidFill>
                  </a:tcPr>
                </a:tc>
                <a:extLst>
                  <a:ext uri="{0D108BD9-81ED-4DB2-BD59-A6C34878D82A}">
                    <a16:rowId xmlns:a16="http://schemas.microsoft.com/office/drawing/2014/main" val="10003"/>
                  </a:ext>
                </a:extLst>
              </a:tr>
              <a:tr h="732784">
                <a:tc>
                  <a:txBody>
                    <a:bodyPr/>
                    <a:lstStyle/>
                    <a:p>
                      <a:pPr algn="ctr" fontAlgn="ctr"/>
                      <a:r>
                        <a:rPr lang="en-US" sz="2400" b="1" u="none" strike="noStrike" dirty="0">
                          <a:effectLst/>
                        </a:rPr>
                        <a:t>Zinc</a:t>
                      </a:r>
                      <a:endParaRPr lang="en-US" sz="2400" b="1" i="0" u="none" strike="noStrike" dirty="0">
                        <a:solidFill>
                          <a:srgbClr val="000000"/>
                        </a:solidFill>
                        <a:effectLst/>
                        <a:latin typeface="Calibri"/>
                      </a:endParaRPr>
                    </a:p>
                  </a:txBody>
                  <a:tcPr marL="7620" marR="7620" marT="7620" marB="0" anchor="ctr">
                    <a:solidFill>
                      <a:schemeClr val="bg2"/>
                    </a:solidFill>
                  </a:tcPr>
                </a:tc>
                <a:tc>
                  <a:txBody>
                    <a:bodyPr/>
                    <a:lstStyle/>
                    <a:p>
                      <a:pPr algn="ctr" fontAlgn="b"/>
                      <a:r>
                        <a:rPr lang="en-US" sz="2400" b="0" u="none" strike="noStrike" dirty="0">
                          <a:effectLst/>
                        </a:rPr>
                        <a:t>10x10 Tablets</a:t>
                      </a:r>
                      <a:endParaRPr lang="en-US" sz="2400" b="0" i="0" u="none" strike="noStrike" dirty="0">
                        <a:solidFill>
                          <a:srgbClr val="000000"/>
                        </a:solidFill>
                        <a:effectLst/>
                        <a:latin typeface="Calibri"/>
                      </a:endParaRPr>
                    </a:p>
                  </a:txBody>
                  <a:tcPr marL="7620" marR="7620" marT="7620" marB="0" anchor="ctr">
                    <a:solidFill>
                      <a:schemeClr val="bg2"/>
                    </a:solidFill>
                  </a:tcPr>
                </a:tc>
                <a:tc>
                  <a:txBody>
                    <a:bodyPr/>
                    <a:lstStyle/>
                    <a:p>
                      <a:pPr algn="ctr" fontAlgn="b"/>
                      <a:r>
                        <a:rPr lang="en-US" sz="2400" b="1" i="0" u="none" strike="noStrike" dirty="0">
                          <a:solidFill>
                            <a:schemeClr val="tx1"/>
                          </a:solidFill>
                          <a:effectLst/>
                          <a:latin typeface="+mn-lt"/>
                        </a:rPr>
                        <a:t>4,500</a:t>
                      </a:r>
                      <a:endParaRPr lang="en-US" sz="2400" b="1" i="0" u="none" strike="noStrike" dirty="0">
                        <a:solidFill>
                          <a:schemeClr val="tx1"/>
                        </a:solidFill>
                        <a:effectLst/>
                        <a:latin typeface="Calibri"/>
                      </a:endParaRPr>
                    </a:p>
                  </a:txBody>
                  <a:tcPr marL="7620" marR="7620" marT="7620" marB="0" anchor="ctr">
                    <a:solidFill>
                      <a:schemeClr val="bg2"/>
                    </a:solidFill>
                  </a:tcPr>
                </a:tc>
                <a:extLst>
                  <a:ext uri="{0D108BD9-81ED-4DB2-BD59-A6C34878D82A}">
                    <a16:rowId xmlns:a16="http://schemas.microsoft.com/office/drawing/2014/main" val="10004"/>
                  </a:ext>
                </a:extLst>
              </a:tr>
              <a:tr h="588308">
                <a:tc>
                  <a:txBody>
                    <a:bodyPr/>
                    <a:lstStyle/>
                    <a:p>
                      <a:pPr algn="ctr" fontAlgn="ctr"/>
                      <a:r>
                        <a:rPr lang="en-US" sz="2400" b="1" u="none" strike="noStrike" dirty="0">
                          <a:effectLst/>
                        </a:rPr>
                        <a:t>ORS</a:t>
                      </a:r>
                      <a:endParaRPr lang="en-US" sz="2400" b="1" i="0" u="none" strike="noStrike" dirty="0">
                        <a:solidFill>
                          <a:srgbClr val="000000"/>
                        </a:solidFill>
                        <a:effectLst/>
                        <a:latin typeface="Calibri"/>
                      </a:endParaRPr>
                    </a:p>
                  </a:txBody>
                  <a:tcPr marL="7620" marR="7620" marT="7620" marB="0" anchor="ctr">
                    <a:solidFill>
                      <a:schemeClr val="bg2"/>
                    </a:solidFill>
                  </a:tcPr>
                </a:tc>
                <a:tc>
                  <a:txBody>
                    <a:bodyPr/>
                    <a:lstStyle/>
                    <a:p>
                      <a:pPr algn="ctr" fontAlgn="b"/>
                      <a:r>
                        <a:rPr lang="en-US" sz="2400" b="0" i="0" u="none" strike="noStrike" dirty="0">
                          <a:solidFill>
                            <a:schemeClr val="tx1"/>
                          </a:solidFill>
                          <a:effectLst/>
                          <a:latin typeface="+mn-lt"/>
                        </a:rPr>
                        <a:t>25</a:t>
                      </a:r>
                      <a:r>
                        <a:rPr lang="en-US" sz="2400" b="0" i="0" u="none" strike="noStrike" baseline="0" dirty="0">
                          <a:solidFill>
                            <a:schemeClr val="tx1"/>
                          </a:solidFill>
                          <a:effectLst/>
                          <a:latin typeface="+mn-lt"/>
                        </a:rPr>
                        <a:t> Sachets (1 </a:t>
                      </a:r>
                      <a:r>
                        <a:rPr lang="en-US" sz="2400" b="0" i="0" u="none" strike="noStrike" baseline="0" dirty="0" err="1">
                          <a:solidFill>
                            <a:schemeClr val="tx1"/>
                          </a:solidFill>
                          <a:effectLst/>
                          <a:latin typeface="+mn-lt"/>
                        </a:rPr>
                        <a:t>litre</a:t>
                      </a:r>
                      <a:r>
                        <a:rPr lang="en-US" sz="2400" b="0" i="0" u="none" strike="noStrike" baseline="0" dirty="0">
                          <a:solidFill>
                            <a:schemeClr val="tx1"/>
                          </a:solidFill>
                          <a:effectLst/>
                          <a:latin typeface="+mn-lt"/>
                        </a:rPr>
                        <a:t>)</a:t>
                      </a:r>
                      <a:endParaRPr lang="en-US" sz="2400" b="0" i="0" u="none" strike="noStrike" dirty="0">
                        <a:solidFill>
                          <a:srgbClr val="000000"/>
                        </a:solidFill>
                        <a:effectLst/>
                        <a:latin typeface="Calibri"/>
                      </a:endParaRPr>
                    </a:p>
                  </a:txBody>
                  <a:tcPr marL="7620" marR="7620" marT="7620" marB="0" anchor="ctr">
                    <a:solidFill>
                      <a:schemeClr val="bg2"/>
                    </a:solidFill>
                  </a:tcPr>
                </a:tc>
                <a:tc>
                  <a:txBody>
                    <a:bodyPr/>
                    <a:lstStyle/>
                    <a:p>
                      <a:pPr algn="ctr" fontAlgn="b"/>
                      <a:r>
                        <a:rPr lang="en-US" sz="2400" b="1" i="0" u="none" strike="noStrike" dirty="0">
                          <a:solidFill>
                            <a:schemeClr val="tx1"/>
                          </a:solidFill>
                          <a:effectLst/>
                          <a:latin typeface="+mn-lt"/>
                        </a:rPr>
                        <a:t>6,250</a:t>
                      </a:r>
                      <a:endParaRPr lang="en-US" sz="2400" b="1" i="0" u="none" strike="noStrike" dirty="0">
                        <a:solidFill>
                          <a:schemeClr val="tx1"/>
                        </a:solidFill>
                        <a:effectLst/>
                        <a:latin typeface="Calibri"/>
                      </a:endParaRPr>
                    </a:p>
                  </a:txBody>
                  <a:tcPr marL="7620" marR="7620" marT="7620" marB="0" anchor="ctr">
                    <a:solidFill>
                      <a:schemeClr val="bg2"/>
                    </a:solidFill>
                  </a:tcPr>
                </a:tc>
                <a:extLst>
                  <a:ext uri="{0D108BD9-81ED-4DB2-BD59-A6C34878D82A}">
                    <a16:rowId xmlns:a16="http://schemas.microsoft.com/office/drawing/2014/main" val="10005"/>
                  </a:ext>
                </a:extLst>
              </a:tr>
            </a:tbl>
          </a:graphicData>
        </a:graphic>
      </p:graphicFrame>
      <p:pic>
        <p:nvPicPr>
          <p:cNvPr id="6" name="Picture 2" descr="C:\Users\CHAI\Desktop\images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7170" y="4544202"/>
            <a:ext cx="1162050" cy="538511"/>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1" descr="C:\Users\CHAI\Desktop\image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18195" y="3352575"/>
            <a:ext cx="848126" cy="923077"/>
          </a:xfrm>
          <a:prstGeom prst="rect">
            <a:avLst/>
          </a:prstGeom>
          <a:noFill/>
          <a:ln>
            <a:noFill/>
          </a:ln>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41731" y="1466188"/>
            <a:ext cx="11192551" cy="461665"/>
          </a:xfrm>
          <a:prstGeom prst="rect">
            <a:avLst/>
          </a:prstGeom>
          <a:noFill/>
        </p:spPr>
        <p:txBody>
          <a:bodyPr wrap="none" rtlCol="0">
            <a:spAutoFit/>
          </a:bodyPr>
          <a:lstStyle/>
          <a:p>
            <a:r>
              <a:rPr lang="en-US" sz="2400" b="1" dirty="0">
                <a:solidFill>
                  <a:prstClr val="black"/>
                </a:solidFill>
                <a:latin typeface="Calibri"/>
              </a:rPr>
              <a:t>By purchasing from a partner wholesaler you will get access to the following prices:</a:t>
            </a:r>
          </a:p>
        </p:txBody>
      </p:sp>
    </p:spTree>
    <p:extLst>
      <p:ext uri="{BB962C8B-B14F-4D97-AF65-F5344CB8AC3E}">
        <p14:creationId xmlns:p14="http://schemas.microsoft.com/office/powerpoint/2010/main" val="117720261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Recommended Retail Prices</a:t>
            </a:r>
          </a:p>
        </p:txBody>
      </p:sp>
      <p:sp>
        <p:nvSpPr>
          <p:cNvPr id="4" name="TextBox 3"/>
          <p:cNvSpPr txBox="1"/>
          <p:nvPr/>
        </p:nvSpPr>
        <p:spPr>
          <a:xfrm>
            <a:off x="2494862" y="1271309"/>
            <a:ext cx="6914265" cy="461665"/>
          </a:xfrm>
          <a:prstGeom prst="rect">
            <a:avLst/>
          </a:prstGeom>
          <a:noFill/>
        </p:spPr>
        <p:txBody>
          <a:bodyPr wrap="none" rtlCol="0">
            <a:spAutoFit/>
          </a:bodyPr>
          <a:lstStyle/>
          <a:p>
            <a:r>
              <a:rPr lang="en-US" sz="2400" b="1" dirty="0">
                <a:solidFill>
                  <a:prstClr val="black"/>
                </a:solidFill>
                <a:latin typeface="Calibri"/>
              </a:rPr>
              <a:t>We recommend that you sell at the following prices: </a:t>
            </a:r>
          </a:p>
        </p:txBody>
      </p:sp>
      <p:graphicFrame>
        <p:nvGraphicFramePr>
          <p:cNvPr id="5" name="Table 4"/>
          <p:cNvGraphicFramePr>
            <a:graphicFrameLocks noGrp="1"/>
          </p:cNvGraphicFramePr>
          <p:nvPr>
            <p:extLst>
              <p:ext uri="{D42A27DB-BD31-4B8C-83A1-F6EECF244321}">
                <p14:modId xmlns:p14="http://schemas.microsoft.com/office/powerpoint/2010/main" val="2359096409"/>
              </p:ext>
            </p:extLst>
          </p:nvPr>
        </p:nvGraphicFramePr>
        <p:xfrm>
          <a:off x="1421328" y="1963807"/>
          <a:ext cx="8523890" cy="4295104"/>
        </p:xfrm>
        <a:graphic>
          <a:graphicData uri="http://schemas.openxmlformats.org/drawingml/2006/table">
            <a:tbl>
              <a:tblPr>
                <a:tableStyleId>{5940675A-B579-460E-94D1-54222C63F5DA}</a:tableStyleId>
              </a:tblPr>
              <a:tblGrid>
                <a:gridCol w="2109593">
                  <a:extLst>
                    <a:ext uri="{9D8B030D-6E8A-4147-A177-3AD203B41FA5}">
                      <a16:colId xmlns:a16="http://schemas.microsoft.com/office/drawing/2014/main" val="20000"/>
                    </a:ext>
                  </a:extLst>
                </a:gridCol>
                <a:gridCol w="1910035">
                  <a:extLst>
                    <a:ext uri="{9D8B030D-6E8A-4147-A177-3AD203B41FA5}">
                      <a16:colId xmlns:a16="http://schemas.microsoft.com/office/drawing/2014/main" val="20001"/>
                    </a:ext>
                  </a:extLst>
                </a:gridCol>
                <a:gridCol w="2252131">
                  <a:extLst>
                    <a:ext uri="{9D8B030D-6E8A-4147-A177-3AD203B41FA5}">
                      <a16:colId xmlns:a16="http://schemas.microsoft.com/office/drawing/2014/main" val="20002"/>
                    </a:ext>
                  </a:extLst>
                </a:gridCol>
                <a:gridCol w="2252131">
                  <a:extLst>
                    <a:ext uri="{9D8B030D-6E8A-4147-A177-3AD203B41FA5}">
                      <a16:colId xmlns:a16="http://schemas.microsoft.com/office/drawing/2014/main" val="20003"/>
                    </a:ext>
                  </a:extLst>
                </a:gridCol>
              </a:tblGrid>
              <a:tr h="903399">
                <a:tc>
                  <a:txBody>
                    <a:bodyPr/>
                    <a:lstStyle/>
                    <a:p>
                      <a:pPr algn="ctr" fontAlgn="b"/>
                      <a:r>
                        <a:rPr lang="en-US" sz="2000" b="0" i="0" u="none" strike="noStrike" dirty="0">
                          <a:solidFill>
                            <a:schemeClr val="bg1"/>
                          </a:solidFill>
                          <a:effectLst/>
                          <a:latin typeface="+mn-lt"/>
                        </a:rPr>
                        <a:t>Product</a:t>
                      </a:r>
                      <a:endParaRPr lang="en-US" sz="2000" b="0" i="0" u="none" strike="noStrike" dirty="0">
                        <a:solidFill>
                          <a:schemeClr val="bg1"/>
                        </a:solidFill>
                        <a:effectLst/>
                        <a:latin typeface="Calibri"/>
                      </a:endParaRPr>
                    </a:p>
                  </a:txBody>
                  <a:tcPr marL="7620" marR="7620" marT="7620" marB="0" anchor="ctr">
                    <a:solidFill>
                      <a:srgbClr val="1B2F7F"/>
                    </a:solidFill>
                  </a:tcPr>
                </a:tc>
                <a:tc>
                  <a:txBody>
                    <a:bodyPr/>
                    <a:lstStyle/>
                    <a:p>
                      <a:pPr algn="ctr" fontAlgn="b"/>
                      <a:r>
                        <a:rPr lang="en-US" sz="2000" b="0" i="0" u="none" strike="noStrike" dirty="0">
                          <a:solidFill>
                            <a:schemeClr val="bg1"/>
                          </a:solidFill>
                          <a:effectLst/>
                          <a:latin typeface="+mn-lt"/>
                        </a:rPr>
                        <a:t>Unit</a:t>
                      </a:r>
                      <a:endParaRPr lang="en-US" sz="2000" b="0" i="0" u="none" strike="noStrike" dirty="0">
                        <a:solidFill>
                          <a:schemeClr val="bg1"/>
                        </a:solidFill>
                        <a:effectLst/>
                        <a:latin typeface="Calibri"/>
                      </a:endParaRPr>
                    </a:p>
                  </a:txBody>
                  <a:tcPr marL="7620" marR="7620" marT="7620" marB="0" anchor="ctr">
                    <a:solidFill>
                      <a:srgbClr val="1B2F7F"/>
                    </a:solidFill>
                  </a:tcPr>
                </a:tc>
                <a:tc>
                  <a:txBody>
                    <a:bodyPr/>
                    <a:lstStyle/>
                    <a:p>
                      <a:pPr algn="ctr" fontAlgn="b"/>
                      <a:r>
                        <a:rPr lang="en-US" sz="2000" b="0" i="0" u="none" strike="noStrike" dirty="0">
                          <a:solidFill>
                            <a:schemeClr val="bg1"/>
                          </a:solidFill>
                          <a:effectLst/>
                          <a:latin typeface="Calibri"/>
                        </a:rPr>
                        <a:t>Maximum unit</a:t>
                      </a:r>
                      <a:r>
                        <a:rPr lang="en-US" sz="2000" b="0" i="0" u="none" strike="noStrike" baseline="0" dirty="0">
                          <a:solidFill>
                            <a:schemeClr val="bg1"/>
                          </a:solidFill>
                          <a:effectLst/>
                          <a:latin typeface="Calibri"/>
                        </a:rPr>
                        <a:t> cost at Wholesaler</a:t>
                      </a:r>
                      <a:endParaRPr lang="en-US" sz="2000" b="0" i="0" u="none" strike="noStrike" dirty="0">
                        <a:solidFill>
                          <a:schemeClr val="bg1"/>
                        </a:solidFill>
                        <a:effectLst/>
                        <a:latin typeface="Calibri"/>
                      </a:endParaRPr>
                    </a:p>
                  </a:txBody>
                  <a:tcPr marL="7620" marR="7620" marT="7620" marB="0" anchor="ctr">
                    <a:solidFill>
                      <a:srgbClr val="1B2F7F"/>
                    </a:solidFill>
                  </a:tcPr>
                </a:tc>
                <a:tc>
                  <a:txBody>
                    <a:bodyPr/>
                    <a:lstStyle/>
                    <a:p>
                      <a:pPr algn="ctr" fontAlgn="b"/>
                      <a:r>
                        <a:rPr lang="en-US" sz="2000" b="0" i="0" u="none" strike="noStrike" dirty="0">
                          <a:solidFill>
                            <a:schemeClr val="bg1"/>
                          </a:solidFill>
                          <a:effectLst/>
                          <a:latin typeface="+mn-lt"/>
                        </a:rPr>
                        <a:t>Recommended Drug Shop </a:t>
                      </a:r>
                      <a:r>
                        <a:rPr lang="en-US" sz="2000" b="0" i="0" u="none" strike="noStrike" baseline="0" dirty="0">
                          <a:solidFill>
                            <a:schemeClr val="bg1"/>
                          </a:solidFill>
                          <a:effectLst/>
                          <a:latin typeface="+mn-lt"/>
                        </a:rPr>
                        <a:t>Price</a:t>
                      </a:r>
                      <a:endParaRPr lang="en-US" sz="2000" b="0" i="0" u="none" strike="noStrike" dirty="0">
                        <a:solidFill>
                          <a:schemeClr val="bg1"/>
                        </a:solidFill>
                        <a:effectLst/>
                        <a:latin typeface="Calibri"/>
                      </a:endParaRPr>
                    </a:p>
                  </a:txBody>
                  <a:tcPr marL="7620" marR="7620" marT="7620" marB="0" anchor="ctr">
                    <a:solidFill>
                      <a:srgbClr val="1B2F7F"/>
                    </a:solidFill>
                  </a:tcPr>
                </a:tc>
                <a:extLst>
                  <a:ext uri="{0D108BD9-81ED-4DB2-BD59-A6C34878D82A}">
                    <a16:rowId xmlns:a16="http://schemas.microsoft.com/office/drawing/2014/main" val="10000"/>
                  </a:ext>
                </a:extLst>
              </a:tr>
              <a:tr h="599066">
                <a:tc rowSpan="2">
                  <a:txBody>
                    <a:bodyPr/>
                    <a:lstStyle/>
                    <a:p>
                      <a:pPr algn="ctr" fontAlgn="ctr"/>
                      <a:r>
                        <a:rPr lang="en-US" sz="2400" b="1" u="none" strike="noStrike" dirty="0">
                          <a:solidFill>
                            <a:schemeClr val="tx1"/>
                          </a:solidFill>
                          <a:effectLst/>
                        </a:rPr>
                        <a:t>ACTs</a:t>
                      </a:r>
                      <a:endParaRPr lang="en-US" sz="2400" b="1" i="0" u="none" strike="noStrike" dirty="0">
                        <a:solidFill>
                          <a:schemeClr val="tx1"/>
                        </a:solidFill>
                        <a:effectLst/>
                        <a:latin typeface="Calibri"/>
                      </a:endParaRPr>
                    </a:p>
                  </a:txBody>
                  <a:tcPr marL="7620" marR="7620" marT="7620" marB="0" anchor="ctr">
                    <a:solidFill>
                      <a:schemeClr val="bg2"/>
                    </a:solidFill>
                  </a:tcPr>
                </a:tc>
                <a:tc>
                  <a:txBody>
                    <a:bodyPr/>
                    <a:lstStyle/>
                    <a:p>
                      <a:pPr algn="ctr" fontAlgn="b"/>
                      <a:r>
                        <a:rPr lang="en-US" sz="2000" b="0" u="none" strike="noStrike" dirty="0">
                          <a:solidFill>
                            <a:schemeClr val="tx1"/>
                          </a:solidFill>
                          <a:effectLst/>
                        </a:rPr>
                        <a:t>1x6 Tablets</a:t>
                      </a:r>
                      <a:endParaRPr lang="en-US" sz="2000" b="0" i="0" u="none" strike="noStrike" dirty="0">
                        <a:solidFill>
                          <a:schemeClr val="tx1"/>
                        </a:solidFill>
                        <a:effectLst/>
                        <a:latin typeface="Calibri"/>
                      </a:endParaRPr>
                    </a:p>
                  </a:txBody>
                  <a:tcPr marL="7620" marR="7620" marT="7620" marB="0" anchor="ctr">
                    <a:solidFill>
                      <a:schemeClr val="bg2"/>
                    </a:solidFill>
                  </a:tcPr>
                </a:tc>
                <a:tc>
                  <a:txBody>
                    <a:bodyPr/>
                    <a:lstStyle/>
                    <a:p>
                      <a:pPr algn="ctr" fontAlgn="b"/>
                      <a:r>
                        <a:rPr lang="en-US" sz="2000" b="0" i="0" u="none" strike="noStrike" dirty="0">
                          <a:solidFill>
                            <a:schemeClr val="tx1"/>
                          </a:solidFill>
                          <a:effectLst/>
                          <a:latin typeface="Calibri"/>
                        </a:rPr>
                        <a:t>500</a:t>
                      </a:r>
                    </a:p>
                  </a:txBody>
                  <a:tcPr marL="7620" marR="7620" marT="7620" marB="0" anchor="ctr">
                    <a:solidFill>
                      <a:schemeClr val="bg2"/>
                    </a:solidFill>
                  </a:tcPr>
                </a:tc>
                <a:tc>
                  <a:txBody>
                    <a:bodyPr/>
                    <a:lstStyle/>
                    <a:p>
                      <a:pPr algn="ctr" fontAlgn="b"/>
                      <a:r>
                        <a:rPr lang="en-US" sz="2400" b="1" i="0" u="none" strike="noStrike" dirty="0">
                          <a:solidFill>
                            <a:schemeClr val="tx1"/>
                          </a:solidFill>
                          <a:effectLst/>
                          <a:latin typeface="Calibri"/>
                        </a:rPr>
                        <a:t>1,000</a:t>
                      </a:r>
                    </a:p>
                  </a:txBody>
                  <a:tcPr marL="7620" marR="7620" marT="7620" marB="0" anchor="ctr">
                    <a:solidFill>
                      <a:schemeClr val="bg2"/>
                    </a:solidFill>
                  </a:tcPr>
                </a:tc>
                <a:extLst>
                  <a:ext uri="{0D108BD9-81ED-4DB2-BD59-A6C34878D82A}">
                    <a16:rowId xmlns:a16="http://schemas.microsoft.com/office/drawing/2014/main" val="10001"/>
                  </a:ext>
                </a:extLst>
              </a:tr>
              <a:tr h="599066">
                <a:tc vMerge="1">
                  <a:txBody>
                    <a:bodyPr/>
                    <a:lstStyle/>
                    <a:p>
                      <a:endParaRPr lang="en-US"/>
                    </a:p>
                  </a:txBody>
                  <a:tcPr/>
                </a:tc>
                <a:tc>
                  <a:txBody>
                    <a:bodyPr/>
                    <a:lstStyle/>
                    <a:p>
                      <a:pPr algn="ctr" fontAlgn="b"/>
                      <a:r>
                        <a:rPr lang="en-US" sz="2000" b="0" u="none" strike="noStrike" dirty="0">
                          <a:solidFill>
                            <a:schemeClr val="tx1"/>
                          </a:solidFill>
                          <a:effectLst/>
                        </a:rPr>
                        <a:t>4x6</a:t>
                      </a:r>
                      <a:r>
                        <a:rPr lang="en-US" sz="2000" b="0" u="none" strike="noStrike" baseline="0" dirty="0">
                          <a:solidFill>
                            <a:schemeClr val="tx1"/>
                          </a:solidFill>
                          <a:effectLst/>
                        </a:rPr>
                        <a:t> Tablets</a:t>
                      </a:r>
                      <a:endParaRPr lang="en-US" sz="2000" b="0" i="0" u="none" strike="noStrike" dirty="0">
                        <a:solidFill>
                          <a:schemeClr val="tx1"/>
                        </a:solidFill>
                        <a:effectLst/>
                        <a:latin typeface="Calibri"/>
                      </a:endParaRPr>
                    </a:p>
                  </a:txBody>
                  <a:tcPr marL="7620" marR="7620" marT="7620" marB="0" anchor="ctr">
                    <a:solidFill>
                      <a:schemeClr val="bg2"/>
                    </a:solidFill>
                  </a:tcPr>
                </a:tc>
                <a:tc>
                  <a:txBody>
                    <a:bodyPr/>
                    <a:lstStyle/>
                    <a:p>
                      <a:pPr algn="ctr" fontAlgn="b"/>
                      <a:r>
                        <a:rPr lang="en-US" sz="2000" b="0" i="0" u="none" strike="noStrike" dirty="0">
                          <a:solidFill>
                            <a:schemeClr val="tx1"/>
                          </a:solidFill>
                          <a:effectLst/>
                          <a:latin typeface="Calibri"/>
                        </a:rPr>
                        <a:t>2,000</a:t>
                      </a:r>
                    </a:p>
                  </a:txBody>
                  <a:tcPr marL="7620" marR="7620" marT="7620" marB="0" anchor="ctr">
                    <a:solidFill>
                      <a:schemeClr val="bg2"/>
                    </a:solidFill>
                  </a:tcPr>
                </a:tc>
                <a:tc>
                  <a:txBody>
                    <a:bodyPr/>
                    <a:lstStyle/>
                    <a:p>
                      <a:pPr algn="ctr" fontAlgn="b"/>
                      <a:r>
                        <a:rPr lang="en-US" sz="2400" b="1" i="0" u="none" strike="noStrike" dirty="0">
                          <a:solidFill>
                            <a:schemeClr val="tx1"/>
                          </a:solidFill>
                          <a:effectLst/>
                          <a:latin typeface="Calibri"/>
                        </a:rPr>
                        <a:t>4,000</a:t>
                      </a:r>
                    </a:p>
                  </a:txBody>
                  <a:tcPr marL="7620" marR="7620" marT="7620" marB="0" anchor="ctr">
                    <a:solidFill>
                      <a:schemeClr val="bg2"/>
                    </a:solidFill>
                  </a:tcPr>
                </a:tc>
                <a:extLst>
                  <a:ext uri="{0D108BD9-81ED-4DB2-BD59-A6C34878D82A}">
                    <a16:rowId xmlns:a16="http://schemas.microsoft.com/office/drawing/2014/main" val="10002"/>
                  </a:ext>
                </a:extLst>
              </a:tr>
              <a:tr h="995441">
                <a:tc>
                  <a:txBody>
                    <a:bodyPr/>
                    <a:lstStyle/>
                    <a:p>
                      <a:pPr algn="ctr" fontAlgn="ctr"/>
                      <a:r>
                        <a:rPr lang="en-US" sz="2400" b="1" u="none" strike="noStrike" dirty="0" err="1">
                          <a:effectLst/>
                        </a:rPr>
                        <a:t>mRDTs</a:t>
                      </a:r>
                      <a:endParaRPr lang="en-US" sz="2400" b="1" i="0" u="none" strike="noStrike" dirty="0">
                        <a:solidFill>
                          <a:srgbClr val="000000"/>
                        </a:solidFill>
                        <a:effectLst/>
                        <a:latin typeface="Calibri"/>
                      </a:endParaRPr>
                    </a:p>
                  </a:txBody>
                  <a:tcPr marL="7620" marR="7620" marT="7620" marB="0" anchor="ctr">
                    <a:solidFill>
                      <a:schemeClr val="bg2"/>
                    </a:solidFill>
                  </a:tcPr>
                </a:tc>
                <a:tc>
                  <a:txBody>
                    <a:bodyPr/>
                    <a:lstStyle/>
                    <a:p>
                      <a:pPr algn="ctr" fontAlgn="b"/>
                      <a:r>
                        <a:rPr lang="en-US" sz="2000" b="0" u="none" strike="noStrike" dirty="0">
                          <a:effectLst/>
                        </a:rPr>
                        <a:t>1 Test</a:t>
                      </a:r>
                      <a:endParaRPr lang="en-US" sz="2000" b="0" i="0" u="none" strike="noStrike" dirty="0">
                        <a:solidFill>
                          <a:srgbClr val="000000"/>
                        </a:solidFill>
                        <a:effectLst/>
                        <a:latin typeface="Calibri"/>
                      </a:endParaRPr>
                    </a:p>
                  </a:txBody>
                  <a:tcPr marL="7620" marR="7620" marT="7620" marB="0" anchor="ctr">
                    <a:solidFill>
                      <a:schemeClr val="bg2"/>
                    </a:solidFill>
                  </a:tcPr>
                </a:tc>
                <a:tc>
                  <a:txBody>
                    <a:bodyPr/>
                    <a:lstStyle/>
                    <a:p>
                      <a:pPr algn="ctr" fontAlgn="b"/>
                      <a:r>
                        <a:rPr lang="en-US" sz="2000" b="0" i="0" u="none" strike="noStrike" dirty="0">
                          <a:solidFill>
                            <a:schemeClr val="tx1"/>
                          </a:solidFill>
                          <a:effectLst/>
                          <a:latin typeface="+mn-lt"/>
                        </a:rPr>
                        <a:t>1,300</a:t>
                      </a:r>
                      <a:endParaRPr lang="en-US" sz="2000" b="0" i="0" u="none" strike="noStrike" dirty="0">
                        <a:solidFill>
                          <a:schemeClr val="tx1"/>
                        </a:solidFill>
                        <a:effectLst/>
                        <a:latin typeface="Calibri"/>
                      </a:endParaRPr>
                    </a:p>
                  </a:txBody>
                  <a:tcPr marL="7620" marR="7620" marT="7620" marB="0" anchor="ctr">
                    <a:solidFill>
                      <a:schemeClr val="bg2"/>
                    </a:solidFill>
                  </a:tcPr>
                </a:tc>
                <a:tc>
                  <a:txBody>
                    <a:bodyPr/>
                    <a:lstStyle/>
                    <a:p>
                      <a:pPr algn="ctr" fontAlgn="b"/>
                      <a:r>
                        <a:rPr lang="en-US" sz="2400" b="1" i="0" u="none" strike="noStrike" dirty="0">
                          <a:solidFill>
                            <a:schemeClr val="tx1"/>
                          </a:solidFill>
                          <a:effectLst/>
                          <a:latin typeface="+mn-lt"/>
                        </a:rPr>
                        <a:t>2,500</a:t>
                      </a:r>
                      <a:endParaRPr lang="en-US" sz="2400" b="1" i="0" u="none" strike="noStrike" dirty="0">
                        <a:solidFill>
                          <a:schemeClr val="tx1"/>
                        </a:solidFill>
                        <a:effectLst/>
                        <a:latin typeface="Calibri"/>
                      </a:endParaRPr>
                    </a:p>
                  </a:txBody>
                  <a:tcPr marL="7620" marR="7620" marT="7620" marB="0" anchor="ctr">
                    <a:solidFill>
                      <a:schemeClr val="bg2"/>
                    </a:solidFill>
                  </a:tcPr>
                </a:tc>
                <a:extLst>
                  <a:ext uri="{0D108BD9-81ED-4DB2-BD59-A6C34878D82A}">
                    <a16:rowId xmlns:a16="http://schemas.microsoft.com/office/drawing/2014/main" val="10003"/>
                  </a:ext>
                </a:extLst>
              </a:tr>
              <a:tr h="599066">
                <a:tc>
                  <a:txBody>
                    <a:bodyPr/>
                    <a:lstStyle/>
                    <a:p>
                      <a:pPr algn="ctr" fontAlgn="ctr"/>
                      <a:r>
                        <a:rPr lang="en-US" sz="2400" b="1" u="none" strike="noStrike" dirty="0">
                          <a:effectLst/>
                        </a:rPr>
                        <a:t>Zinc</a:t>
                      </a:r>
                      <a:endParaRPr lang="en-US" sz="2400" b="1" i="0" u="none" strike="noStrike" dirty="0">
                        <a:solidFill>
                          <a:srgbClr val="000000"/>
                        </a:solidFill>
                        <a:effectLst/>
                        <a:latin typeface="Calibri"/>
                      </a:endParaRPr>
                    </a:p>
                  </a:txBody>
                  <a:tcPr marL="7620" marR="7620" marT="7620" marB="0" anchor="ctr">
                    <a:solidFill>
                      <a:schemeClr val="bg2"/>
                    </a:solidFill>
                  </a:tcPr>
                </a:tc>
                <a:tc>
                  <a:txBody>
                    <a:bodyPr/>
                    <a:lstStyle/>
                    <a:p>
                      <a:pPr algn="ctr" fontAlgn="b"/>
                      <a:r>
                        <a:rPr lang="en-US" sz="2000" b="0" u="none" strike="noStrike" dirty="0">
                          <a:effectLst/>
                        </a:rPr>
                        <a:t>10 Tablets</a:t>
                      </a:r>
                      <a:endParaRPr lang="en-US" sz="2000" b="0" i="0" u="none" strike="noStrike" dirty="0">
                        <a:solidFill>
                          <a:srgbClr val="000000"/>
                        </a:solidFill>
                        <a:effectLst/>
                        <a:latin typeface="Calibri"/>
                      </a:endParaRPr>
                    </a:p>
                  </a:txBody>
                  <a:tcPr marL="7620" marR="7620" marT="7620" marB="0" anchor="ctr">
                    <a:solidFill>
                      <a:schemeClr val="bg2"/>
                    </a:solidFill>
                  </a:tcPr>
                </a:tc>
                <a:tc>
                  <a:txBody>
                    <a:bodyPr/>
                    <a:lstStyle/>
                    <a:p>
                      <a:pPr algn="ctr" fontAlgn="b"/>
                      <a:r>
                        <a:rPr lang="en-US" sz="2000" b="0" i="0" u="none" strike="noStrike" dirty="0">
                          <a:solidFill>
                            <a:schemeClr val="tx1"/>
                          </a:solidFill>
                          <a:effectLst/>
                          <a:latin typeface="+mn-lt"/>
                        </a:rPr>
                        <a:t>450</a:t>
                      </a:r>
                      <a:endParaRPr lang="en-US" sz="2000" b="0" i="0" u="none" strike="noStrike" dirty="0">
                        <a:solidFill>
                          <a:schemeClr val="tx1"/>
                        </a:solidFill>
                        <a:effectLst/>
                        <a:latin typeface="Calibri"/>
                      </a:endParaRPr>
                    </a:p>
                  </a:txBody>
                  <a:tcPr marL="7620" marR="7620" marT="7620" marB="0" anchor="ctr">
                    <a:solidFill>
                      <a:schemeClr val="bg2"/>
                    </a:solidFill>
                  </a:tcPr>
                </a:tc>
                <a:tc>
                  <a:txBody>
                    <a:bodyPr/>
                    <a:lstStyle/>
                    <a:p>
                      <a:pPr algn="ctr" fontAlgn="b"/>
                      <a:r>
                        <a:rPr lang="en-US" sz="2400" b="1" i="0" u="none" strike="noStrike" dirty="0">
                          <a:solidFill>
                            <a:schemeClr val="tx1"/>
                          </a:solidFill>
                          <a:effectLst/>
                          <a:latin typeface="+mn-lt"/>
                        </a:rPr>
                        <a:t>900</a:t>
                      </a:r>
                      <a:endParaRPr lang="en-US" sz="2400" b="1" i="0" u="none" strike="noStrike" dirty="0">
                        <a:solidFill>
                          <a:schemeClr val="tx1"/>
                        </a:solidFill>
                        <a:effectLst/>
                        <a:latin typeface="Calibri"/>
                      </a:endParaRPr>
                    </a:p>
                  </a:txBody>
                  <a:tcPr marL="7620" marR="7620" marT="7620" marB="0" anchor="ctr">
                    <a:solidFill>
                      <a:schemeClr val="bg2"/>
                    </a:solidFill>
                  </a:tcPr>
                </a:tc>
                <a:extLst>
                  <a:ext uri="{0D108BD9-81ED-4DB2-BD59-A6C34878D82A}">
                    <a16:rowId xmlns:a16="http://schemas.microsoft.com/office/drawing/2014/main" val="10004"/>
                  </a:ext>
                </a:extLst>
              </a:tr>
              <a:tr h="599066">
                <a:tc>
                  <a:txBody>
                    <a:bodyPr/>
                    <a:lstStyle/>
                    <a:p>
                      <a:pPr algn="ctr" fontAlgn="ctr"/>
                      <a:r>
                        <a:rPr lang="en-US" sz="2400" b="1" u="none" strike="noStrike" dirty="0">
                          <a:effectLst/>
                        </a:rPr>
                        <a:t>ORS</a:t>
                      </a:r>
                      <a:endParaRPr lang="en-US" sz="2400" b="1" i="0" u="none" strike="noStrike" dirty="0">
                        <a:solidFill>
                          <a:srgbClr val="000000"/>
                        </a:solidFill>
                        <a:effectLst/>
                        <a:latin typeface="Calibri"/>
                      </a:endParaRPr>
                    </a:p>
                  </a:txBody>
                  <a:tcPr marL="7620" marR="7620" marT="7620" marB="0" anchor="ctr">
                    <a:solidFill>
                      <a:schemeClr val="bg2"/>
                    </a:solidFill>
                  </a:tcPr>
                </a:tc>
                <a:tc>
                  <a:txBody>
                    <a:bodyPr/>
                    <a:lstStyle/>
                    <a:p>
                      <a:pPr algn="ctr" fontAlgn="b"/>
                      <a:r>
                        <a:rPr lang="en-US" sz="2000" b="0" i="0" u="none" strike="noStrike" baseline="0" dirty="0">
                          <a:solidFill>
                            <a:schemeClr val="tx1"/>
                          </a:solidFill>
                          <a:effectLst/>
                          <a:latin typeface="+mn-lt"/>
                        </a:rPr>
                        <a:t>1 Sachet (1 </a:t>
                      </a:r>
                      <a:r>
                        <a:rPr lang="en-US" sz="2000" b="0" i="0" u="none" strike="noStrike" baseline="0" dirty="0" err="1">
                          <a:solidFill>
                            <a:schemeClr val="tx1"/>
                          </a:solidFill>
                          <a:effectLst/>
                          <a:latin typeface="+mn-lt"/>
                        </a:rPr>
                        <a:t>litre</a:t>
                      </a:r>
                      <a:r>
                        <a:rPr lang="en-US" sz="2000" b="0" i="0" u="none" strike="noStrike" baseline="0" dirty="0">
                          <a:solidFill>
                            <a:schemeClr val="tx1"/>
                          </a:solidFill>
                          <a:effectLst/>
                          <a:latin typeface="+mn-lt"/>
                        </a:rPr>
                        <a:t>)</a:t>
                      </a:r>
                      <a:endParaRPr lang="en-US" sz="2000" b="0" i="0" u="none" strike="noStrike" dirty="0">
                        <a:solidFill>
                          <a:srgbClr val="000000"/>
                        </a:solidFill>
                        <a:effectLst/>
                        <a:latin typeface="Calibri"/>
                      </a:endParaRPr>
                    </a:p>
                  </a:txBody>
                  <a:tcPr marL="7620" marR="7620" marT="7620" marB="0" anchor="ctr">
                    <a:solidFill>
                      <a:schemeClr val="bg2"/>
                    </a:solidFill>
                  </a:tcPr>
                </a:tc>
                <a:tc>
                  <a:txBody>
                    <a:bodyPr/>
                    <a:lstStyle/>
                    <a:p>
                      <a:pPr algn="ctr" fontAlgn="b"/>
                      <a:r>
                        <a:rPr lang="en-US" sz="2000" b="0" i="0" u="none" strike="noStrike" dirty="0">
                          <a:solidFill>
                            <a:schemeClr val="tx1"/>
                          </a:solidFill>
                          <a:effectLst/>
                          <a:latin typeface="+mn-lt"/>
                        </a:rPr>
                        <a:t>250</a:t>
                      </a:r>
                      <a:endParaRPr lang="en-US" sz="2000" b="0" i="0" u="none" strike="noStrike" dirty="0">
                        <a:solidFill>
                          <a:schemeClr val="tx1"/>
                        </a:solidFill>
                        <a:effectLst/>
                        <a:latin typeface="Calibri"/>
                      </a:endParaRPr>
                    </a:p>
                  </a:txBody>
                  <a:tcPr marL="7620" marR="7620" marT="7620" marB="0" anchor="ctr">
                    <a:solidFill>
                      <a:schemeClr val="bg2"/>
                    </a:solidFill>
                  </a:tcPr>
                </a:tc>
                <a:tc>
                  <a:txBody>
                    <a:bodyPr/>
                    <a:lstStyle/>
                    <a:p>
                      <a:pPr algn="ctr" fontAlgn="b"/>
                      <a:r>
                        <a:rPr lang="en-US" sz="2400" b="1" i="0" u="none" strike="noStrike" dirty="0">
                          <a:solidFill>
                            <a:schemeClr val="tx1"/>
                          </a:solidFill>
                          <a:effectLst/>
                          <a:latin typeface="+mn-lt"/>
                        </a:rPr>
                        <a:t>500</a:t>
                      </a:r>
                      <a:endParaRPr lang="en-US" sz="2400" b="1" i="0" u="none" strike="noStrike" dirty="0">
                        <a:solidFill>
                          <a:schemeClr val="tx1"/>
                        </a:solidFill>
                        <a:effectLst/>
                        <a:latin typeface="Calibri"/>
                      </a:endParaRPr>
                    </a:p>
                  </a:txBody>
                  <a:tcPr marL="7620" marR="7620" marT="7620" marB="0" anchor="ctr">
                    <a:solidFill>
                      <a:schemeClr val="bg2"/>
                    </a:solidFill>
                  </a:tcPr>
                </a:tc>
                <a:extLst>
                  <a:ext uri="{0D108BD9-81ED-4DB2-BD59-A6C34878D82A}">
                    <a16:rowId xmlns:a16="http://schemas.microsoft.com/office/drawing/2014/main" val="10005"/>
                  </a:ext>
                </a:extLst>
              </a:tr>
            </a:tbl>
          </a:graphicData>
        </a:graphic>
      </p:graphicFrame>
      <p:sp>
        <p:nvSpPr>
          <p:cNvPr id="6" name="Oval 5"/>
          <p:cNvSpPr/>
          <p:nvPr/>
        </p:nvSpPr>
        <p:spPr>
          <a:xfrm>
            <a:off x="7816253" y="2869324"/>
            <a:ext cx="2051078" cy="3389586"/>
          </a:xfrm>
          <a:prstGeom prst="ellipse">
            <a:avLst/>
          </a:prstGeom>
          <a:noFill/>
          <a:ln w="57150">
            <a:solidFill>
              <a:srgbClr val="8CC7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a:endParaRPr>
          </a:p>
        </p:txBody>
      </p:sp>
      <p:cxnSp>
        <p:nvCxnSpPr>
          <p:cNvPr id="7" name="Straight Arrow Connector 6"/>
          <p:cNvCxnSpPr>
            <a:endCxn id="6" idx="0"/>
          </p:cNvCxnSpPr>
          <p:nvPr/>
        </p:nvCxnSpPr>
        <p:spPr>
          <a:xfrm>
            <a:off x="8679976" y="1732974"/>
            <a:ext cx="161816" cy="1136350"/>
          </a:xfrm>
          <a:prstGeom prst="straightConnector1">
            <a:avLst/>
          </a:prstGeom>
          <a:ln w="38100">
            <a:solidFill>
              <a:srgbClr val="8CC738"/>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15068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0574" y="1519314"/>
            <a:ext cx="7563265" cy="5233181"/>
          </a:xfrm>
        </p:spPr>
        <p:txBody>
          <a:bodyPr/>
          <a:lstStyle/>
          <a:p>
            <a:pPr>
              <a:spcAft>
                <a:spcPts val="1200"/>
              </a:spcAft>
            </a:pPr>
            <a:r>
              <a:rPr lang="en-US" dirty="0">
                <a:solidFill>
                  <a:srgbClr val="1B2F7F"/>
                </a:solidFill>
              </a:rPr>
              <a:t>Today every store will be given an </a:t>
            </a:r>
            <a:r>
              <a:rPr lang="en-US" u="sng" dirty="0">
                <a:solidFill>
                  <a:srgbClr val="1B2F7F"/>
                </a:solidFill>
              </a:rPr>
              <a:t>ID card </a:t>
            </a:r>
            <a:r>
              <a:rPr lang="en-US" dirty="0">
                <a:solidFill>
                  <a:srgbClr val="1B2F7F"/>
                </a:solidFill>
              </a:rPr>
              <a:t>unique to your store. </a:t>
            </a:r>
          </a:p>
          <a:p>
            <a:pPr>
              <a:spcAft>
                <a:spcPts val="1200"/>
              </a:spcAft>
            </a:pPr>
            <a:r>
              <a:rPr lang="en-US" dirty="0">
                <a:solidFill>
                  <a:srgbClr val="1B2F7F"/>
                </a:solidFill>
              </a:rPr>
              <a:t>This card is valuable – do </a:t>
            </a:r>
            <a:r>
              <a:rPr lang="en-US" u="sng" dirty="0">
                <a:solidFill>
                  <a:srgbClr val="1B2F7F"/>
                </a:solidFill>
              </a:rPr>
              <a:t>not</a:t>
            </a:r>
            <a:r>
              <a:rPr lang="en-US" dirty="0">
                <a:solidFill>
                  <a:srgbClr val="1B2F7F"/>
                </a:solidFill>
              </a:rPr>
              <a:t> lose it! </a:t>
            </a:r>
          </a:p>
          <a:p>
            <a:pPr>
              <a:spcAft>
                <a:spcPts val="1200"/>
              </a:spcAft>
            </a:pPr>
            <a:r>
              <a:rPr lang="en-US" dirty="0">
                <a:solidFill>
                  <a:srgbClr val="1B2F7F"/>
                </a:solidFill>
              </a:rPr>
              <a:t>Make sure the ID number on </a:t>
            </a:r>
            <a:r>
              <a:rPr lang="en-US" u="sng" dirty="0">
                <a:solidFill>
                  <a:srgbClr val="1B2F7F"/>
                </a:solidFill>
              </a:rPr>
              <a:t>the card is the same as on your register</a:t>
            </a:r>
            <a:r>
              <a:rPr lang="en-US" dirty="0">
                <a:solidFill>
                  <a:srgbClr val="1B2F7F"/>
                </a:solidFill>
              </a:rPr>
              <a:t> and referral form. </a:t>
            </a:r>
          </a:p>
          <a:p>
            <a:pPr>
              <a:spcAft>
                <a:spcPts val="1200"/>
              </a:spcAft>
            </a:pPr>
            <a:r>
              <a:rPr lang="en-US" dirty="0">
                <a:solidFill>
                  <a:srgbClr val="1B2F7F"/>
                </a:solidFill>
              </a:rPr>
              <a:t>Make sure to have your card in the store when your mentor is visiting. </a:t>
            </a:r>
          </a:p>
          <a:p>
            <a:pPr>
              <a:spcAft>
                <a:spcPts val="1200"/>
              </a:spcAft>
            </a:pPr>
            <a:r>
              <a:rPr lang="en-US" dirty="0">
                <a:solidFill>
                  <a:srgbClr val="1B2F7F"/>
                </a:solidFill>
              </a:rPr>
              <a:t>In order to access your starter discount - you should </a:t>
            </a:r>
            <a:r>
              <a:rPr lang="en-US" u="sng" dirty="0">
                <a:solidFill>
                  <a:srgbClr val="1B2F7F"/>
                </a:solidFill>
              </a:rPr>
              <a:t>bring</a:t>
            </a:r>
            <a:r>
              <a:rPr lang="en-US" dirty="0">
                <a:solidFill>
                  <a:srgbClr val="1B2F7F"/>
                </a:solidFill>
              </a:rPr>
              <a:t> your card when you visit </a:t>
            </a:r>
            <a:r>
              <a:rPr lang="en-US" u="sng" dirty="0">
                <a:solidFill>
                  <a:srgbClr val="1B2F7F"/>
                </a:solidFill>
              </a:rPr>
              <a:t>your wholesaler</a:t>
            </a:r>
            <a:r>
              <a:rPr lang="en-US" dirty="0">
                <a:solidFill>
                  <a:srgbClr val="1B2F7F"/>
                </a:solidFill>
              </a:rPr>
              <a:t>!</a:t>
            </a:r>
            <a:endParaRPr lang="en-US" dirty="0"/>
          </a:p>
        </p:txBody>
      </p:sp>
      <p:sp>
        <p:nvSpPr>
          <p:cNvPr id="3" name="Title 2"/>
          <p:cNvSpPr>
            <a:spLocks noGrp="1"/>
          </p:cNvSpPr>
          <p:nvPr>
            <p:ph type="title"/>
          </p:nvPr>
        </p:nvSpPr>
        <p:spPr/>
        <p:txBody>
          <a:bodyPr/>
          <a:lstStyle/>
          <a:p>
            <a:r>
              <a:rPr lang="en-US" dirty="0"/>
              <a:t>Personal ID cards</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8624" y="2745815"/>
            <a:ext cx="3726033" cy="20643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969099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825" y="354136"/>
            <a:ext cx="10972800" cy="1143000"/>
          </a:xfrm>
        </p:spPr>
        <p:txBody>
          <a:bodyPr>
            <a:normAutofit/>
          </a:bodyPr>
          <a:lstStyle/>
          <a:p>
            <a:r>
              <a:rPr lang="en-US" b="1" cap="none" dirty="0">
                <a:solidFill>
                  <a:prstClr val="white"/>
                </a:solidFill>
                <a:latin typeface="Calibri"/>
              </a:rPr>
              <a:t>Day 2 review:  Question 2</a:t>
            </a:r>
            <a:endParaRPr lang="en-US" cap="none" dirty="0">
              <a:latin typeface="Calibri" panose="020F0502020204030204" pitchFamily="34" charset="0"/>
            </a:endParaRPr>
          </a:p>
        </p:txBody>
      </p:sp>
      <p:sp>
        <p:nvSpPr>
          <p:cNvPr id="3" name="Content Placeholder 2"/>
          <p:cNvSpPr txBox="1">
            <a:spLocks/>
          </p:cNvSpPr>
          <p:nvPr/>
        </p:nvSpPr>
        <p:spPr>
          <a:xfrm>
            <a:off x="265045" y="1790700"/>
            <a:ext cx="11926955" cy="4876800"/>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2800" kern="1200">
                <a:solidFill>
                  <a:srgbClr val="063A73"/>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rgbClr val="063A73"/>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063A73"/>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rgbClr val="063A73"/>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rgbClr val="063A73"/>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4300" b="1" i="0" u="none" strike="noStrike" kern="1200" cap="none" spc="0" normalizeH="0" baseline="0" noProof="0" dirty="0">
                <a:ln>
                  <a:noFill/>
                </a:ln>
                <a:solidFill>
                  <a:srgbClr val="767171"/>
                </a:solidFill>
                <a:effectLst/>
                <a:uLnTx/>
                <a:uFillTx/>
                <a:latin typeface="Calibri"/>
                <a:ea typeface="+mn-ea"/>
                <a:cs typeface="+mn-cs"/>
              </a:rPr>
              <a:t>What treatment do you give a 2 year old with a positive RDT test?</a:t>
            </a: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4000" b="0" i="0" u="none" strike="noStrike" kern="1200" cap="none" spc="0" normalizeH="0" baseline="0" noProof="0" dirty="0">
              <a:ln>
                <a:noFill/>
              </a:ln>
              <a:solidFill>
                <a:schemeClr val="accent6">
                  <a:lumMod val="75000"/>
                </a:schemeClr>
              </a:solidFill>
              <a:effectLst/>
              <a:uLnTx/>
              <a:uFillTx/>
              <a:latin typeface="Calibri"/>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600" b="1" i="0" u="none" strike="noStrike" kern="1200" cap="none" spc="0" normalizeH="0" baseline="0" noProof="0" dirty="0">
              <a:ln>
                <a:noFill/>
              </a:ln>
              <a:solidFill>
                <a:srgbClr val="F47A44">
                  <a:lumMod val="75000"/>
                </a:srgbClr>
              </a:solidFill>
              <a:effectLst/>
              <a:uLnTx/>
              <a:uFillTx/>
              <a:latin typeface="Calibri"/>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600" b="1" i="0" u="none" strike="noStrike" kern="1200" cap="none" spc="0" normalizeH="0" baseline="0" noProof="0" dirty="0">
              <a:ln>
                <a:noFill/>
              </a:ln>
              <a:solidFill>
                <a:srgbClr val="F47A44">
                  <a:lumMod val="75000"/>
                </a:srgbClr>
              </a:solidFill>
              <a:effectLst/>
              <a:uLnTx/>
              <a:uFillTx/>
              <a:latin typeface="Calibri"/>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600" b="1" i="0" u="none" strike="noStrike" kern="1200" cap="none" spc="0" normalizeH="0" baseline="0" noProof="0" dirty="0">
              <a:ln>
                <a:noFill/>
              </a:ln>
              <a:solidFill>
                <a:srgbClr val="F47A44">
                  <a:lumMod val="75000"/>
                </a:srgbClr>
              </a:solidFill>
              <a:effectLst/>
              <a:uLnTx/>
              <a:uFillTx/>
              <a:latin typeface="Calibri"/>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2600" b="0" i="1" u="none" strike="noStrike" kern="1200" cap="none" spc="0" normalizeH="0" baseline="0" noProof="0" dirty="0">
              <a:ln>
                <a:noFill/>
              </a:ln>
              <a:solidFill>
                <a:srgbClr val="063A73"/>
              </a:solidFill>
              <a:effectLst/>
              <a:uLnTx/>
              <a:uFillTx/>
              <a:latin typeface="Calibri"/>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lang="en-US" sz="2600" i="1" dirty="0">
              <a:latin typeface="Calibri"/>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2600" b="0" i="1" u="none" strike="noStrike" kern="1200" cap="none" spc="0" normalizeH="0" baseline="0" noProof="0" dirty="0">
                <a:ln>
                  <a:noFill/>
                </a:ln>
                <a:solidFill>
                  <a:srgbClr val="063A73"/>
                </a:solidFill>
                <a:effectLst/>
                <a:uLnTx/>
                <a:uFillTx/>
                <a:latin typeface="Calibri"/>
                <a:ea typeface="+mn-ea"/>
                <a:cs typeface="+mn-cs"/>
              </a:rPr>
              <a:t> </a:t>
            </a:r>
            <a:r>
              <a:rPr kumimoji="0" lang="en-US" sz="3000" b="1" i="1" u="none" strike="noStrike" kern="1200" cap="none" spc="0" normalizeH="0" baseline="0" noProof="0" dirty="0">
                <a:ln>
                  <a:noFill/>
                </a:ln>
                <a:solidFill>
                  <a:srgbClr val="063A73"/>
                </a:solidFill>
                <a:effectLst/>
                <a:uLnTx/>
                <a:uFillTx/>
                <a:latin typeface="Calibri"/>
              </a:rPr>
              <a:t>Anti malarial ACT</a:t>
            </a: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lang="en-US" sz="3000" b="1" i="1" dirty="0">
                <a:latin typeface="Calibri"/>
              </a:rPr>
              <a:t>1 tablet, twice a day for 3 days (6 tabs total)</a:t>
            </a:r>
            <a:endParaRPr kumimoji="0" lang="en-US" sz="3000" b="1" i="0" u="none" strike="noStrike" kern="1200" cap="none" spc="0" normalizeH="0" baseline="0" noProof="0" dirty="0">
              <a:ln>
                <a:noFill/>
              </a:ln>
              <a:solidFill>
                <a:srgbClr val="063A73"/>
              </a:solidFill>
              <a:effectLst/>
              <a:uLnTx/>
              <a:uFillTx/>
              <a:latin typeface="Calibri"/>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2800" b="0" i="0" u="none" strike="noStrike" kern="1200" cap="none" spc="0" normalizeH="0" baseline="0" noProof="0" dirty="0">
              <a:ln>
                <a:noFill/>
              </a:ln>
              <a:solidFill>
                <a:srgbClr val="063A73"/>
              </a:solidFill>
              <a:effectLst/>
              <a:uLnTx/>
              <a:uFillTx/>
              <a:latin typeface="Calibri"/>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2800" b="0" i="0" u="none" strike="noStrike" kern="1200" cap="none" spc="0" normalizeH="0" baseline="0" noProof="0" dirty="0">
              <a:ln>
                <a:noFill/>
              </a:ln>
              <a:solidFill>
                <a:srgbClr val="063A73"/>
              </a:solidFill>
              <a:effectLst/>
              <a:uLnTx/>
              <a:uFillTx/>
              <a:latin typeface="Calibri"/>
              <a:ea typeface="+mn-ea"/>
              <a:cs typeface="+mn-cs"/>
            </a:endParaRPr>
          </a:p>
        </p:txBody>
      </p:sp>
      <p:pic>
        <p:nvPicPr>
          <p:cNvPr id="5" name="Picture 4"/>
          <p:cNvPicPr>
            <a:picLocks noChangeAspect="1"/>
          </p:cNvPicPr>
          <p:nvPr/>
        </p:nvPicPr>
        <p:blipFill>
          <a:blip r:embed="rId3"/>
          <a:stretch>
            <a:fillRect/>
          </a:stretch>
        </p:blipFill>
        <p:spPr>
          <a:xfrm>
            <a:off x="4755658" y="3360485"/>
            <a:ext cx="2736768" cy="2052576"/>
          </a:xfrm>
          <a:prstGeom prst="rect">
            <a:avLst/>
          </a:prstGeom>
        </p:spPr>
      </p:pic>
    </p:spTree>
    <p:extLst>
      <p:ext uri="{BB962C8B-B14F-4D97-AF65-F5344CB8AC3E}">
        <p14:creationId xmlns:p14="http://schemas.microsoft.com/office/powerpoint/2010/main" val="190003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500"/>
                                        <p:tgtEl>
                                          <p:spTgt spid="3">
                                            <p:txEl>
                                              <p:pRg st="7" end="7"/>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8" end="8"/>
                                            </p:txEl>
                                          </p:spTgt>
                                        </p:tgtEl>
                                        <p:attrNameLst>
                                          <p:attrName>style.visibility</p:attrName>
                                        </p:attrNameLst>
                                      </p:cBhvr>
                                      <p:to>
                                        <p:strVal val="visible"/>
                                      </p:to>
                                    </p:set>
                                    <p:animEffect transition="in" filter="fade">
                                      <p:cBhvr>
                                        <p:cTn id="1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06060" y="1542684"/>
            <a:ext cx="10574704" cy="3521685"/>
          </a:xfrm>
        </p:spPr>
        <p:txBody>
          <a:bodyPr/>
          <a:lstStyle/>
          <a:p>
            <a:pPr marL="0" indent="0">
              <a:buNone/>
            </a:pPr>
            <a:r>
              <a:rPr lang="en-US" sz="2400" dirty="0"/>
              <a:t>Since you are part of the Child Health Program you will now be able to access a ONE TIME discount on a basket containing all the goods you need to stock for the program!</a:t>
            </a:r>
          </a:p>
          <a:p>
            <a:pPr marL="0" indent="0">
              <a:buNone/>
            </a:pPr>
            <a:endParaRPr lang="en-US" sz="2400" dirty="0"/>
          </a:p>
          <a:p>
            <a:pPr marL="0" indent="0">
              <a:buNone/>
            </a:pPr>
            <a:r>
              <a:rPr lang="en-US" sz="2400" dirty="0"/>
              <a:t>This basket will contain all of the following:</a:t>
            </a:r>
          </a:p>
          <a:p>
            <a:pPr lvl="1"/>
            <a:r>
              <a:rPr lang="en-US" sz="2000" dirty="0"/>
              <a:t> 25 Sachets of ORS</a:t>
            </a:r>
          </a:p>
          <a:p>
            <a:pPr lvl="1"/>
            <a:r>
              <a:rPr lang="en-US" sz="2000" dirty="0"/>
              <a:t>10x10 tablets of Zinc</a:t>
            </a:r>
          </a:p>
          <a:p>
            <a:pPr lvl="1"/>
            <a:r>
              <a:rPr lang="en-US" sz="2000" dirty="0"/>
              <a:t>1 package of 25 </a:t>
            </a:r>
            <a:r>
              <a:rPr lang="en-US" sz="2000" dirty="0" err="1"/>
              <a:t>mRDTs</a:t>
            </a:r>
            <a:endParaRPr lang="en-US" sz="2000" dirty="0"/>
          </a:p>
          <a:p>
            <a:pPr lvl="1"/>
            <a:r>
              <a:rPr lang="en-US" sz="2000" dirty="0"/>
              <a:t>5 doses 4x6 Green Leaf ACTs (120 tablets)</a:t>
            </a:r>
          </a:p>
          <a:p>
            <a:pPr lvl="1"/>
            <a:r>
              <a:rPr lang="en-US" sz="2000" dirty="0"/>
              <a:t>10x10 dispersible tablets of Amoxicillin 125mg</a:t>
            </a:r>
          </a:p>
          <a:p>
            <a:pPr marL="457200" lvl="1" indent="0">
              <a:buNone/>
            </a:pPr>
            <a:endParaRPr lang="en-US" sz="2000" dirty="0"/>
          </a:p>
        </p:txBody>
      </p:sp>
      <p:sp>
        <p:nvSpPr>
          <p:cNvPr id="3" name="Title 2"/>
          <p:cNvSpPr>
            <a:spLocks noGrp="1"/>
          </p:cNvSpPr>
          <p:nvPr>
            <p:ph type="title"/>
          </p:nvPr>
        </p:nvSpPr>
        <p:spPr/>
        <p:txBody>
          <a:bodyPr/>
          <a:lstStyle/>
          <a:p>
            <a:r>
              <a:rPr lang="en-US" dirty="0"/>
              <a:t>Essential Medicines Voucher!</a:t>
            </a:r>
          </a:p>
        </p:txBody>
      </p:sp>
      <p:sp>
        <p:nvSpPr>
          <p:cNvPr id="4" name="Rectangle 3"/>
          <p:cNvSpPr/>
          <p:nvPr/>
        </p:nvSpPr>
        <p:spPr>
          <a:xfrm>
            <a:off x="675248" y="5233182"/>
            <a:ext cx="10044333" cy="1413803"/>
          </a:xfrm>
          <a:prstGeom prst="rect">
            <a:avLst/>
          </a:prstGeom>
          <a:solidFill>
            <a:srgbClr val="8AC836"/>
          </a:solidFill>
          <a:ln>
            <a:solidFill>
              <a:srgbClr val="8CC7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1B2F7F"/>
                </a:solidFill>
              </a:rPr>
              <a:t>Total value of all of the product is ~60,000 UGX</a:t>
            </a:r>
          </a:p>
          <a:p>
            <a:pPr algn="ctr"/>
            <a:r>
              <a:rPr lang="en-US" sz="2400" b="1" u="sng" dirty="0">
                <a:solidFill>
                  <a:srgbClr val="1B2F7F"/>
                </a:solidFill>
              </a:rPr>
              <a:t>You will get a DISCOUNT of 20,000 UGX</a:t>
            </a:r>
          </a:p>
          <a:p>
            <a:pPr algn="ctr"/>
            <a:r>
              <a:rPr lang="en-US" sz="2400" b="1" dirty="0">
                <a:solidFill>
                  <a:srgbClr val="1B2F7F"/>
                </a:solidFill>
              </a:rPr>
              <a:t>Your </a:t>
            </a:r>
            <a:r>
              <a:rPr lang="en-US" sz="2400" b="1" u="sng" dirty="0">
                <a:solidFill>
                  <a:srgbClr val="1B2F7F"/>
                </a:solidFill>
              </a:rPr>
              <a:t>final price </a:t>
            </a:r>
            <a:r>
              <a:rPr lang="en-US" sz="2400" b="1" dirty="0">
                <a:solidFill>
                  <a:srgbClr val="1B2F7F"/>
                </a:solidFill>
              </a:rPr>
              <a:t>will be maximum 43,000 UGX!</a:t>
            </a:r>
          </a:p>
        </p:txBody>
      </p:sp>
    </p:spTree>
    <p:extLst>
      <p:ext uri="{BB962C8B-B14F-4D97-AF65-F5344CB8AC3E}">
        <p14:creationId xmlns:p14="http://schemas.microsoft.com/office/powerpoint/2010/main" val="143865771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Callout 4"/>
          <p:cNvSpPr/>
          <p:nvPr/>
        </p:nvSpPr>
        <p:spPr>
          <a:xfrm>
            <a:off x="4046436" y="1514135"/>
            <a:ext cx="6854101" cy="2983998"/>
          </a:xfrm>
          <a:prstGeom prst="cloudCallout">
            <a:avLst>
              <a:gd name="adj1" fmla="val -42871"/>
              <a:gd name="adj2" fmla="val 59121"/>
            </a:avLst>
          </a:prstGeom>
          <a:solidFill>
            <a:srgbClr val="8AC836"/>
          </a:solidFill>
          <a:ln w="50800" cap="flat" cmpd="sng" algn="ctr">
            <a:solidFill>
              <a:srgbClr val="8AC836"/>
            </a:solidFill>
            <a:prstDash val="solid"/>
          </a:ln>
          <a:effectLst/>
        </p:spPr>
        <p:txBody>
          <a:bodyPr anchor="ctr"/>
          <a:lstStyle/>
          <a:p>
            <a:pPr defTabSz="457200">
              <a:defRPr/>
            </a:pPr>
            <a:endParaRPr lang="en-US" sz="2000" kern="0" dirty="0">
              <a:solidFill>
                <a:srgbClr val="006E2E"/>
              </a:solidFill>
            </a:endParaRPr>
          </a:p>
        </p:txBody>
      </p:sp>
      <p:sp>
        <p:nvSpPr>
          <p:cNvPr id="6" name="Oval 2"/>
          <p:cNvSpPr txBox="1">
            <a:spLocks noChangeArrowheads="1"/>
          </p:cNvSpPr>
          <p:nvPr/>
        </p:nvSpPr>
        <p:spPr bwMode="auto">
          <a:xfrm>
            <a:off x="4723657" y="1733104"/>
            <a:ext cx="5515439" cy="2916581"/>
          </a:xfrm>
          <a:prstGeom prst="ellipse">
            <a:avLst/>
          </a:prstGeom>
          <a:noFill/>
          <a:ln w="9525">
            <a:noFill/>
            <a:round/>
            <a:headEnd/>
            <a:tailEnd/>
          </a:ln>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2800" kern="1200">
                <a:solidFill>
                  <a:schemeClr val="tx2"/>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2"/>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2"/>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2"/>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buFont typeface="Arial"/>
              <a:buNone/>
              <a:defRPr/>
            </a:pPr>
            <a:r>
              <a:rPr lang="en-US" sz="5400" b="1" dirty="0">
                <a:ln>
                  <a:solidFill>
                    <a:srgbClr val="179BDF">
                      <a:shade val="50000"/>
                    </a:srgbClr>
                  </a:solidFill>
                </a:ln>
                <a:solidFill>
                  <a:srgbClr val="1B2F7F"/>
                </a:solidFill>
              </a:rPr>
              <a:t>How does the discount work?</a:t>
            </a:r>
          </a:p>
        </p:txBody>
      </p:sp>
      <p:pic>
        <p:nvPicPr>
          <p:cNvPr id="7" name="Picture 6" descr="C:\Documents and Settings\evorderbruegge\Local Settings\Temporary Internet Files\Content.IE5\OWDC6Z52\MC90043779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49070" y="4791106"/>
            <a:ext cx="1960003" cy="1511220"/>
          </a:xfrm>
          <a:prstGeom prst="rect">
            <a:avLst/>
          </a:prstGeom>
          <a:noFill/>
          <a:ln w="9525">
            <a:noFill/>
            <a:miter lim="800000"/>
            <a:headEnd/>
            <a:tailEnd/>
          </a:ln>
        </p:spPr>
      </p:pic>
    </p:spTree>
    <p:extLst>
      <p:ext uri="{BB962C8B-B14F-4D97-AF65-F5344CB8AC3E}">
        <p14:creationId xmlns:p14="http://schemas.microsoft.com/office/powerpoint/2010/main" val="1096299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06060" y="1528616"/>
            <a:ext cx="10968598" cy="3521685"/>
          </a:xfrm>
        </p:spPr>
        <p:txBody>
          <a:bodyPr/>
          <a:lstStyle/>
          <a:p>
            <a:pPr marL="457200" indent="-457200">
              <a:lnSpc>
                <a:spcPct val="100000"/>
              </a:lnSpc>
              <a:buFont typeface="+mj-lt"/>
              <a:buAutoNum type="arabicPeriod"/>
            </a:pPr>
            <a:r>
              <a:rPr lang="en-US" sz="2400" dirty="0">
                <a:solidFill>
                  <a:srgbClr val="1B2F7F"/>
                </a:solidFill>
              </a:rPr>
              <a:t>Today you will have to pick the wholesaler where you will access your discount – you can NOT CHANGE wholesaler for the discount after today. </a:t>
            </a:r>
          </a:p>
          <a:p>
            <a:pPr marL="457200" indent="-457200">
              <a:lnSpc>
                <a:spcPct val="150000"/>
              </a:lnSpc>
              <a:buFont typeface="+mj-lt"/>
              <a:buAutoNum type="arabicPeriod"/>
            </a:pPr>
            <a:r>
              <a:rPr lang="en-US" sz="2400" dirty="0">
                <a:solidFill>
                  <a:srgbClr val="1B2F7F"/>
                </a:solidFill>
              </a:rPr>
              <a:t>You only get ONE discount per shop ONCE.</a:t>
            </a:r>
          </a:p>
          <a:p>
            <a:pPr marL="457200" indent="-457200">
              <a:lnSpc>
                <a:spcPct val="150000"/>
              </a:lnSpc>
              <a:buFont typeface="+mj-lt"/>
              <a:buAutoNum type="arabicPeriod"/>
            </a:pPr>
            <a:r>
              <a:rPr lang="en-US" sz="2400" dirty="0">
                <a:solidFill>
                  <a:srgbClr val="1B2F7F"/>
                </a:solidFill>
              </a:rPr>
              <a:t>To get the discount you need to buy ALL of the products included in the basket.</a:t>
            </a:r>
          </a:p>
          <a:p>
            <a:pPr marL="457200" indent="-457200">
              <a:lnSpc>
                <a:spcPct val="150000"/>
              </a:lnSpc>
              <a:buFont typeface="+mj-lt"/>
              <a:buAutoNum type="arabicPeriod"/>
            </a:pPr>
            <a:r>
              <a:rPr lang="en-US" sz="2400" dirty="0">
                <a:solidFill>
                  <a:srgbClr val="1B2F7F"/>
                </a:solidFill>
              </a:rPr>
              <a:t>The price might vary slightly but will be maximum 43,000 UGX AFTER discount.</a:t>
            </a:r>
          </a:p>
          <a:p>
            <a:pPr marL="457200" indent="-457200">
              <a:lnSpc>
                <a:spcPct val="150000"/>
              </a:lnSpc>
              <a:buFont typeface="+mj-lt"/>
              <a:buAutoNum type="arabicPeriod"/>
            </a:pPr>
            <a:r>
              <a:rPr lang="en-US" sz="2400" dirty="0">
                <a:solidFill>
                  <a:srgbClr val="1B2F7F"/>
                </a:solidFill>
              </a:rPr>
              <a:t>In order to access the discount you need to BRING your ID card to the wholesaler.</a:t>
            </a:r>
          </a:p>
          <a:p>
            <a:pPr marL="457200" indent="-457200">
              <a:lnSpc>
                <a:spcPct val="150000"/>
              </a:lnSpc>
              <a:buFont typeface="+mj-lt"/>
              <a:buAutoNum type="arabicPeriod"/>
            </a:pPr>
            <a:r>
              <a:rPr lang="en-US" sz="2400" dirty="0">
                <a:solidFill>
                  <a:srgbClr val="1B2F7F"/>
                </a:solidFill>
              </a:rPr>
              <a:t>The wholesaler will take drug store name, ID number,  and phone number.</a:t>
            </a:r>
          </a:p>
          <a:p>
            <a:pPr marL="457200" indent="-457200">
              <a:lnSpc>
                <a:spcPct val="150000"/>
              </a:lnSpc>
              <a:buFont typeface="+mj-lt"/>
              <a:buAutoNum type="arabicPeriod"/>
            </a:pPr>
            <a:r>
              <a:rPr lang="en-US" sz="2400" dirty="0">
                <a:solidFill>
                  <a:srgbClr val="1B2F7F"/>
                </a:solidFill>
              </a:rPr>
              <a:t>Remember to save your receipt! </a:t>
            </a:r>
          </a:p>
          <a:p>
            <a:pPr marL="457200" lvl="1" indent="0">
              <a:buNone/>
            </a:pPr>
            <a:endParaRPr lang="en-US" sz="2000" dirty="0"/>
          </a:p>
        </p:txBody>
      </p:sp>
      <p:sp>
        <p:nvSpPr>
          <p:cNvPr id="3" name="Title 2"/>
          <p:cNvSpPr>
            <a:spLocks noGrp="1"/>
          </p:cNvSpPr>
          <p:nvPr>
            <p:ph type="title"/>
          </p:nvPr>
        </p:nvSpPr>
        <p:spPr/>
        <p:txBody>
          <a:bodyPr/>
          <a:lstStyle/>
          <a:p>
            <a:r>
              <a:rPr lang="en-US" dirty="0"/>
              <a:t>Essential Medicines Voucher!</a:t>
            </a:r>
          </a:p>
        </p:txBody>
      </p:sp>
    </p:spTree>
    <p:extLst>
      <p:ext uri="{BB962C8B-B14F-4D97-AF65-F5344CB8AC3E}">
        <p14:creationId xmlns:p14="http://schemas.microsoft.com/office/powerpoint/2010/main" val="20040244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7957" y="6163929"/>
            <a:ext cx="11366695" cy="1059839"/>
          </a:xfrm>
        </p:spPr>
        <p:txBody>
          <a:bodyPr/>
          <a:lstStyle/>
          <a:p>
            <a:pPr marL="457200" lvl="1" indent="0" algn="ctr">
              <a:buNone/>
            </a:pPr>
            <a:r>
              <a:rPr lang="en-US" b="1" dirty="0">
                <a:solidFill>
                  <a:srgbClr val="1B2F7F"/>
                </a:solidFill>
              </a:rPr>
              <a:t>Please note that you will be able to access the discount starting the week of 6 June!</a:t>
            </a:r>
          </a:p>
        </p:txBody>
      </p:sp>
      <p:sp>
        <p:nvSpPr>
          <p:cNvPr id="3" name="Title 2"/>
          <p:cNvSpPr>
            <a:spLocks noGrp="1"/>
          </p:cNvSpPr>
          <p:nvPr>
            <p:ph type="title"/>
          </p:nvPr>
        </p:nvSpPr>
        <p:spPr/>
        <p:txBody>
          <a:bodyPr/>
          <a:lstStyle/>
          <a:p>
            <a:r>
              <a:rPr lang="en-US" dirty="0"/>
              <a:t>Essential Medicines Voucher – list of wholesalers</a:t>
            </a:r>
          </a:p>
        </p:txBody>
      </p:sp>
      <p:graphicFrame>
        <p:nvGraphicFramePr>
          <p:cNvPr id="4" name="Table 3"/>
          <p:cNvGraphicFramePr>
            <a:graphicFrameLocks noGrp="1"/>
          </p:cNvGraphicFramePr>
          <p:nvPr>
            <p:extLst>
              <p:ext uri="{D42A27DB-BD31-4B8C-83A1-F6EECF244321}">
                <p14:modId xmlns:p14="http://schemas.microsoft.com/office/powerpoint/2010/main" val="3309589877"/>
              </p:ext>
            </p:extLst>
          </p:nvPr>
        </p:nvGraphicFramePr>
        <p:xfrm>
          <a:off x="1015141" y="2307097"/>
          <a:ext cx="9732575" cy="3674821"/>
        </p:xfrm>
        <a:graphic>
          <a:graphicData uri="http://schemas.openxmlformats.org/drawingml/2006/table">
            <a:tbl>
              <a:tblPr firstRow="1" bandRow="1">
                <a:tableStyleId>{5C22544A-7EE6-4342-B048-85BDC9FD1C3A}</a:tableStyleId>
              </a:tblPr>
              <a:tblGrid>
                <a:gridCol w="1946515">
                  <a:extLst>
                    <a:ext uri="{9D8B030D-6E8A-4147-A177-3AD203B41FA5}">
                      <a16:colId xmlns:a16="http://schemas.microsoft.com/office/drawing/2014/main" val="20000"/>
                    </a:ext>
                  </a:extLst>
                </a:gridCol>
                <a:gridCol w="1946515">
                  <a:extLst>
                    <a:ext uri="{9D8B030D-6E8A-4147-A177-3AD203B41FA5}">
                      <a16:colId xmlns:a16="http://schemas.microsoft.com/office/drawing/2014/main" val="20001"/>
                    </a:ext>
                  </a:extLst>
                </a:gridCol>
                <a:gridCol w="1946515">
                  <a:extLst>
                    <a:ext uri="{9D8B030D-6E8A-4147-A177-3AD203B41FA5}">
                      <a16:colId xmlns:a16="http://schemas.microsoft.com/office/drawing/2014/main" val="20002"/>
                    </a:ext>
                  </a:extLst>
                </a:gridCol>
                <a:gridCol w="1946515">
                  <a:extLst>
                    <a:ext uri="{9D8B030D-6E8A-4147-A177-3AD203B41FA5}">
                      <a16:colId xmlns:a16="http://schemas.microsoft.com/office/drawing/2014/main" val="20003"/>
                    </a:ext>
                  </a:extLst>
                </a:gridCol>
                <a:gridCol w="1946515">
                  <a:extLst>
                    <a:ext uri="{9D8B030D-6E8A-4147-A177-3AD203B41FA5}">
                      <a16:colId xmlns:a16="http://schemas.microsoft.com/office/drawing/2014/main" val="20004"/>
                    </a:ext>
                  </a:extLst>
                </a:gridCol>
              </a:tblGrid>
              <a:tr h="698150">
                <a:tc>
                  <a:txBody>
                    <a:bodyPr/>
                    <a:lstStyle/>
                    <a:p>
                      <a:pPr algn="ctr">
                        <a:spcAft>
                          <a:spcPts val="600"/>
                        </a:spcAft>
                      </a:pPr>
                      <a:r>
                        <a:rPr lang="en-US" sz="2000" dirty="0" err="1"/>
                        <a:t>Jinja</a:t>
                      </a:r>
                      <a:r>
                        <a:rPr lang="en-US" sz="2000" dirty="0"/>
                        <a:t> Town</a:t>
                      </a:r>
                    </a:p>
                  </a:txBody>
                  <a:tcPr anchor="ctr">
                    <a:solidFill>
                      <a:srgbClr val="002060"/>
                    </a:solidFill>
                  </a:tcPr>
                </a:tc>
                <a:tc>
                  <a:txBody>
                    <a:bodyPr/>
                    <a:lstStyle/>
                    <a:p>
                      <a:pPr algn="ctr">
                        <a:spcAft>
                          <a:spcPts val="600"/>
                        </a:spcAft>
                      </a:pPr>
                      <a:r>
                        <a:rPr lang="en-US" sz="2000" dirty="0" err="1"/>
                        <a:t>Iganga</a:t>
                      </a:r>
                      <a:r>
                        <a:rPr lang="en-US" sz="2000" dirty="0"/>
                        <a:t> Town</a:t>
                      </a:r>
                    </a:p>
                  </a:txBody>
                  <a:tcPr anchor="ctr">
                    <a:solidFill>
                      <a:srgbClr val="002060"/>
                    </a:solidFill>
                  </a:tcPr>
                </a:tc>
                <a:tc>
                  <a:txBody>
                    <a:bodyPr/>
                    <a:lstStyle/>
                    <a:p>
                      <a:pPr algn="ctr">
                        <a:spcAft>
                          <a:spcPts val="600"/>
                        </a:spcAft>
                      </a:pPr>
                      <a:r>
                        <a:rPr lang="en-US" sz="2000" dirty="0" err="1"/>
                        <a:t>Kamuli</a:t>
                      </a:r>
                      <a:r>
                        <a:rPr lang="en-US" sz="2000" dirty="0"/>
                        <a:t> Town</a:t>
                      </a:r>
                    </a:p>
                  </a:txBody>
                  <a:tcPr anchor="ctr">
                    <a:solidFill>
                      <a:srgbClr val="002060"/>
                    </a:solidFill>
                  </a:tcPr>
                </a:tc>
                <a:tc>
                  <a:txBody>
                    <a:bodyPr/>
                    <a:lstStyle/>
                    <a:p>
                      <a:pPr algn="ctr">
                        <a:spcAft>
                          <a:spcPts val="600"/>
                        </a:spcAft>
                      </a:pPr>
                      <a:r>
                        <a:rPr lang="en-US" sz="2000" dirty="0" err="1"/>
                        <a:t>Kaliro</a:t>
                      </a:r>
                      <a:r>
                        <a:rPr lang="en-US" sz="2000" dirty="0"/>
                        <a:t> Town</a:t>
                      </a:r>
                    </a:p>
                  </a:txBody>
                  <a:tcPr anchor="ctr">
                    <a:solidFill>
                      <a:srgbClr val="002060"/>
                    </a:solidFill>
                  </a:tcPr>
                </a:tc>
                <a:tc>
                  <a:txBody>
                    <a:bodyPr/>
                    <a:lstStyle/>
                    <a:p>
                      <a:pPr algn="ctr">
                        <a:spcAft>
                          <a:spcPts val="600"/>
                        </a:spcAft>
                      </a:pPr>
                      <a:r>
                        <a:rPr lang="en-US" sz="2000" dirty="0" err="1"/>
                        <a:t>Masaka</a:t>
                      </a:r>
                      <a:r>
                        <a:rPr lang="en-US" sz="2000" dirty="0"/>
                        <a:t> Town* </a:t>
                      </a:r>
                    </a:p>
                  </a:txBody>
                  <a:tcPr anchor="ctr">
                    <a:solidFill>
                      <a:srgbClr val="002060"/>
                    </a:solidFill>
                  </a:tcPr>
                </a:tc>
                <a:extLst>
                  <a:ext uri="{0D108BD9-81ED-4DB2-BD59-A6C34878D82A}">
                    <a16:rowId xmlns:a16="http://schemas.microsoft.com/office/drawing/2014/main" val="10000"/>
                  </a:ext>
                </a:extLst>
              </a:tr>
              <a:tr h="2976671">
                <a:tc>
                  <a:txBody>
                    <a:bodyPr/>
                    <a:lstStyle/>
                    <a:p>
                      <a:pPr marL="285750" indent="-285750">
                        <a:spcAft>
                          <a:spcPts val="600"/>
                        </a:spcAft>
                        <a:buFont typeface="Arial" pitchFamily="34" charset="0"/>
                        <a:buChar char="•"/>
                      </a:pPr>
                      <a:r>
                        <a:rPr lang="en-US" sz="2000" dirty="0"/>
                        <a:t>Gittoes</a:t>
                      </a:r>
                      <a:r>
                        <a:rPr lang="en-US" sz="2000" baseline="0" dirty="0"/>
                        <a:t> pharmacy</a:t>
                      </a:r>
                    </a:p>
                    <a:p>
                      <a:pPr marL="285750" indent="-285750">
                        <a:spcAft>
                          <a:spcPts val="600"/>
                        </a:spcAft>
                        <a:buFont typeface="Arial" pitchFamily="34" charset="0"/>
                        <a:buChar char="•"/>
                      </a:pPr>
                      <a:r>
                        <a:rPr lang="en-US" sz="2000" baseline="0" dirty="0"/>
                        <a:t>Abacus Pharmacy</a:t>
                      </a:r>
                    </a:p>
                    <a:p>
                      <a:pPr marL="285750" indent="-285750">
                        <a:spcAft>
                          <a:spcPts val="600"/>
                        </a:spcAft>
                        <a:buFont typeface="Arial" pitchFamily="34" charset="0"/>
                        <a:buChar char="•"/>
                      </a:pPr>
                      <a:r>
                        <a:rPr lang="en-US" sz="2000" baseline="0" dirty="0"/>
                        <a:t>Royal </a:t>
                      </a:r>
                      <a:r>
                        <a:rPr lang="en-US" sz="2000" baseline="0" dirty="0" err="1"/>
                        <a:t>Pharmacy</a:t>
                      </a:r>
                      <a:r>
                        <a:rPr lang="en-US" sz="2000" baseline="0" dirty="0" err="1">
                          <a:solidFill>
                            <a:srgbClr val="FF0000"/>
                          </a:solidFill>
                        </a:rPr>
                        <a:t>XX</a:t>
                      </a:r>
                      <a:r>
                        <a:rPr lang="en-US" sz="2000" baseline="0" dirty="0"/>
                        <a:t> </a:t>
                      </a:r>
                    </a:p>
                    <a:p>
                      <a:pPr marL="285750" indent="-285750">
                        <a:spcAft>
                          <a:spcPts val="600"/>
                        </a:spcAft>
                        <a:buFont typeface="Arial" pitchFamily="34" charset="0"/>
                        <a:buChar char="•"/>
                      </a:pPr>
                      <a:r>
                        <a:rPr lang="en-US" sz="2000" baseline="0" dirty="0"/>
                        <a:t>White Star </a:t>
                      </a:r>
                      <a:r>
                        <a:rPr lang="en-US" sz="2000" baseline="0" dirty="0" err="1"/>
                        <a:t>Pharmacy</a:t>
                      </a:r>
                      <a:r>
                        <a:rPr lang="en-US" sz="2000" baseline="0" dirty="0" err="1">
                          <a:solidFill>
                            <a:srgbClr val="FF0000"/>
                          </a:solidFill>
                        </a:rPr>
                        <a:t>XX</a:t>
                      </a:r>
                      <a:endParaRPr lang="en-US" sz="2000" dirty="0">
                        <a:solidFill>
                          <a:srgbClr val="FF0000"/>
                        </a:solidFill>
                      </a:endParaRPr>
                    </a:p>
                  </a:txBody>
                  <a:tcPr>
                    <a:solidFill>
                      <a:schemeClr val="bg2"/>
                    </a:solidFill>
                  </a:tcPr>
                </a:tc>
                <a:tc>
                  <a:txBody>
                    <a:bodyPr/>
                    <a:lstStyle/>
                    <a:p>
                      <a:pPr marL="285750" indent="-285750">
                        <a:spcAft>
                          <a:spcPts val="600"/>
                        </a:spcAft>
                        <a:buFont typeface="Arial" pitchFamily="34" charset="0"/>
                        <a:buChar char="•"/>
                      </a:pPr>
                      <a:r>
                        <a:rPr lang="en-US" sz="2000" dirty="0"/>
                        <a:t>Abacus Pharmacy</a:t>
                      </a:r>
                    </a:p>
                    <a:p>
                      <a:pPr marL="285750" indent="-285750">
                        <a:spcAft>
                          <a:spcPts val="600"/>
                        </a:spcAft>
                        <a:buFont typeface="Arial" pitchFamily="34" charset="0"/>
                        <a:buChar char="•"/>
                      </a:pPr>
                      <a:r>
                        <a:rPr lang="en-US" sz="2000" dirty="0" err="1"/>
                        <a:t>Kwikiriza</a:t>
                      </a:r>
                      <a:r>
                        <a:rPr lang="en-US" sz="2000" dirty="0"/>
                        <a:t> Pharmacy</a:t>
                      </a:r>
                    </a:p>
                    <a:p>
                      <a:pPr marL="285750" indent="-285750">
                        <a:spcAft>
                          <a:spcPts val="600"/>
                        </a:spcAft>
                        <a:buFont typeface="Arial" pitchFamily="34" charset="0"/>
                        <a:buChar char="•"/>
                      </a:pPr>
                      <a:r>
                        <a:rPr lang="en-US" sz="2000" dirty="0"/>
                        <a:t>JP </a:t>
                      </a:r>
                      <a:r>
                        <a:rPr lang="en-US" sz="2000" dirty="0" err="1"/>
                        <a:t>Impex</a:t>
                      </a:r>
                      <a:r>
                        <a:rPr lang="en-US" sz="2000" dirty="0"/>
                        <a:t> Pharmacy</a:t>
                      </a:r>
                    </a:p>
                  </a:txBody>
                  <a:tcPr>
                    <a:solidFill>
                      <a:schemeClr val="bg2"/>
                    </a:solidFill>
                  </a:tcPr>
                </a:tc>
                <a:tc>
                  <a:txBody>
                    <a:bodyPr/>
                    <a:lstStyle/>
                    <a:p>
                      <a:pPr marL="285750" indent="-285750">
                        <a:spcAft>
                          <a:spcPts val="600"/>
                        </a:spcAft>
                        <a:buFont typeface="Arial" pitchFamily="34" charset="0"/>
                        <a:buChar char="•"/>
                      </a:pPr>
                      <a:r>
                        <a:rPr lang="en-US" sz="2000" dirty="0" err="1"/>
                        <a:t>Dhanvi</a:t>
                      </a:r>
                      <a:r>
                        <a:rPr lang="en-US" sz="2000" dirty="0"/>
                        <a:t> Pharmacy</a:t>
                      </a:r>
                    </a:p>
                    <a:p>
                      <a:pPr marL="285750" indent="-285750">
                        <a:spcAft>
                          <a:spcPts val="600"/>
                        </a:spcAft>
                        <a:buFont typeface="Arial" pitchFamily="34" charset="0"/>
                        <a:buChar char="•"/>
                      </a:pPr>
                      <a:r>
                        <a:rPr lang="en-US" sz="2000" dirty="0" err="1"/>
                        <a:t>Kamuli</a:t>
                      </a:r>
                      <a:r>
                        <a:rPr lang="en-US" sz="2000" dirty="0"/>
                        <a:t> General Pharmacy</a:t>
                      </a:r>
                    </a:p>
                    <a:p>
                      <a:pPr marL="285750" indent="-285750">
                        <a:spcAft>
                          <a:spcPts val="600"/>
                        </a:spcAft>
                        <a:buFont typeface="Arial" pitchFamily="34" charset="0"/>
                        <a:buChar char="•"/>
                      </a:pPr>
                      <a:r>
                        <a:rPr lang="en-US" sz="2000" dirty="0"/>
                        <a:t>White Star Pharmacy</a:t>
                      </a:r>
                    </a:p>
                    <a:p>
                      <a:pPr marL="0" indent="0">
                        <a:spcAft>
                          <a:spcPts val="600"/>
                        </a:spcAft>
                        <a:buFont typeface="Arial" pitchFamily="34" charset="0"/>
                        <a:buNone/>
                      </a:pPr>
                      <a:endParaRPr lang="en-US" sz="2000" dirty="0"/>
                    </a:p>
                  </a:txBody>
                  <a:tcPr>
                    <a:solidFill>
                      <a:schemeClr val="bg2"/>
                    </a:solidFill>
                  </a:tcPr>
                </a:tc>
                <a:tc>
                  <a:txBody>
                    <a:bodyPr/>
                    <a:lstStyle/>
                    <a:p>
                      <a:pPr marL="285750" indent="-285750">
                        <a:spcAft>
                          <a:spcPts val="600"/>
                        </a:spcAft>
                        <a:buFont typeface="Arial" pitchFamily="34" charset="0"/>
                        <a:buChar char="•"/>
                      </a:pPr>
                      <a:r>
                        <a:rPr lang="en-US" sz="2000" dirty="0" err="1"/>
                        <a:t>Sanyu</a:t>
                      </a:r>
                      <a:r>
                        <a:rPr lang="en-US" sz="2000" dirty="0"/>
                        <a:t> Pharmacy</a:t>
                      </a:r>
                    </a:p>
                    <a:p>
                      <a:pPr marL="285750" indent="-285750">
                        <a:spcAft>
                          <a:spcPts val="600"/>
                        </a:spcAft>
                        <a:buFont typeface="Arial" pitchFamily="34" charset="0"/>
                        <a:buChar char="•"/>
                      </a:pPr>
                      <a:r>
                        <a:rPr lang="en-US" sz="2000" dirty="0"/>
                        <a:t>MJ </a:t>
                      </a:r>
                      <a:r>
                        <a:rPr lang="en-US" sz="2000" dirty="0" err="1"/>
                        <a:t>Pharmacy</a:t>
                      </a:r>
                      <a:r>
                        <a:rPr lang="en-US" sz="2000" baseline="0" dirty="0" err="1">
                          <a:solidFill>
                            <a:srgbClr val="FF0000"/>
                          </a:solidFill>
                        </a:rPr>
                        <a:t>XX</a:t>
                      </a:r>
                      <a:endParaRPr lang="en-US" sz="2000" dirty="0"/>
                    </a:p>
                  </a:txBody>
                  <a:tcPr>
                    <a:solidFill>
                      <a:schemeClr val="bg2"/>
                    </a:solidFill>
                  </a:tcPr>
                </a:tc>
                <a:tc>
                  <a:txBody>
                    <a:bodyPr/>
                    <a:lstStyle/>
                    <a:p>
                      <a:pPr marL="342900" indent="-342900">
                        <a:spcAft>
                          <a:spcPts val="600"/>
                        </a:spcAft>
                        <a:buFont typeface="Arial" pitchFamily="34" charset="0"/>
                        <a:buChar char="•"/>
                      </a:pPr>
                      <a:r>
                        <a:rPr lang="en-US" sz="2000" dirty="0" err="1"/>
                        <a:t>Byansi</a:t>
                      </a:r>
                      <a:r>
                        <a:rPr lang="en-US" sz="2000" baseline="0" dirty="0"/>
                        <a:t> Pharmacy</a:t>
                      </a:r>
                    </a:p>
                    <a:p>
                      <a:pPr marL="342900" indent="-342900">
                        <a:spcAft>
                          <a:spcPts val="600"/>
                        </a:spcAft>
                        <a:buFont typeface="Arial" pitchFamily="34" charset="0"/>
                        <a:buChar char="•"/>
                      </a:pPr>
                      <a:r>
                        <a:rPr lang="en-US" sz="2000" baseline="0" dirty="0" err="1"/>
                        <a:t>Ranana</a:t>
                      </a:r>
                      <a:r>
                        <a:rPr lang="en-US" sz="2000" baseline="0" dirty="0"/>
                        <a:t> Pharmacy</a:t>
                      </a:r>
                    </a:p>
                    <a:p>
                      <a:pPr marL="342900" indent="-342900">
                        <a:spcAft>
                          <a:spcPts val="600"/>
                        </a:spcAft>
                        <a:buFont typeface="Arial" pitchFamily="34" charset="0"/>
                        <a:buChar char="•"/>
                      </a:pPr>
                      <a:r>
                        <a:rPr lang="en-US" sz="2000" baseline="0" dirty="0"/>
                        <a:t>EQUUS Pharmacy</a:t>
                      </a:r>
                      <a:endParaRPr lang="en-US" sz="2000" dirty="0"/>
                    </a:p>
                  </a:txBody>
                  <a:tcPr>
                    <a:solidFill>
                      <a:schemeClr val="bg2"/>
                    </a:solidFill>
                  </a:tcPr>
                </a:tc>
                <a:extLst>
                  <a:ext uri="{0D108BD9-81ED-4DB2-BD59-A6C34878D82A}">
                    <a16:rowId xmlns:a16="http://schemas.microsoft.com/office/drawing/2014/main" val="10001"/>
                  </a:ext>
                </a:extLst>
              </a:tr>
            </a:tbl>
          </a:graphicData>
        </a:graphic>
      </p:graphicFrame>
      <p:sp>
        <p:nvSpPr>
          <p:cNvPr id="5" name="Text Placeholder 1"/>
          <p:cNvSpPr txBox="1">
            <a:spLocks/>
          </p:cNvSpPr>
          <p:nvPr/>
        </p:nvSpPr>
        <p:spPr>
          <a:xfrm>
            <a:off x="1798320" y="1301184"/>
            <a:ext cx="8609428" cy="1059839"/>
          </a:xfrm>
          <a:prstGeom prst="rect">
            <a:avLst/>
          </a:prstGeom>
        </p:spPr>
        <p:txBody>
          <a:bodyPr vert="horz"/>
          <a:lstStyle>
            <a:lvl1pPr marL="228600" indent="-228600" algn="l" defTabSz="914400" rtl="0" eaLnBrk="1" latinLnBrk="0" hangingPunct="1">
              <a:lnSpc>
                <a:spcPct val="90000"/>
              </a:lnSpc>
              <a:spcBef>
                <a:spcPts val="1000"/>
              </a:spcBef>
              <a:buFont typeface="Wingdings" charset="2"/>
              <a:buChar char="§"/>
              <a:defRPr sz="2800" kern="1200">
                <a:solidFill>
                  <a:schemeClr val="bg2">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Wingdings" charset="2"/>
              <a:buChar char="§"/>
              <a:defRPr sz="2400" kern="1200">
                <a:solidFill>
                  <a:schemeClr val="bg2">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Wingdings" charset="2"/>
              <a:buChar char="§"/>
              <a:defRPr sz="2000" kern="1200">
                <a:solidFill>
                  <a:schemeClr val="bg2">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Wingdings" charset="2"/>
              <a:buChar char="§"/>
              <a:defRPr sz="1800" kern="1200">
                <a:solidFill>
                  <a:schemeClr val="bg2">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Wingdings" charset="2"/>
              <a:buChar char="§"/>
              <a:defRPr sz="1800" kern="1200">
                <a:solidFill>
                  <a:schemeClr val="bg2">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gn="ctr">
              <a:buFont typeface="Wingdings" charset="2"/>
              <a:buNone/>
            </a:pPr>
            <a:r>
              <a:rPr lang="en-US" sz="2800" b="1" u="sng" dirty="0"/>
              <a:t>These are the wholesalers that offer the Child Health product basket in your district!</a:t>
            </a:r>
          </a:p>
        </p:txBody>
      </p:sp>
    </p:spTree>
    <p:extLst>
      <p:ext uri="{BB962C8B-B14F-4D97-AF65-F5344CB8AC3E}">
        <p14:creationId xmlns:p14="http://schemas.microsoft.com/office/powerpoint/2010/main" val="25636238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Callout 4"/>
          <p:cNvSpPr/>
          <p:nvPr/>
        </p:nvSpPr>
        <p:spPr>
          <a:xfrm>
            <a:off x="4046436" y="1514135"/>
            <a:ext cx="6854101" cy="2983998"/>
          </a:xfrm>
          <a:prstGeom prst="cloudCallout">
            <a:avLst>
              <a:gd name="adj1" fmla="val -42871"/>
              <a:gd name="adj2" fmla="val 59121"/>
            </a:avLst>
          </a:prstGeom>
          <a:solidFill>
            <a:srgbClr val="8AC836"/>
          </a:solidFill>
          <a:ln w="50800" cap="flat" cmpd="sng" algn="ctr">
            <a:solidFill>
              <a:srgbClr val="8AC836"/>
            </a:solidFill>
            <a:prstDash val="solid"/>
          </a:ln>
          <a:effectLst/>
        </p:spPr>
        <p:txBody>
          <a:bodyPr anchor="ctr"/>
          <a:lstStyle/>
          <a:p>
            <a:pPr defTabSz="457200">
              <a:defRPr/>
            </a:pPr>
            <a:endParaRPr lang="en-US" sz="2000" kern="0" dirty="0">
              <a:solidFill>
                <a:srgbClr val="006E2E"/>
              </a:solidFill>
            </a:endParaRPr>
          </a:p>
        </p:txBody>
      </p:sp>
      <p:sp>
        <p:nvSpPr>
          <p:cNvPr id="6" name="Oval 2"/>
          <p:cNvSpPr txBox="1">
            <a:spLocks noChangeArrowheads="1"/>
          </p:cNvSpPr>
          <p:nvPr/>
        </p:nvSpPr>
        <p:spPr bwMode="auto">
          <a:xfrm>
            <a:off x="4290646" y="1733104"/>
            <a:ext cx="6316393" cy="2916581"/>
          </a:xfrm>
          <a:prstGeom prst="ellipse">
            <a:avLst/>
          </a:prstGeom>
          <a:noFill/>
          <a:ln w="9525">
            <a:noFill/>
            <a:round/>
            <a:headEnd/>
            <a:tailEnd/>
          </a:ln>
        </p:spPr>
        <p:txBody>
          <a:bodyPr vert="horz" lIns="91440" tIns="45720" rIns="91440" bIns="45720" rtlCol="0">
            <a:normAutofit fontScale="70000" lnSpcReduction="20000"/>
          </a:bodyPr>
          <a:lstStyle>
            <a:lvl1pPr marL="342900" indent="-342900" algn="l" defTabSz="457200" rtl="0" eaLnBrk="1" latinLnBrk="0" hangingPunct="1">
              <a:spcBef>
                <a:spcPct val="20000"/>
              </a:spcBef>
              <a:buFont typeface="Arial"/>
              <a:buChar char="•"/>
              <a:defRPr sz="2800" kern="1200">
                <a:solidFill>
                  <a:schemeClr val="tx2"/>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2"/>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2"/>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2"/>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buFont typeface="Arial"/>
              <a:buNone/>
              <a:defRPr/>
            </a:pPr>
            <a:r>
              <a:rPr lang="en-US" sz="5400" b="1" dirty="0">
                <a:ln>
                  <a:solidFill>
                    <a:srgbClr val="179BDF">
                      <a:shade val="50000"/>
                    </a:srgbClr>
                  </a:solidFill>
                </a:ln>
                <a:solidFill>
                  <a:srgbClr val="1B2F7F"/>
                </a:solidFill>
              </a:rPr>
              <a:t>Before leaving today – pick a wholesaler and collect your ID card!</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9113" y="4751906"/>
            <a:ext cx="2021533" cy="1719543"/>
          </a:xfrm>
          <a:prstGeom prst="rect">
            <a:avLst/>
          </a:prstGeom>
        </p:spPr>
      </p:pic>
    </p:spTree>
    <p:extLst>
      <p:ext uri="{BB962C8B-B14F-4D97-AF65-F5344CB8AC3E}">
        <p14:creationId xmlns:p14="http://schemas.microsoft.com/office/powerpoint/2010/main" val="9086967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25083" y="1317600"/>
            <a:ext cx="11676184" cy="4703371"/>
          </a:xfrm>
        </p:spPr>
        <p:txBody>
          <a:bodyPr/>
          <a:lstStyle/>
          <a:p>
            <a:pPr marL="0" indent="0" algn="ctr">
              <a:buNone/>
            </a:pPr>
            <a:r>
              <a:rPr lang="en-US" u="sng" dirty="0">
                <a:solidFill>
                  <a:srgbClr val="1B2F7F"/>
                </a:solidFill>
              </a:rPr>
              <a:t>Remember! In order to receive your proof of attendance you will have to show proof of starting the licensing process!</a:t>
            </a:r>
          </a:p>
          <a:p>
            <a:pPr marL="0" indent="0" algn="ctr">
              <a:buNone/>
            </a:pPr>
            <a:endParaRPr lang="en-US" u="sng" dirty="0">
              <a:solidFill>
                <a:srgbClr val="1B2F7F"/>
              </a:solidFill>
            </a:endParaRPr>
          </a:p>
          <a:p>
            <a:r>
              <a:rPr lang="en-US" dirty="0">
                <a:solidFill>
                  <a:srgbClr val="1B2F7F"/>
                </a:solidFill>
              </a:rPr>
              <a:t>For all NEW licenses – the Child Health Program will reimburse </a:t>
            </a:r>
            <a:r>
              <a:rPr lang="en-US" b="1" dirty="0">
                <a:solidFill>
                  <a:srgbClr val="1B2F7F"/>
                </a:solidFill>
              </a:rPr>
              <a:t>50,000 UGX</a:t>
            </a:r>
          </a:p>
          <a:p>
            <a:r>
              <a:rPr lang="en-US" dirty="0">
                <a:solidFill>
                  <a:srgbClr val="1B2F7F"/>
                </a:solidFill>
              </a:rPr>
              <a:t>In order to receive the reimbursement you have to:</a:t>
            </a:r>
          </a:p>
          <a:p>
            <a:pPr marL="0" indent="0">
              <a:buNone/>
            </a:pPr>
            <a:endParaRPr lang="en-US" dirty="0">
              <a:solidFill>
                <a:srgbClr val="1B2F7F"/>
              </a:solidFill>
            </a:endParaRPr>
          </a:p>
          <a:p>
            <a:pPr lvl="1"/>
            <a:r>
              <a:rPr lang="en-US" b="1" dirty="0">
                <a:solidFill>
                  <a:srgbClr val="1B2F7F"/>
                </a:solidFill>
              </a:rPr>
              <a:t>Provide your mentor copies of proof of registration AND payment before your last mentor visit</a:t>
            </a:r>
          </a:p>
          <a:p>
            <a:pPr marL="457200" lvl="1" indent="0">
              <a:buNone/>
            </a:pPr>
            <a:r>
              <a:rPr lang="en-US" b="1" dirty="0">
                <a:solidFill>
                  <a:srgbClr val="1B2F7F"/>
                </a:solidFill>
              </a:rPr>
              <a:t>						OR</a:t>
            </a:r>
          </a:p>
          <a:p>
            <a:pPr marL="457200" lvl="1" indent="0">
              <a:buNone/>
            </a:pPr>
            <a:endParaRPr lang="en-US" b="1" dirty="0">
              <a:solidFill>
                <a:srgbClr val="1B2F7F"/>
              </a:solidFill>
            </a:endParaRPr>
          </a:p>
          <a:p>
            <a:pPr lvl="1"/>
            <a:r>
              <a:rPr lang="en-US" b="1" dirty="0">
                <a:solidFill>
                  <a:srgbClr val="1B2F7F"/>
                </a:solidFill>
              </a:rPr>
              <a:t>Scan and email proof of registration AND payment before the end of the year</a:t>
            </a:r>
          </a:p>
        </p:txBody>
      </p:sp>
      <p:sp>
        <p:nvSpPr>
          <p:cNvPr id="3" name="Title 2"/>
          <p:cNvSpPr>
            <a:spLocks noGrp="1"/>
          </p:cNvSpPr>
          <p:nvPr>
            <p:ph type="title"/>
          </p:nvPr>
        </p:nvSpPr>
        <p:spPr/>
        <p:txBody>
          <a:bodyPr/>
          <a:lstStyle/>
          <a:p>
            <a:r>
              <a:rPr lang="en-US" dirty="0"/>
              <a:t>Updates on licensing </a:t>
            </a:r>
          </a:p>
        </p:txBody>
      </p:sp>
    </p:spTree>
    <p:extLst>
      <p:ext uri="{BB962C8B-B14F-4D97-AF65-F5344CB8AC3E}">
        <p14:creationId xmlns:p14="http://schemas.microsoft.com/office/powerpoint/2010/main" val="387906759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25083" y="1795902"/>
            <a:ext cx="11676184" cy="4703371"/>
          </a:xfrm>
        </p:spPr>
        <p:txBody>
          <a:bodyPr/>
          <a:lstStyle/>
          <a:p>
            <a:r>
              <a:rPr lang="en-US" b="1" dirty="0">
                <a:solidFill>
                  <a:srgbClr val="1B2F7F"/>
                </a:solidFill>
              </a:rPr>
              <a:t>The Child Health Program will only reimburse you after you have been approved and paid the licensing fee</a:t>
            </a:r>
          </a:p>
          <a:p>
            <a:pPr marL="0" indent="0">
              <a:buNone/>
            </a:pPr>
            <a:endParaRPr lang="en-US" b="1" dirty="0">
              <a:solidFill>
                <a:srgbClr val="1B2F7F"/>
              </a:solidFill>
            </a:endParaRPr>
          </a:p>
          <a:p>
            <a:r>
              <a:rPr lang="en-US" b="1" dirty="0">
                <a:solidFill>
                  <a:srgbClr val="1B2F7F"/>
                </a:solidFill>
              </a:rPr>
              <a:t>It is your responsibility to meet all the licensing requirements</a:t>
            </a:r>
          </a:p>
          <a:p>
            <a:pPr marL="0" indent="0">
              <a:buNone/>
            </a:pPr>
            <a:endParaRPr lang="en-US" b="1" dirty="0">
              <a:solidFill>
                <a:srgbClr val="1B2F7F"/>
              </a:solidFill>
            </a:endParaRPr>
          </a:p>
          <a:p>
            <a:r>
              <a:rPr lang="en-US" b="1" dirty="0">
                <a:solidFill>
                  <a:srgbClr val="1B2F7F"/>
                </a:solidFill>
              </a:rPr>
              <a:t>You will not be allowed to stock the child health products or receive a proof of participation if you do not start your licensing process before the end of Module 3 AND provide proof of license before end of the year</a:t>
            </a:r>
          </a:p>
          <a:p>
            <a:pPr marL="0" indent="0">
              <a:buNone/>
            </a:pPr>
            <a:endParaRPr lang="en-US" b="1" dirty="0">
              <a:solidFill>
                <a:srgbClr val="1B2F7F"/>
              </a:solidFill>
            </a:endParaRPr>
          </a:p>
        </p:txBody>
      </p:sp>
      <p:sp>
        <p:nvSpPr>
          <p:cNvPr id="3" name="Title 2"/>
          <p:cNvSpPr>
            <a:spLocks noGrp="1"/>
          </p:cNvSpPr>
          <p:nvPr>
            <p:ph type="title"/>
          </p:nvPr>
        </p:nvSpPr>
        <p:spPr/>
        <p:txBody>
          <a:bodyPr/>
          <a:lstStyle/>
          <a:p>
            <a:r>
              <a:rPr lang="en-US" dirty="0"/>
              <a:t>Remember!</a:t>
            </a:r>
          </a:p>
        </p:txBody>
      </p:sp>
    </p:spTree>
    <p:extLst>
      <p:ext uri="{BB962C8B-B14F-4D97-AF65-F5344CB8AC3E}">
        <p14:creationId xmlns:p14="http://schemas.microsoft.com/office/powerpoint/2010/main" val="28105169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6: Preparing for a mentor visit</a:t>
            </a:r>
          </a:p>
        </p:txBody>
      </p:sp>
    </p:spTree>
    <p:extLst>
      <p:ext uri="{BB962C8B-B14F-4D97-AF65-F5344CB8AC3E}">
        <p14:creationId xmlns:p14="http://schemas.microsoft.com/office/powerpoint/2010/main" val="349169446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Calibri" panose="020F0502020204030204" pitchFamily="34" charset="0"/>
              </a:rPr>
              <a:t>Prepare for a mentor visit</a:t>
            </a:r>
            <a:br>
              <a:rPr lang="en-US" b="1" dirty="0">
                <a:latin typeface="Calibri" panose="020F0502020204030204" pitchFamily="34" charset="0"/>
              </a:rPr>
            </a:br>
            <a:endParaRPr lang="en-US" sz="1400" b="1" dirty="0">
              <a:latin typeface="Calibri" panose="020F0502020204030204" pitchFamily="34" charset="0"/>
            </a:endParaRPr>
          </a:p>
        </p:txBody>
      </p:sp>
      <p:sp>
        <p:nvSpPr>
          <p:cNvPr id="3" name="Rectangle 2"/>
          <p:cNvSpPr/>
          <p:nvPr/>
        </p:nvSpPr>
        <p:spPr>
          <a:xfrm>
            <a:off x="418349" y="1710610"/>
            <a:ext cx="11446105" cy="4524315"/>
          </a:xfrm>
          <a:prstGeom prst="rect">
            <a:avLst/>
          </a:prstGeom>
        </p:spPr>
        <p:txBody>
          <a:bodyPr wrap="square">
            <a:spAutoFit/>
          </a:bodyPr>
          <a:lstStyle/>
          <a:p>
            <a:r>
              <a:rPr lang="en-US" sz="3200" b="1" dirty="0">
                <a:solidFill>
                  <a:srgbClr val="E7E6E6">
                    <a:lumMod val="50000"/>
                  </a:srgbClr>
                </a:solidFill>
                <a:ea typeface="Calibri" panose="020F0502020204030204" pitchFamily="34" charset="0"/>
                <a:cs typeface="Times New Roman" panose="02020603050405020304" pitchFamily="18" charset="0"/>
              </a:rPr>
              <a:t>Together the drug seller and mentor will:</a:t>
            </a:r>
          </a:p>
          <a:p>
            <a:pPr marL="457200" indent="-457200">
              <a:buClr>
                <a:srgbClr val="70AD47">
                  <a:lumMod val="75000"/>
                </a:srgbClr>
              </a:buClr>
              <a:buFont typeface="Wingdings" panose="05000000000000000000" pitchFamily="2" charset="2"/>
              <a:buChar char="q"/>
            </a:pPr>
            <a:r>
              <a:rPr lang="en-US" sz="3200" dirty="0">
                <a:solidFill>
                  <a:srgbClr val="E7E6E6">
                    <a:lumMod val="50000"/>
                  </a:srgbClr>
                </a:solidFill>
                <a:ea typeface="Calibri" panose="020F0502020204030204" pitchFamily="34" charset="0"/>
                <a:cs typeface="Times New Roman" panose="02020603050405020304" pitchFamily="18" charset="0"/>
              </a:rPr>
              <a:t>Discuss the drug seller’s experience since last training</a:t>
            </a:r>
          </a:p>
          <a:p>
            <a:pPr marL="457200" indent="-457200">
              <a:buClr>
                <a:srgbClr val="70AD47">
                  <a:lumMod val="75000"/>
                </a:srgbClr>
              </a:buClr>
              <a:buFont typeface="Wingdings" panose="05000000000000000000" pitchFamily="2" charset="2"/>
              <a:buChar char="q"/>
            </a:pPr>
            <a:r>
              <a:rPr lang="en-US" sz="3200" dirty="0">
                <a:solidFill>
                  <a:srgbClr val="E7E6E6">
                    <a:lumMod val="50000"/>
                  </a:srgbClr>
                </a:solidFill>
                <a:ea typeface="Calibri" panose="020F0502020204030204" pitchFamily="34" charset="0"/>
                <a:cs typeface="Times New Roman" panose="02020603050405020304" pitchFamily="18" charset="0"/>
              </a:rPr>
              <a:t>Review the Sick Child Register</a:t>
            </a:r>
          </a:p>
          <a:p>
            <a:pPr marL="457200" indent="-457200">
              <a:buClr>
                <a:srgbClr val="70AD47">
                  <a:lumMod val="75000"/>
                </a:srgbClr>
              </a:buClr>
              <a:buFont typeface="Wingdings" panose="05000000000000000000" pitchFamily="2" charset="2"/>
              <a:buChar char="q"/>
            </a:pPr>
            <a:r>
              <a:rPr lang="en-US" sz="3200" dirty="0">
                <a:solidFill>
                  <a:srgbClr val="E7E6E6">
                    <a:lumMod val="50000"/>
                  </a:srgbClr>
                </a:solidFill>
                <a:ea typeface="Calibri" panose="020F0502020204030204" pitchFamily="34" charset="0"/>
                <a:cs typeface="Times New Roman" panose="02020603050405020304" pitchFamily="18" charset="0"/>
              </a:rPr>
              <a:t>Explain what issues were spotted</a:t>
            </a:r>
          </a:p>
          <a:p>
            <a:pPr marL="457200" indent="-457200">
              <a:buClr>
                <a:srgbClr val="70AD47">
                  <a:lumMod val="75000"/>
                </a:srgbClr>
              </a:buClr>
              <a:buFont typeface="Wingdings" panose="05000000000000000000" pitchFamily="2" charset="2"/>
              <a:buChar char="q"/>
            </a:pPr>
            <a:r>
              <a:rPr lang="en-US" sz="3200" dirty="0">
                <a:solidFill>
                  <a:srgbClr val="E7E6E6">
                    <a:lumMod val="50000"/>
                  </a:srgbClr>
                </a:solidFill>
                <a:ea typeface="Calibri" panose="020F0502020204030204" pitchFamily="34" charset="0"/>
                <a:cs typeface="Times New Roman" panose="02020603050405020304" pitchFamily="18" charset="0"/>
              </a:rPr>
              <a:t>Discuss how problems can be solved</a:t>
            </a:r>
          </a:p>
          <a:p>
            <a:pPr marL="457200" indent="-457200">
              <a:buClr>
                <a:srgbClr val="70AD47">
                  <a:lumMod val="75000"/>
                </a:srgbClr>
              </a:buClr>
              <a:buFont typeface="Wingdings" panose="05000000000000000000" pitchFamily="2" charset="2"/>
              <a:buChar char="q"/>
            </a:pPr>
            <a:r>
              <a:rPr lang="en-US" sz="3200" dirty="0">
                <a:solidFill>
                  <a:srgbClr val="E7E6E6">
                    <a:lumMod val="50000"/>
                  </a:srgbClr>
                </a:solidFill>
                <a:ea typeface="Calibri" panose="020F0502020204030204" pitchFamily="34" charset="0"/>
                <a:cs typeface="Times New Roman" panose="02020603050405020304" pitchFamily="18" charset="0"/>
              </a:rPr>
              <a:t>Do a practical training </a:t>
            </a:r>
          </a:p>
          <a:p>
            <a:pPr marL="457200" indent="-457200">
              <a:buClr>
                <a:srgbClr val="70AD47">
                  <a:lumMod val="75000"/>
                </a:srgbClr>
              </a:buClr>
              <a:buFont typeface="Wingdings" panose="05000000000000000000" pitchFamily="2" charset="2"/>
              <a:buChar char="q"/>
            </a:pPr>
            <a:r>
              <a:rPr lang="en-US" sz="3200" dirty="0">
                <a:solidFill>
                  <a:srgbClr val="E7E6E6">
                    <a:lumMod val="50000"/>
                  </a:srgbClr>
                </a:solidFill>
                <a:ea typeface="Calibri" panose="020F0502020204030204" pitchFamily="34" charset="0"/>
                <a:cs typeface="Times New Roman" panose="02020603050405020304" pitchFamily="18" charset="0"/>
              </a:rPr>
              <a:t>Count stocks of ICCM commodities</a:t>
            </a:r>
          </a:p>
          <a:p>
            <a:pPr marL="457200" indent="-457200">
              <a:buClr>
                <a:srgbClr val="70AD47">
                  <a:lumMod val="75000"/>
                </a:srgbClr>
              </a:buClr>
              <a:buFont typeface="Wingdings" panose="05000000000000000000" pitchFamily="2" charset="2"/>
              <a:buChar char="q"/>
            </a:pPr>
            <a:r>
              <a:rPr lang="en-US" sz="3200" dirty="0">
                <a:solidFill>
                  <a:srgbClr val="E7E6E6">
                    <a:lumMod val="50000"/>
                  </a:srgbClr>
                </a:solidFill>
                <a:ea typeface="Calibri" panose="020F0502020204030204" pitchFamily="34" charset="0"/>
                <a:cs typeface="Times New Roman" panose="02020603050405020304" pitchFamily="18" charset="0"/>
              </a:rPr>
              <a:t>Plan and commit on what to do/improve before the </a:t>
            </a:r>
          </a:p>
          <a:p>
            <a:pPr lvl="1">
              <a:buClr>
                <a:srgbClr val="70AD47">
                  <a:lumMod val="75000"/>
                </a:srgbClr>
              </a:buClr>
            </a:pPr>
            <a:r>
              <a:rPr lang="en-US" sz="3200" dirty="0">
                <a:solidFill>
                  <a:srgbClr val="E7E6E6">
                    <a:lumMod val="50000"/>
                  </a:srgbClr>
                </a:solidFill>
                <a:ea typeface="Calibri" panose="020F0502020204030204" pitchFamily="34" charset="0"/>
                <a:cs typeface="Times New Roman" panose="02020603050405020304" pitchFamily="18" charset="0"/>
              </a:rPr>
              <a:t>next visit/training</a:t>
            </a:r>
            <a:endParaRPr lang="en-US" sz="3200" dirty="0">
              <a:solidFill>
                <a:srgbClr val="E7E6E6">
                  <a:lumMod val="50000"/>
                </a:srgbClr>
              </a:solidFill>
            </a:endParaRPr>
          </a:p>
        </p:txBody>
      </p:sp>
      <p:pic>
        <p:nvPicPr>
          <p:cNvPr id="5" name="Picture 4"/>
          <p:cNvPicPr>
            <a:picLocks noChangeAspect="1"/>
          </p:cNvPicPr>
          <p:nvPr/>
        </p:nvPicPr>
        <p:blipFill rotWithShape="1">
          <a:blip r:embed="rId3"/>
          <a:srcRect r="7155"/>
          <a:stretch/>
        </p:blipFill>
        <p:spPr>
          <a:xfrm>
            <a:off x="9817800" y="2907047"/>
            <a:ext cx="2374200" cy="2557152"/>
          </a:xfrm>
          <a:prstGeom prst="rect">
            <a:avLst/>
          </a:prstGeom>
        </p:spPr>
      </p:pic>
    </p:spTree>
    <p:extLst>
      <p:ext uri="{BB962C8B-B14F-4D97-AF65-F5344CB8AC3E}">
        <p14:creationId xmlns:p14="http://schemas.microsoft.com/office/powerpoint/2010/main" val="405736316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4294967295"/>
          </p:nvPr>
        </p:nvSpPr>
        <p:spPr>
          <a:xfrm>
            <a:off x="874304" y="1927642"/>
            <a:ext cx="8926762" cy="4127500"/>
          </a:xfrm>
          <a:prstGeom prst="rect">
            <a:avLst/>
          </a:prstGeom>
        </p:spPr>
        <p:txBody>
          <a:bodyPr>
            <a:normAutofit fontScale="25000" lnSpcReduction="20000"/>
          </a:bodyPr>
          <a:lstStyle/>
          <a:p>
            <a:pPr lvl="0">
              <a:lnSpc>
                <a:spcPct val="120000"/>
              </a:lnSpc>
              <a:spcBef>
                <a:spcPts val="0"/>
              </a:spcBef>
              <a:spcAft>
                <a:spcPts val="0"/>
              </a:spcAft>
              <a:buFont typeface="Wingdings" panose="05000000000000000000" pitchFamily="2" charset="2"/>
              <a:buChar char="§"/>
            </a:pPr>
            <a:r>
              <a:rPr lang="en-US" sz="11200" b="1" dirty="0">
                <a:solidFill>
                  <a:srgbClr val="767171"/>
                </a:solidFill>
                <a:latin typeface="Calibri" panose="020F0502020204030204" pitchFamily="34" charset="0"/>
              </a:rPr>
              <a:t>Listen to the entire comment/suggestion</a:t>
            </a:r>
            <a:r>
              <a:rPr lang="en-US" sz="11200" dirty="0">
                <a:solidFill>
                  <a:srgbClr val="767171"/>
                </a:solidFill>
                <a:latin typeface="Calibri" panose="020F0502020204030204" pitchFamily="34" charset="0"/>
              </a:rPr>
              <a:t>.  </a:t>
            </a:r>
          </a:p>
          <a:p>
            <a:pPr lvl="1">
              <a:lnSpc>
                <a:spcPct val="120000"/>
              </a:lnSpc>
              <a:spcBef>
                <a:spcPts val="0"/>
              </a:spcBef>
              <a:spcAft>
                <a:spcPts val="0"/>
              </a:spcAft>
              <a:buFont typeface="Wingdings" panose="05000000000000000000" pitchFamily="2" charset="2"/>
              <a:buChar char="§"/>
            </a:pPr>
            <a:r>
              <a:rPr lang="en-US" sz="9600" dirty="0">
                <a:solidFill>
                  <a:srgbClr val="767171"/>
                </a:solidFill>
                <a:latin typeface="Calibri" panose="020F0502020204030204" pitchFamily="34" charset="0"/>
              </a:rPr>
              <a:t>Try not to interrupt the mentor providing the feedback</a:t>
            </a:r>
          </a:p>
          <a:p>
            <a:pPr lvl="0">
              <a:lnSpc>
                <a:spcPct val="120000"/>
              </a:lnSpc>
              <a:spcBef>
                <a:spcPts val="0"/>
              </a:spcBef>
              <a:spcAft>
                <a:spcPts val="0"/>
              </a:spcAft>
              <a:buFont typeface="Wingdings" panose="05000000000000000000" pitchFamily="2" charset="2"/>
              <a:buChar char="§"/>
            </a:pPr>
            <a:r>
              <a:rPr lang="en-US" sz="11200" b="1" dirty="0">
                <a:solidFill>
                  <a:srgbClr val="767171"/>
                </a:solidFill>
                <a:latin typeface="Calibri" panose="020F0502020204030204" pitchFamily="34" charset="0"/>
              </a:rPr>
              <a:t>Before responding, ask questions to make sure you understand clearly what the mentor is saying</a:t>
            </a:r>
            <a:r>
              <a:rPr lang="en-US" sz="11200" dirty="0">
                <a:solidFill>
                  <a:srgbClr val="767171"/>
                </a:solidFill>
                <a:latin typeface="Calibri" panose="020F0502020204030204" pitchFamily="34" charset="0"/>
              </a:rPr>
              <a:t> </a:t>
            </a:r>
          </a:p>
          <a:p>
            <a:pPr lvl="1">
              <a:lnSpc>
                <a:spcPct val="120000"/>
              </a:lnSpc>
              <a:spcBef>
                <a:spcPts val="0"/>
              </a:spcBef>
              <a:spcAft>
                <a:spcPts val="0"/>
              </a:spcAft>
              <a:buFont typeface="Wingdings" panose="05000000000000000000" pitchFamily="2" charset="2"/>
              <a:buChar char="§"/>
            </a:pPr>
            <a:r>
              <a:rPr lang="en-US" sz="9600" dirty="0">
                <a:solidFill>
                  <a:srgbClr val="767171"/>
                </a:solidFill>
                <a:latin typeface="Calibri" panose="020F0502020204030204" pitchFamily="34" charset="0"/>
              </a:rPr>
              <a:t>Try to restate in your own words, or paraphrase what you have understood them to say</a:t>
            </a:r>
          </a:p>
          <a:p>
            <a:pPr lvl="0">
              <a:lnSpc>
                <a:spcPct val="120000"/>
              </a:lnSpc>
              <a:spcBef>
                <a:spcPts val="0"/>
              </a:spcBef>
              <a:spcAft>
                <a:spcPts val="0"/>
              </a:spcAft>
              <a:buFont typeface="Wingdings" panose="05000000000000000000" pitchFamily="2" charset="2"/>
              <a:buChar char="§"/>
            </a:pPr>
            <a:r>
              <a:rPr lang="en-US" sz="11200" b="1" dirty="0">
                <a:solidFill>
                  <a:srgbClr val="767171"/>
                </a:solidFill>
                <a:latin typeface="Calibri" panose="020F0502020204030204" pitchFamily="34" charset="0"/>
              </a:rPr>
              <a:t>Try not to get defensive and justify your actions</a:t>
            </a:r>
            <a:r>
              <a:rPr lang="en-US" sz="11200" dirty="0">
                <a:solidFill>
                  <a:srgbClr val="767171"/>
                </a:solidFill>
                <a:latin typeface="Calibri" panose="020F0502020204030204" pitchFamily="34" charset="0"/>
              </a:rPr>
              <a:t>  </a:t>
            </a:r>
          </a:p>
          <a:p>
            <a:pPr lvl="0">
              <a:lnSpc>
                <a:spcPct val="120000"/>
              </a:lnSpc>
              <a:spcBef>
                <a:spcPts val="0"/>
              </a:spcBef>
              <a:spcAft>
                <a:spcPts val="0"/>
              </a:spcAft>
              <a:buFont typeface="Wingdings" panose="05000000000000000000" pitchFamily="2" charset="2"/>
              <a:buChar char="§"/>
            </a:pPr>
            <a:r>
              <a:rPr lang="en-US" sz="11200" b="1" dirty="0">
                <a:solidFill>
                  <a:srgbClr val="767171"/>
                </a:solidFill>
                <a:latin typeface="Calibri" panose="020F0502020204030204" pitchFamily="34" charset="0"/>
              </a:rPr>
              <a:t>Be thankful for the input</a:t>
            </a:r>
            <a:r>
              <a:rPr lang="en-US" sz="11200" dirty="0">
                <a:solidFill>
                  <a:srgbClr val="767171"/>
                </a:solidFill>
                <a:latin typeface="Calibri" panose="020F0502020204030204" pitchFamily="34" charset="0"/>
              </a:rPr>
              <a:t> </a:t>
            </a:r>
          </a:p>
          <a:p>
            <a:pPr lvl="0">
              <a:lnSpc>
                <a:spcPct val="120000"/>
              </a:lnSpc>
              <a:spcBef>
                <a:spcPts val="0"/>
              </a:spcBef>
              <a:spcAft>
                <a:spcPts val="0"/>
              </a:spcAft>
              <a:buFont typeface="Wingdings" panose="05000000000000000000" pitchFamily="2" charset="2"/>
              <a:buChar char="§"/>
            </a:pPr>
            <a:r>
              <a:rPr lang="en-US" sz="11200" b="1" dirty="0">
                <a:solidFill>
                  <a:srgbClr val="767171"/>
                </a:solidFill>
                <a:latin typeface="Calibri" panose="020F0502020204030204" pitchFamily="34" charset="0"/>
              </a:rPr>
              <a:t>Help the one providing the input to be specific</a:t>
            </a:r>
            <a:endParaRPr lang="en-US" sz="11200" dirty="0">
              <a:solidFill>
                <a:srgbClr val="767171"/>
              </a:solidFill>
              <a:latin typeface="Calibri" panose="020F0502020204030204" pitchFamily="34" charset="0"/>
            </a:endParaRPr>
          </a:p>
          <a:p>
            <a:pPr marL="323850" lvl="1" indent="0">
              <a:buNone/>
            </a:pPr>
            <a:r>
              <a:rPr lang="en-US" sz="9600" dirty="0">
                <a:solidFill>
                  <a:srgbClr val="767171"/>
                </a:solidFill>
                <a:latin typeface="Calibri" panose="020F0502020204030204" pitchFamily="34" charset="0"/>
              </a:rPr>
              <a:t>“Could you give me an example of what you mean?”</a:t>
            </a:r>
          </a:p>
          <a:p>
            <a:pPr>
              <a:buFont typeface="Wingdings" panose="05000000000000000000" pitchFamily="2" charset="2"/>
              <a:buChar char="§"/>
            </a:pPr>
            <a:endParaRPr lang="en-US" sz="3200" b="1" dirty="0">
              <a:solidFill>
                <a:srgbClr val="002060"/>
              </a:solidFill>
              <a:latin typeface="Calibri" panose="020F0502020204030204" pitchFamily="34" charset="0"/>
            </a:endParaRPr>
          </a:p>
        </p:txBody>
      </p:sp>
      <p:sp>
        <p:nvSpPr>
          <p:cNvPr id="2" name="Title 1"/>
          <p:cNvSpPr>
            <a:spLocks noGrp="1"/>
          </p:cNvSpPr>
          <p:nvPr>
            <p:ph type="ctrTitle"/>
          </p:nvPr>
        </p:nvSpPr>
        <p:spPr>
          <a:prstGeom prst="rect">
            <a:avLst/>
          </a:prstGeom>
        </p:spPr>
        <p:txBody>
          <a:bodyPr>
            <a:normAutofit/>
          </a:bodyPr>
          <a:lstStyle/>
          <a:p>
            <a:r>
              <a:rPr lang="en-US" b="1" dirty="0">
                <a:latin typeface="Calibri" panose="020F0502020204030204" pitchFamily="34" charset="0"/>
              </a:rPr>
              <a:t>Receiving feedback</a:t>
            </a:r>
          </a:p>
        </p:txBody>
      </p:sp>
    </p:spTree>
    <p:extLst>
      <p:ext uri="{BB962C8B-B14F-4D97-AF65-F5344CB8AC3E}">
        <p14:creationId xmlns:p14="http://schemas.microsoft.com/office/powerpoint/2010/main" val="5119025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bg1"/>
                </a:solidFill>
                <a:latin typeface="Calibri" panose="020F0502020204030204" pitchFamily="34" charset="0"/>
              </a:rPr>
              <a:t>Day 2 Review:  Question 3</a:t>
            </a:r>
          </a:p>
        </p:txBody>
      </p:sp>
      <p:sp>
        <p:nvSpPr>
          <p:cNvPr id="3" name="Content Placeholder 2"/>
          <p:cNvSpPr>
            <a:spLocks noGrp="1"/>
          </p:cNvSpPr>
          <p:nvPr>
            <p:ph idx="4294967295"/>
          </p:nvPr>
        </p:nvSpPr>
        <p:spPr>
          <a:xfrm>
            <a:off x="0" y="1591319"/>
            <a:ext cx="12192000" cy="4992945"/>
          </a:xfrm>
          <a:prstGeom prst="rect">
            <a:avLst/>
          </a:prstGeom>
        </p:spPr>
        <p:txBody>
          <a:bodyPr>
            <a:normAutofit lnSpcReduction="10000"/>
          </a:bodyPr>
          <a:lstStyle/>
          <a:p>
            <a:pPr lvl="0" algn="ctr">
              <a:buNone/>
            </a:pPr>
            <a:r>
              <a:rPr lang="en-US" sz="4000" b="1" dirty="0">
                <a:solidFill>
                  <a:srgbClr val="767171"/>
                </a:solidFill>
                <a:latin typeface="Calibri" panose="020F0502020204030204" pitchFamily="34" charset="0"/>
              </a:rPr>
              <a:t>What do you do if there is a fever and a negative RDT?</a:t>
            </a:r>
          </a:p>
          <a:p>
            <a:pPr lvl="0" algn="ctr">
              <a:buNone/>
            </a:pPr>
            <a:endParaRPr lang="en-US" sz="4000" b="1" dirty="0">
              <a:solidFill>
                <a:srgbClr val="767171"/>
              </a:solidFill>
              <a:latin typeface="Calibri" panose="020F0502020204030204" pitchFamily="34" charset="0"/>
            </a:endParaRPr>
          </a:p>
          <a:p>
            <a:pPr algn="ctr">
              <a:buNone/>
            </a:pPr>
            <a:endParaRPr lang="en-US" sz="4000" b="1" dirty="0">
              <a:solidFill>
                <a:srgbClr val="767171"/>
              </a:solidFill>
              <a:latin typeface="Calibri" panose="020F0502020204030204" pitchFamily="34" charset="0"/>
            </a:endParaRPr>
          </a:p>
          <a:p>
            <a:pPr algn="ctr">
              <a:buNone/>
            </a:pPr>
            <a:endParaRPr lang="en-US" sz="3600" b="1" dirty="0">
              <a:solidFill>
                <a:schemeClr val="accent2">
                  <a:lumMod val="75000"/>
                </a:schemeClr>
              </a:solidFill>
              <a:latin typeface="Calibri" panose="020F0502020204030204" pitchFamily="34" charset="0"/>
            </a:endParaRPr>
          </a:p>
          <a:p>
            <a:pPr algn="ctr">
              <a:buNone/>
            </a:pPr>
            <a:endParaRPr lang="en-US" sz="3600" b="1" dirty="0">
              <a:solidFill>
                <a:schemeClr val="accent2">
                  <a:lumMod val="75000"/>
                </a:schemeClr>
              </a:solidFill>
              <a:latin typeface="Calibri" panose="020F0502020204030204" pitchFamily="34" charset="0"/>
            </a:endParaRPr>
          </a:p>
          <a:p>
            <a:pPr algn="ctr">
              <a:buNone/>
            </a:pPr>
            <a:endParaRPr lang="en-US" sz="3600" b="1" dirty="0">
              <a:solidFill>
                <a:schemeClr val="accent2">
                  <a:lumMod val="75000"/>
                </a:schemeClr>
              </a:solidFill>
              <a:latin typeface="Calibri" panose="020F0502020204030204" pitchFamily="34" charset="0"/>
            </a:endParaRPr>
          </a:p>
          <a:p>
            <a:pPr algn="ctr">
              <a:buNone/>
            </a:pPr>
            <a:endParaRPr lang="en-US" sz="3600" b="1" dirty="0">
              <a:solidFill>
                <a:schemeClr val="accent2">
                  <a:lumMod val="75000"/>
                </a:schemeClr>
              </a:solidFill>
              <a:latin typeface="Calibri" panose="020F0502020204030204" pitchFamily="34" charset="0"/>
            </a:endParaRPr>
          </a:p>
          <a:p>
            <a:pPr algn="ctr">
              <a:buNone/>
            </a:pPr>
            <a:r>
              <a:rPr lang="en-US" sz="3600" i="1" dirty="0">
                <a:latin typeface="Calibri" panose="020F0502020204030204" pitchFamily="34" charset="0"/>
              </a:rPr>
              <a:t> </a:t>
            </a:r>
            <a:r>
              <a:rPr lang="en-US" sz="4000" b="1" i="1" dirty="0">
                <a:solidFill>
                  <a:srgbClr val="1A3260"/>
                </a:solidFill>
                <a:latin typeface="Calibri" panose="020F0502020204030204" pitchFamily="34" charset="0"/>
              </a:rPr>
              <a:t>Give first dose of </a:t>
            </a:r>
            <a:r>
              <a:rPr lang="en-US" sz="4000" b="1" i="1" dirty="0" err="1">
                <a:solidFill>
                  <a:srgbClr val="1A3260"/>
                </a:solidFill>
                <a:latin typeface="Calibri" panose="020F0502020204030204" pitchFamily="34" charset="0"/>
              </a:rPr>
              <a:t>paracetamol</a:t>
            </a:r>
            <a:r>
              <a:rPr lang="en-US" sz="4000" b="1" i="1" dirty="0">
                <a:solidFill>
                  <a:srgbClr val="1A3260"/>
                </a:solidFill>
                <a:latin typeface="Calibri" panose="020F0502020204030204" pitchFamily="34" charset="0"/>
              </a:rPr>
              <a:t> and Refer!</a:t>
            </a:r>
            <a:endParaRPr lang="en-US" sz="4000" b="1" dirty="0">
              <a:solidFill>
                <a:srgbClr val="1A3260"/>
              </a:solidFill>
              <a:latin typeface="Calibri" panose="020F0502020204030204" pitchFamily="34" charset="0"/>
            </a:endParaRPr>
          </a:p>
          <a:p>
            <a:endParaRPr lang="en-US" sz="3600" dirty="0">
              <a:latin typeface="Calibri" panose="020F0502020204030204" pitchFamily="34" charset="0"/>
            </a:endParaRPr>
          </a:p>
          <a:p>
            <a:endParaRPr lang="en-US" dirty="0"/>
          </a:p>
        </p:txBody>
      </p:sp>
      <p:pic>
        <p:nvPicPr>
          <p:cNvPr id="7" name="Picture 6"/>
          <p:cNvPicPr>
            <a:picLocks noChangeAspect="1"/>
          </p:cNvPicPr>
          <p:nvPr/>
        </p:nvPicPr>
        <p:blipFill>
          <a:blip r:embed="rId3"/>
          <a:stretch>
            <a:fillRect/>
          </a:stretch>
        </p:blipFill>
        <p:spPr>
          <a:xfrm>
            <a:off x="4426032" y="3088961"/>
            <a:ext cx="3048000" cy="2286000"/>
          </a:xfrm>
          <a:prstGeom prst="rect">
            <a:avLst/>
          </a:prstGeom>
        </p:spPr>
      </p:pic>
    </p:spTree>
    <p:extLst>
      <p:ext uri="{BB962C8B-B14F-4D97-AF65-F5344CB8AC3E}">
        <p14:creationId xmlns:p14="http://schemas.microsoft.com/office/powerpoint/2010/main" val="686964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blinds(horizontal)">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963971" y="1705454"/>
            <a:ext cx="10569055" cy="3170583"/>
          </a:xfrm>
          <a:prstGeom prst="rect">
            <a:avLst/>
          </a:prstGeom>
        </p:spPr>
        <p:txBody>
          <a:bodyPr/>
          <a:lstStyle/>
          <a:p>
            <a:pPr marL="342882" indent="-342882" defTabSz="457177" fontAlgn="base">
              <a:spcBef>
                <a:spcPct val="20000"/>
              </a:spcBef>
              <a:spcAft>
                <a:spcPct val="0"/>
              </a:spcAft>
              <a:defRPr/>
            </a:pPr>
            <a:r>
              <a:rPr lang="en-US" sz="4000" b="1" kern="0" dirty="0">
                <a:solidFill>
                  <a:srgbClr val="767171"/>
                </a:solidFill>
                <a:latin typeface="Calibri" panose="020F0502020204030204" pitchFamily="34" charset="0"/>
              </a:rPr>
              <a:t>During this session, your focus is to:</a:t>
            </a:r>
          </a:p>
          <a:p>
            <a:pPr marL="342882" indent="-342882" defTabSz="457177" fontAlgn="base">
              <a:spcBef>
                <a:spcPct val="20000"/>
              </a:spcBef>
              <a:spcAft>
                <a:spcPct val="0"/>
              </a:spcAft>
              <a:buFont typeface="Wingdings" pitchFamily="2" charset="2"/>
              <a:buChar char="q"/>
              <a:defRPr/>
            </a:pPr>
            <a:r>
              <a:rPr lang="en-US" sz="3200" b="1" kern="0" dirty="0">
                <a:solidFill>
                  <a:srgbClr val="767171"/>
                </a:solidFill>
                <a:latin typeface="Calibri" panose="020F0502020204030204" pitchFamily="34" charset="0"/>
              </a:rPr>
              <a:t>Create Key Messages for the Day</a:t>
            </a:r>
          </a:p>
          <a:p>
            <a:pPr marL="342882" indent="-342882" defTabSz="457177" fontAlgn="base">
              <a:spcBef>
                <a:spcPct val="20000"/>
              </a:spcBef>
              <a:spcAft>
                <a:spcPct val="0"/>
              </a:spcAft>
              <a:buFont typeface="Wingdings" pitchFamily="2" charset="2"/>
              <a:buChar char="q"/>
              <a:defRPr/>
            </a:pPr>
            <a:r>
              <a:rPr lang="en-US" sz="3200" b="1" kern="0" dirty="0">
                <a:solidFill>
                  <a:srgbClr val="767171"/>
                </a:solidFill>
                <a:latin typeface="Calibri" panose="020F0502020204030204" pitchFamily="34" charset="0"/>
              </a:rPr>
              <a:t>Test Your Learning</a:t>
            </a:r>
          </a:p>
          <a:p>
            <a:pPr marL="342882" indent="-342882" defTabSz="457177" fontAlgn="base">
              <a:spcBef>
                <a:spcPct val="20000"/>
              </a:spcBef>
              <a:spcAft>
                <a:spcPct val="0"/>
              </a:spcAft>
              <a:buFont typeface="Wingdings" pitchFamily="2" charset="2"/>
              <a:buChar char="q"/>
              <a:defRPr/>
            </a:pPr>
            <a:r>
              <a:rPr lang="en-US" sz="3200" b="1" kern="0" dirty="0">
                <a:solidFill>
                  <a:srgbClr val="767171"/>
                </a:solidFill>
                <a:latin typeface="Calibri" panose="020F0502020204030204" pitchFamily="34" charset="0"/>
              </a:rPr>
              <a:t>Evaluate the Day</a:t>
            </a:r>
          </a:p>
          <a:p>
            <a:pPr marL="342882" indent="-342882" defTabSz="457177" fontAlgn="base">
              <a:spcBef>
                <a:spcPct val="20000"/>
              </a:spcBef>
              <a:spcAft>
                <a:spcPct val="0"/>
              </a:spcAft>
              <a:buFont typeface="Wingdings" pitchFamily="2" charset="2"/>
              <a:buChar char="q"/>
              <a:defRPr/>
            </a:pPr>
            <a:r>
              <a:rPr lang="en-US" sz="3200" b="1" kern="0" dirty="0">
                <a:solidFill>
                  <a:srgbClr val="767171"/>
                </a:solidFill>
                <a:latin typeface="Calibri" panose="020F0502020204030204" pitchFamily="34" charset="0"/>
              </a:rPr>
              <a:t>Next Steps and Celebrate the End of Module 1</a:t>
            </a:r>
          </a:p>
          <a:p>
            <a:pPr marL="342882" indent="-342882" defTabSz="457177" fontAlgn="base">
              <a:spcBef>
                <a:spcPct val="20000"/>
              </a:spcBef>
              <a:spcAft>
                <a:spcPct val="0"/>
              </a:spcAft>
              <a:buFont typeface="Arial" pitchFamily="34" charset="0"/>
              <a:buChar char="•"/>
              <a:defRPr/>
            </a:pPr>
            <a:endParaRPr lang="en-US" sz="2800" kern="0" dirty="0">
              <a:solidFill>
                <a:srgbClr val="342155"/>
              </a:solidFill>
            </a:endParaRPr>
          </a:p>
        </p:txBody>
      </p:sp>
      <p:pic>
        <p:nvPicPr>
          <p:cNvPr id="7" name="Picture 6" descr="C:\Documents and Settings\evorderbruegge\Local Settings\Temporary Internet Files\Content.IE5\OWDC6Z52\MC90043779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905735" y="2797855"/>
            <a:ext cx="1408812" cy="1123099"/>
          </a:xfrm>
          <a:prstGeom prst="rect">
            <a:avLst/>
          </a:prstGeom>
          <a:noFill/>
          <a:ln w="9525">
            <a:noFill/>
            <a:miter lim="800000"/>
            <a:headEnd/>
            <a:tailEnd/>
          </a:ln>
        </p:spPr>
      </p:pic>
      <p:sp>
        <p:nvSpPr>
          <p:cNvPr id="2" name="Title 1"/>
          <p:cNvSpPr>
            <a:spLocks noGrp="1"/>
          </p:cNvSpPr>
          <p:nvPr>
            <p:ph type="ctrTitle"/>
          </p:nvPr>
        </p:nvSpPr>
        <p:spPr>
          <a:xfrm>
            <a:off x="329068" y="5527974"/>
            <a:ext cx="9022489" cy="933577"/>
          </a:xfrm>
        </p:spPr>
        <p:txBody>
          <a:bodyPr/>
          <a:lstStyle/>
          <a:p>
            <a:r>
              <a:rPr lang="en-US" sz="3600" b="1" dirty="0"/>
              <a:t>Session 7.  End of day activities</a:t>
            </a:r>
          </a:p>
        </p:txBody>
      </p:sp>
    </p:spTree>
    <p:extLst>
      <p:ext uri="{BB962C8B-B14F-4D97-AF65-F5344CB8AC3E}">
        <p14:creationId xmlns:p14="http://schemas.microsoft.com/office/powerpoint/2010/main" val="39797967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609600" y="2000251"/>
            <a:ext cx="10972800" cy="2850706"/>
          </a:xfrm>
          <a:prstGeom prst="rect">
            <a:avLst/>
          </a:prstGeom>
        </p:spPr>
        <p:txBody>
          <a:bodyPr vert="horz" lIns="91440" tIns="45721" rIns="91440" bIns="45721" rtlCol="0">
            <a:normAutofit/>
          </a:bodyPr>
          <a:lstStyle>
            <a:lvl1pPr marL="342900" indent="-342900" algn="l" defTabSz="457200" rtl="0" eaLnBrk="1" latinLnBrk="0" hangingPunct="1">
              <a:spcBef>
                <a:spcPct val="20000"/>
              </a:spcBef>
              <a:buFont typeface="Arial"/>
              <a:buChar char="•"/>
              <a:defRPr sz="2800" kern="1200">
                <a:solidFill>
                  <a:srgbClr val="063A73"/>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rgbClr val="063A73"/>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063A73"/>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rgbClr val="063A73"/>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rgbClr val="063A73"/>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endParaRPr lang="en-US" sz="3200" dirty="0">
              <a:solidFill>
                <a:srgbClr val="1A3260"/>
              </a:solidFill>
              <a:latin typeface="Calibri" panose="020F0502020204030204" pitchFamily="34" charset="0"/>
            </a:endParaRPr>
          </a:p>
        </p:txBody>
      </p:sp>
      <p:sp>
        <p:nvSpPr>
          <p:cNvPr id="7" name="Title 6"/>
          <p:cNvSpPr>
            <a:spLocks noGrp="1"/>
          </p:cNvSpPr>
          <p:nvPr>
            <p:ph type="title"/>
          </p:nvPr>
        </p:nvSpPr>
        <p:spPr/>
        <p:txBody>
          <a:bodyPr/>
          <a:lstStyle/>
          <a:p>
            <a:r>
              <a:rPr lang="en-US" dirty="0"/>
              <a:t>What can you say about this image?</a:t>
            </a:r>
          </a:p>
        </p:txBody>
      </p:sp>
      <p:pic>
        <p:nvPicPr>
          <p:cNvPr id="8" name="Picture 7"/>
          <p:cNvPicPr>
            <a:picLocks noChangeAspect="1"/>
          </p:cNvPicPr>
          <p:nvPr/>
        </p:nvPicPr>
        <p:blipFill rotWithShape="1">
          <a:blip r:embed="rId3"/>
          <a:srcRect l="21943" r="23631"/>
          <a:stretch/>
        </p:blipFill>
        <p:spPr>
          <a:xfrm>
            <a:off x="3225656" y="2098763"/>
            <a:ext cx="3037319" cy="3620452"/>
          </a:xfrm>
          <a:prstGeom prst="rect">
            <a:avLst/>
          </a:prstGeom>
        </p:spPr>
      </p:pic>
    </p:spTree>
    <p:extLst>
      <p:ext uri="{BB962C8B-B14F-4D97-AF65-F5344CB8AC3E}">
        <p14:creationId xmlns:p14="http://schemas.microsoft.com/office/powerpoint/2010/main" val="227449319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609600" y="2000251"/>
            <a:ext cx="10972800" cy="2850706"/>
          </a:xfrm>
          <a:prstGeom prst="rect">
            <a:avLst/>
          </a:prstGeom>
        </p:spPr>
        <p:txBody>
          <a:bodyPr vert="horz" lIns="91440" tIns="45721" rIns="91440" bIns="45721" rtlCol="0">
            <a:normAutofit/>
          </a:bodyPr>
          <a:lstStyle>
            <a:lvl1pPr marL="342900" indent="-342900" algn="l" defTabSz="457200" rtl="0" eaLnBrk="1" latinLnBrk="0" hangingPunct="1">
              <a:spcBef>
                <a:spcPct val="20000"/>
              </a:spcBef>
              <a:buFont typeface="Arial"/>
              <a:buChar char="•"/>
              <a:defRPr sz="2800" kern="1200">
                <a:solidFill>
                  <a:srgbClr val="063A73"/>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rgbClr val="063A73"/>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063A73"/>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rgbClr val="063A73"/>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rgbClr val="063A73"/>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endParaRPr lang="en-US" sz="3200" dirty="0">
              <a:solidFill>
                <a:srgbClr val="1A3260"/>
              </a:solidFill>
              <a:latin typeface="Calibri" panose="020F0502020204030204" pitchFamily="34" charset="0"/>
            </a:endParaRPr>
          </a:p>
        </p:txBody>
      </p:sp>
      <p:sp>
        <p:nvSpPr>
          <p:cNvPr id="7" name="Title 6"/>
          <p:cNvSpPr>
            <a:spLocks noGrp="1"/>
          </p:cNvSpPr>
          <p:nvPr>
            <p:ph type="title"/>
          </p:nvPr>
        </p:nvSpPr>
        <p:spPr/>
        <p:txBody>
          <a:bodyPr/>
          <a:lstStyle/>
          <a:p>
            <a:r>
              <a:rPr lang="en-US" dirty="0"/>
              <a:t>What can you say about this image?</a:t>
            </a:r>
            <a:endParaRPr lang="en-US" dirty="0">
              <a:solidFill>
                <a:schemeClr val="accent1"/>
              </a:solidFill>
            </a:endParaRPr>
          </a:p>
        </p:txBody>
      </p:sp>
      <p:grpSp>
        <p:nvGrpSpPr>
          <p:cNvPr id="6" name="Group 5"/>
          <p:cNvGrpSpPr/>
          <p:nvPr/>
        </p:nvGrpSpPr>
        <p:grpSpPr>
          <a:xfrm>
            <a:off x="2316186" y="1953815"/>
            <a:ext cx="4231471" cy="4097183"/>
            <a:chOff x="5856791" y="2485475"/>
            <a:chExt cx="2127734" cy="2537938"/>
          </a:xfrm>
        </p:grpSpPr>
        <p:sp>
          <p:nvSpPr>
            <p:cNvPr id="8" name="Rectangle 7"/>
            <p:cNvSpPr/>
            <p:nvPr/>
          </p:nvSpPr>
          <p:spPr>
            <a:xfrm>
              <a:off x="5856791" y="2485475"/>
              <a:ext cx="2127734" cy="2537938"/>
            </a:xfrm>
            <a:prstGeom prst="rect">
              <a:avLst/>
            </a:prstGeom>
            <a:solidFill>
              <a:schemeClr val="bg1"/>
            </a:solidFill>
            <a:ln w="9525">
              <a:solidFill>
                <a:schemeClr val="bg2">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1" descr="\\Nycrcf0002\dropbox\Nick Wiater\McCann Global Health\Diarrhoea Module Slides\art_ZINCORS\pill_bottle.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87259" y="2648104"/>
              <a:ext cx="1852302" cy="2201688"/>
            </a:xfrm>
            <a:prstGeom prst="rect">
              <a:avLst/>
            </a:prstGeom>
            <a:noFill/>
          </p:spPr>
        </p:pic>
      </p:grpSp>
    </p:spTree>
    <p:extLst>
      <p:ext uri="{BB962C8B-B14F-4D97-AF65-F5344CB8AC3E}">
        <p14:creationId xmlns:p14="http://schemas.microsoft.com/office/powerpoint/2010/main" val="108675611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609600" y="2000251"/>
            <a:ext cx="10972800" cy="2850706"/>
          </a:xfrm>
          <a:prstGeom prst="rect">
            <a:avLst/>
          </a:prstGeom>
        </p:spPr>
        <p:txBody>
          <a:bodyPr vert="horz" lIns="91440" tIns="45721" rIns="91440" bIns="45721" rtlCol="0">
            <a:normAutofit/>
          </a:bodyPr>
          <a:lstStyle>
            <a:lvl1pPr marL="342900" indent="-342900" algn="l" defTabSz="457200" rtl="0" eaLnBrk="1" latinLnBrk="0" hangingPunct="1">
              <a:spcBef>
                <a:spcPct val="20000"/>
              </a:spcBef>
              <a:buFont typeface="Arial"/>
              <a:buChar char="•"/>
              <a:defRPr sz="2800" kern="1200">
                <a:solidFill>
                  <a:srgbClr val="063A73"/>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rgbClr val="063A73"/>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063A73"/>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rgbClr val="063A73"/>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rgbClr val="063A73"/>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endParaRPr lang="en-US" sz="3200" dirty="0">
              <a:solidFill>
                <a:srgbClr val="1A3260"/>
              </a:solidFill>
              <a:latin typeface="Calibri" panose="020F0502020204030204" pitchFamily="34" charset="0"/>
            </a:endParaRPr>
          </a:p>
        </p:txBody>
      </p:sp>
      <p:sp>
        <p:nvSpPr>
          <p:cNvPr id="7" name="Title 6"/>
          <p:cNvSpPr>
            <a:spLocks noGrp="1"/>
          </p:cNvSpPr>
          <p:nvPr>
            <p:ph type="title"/>
          </p:nvPr>
        </p:nvSpPr>
        <p:spPr/>
        <p:txBody>
          <a:bodyPr/>
          <a:lstStyle/>
          <a:p>
            <a:r>
              <a:rPr lang="en-US" dirty="0"/>
              <a:t>What can you say about this image?</a:t>
            </a:r>
            <a:endParaRPr lang="en-US" dirty="0">
              <a:solidFill>
                <a:schemeClr val="accent1"/>
              </a:solidFill>
            </a:endParaRPr>
          </a:p>
        </p:txBody>
      </p:sp>
      <p:pic>
        <p:nvPicPr>
          <p:cNvPr id="8" name="Picture 7"/>
          <p:cNvPicPr>
            <a:picLocks noChangeAspect="1"/>
          </p:cNvPicPr>
          <p:nvPr/>
        </p:nvPicPr>
        <p:blipFill>
          <a:blip r:embed="rId3"/>
          <a:stretch>
            <a:fillRect/>
          </a:stretch>
        </p:blipFill>
        <p:spPr>
          <a:xfrm>
            <a:off x="625077" y="2157322"/>
            <a:ext cx="11009856" cy="20519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25044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609600" y="2000251"/>
            <a:ext cx="10972800" cy="2850706"/>
          </a:xfrm>
          <a:prstGeom prst="rect">
            <a:avLst/>
          </a:prstGeom>
        </p:spPr>
        <p:txBody>
          <a:bodyPr vert="horz" lIns="91440" tIns="45721" rIns="91440" bIns="45721" rtlCol="0">
            <a:normAutofit/>
          </a:bodyPr>
          <a:lstStyle>
            <a:lvl1pPr marL="342900" indent="-342900" algn="l" defTabSz="457200" rtl="0" eaLnBrk="1" latinLnBrk="0" hangingPunct="1">
              <a:spcBef>
                <a:spcPct val="20000"/>
              </a:spcBef>
              <a:buFont typeface="Arial"/>
              <a:buChar char="•"/>
              <a:defRPr sz="2800" kern="1200">
                <a:solidFill>
                  <a:srgbClr val="063A73"/>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rgbClr val="063A73"/>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063A73"/>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rgbClr val="063A73"/>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rgbClr val="063A73"/>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endParaRPr lang="en-US" sz="3200" dirty="0">
              <a:solidFill>
                <a:srgbClr val="1A3260"/>
              </a:solidFill>
              <a:latin typeface="Calibri" panose="020F0502020204030204" pitchFamily="34" charset="0"/>
            </a:endParaRPr>
          </a:p>
        </p:txBody>
      </p:sp>
      <p:sp>
        <p:nvSpPr>
          <p:cNvPr id="7" name="Title 6"/>
          <p:cNvSpPr>
            <a:spLocks noGrp="1"/>
          </p:cNvSpPr>
          <p:nvPr>
            <p:ph type="title"/>
          </p:nvPr>
        </p:nvSpPr>
        <p:spPr/>
        <p:txBody>
          <a:bodyPr/>
          <a:lstStyle/>
          <a:p>
            <a:r>
              <a:rPr lang="en-US" dirty="0"/>
              <a:t>What can you say about this image?</a:t>
            </a:r>
            <a:endParaRPr lang="en-US" dirty="0">
              <a:solidFill>
                <a:schemeClr val="accent1"/>
              </a:solidFill>
            </a:endParaRPr>
          </a:p>
        </p:txBody>
      </p:sp>
      <p:pic>
        <p:nvPicPr>
          <p:cNvPr id="6" name="Picture 5"/>
          <p:cNvPicPr>
            <a:picLocks noChangeAspect="1"/>
          </p:cNvPicPr>
          <p:nvPr/>
        </p:nvPicPr>
        <p:blipFill rotWithShape="1">
          <a:blip r:embed="rId3"/>
          <a:srcRect b="20194"/>
          <a:stretch/>
        </p:blipFill>
        <p:spPr>
          <a:xfrm>
            <a:off x="2234685" y="1674698"/>
            <a:ext cx="5254607" cy="4530154"/>
          </a:xfrm>
          <a:prstGeom prst="rect">
            <a:avLst/>
          </a:prstGeom>
        </p:spPr>
      </p:pic>
    </p:spTree>
    <p:extLst>
      <p:ext uri="{BB962C8B-B14F-4D97-AF65-F5344CB8AC3E}">
        <p14:creationId xmlns:p14="http://schemas.microsoft.com/office/powerpoint/2010/main" val="47731574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10"/>
          </p:nvPr>
        </p:nvSpPr>
        <p:spPr>
          <a:xfrm>
            <a:off x="648092" y="1761318"/>
            <a:ext cx="9401831" cy="4413250"/>
          </a:xfrm>
          <a:prstGeom prst="rect">
            <a:avLst/>
          </a:prstGeom>
        </p:spPr>
        <p:txBody>
          <a:bodyPr>
            <a:noAutofit/>
          </a:bodyPr>
          <a:lstStyle/>
          <a:p>
            <a:pPr lvl="0">
              <a:buNone/>
            </a:pPr>
            <a:r>
              <a:rPr lang="en-US" sz="3200" b="1" dirty="0">
                <a:solidFill>
                  <a:srgbClr val="767171"/>
                </a:solidFill>
              </a:rPr>
              <a:t>How to take the test:</a:t>
            </a:r>
          </a:p>
          <a:p>
            <a:pPr marL="348838" lvl="1">
              <a:spcBef>
                <a:spcPts val="0"/>
              </a:spcBef>
              <a:buFont typeface="Wingdings" pitchFamily="2" charset="2"/>
              <a:buChar char="§"/>
            </a:pPr>
            <a:r>
              <a:rPr lang="en-US" sz="2800" dirty="0">
                <a:solidFill>
                  <a:srgbClr val="767171"/>
                </a:solidFill>
              </a:rPr>
              <a:t>On a new page in your notebook:</a:t>
            </a:r>
          </a:p>
          <a:p>
            <a:pPr marL="748868" lvl="2">
              <a:spcBef>
                <a:spcPts val="0"/>
              </a:spcBef>
              <a:buFont typeface="Wingdings" pitchFamily="2" charset="2"/>
              <a:buChar char="§"/>
            </a:pPr>
            <a:r>
              <a:rPr lang="en-US" sz="2400" dirty="0">
                <a:solidFill>
                  <a:srgbClr val="767171"/>
                </a:solidFill>
              </a:rPr>
              <a:t>Write your name at the top</a:t>
            </a:r>
          </a:p>
          <a:p>
            <a:pPr marL="748868" lvl="2">
              <a:spcBef>
                <a:spcPts val="0"/>
              </a:spcBef>
              <a:buFont typeface="Wingdings" pitchFamily="2" charset="2"/>
              <a:buChar char="§"/>
            </a:pPr>
            <a:r>
              <a:rPr lang="en-US" sz="2400" dirty="0">
                <a:solidFill>
                  <a:srgbClr val="767171"/>
                </a:solidFill>
              </a:rPr>
              <a:t>Write 1 to 5 in your notebook </a:t>
            </a:r>
            <a:endParaRPr lang="en-US" sz="3200" dirty="0">
              <a:solidFill>
                <a:srgbClr val="767171"/>
              </a:solidFill>
            </a:endParaRPr>
          </a:p>
          <a:p>
            <a:pPr marL="348838" lvl="1">
              <a:buFont typeface="Wingdings" pitchFamily="2" charset="2"/>
              <a:buChar char="§"/>
            </a:pPr>
            <a:r>
              <a:rPr lang="en-US" sz="2800" dirty="0">
                <a:solidFill>
                  <a:srgbClr val="767171"/>
                </a:solidFill>
              </a:rPr>
              <a:t>Some questions are multiple choice.</a:t>
            </a:r>
          </a:p>
          <a:p>
            <a:pPr marL="348838" lvl="1">
              <a:spcBef>
                <a:spcPts val="0"/>
              </a:spcBef>
              <a:buFont typeface="Wingdings" pitchFamily="2" charset="2"/>
              <a:buChar char="§"/>
            </a:pPr>
            <a:r>
              <a:rPr lang="en-US" sz="2800" dirty="0">
                <a:solidFill>
                  <a:srgbClr val="767171"/>
                </a:solidFill>
              </a:rPr>
              <a:t>Some questions are True or False.</a:t>
            </a:r>
          </a:p>
          <a:p>
            <a:pPr marL="348838" lvl="1">
              <a:spcBef>
                <a:spcPts val="0"/>
              </a:spcBef>
              <a:buFont typeface="Wingdings" pitchFamily="2" charset="2"/>
              <a:buChar char="§"/>
            </a:pPr>
            <a:r>
              <a:rPr lang="en-US" sz="2800" dirty="0">
                <a:solidFill>
                  <a:srgbClr val="767171"/>
                </a:solidFill>
              </a:rPr>
              <a:t>Write the correct word, letter or true/false next to each number</a:t>
            </a:r>
          </a:p>
          <a:p>
            <a:pPr marL="348838" lvl="1">
              <a:spcBef>
                <a:spcPts val="0"/>
              </a:spcBef>
              <a:buNone/>
            </a:pPr>
            <a:endParaRPr lang="en-US" sz="1050" dirty="0">
              <a:solidFill>
                <a:srgbClr val="767171"/>
              </a:solidFill>
            </a:endParaRPr>
          </a:p>
          <a:p>
            <a:pPr marL="348838" lvl="1">
              <a:spcBef>
                <a:spcPts val="0"/>
              </a:spcBef>
              <a:buNone/>
            </a:pPr>
            <a:r>
              <a:rPr lang="en-US" sz="2800" dirty="0">
                <a:solidFill>
                  <a:srgbClr val="767171"/>
                </a:solidFill>
              </a:rPr>
              <a:t>It is OK to use your </a:t>
            </a:r>
            <a:r>
              <a:rPr lang="en-US" sz="2800" b="1" dirty="0">
                <a:solidFill>
                  <a:srgbClr val="8CC738"/>
                </a:solidFill>
              </a:rPr>
              <a:t>Sick Child Guide </a:t>
            </a:r>
            <a:r>
              <a:rPr lang="en-US" sz="2800" dirty="0">
                <a:solidFill>
                  <a:srgbClr val="767171"/>
                </a:solidFill>
              </a:rPr>
              <a:t>to find the information.</a:t>
            </a:r>
          </a:p>
          <a:p>
            <a:pPr marL="348838" lvl="1">
              <a:spcBef>
                <a:spcPts val="0"/>
              </a:spcBef>
              <a:buNone/>
            </a:pPr>
            <a:r>
              <a:rPr lang="en-US" sz="2800" dirty="0">
                <a:solidFill>
                  <a:srgbClr val="767171"/>
                </a:solidFill>
              </a:rPr>
              <a:t>You have </a:t>
            </a:r>
            <a:r>
              <a:rPr lang="en-US" sz="2800" u="sng" dirty="0">
                <a:solidFill>
                  <a:srgbClr val="767171"/>
                </a:solidFill>
              </a:rPr>
              <a:t>10 minutes</a:t>
            </a:r>
            <a:r>
              <a:rPr lang="en-US" sz="2800" dirty="0">
                <a:solidFill>
                  <a:srgbClr val="767171"/>
                </a:solidFill>
              </a:rPr>
              <a:t> to answer as many questions as you can</a:t>
            </a:r>
            <a:r>
              <a:rPr lang="en-US" sz="2400" b="1" dirty="0">
                <a:solidFill>
                  <a:srgbClr val="342155"/>
                </a:solidFill>
              </a:rPr>
              <a:t>.</a:t>
            </a:r>
          </a:p>
        </p:txBody>
      </p:sp>
      <p:sp>
        <p:nvSpPr>
          <p:cNvPr id="3" name="Title 2"/>
          <p:cNvSpPr>
            <a:spLocks noGrp="1"/>
          </p:cNvSpPr>
          <p:nvPr>
            <p:ph type="title"/>
          </p:nvPr>
        </p:nvSpPr>
        <p:spPr/>
        <p:txBody>
          <a:bodyPr/>
          <a:lstStyle/>
          <a:p>
            <a:r>
              <a:rPr lang="en-US" dirty="0"/>
              <a:t>Day 4 Quiz</a:t>
            </a:r>
          </a:p>
        </p:txBody>
      </p:sp>
      <p:pic>
        <p:nvPicPr>
          <p:cNvPr id="4" name="Picture 3"/>
          <p:cNvPicPr>
            <a:picLocks noChangeAspect="1"/>
          </p:cNvPicPr>
          <p:nvPr/>
        </p:nvPicPr>
        <p:blipFill>
          <a:blip r:embed="rId3"/>
          <a:stretch>
            <a:fillRect/>
          </a:stretch>
        </p:blipFill>
        <p:spPr>
          <a:xfrm>
            <a:off x="8066735" y="1146546"/>
            <a:ext cx="3289300" cy="2463800"/>
          </a:xfrm>
          <a:prstGeom prst="rect">
            <a:avLst/>
          </a:prstGeom>
        </p:spPr>
      </p:pic>
    </p:spTree>
    <p:extLst>
      <p:ext uri="{BB962C8B-B14F-4D97-AF65-F5344CB8AC3E}">
        <p14:creationId xmlns:p14="http://schemas.microsoft.com/office/powerpoint/2010/main" val="285825880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Day 4 Quiz</a:t>
            </a:r>
          </a:p>
        </p:txBody>
      </p:sp>
      <p:sp>
        <p:nvSpPr>
          <p:cNvPr id="3" name="Text Placeholder 2"/>
          <p:cNvSpPr>
            <a:spLocks noGrp="1"/>
          </p:cNvSpPr>
          <p:nvPr>
            <p:ph type="body" sz="quarter" idx="4294967295"/>
          </p:nvPr>
        </p:nvSpPr>
        <p:spPr>
          <a:xfrm>
            <a:off x="625995" y="1677728"/>
            <a:ext cx="9031252" cy="4132263"/>
          </a:xfrm>
          <a:prstGeom prst="rect">
            <a:avLst/>
          </a:prstGeom>
        </p:spPr>
        <p:txBody>
          <a:bodyPr>
            <a:noAutofit/>
          </a:bodyPr>
          <a:lstStyle/>
          <a:p>
            <a:pPr>
              <a:spcBef>
                <a:spcPts val="0"/>
              </a:spcBef>
              <a:spcAft>
                <a:spcPts val="0"/>
              </a:spcAft>
              <a:buClr>
                <a:schemeClr val="accent6">
                  <a:lumMod val="75000"/>
                </a:schemeClr>
              </a:buClr>
              <a:buSzPct val="100000"/>
              <a:buFont typeface="+mj-lt"/>
              <a:buAutoNum type="arabicPeriod"/>
            </a:pPr>
            <a:r>
              <a:rPr lang="en-US" sz="2800" b="1" dirty="0">
                <a:solidFill>
                  <a:srgbClr val="767171"/>
                </a:solidFill>
                <a:latin typeface="Calibri" panose="020F0502020204030204" pitchFamily="34" charset="0"/>
              </a:rPr>
              <a:t>Give only ORS and zinc for diarrhea.  No other food or drinks.  True or False </a:t>
            </a:r>
          </a:p>
          <a:p>
            <a:pPr>
              <a:spcBef>
                <a:spcPts val="0"/>
              </a:spcBef>
              <a:spcAft>
                <a:spcPts val="0"/>
              </a:spcAft>
              <a:buClr>
                <a:schemeClr val="accent6">
                  <a:lumMod val="75000"/>
                </a:schemeClr>
              </a:buClr>
              <a:buSzPct val="100000"/>
              <a:buFont typeface="+mj-lt"/>
              <a:buAutoNum type="arabicPeriod"/>
            </a:pPr>
            <a:r>
              <a:rPr lang="en-US" sz="2800" b="1" dirty="0">
                <a:solidFill>
                  <a:srgbClr val="767171"/>
                </a:solidFill>
                <a:latin typeface="Calibri" panose="020F0502020204030204" pitchFamily="34" charset="0"/>
              </a:rPr>
              <a:t>Zinc helps to rehydrate a dehydrated child. True or False</a:t>
            </a:r>
          </a:p>
          <a:p>
            <a:pPr>
              <a:spcBef>
                <a:spcPts val="0"/>
              </a:spcBef>
              <a:spcAft>
                <a:spcPts val="0"/>
              </a:spcAft>
              <a:buClr>
                <a:schemeClr val="accent6">
                  <a:lumMod val="75000"/>
                </a:schemeClr>
              </a:buClr>
              <a:buSzPct val="100000"/>
              <a:buFont typeface="+mj-lt"/>
              <a:buAutoNum type="arabicPeriod"/>
            </a:pPr>
            <a:r>
              <a:rPr lang="en-US" sz="2800" b="1" dirty="0">
                <a:solidFill>
                  <a:srgbClr val="767171"/>
                </a:solidFill>
                <a:latin typeface="Calibri" panose="020F0502020204030204" pitchFamily="34" charset="0"/>
              </a:rPr>
              <a:t>Which type of SEVERE Diarrhoea should be Referred to a Health Clinic?</a:t>
            </a:r>
          </a:p>
          <a:p>
            <a:pPr marL="914354" lvl="1" indent="-457177">
              <a:spcBef>
                <a:spcPts val="0"/>
              </a:spcBef>
              <a:spcAft>
                <a:spcPts val="0"/>
              </a:spcAft>
              <a:buClr>
                <a:schemeClr val="accent6">
                  <a:lumMod val="75000"/>
                </a:schemeClr>
              </a:buClr>
              <a:buSzPct val="100000"/>
              <a:buFont typeface="+mj-lt"/>
              <a:buAutoNum type="alphaLcPeriod"/>
            </a:pPr>
            <a:r>
              <a:rPr lang="en-US" sz="2800" b="1" dirty="0">
                <a:solidFill>
                  <a:srgbClr val="767171"/>
                </a:solidFill>
                <a:latin typeface="Calibri" panose="020F0502020204030204" pitchFamily="34" charset="0"/>
              </a:rPr>
              <a:t>Bloody diarrhea </a:t>
            </a:r>
          </a:p>
          <a:p>
            <a:pPr marL="914354" lvl="1" indent="-457177">
              <a:spcBef>
                <a:spcPts val="0"/>
              </a:spcBef>
              <a:spcAft>
                <a:spcPts val="0"/>
              </a:spcAft>
              <a:buClr>
                <a:schemeClr val="accent6">
                  <a:lumMod val="75000"/>
                </a:schemeClr>
              </a:buClr>
              <a:buSzPct val="100000"/>
              <a:buFont typeface="+mj-lt"/>
              <a:buAutoNum type="alphaLcPeriod"/>
            </a:pPr>
            <a:r>
              <a:rPr lang="en-US" sz="2800" b="1" dirty="0">
                <a:solidFill>
                  <a:srgbClr val="767171"/>
                </a:solidFill>
                <a:latin typeface="Calibri" panose="020F0502020204030204" pitchFamily="34" charset="0"/>
              </a:rPr>
              <a:t>Extreme volume  </a:t>
            </a:r>
          </a:p>
          <a:p>
            <a:pPr marL="914354" lvl="1" indent="-457177">
              <a:spcBef>
                <a:spcPts val="0"/>
              </a:spcBef>
              <a:spcAft>
                <a:spcPts val="0"/>
              </a:spcAft>
              <a:buClr>
                <a:schemeClr val="accent6">
                  <a:lumMod val="75000"/>
                </a:schemeClr>
              </a:buClr>
              <a:buSzPct val="100000"/>
              <a:buFont typeface="+mj-lt"/>
              <a:buAutoNum type="alphaLcPeriod"/>
            </a:pPr>
            <a:r>
              <a:rPr lang="en-US" sz="2800" b="1" dirty="0">
                <a:solidFill>
                  <a:srgbClr val="767171"/>
                </a:solidFill>
                <a:latin typeface="Calibri" panose="020F0502020204030204" pitchFamily="34" charset="0"/>
              </a:rPr>
              <a:t>Persistent or Chronic = 2 weeks or more </a:t>
            </a:r>
          </a:p>
          <a:p>
            <a:pPr marL="914354" lvl="1" indent="-457177">
              <a:spcBef>
                <a:spcPts val="0"/>
              </a:spcBef>
              <a:spcAft>
                <a:spcPts val="0"/>
              </a:spcAft>
              <a:buClr>
                <a:schemeClr val="accent6">
                  <a:lumMod val="75000"/>
                </a:schemeClr>
              </a:buClr>
              <a:buSzPct val="100000"/>
              <a:buFont typeface="+mj-lt"/>
              <a:buAutoNum type="alphaLcPeriod"/>
            </a:pPr>
            <a:r>
              <a:rPr lang="en-US" sz="2800" b="1" dirty="0">
                <a:solidFill>
                  <a:srgbClr val="767171"/>
                </a:solidFill>
                <a:latin typeface="Calibri" panose="020F0502020204030204" pitchFamily="34" charset="0"/>
              </a:rPr>
              <a:t>ALL of the above</a:t>
            </a:r>
          </a:p>
          <a:p>
            <a:pPr>
              <a:spcBef>
                <a:spcPts val="0"/>
              </a:spcBef>
              <a:spcAft>
                <a:spcPts val="0"/>
              </a:spcAft>
              <a:buClr>
                <a:schemeClr val="accent6">
                  <a:lumMod val="75000"/>
                </a:schemeClr>
              </a:buClr>
              <a:buSzPct val="100000"/>
              <a:buFont typeface="+mj-lt"/>
              <a:buAutoNum type="arabicPeriod"/>
            </a:pPr>
            <a:r>
              <a:rPr lang="en-US" sz="2800" b="1" dirty="0">
                <a:solidFill>
                  <a:srgbClr val="767171"/>
                </a:solidFill>
                <a:latin typeface="Calibri" panose="020F0502020204030204" pitchFamily="34" charset="0"/>
              </a:rPr>
              <a:t>What are the treatment instructions for a 4 year old with common diarrhoea? </a:t>
            </a:r>
          </a:p>
          <a:p>
            <a:pPr>
              <a:spcBef>
                <a:spcPts val="0"/>
              </a:spcBef>
              <a:spcAft>
                <a:spcPts val="0"/>
              </a:spcAft>
              <a:buClr>
                <a:schemeClr val="accent6">
                  <a:lumMod val="75000"/>
                </a:schemeClr>
              </a:buClr>
              <a:buSzPct val="100000"/>
              <a:buFont typeface="+mj-lt"/>
              <a:buAutoNum type="arabicPeriod"/>
            </a:pPr>
            <a:r>
              <a:rPr lang="en-US" sz="2800" b="1" dirty="0">
                <a:solidFill>
                  <a:srgbClr val="767171"/>
                </a:solidFill>
                <a:latin typeface="Calibri" panose="020F0502020204030204" pitchFamily="34" charset="0"/>
              </a:rPr>
              <a:t>Give ORS for 10 days to prevent diarrhea.  True or False</a:t>
            </a:r>
          </a:p>
        </p:txBody>
      </p:sp>
      <p:sp>
        <p:nvSpPr>
          <p:cNvPr id="6" name="Rounded Rectangle 5"/>
          <p:cNvSpPr/>
          <p:nvPr/>
        </p:nvSpPr>
        <p:spPr>
          <a:xfrm>
            <a:off x="9343229" y="3262065"/>
            <a:ext cx="2690302" cy="1659177"/>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rgbClr val="1B2F7F"/>
                </a:solidFill>
              </a:rPr>
              <a:t>Good Luck!</a:t>
            </a:r>
          </a:p>
        </p:txBody>
      </p:sp>
    </p:spTree>
    <p:extLst>
      <p:ext uri="{BB962C8B-B14F-4D97-AF65-F5344CB8AC3E}">
        <p14:creationId xmlns:p14="http://schemas.microsoft.com/office/powerpoint/2010/main" val="253769814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prstGeom prst="rect">
            <a:avLst/>
          </a:prstGeom>
        </p:spPr>
        <p:txBody>
          <a:bodyPr>
            <a:normAutofit/>
          </a:bodyPr>
          <a:lstStyle/>
          <a:p>
            <a:pPr eaLnBrk="1" hangingPunct="1">
              <a:buClr>
                <a:srgbClr val="008000"/>
              </a:buClr>
            </a:pPr>
            <a:r>
              <a:rPr lang="en-US" sz="3200" b="1" dirty="0">
                <a:solidFill>
                  <a:srgbClr val="767171"/>
                </a:solidFill>
                <a:latin typeface="Calibri" panose="020F0502020204030204" pitchFamily="34" charset="0"/>
              </a:rPr>
              <a:t>Please complete the Workshop Evaluation.</a:t>
            </a:r>
          </a:p>
          <a:p>
            <a:pPr>
              <a:buClr>
                <a:srgbClr val="008000"/>
              </a:buClr>
            </a:pPr>
            <a:r>
              <a:rPr lang="en-US" sz="3200" b="1" dirty="0">
                <a:solidFill>
                  <a:srgbClr val="767171"/>
                </a:solidFill>
                <a:latin typeface="Calibri" panose="020F0502020204030204" pitchFamily="34" charset="0"/>
              </a:rPr>
              <a:t>Your honest answers will help improve the training for the next group.</a:t>
            </a:r>
          </a:p>
          <a:p>
            <a:pPr>
              <a:buClr>
                <a:srgbClr val="008000"/>
              </a:buClr>
            </a:pPr>
            <a:r>
              <a:rPr lang="en-US" sz="3200" b="1" dirty="0">
                <a:solidFill>
                  <a:srgbClr val="767171"/>
                </a:solidFill>
                <a:latin typeface="Calibri" panose="020F0502020204030204" pitchFamily="34" charset="0"/>
              </a:rPr>
              <a:t>You have 10 minutes to compete the form.</a:t>
            </a:r>
          </a:p>
          <a:p>
            <a:pPr marL="514350" indent="-514350" eaLnBrk="1" hangingPunct="1">
              <a:buNone/>
            </a:pPr>
            <a:endParaRPr lang="en-US" sz="3600" dirty="0"/>
          </a:p>
        </p:txBody>
      </p:sp>
      <p:pic>
        <p:nvPicPr>
          <p:cNvPr id="75780" name="Picture 3" descr="C:\Documents and Settings\evorderbruegge\Local Settings\Temporary Internet Files\Content.IE5\6MH7Y00Y\MC900439824[1].png"/>
          <p:cNvPicPr>
            <a:picLocks noChangeAspect="1" noChangeArrowheads="1"/>
          </p:cNvPicPr>
          <p:nvPr/>
        </p:nvPicPr>
        <p:blipFill>
          <a:blip r:embed="rId3"/>
          <a:srcRect/>
          <a:stretch>
            <a:fillRect/>
          </a:stretch>
        </p:blipFill>
        <p:spPr bwMode="auto">
          <a:xfrm>
            <a:off x="8584644" y="1627265"/>
            <a:ext cx="3215453" cy="2822911"/>
          </a:xfrm>
          <a:prstGeom prst="rect">
            <a:avLst/>
          </a:prstGeom>
          <a:noFill/>
          <a:ln w="9525">
            <a:noFill/>
            <a:miter lim="800000"/>
            <a:headEnd/>
            <a:tailEnd/>
          </a:ln>
        </p:spPr>
      </p:pic>
      <p:sp>
        <p:nvSpPr>
          <p:cNvPr id="3" name="Title 2"/>
          <p:cNvSpPr>
            <a:spLocks noGrp="1"/>
          </p:cNvSpPr>
          <p:nvPr>
            <p:ph type="title"/>
          </p:nvPr>
        </p:nvSpPr>
        <p:spPr/>
        <p:txBody>
          <a:bodyPr/>
          <a:lstStyle/>
          <a:p>
            <a:r>
              <a:rPr lang="en-US" dirty="0"/>
              <a:t>Module 1 evaluation</a:t>
            </a:r>
          </a:p>
        </p:txBody>
      </p:sp>
    </p:spTree>
    <p:extLst>
      <p:ext uri="{BB962C8B-B14F-4D97-AF65-F5344CB8AC3E}">
        <p14:creationId xmlns:p14="http://schemas.microsoft.com/office/powerpoint/2010/main" val="36080002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heckerboard(across)">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heckerboard(across)">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1012064" y="1423937"/>
            <a:ext cx="6369611" cy="4959453"/>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
                <a:schemeClr val="bg2">
                  <a:lumMod val="50000"/>
                </a:schemeClr>
              </a:buClr>
            </a:pPr>
            <a:r>
              <a:rPr lang="en-US" sz="3600" b="1" dirty="0">
                <a:solidFill>
                  <a:srgbClr val="767171"/>
                </a:solidFill>
                <a:latin typeface="Calibri" panose="020F0502020204030204" pitchFamily="34" charset="0"/>
              </a:rPr>
              <a:t>Do you have any questions or comments? </a:t>
            </a:r>
          </a:p>
          <a:p>
            <a:pPr>
              <a:buClr>
                <a:schemeClr val="bg2">
                  <a:lumMod val="50000"/>
                </a:schemeClr>
              </a:buClr>
            </a:pPr>
            <a:r>
              <a:rPr lang="en-US" sz="3600" b="1" dirty="0">
                <a:solidFill>
                  <a:srgbClr val="767171"/>
                </a:solidFill>
                <a:latin typeface="Calibri" panose="020F0502020204030204" pitchFamily="34" charset="0"/>
              </a:rPr>
              <a:t>Are you prepared to practice what you have learned? </a:t>
            </a:r>
          </a:p>
        </p:txBody>
      </p:sp>
      <p:sp>
        <p:nvSpPr>
          <p:cNvPr id="5" name="Rounded Rectangle 4"/>
          <p:cNvSpPr/>
          <p:nvPr/>
        </p:nvSpPr>
        <p:spPr>
          <a:xfrm>
            <a:off x="7884370" y="2420748"/>
            <a:ext cx="3578995" cy="3069621"/>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rgbClr val="1B2F7F"/>
                </a:solidFill>
              </a:rPr>
              <a:t>Are you ready?</a:t>
            </a:r>
          </a:p>
        </p:txBody>
      </p:sp>
    </p:spTree>
    <p:extLst>
      <p:ext uri="{BB962C8B-B14F-4D97-AF65-F5344CB8AC3E}">
        <p14:creationId xmlns:p14="http://schemas.microsoft.com/office/powerpoint/2010/main" val="413154617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Callout 4"/>
          <p:cNvSpPr/>
          <p:nvPr/>
        </p:nvSpPr>
        <p:spPr>
          <a:xfrm>
            <a:off x="4046436" y="1514135"/>
            <a:ext cx="6854101" cy="2983998"/>
          </a:xfrm>
          <a:prstGeom prst="cloudCallout">
            <a:avLst>
              <a:gd name="adj1" fmla="val -42871"/>
              <a:gd name="adj2" fmla="val 59121"/>
            </a:avLst>
          </a:prstGeom>
          <a:solidFill>
            <a:srgbClr val="8AC836"/>
          </a:solidFill>
          <a:ln w="50800" cap="flat" cmpd="sng" algn="ctr">
            <a:solidFill>
              <a:srgbClr val="8AC836"/>
            </a:solidFill>
            <a:prstDash val="solid"/>
          </a:ln>
          <a:effectLst/>
        </p:spPr>
        <p:txBody>
          <a:bodyPr anchor="ctr"/>
          <a:lstStyle/>
          <a:p>
            <a:pPr defTabSz="457200">
              <a:defRPr/>
            </a:pPr>
            <a:endParaRPr lang="en-US" sz="2000" kern="0" dirty="0">
              <a:solidFill>
                <a:srgbClr val="006E2E"/>
              </a:solidFill>
            </a:endParaRPr>
          </a:p>
        </p:txBody>
      </p:sp>
      <p:sp>
        <p:nvSpPr>
          <p:cNvPr id="6" name="Oval 2"/>
          <p:cNvSpPr txBox="1">
            <a:spLocks noChangeArrowheads="1"/>
          </p:cNvSpPr>
          <p:nvPr/>
        </p:nvSpPr>
        <p:spPr bwMode="auto">
          <a:xfrm>
            <a:off x="4723657" y="1733104"/>
            <a:ext cx="5515439" cy="2916581"/>
          </a:xfrm>
          <a:prstGeom prst="ellipse">
            <a:avLst/>
          </a:prstGeom>
          <a:noFill/>
          <a:ln w="9525">
            <a:noFill/>
            <a:round/>
            <a:headEnd/>
            <a:tailEnd/>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2"/>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2"/>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2"/>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2"/>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buFont typeface="Arial"/>
              <a:buNone/>
              <a:defRPr/>
            </a:pPr>
            <a:r>
              <a:rPr lang="en-US" sz="5400" b="1" dirty="0">
                <a:ln>
                  <a:solidFill>
                    <a:srgbClr val="179BDF">
                      <a:shade val="50000"/>
                    </a:srgbClr>
                  </a:solidFill>
                </a:ln>
                <a:solidFill>
                  <a:srgbClr val="1B2F7F"/>
                </a:solidFill>
              </a:rPr>
              <a:t>YOU </a:t>
            </a:r>
            <a:r>
              <a:rPr lang="en-US" sz="5400" b="1" u="sng" dirty="0">
                <a:ln>
                  <a:solidFill>
                    <a:srgbClr val="179BDF">
                      <a:shade val="50000"/>
                    </a:srgbClr>
                  </a:solidFill>
                </a:ln>
                <a:solidFill>
                  <a:srgbClr val="1B2F7F"/>
                </a:solidFill>
              </a:rPr>
              <a:t>CAN</a:t>
            </a:r>
          </a:p>
          <a:p>
            <a:pPr algn="ctr">
              <a:buFont typeface="Arial"/>
              <a:buNone/>
              <a:defRPr/>
            </a:pPr>
            <a:r>
              <a:rPr lang="en-US" sz="5400" b="1" dirty="0">
                <a:ln>
                  <a:solidFill>
                    <a:srgbClr val="179BDF">
                      <a:shade val="50000"/>
                    </a:srgbClr>
                  </a:solidFill>
                </a:ln>
                <a:solidFill>
                  <a:srgbClr val="1B2F7F"/>
                </a:solidFill>
              </a:rPr>
              <a:t>do this!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7294" y="4649684"/>
            <a:ext cx="1967585" cy="1719542"/>
          </a:xfrm>
          <a:prstGeom prst="rect">
            <a:avLst/>
          </a:prstGeom>
        </p:spPr>
      </p:pic>
    </p:spTree>
    <p:extLst>
      <p:ext uri="{BB962C8B-B14F-4D97-AF65-F5344CB8AC3E}">
        <p14:creationId xmlns:p14="http://schemas.microsoft.com/office/powerpoint/2010/main" val="13110248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bg1"/>
                </a:solidFill>
                <a:latin typeface="Calibri" panose="020F0502020204030204" pitchFamily="34" charset="0"/>
              </a:rPr>
              <a:t>Day 2 review:  Question 4</a:t>
            </a:r>
          </a:p>
        </p:txBody>
      </p:sp>
      <p:sp>
        <p:nvSpPr>
          <p:cNvPr id="3" name="Content Placeholder 2"/>
          <p:cNvSpPr>
            <a:spLocks noGrp="1"/>
          </p:cNvSpPr>
          <p:nvPr>
            <p:ph idx="4294967295"/>
          </p:nvPr>
        </p:nvSpPr>
        <p:spPr>
          <a:xfrm>
            <a:off x="0" y="1708114"/>
            <a:ext cx="12192000" cy="4525768"/>
          </a:xfrm>
          <a:prstGeom prst="rect">
            <a:avLst/>
          </a:prstGeom>
        </p:spPr>
        <p:txBody>
          <a:bodyPr>
            <a:normAutofit/>
          </a:bodyPr>
          <a:lstStyle/>
          <a:p>
            <a:pPr lvl="0" algn="ctr">
              <a:buNone/>
            </a:pPr>
            <a:r>
              <a:rPr lang="en-US" sz="4000" b="1" dirty="0">
                <a:solidFill>
                  <a:schemeClr val="accent2">
                    <a:lumMod val="75000"/>
                  </a:schemeClr>
                </a:solidFill>
              </a:rPr>
              <a:t>  </a:t>
            </a:r>
            <a:r>
              <a:rPr lang="en-US" sz="4000" b="1" dirty="0">
                <a:solidFill>
                  <a:srgbClr val="767171"/>
                </a:solidFill>
                <a:latin typeface="Calibri" panose="020F0502020204030204" pitchFamily="34" charset="0"/>
              </a:rPr>
              <a:t>What do you do if you see a child below 5 years with a fever for 10 days?</a:t>
            </a:r>
          </a:p>
          <a:p>
            <a:pPr lvl="0" algn="ctr">
              <a:buNone/>
            </a:pPr>
            <a:r>
              <a:rPr lang="en-US" sz="4000" b="1" dirty="0" err="1">
                <a:solidFill>
                  <a:srgbClr val="767171"/>
                </a:solidFill>
                <a:latin typeface="Calibri" panose="020F0502020204030204" pitchFamily="34" charset="0"/>
              </a:rPr>
              <a:t>ys</a:t>
            </a:r>
            <a:endParaRPr lang="en-US" sz="3600" b="1" dirty="0">
              <a:solidFill>
                <a:schemeClr val="accent2">
                  <a:lumMod val="75000"/>
                </a:schemeClr>
              </a:solidFill>
              <a:latin typeface="Calibri" panose="020F0502020204030204" pitchFamily="34" charset="0"/>
            </a:endParaRPr>
          </a:p>
          <a:p>
            <a:pPr algn="ctr">
              <a:buNone/>
            </a:pPr>
            <a:endParaRPr lang="en-US" sz="3600" b="1" dirty="0">
              <a:solidFill>
                <a:schemeClr val="accent2">
                  <a:lumMod val="75000"/>
                </a:schemeClr>
              </a:solidFill>
              <a:latin typeface="Calibri" panose="020F0502020204030204" pitchFamily="34" charset="0"/>
            </a:endParaRPr>
          </a:p>
          <a:p>
            <a:pPr algn="ctr">
              <a:buNone/>
            </a:pPr>
            <a:endParaRPr lang="en-US" sz="3600" b="1" dirty="0">
              <a:solidFill>
                <a:schemeClr val="accent2">
                  <a:lumMod val="75000"/>
                </a:schemeClr>
              </a:solidFill>
              <a:latin typeface="Calibri" panose="020F0502020204030204" pitchFamily="34" charset="0"/>
            </a:endParaRPr>
          </a:p>
          <a:p>
            <a:pPr algn="ctr">
              <a:buNone/>
            </a:pPr>
            <a:r>
              <a:rPr lang="en-US" sz="3600" i="1" dirty="0">
                <a:latin typeface="Calibri" panose="020F0502020204030204" pitchFamily="34" charset="0"/>
              </a:rPr>
              <a:t> </a:t>
            </a:r>
          </a:p>
          <a:p>
            <a:pPr algn="ctr">
              <a:buNone/>
            </a:pPr>
            <a:r>
              <a:rPr lang="en-US" sz="4000" b="1" i="1" dirty="0">
                <a:solidFill>
                  <a:srgbClr val="1A3260"/>
                </a:solidFill>
                <a:latin typeface="Calibri" panose="020F0502020204030204" pitchFamily="34" charset="0"/>
              </a:rPr>
              <a:t>Refer! No treatment.</a:t>
            </a:r>
            <a:endParaRPr lang="en-US" sz="4000" b="1" dirty="0">
              <a:solidFill>
                <a:srgbClr val="1A3260"/>
              </a:solidFill>
              <a:latin typeface="Calibri" panose="020F0502020204030204" pitchFamily="34" charset="0"/>
            </a:endParaRPr>
          </a:p>
        </p:txBody>
      </p:sp>
      <p:pic>
        <p:nvPicPr>
          <p:cNvPr id="7" name="Picture 6"/>
          <p:cNvPicPr>
            <a:picLocks noChangeAspect="1"/>
          </p:cNvPicPr>
          <p:nvPr/>
        </p:nvPicPr>
        <p:blipFill>
          <a:blip r:embed="rId3"/>
          <a:stretch>
            <a:fillRect/>
          </a:stretch>
        </p:blipFill>
        <p:spPr>
          <a:xfrm>
            <a:off x="4426032" y="3088961"/>
            <a:ext cx="3048000" cy="2286000"/>
          </a:xfrm>
          <a:prstGeom prst="rect">
            <a:avLst/>
          </a:prstGeom>
        </p:spPr>
      </p:pic>
    </p:spTree>
    <p:extLst>
      <p:ext uri="{BB962C8B-B14F-4D97-AF65-F5344CB8AC3E}">
        <p14:creationId xmlns:p14="http://schemas.microsoft.com/office/powerpoint/2010/main" val="1707867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blinds(horizontal)">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entagon 19"/>
          <p:cNvSpPr/>
          <p:nvPr/>
        </p:nvSpPr>
        <p:spPr>
          <a:xfrm>
            <a:off x="9356733" y="2477304"/>
            <a:ext cx="1314453" cy="768332"/>
          </a:xfrm>
          <a:prstGeom prst="homePlate">
            <a:avLst>
              <a:gd name="adj" fmla="val 33674"/>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000000"/>
                </a:solidFill>
              </a:rPr>
              <a:t>1 month mentoring</a:t>
            </a:r>
          </a:p>
        </p:txBody>
      </p:sp>
      <p:sp>
        <p:nvSpPr>
          <p:cNvPr id="18" name="Rounded Rectangle 17"/>
          <p:cNvSpPr/>
          <p:nvPr/>
        </p:nvSpPr>
        <p:spPr>
          <a:xfrm>
            <a:off x="917329" y="2193439"/>
            <a:ext cx="1173641" cy="1272205"/>
          </a:xfrm>
          <a:prstGeom prst="roundRect">
            <a:avLst>
              <a:gd name="adj" fmla="val 5574"/>
            </a:avLst>
          </a:prstGeom>
          <a:solidFill>
            <a:schemeClr val="accent6">
              <a:lumMod val="40000"/>
              <a:lumOff val="6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1 </a:t>
            </a:r>
            <a:r>
              <a:rPr lang="en-US" sz="1400" dirty="0">
                <a:solidFill>
                  <a:srgbClr val="000000"/>
                </a:solidFill>
              </a:rPr>
              <a:t>Training</a:t>
            </a:r>
          </a:p>
        </p:txBody>
      </p:sp>
      <p:sp>
        <p:nvSpPr>
          <p:cNvPr id="19" name="Pentagon 18"/>
          <p:cNvSpPr/>
          <p:nvPr/>
        </p:nvSpPr>
        <p:spPr>
          <a:xfrm>
            <a:off x="4529522" y="2432983"/>
            <a:ext cx="1314453" cy="768332"/>
          </a:xfrm>
          <a:prstGeom prst="homePlate">
            <a:avLst>
              <a:gd name="adj" fmla="val 33674"/>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000000"/>
                </a:solidFill>
              </a:rPr>
              <a:t>1 month mentoring</a:t>
            </a:r>
          </a:p>
        </p:txBody>
      </p:sp>
      <p:sp>
        <p:nvSpPr>
          <p:cNvPr id="21" name="Rounded Rectangle 20"/>
          <p:cNvSpPr/>
          <p:nvPr/>
        </p:nvSpPr>
        <p:spPr>
          <a:xfrm>
            <a:off x="3348557" y="2195971"/>
            <a:ext cx="1183809" cy="1272205"/>
          </a:xfrm>
          <a:prstGeom prst="roundRect">
            <a:avLst>
              <a:gd name="adj" fmla="val 5574"/>
            </a:avLst>
          </a:prstGeom>
          <a:solidFill>
            <a:schemeClr val="accent6">
              <a:lumMod val="40000"/>
              <a:lumOff val="6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3 </a:t>
            </a:r>
            <a:r>
              <a:rPr lang="en-US" sz="1400" dirty="0">
                <a:solidFill>
                  <a:srgbClr val="000000"/>
                </a:solidFill>
              </a:rPr>
              <a:t>Training</a:t>
            </a:r>
          </a:p>
        </p:txBody>
      </p:sp>
      <p:sp>
        <p:nvSpPr>
          <p:cNvPr id="23" name="Rounded Rectangle 22"/>
          <p:cNvSpPr/>
          <p:nvPr/>
        </p:nvSpPr>
        <p:spPr>
          <a:xfrm>
            <a:off x="6931275" y="2205857"/>
            <a:ext cx="1194217" cy="1272205"/>
          </a:xfrm>
          <a:prstGeom prst="roundRect">
            <a:avLst>
              <a:gd name="adj" fmla="val 5574"/>
            </a:avLst>
          </a:prstGeom>
          <a:solidFill>
            <a:srgbClr val="8CC738"/>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5 </a:t>
            </a:r>
            <a:r>
              <a:rPr lang="en-US" sz="1400" dirty="0">
                <a:solidFill>
                  <a:srgbClr val="000000"/>
                </a:solidFill>
              </a:rPr>
              <a:t>Training</a:t>
            </a:r>
          </a:p>
        </p:txBody>
      </p:sp>
      <p:pic>
        <p:nvPicPr>
          <p:cNvPr id="25" name="Picture 2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52301" y="2265456"/>
            <a:ext cx="967170" cy="1240820"/>
          </a:xfrm>
          <a:prstGeom prst="rect">
            <a:avLst/>
          </a:prstGeom>
        </p:spPr>
      </p:pic>
      <p:sp>
        <p:nvSpPr>
          <p:cNvPr id="26" name="Rounded Rectangle 25"/>
          <p:cNvSpPr/>
          <p:nvPr/>
        </p:nvSpPr>
        <p:spPr>
          <a:xfrm>
            <a:off x="933885" y="1851950"/>
            <a:ext cx="3605815" cy="323156"/>
          </a:xfrm>
          <a:prstGeom prst="roundRect">
            <a:avLst>
              <a:gd name="adj" fmla="val 5574"/>
            </a:avLst>
          </a:prstGeom>
          <a:solidFill>
            <a:schemeClr val="accent6">
              <a:lumMod val="5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prstClr val="white"/>
                </a:solidFill>
              </a:rPr>
              <a:t>Module 1</a:t>
            </a:r>
          </a:p>
        </p:txBody>
      </p:sp>
      <p:sp>
        <p:nvSpPr>
          <p:cNvPr id="30" name="Rounded Rectangle 29"/>
          <p:cNvSpPr/>
          <p:nvPr/>
        </p:nvSpPr>
        <p:spPr>
          <a:xfrm>
            <a:off x="5702104" y="1877351"/>
            <a:ext cx="3647516" cy="311265"/>
          </a:xfrm>
          <a:prstGeom prst="roundRect">
            <a:avLst>
              <a:gd name="adj" fmla="val 5574"/>
            </a:avLst>
          </a:prstGeom>
          <a:solidFill>
            <a:schemeClr val="accent6">
              <a:lumMod val="5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prstClr val="white"/>
                </a:solidFill>
              </a:rPr>
              <a:t>Module 2</a:t>
            </a:r>
          </a:p>
        </p:txBody>
      </p:sp>
      <p:sp>
        <p:nvSpPr>
          <p:cNvPr id="39" name="Rounded Rectangle 38"/>
          <p:cNvSpPr/>
          <p:nvPr/>
        </p:nvSpPr>
        <p:spPr>
          <a:xfrm>
            <a:off x="2138035" y="2190617"/>
            <a:ext cx="1158589" cy="1272205"/>
          </a:xfrm>
          <a:prstGeom prst="roundRect">
            <a:avLst>
              <a:gd name="adj" fmla="val 5574"/>
            </a:avLst>
          </a:prstGeom>
          <a:solidFill>
            <a:schemeClr val="accent6">
              <a:lumMod val="40000"/>
              <a:lumOff val="6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2 </a:t>
            </a:r>
            <a:r>
              <a:rPr lang="en-US" sz="1400" dirty="0">
                <a:solidFill>
                  <a:srgbClr val="000000"/>
                </a:solidFill>
              </a:rPr>
              <a:t>Training</a:t>
            </a:r>
          </a:p>
        </p:txBody>
      </p:sp>
      <p:sp>
        <p:nvSpPr>
          <p:cNvPr id="40" name="Rounded Rectangle 39"/>
          <p:cNvSpPr/>
          <p:nvPr/>
        </p:nvSpPr>
        <p:spPr>
          <a:xfrm>
            <a:off x="5702681" y="2206659"/>
            <a:ext cx="1183809" cy="1272205"/>
          </a:xfrm>
          <a:prstGeom prst="roundRect">
            <a:avLst>
              <a:gd name="adj" fmla="val 5574"/>
            </a:avLst>
          </a:prstGeom>
          <a:solidFill>
            <a:srgbClr val="8CC738"/>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4 </a:t>
            </a:r>
            <a:r>
              <a:rPr lang="en-US" sz="1400" dirty="0">
                <a:solidFill>
                  <a:srgbClr val="000000"/>
                </a:solidFill>
              </a:rPr>
              <a:t>Training</a:t>
            </a:r>
          </a:p>
        </p:txBody>
      </p:sp>
      <p:sp>
        <p:nvSpPr>
          <p:cNvPr id="41" name="Rounded Rectangle 40"/>
          <p:cNvSpPr/>
          <p:nvPr/>
        </p:nvSpPr>
        <p:spPr>
          <a:xfrm>
            <a:off x="8169289" y="2198096"/>
            <a:ext cx="1194217" cy="1272205"/>
          </a:xfrm>
          <a:prstGeom prst="roundRect">
            <a:avLst>
              <a:gd name="adj" fmla="val 5574"/>
            </a:avLst>
          </a:prstGeom>
          <a:solidFill>
            <a:srgbClr val="8CC738"/>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6 </a:t>
            </a:r>
            <a:r>
              <a:rPr lang="en-US" sz="1400" dirty="0">
                <a:solidFill>
                  <a:srgbClr val="000000"/>
                </a:solidFill>
              </a:rPr>
              <a:t>Training</a:t>
            </a:r>
          </a:p>
        </p:txBody>
      </p:sp>
      <p:sp>
        <p:nvSpPr>
          <p:cNvPr id="17" name="Title 1"/>
          <p:cNvSpPr>
            <a:spLocks noGrp="1"/>
          </p:cNvSpPr>
          <p:nvPr>
            <p:ph type="title" idx="4294967295"/>
          </p:nvPr>
        </p:nvSpPr>
        <p:spPr>
          <a:xfrm>
            <a:off x="6815508" y="4124522"/>
            <a:ext cx="6553200" cy="982663"/>
          </a:xfrm>
          <a:prstGeom prst="rect">
            <a:avLst/>
          </a:prstGeom>
        </p:spPr>
        <p:txBody>
          <a:bodyPr>
            <a:normAutofit/>
          </a:bodyPr>
          <a:lstStyle/>
          <a:p>
            <a:r>
              <a:rPr lang="en-US" sz="6000" b="1" dirty="0">
                <a:solidFill>
                  <a:srgbClr val="1B2F7F"/>
                </a:solidFill>
                <a:latin typeface="Calibri" panose="020F0502020204030204" pitchFamily="34" charset="0"/>
              </a:rPr>
              <a:t>THANK YOU!</a:t>
            </a:r>
          </a:p>
        </p:txBody>
      </p:sp>
      <p:pic>
        <p:nvPicPr>
          <p:cNvPr id="22" name="Picture 8" descr="C:\Documents and Settings\evorderbruegge\Local Settings\Temporary Internet Files\Content.IE5\5328XGFC\large-festival-fireworks-66.6-15760[1].gif"/>
          <p:cNvPicPr>
            <a:picLocks noChangeAspect="1" noChangeArrowheads="1"/>
          </p:cNvPicPr>
          <p:nvPr/>
        </p:nvPicPr>
        <p:blipFill>
          <a:blip r:embed="rId4"/>
          <a:srcRect/>
          <a:stretch>
            <a:fillRect/>
          </a:stretch>
        </p:blipFill>
        <p:spPr bwMode="auto">
          <a:xfrm>
            <a:off x="839459" y="3892490"/>
            <a:ext cx="2513615" cy="1944909"/>
          </a:xfrm>
          <a:prstGeom prst="rect">
            <a:avLst/>
          </a:prstGeom>
          <a:noFill/>
        </p:spPr>
      </p:pic>
      <p:sp>
        <p:nvSpPr>
          <p:cNvPr id="24" name="Rectangle 23"/>
          <p:cNvSpPr/>
          <p:nvPr/>
        </p:nvSpPr>
        <p:spPr>
          <a:xfrm>
            <a:off x="3954368" y="5693471"/>
            <a:ext cx="7157831" cy="646331"/>
          </a:xfrm>
          <a:prstGeom prst="rect">
            <a:avLst/>
          </a:prstGeom>
          <a:solidFill>
            <a:srgbClr val="8AC836"/>
          </a:solidFill>
          <a:ln>
            <a:solidFill>
              <a:srgbClr val="8AC836"/>
            </a:solidFill>
          </a:ln>
        </p:spPr>
        <p:txBody>
          <a:bodyPr wrap="square">
            <a:spAutoFit/>
          </a:bodyPr>
          <a:lstStyle/>
          <a:p>
            <a:pPr algn="ctr"/>
            <a:r>
              <a:rPr lang="en-US" sz="3600" b="1" dirty="0">
                <a:solidFill>
                  <a:srgbClr val="1B2F7F"/>
                </a:solidFill>
                <a:latin typeface="Calibri" panose="020F0502020204030204" pitchFamily="34" charset="0"/>
              </a:rPr>
              <a:t>SEE YOU FOR THE NEXT MODULE!</a:t>
            </a:r>
          </a:p>
        </p:txBody>
      </p:sp>
      <p:sp>
        <p:nvSpPr>
          <p:cNvPr id="27" name="Oval Callout 26"/>
          <p:cNvSpPr/>
          <p:nvPr/>
        </p:nvSpPr>
        <p:spPr>
          <a:xfrm>
            <a:off x="4102796" y="3653386"/>
            <a:ext cx="1317036" cy="804334"/>
          </a:xfrm>
          <a:prstGeom prst="wedgeEllipseCallout">
            <a:avLst>
              <a:gd name="adj1" fmla="val -17912"/>
              <a:gd name="adj2" fmla="val -107965"/>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We are here!</a:t>
            </a:r>
          </a:p>
        </p:txBody>
      </p:sp>
      <p:sp>
        <p:nvSpPr>
          <p:cNvPr id="28" name="Right Arrow 27"/>
          <p:cNvSpPr/>
          <p:nvPr/>
        </p:nvSpPr>
        <p:spPr>
          <a:xfrm>
            <a:off x="11006368" y="5358071"/>
            <a:ext cx="1005389" cy="1309750"/>
          </a:xfrm>
          <a:prstGeom prst="rightArrow">
            <a:avLst/>
          </a:prstGeom>
          <a:solidFill>
            <a:srgbClr val="8AC836"/>
          </a:solidFill>
          <a:ln>
            <a:solidFill>
              <a:srgbClr val="8AC83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571625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bg1"/>
                </a:solidFill>
                <a:latin typeface="Calibri" panose="020F0502020204030204" pitchFamily="34" charset="0"/>
              </a:rPr>
              <a:t>Day 2 review wrap up</a:t>
            </a:r>
          </a:p>
        </p:txBody>
      </p:sp>
      <p:sp>
        <p:nvSpPr>
          <p:cNvPr id="6" name="Rounded Rectangle 5"/>
          <p:cNvSpPr/>
          <p:nvPr/>
        </p:nvSpPr>
        <p:spPr>
          <a:xfrm>
            <a:off x="4773162" y="2014734"/>
            <a:ext cx="5346842" cy="3416190"/>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lvl="1" algn="ctr">
              <a:buNone/>
            </a:pPr>
            <a:r>
              <a:rPr lang="en-US" sz="4000" b="1" dirty="0">
                <a:solidFill>
                  <a:srgbClr val="1B2F7F"/>
                </a:solidFill>
                <a:latin typeface="Calibri" panose="020F0502020204030204" pitchFamily="34" charset="0"/>
              </a:rPr>
              <a:t>What questions or comments do you have about any of the </a:t>
            </a:r>
          </a:p>
          <a:p>
            <a:pPr marL="0" lvl="1" algn="ctr">
              <a:buNone/>
            </a:pPr>
            <a:r>
              <a:rPr lang="en-US" sz="4000" b="1" dirty="0">
                <a:solidFill>
                  <a:srgbClr val="1B2F7F"/>
                </a:solidFill>
                <a:latin typeface="Calibri" panose="020F0502020204030204" pitchFamily="34" charset="0"/>
              </a:rPr>
              <a:t>Day 2 Sessions?</a:t>
            </a:r>
            <a:endParaRPr lang="en-US" sz="4000" dirty="0">
              <a:solidFill>
                <a:srgbClr val="1B2F7F"/>
              </a:solidFill>
              <a:latin typeface="Calibri" panose="020F0502020204030204" pitchFamily="34" charset="0"/>
            </a:endParaRPr>
          </a:p>
        </p:txBody>
      </p:sp>
      <p:pic>
        <p:nvPicPr>
          <p:cNvPr id="8" name="Picture 7"/>
          <p:cNvPicPr>
            <a:picLocks noChangeAspect="1"/>
          </p:cNvPicPr>
          <p:nvPr/>
        </p:nvPicPr>
        <p:blipFill>
          <a:blip r:embed="rId3"/>
          <a:stretch>
            <a:fillRect/>
          </a:stretch>
        </p:blipFill>
        <p:spPr>
          <a:xfrm>
            <a:off x="1488275" y="2466179"/>
            <a:ext cx="2984500" cy="2730500"/>
          </a:xfrm>
          <a:prstGeom prst="rect">
            <a:avLst/>
          </a:prstGeom>
        </p:spPr>
      </p:pic>
    </p:spTree>
    <p:extLst>
      <p:ext uri="{BB962C8B-B14F-4D97-AF65-F5344CB8AC3E}">
        <p14:creationId xmlns:p14="http://schemas.microsoft.com/office/powerpoint/2010/main" val="8506658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itle 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5189</TotalTime>
  <Words>8647</Words>
  <Application>Microsoft Office PowerPoint</Application>
  <PresentationFormat>Widescreen</PresentationFormat>
  <Paragraphs>1291</Paragraphs>
  <Slides>80</Slides>
  <Notes>78</Notes>
  <HiddenSlides>0</HiddenSlides>
  <MMClips>0</MMClips>
  <ScaleCrop>false</ScaleCrop>
  <HeadingPairs>
    <vt:vector size="8" baseType="variant">
      <vt:variant>
        <vt:lpstr>Fonts Used</vt:lpstr>
      </vt:variant>
      <vt:variant>
        <vt:i4>6</vt:i4>
      </vt:variant>
      <vt:variant>
        <vt:lpstr>Theme</vt:lpstr>
      </vt:variant>
      <vt:variant>
        <vt:i4>7</vt:i4>
      </vt:variant>
      <vt:variant>
        <vt:lpstr>Embedded OLE Servers</vt:lpstr>
      </vt:variant>
      <vt:variant>
        <vt:i4>1</vt:i4>
      </vt:variant>
      <vt:variant>
        <vt:lpstr>Slide Titles</vt:lpstr>
      </vt:variant>
      <vt:variant>
        <vt:i4>80</vt:i4>
      </vt:variant>
    </vt:vector>
  </HeadingPairs>
  <TitlesOfParts>
    <vt:vector size="94" baseType="lpstr">
      <vt:lpstr>Arial</vt:lpstr>
      <vt:lpstr>Calibri</vt:lpstr>
      <vt:lpstr>Calibri Light</vt:lpstr>
      <vt:lpstr>Gill Sans MT</vt:lpstr>
      <vt:lpstr>Wingdings</vt:lpstr>
      <vt:lpstr>Wingdings 2</vt:lpstr>
      <vt:lpstr>Title Slide</vt:lpstr>
      <vt:lpstr>1_Custom Design</vt:lpstr>
      <vt:lpstr>3_Custom Design</vt:lpstr>
      <vt:lpstr>2_Custom Design</vt:lpstr>
      <vt:lpstr>4_Custom Design</vt:lpstr>
      <vt:lpstr>5_Custom Design</vt:lpstr>
      <vt:lpstr>6_Custom Design</vt:lpstr>
      <vt:lpstr>think-cell Slide</vt:lpstr>
      <vt:lpstr> Module 1 Day 3</vt:lpstr>
      <vt:lpstr>PowerPoint Presentation</vt:lpstr>
      <vt:lpstr>Session 1. Day 2 review</vt:lpstr>
      <vt:lpstr>Training agenda review</vt:lpstr>
      <vt:lpstr>Day 2 review:  Question 1</vt:lpstr>
      <vt:lpstr>Day 2 review:  Question 2</vt:lpstr>
      <vt:lpstr>Day 2 Review:  Question 3</vt:lpstr>
      <vt:lpstr>Day 2 review:  Question 4</vt:lpstr>
      <vt:lpstr>Day 2 review wrap up</vt:lpstr>
      <vt:lpstr>Session 2.  Diarrhea overview</vt:lpstr>
      <vt:lpstr>Tell what you know about diarrhea</vt:lpstr>
      <vt:lpstr>Cause and symptoms of diarrhea</vt:lpstr>
      <vt:lpstr>How does diarrhea spread?</vt:lpstr>
      <vt:lpstr>What makes diarrhea dangerous? </vt:lpstr>
      <vt:lpstr>Clean hands and clean water – the best protectors</vt:lpstr>
      <vt:lpstr>PowerPoint Presentation</vt:lpstr>
      <vt:lpstr>Session 4.  Assessment &amp; treatment of diarrhea</vt:lpstr>
      <vt:lpstr>Sick Child Guide: Review Page 1  </vt:lpstr>
      <vt:lpstr>Sick Child Guide: Page 5 - child with DIARRHEA</vt:lpstr>
      <vt:lpstr>Child with DIARRHEA – ask for blood in the stool</vt:lpstr>
      <vt:lpstr>How to treat a child with DIARRHEA</vt:lpstr>
      <vt:lpstr>Restore and refresh with ORS! </vt:lpstr>
      <vt:lpstr>Zap diarrhea with ZINC! </vt:lpstr>
      <vt:lpstr>VIDEO 2 - A powerful combination </vt:lpstr>
      <vt:lpstr>What not to give for common diarrhea</vt:lpstr>
      <vt:lpstr>VIDEO 3 - What not to give for common diarrhea</vt:lpstr>
      <vt:lpstr>How to treat diarrhea</vt:lpstr>
      <vt:lpstr>ORS mixing instructions</vt:lpstr>
      <vt:lpstr>STEP 1: ORS dosage instructions</vt:lpstr>
      <vt:lpstr>Zinc mixing instructions</vt:lpstr>
      <vt:lpstr>STEP 2: zinc dosage instructions </vt:lpstr>
      <vt:lpstr>STEP 3: Continue to feed</vt:lpstr>
      <vt:lpstr>STEP 4: Know when to get more help</vt:lpstr>
      <vt:lpstr>Available products – Co packs</vt:lpstr>
      <vt:lpstr>Available products – ORS</vt:lpstr>
      <vt:lpstr>Available products – zinc</vt:lpstr>
      <vt:lpstr>   Preparing ORS AND ZINC</vt:lpstr>
      <vt:lpstr>PowerPoint Presentation</vt:lpstr>
      <vt:lpstr>Filling out the Sick Child Register</vt:lpstr>
      <vt:lpstr>Filling out the referral form</vt:lpstr>
      <vt:lpstr>PowerPoint Presentation</vt:lpstr>
      <vt:lpstr>PowerPoint Presentation</vt:lpstr>
      <vt:lpstr>The power of zinc &amp; ORS</vt:lpstr>
      <vt:lpstr>.</vt:lpstr>
      <vt:lpstr>Session 4. Home Care Recommendations  </vt:lpstr>
      <vt:lpstr>Sick Child Guide: Page 6 - good health advice</vt:lpstr>
      <vt:lpstr>Health advice: 1 Nutrition</vt:lpstr>
      <vt:lpstr>Health advice: 2. Sleep under a mosquito net</vt:lpstr>
      <vt:lpstr>Health advice: 3 Wash hands</vt:lpstr>
      <vt:lpstr>Health advice: 4 Keep smoke out of the home</vt:lpstr>
      <vt:lpstr>Health advice: 5 Vaccinations</vt:lpstr>
      <vt:lpstr>Session 4. Updates on wholesaler partnership and drug shop licensing </vt:lpstr>
      <vt:lpstr>Session 6. Wholesaler engagement</vt:lpstr>
      <vt:lpstr>You need to have the right products in stock!</vt:lpstr>
      <vt:lpstr>Linking you to high quality affordable products!</vt:lpstr>
      <vt:lpstr>Wholesalers we partner with</vt:lpstr>
      <vt:lpstr>Wholesale price list</vt:lpstr>
      <vt:lpstr>Recommended Retail Prices</vt:lpstr>
      <vt:lpstr>Personal ID cards</vt:lpstr>
      <vt:lpstr>Essential Medicines Voucher!</vt:lpstr>
      <vt:lpstr>PowerPoint Presentation</vt:lpstr>
      <vt:lpstr>Essential Medicines Voucher!</vt:lpstr>
      <vt:lpstr>Essential Medicines Voucher – list of wholesalers</vt:lpstr>
      <vt:lpstr>PowerPoint Presentation</vt:lpstr>
      <vt:lpstr>Updates on licensing </vt:lpstr>
      <vt:lpstr>Remember!</vt:lpstr>
      <vt:lpstr>Session 6: Preparing for a mentor visit</vt:lpstr>
      <vt:lpstr>Prepare for a mentor visit </vt:lpstr>
      <vt:lpstr>Receiving feedback</vt:lpstr>
      <vt:lpstr>Session 7.  End of day activities</vt:lpstr>
      <vt:lpstr>What can you say about this image?</vt:lpstr>
      <vt:lpstr>What can you say about this image?</vt:lpstr>
      <vt:lpstr>What can you say about this image?</vt:lpstr>
      <vt:lpstr>What can you say about this image?</vt:lpstr>
      <vt:lpstr>Day 4 Quiz</vt:lpstr>
      <vt:lpstr>Day 4 Quiz</vt:lpstr>
      <vt:lpstr>Module 1 evaluation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eddy mutebi</dc:creator>
  <cp:lastModifiedBy>Lorna Muhirwe</cp:lastModifiedBy>
  <cp:revision>122</cp:revision>
  <dcterms:created xsi:type="dcterms:W3CDTF">2016-03-26T15:22:59Z</dcterms:created>
  <dcterms:modified xsi:type="dcterms:W3CDTF">2020-12-17T09:13:47Z</dcterms:modified>
</cp:coreProperties>
</file>