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ags/tag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tags/tag4.xml" ContentType="application/vnd.openxmlformats-officedocument.presentationml.tags+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7.xml" ContentType="application/vnd.openxmlformats-officedocument.presentationml.tags+xml"/>
  <Override PartName="/ppt/notesSlides/notesSlide48.xml" ContentType="application/vnd.openxmlformats-officedocument.presentationml.notesSlide+xml"/>
  <Override PartName="/ppt/tags/tag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8" r:id="rId3"/>
    <p:sldMasterId id="2147483686" r:id="rId4"/>
    <p:sldMasterId id="2147483710" r:id="rId5"/>
    <p:sldMasterId id="2147483714" r:id="rId6"/>
  </p:sldMasterIdLst>
  <p:notesMasterIdLst>
    <p:notesMasterId r:id="rId77"/>
  </p:notesMasterIdLst>
  <p:sldIdLst>
    <p:sldId id="262" r:id="rId7"/>
    <p:sldId id="263" r:id="rId8"/>
    <p:sldId id="264" r:id="rId9"/>
    <p:sldId id="266" r:id="rId10"/>
    <p:sldId id="267" r:id="rId11"/>
    <p:sldId id="269" r:id="rId12"/>
    <p:sldId id="270" r:id="rId13"/>
    <p:sldId id="271" r:id="rId14"/>
    <p:sldId id="272" r:id="rId15"/>
    <p:sldId id="273" r:id="rId16"/>
    <p:sldId id="274" r:id="rId17"/>
    <p:sldId id="335" r:id="rId18"/>
    <p:sldId id="275" r:id="rId19"/>
    <p:sldId id="276" r:id="rId20"/>
    <p:sldId id="334"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8" r:id="rId42"/>
    <p:sldId id="299" r:id="rId43"/>
    <p:sldId id="300" r:id="rId44"/>
    <p:sldId id="302" r:id="rId45"/>
    <p:sldId id="303" r:id="rId46"/>
    <p:sldId id="304" r:id="rId47"/>
    <p:sldId id="305" r:id="rId48"/>
    <p:sldId id="33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Lst>
  <p:sldSz cx="12192000" cy="6858000"/>
  <p:notesSz cx="6858000" cy="9144000"/>
  <p:custDataLst>
    <p:tags r:id="rId7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Vorderbruegge" initials="EV" lastIdx="4" clrIdx="0"/>
  <p:cmAuthor id="1" name="AmandaPC"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2F7F"/>
    <a:srgbClr val="8AC836"/>
    <a:srgbClr val="8CC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5980" autoAdjust="0"/>
  </p:normalViewPr>
  <p:slideViewPr>
    <p:cSldViewPr snapToGrid="0">
      <p:cViewPr varScale="1">
        <p:scale>
          <a:sx n="68" d="100"/>
          <a:sy n="68" d="100"/>
        </p:scale>
        <p:origin x="816"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tags" Target="tags/tag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6223DB-7A8B-7B44-ACE5-E9D0543CF0D3}" type="doc">
      <dgm:prSet loTypeId="urn:microsoft.com/office/officeart/2005/8/layout/radial4" loCatId="" qsTypeId="urn:microsoft.com/office/officeart/2005/8/quickstyle/simple4" qsCatId="simple" csTypeId="urn:microsoft.com/office/officeart/2005/8/colors/accent6_2" csCatId="accent6" phldr="1"/>
      <dgm:spPr/>
      <dgm:t>
        <a:bodyPr/>
        <a:lstStyle/>
        <a:p>
          <a:endParaRPr lang="en-US"/>
        </a:p>
      </dgm:t>
    </dgm:pt>
    <dgm:pt modelId="{7B112C45-5003-CE49-B3AD-D6EFEC033970}">
      <dgm:prSet phldrT="[Text]"/>
      <dgm:spPr>
        <a:solidFill>
          <a:srgbClr val="8CC738"/>
        </a:solidFill>
      </dgm:spPr>
      <dgm:t>
        <a:bodyPr/>
        <a:lstStyle/>
        <a:p>
          <a:r>
            <a:rPr lang="en-US" dirty="0"/>
            <a:t>Your shop name</a:t>
          </a:r>
        </a:p>
      </dgm:t>
    </dgm:pt>
    <dgm:pt modelId="{134EDAA0-1E5B-2A4E-BD07-58524ACD31E4}" type="parTrans" cxnId="{1C4390AC-3D27-694C-8444-946C7852AFF4}">
      <dgm:prSet/>
      <dgm:spPr/>
      <dgm:t>
        <a:bodyPr/>
        <a:lstStyle/>
        <a:p>
          <a:endParaRPr lang="en-US"/>
        </a:p>
      </dgm:t>
    </dgm:pt>
    <dgm:pt modelId="{4667CCBB-60E0-4947-9934-A60BFCAD0299}" type="sibTrans" cxnId="{1C4390AC-3D27-694C-8444-946C7852AFF4}">
      <dgm:prSet/>
      <dgm:spPr/>
      <dgm:t>
        <a:bodyPr/>
        <a:lstStyle/>
        <a:p>
          <a:endParaRPr lang="en-US"/>
        </a:p>
      </dgm:t>
    </dgm:pt>
    <dgm:pt modelId="{1AAFF06F-B88F-A14B-9AF9-DCA5BF5DFA7B}">
      <dgm:prSet phldrT="[Text]"/>
      <dgm:spPr>
        <a:solidFill>
          <a:schemeClr val="bg2"/>
        </a:solidFill>
        <a:ln>
          <a:solidFill>
            <a:schemeClr val="bg2"/>
          </a:solidFill>
        </a:ln>
      </dgm:spPr>
      <dgm:t>
        <a:bodyPr/>
        <a:lstStyle/>
        <a:p>
          <a:r>
            <a:rPr lang="en-US" dirty="0">
              <a:solidFill>
                <a:srgbClr val="1B2F7F"/>
              </a:solidFill>
            </a:rPr>
            <a:t>Your name</a:t>
          </a:r>
        </a:p>
      </dgm:t>
    </dgm:pt>
    <dgm:pt modelId="{635D0B34-8EEB-754B-9A45-AEB595280EE9}" type="parTrans" cxnId="{0528DA84-5476-7A42-8687-047E0C118F13}">
      <dgm:prSet/>
      <dgm:spPr/>
      <dgm:t>
        <a:bodyPr/>
        <a:lstStyle/>
        <a:p>
          <a:endParaRPr lang="en-US"/>
        </a:p>
      </dgm:t>
    </dgm:pt>
    <dgm:pt modelId="{36E1CF43-4E26-EB44-8C5B-40F4423E5B7E}" type="sibTrans" cxnId="{0528DA84-5476-7A42-8687-047E0C118F13}">
      <dgm:prSet/>
      <dgm:spPr/>
      <dgm:t>
        <a:bodyPr/>
        <a:lstStyle/>
        <a:p>
          <a:endParaRPr lang="en-US"/>
        </a:p>
      </dgm:t>
    </dgm:pt>
    <dgm:pt modelId="{F1964ADB-7DAC-8C40-BF3C-5EAA6CEA0460}">
      <dgm:prSet phldrT="[Text]"/>
      <dgm:spPr>
        <a:solidFill>
          <a:schemeClr val="bg2"/>
        </a:solidFill>
        <a:ln>
          <a:solidFill>
            <a:schemeClr val="bg2"/>
          </a:solidFill>
        </a:ln>
      </dgm:spPr>
      <dgm:t>
        <a:bodyPr/>
        <a:lstStyle/>
        <a:p>
          <a:r>
            <a:rPr lang="en-US" dirty="0">
              <a:solidFill>
                <a:srgbClr val="1B2F7F"/>
              </a:solidFill>
            </a:rPr>
            <a:t>Your name</a:t>
          </a:r>
        </a:p>
      </dgm:t>
    </dgm:pt>
    <dgm:pt modelId="{6201B580-B681-C445-B216-36D3C4ED766E}" type="parTrans" cxnId="{BAD08549-2897-6941-AADA-26A83EB978FA}">
      <dgm:prSet/>
      <dgm:spPr/>
      <dgm:t>
        <a:bodyPr/>
        <a:lstStyle/>
        <a:p>
          <a:endParaRPr lang="en-US"/>
        </a:p>
      </dgm:t>
    </dgm:pt>
    <dgm:pt modelId="{268F207E-1C04-0145-8C8D-5E1E0DCF87FB}" type="sibTrans" cxnId="{BAD08549-2897-6941-AADA-26A83EB978FA}">
      <dgm:prSet/>
      <dgm:spPr/>
      <dgm:t>
        <a:bodyPr/>
        <a:lstStyle/>
        <a:p>
          <a:endParaRPr lang="en-US"/>
        </a:p>
      </dgm:t>
    </dgm:pt>
    <dgm:pt modelId="{32B520AB-83D5-3A49-B8AA-26CAAB1D8A8E}" type="pres">
      <dgm:prSet presAssocID="{B76223DB-7A8B-7B44-ACE5-E9D0543CF0D3}" presName="cycle" presStyleCnt="0">
        <dgm:presLayoutVars>
          <dgm:chMax val="1"/>
          <dgm:dir/>
          <dgm:animLvl val="ctr"/>
          <dgm:resizeHandles val="exact"/>
        </dgm:presLayoutVars>
      </dgm:prSet>
      <dgm:spPr/>
    </dgm:pt>
    <dgm:pt modelId="{B5EDFA40-F21E-F640-B0B7-9FF948E5A548}" type="pres">
      <dgm:prSet presAssocID="{7B112C45-5003-CE49-B3AD-D6EFEC033970}" presName="centerShape" presStyleLbl="node0" presStyleIdx="0" presStyleCnt="1" custLinFactNeighborX="723" custLinFactNeighborY="1205"/>
      <dgm:spPr/>
    </dgm:pt>
    <dgm:pt modelId="{97697ED2-DE5B-ED41-8415-0D0AF8F7AA30}" type="pres">
      <dgm:prSet presAssocID="{635D0B34-8EEB-754B-9A45-AEB595280EE9}" presName="parTrans" presStyleLbl="bgSibTrans2D1" presStyleIdx="0" presStyleCnt="2"/>
      <dgm:spPr/>
    </dgm:pt>
    <dgm:pt modelId="{E0AAC883-DA62-3845-BE8B-E6988A61E969}" type="pres">
      <dgm:prSet presAssocID="{1AAFF06F-B88F-A14B-9AF9-DCA5BF5DFA7B}" presName="node" presStyleLbl="node1" presStyleIdx="0" presStyleCnt="2">
        <dgm:presLayoutVars>
          <dgm:bulletEnabled val="1"/>
        </dgm:presLayoutVars>
      </dgm:prSet>
      <dgm:spPr/>
    </dgm:pt>
    <dgm:pt modelId="{9563C2A9-5E5F-1F4B-8F89-8E205C9CD02E}" type="pres">
      <dgm:prSet presAssocID="{6201B580-B681-C445-B216-36D3C4ED766E}" presName="parTrans" presStyleLbl="bgSibTrans2D1" presStyleIdx="1" presStyleCnt="2"/>
      <dgm:spPr/>
    </dgm:pt>
    <dgm:pt modelId="{C82AC934-516F-8646-A238-79FFE75406D0}" type="pres">
      <dgm:prSet presAssocID="{F1964ADB-7DAC-8C40-BF3C-5EAA6CEA0460}" presName="node" presStyleLbl="node1" presStyleIdx="1" presStyleCnt="2">
        <dgm:presLayoutVars>
          <dgm:bulletEnabled val="1"/>
        </dgm:presLayoutVars>
      </dgm:prSet>
      <dgm:spPr/>
    </dgm:pt>
  </dgm:ptLst>
  <dgm:cxnLst>
    <dgm:cxn modelId="{C8C3AF23-3A97-3B40-BAB7-775D8A8134F0}" type="presOf" srcId="{1AAFF06F-B88F-A14B-9AF9-DCA5BF5DFA7B}" destId="{E0AAC883-DA62-3845-BE8B-E6988A61E969}" srcOrd="0" destOrd="0" presId="urn:microsoft.com/office/officeart/2005/8/layout/radial4"/>
    <dgm:cxn modelId="{EAAE5D2C-6966-7641-A6EE-4651D0A374F4}" type="presOf" srcId="{F1964ADB-7DAC-8C40-BF3C-5EAA6CEA0460}" destId="{C82AC934-516F-8646-A238-79FFE75406D0}" srcOrd="0" destOrd="0" presId="urn:microsoft.com/office/officeart/2005/8/layout/radial4"/>
    <dgm:cxn modelId="{BAD08549-2897-6941-AADA-26A83EB978FA}" srcId="{7B112C45-5003-CE49-B3AD-D6EFEC033970}" destId="{F1964ADB-7DAC-8C40-BF3C-5EAA6CEA0460}" srcOrd="1" destOrd="0" parTransId="{6201B580-B681-C445-B216-36D3C4ED766E}" sibTransId="{268F207E-1C04-0145-8C8D-5E1E0DCF87FB}"/>
    <dgm:cxn modelId="{847B7255-97DE-A241-A94C-90A72DDEAB0C}" type="presOf" srcId="{6201B580-B681-C445-B216-36D3C4ED766E}" destId="{9563C2A9-5E5F-1F4B-8F89-8E205C9CD02E}" srcOrd="0" destOrd="0" presId="urn:microsoft.com/office/officeart/2005/8/layout/radial4"/>
    <dgm:cxn modelId="{C3DCED55-628F-4245-A566-C3B30C9C7D9D}" type="presOf" srcId="{7B112C45-5003-CE49-B3AD-D6EFEC033970}" destId="{B5EDFA40-F21E-F640-B0B7-9FF948E5A548}" srcOrd="0" destOrd="0" presId="urn:microsoft.com/office/officeart/2005/8/layout/radial4"/>
    <dgm:cxn modelId="{0528DA84-5476-7A42-8687-047E0C118F13}" srcId="{7B112C45-5003-CE49-B3AD-D6EFEC033970}" destId="{1AAFF06F-B88F-A14B-9AF9-DCA5BF5DFA7B}" srcOrd="0" destOrd="0" parTransId="{635D0B34-8EEB-754B-9A45-AEB595280EE9}" sibTransId="{36E1CF43-4E26-EB44-8C5B-40F4423E5B7E}"/>
    <dgm:cxn modelId="{1C4390AC-3D27-694C-8444-946C7852AFF4}" srcId="{B76223DB-7A8B-7B44-ACE5-E9D0543CF0D3}" destId="{7B112C45-5003-CE49-B3AD-D6EFEC033970}" srcOrd="0" destOrd="0" parTransId="{134EDAA0-1E5B-2A4E-BD07-58524ACD31E4}" sibTransId="{4667CCBB-60E0-4947-9934-A60BFCAD0299}"/>
    <dgm:cxn modelId="{B27FFFB0-969E-A24F-ADAF-A00B876FAA65}" type="presOf" srcId="{B76223DB-7A8B-7B44-ACE5-E9D0543CF0D3}" destId="{32B520AB-83D5-3A49-B8AA-26CAAB1D8A8E}" srcOrd="0" destOrd="0" presId="urn:microsoft.com/office/officeart/2005/8/layout/radial4"/>
    <dgm:cxn modelId="{8E78BDDE-A230-0B40-A498-5BA2AF694E86}" type="presOf" srcId="{635D0B34-8EEB-754B-9A45-AEB595280EE9}" destId="{97697ED2-DE5B-ED41-8415-0D0AF8F7AA30}" srcOrd="0" destOrd="0" presId="urn:microsoft.com/office/officeart/2005/8/layout/radial4"/>
    <dgm:cxn modelId="{33DB80FE-A50F-0F43-8ACE-9EE9493425D2}" type="presParOf" srcId="{32B520AB-83D5-3A49-B8AA-26CAAB1D8A8E}" destId="{B5EDFA40-F21E-F640-B0B7-9FF948E5A548}" srcOrd="0" destOrd="0" presId="urn:microsoft.com/office/officeart/2005/8/layout/radial4"/>
    <dgm:cxn modelId="{10B70E3B-BA99-EF4C-85F0-9B42A004A64A}" type="presParOf" srcId="{32B520AB-83D5-3A49-B8AA-26CAAB1D8A8E}" destId="{97697ED2-DE5B-ED41-8415-0D0AF8F7AA30}" srcOrd="1" destOrd="0" presId="urn:microsoft.com/office/officeart/2005/8/layout/radial4"/>
    <dgm:cxn modelId="{BA63C93D-A829-2843-8529-C8E538C5D4D4}" type="presParOf" srcId="{32B520AB-83D5-3A49-B8AA-26CAAB1D8A8E}" destId="{E0AAC883-DA62-3845-BE8B-E6988A61E969}" srcOrd="2" destOrd="0" presId="urn:microsoft.com/office/officeart/2005/8/layout/radial4"/>
    <dgm:cxn modelId="{BA00940A-5271-CC43-BA1B-E3AE55DDC46E}" type="presParOf" srcId="{32B520AB-83D5-3A49-B8AA-26CAAB1D8A8E}" destId="{9563C2A9-5E5F-1F4B-8F89-8E205C9CD02E}" srcOrd="3" destOrd="0" presId="urn:microsoft.com/office/officeart/2005/8/layout/radial4"/>
    <dgm:cxn modelId="{9F573BA9-860B-1348-AA8A-E66A39178B5C}" type="presParOf" srcId="{32B520AB-83D5-3A49-B8AA-26CAAB1D8A8E}" destId="{C82AC934-516F-8646-A238-79FFE75406D0}" srcOrd="4" destOrd="0" presId="urn:microsoft.com/office/officeart/2005/8/layout/radial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7DE5D7-106F-8A41-B0A7-137D9A090CA5}"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US"/>
        </a:p>
      </dgm:t>
    </dgm:pt>
    <dgm:pt modelId="{6F125A06-E594-6A4D-BB1A-9B4410F54F6B}">
      <dgm:prSet phldrT="[Text]"/>
      <dgm:spPr>
        <a:gradFill flip="none" rotWithShape="1">
          <a:gsLst>
            <a:gs pos="68000">
              <a:srgbClr val="8CC738"/>
            </a:gs>
            <a:gs pos="100000">
              <a:srgbClr val="FFFFFF"/>
            </a:gs>
          </a:gsLst>
          <a:path path="circle">
            <a:fillToRect l="100000" t="100000"/>
          </a:path>
          <a:tileRect r="-100000" b="-100000"/>
        </a:gradFill>
      </dgm:spPr>
      <dgm:t>
        <a:bodyPr/>
        <a:lstStyle/>
        <a:p>
          <a:r>
            <a:rPr lang="en-US" dirty="0"/>
            <a:t>Healthy Children &amp; Communities</a:t>
          </a:r>
        </a:p>
      </dgm:t>
    </dgm:pt>
    <dgm:pt modelId="{DA723552-754E-8B48-AE62-9BE7CEEE6520}" type="parTrans" cxnId="{F62C52AA-1FEE-B64E-9034-FB7FED0B57DF}">
      <dgm:prSet/>
      <dgm:spPr/>
      <dgm:t>
        <a:bodyPr/>
        <a:lstStyle/>
        <a:p>
          <a:endParaRPr lang="en-US"/>
        </a:p>
      </dgm:t>
    </dgm:pt>
    <dgm:pt modelId="{262C66F5-6DB6-F74A-A304-1589ADB7E89D}" type="sibTrans" cxnId="{F62C52AA-1FEE-B64E-9034-FB7FED0B57DF}">
      <dgm:prSet/>
      <dgm:spPr/>
      <dgm:t>
        <a:bodyPr/>
        <a:lstStyle/>
        <a:p>
          <a:endParaRPr lang="en-US"/>
        </a:p>
      </dgm:t>
    </dgm:pt>
    <dgm:pt modelId="{E483C1E6-515A-7E46-A7D0-171EC5648C64}">
      <dgm:prSet phldrT="[Text]"/>
      <dgm:spPr>
        <a:gradFill flip="none" rotWithShape="1">
          <a:gsLst>
            <a:gs pos="68000">
              <a:srgbClr val="8CC738"/>
            </a:gs>
            <a:gs pos="100000">
              <a:srgbClr val="FFFFFF"/>
            </a:gs>
          </a:gsLst>
          <a:path path="circle">
            <a:fillToRect l="100000" t="100000"/>
          </a:path>
          <a:tileRect r="-100000" b="-100000"/>
        </a:gradFill>
      </dgm:spPr>
      <dgm:t>
        <a:bodyPr/>
        <a:lstStyle/>
        <a:p>
          <a:r>
            <a:rPr lang="en-US" dirty="0"/>
            <a:t>Hospitals</a:t>
          </a:r>
        </a:p>
      </dgm:t>
    </dgm:pt>
    <dgm:pt modelId="{6328A2C2-B084-A442-912D-ADF5A061C3A2}" type="parTrans" cxnId="{062FCCAB-EE25-684F-BCDF-EB604F1EB921}">
      <dgm:prSet/>
      <dgm:spPr/>
      <dgm:t>
        <a:bodyPr/>
        <a:lstStyle/>
        <a:p>
          <a:endParaRPr lang="en-US"/>
        </a:p>
      </dgm:t>
    </dgm:pt>
    <dgm:pt modelId="{1F64C445-DC42-0F4C-B8F8-A7ECC34FF35B}" type="sibTrans" cxnId="{062FCCAB-EE25-684F-BCDF-EB604F1EB921}">
      <dgm:prSet/>
      <dgm:spPr/>
      <dgm:t>
        <a:bodyPr/>
        <a:lstStyle/>
        <a:p>
          <a:endParaRPr lang="en-US"/>
        </a:p>
      </dgm:t>
    </dgm:pt>
    <dgm:pt modelId="{1EB01C38-C555-A44E-B107-D9F3B9EC26C6}">
      <dgm:prSet phldrT="[Text]"/>
      <dgm:spPr>
        <a:gradFill flip="none" rotWithShape="1">
          <a:gsLst>
            <a:gs pos="68000">
              <a:srgbClr val="8CC738"/>
            </a:gs>
            <a:gs pos="100000">
              <a:srgbClr val="FFFFFF"/>
            </a:gs>
          </a:gsLst>
          <a:path path="circle">
            <a:fillToRect l="100000" t="100000"/>
          </a:path>
          <a:tileRect r="-100000" b="-100000"/>
        </a:gradFill>
      </dgm:spPr>
      <dgm:t>
        <a:bodyPr/>
        <a:lstStyle/>
        <a:p>
          <a:r>
            <a:rPr lang="en-US" dirty="0"/>
            <a:t>Drug Stores</a:t>
          </a:r>
        </a:p>
      </dgm:t>
    </dgm:pt>
    <dgm:pt modelId="{F710F96F-9472-C548-BFFD-CB4555A721D1}" type="parTrans" cxnId="{2069D0F6-3A97-644E-AC7F-40970918EB00}">
      <dgm:prSet/>
      <dgm:spPr/>
      <dgm:t>
        <a:bodyPr/>
        <a:lstStyle/>
        <a:p>
          <a:endParaRPr lang="en-US"/>
        </a:p>
      </dgm:t>
    </dgm:pt>
    <dgm:pt modelId="{7494C67F-F1EB-4A4F-B74B-4DC8E9847257}" type="sibTrans" cxnId="{2069D0F6-3A97-644E-AC7F-40970918EB00}">
      <dgm:prSet/>
      <dgm:spPr/>
      <dgm:t>
        <a:bodyPr/>
        <a:lstStyle/>
        <a:p>
          <a:endParaRPr lang="en-US"/>
        </a:p>
      </dgm:t>
    </dgm:pt>
    <dgm:pt modelId="{3D3F72D7-E863-734D-B6C2-1E079E5C964A}">
      <dgm:prSet phldrT="[Text]"/>
      <dgm:spPr>
        <a:gradFill flip="none" rotWithShape="1">
          <a:gsLst>
            <a:gs pos="68000">
              <a:srgbClr val="8CC738"/>
            </a:gs>
            <a:gs pos="100000">
              <a:srgbClr val="FFFFFF"/>
            </a:gs>
          </a:gsLst>
          <a:path path="circle">
            <a:fillToRect l="100000" t="100000"/>
          </a:path>
          <a:tileRect r="-100000" b="-100000"/>
        </a:gradFill>
      </dgm:spPr>
      <dgm:t>
        <a:bodyPr/>
        <a:lstStyle/>
        <a:p>
          <a:r>
            <a:rPr lang="en-US" dirty="0"/>
            <a:t>Village Health Teams</a:t>
          </a:r>
        </a:p>
      </dgm:t>
    </dgm:pt>
    <dgm:pt modelId="{B8E212A3-DFF0-A14B-91DC-33C30931A59A}" type="parTrans" cxnId="{14A9DE2D-9E69-9A46-A49F-BC841DE98AD2}">
      <dgm:prSet/>
      <dgm:spPr/>
      <dgm:t>
        <a:bodyPr/>
        <a:lstStyle/>
        <a:p>
          <a:endParaRPr lang="en-US"/>
        </a:p>
      </dgm:t>
    </dgm:pt>
    <dgm:pt modelId="{3BB7673E-935E-0D4E-9724-5AC6F5586975}" type="sibTrans" cxnId="{14A9DE2D-9E69-9A46-A49F-BC841DE98AD2}">
      <dgm:prSet/>
      <dgm:spPr/>
      <dgm:t>
        <a:bodyPr/>
        <a:lstStyle/>
        <a:p>
          <a:endParaRPr lang="en-US"/>
        </a:p>
      </dgm:t>
    </dgm:pt>
    <dgm:pt modelId="{B16470C1-2DA2-C840-86C8-4BF552918F64}">
      <dgm:prSet phldrT="[Text]"/>
      <dgm:spPr>
        <a:gradFill flip="none" rotWithShape="1">
          <a:gsLst>
            <a:gs pos="68000">
              <a:srgbClr val="8CC738"/>
            </a:gs>
            <a:gs pos="100000">
              <a:srgbClr val="FFFFFF"/>
            </a:gs>
          </a:gsLst>
          <a:path path="circle">
            <a:fillToRect l="100000" t="100000"/>
          </a:path>
          <a:tileRect r="-100000" b="-100000"/>
        </a:gradFill>
      </dgm:spPr>
      <dgm:t>
        <a:bodyPr/>
        <a:lstStyle/>
        <a:p>
          <a:r>
            <a:rPr lang="en-US" dirty="0"/>
            <a:t>Health Centers</a:t>
          </a:r>
        </a:p>
      </dgm:t>
    </dgm:pt>
    <dgm:pt modelId="{0D9F1524-2E93-3E43-896B-E743DAA5FF5B}" type="parTrans" cxnId="{A1A93DB2-C01D-0D42-B9BE-A59C0FAB1FC0}">
      <dgm:prSet/>
      <dgm:spPr/>
      <dgm:t>
        <a:bodyPr/>
        <a:lstStyle/>
        <a:p>
          <a:endParaRPr lang="en-US"/>
        </a:p>
      </dgm:t>
    </dgm:pt>
    <dgm:pt modelId="{FA125D58-91FE-9D47-87C8-848C34F437A9}" type="sibTrans" cxnId="{A1A93DB2-C01D-0D42-B9BE-A59C0FAB1FC0}">
      <dgm:prSet/>
      <dgm:spPr/>
      <dgm:t>
        <a:bodyPr/>
        <a:lstStyle/>
        <a:p>
          <a:endParaRPr lang="en-US"/>
        </a:p>
      </dgm:t>
    </dgm:pt>
    <dgm:pt modelId="{48EB224A-8821-CC4F-AA2C-49F61B772E62}" type="pres">
      <dgm:prSet presAssocID="{1B7DE5D7-106F-8A41-B0A7-137D9A090CA5}" presName="composite" presStyleCnt="0">
        <dgm:presLayoutVars>
          <dgm:chMax val="1"/>
          <dgm:dir/>
          <dgm:resizeHandles val="exact"/>
        </dgm:presLayoutVars>
      </dgm:prSet>
      <dgm:spPr/>
    </dgm:pt>
    <dgm:pt modelId="{D0B5F506-0221-0E47-9941-0B9D6FCDE2AA}" type="pres">
      <dgm:prSet presAssocID="{1B7DE5D7-106F-8A41-B0A7-137D9A090CA5}" presName="radial" presStyleCnt="0">
        <dgm:presLayoutVars>
          <dgm:animLvl val="ctr"/>
        </dgm:presLayoutVars>
      </dgm:prSet>
      <dgm:spPr/>
    </dgm:pt>
    <dgm:pt modelId="{E51163EF-6B73-704F-8ACE-CE9EAEED43C9}" type="pres">
      <dgm:prSet presAssocID="{6F125A06-E594-6A4D-BB1A-9B4410F54F6B}" presName="centerShape" presStyleLbl="vennNode1" presStyleIdx="0" presStyleCnt="5"/>
      <dgm:spPr/>
    </dgm:pt>
    <dgm:pt modelId="{48224C90-50FF-0A43-9213-309D1F39532D}" type="pres">
      <dgm:prSet presAssocID="{E483C1E6-515A-7E46-A7D0-171EC5648C64}" presName="node" presStyleLbl="vennNode1" presStyleIdx="1" presStyleCnt="5" custRadScaleRad="98212" custRadScaleInc="164358">
        <dgm:presLayoutVars>
          <dgm:bulletEnabled val="1"/>
        </dgm:presLayoutVars>
      </dgm:prSet>
      <dgm:spPr/>
    </dgm:pt>
    <dgm:pt modelId="{612890C3-EF9C-7E40-B3ED-86B440972302}" type="pres">
      <dgm:prSet presAssocID="{1EB01C38-C555-A44E-B107-D9F3B9EC26C6}" presName="node" presStyleLbl="vennNode1" presStyleIdx="2" presStyleCnt="5">
        <dgm:presLayoutVars>
          <dgm:bulletEnabled val="1"/>
        </dgm:presLayoutVars>
      </dgm:prSet>
      <dgm:spPr/>
    </dgm:pt>
    <dgm:pt modelId="{21543B3B-A9BC-D74B-8F29-E2E6E7994B62}" type="pres">
      <dgm:prSet presAssocID="{3D3F72D7-E863-734D-B6C2-1E079E5C964A}" presName="node" presStyleLbl="vennNode1" presStyleIdx="3" presStyleCnt="5" custRadScaleRad="96036" custRadScaleInc="28417">
        <dgm:presLayoutVars>
          <dgm:bulletEnabled val="1"/>
        </dgm:presLayoutVars>
      </dgm:prSet>
      <dgm:spPr/>
    </dgm:pt>
    <dgm:pt modelId="{1DC14413-6698-2C41-ACC2-61650FE3FB42}" type="pres">
      <dgm:prSet presAssocID="{B16470C1-2DA2-C840-86C8-4BF552918F64}" presName="node" presStyleLbl="vennNode1" presStyleIdx="4" presStyleCnt="5">
        <dgm:presLayoutVars>
          <dgm:bulletEnabled val="1"/>
        </dgm:presLayoutVars>
      </dgm:prSet>
      <dgm:spPr/>
    </dgm:pt>
  </dgm:ptLst>
  <dgm:cxnLst>
    <dgm:cxn modelId="{14A9DE2D-9E69-9A46-A49F-BC841DE98AD2}" srcId="{6F125A06-E594-6A4D-BB1A-9B4410F54F6B}" destId="{3D3F72D7-E863-734D-B6C2-1E079E5C964A}" srcOrd="2" destOrd="0" parTransId="{B8E212A3-DFF0-A14B-91DC-33C30931A59A}" sibTransId="{3BB7673E-935E-0D4E-9724-5AC6F5586975}"/>
    <dgm:cxn modelId="{B4702B4A-3B87-4640-875E-DA2FAF375C51}" type="presOf" srcId="{3D3F72D7-E863-734D-B6C2-1E079E5C964A}" destId="{21543B3B-A9BC-D74B-8F29-E2E6E7994B62}" srcOrd="0" destOrd="0" presId="urn:microsoft.com/office/officeart/2005/8/layout/radial3"/>
    <dgm:cxn modelId="{9476E970-FF4E-0F46-810F-582089B29EB1}" type="presOf" srcId="{1B7DE5D7-106F-8A41-B0A7-137D9A090CA5}" destId="{48EB224A-8821-CC4F-AA2C-49F61B772E62}" srcOrd="0" destOrd="0" presId="urn:microsoft.com/office/officeart/2005/8/layout/radial3"/>
    <dgm:cxn modelId="{B9874D80-3801-0E48-A32A-B4F9AD87E5DE}" type="presOf" srcId="{1EB01C38-C555-A44E-B107-D9F3B9EC26C6}" destId="{612890C3-EF9C-7E40-B3ED-86B440972302}" srcOrd="0" destOrd="0" presId="urn:microsoft.com/office/officeart/2005/8/layout/radial3"/>
    <dgm:cxn modelId="{C6E00A85-D99C-064F-8CDF-AC3FA9498958}" type="presOf" srcId="{E483C1E6-515A-7E46-A7D0-171EC5648C64}" destId="{48224C90-50FF-0A43-9213-309D1F39532D}" srcOrd="0" destOrd="0" presId="urn:microsoft.com/office/officeart/2005/8/layout/radial3"/>
    <dgm:cxn modelId="{F62C52AA-1FEE-B64E-9034-FB7FED0B57DF}" srcId="{1B7DE5D7-106F-8A41-B0A7-137D9A090CA5}" destId="{6F125A06-E594-6A4D-BB1A-9B4410F54F6B}" srcOrd="0" destOrd="0" parTransId="{DA723552-754E-8B48-AE62-9BE7CEEE6520}" sibTransId="{262C66F5-6DB6-F74A-A304-1589ADB7E89D}"/>
    <dgm:cxn modelId="{062FCCAB-EE25-684F-BCDF-EB604F1EB921}" srcId="{6F125A06-E594-6A4D-BB1A-9B4410F54F6B}" destId="{E483C1E6-515A-7E46-A7D0-171EC5648C64}" srcOrd="0" destOrd="0" parTransId="{6328A2C2-B084-A442-912D-ADF5A061C3A2}" sibTransId="{1F64C445-DC42-0F4C-B8F8-A7ECC34FF35B}"/>
    <dgm:cxn modelId="{3E2043AC-4221-484D-982D-078D1EB50A4F}" type="presOf" srcId="{B16470C1-2DA2-C840-86C8-4BF552918F64}" destId="{1DC14413-6698-2C41-ACC2-61650FE3FB42}" srcOrd="0" destOrd="0" presId="urn:microsoft.com/office/officeart/2005/8/layout/radial3"/>
    <dgm:cxn modelId="{A1A93DB2-C01D-0D42-B9BE-A59C0FAB1FC0}" srcId="{6F125A06-E594-6A4D-BB1A-9B4410F54F6B}" destId="{B16470C1-2DA2-C840-86C8-4BF552918F64}" srcOrd="3" destOrd="0" parTransId="{0D9F1524-2E93-3E43-896B-E743DAA5FF5B}" sibTransId="{FA125D58-91FE-9D47-87C8-848C34F437A9}"/>
    <dgm:cxn modelId="{3A8CB6D4-F651-534F-B4F7-2011DC3314F5}" type="presOf" srcId="{6F125A06-E594-6A4D-BB1A-9B4410F54F6B}" destId="{E51163EF-6B73-704F-8ACE-CE9EAEED43C9}" srcOrd="0" destOrd="0" presId="urn:microsoft.com/office/officeart/2005/8/layout/radial3"/>
    <dgm:cxn modelId="{2069D0F6-3A97-644E-AC7F-40970918EB00}" srcId="{6F125A06-E594-6A4D-BB1A-9B4410F54F6B}" destId="{1EB01C38-C555-A44E-B107-D9F3B9EC26C6}" srcOrd="1" destOrd="0" parTransId="{F710F96F-9472-C548-BFFD-CB4555A721D1}" sibTransId="{7494C67F-F1EB-4A4F-B74B-4DC8E9847257}"/>
    <dgm:cxn modelId="{73CA33A7-0078-A04F-9B1B-CFB797B314EC}" type="presParOf" srcId="{48EB224A-8821-CC4F-AA2C-49F61B772E62}" destId="{D0B5F506-0221-0E47-9941-0B9D6FCDE2AA}" srcOrd="0" destOrd="0" presId="urn:microsoft.com/office/officeart/2005/8/layout/radial3"/>
    <dgm:cxn modelId="{5FC27981-E330-E544-A5EE-1D3E876302EB}" type="presParOf" srcId="{D0B5F506-0221-0E47-9941-0B9D6FCDE2AA}" destId="{E51163EF-6B73-704F-8ACE-CE9EAEED43C9}" srcOrd="0" destOrd="0" presId="urn:microsoft.com/office/officeart/2005/8/layout/radial3"/>
    <dgm:cxn modelId="{E9D6BE6C-0F63-2948-B058-518212307AB3}" type="presParOf" srcId="{D0B5F506-0221-0E47-9941-0B9D6FCDE2AA}" destId="{48224C90-50FF-0A43-9213-309D1F39532D}" srcOrd="1" destOrd="0" presId="urn:microsoft.com/office/officeart/2005/8/layout/radial3"/>
    <dgm:cxn modelId="{AE8929E3-FCCB-2F41-A3B2-A5B9FFC02126}" type="presParOf" srcId="{D0B5F506-0221-0E47-9941-0B9D6FCDE2AA}" destId="{612890C3-EF9C-7E40-B3ED-86B440972302}" srcOrd="2" destOrd="0" presId="urn:microsoft.com/office/officeart/2005/8/layout/radial3"/>
    <dgm:cxn modelId="{5D26BA48-7B26-DC46-AE7A-843C74D65E8E}" type="presParOf" srcId="{D0B5F506-0221-0E47-9941-0B9D6FCDE2AA}" destId="{21543B3B-A9BC-D74B-8F29-E2E6E7994B62}" srcOrd="3" destOrd="0" presId="urn:microsoft.com/office/officeart/2005/8/layout/radial3"/>
    <dgm:cxn modelId="{2B79879D-D77B-DD44-99D6-521504505710}" type="presParOf" srcId="{D0B5F506-0221-0E47-9941-0B9D6FCDE2AA}" destId="{1DC14413-6698-2C41-ACC2-61650FE3FB42}"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11137D-57AD-44E4-BDC3-D5935305DCB8}" type="doc">
      <dgm:prSet loTypeId="urn:microsoft.com/office/officeart/2005/8/layout/hList1" loCatId="list" qsTypeId="urn:microsoft.com/office/officeart/2005/8/quickstyle/simple1" qsCatId="simple" csTypeId="urn:microsoft.com/office/officeart/2005/8/colors/accent1_3" csCatId="accent1" phldr="1"/>
      <dgm:spPr/>
      <dgm:t>
        <a:bodyPr/>
        <a:lstStyle/>
        <a:p>
          <a:endParaRPr lang="en-US"/>
        </a:p>
      </dgm:t>
    </dgm:pt>
    <dgm:pt modelId="{641D4217-6C44-4F3F-A744-86F809909834}">
      <dgm:prSet phldrT="[Text]" custT="1"/>
      <dgm:spPr/>
      <dgm:t>
        <a:bodyPr/>
        <a:lstStyle/>
        <a:p>
          <a:r>
            <a:rPr lang="en-US" sz="2800" b="1" dirty="0"/>
            <a:t>ICCM</a:t>
          </a:r>
          <a:r>
            <a:rPr lang="en-US" sz="3500" b="1" dirty="0"/>
            <a:t> </a:t>
          </a:r>
        </a:p>
      </dgm:t>
    </dgm:pt>
    <dgm:pt modelId="{DC38CE3B-423F-4201-8C2F-383C99DE81AA}" type="parTrans" cxnId="{C347A71E-40F5-4225-83FD-93D4B52585A7}">
      <dgm:prSet/>
      <dgm:spPr/>
      <dgm:t>
        <a:bodyPr/>
        <a:lstStyle/>
        <a:p>
          <a:endParaRPr lang="en-US"/>
        </a:p>
      </dgm:t>
    </dgm:pt>
    <dgm:pt modelId="{FDA76786-27C9-49B3-B067-03E21997B98C}" type="sibTrans" cxnId="{C347A71E-40F5-4225-83FD-93D4B52585A7}">
      <dgm:prSet/>
      <dgm:spPr/>
      <dgm:t>
        <a:bodyPr/>
        <a:lstStyle/>
        <a:p>
          <a:endParaRPr lang="en-US"/>
        </a:p>
      </dgm:t>
    </dgm:pt>
    <dgm:pt modelId="{9405D4F9-00E6-4B55-9197-597B282C619D}">
      <dgm:prSet phldrT="[Text]" custT="1"/>
      <dgm:spPr/>
      <dgm:t>
        <a:bodyPr/>
        <a:lstStyle/>
        <a:p>
          <a:pPr algn="l">
            <a:spcAft>
              <a:spcPts val="1200"/>
            </a:spcAft>
          </a:pPr>
          <a:r>
            <a:rPr lang="en-US" sz="1800" dirty="0"/>
            <a:t>Training and practice in Integrated Community </a:t>
          </a:r>
          <a:r>
            <a:rPr lang="en-US" sz="1800" b="1" dirty="0"/>
            <a:t>Case Management of Malaria, Pneumonia and Diarrhea </a:t>
          </a:r>
          <a:r>
            <a:rPr lang="en-US" sz="1800" dirty="0"/>
            <a:t>will constitute the major part of the training</a:t>
          </a:r>
        </a:p>
      </dgm:t>
    </dgm:pt>
    <dgm:pt modelId="{1AF73834-0205-4B94-8F07-7B1C5E570344}" type="parTrans" cxnId="{423B56D8-99B1-4806-9839-EE4A72F58067}">
      <dgm:prSet/>
      <dgm:spPr/>
      <dgm:t>
        <a:bodyPr/>
        <a:lstStyle/>
        <a:p>
          <a:endParaRPr lang="en-US"/>
        </a:p>
      </dgm:t>
    </dgm:pt>
    <dgm:pt modelId="{43A6C733-71EF-4424-92D2-2D0B4C2C9274}" type="sibTrans" cxnId="{423B56D8-99B1-4806-9839-EE4A72F58067}">
      <dgm:prSet/>
      <dgm:spPr/>
      <dgm:t>
        <a:bodyPr/>
        <a:lstStyle/>
        <a:p>
          <a:endParaRPr lang="en-US"/>
        </a:p>
      </dgm:t>
    </dgm:pt>
    <dgm:pt modelId="{12CCE79C-E5FA-4D17-82B1-1F9A26A030D2}">
      <dgm:prSet phldrT="[Text]" custT="1"/>
      <dgm:spPr/>
      <dgm:t>
        <a:bodyPr/>
        <a:lstStyle/>
        <a:p>
          <a:r>
            <a:rPr lang="en-US" sz="2800" b="1" dirty="0"/>
            <a:t>Business skills</a:t>
          </a:r>
        </a:p>
      </dgm:t>
    </dgm:pt>
    <dgm:pt modelId="{ADEE79E0-70E0-4A1A-AB21-8DBEAA1345FC}" type="parTrans" cxnId="{2F76E072-5B58-4B13-A95C-70B2B5C5F233}">
      <dgm:prSet/>
      <dgm:spPr/>
      <dgm:t>
        <a:bodyPr/>
        <a:lstStyle/>
        <a:p>
          <a:endParaRPr lang="en-US"/>
        </a:p>
      </dgm:t>
    </dgm:pt>
    <dgm:pt modelId="{51668D7A-9FBF-4DB7-BF9B-0F706FBC441E}" type="sibTrans" cxnId="{2F76E072-5B58-4B13-A95C-70B2B5C5F233}">
      <dgm:prSet/>
      <dgm:spPr/>
      <dgm:t>
        <a:bodyPr/>
        <a:lstStyle/>
        <a:p>
          <a:endParaRPr lang="en-US"/>
        </a:p>
      </dgm:t>
    </dgm:pt>
    <dgm:pt modelId="{BEFA21F7-C0DB-4DBC-928D-F2627EA49013}">
      <dgm:prSet phldrT="[Text]" custT="1"/>
      <dgm:spPr/>
      <dgm:t>
        <a:bodyPr/>
        <a:lstStyle/>
        <a:p>
          <a:pPr algn="l">
            <a:spcAft>
              <a:spcPts val="1200"/>
            </a:spcAft>
          </a:pPr>
          <a:r>
            <a:rPr lang="en-US" sz="1800" b="0" dirty="0"/>
            <a:t>As part of the training, participants will be requested to get their drug shop licensed. </a:t>
          </a:r>
        </a:p>
      </dgm:t>
    </dgm:pt>
    <dgm:pt modelId="{FAAD8278-CD83-46CD-B7CB-AB1D83BF7619}" type="parTrans" cxnId="{D02D661B-91C3-478F-9D1C-CC1D2976747C}">
      <dgm:prSet/>
      <dgm:spPr/>
      <dgm:t>
        <a:bodyPr/>
        <a:lstStyle/>
        <a:p>
          <a:endParaRPr lang="en-US"/>
        </a:p>
      </dgm:t>
    </dgm:pt>
    <dgm:pt modelId="{18CC69AE-4FBA-4762-89CA-92220D5D1075}" type="sibTrans" cxnId="{D02D661B-91C3-478F-9D1C-CC1D2976747C}">
      <dgm:prSet/>
      <dgm:spPr/>
      <dgm:t>
        <a:bodyPr/>
        <a:lstStyle/>
        <a:p>
          <a:endParaRPr lang="en-US"/>
        </a:p>
      </dgm:t>
    </dgm:pt>
    <dgm:pt modelId="{0026F709-62AB-4DFF-982A-893FA827B6FE}">
      <dgm:prSet phldrT="[Text]" custT="1"/>
      <dgm:spPr/>
      <dgm:t>
        <a:bodyPr/>
        <a:lstStyle/>
        <a:p>
          <a:r>
            <a:rPr lang="en-US" sz="2800" b="1" dirty="0"/>
            <a:t>Regulation</a:t>
          </a:r>
          <a:r>
            <a:rPr lang="en-US" sz="3500" b="1" dirty="0"/>
            <a:t> </a:t>
          </a:r>
        </a:p>
      </dgm:t>
    </dgm:pt>
    <dgm:pt modelId="{FE4F7118-F55D-4249-A97C-C37EB85E83B1}" type="parTrans" cxnId="{FE89D424-5C58-47C0-A9B0-274A0603D446}">
      <dgm:prSet/>
      <dgm:spPr/>
      <dgm:t>
        <a:bodyPr/>
        <a:lstStyle/>
        <a:p>
          <a:endParaRPr lang="en-US"/>
        </a:p>
      </dgm:t>
    </dgm:pt>
    <dgm:pt modelId="{AF8D96D9-40EC-4673-8F92-E7CF4E7541E1}" type="sibTrans" cxnId="{FE89D424-5C58-47C0-A9B0-274A0603D446}">
      <dgm:prSet/>
      <dgm:spPr/>
      <dgm:t>
        <a:bodyPr/>
        <a:lstStyle/>
        <a:p>
          <a:endParaRPr lang="en-US"/>
        </a:p>
      </dgm:t>
    </dgm:pt>
    <dgm:pt modelId="{DD874645-8892-4566-B929-87479CA41AC0}">
      <dgm:prSet phldrT="[Text]" custT="1"/>
      <dgm:spPr/>
      <dgm:t>
        <a:bodyPr/>
        <a:lstStyle/>
        <a:p>
          <a:pPr algn="l">
            <a:spcAft>
              <a:spcPts val="1200"/>
            </a:spcAft>
          </a:pPr>
          <a:r>
            <a:rPr lang="en-US" sz="1800" dirty="0"/>
            <a:t>Drug sellers will be trained in business skills, stock management and customer service.</a:t>
          </a:r>
        </a:p>
      </dgm:t>
    </dgm:pt>
    <dgm:pt modelId="{7B939A8C-10F5-4823-96D2-5CD96B9A4EB8}" type="sibTrans" cxnId="{7A444BAD-ED41-49EB-BAEC-FE362DBC9834}">
      <dgm:prSet/>
      <dgm:spPr/>
      <dgm:t>
        <a:bodyPr/>
        <a:lstStyle/>
        <a:p>
          <a:endParaRPr lang="en-US"/>
        </a:p>
      </dgm:t>
    </dgm:pt>
    <dgm:pt modelId="{AD2A049B-94BE-4C96-B39D-D8D9F8521B44}" type="parTrans" cxnId="{7A444BAD-ED41-49EB-BAEC-FE362DBC9834}">
      <dgm:prSet/>
      <dgm:spPr/>
      <dgm:t>
        <a:bodyPr/>
        <a:lstStyle/>
        <a:p>
          <a:endParaRPr lang="en-US"/>
        </a:p>
      </dgm:t>
    </dgm:pt>
    <dgm:pt modelId="{73B20E53-CA34-4DB8-8DDA-0C2E95206536}">
      <dgm:prSet phldrT="[Text]" custT="1"/>
      <dgm:spPr/>
      <dgm:t>
        <a:bodyPr/>
        <a:lstStyle/>
        <a:p>
          <a:pPr algn="l">
            <a:spcAft>
              <a:spcPts val="1200"/>
            </a:spcAft>
          </a:pPr>
          <a:r>
            <a:rPr lang="en-US" sz="1800" b="0" dirty="0"/>
            <a:t>They will also be trained in good dispensing practices, waste management and </a:t>
          </a:r>
          <a:r>
            <a:rPr lang="en-US" sz="1800" b="0" dirty="0" err="1"/>
            <a:t>pharmacovigilance</a:t>
          </a:r>
          <a:r>
            <a:rPr lang="en-US" sz="1800" b="0" dirty="0"/>
            <a:t>.</a:t>
          </a:r>
        </a:p>
      </dgm:t>
    </dgm:pt>
    <dgm:pt modelId="{9C27E399-0728-4598-9866-6B551A43BDFB}" type="parTrans" cxnId="{A0147486-BAA6-49B0-9B6C-70846AA12671}">
      <dgm:prSet/>
      <dgm:spPr/>
      <dgm:t>
        <a:bodyPr/>
        <a:lstStyle/>
        <a:p>
          <a:endParaRPr lang="en-US"/>
        </a:p>
      </dgm:t>
    </dgm:pt>
    <dgm:pt modelId="{56659C6E-1A7C-4DF3-9949-DE3DECB6F277}" type="sibTrans" cxnId="{A0147486-BAA6-49B0-9B6C-70846AA12671}">
      <dgm:prSet/>
      <dgm:spPr/>
      <dgm:t>
        <a:bodyPr/>
        <a:lstStyle/>
        <a:p>
          <a:endParaRPr lang="en-US"/>
        </a:p>
      </dgm:t>
    </dgm:pt>
    <dgm:pt modelId="{19757E54-A3F4-48A7-B2E1-067BD66D0845}">
      <dgm:prSet phldrT="[Text]" custT="1"/>
      <dgm:spPr/>
      <dgm:t>
        <a:bodyPr/>
        <a:lstStyle/>
        <a:p>
          <a:pPr algn="l">
            <a:spcAft>
              <a:spcPts val="1200"/>
            </a:spcAft>
          </a:pPr>
          <a:r>
            <a:rPr lang="en-US" sz="1800" dirty="0"/>
            <a:t>They will also be linked up with  low-cost, high quality wholesalers in their region.</a:t>
          </a:r>
        </a:p>
      </dgm:t>
    </dgm:pt>
    <dgm:pt modelId="{7BE2829B-0E53-4C5D-BBBA-BCB087D999CF}" type="parTrans" cxnId="{9AFE5594-689E-4366-9B62-7ECE9C25A5C6}">
      <dgm:prSet/>
      <dgm:spPr/>
      <dgm:t>
        <a:bodyPr/>
        <a:lstStyle/>
        <a:p>
          <a:endParaRPr lang="en-US"/>
        </a:p>
      </dgm:t>
    </dgm:pt>
    <dgm:pt modelId="{A0A54B3F-13DE-41C4-863A-7333CF1BC5C9}" type="sibTrans" cxnId="{9AFE5594-689E-4366-9B62-7ECE9C25A5C6}">
      <dgm:prSet/>
      <dgm:spPr/>
      <dgm:t>
        <a:bodyPr/>
        <a:lstStyle/>
        <a:p>
          <a:endParaRPr lang="en-US"/>
        </a:p>
      </dgm:t>
    </dgm:pt>
    <dgm:pt modelId="{13EF9D7C-3521-4DE3-8E2D-A059AAD76532}">
      <dgm:prSet phldrT="[Text]" custT="1"/>
      <dgm:spPr/>
      <dgm:t>
        <a:bodyPr/>
        <a:lstStyle/>
        <a:p>
          <a:pPr algn="l">
            <a:spcAft>
              <a:spcPts val="1200"/>
            </a:spcAft>
          </a:pPr>
          <a:r>
            <a:rPr lang="en-US" sz="1800" dirty="0"/>
            <a:t>This also includes </a:t>
          </a:r>
          <a:r>
            <a:rPr lang="en-US" sz="1800" b="1" dirty="0"/>
            <a:t>referrals</a:t>
          </a:r>
          <a:r>
            <a:rPr lang="en-US" sz="1800" dirty="0"/>
            <a:t>  and strengthening the private/public link</a:t>
          </a:r>
        </a:p>
      </dgm:t>
    </dgm:pt>
    <dgm:pt modelId="{37329236-951E-4655-93C4-7CF0FBCE205C}" type="parTrans" cxnId="{B059237A-56C9-417D-8275-D90E48F4529E}">
      <dgm:prSet/>
      <dgm:spPr/>
      <dgm:t>
        <a:bodyPr/>
        <a:lstStyle/>
        <a:p>
          <a:endParaRPr lang="en-US"/>
        </a:p>
      </dgm:t>
    </dgm:pt>
    <dgm:pt modelId="{75AF3F60-3187-4126-820E-B1E4E4384301}" type="sibTrans" cxnId="{B059237A-56C9-417D-8275-D90E48F4529E}">
      <dgm:prSet/>
      <dgm:spPr/>
      <dgm:t>
        <a:bodyPr/>
        <a:lstStyle/>
        <a:p>
          <a:endParaRPr lang="en-US"/>
        </a:p>
      </dgm:t>
    </dgm:pt>
    <dgm:pt modelId="{4C981A39-189A-4014-9B44-C874F1902BE9}" type="pres">
      <dgm:prSet presAssocID="{8C11137D-57AD-44E4-BDC3-D5935305DCB8}" presName="Name0" presStyleCnt="0">
        <dgm:presLayoutVars>
          <dgm:dir/>
          <dgm:animLvl val="lvl"/>
          <dgm:resizeHandles val="exact"/>
        </dgm:presLayoutVars>
      </dgm:prSet>
      <dgm:spPr/>
    </dgm:pt>
    <dgm:pt modelId="{64B7D776-2DA5-4509-A125-6A27BF5229ED}" type="pres">
      <dgm:prSet presAssocID="{641D4217-6C44-4F3F-A744-86F809909834}" presName="composite" presStyleCnt="0"/>
      <dgm:spPr/>
    </dgm:pt>
    <dgm:pt modelId="{5FF894F1-B84E-4928-863A-EF589E3FF7E2}" type="pres">
      <dgm:prSet presAssocID="{641D4217-6C44-4F3F-A744-86F809909834}" presName="parTx" presStyleLbl="alignNode1" presStyleIdx="0" presStyleCnt="3">
        <dgm:presLayoutVars>
          <dgm:chMax val="0"/>
          <dgm:chPref val="0"/>
          <dgm:bulletEnabled val="1"/>
        </dgm:presLayoutVars>
      </dgm:prSet>
      <dgm:spPr/>
    </dgm:pt>
    <dgm:pt modelId="{DE50AF40-F0A3-4998-BD74-BE1CA19B16F4}" type="pres">
      <dgm:prSet presAssocID="{641D4217-6C44-4F3F-A744-86F809909834}" presName="desTx" presStyleLbl="alignAccFollowNode1" presStyleIdx="0" presStyleCnt="3">
        <dgm:presLayoutVars>
          <dgm:bulletEnabled val="1"/>
        </dgm:presLayoutVars>
      </dgm:prSet>
      <dgm:spPr/>
    </dgm:pt>
    <dgm:pt modelId="{F766E4F1-F8B5-4DD4-BC47-431C602080AB}" type="pres">
      <dgm:prSet presAssocID="{FDA76786-27C9-49B3-B067-03E21997B98C}" presName="space" presStyleCnt="0"/>
      <dgm:spPr/>
    </dgm:pt>
    <dgm:pt modelId="{A1A05347-29F9-4AF9-979B-B7626F3F5D99}" type="pres">
      <dgm:prSet presAssocID="{12CCE79C-E5FA-4D17-82B1-1F9A26A030D2}" presName="composite" presStyleCnt="0"/>
      <dgm:spPr/>
    </dgm:pt>
    <dgm:pt modelId="{0DCFCB6D-BE8B-4A45-982B-D21A1F3F1EC5}" type="pres">
      <dgm:prSet presAssocID="{12CCE79C-E5FA-4D17-82B1-1F9A26A030D2}" presName="parTx" presStyleLbl="alignNode1" presStyleIdx="1" presStyleCnt="3">
        <dgm:presLayoutVars>
          <dgm:chMax val="0"/>
          <dgm:chPref val="0"/>
          <dgm:bulletEnabled val="1"/>
        </dgm:presLayoutVars>
      </dgm:prSet>
      <dgm:spPr/>
    </dgm:pt>
    <dgm:pt modelId="{B4DDD30E-CB8C-4215-AA50-E6E332770915}" type="pres">
      <dgm:prSet presAssocID="{12CCE79C-E5FA-4D17-82B1-1F9A26A030D2}" presName="desTx" presStyleLbl="alignAccFollowNode1" presStyleIdx="1" presStyleCnt="3">
        <dgm:presLayoutVars>
          <dgm:bulletEnabled val="1"/>
        </dgm:presLayoutVars>
      </dgm:prSet>
      <dgm:spPr/>
    </dgm:pt>
    <dgm:pt modelId="{6B3CAB5C-07B7-4945-BBAB-F2C8AB17A4C4}" type="pres">
      <dgm:prSet presAssocID="{51668D7A-9FBF-4DB7-BF9B-0F706FBC441E}" presName="space" presStyleCnt="0"/>
      <dgm:spPr/>
    </dgm:pt>
    <dgm:pt modelId="{EA015E4A-0504-420F-A757-9825C7475E2A}" type="pres">
      <dgm:prSet presAssocID="{0026F709-62AB-4DFF-982A-893FA827B6FE}" presName="composite" presStyleCnt="0"/>
      <dgm:spPr/>
    </dgm:pt>
    <dgm:pt modelId="{5D7193F5-FC8C-4D79-A7E7-BFEA4572005B}" type="pres">
      <dgm:prSet presAssocID="{0026F709-62AB-4DFF-982A-893FA827B6FE}" presName="parTx" presStyleLbl="alignNode1" presStyleIdx="2" presStyleCnt="3">
        <dgm:presLayoutVars>
          <dgm:chMax val="0"/>
          <dgm:chPref val="0"/>
          <dgm:bulletEnabled val="1"/>
        </dgm:presLayoutVars>
      </dgm:prSet>
      <dgm:spPr/>
    </dgm:pt>
    <dgm:pt modelId="{DA5DAF2B-79F8-4E28-B920-4A45FEC1CEAC}" type="pres">
      <dgm:prSet presAssocID="{0026F709-62AB-4DFF-982A-893FA827B6FE}" presName="desTx" presStyleLbl="alignAccFollowNode1" presStyleIdx="2" presStyleCnt="3">
        <dgm:presLayoutVars>
          <dgm:bulletEnabled val="1"/>
        </dgm:presLayoutVars>
      </dgm:prSet>
      <dgm:spPr/>
    </dgm:pt>
  </dgm:ptLst>
  <dgm:cxnLst>
    <dgm:cxn modelId="{D02D661B-91C3-478F-9D1C-CC1D2976747C}" srcId="{0026F709-62AB-4DFF-982A-893FA827B6FE}" destId="{BEFA21F7-C0DB-4DBC-928D-F2627EA49013}" srcOrd="0" destOrd="0" parTransId="{FAAD8278-CD83-46CD-B7CB-AB1D83BF7619}" sibTransId="{18CC69AE-4FBA-4762-89CA-92220D5D1075}"/>
    <dgm:cxn modelId="{C347A71E-40F5-4225-83FD-93D4B52585A7}" srcId="{8C11137D-57AD-44E4-BDC3-D5935305DCB8}" destId="{641D4217-6C44-4F3F-A744-86F809909834}" srcOrd="0" destOrd="0" parTransId="{DC38CE3B-423F-4201-8C2F-383C99DE81AA}" sibTransId="{FDA76786-27C9-49B3-B067-03E21997B98C}"/>
    <dgm:cxn modelId="{FE89D424-5C58-47C0-A9B0-274A0603D446}" srcId="{8C11137D-57AD-44E4-BDC3-D5935305DCB8}" destId="{0026F709-62AB-4DFF-982A-893FA827B6FE}" srcOrd="2" destOrd="0" parTransId="{FE4F7118-F55D-4249-A97C-C37EB85E83B1}" sibTransId="{AF8D96D9-40EC-4673-8F92-E7CF4E7541E1}"/>
    <dgm:cxn modelId="{84E4FB27-01BE-4A6D-AE6C-A986BC3851D2}" type="presOf" srcId="{73B20E53-CA34-4DB8-8DDA-0C2E95206536}" destId="{DA5DAF2B-79F8-4E28-B920-4A45FEC1CEAC}" srcOrd="0" destOrd="1" presId="urn:microsoft.com/office/officeart/2005/8/layout/hList1"/>
    <dgm:cxn modelId="{9FFDC55E-DC7E-433B-B73E-AA675F1E0C32}" type="presOf" srcId="{19757E54-A3F4-48A7-B2E1-067BD66D0845}" destId="{B4DDD30E-CB8C-4215-AA50-E6E332770915}" srcOrd="0" destOrd="1" presId="urn:microsoft.com/office/officeart/2005/8/layout/hList1"/>
    <dgm:cxn modelId="{2F76E072-5B58-4B13-A95C-70B2B5C5F233}" srcId="{8C11137D-57AD-44E4-BDC3-D5935305DCB8}" destId="{12CCE79C-E5FA-4D17-82B1-1F9A26A030D2}" srcOrd="1" destOrd="0" parTransId="{ADEE79E0-70E0-4A1A-AB21-8DBEAA1345FC}" sibTransId="{51668D7A-9FBF-4DB7-BF9B-0F706FBC441E}"/>
    <dgm:cxn modelId="{B059237A-56C9-417D-8275-D90E48F4529E}" srcId="{641D4217-6C44-4F3F-A744-86F809909834}" destId="{13EF9D7C-3521-4DE3-8E2D-A059AAD76532}" srcOrd="1" destOrd="0" parTransId="{37329236-951E-4655-93C4-7CF0FBCE205C}" sibTransId="{75AF3F60-3187-4126-820E-B1E4E4384301}"/>
    <dgm:cxn modelId="{41A0817C-A8DF-4D6E-A811-90EC9D9344D1}" type="presOf" srcId="{12CCE79C-E5FA-4D17-82B1-1F9A26A030D2}" destId="{0DCFCB6D-BE8B-4A45-982B-D21A1F3F1EC5}" srcOrd="0" destOrd="0" presId="urn:microsoft.com/office/officeart/2005/8/layout/hList1"/>
    <dgm:cxn modelId="{A0147486-BAA6-49B0-9B6C-70846AA12671}" srcId="{0026F709-62AB-4DFF-982A-893FA827B6FE}" destId="{73B20E53-CA34-4DB8-8DDA-0C2E95206536}" srcOrd="1" destOrd="0" parTransId="{9C27E399-0728-4598-9866-6B551A43BDFB}" sibTransId="{56659C6E-1A7C-4DF3-9949-DE3DECB6F277}"/>
    <dgm:cxn modelId="{19F33388-51D9-407E-B131-309F05281211}" type="presOf" srcId="{641D4217-6C44-4F3F-A744-86F809909834}" destId="{5FF894F1-B84E-4928-863A-EF589E3FF7E2}" srcOrd="0" destOrd="0" presId="urn:microsoft.com/office/officeart/2005/8/layout/hList1"/>
    <dgm:cxn modelId="{9AFE5594-689E-4366-9B62-7ECE9C25A5C6}" srcId="{12CCE79C-E5FA-4D17-82B1-1F9A26A030D2}" destId="{19757E54-A3F4-48A7-B2E1-067BD66D0845}" srcOrd="1" destOrd="0" parTransId="{7BE2829B-0E53-4C5D-BBBA-BCB087D999CF}" sibTransId="{A0A54B3F-13DE-41C4-863A-7333CF1BC5C9}"/>
    <dgm:cxn modelId="{16AF19AB-0907-4150-A57F-75CDBCD23C06}" type="presOf" srcId="{0026F709-62AB-4DFF-982A-893FA827B6FE}" destId="{5D7193F5-FC8C-4D79-A7E7-BFEA4572005B}" srcOrd="0" destOrd="0" presId="urn:microsoft.com/office/officeart/2005/8/layout/hList1"/>
    <dgm:cxn modelId="{7A444BAD-ED41-49EB-BAEC-FE362DBC9834}" srcId="{12CCE79C-E5FA-4D17-82B1-1F9A26A030D2}" destId="{DD874645-8892-4566-B929-87479CA41AC0}" srcOrd="0" destOrd="0" parTransId="{AD2A049B-94BE-4C96-B39D-D8D9F8521B44}" sibTransId="{7B939A8C-10F5-4823-96D2-5CD96B9A4EB8}"/>
    <dgm:cxn modelId="{AB5A30B3-8991-4B72-BE75-15DA35D95A36}" type="presOf" srcId="{BEFA21F7-C0DB-4DBC-928D-F2627EA49013}" destId="{DA5DAF2B-79F8-4E28-B920-4A45FEC1CEAC}" srcOrd="0" destOrd="0" presId="urn:microsoft.com/office/officeart/2005/8/layout/hList1"/>
    <dgm:cxn modelId="{D952F2C7-030F-4B9E-B2A1-EDA93D1D5295}" type="presOf" srcId="{DD874645-8892-4566-B929-87479CA41AC0}" destId="{B4DDD30E-CB8C-4215-AA50-E6E332770915}" srcOrd="0" destOrd="0" presId="urn:microsoft.com/office/officeart/2005/8/layout/hList1"/>
    <dgm:cxn modelId="{423B56D8-99B1-4806-9839-EE4A72F58067}" srcId="{641D4217-6C44-4F3F-A744-86F809909834}" destId="{9405D4F9-00E6-4B55-9197-597B282C619D}" srcOrd="0" destOrd="0" parTransId="{1AF73834-0205-4B94-8F07-7B1C5E570344}" sibTransId="{43A6C733-71EF-4424-92D2-2D0B4C2C9274}"/>
    <dgm:cxn modelId="{DD416AD9-8B0A-4FBE-A8F6-890434E1F6A5}" type="presOf" srcId="{13EF9D7C-3521-4DE3-8E2D-A059AAD76532}" destId="{DE50AF40-F0A3-4998-BD74-BE1CA19B16F4}" srcOrd="0" destOrd="1" presId="urn:microsoft.com/office/officeart/2005/8/layout/hList1"/>
    <dgm:cxn modelId="{62EB6DED-8700-4CEE-B174-11A952337B84}" type="presOf" srcId="{8C11137D-57AD-44E4-BDC3-D5935305DCB8}" destId="{4C981A39-189A-4014-9B44-C874F1902BE9}" srcOrd="0" destOrd="0" presId="urn:microsoft.com/office/officeart/2005/8/layout/hList1"/>
    <dgm:cxn modelId="{CBE6C0F9-5FEE-475A-B042-0FD7C5D67DC7}" type="presOf" srcId="{9405D4F9-00E6-4B55-9197-597B282C619D}" destId="{DE50AF40-F0A3-4998-BD74-BE1CA19B16F4}" srcOrd="0" destOrd="0" presId="urn:microsoft.com/office/officeart/2005/8/layout/hList1"/>
    <dgm:cxn modelId="{23A220EB-12A1-4029-82BE-3BC8B3630F3B}" type="presParOf" srcId="{4C981A39-189A-4014-9B44-C874F1902BE9}" destId="{64B7D776-2DA5-4509-A125-6A27BF5229ED}" srcOrd="0" destOrd="0" presId="urn:microsoft.com/office/officeart/2005/8/layout/hList1"/>
    <dgm:cxn modelId="{9B7B2C66-55C0-4A65-8609-9818E8C6ADBE}" type="presParOf" srcId="{64B7D776-2DA5-4509-A125-6A27BF5229ED}" destId="{5FF894F1-B84E-4928-863A-EF589E3FF7E2}" srcOrd="0" destOrd="0" presId="urn:microsoft.com/office/officeart/2005/8/layout/hList1"/>
    <dgm:cxn modelId="{010ADFB5-0461-4CC7-9E8D-C26D4B0C5617}" type="presParOf" srcId="{64B7D776-2DA5-4509-A125-6A27BF5229ED}" destId="{DE50AF40-F0A3-4998-BD74-BE1CA19B16F4}" srcOrd="1" destOrd="0" presId="urn:microsoft.com/office/officeart/2005/8/layout/hList1"/>
    <dgm:cxn modelId="{B34616AC-8DED-4513-B3C3-F563F441B086}" type="presParOf" srcId="{4C981A39-189A-4014-9B44-C874F1902BE9}" destId="{F766E4F1-F8B5-4DD4-BC47-431C602080AB}" srcOrd="1" destOrd="0" presId="urn:microsoft.com/office/officeart/2005/8/layout/hList1"/>
    <dgm:cxn modelId="{78BBAB85-03D0-4978-A9B2-48FC688DA487}" type="presParOf" srcId="{4C981A39-189A-4014-9B44-C874F1902BE9}" destId="{A1A05347-29F9-4AF9-979B-B7626F3F5D99}" srcOrd="2" destOrd="0" presId="urn:microsoft.com/office/officeart/2005/8/layout/hList1"/>
    <dgm:cxn modelId="{7227B8F1-C7C2-49C5-B44E-8689FC89465A}" type="presParOf" srcId="{A1A05347-29F9-4AF9-979B-B7626F3F5D99}" destId="{0DCFCB6D-BE8B-4A45-982B-D21A1F3F1EC5}" srcOrd="0" destOrd="0" presId="urn:microsoft.com/office/officeart/2005/8/layout/hList1"/>
    <dgm:cxn modelId="{3CA4B70C-9F40-4F2D-AE6D-27185A2C851D}" type="presParOf" srcId="{A1A05347-29F9-4AF9-979B-B7626F3F5D99}" destId="{B4DDD30E-CB8C-4215-AA50-E6E332770915}" srcOrd="1" destOrd="0" presId="urn:microsoft.com/office/officeart/2005/8/layout/hList1"/>
    <dgm:cxn modelId="{D76022A3-B288-478B-8340-E5FD991DAF8F}" type="presParOf" srcId="{4C981A39-189A-4014-9B44-C874F1902BE9}" destId="{6B3CAB5C-07B7-4945-BBAB-F2C8AB17A4C4}" srcOrd="3" destOrd="0" presId="urn:microsoft.com/office/officeart/2005/8/layout/hList1"/>
    <dgm:cxn modelId="{B85A008C-FC63-40F8-9B51-CFCE1CB3A1BB}" type="presParOf" srcId="{4C981A39-189A-4014-9B44-C874F1902BE9}" destId="{EA015E4A-0504-420F-A757-9825C7475E2A}" srcOrd="4" destOrd="0" presId="urn:microsoft.com/office/officeart/2005/8/layout/hList1"/>
    <dgm:cxn modelId="{33E0DD0B-4FB6-435B-834F-C52780C79280}" type="presParOf" srcId="{EA015E4A-0504-420F-A757-9825C7475E2A}" destId="{5D7193F5-FC8C-4D79-A7E7-BFEA4572005B}" srcOrd="0" destOrd="0" presId="urn:microsoft.com/office/officeart/2005/8/layout/hList1"/>
    <dgm:cxn modelId="{93F13459-6CA7-4A7A-B4E6-3DD5C787DFD6}" type="presParOf" srcId="{EA015E4A-0504-420F-A757-9825C7475E2A}" destId="{DA5DAF2B-79F8-4E28-B920-4A45FEC1CEA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DFA40-F21E-F640-B0B7-9FF948E5A548}">
      <dsp:nvSpPr>
        <dsp:cNvPr id="0" name=""/>
        <dsp:cNvSpPr/>
      </dsp:nvSpPr>
      <dsp:spPr>
        <a:xfrm>
          <a:off x="2498614" y="2095307"/>
          <a:ext cx="2263873" cy="2263873"/>
        </a:xfrm>
        <a:prstGeom prst="ellipse">
          <a:avLst/>
        </a:prstGeom>
        <a:solidFill>
          <a:srgbClr val="8CC738"/>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en-US" sz="3700" kern="1200" dirty="0"/>
            <a:t>Your shop name</a:t>
          </a:r>
        </a:p>
      </dsp:txBody>
      <dsp:txXfrm>
        <a:off x="2830151" y="2426844"/>
        <a:ext cx="1600799" cy="1600799"/>
      </dsp:txXfrm>
    </dsp:sp>
    <dsp:sp modelId="{97697ED2-DE5B-ED41-8415-0D0AF8F7AA30}">
      <dsp:nvSpPr>
        <dsp:cNvPr id="0" name=""/>
        <dsp:cNvSpPr/>
      </dsp:nvSpPr>
      <dsp:spPr>
        <a:xfrm rot="12938368">
          <a:off x="903995" y="1628908"/>
          <a:ext cx="1894438" cy="645203"/>
        </a:xfrm>
        <a:prstGeom prst="leftArrow">
          <a:avLst>
            <a:gd name="adj1" fmla="val 60000"/>
            <a:gd name="adj2" fmla="val 50000"/>
          </a:avLst>
        </a:prstGeom>
        <a:gradFill rotWithShape="0">
          <a:gsLst>
            <a:gs pos="0">
              <a:schemeClr val="accent6">
                <a:tint val="60000"/>
                <a:hueOff val="0"/>
                <a:satOff val="0"/>
                <a:lumOff val="0"/>
                <a:alphaOff val="0"/>
                <a:satMod val="103000"/>
                <a:lumMod val="102000"/>
                <a:tint val="94000"/>
              </a:schemeClr>
            </a:gs>
            <a:gs pos="50000">
              <a:schemeClr val="accent6">
                <a:tint val="60000"/>
                <a:hueOff val="0"/>
                <a:satOff val="0"/>
                <a:lumOff val="0"/>
                <a:alphaOff val="0"/>
                <a:satMod val="110000"/>
                <a:lumMod val="100000"/>
                <a:shade val="100000"/>
              </a:schemeClr>
            </a:gs>
            <a:gs pos="100000">
              <a:schemeClr val="accent6">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E0AAC883-DA62-3845-BE8B-E6988A61E969}">
      <dsp:nvSpPr>
        <dsp:cNvPr id="0" name=""/>
        <dsp:cNvSpPr/>
      </dsp:nvSpPr>
      <dsp:spPr>
        <a:xfrm>
          <a:off x="6070" y="539309"/>
          <a:ext cx="2150679" cy="1720543"/>
        </a:xfrm>
        <a:prstGeom prst="roundRect">
          <a:avLst>
            <a:gd name="adj" fmla="val 10000"/>
          </a:avLst>
        </a:prstGeom>
        <a:solidFill>
          <a:schemeClr val="bg2"/>
        </a:solidFill>
        <a:ln>
          <a:solidFill>
            <a:schemeClr val="bg2"/>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97155" tIns="97155" rIns="97155" bIns="97155" numCol="1" spcCol="1270" anchor="ctr" anchorCtr="0">
          <a:noAutofit/>
        </a:bodyPr>
        <a:lstStyle/>
        <a:p>
          <a:pPr marL="0" lvl="0" indent="0" algn="ctr" defTabSz="2266950">
            <a:lnSpc>
              <a:spcPct val="90000"/>
            </a:lnSpc>
            <a:spcBef>
              <a:spcPct val="0"/>
            </a:spcBef>
            <a:spcAft>
              <a:spcPct val="35000"/>
            </a:spcAft>
            <a:buNone/>
          </a:pPr>
          <a:r>
            <a:rPr lang="en-US" sz="5100" kern="1200" dirty="0">
              <a:solidFill>
                <a:srgbClr val="1B2F7F"/>
              </a:solidFill>
            </a:rPr>
            <a:t>Your name</a:t>
          </a:r>
        </a:p>
      </dsp:txBody>
      <dsp:txXfrm>
        <a:off x="56463" y="589702"/>
        <a:ext cx="2049893" cy="1619757"/>
      </dsp:txXfrm>
    </dsp:sp>
    <dsp:sp modelId="{9563C2A9-5E5F-1F4B-8F89-8E205C9CD02E}">
      <dsp:nvSpPr>
        <dsp:cNvPr id="0" name=""/>
        <dsp:cNvSpPr/>
      </dsp:nvSpPr>
      <dsp:spPr>
        <a:xfrm rot="19403836">
          <a:off x="4444472" y="1621644"/>
          <a:ext cx="1826929" cy="645203"/>
        </a:xfrm>
        <a:prstGeom prst="leftArrow">
          <a:avLst>
            <a:gd name="adj1" fmla="val 60000"/>
            <a:gd name="adj2" fmla="val 50000"/>
          </a:avLst>
        </a:prstGeom>
        <a:gradFill rotWithShape="0">
          <a:gsLst>
            <a:gs pos="0">
              <a:schemeClr val="accent6">
                <a:tint val="60000"/>
                <a:hueOff val="0"/>
                <a:satOff val="0"/>
                <a:lumOff val="0"/>
                <a:alphaOff val="0"/>
                <a:satMod val="103000"/>
                <a:lumMod val="102000"/>
                <a:tint val="94000"/>
              </a:schemeClr>
            </a:gs>
            <a:gs pos="50000">
              <a:schemeClr val="accent6">
                <a:tint val="60000"/>
                <a:hueOff val="0"/>
                <a:satOff val="0"/>
                <a:lumOff val="0"/>
                <a:alphaOff val="0"/>
                <a:satMod val="110000"/>
                <a:lumMod val="100000"/>
                <a:shade val="100000"/>
              </a:schemeClr>
            </a:gs>
            <a:gs pos="100000">
              <a:schemeClr val="accent6">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82AC934-516F-8646-A238-79FFE75406D0}">
      <dsp:nvSpPr>
        <dsp:cNvPr id="0" name=""/>
        <dsp:cNvSpPr/>
      </dsp:nvSpPr>
      <dsp:spPr>
        <a:xfrm>
          <a:off x="5015917" y="539309"/>
          <a:ext cx="2150679" cy="1720543"/>
        </a:xfrm>
        <a:prstGeom prst="roundRect">
          <a:avLst>
            <a:gd name="adj" fmla="val 10000"/>
          </a:avLst>
        </a:prstGeom>
        <a:solidFill>
          <a:schemeClr val="bg2"/>
        </a:solidFill>
        <a:ln>
          <a:solidFill>
            <a:schemeClr val="bg2"/>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97155" tIns="97155" rIns="97155" bIns="97155" numCol="1" spcCol="1270" anchor="ctr" anchorCtr="0">
          <a:noAutofit/>
        </a:bodyPr>
        <a:lstStyle/>
        <a:p>
          <a:pPr marL="0" lvl="0" indent="0" algn="ctr" defTabSz="2266950">
            <a:lnSpc>
              <a:spcPct val="90000"/>
            </a:lnSpc>
            <a:spcBef>
              <a:spcPct val="0"/>
            </a:spcBef>
            <a:spcAft>
              <a:spcPct val="35000"/>
            </a:spcAft>
            <a:buNone/>
          </a:pPr>
          <a:r>
            <a:rPr lang="en-US" sz="5100" kern="1200" dirty="0">
              <a:solidFill>
                <a:srgbClr val="1B2F7F"/>
              </a:solidFill>
            </a:rPr>
            <a:t>Your name</a:t>
          </a:r>
        </a:p>
      </dsp:txBody>
      <dsp:txXfrm>
        <a:off x="5066310" y="589702"/>
        <a:ext cx="2049893" cy="16197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1163EF-6B73-704F-8ACE-CE9EAEED43C9}">
      <dsp:nvSpPr>
        <dsp:cNvPr id="0" name=""/>
        <dsp:cNvSpPr/>
      </dsp:nvSpPr>
      <dsp:spPr>
        <a:xfrm>
          <a:off x="2753717" y="1051917"/>
          <a:ext cx="2620565" cy="2620565"/>
        </a:xfrm>
        <a:prstGeom prst="ellipse">
          <a:avLst/>
        </a:prstGeom>
        <a:gradFill flip="none" rotWithShape="1">
          <a:gsLst>
            <a:gs pos="68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Healthy Children &amp; Communities</a:t>
          </a:r>
        </a:p>
      </dsp:txBody>
      <dsp:txXfrm>
        <a:off x="3137490" y="1435690"/>
        <a:ext cx="1853019" cy="1853019"/>
      </dsp:txXfrm>
    </dsp:sp>
    <dsp:sp modelId="{48224C90-50FF-0A43-9213-309D1F39532D}">
      <dsp:nvSpPr>
        <dsp:cNvPr id="0" name=""/>
        <dsp:cNvSpPr/>
      </dsp:nvSpPr>
      <dsp:spPr>
        <a:xfrm>
          <a:off x="4298973" y="3127245"/>
          <a:ext cx="1310282" cy="1310282"/>
        </a:xfrm>
        <a:prstGeom prst="ellipse">
          <a:avLst/>
        </a:prstGeom>
        <a:gradFill flip="none" rotWithShape="1">
          <a:gsLst>
            <a:gs pos="68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Hospitals</a:t>
          </a:r>
        </a:p>
      </dsp:txBody>
      <dsp:txXfrm>
        <a:off x="4490859" y="3319131"/>
        <a:ext cx="926510" cy="926510"/>
      </dsp:txXfrm>
    </dsp:sp>
    <dsp:sp modelId="{612890C3-EF9C-7E40-B3ED-86B440972302}">
      <dsp:nvSpPr>
        <dsp:cNvPr id="0" name=""/>
        <dsp:cNvSpPr/>
      </dsp:nvSpPr>
      <dsp:spPr>
        <a:xfrm>
          <a:off x="5115449" y="1707058"/>
          <a:ext cx="1310282" cy="1310282"/>
        </a:xfrm>
        <a:prstGeom prst="ellipse">
          <a:avLst/>
        </a:prstGeom>
        <a:gradFill flip="none" rotWithShape="1">
          <a:gsLst>
            <a:gs pos="68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Drug Stores</a:t>
          </a:r>
        </a:p>
      </dsp:txBody>
      <dsp:txXfrm>
        <a:off x="5307335" y="1898944"/>
        <a:ext cx="926510" cy="926510"/>
      </dsp:txXfrm>
    </dsp:sp>
    <dsp:sp modelId="{21543B3B-A9BC-D74B-8F29-E2E6E7994B62}">
      <dsp:nvSpPr>
        <dsp:cNvPr id="0" name=""/>
        <dsp:cNvSpPr/>
      </dsp:nvSpPr>
      <dsp:spPr>
        <a:xfrm>
          <a:off x="2701332" y="3185414"/>
          <a:ext cx="1310282" cy="1310282"/>
        </a:xfrm>
        <a:prstGeom prst="ellipse">
          <a:avLst/>
        </a:prstGeom>
        <a:gradFill flip="none" rotWithShape="1">
          <a:gsLst>
            <a:gs pos="68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Village Health Teams</a:t>
          </a:r>
        </a:p>
      </dsp:txBody>
      <dsp:txXfrm>
        <a:off x="2893218" y="3377300"/>
        <a:ext cx="926510" cy="926510"/>
      </dsp:txXfrm>
    </dsp:sp>
    <dsp:sp modelId="{1DC14413-6698-2C41-ACC2-61650FE3FB42}">
      <dsp:nvSpPr>
        <dsp:cNvPr id="0" name=""/>
        <dsp:cNvSpPr/>
      </dsp:nvSpPr>
      <dsp:spPr>
        <a:xfrm>
          <a:off x="1702267" y="1707058"/>
          <a:ext cx="1310282" cy="1310282"/>
        </a:xfrm>
        <a:prstGeom prst="ellipse">
          <a:avLst/>
        </a:prstGeom>
        <a:gradFill flip="none" rotWithShape="1">
          <a:gsLst>
            <a:gs pos="68000">
              <a:srgbClr val="8CC738"/>
            </a:gs>
            <a:gs pos="100000">
              <a:srgbClr val="FFFFFF"/>
            </a:gs>
          </a:gsLst>
          <a:path path="circle">
            <a:fillToRect l="100000" t="100000"/>
          </a:path>
          <a:tileRect r="-100000" b="-10000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Health Centers</a:t>
          </a:r>
        </a:p>
      </dsp:txBody>
      <dsp:txXfrm>
        <a:off x="1894153" y="1898944"/>
        <a:ext cx="926510" cy="9265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894F1-B84E-4928-863A-EF589E3FF7E2}">
      <dsp:nvSpPr>
        <dsp:cNvPr id="0" name=""/>
        <dsp:cNvSpPr/>
      </dsp:nvSpPr>
      <dsp:spPr>
        <a:xfrm>
          <a:off x="2735" y="383808"/>
          <a:ext cx="2666761" cy="1066704"/>
        </a:xfrm>
        <a:prstGeom prst="rect">
          <a:avLst/>
        </a:prstGeom>
        <a:solidFill>
          <a:schemeClr val="accent1">
            <a:shade val="80000"/>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dirty="0"/>
            <a:t>ICCM</a:t>
          </a:r>
          <a:r>
            <a:rPr lang="en-US" sz="3500" b="1" kern="1200" dirty="0"/>
            <a:t> </a:t>
          </a:r>
        </a:p>
      </dsp:txBody>
      <dsp:txXfrm>
        <a:off x="2735" y="383808"/>
        <a:ext cx="2666761" cy="1066704"/>
      </dsp:txXfrm>
    </dsp:sp>
    <dsp:sp modelId="{DE50AF40-F0A3-4998-BD74-BE1CA19B16F4}">
      <dsp:nvSpPr>
        <dsp:cNvPr id="0" name=""/>
        <dsp:cNvSpPr/>
      </dsp:nvSpPr>
      <dsp:spPr>
        <a:xfrm>
          <a:off x="2735" y="1450513"/>
          <a:ext cx="2666761"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ts val="1200"/>
            </a:spcAft>
            <a:buChar char="•"/>
          </a:pPr>
          <a:r>
            <a:rPr lang="en-US" sz="1800" kern="1200" dirty="0"/>
            <a:t>Training and practice in Integrated Community </a:t>
          </a:r>
          <a:r>
            <a:rPr lang="en-US" sz="1800" b="1" kern="1200" dirty="0"/>
            <a:t>Case Management of Malaria, Pneumonia and Diarrhea </a:t>
          </a:r>
          <a:r>
            <a:rPr lang="en-US" sz="1800" kern="1200" dirty="0"/>
            <a:t>will constitute the major part of the training</a:t>
          </a:r>
        </a:p>
        <a:p>
          <a:pPr marL="171450" lvl="1" indent="-171450" algn="l" defTabSz="800100">
            <a:lnSpc>
              <a:spcPct val="90000"/>
            </a:lnSpc>
            <a:spcBef>
              <a:spcPct val="0"/>
            </a:spcBef>
            <a:spcAft>
              <a:spcPts val="1200"/>
            </a:spcAft>
            <a:buChar char="•"/>
          </a:pPr>
          <a:r>
            <a:rPr lang="en-US" sz="1800" kern="1200" dirty="0"/>
            <a:t>This also includes </a:t>
          </a:r>
          <a:r>
            <a:rPr lang="en-US" sz="1800" b="1" kern="1200" dirty="0"/>
            <a:t>referrals</a:t>
          </a:r>
          <a:r>
            <a:rPr lang="en-US" sz="1800" kern="1200" dirty="0"/>
            <a:t>  and strengthening the private/public link</a:t>
          </a:r>
        </a:p>
      </dsp:txBody>
      <dsp:txXfrm>
        <a:off x="2735" y="1450513"/>
        <a:ext cx="2666761" cy="3122437"/>
      </dsp:txXfrm>
    </dsp:sp>
    <dsp:sp modelId="{0DCFCB6D-BE8B-4A45-982B-D21A1F3F1EC5}">
      <dsp:nvSpPr>
        <dsp:cNvPr id="0" name=""/>
        <dsp:cNvSpPr/>
      </dsp:nvSpPr>
      <dsp:spPr>
        <a:xfrm>
          <a:off x="3042843" y="383808"/>
          <a:ext cx="2666761" cy="1066704"/>
        </a:xfrm>
        <a:prstGeom prst="rect">
          <a:avLst/>
        </a:prstGeom>
        <a:solidFill>
          <a:schemeClr val="accent1">
            <a:shade val="80000"/>
            <a:hueOff val="135632"/>
            <a:satOff val="2588"/>
            <a:lumOff val="11428"/>
            <a:alphaOff val="0"/>
          </a:schemeClr>
        </a:solidFill>
        <a:ln w="12700" cap="flat" cmpd="sng" algn="ctr">
          <a:solidFill>
            <a:schemeClr val="accent1">
              <a:shade val="80000"/>
              <a:hueOff val="135632"/>
              <a:satOff val="2588"/>
              <a:lumOff val="114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dirty="0"/>
            <a:t>Business skills</a:t>
          </a:r>
        </a:p>
      </dsp:txBody>
      <dsp:txXfrm>
        <a:off x="3042843" y="383808"/>
        <a:ext cx="2666761" cy="1066704"/>
      </dsp:txXfrm>
    </dsp:sp>
    <dsp:sp modelId="{B4DDD30E-CB8C-4215-AA50-E6E332770915}">
      <dsp:nvSpPr>
        <dsp:cNvPr id="0" name=""/>
        <dsp:cNvSpPr/>
      </dsp:nvSpPr>
      <dsp:spPr>
        <a:xfrm>
          <a:off x="3042843" y="1450513"/>
          <a:ext cx="2666761"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ts val="1200"/>
            </a:spcAft>
            <a:buChar char="•"/>
          </a:pPr>
          <a:r>
            <a:rPr lang="en-US" sz="1800" kern="1200" dirty="0"/>
            <a:t>Drug sellers will be trained in business skills, stock management and customer service.</a:t>
          </a:r>
        </a:p>
        <a:p>
          <a:pPr marL="171450" lvl="1" indent="-171450" algn="l" defTabSz="800100">
            <a:lnSpc>
              <a:spcPct val="90000"/>
            </a:lnSpc>
            <a:spcBef>
              <a:spcPct val="0"/>
            </a:spcBef>
            <a:spcAft>
              <a:spcPts val="1200"/>
            </a:spcAft>
            <a:buChar char="•"/>
          </a:pPr>
          <a:r>
            <a:rPr lang="en-US" sz="1800" kern="1200" dirty="0"/>
            <a:t>They will also be linked up with  low-cost, high quality wholesalers in their region.</a:t>
          </a:r>
        </a:p>
      </dsp:txBody>
      <dsp:txXfrm>
        <a:off x="3042843" y="1450513"/>
        <a:ext cx="2666761" cy="3122437"/>
      </dsp:txXfrm>
    </dsp:sp>
    <dsp:sp modelId="{5D7193F5-FC8C-4D79-A7E7-BFEA4572005B}">
      <dsp:nvSpPr>
        <dsp:cNvPr id="0" name=""/>
        <dsp:cNvSpPr/>
      </dsp:nvSpPr>
      <dsp:spPr>
        <a:xfrm>
          <a:off x="6082952" y="383808"/>
          <a:ext cx="2666761" cy="1066704"/>
        </a:xfrm>
        <a:prstGeom prst="rect">
          <a:avLst/>
        </a:prstGeom>
        <a:solidFill>
          <a:schemeClr val="accent1">
            <a:shade val="80000"/>
            <a:hueOff val="271263"/>
            <a:satOff val="5175"/>
            <a:lumOff val="22855"/>
            <a:alphaOff val="0"/>
          </a:schemeClr>
        </a:solidFill>
        <a:ln w="12700" cap="flat" cmpd="sng" algn="ctr">
          <a:solidFill>
            <a:schemeClr val="accent1">
              <a:shade val="80000"/>
              <a:hueOff val="271263"/>
              <a:satOff val="5175"/>
              <a:lumOff val="228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dirty="0"/>
            <a:t>Regulation</a:t>
          </a:r>
          <a:r>
            <a:rPr lang="en-US" sz="3500" b="1" kern="1200" dirty="0"/>
            <a:t> </a:t>
          </a:r>
        </a:p>
      </dsp:txBody>
      <dsp:txXfrm>
        <a:off x="6082952" y="383808"/>
        <a:ext cx="2666761" cy="1066704"/>
      </dsp:txXfrm>
    </dsp:sp>
    <dsp:sp modelId="{DA5DAF2B-79F8-4E28-B920-4A45FEC1CEAC}">
      <dsp:nvSpPr>
        <dsp:cNvPr id="0" name=""/>
        <dsp:cNvSpPr/>
      </dsp:nvSpPr>
      <dsp:spPr>
        <a:xfrm>
          <a:off x="6082952" y="1450513"/>
          <a:ext cx="2666761"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ts val="1200"/>
            </a:spcAft>
            <a:buChar char="•"/>
          </a:pPr>
          <a:r>
            <a:rPr lang="en-US" sz="1800" b="0" kern="1200" dirty="0"/>
            <a:t>As part of the training, participants will be requested to get their drug shop licensed. </a:t>
          </a:r>
        </a:p>
        <a:p>
          <a:pPr marL="171450" lvl="1" indent="-171450" algn="l" defTabSz="800100">
            <a:lnSpc>
              <a:spcPct val="90000"/>
            </a:lnSpc>
            <a:spcBef>
              <a:spcPct val="0"/>
            </a:spcBef>
            <a:spcAft>
              <a:spcPts val="1200"/>
            </a:spcAft>
            <a:buChar char="•"/>
          </a:pPr>
          <a:r>
            <a:rPr lang="en-US" sz="1800" b="0" kern="1200" dirty="0"/>
            <a:t>They will also be trained in good dispensing practices, waste management and </a:t>
          </a:r>
          <a:r>
            <a:rPr lang="en-US" sz="1800" b="0" kern="1200" dirty="0" err="1"/>
            <a:t>pharmacovigilance</a:t>
          </a:r>
          <a:r>
            <a:rPr lang="en-US" sz="1800" b="0" kern="1200" dirty="0"/>
            <a:t>.</a:t>
          </a:r>
        </a:p>
      </dsp:txBody>
      <dsp:txXfrm>
        <a:off x="6082952" y="1450513"/>
        <a:ext cx="2666761" cy="3122437"/>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2344AA-AAD1-114F-BE4E-AAFFD35B9C93}" type="datetimeFigureOut">
              <a:rPr lang="en-US" smtClean="0"/>
              <a:t>12/17/2020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E3098-061A-7349-9F6E-D396FB9F5289}" type="slidenum">
              <a:rPr lang="en-US" smtClean="0"/>
              <a:t>‹#›</a:t>
            </a:fld>
            <a:endParaRPr lang="en-US"/>
          </a:p>
        </p:txBody>
      </p:sp>
    </p:spTree>
    <p:extLst>
      <p:ext uri="{BB962C8B-B14F-4D97-AF65-F5344CB8AC3E}">
        <p14:creationId xmlns:p14="http://schemas.microsoft.com/office/powerpoint/2010/main" val="9816215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kern="1200" dirty="0">
                <a:solidFill>
                  <a:schemeClr val="tx1"/>
                </a:solidFill>
                <a:latin typeface="+mn-lt"/>
                <a:ea typeface="+mn-ea"/>
                <a:cs typeface="+mn-cs"/>
              </a:rPr>
              <a:t>A.  REGISTRATION</a:t>
            </a:r>
            <a:r>
              <a:rPr lang="en-US" sz="1200" b="0" kern="1200" dirty="0">
                <a:solidFill>
                  <a:schemeClr val="tx1"/>
                </a:solidFill>
                <a:latin typeface="+mn-lt"/>
                <a:ea typeface="+mn-ea"/>
                <a:cs typeface="+mn-cs"/>
              </a:rPr>
              <a:t> </a:t>
            </a:r>
            <a:r>
              <a:rPr lang="en-US" sz="1200" b="1" kern="1200" dirty="0">
                <a:solidFill>
                  <a:schemeClr val="tx1"/>
                </a:solidFill>
                <a:latin typeface="+mn-lt"/>
                <a:ea typeface="+mn-ea"/>
                <a:cs typeface="+mn-cs"/>
              </a:rPr>
              <a:t>PROCESS</a:t>
            </a:r>
          </a:p>
          <a:p>
            <a:pPr eaLnBrk="1" hangingPunct="1">
              <a:spcBef>
                <a:spcPct val="0"/>
              </a:spcBef>
            </a:pPr>
            <a:endParaRPr lang="en-US" sz="1200" b="0" kern="1200" dirty="0">
              <a:solidFill>
                <a:schemeClr val="tx1"/>
              </a:solidFill>
              <a:latin typeface="+mn-lt"/>
              <a:ea typeface="+mn-ea"/>
              <a:cs typeface="+mn-cs"/>
            </a:endParaRPr>
          </a:p>
          <a:p>
            <a:pPr eaLnBrk="1" hangingPunct="1">
              <a:spcBef>
                <a:spcPct val="0"/>
              </a:spcBef>
            </a:pPr>
            <a:r>
              <a:rPr lang="en-US" sz="1200" b="1" kern="1200" dirty="0">
                <a:solidFill>
                  <a:schemeClr val="tx1"/>
                </a:solidFill>
                <a:latin typeface="+mn-lt"/>
                <a:ea typeface="+mn-ea"/>
                <a:cs typeface="+mn-cs"/>
              </a:rPr>
              <a:t>SET</a:t>
            </a:r>
            <a:r>
              <a:rPr lang="en-US" sz="1200" b="1" kern="1200" baseline="0" dirty="0">
                <a:solidFill>
                  <a:schemeClr val="tx1"/>
                </a:solidFill>
                <a:latin typeface="+mn-lt"/>
                <a:ea typeface="+mn-ea"/>
                <a:cs typeface="+mn-cs"/>
              </a:rPr>
              <a:t> UP </a:t>
            </a:r>
            <a:r>
              <a:rPr lang="en-US" sz="1200" b="0" kern="1200" baseline="0" dirty="0">
                <a:solidFill>
                  <a:schemeClr val="tx1"/>
                </a:solidFill>
                <a:latin typeface="+mn-lt"/>
                <a:ea typeface="+mn-ea"/>
                <a:cs typeface="+mn-cs"/>
              </a:rPr>
              <a:t>a registration table at the door.  </a:t>
            </a:r>
          </a:p>
          <a:p>
            <a:pPr eaLnBrk="1" hangingPunct="1">
              <a:spcBef>
                <a:spcPct val="0"/>
              </a:spcBef>
            </a:pPr>
            <a:endParaRPr lang="en-US" sz="1200" b="1" kern="1200" baseline="0" dirty="0">
              <a:solidFill>
                <a:schemeClr val="tx1"/>
              </a:solidFill>
              <a:latin typeface="+mn-lt"/>
              <a:ea typeface="+mn-ea"/>
              <a:cs typeface="+mn-cs"/>
            </a:endParaRPr>
          </a:p>
          <a:p>
            <a:pPr eaLnBrk="1" hangingPunct="1">
              <a:spcBef>
                <a:spcPct val="0"/>
              </a:spcBef>
            </a:pPr>
            <a:r>
              <a:rPr lang="en-US" sz="1200" b="1" kern="1200" baseline="0" dirty="0">
                <a:solidFill>
                  <a:schemeClr val="tx1"/>
                </a:solidFill>
                <a:latin typeface="+mn-lt"/>
                <a:ea typeface="+mn-ea"/>
                <a:cs typeface="+mn-cs"/>
              </a:rPr>
              <a:t>AS EACH TRAINEE ENTERS, DO THE FOLLOWING</a:t>
            </a:r>
            <a:r>
              <a:rPr lang="en-US" sz="1200" b="0" kern="1200" baseline="0" dirty="0">
                <a:solidFill>
                  <a:schemeClr val="tx1"/>
                </a:solidFill>
                <a:latin typeface="+mn-lt"/>
                <a:ea typeface="+mn-ea"/>
                <a:cs typeface="+mn-cs"/>
              </a:rPr>
              <a:t>:</a:t>
            </a:r>
          </a:p>
          <a:p>
            <a:pPr marL="228600" indent="-228600" eaLnBrk="1" hangingPunct="1">
              <a:spcBef>
                <a:spcPct val="0"/>
              </a:spcBef>
              <a:buFont typeface="+mj-lt"/>
              <a:buAutoNum type="arabicPeriod"/>
            </a:pPr>
            <a:r>
              <a:rPr lang="en-US" sz="1200" b="1" kern="1200" baseline="0" dirty="0">
                <a:solidFill>
                  <a:schemeClr val="tx1"/>
                </a:solidFill>
                <a:latin typeface="+mn-lt"/>
                <a:ea typeface="+mn-ea"/>
                <a:cs typeface="+mn-cs"/>
              </a:rPr>
              <a:t>ASK</a:t>
            </a:r>
            <a:r>
              <a:rPr lang="en-US" sz="1200" b="0" kern="1200" baseline="0" dirty="0">
                <a:solidFill>
                  <a:schemeClr val="tx1"/>
                </a:solidFill>
                <a:latin typeface="+mn-lt"/>
                <a:ea typeface="+mn-ea"/>
                <a:cs typeface="+mn-cs"/>
              </a:rPr>
              <a:t> them to </a:t>
            </a:r>
            <a:r>
              <a:rPr lang="en-US" sz="1200" b="1" kern="1200" baseline="0" dirty="0">
                <a:solidFill>
                  <a:schemeClr val="tx1"/>
                </a:solidFill>
                <a:latin typeface="+mn-lt"/>
                <a:ea typeface="+mn-ea"/>
                <a:cs typeface="+mn-cs"/>
              </a:rPr>
              <a:t>COMPLETE</a:t>
            </a:r>
            <a:r>
              <a:rPr lang="en-US" sz="1200" b="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INITIAL</a:t>
            </a:r>
            <a:r>
              <a:rPr lang="en-US" sz="1200" b="0" kern="1200" baseline="0" dirty="0">
                <a:solidFill>
                  <a:schemeClr val="tx1"/>
                </a:solidFill>
                <a:latin typeface="+mn-lt"/>
                <a:ea typeface="+mn-ea"/>
                <a:cs typeface="+mn-cs"/>
              </a:rPr>
              <a:t> the Attendance Sheet.  </a:t>
            </a:r>
          </a:p>
          <a:p>
            <a:pPr marL="457200" lvl="1" indent="0" eaLnBrk="1" hangingPunct="1">
              <a:spcBef>
                <a:spcPct val="0"/>
              </a:spcBef>
              <a:buFont typeface="+mj-lt"/>
              <a:buNone/>
            </a:pPr>
            <a:r>
              <a:rPr lang="en-US" sz="1200" b="1" kern="1200" baseline="0" dirty="0">
                <a:solidFill>
                  <a:schemeClr val="tx1"/>
                </a:solidFill>
                <a:latin typeface="+mn-lt"/>
                <a:ea typeface="+mn-ea"/>
                <a:cs typeface="+mn-cs"/>
              </a:rPr>
              <a:t>TELL</a:t>
            </a:r>
            <a:r>
              <a:rPr lang="en-US" sz="1200" b="0" kern="1200" baseline="0" dirty="0">
                <a:solidFill>
                  <a:schemeClr val="tx1"/>
                </a:solidFill>
                <a:latin typeface="+mn-lt"/>
                <a:ea typeface="+mn-ea"/>
                <a:cs typeface="+mn-cs"/>
              </a:rPr>
              <a:t> them to </a:t>
            </a:r>
            <a:r>
              <a:rPr lang="en-US" sz="1200" b="1" i="1" kern="1200" baseline="0" dirty="0">
                <a:solidFill>
                  <a:schemeClr val="tx1"/>
                </a:solidFill>
                <a:latin typeface="+mn-lt"/>
                <a:ea typeface="+mn-ea"/>
                <a:cs typeface="+mn-cs"/>
              </a:rPr>
              <a:t>be sure to register each day as they enter the training venue</a:t>
            </a:r>
            <a:r>
              <a:rPr lang="en-US" sz="1200" b="0" kern="1200" baseline="0" dirty="0">
                <a:solidFill>
                  <a:schemeClr val="tx1"/>
                </a:solidFill>
                <a:latin typeface="+mn-lt"/>
                <a:ea typeface="+mn-ea"/>
                <a:cs typeface="+mn-cs"/>
              </a:rPr>
              <a:t>.</a:t>
            </a:r>
          </a:p>
          <a:p>
            <a:pPr marL="457200" lvl="1" indent="0" eaLnBrk="1" hangingPunct="1">
              <a:spcBef>
                <a:spcPct val="0"/>
              </a:spcBef>
              <a:buFont typeface="+mj-lt"/>
              <a:buNone/>
            </a:pPr>
            <a:endParaRPr lang="en-US" sz="1200" b="0" kern="1200" baseline="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them a </a:t>
            </a:r>
            <a:r>
              <a:rPr lang="en-US" sz="1200" b="1" kern="1200" baseline="0" dirty="0">
                <a:solidFill>
                  <a:schemeClr val="tx1"/>
                </a:solidFill>
                <a:latin typeface="+mn-lt"/>
                <a:ea typeface="+mn-ea"/>
                <a:cs typeface="+mn-cs"/>
              </a:rPr>
              <a:t>NAME TAG </a:t>
            </a:r>
            <a:r>
              <a:rPr lang="en-US" sz="1200" b="0" kern="1200" baseline="0" dirty="0">
                <a:solidFill>
                  <a:schemeClr val="tx1"/>
                </a:solidFill>
                <a:latin typeface="+mn-lt"/>
                <a:ea typeface="+mn-ea"/>
                <a:cs typeface="+mn-cs"/>
              </a:rPr>
              <a:t>and instruct them to wear it each day of the training.</a:t>
            </a:r>
          </a:p>
          <a:p>
            <a:pPr marL="228600" indent="-228600" eaLnBrk="1" hangingPunct="1">
              <a:spcBef>
                <a:spcPct val="0"/>
              </a:spcBef>
              <a:buFont typeface="+mj-lt"/>
              <a:buAutoNum type="arabicPeriod"/>
            </a:pPr>
            <a:endParaRPr lang="en-US" sz="1200" b="0"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DISTRIBUTE </a:t>
            </a:r>
            <a:r>
              <a:rPr lang="en-US" sz="1200" b="0" kern="1200" dirty="0">
                <a:solidFill>
                  <a:schemeClr val="tx1"/>
                </a:solidFill>
                <a:latin typeface="+mn-lt"/>
                <a:ea typeface="+mn-ea"/>
                <a:cs typeface="+mn-cs"/>
              </a:rPr>
              <a:t>notepads and pens to participants.</a:t>
            </a:r>
            <a:r>
              <a:rPr lang="en-US" sz="1200" b="0" kern="1200" baseline="0" dirty="0">
                <a:solidFill>
                  <a:schemeClr val="tx1"/>
                </a:solidFill>
                <a:latin typeface="+mn-lt"/>
                <a:ea typeface="+mn-ea"/>
                <a:cs typeface="+mn-cs"/>
              </a:rPr>
              <a:t> DO NOT distribute other materials at this time. Distribute them (Sick Child Guide, Patient Register and Referral form) as they are explained.</a:t>
            </a:r>
            <a:endParaRPr lang="en-US" sz="1200" kern="1200" dirty="0">
              <a:solidFill>
                <a:schemeClr val="tx1"/>
              </a:solidFill>
              <a:latin typeface="+mn-lt"/>
              <a:ea typeface="+mn-ea"/>
              <a:cs typeface="+mn-cs"/>
            </a:endParaRPr>
          </a:p>
          <a:p>
            <a:pPr lvl="1">
              <a:buFont typeface="Wingdings" pitchFamily="2" charset="2"/>
              <a:buChar char="§"/>
            </a:pPr>
            <a:endParaRPr lang="en-US" sz="1200"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HANDOUTS</a:t>
            </a:r>
            <a:r>
              <a:rPr lang="en-US" sz="1200" kern="1200" baseline="0" dirty="0">
                <a:solidFill>
                  <a:schemeClr val="tx1"/>
                </a:solidFill>
                <a:latin typeface="+mn-lt"/>
                <a:ea typeface="+mn-ea"/>
                <a:cs typeface="+mn-cs"/>
              </a:rPr>
              <a:t> and </a:t>
            </a:r>
            <a:r>
              <a:rPr lang="en-US" sz="1200" b="1" kern="1200" baseline="0" dirty="0">
                <a:solidFill>
                  <a:schemeClr val="tx1"/>
                </a:solidFill>
                <a:latin typeface="+mn-lt"/>
                <a:ea typeface="+mn-ea"/>
                <a:cs typeface="+mn-cs"/>
              </a:rPr>
              <a:t>SUPPLIES</a:t>
            </a:r>
            <a:r>
              <a:rPr lang="en-US" sz="1200" kern="1200" baseline="0" dirty="0">
                <a:solidFill>
                  <a:schemeClr val="tx1"/>
                </a:solidFill>
                <a:latin typeface="+mn-lt"/>
                <a:ea typeface="+mn-ea"/>
                <a:cs typeface="+mn-cs"/>
              </a:rPr>
              <a:t> needed:</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Flipchart</a:t>
            </a:r>
            <a:r>
              <a:rPr lang="en-US" sz="1200" kern="1200" baseline="0" dirty="0">
                <a:solidFill>
                  <a:schemeClr val="tx1"/>
                </a:solidFill>
                <a:latin typeface="+mn-lt"/>
                <a:ea typeface="+mn-ea"/>
                <a:cs typeface="+mn-cs"/>
              </a:rPr>
              <a:t> paper – 15 pieces for Day 1</a:t>
            </a:r>
          </a:p>
          <a:p>
            <a:pPr lvl="1">
              <a:buFont typeface="Wingdings" pitchFamily="2" charset="2"/>
              <a:buChar char="§"/>
            </a:pPr>
            <a:r>
              <a:rPr lang="en-US" sz="1200" kern="1200" baseline="0" dirty="0">
                <a:solidFill>
                  <a:schemeClr val="tx1"/>
                </a:solidFill>
                <a:latin typeface="+mn-lt"/>
                <a:ea typeface="+mn-ea"/>
                <a:cs typeface="+mn-cs"/>
              </a:rPr>
              <a:t>Markers – one for every 2 trainees (returned for use by the trainer)</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Masking tape for hanging Flipcharts</a:t>
            </a:r>
            <a:endParaRPr lang="en-US" sz="1200" kern="1200" dirty="0">
              <a:solidFill>
                <a:schemeClr val="tx1"/>
              </a:solidFill>
              <a:latin typeface="+mn-lt"/>
              <a:ea typeface="+mn-ea"/>
              <a:cs typeface="+mn-cs"/>
            </a:endParaRPr>
          </a:p>
          <a:p>
            <a:pPr lvl="1">
              <a:buFont typeface="Wingdings" pitchFamily="2" charset="2"/>
              <a:buChar char="§"/>
            </a:pPr>
            <a:r>
              <a:rPr lang="en-US" sz="1200" kern="1200" dirty="0">
                <a:solidFill>
                  <a:schemeClr val="tx1"/>
                </a:solidFill>
                <a:latin typeface="+mn-lt"/>
                <a:ea typeface="+mn-ea"/>
                <a:cs typeface="+mn-cs"/>
              </a:rPr>
              <a:t>Pen and small notebooks – one for each trainee</a:t>
            </a:r>
          </a:p>
          <a:p>
            <a:pPr lvl="1">
              <a:buFont typeface="Wingdings" pitchFamily="2" charset="2"/>
              <a:buChar char="§"/>
            </a:pPr>
            <a:r>
              <a:rPr lang="en-US" sz="1200" kern="1200" dirty="0">
                <a:solidFill>
                  <a:schemeClr val="tx1"/>
                </a:solidFill>
                <a:latin typeface="+mn-lt"/>
                <a:ea typeface="+mn-ea"/>
                <a:cs typeface="+mn-cs"/>
              </a:rPr>
              <a:t>Name tags</a:t>
            </a:r>
            <a:r>
              <a:rPr lang="en-US" sz="1200" kern="1200" baseline="0" dirty="0">
                <a:solidFill>
                  <a:schemeClr val="tx1"/>
                </a:solidFill>
                <a:latin typeface="+mn-lt"/>
                <a:ea typeface="+mn-ea"/>
                <a:cs typeface="+mn-cs"/>
              </a:rPr>
              <a:t> – one for each trainee and staff</a:t>
            </a:r>
            <a:endParaRPr lang="en-US" sz="1200" kern="1200" dirty="0">
              <a:solidFill>
                <a:schemeClr val="tx1"/>
              </a:solidFill>
              <a:latin typeface="+mn-lt"/>
              <a:ea typeface="+mn-ea"/>
              <a:cs typeface="+mn-cs"/>
            </a:endParaRPr>
          </a:p>
          <a:p>
            <a:pPr lvl="1">
              <a:buFont typeface="Wingdings" pitchFamily="2" charset="2"/>
              <a:buChar char="§"/>
            </a:pPr>
            <a:r>
              <a:rPr lang="en-US" sz="1200" kern="1200" baseline="0" dirty="0">
                <a:solidFill>
                  <a:schemeClr val="tx1"/>
                </a:solidFill>
                <a:latin typeface="+mn-lt"/>
                <a:ea typeface="+mn-ea"/>
                <a:cs typeface="+mn-cs"/>
              </a:rPr>
              <a:t> Introduction Sheets – one for each trainee pair and staff</a:t>
            </a:r>
          </a:p>
          <a:p>
            <a:pPr lvl="1">
              <a:buFont typeface="Wingdings" pitchFamily="2" charset="2"/>
              <a:buChar char="§"/>
            </a:pPr>
            <a:r>
              <a:rPr lang="en-US" sz="1200" kern="1200" baseline="0" dirty="0">
                <a:solidFill>
                  <a:schemeClr val="tx1"/>
                </a:solidFill>
                <a:latin typeface="+mn-lt"/>
                <a:ea typeface="+mn-ea"/>
                <a:cs typeface="+mn-cs"/>
              </a:rPr>
              <a:t>Day 1 Test – one for each trainee</a:t>
            </a:r>
          </a:p>
          <a:p>
            <a:pPr lvl="1">
              <a:buFont typeface="Wingdings" pitchFamily="2" charset="2"/>
              <a:buChar char="§"/>
            </a:pPr>
            <a:r>
              <a:rPr lang="en-US" sz="1200" kern="1200" baseline="0" dirty="0">
                <a:solidFill>
                  <a:schemeClr val="tx1"/>
                </a:solidFill>
                <a:latin typeface="+mn-lt"/>
                <a:ea typeface="+mn-ea"/>
                <a:cs typeface="+mn-cs"/>
              </a:rPr>
              <a:t>Day 1 Evaluation – one for each trainee</a:t>
            </a:r>
          </a:p>
          <a:p>
            <a:pPr lvl="1">
              <a:buFont typeface="Wingdings" pitchFamily="2" charset="2"/>
              <a:buChar char="§"/>
            </a:pPr>
            <a:endParaRPr lang="en-US" sz="1200" kern="1200" dirty="0">
              <a:solidFill>
                <a:schemeClr val="tx1"/>
              </a:solidFill>
              <a:latin typeface="+mn-lt"/>
              <a:ea typeface="+mn-ea"/>
              <a:cs typeface="+mn-cs"/>
            </a:endParaRPr>
          </a:p>
          <a:p>
            <a:endParaRPr lang="en-US" sz="1200" dirty="0"/>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24889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PRESENT THE OUTCOMES OF THE PROGRAM</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ANNOUNCE</a:t>
            </a:r>
            <a:r>
              <a:rPr lang="en-US" sz="1200" dirty="0">
                <a:latin typeface="Calibri" panose="020F0502020204030204" pitchFamily="34" charset="0"/>
              </a:rPr>
              <a:t> the two key end benefits/outcomes of the program</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INVITE</a:t>
            </a:r>
            <a:r>
              <a:rPr lang="en-US" sz="1200" baseline="0" dirty="0">
                <a:latin typeface="Calibri" panose="020F0502020204030204" pitchFamily="34" charset="0"/>
              </a:rPr>
              <a:t> participants to comment on these end benefits and what these outcomes would mean for them and their communities.</a:t>
            </a:r>
            <a:endParaRPr lang="en-US" sz="1200" dirty="0">
              <a:latin typeface="Calibri" panose="020F0502020204030204" pitchFamily="34" charset="0"/>
            </a:endParaRPr>
          </a:p>
          <a:p>
            <a:pPr marL="0" lvl="0" indent="0">
              <a:buFont typeface="+mj-lt"/>
              <a:buNone/>
            </a:pP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91607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mn-lt"/>
              </a:rPr>
              <a:t>INTRODUCE THE TRAINING STRUCTURE</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mn-lt"/>
              </a:rPr>
              <a:t>USE</a:t>
            </a:r>
            <a:r>
              <a:rPr lang="en-US" sz="1200" baseline="0" dirty="0">
                <a:latin typeface="+mn-lt"/>
              </a:rPr>
              <a:t> the illustration to </a:t>
            </a:r>
            <a:r>
              <a:rPr lang="en-US" sz="1200" b="1" dirty="0">
                <a:latin typeface="+mn-lt"/>
              </a:rPr>
              <a:t>PRESENT</a:t>
            </a:r>
            <a:r>
              <a:rPr lang="en-US" sz="1200" dirty="0">
                <a:latin typeface="+mn-lt"/>
              </a:rPr>
              <a:t>:</a:t>
            </a:r>
            <a:r>
              <a:rPr lang="en-US" sz="1200" baseline="0" dirty="0">
                <a:latin typeface="+mn-lt"/>
              </a:rPr>
              <a:t>  </a:t>
            </a:r>
          </a:p>
          <a:p>
            <a:pPr marL="685800" marR="0" lvl="1" indent="-2286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Training will be Modular/Phased approach consisting of 2 three-day modules followed by 1 month of supervision after each module with an end goal of developing a model frontline private provider.  </a:t>
            </a:r>
          </a:p>
          <a:p>
            <a:pPr marL="685800" marR="0" lvl="1" indent="-2286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Training will consist of a combination of classroom and on-site sessions involving role play, discussions, PowerPoint presentations and videos. </a:t>
            </a:r>
          </a:p>
          <a:p>
            <a:pPr marL="685800" marR="0" lvl="1" indent="-2286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228600" indent="-228600">
              <a:buFont typeface="+mj-lt"/>
              <a:buAutoNum type="arabicPeriod"/>
            </a:pPr>
            <a:r>
              <a:rPr lang="en-US" sz="1200" b="1" dirty="0">
                <a:latin typeface="+mn-lt"/>
              </a:rPr>
              <a:t>CLARIFY EXPECTATIONS</a:t>
            </a:r>
          </a:p>
          <a:p>
            <a:pPr marL="685800" lvl="1" indent="-228600">
              <a:buFont typeface="Arial" panose="020B0604020202020204" pitchFamily="34" charset="0"/>
              <a:buChar char="•"/>
            </a:pPr>
            <a:r>
              <a:rPr lang="en-US" sz="1200" b="0" dirty="0">
                <a:latin typeface="+mn-lt"/>
              </a:rPr>
              <a:t>Attendance is</a:t>
            </a:r>
            <a:r>
              <a:rPr lang="en-US" sz="1200" b="0" baseline="0" dirty="0">
                <a:latin typeface="+mn-lt"/>
              </a:rPr>
              <a:t> for </a:t>
            </a:r>
            <a:r>
              <a:rPr lang="en-US" sz="1200" b="0" dirty="0">
                <a:latin typeface="+mn-lt"/>
              </a:rPr>
              <a:t>all days of all modules.</a:t>
            </a:r>
          </a:p>
          <a:p>
            <a:pPr marL="685800" lvl="1" indent="-228600">
              <a:buFont typeface="Arial" panose="020B0604020202020204" pitchFamily="34" charset="0"/>
              <a:buChar char="•"/>
            </a:pPr>
            <a:r>
              <a:rPr lang="en-US" sz="1200" b="0" dirty="0">
                <a:latin typeface="+mn-lt"/>
              </a:rPr>
              <a:t>Participation</a:t>
            </a:r>
            <a:r>
              <a:rPr lang="en-US" sz="1200" b="0" baseline="0" dirty="0">
                <a:latin typeface="+mn-lt"/>
              </a:rPr>
              <a:t> is active, respectful, cooperative</a:t>
            </a:r>
          </a:p>
          <a:p>
            <a:pPr marL="685800" lvl="1" indent="-228600">
              <a:buFont typeface="Arial" panose="020B0604020202020204" pitchFamily="34" charset="0"/>
              <a:buChar char="•"/>
            </a:pPr>
            <a:endParaRPr lang="en-US" sz="1200" b="1" dirty="0">
              <a:latin typeface="+mn-lt"/>
            </a:endParaRPr>
          </a:p>
          <a:p>
            <a:pPr marL="228600" indent="-228600">
              <a:buFont typeface="+mj-lt"/>
              <a:buAutoNum type="arabicPeriod"/>
            </a:pPr>
            <a:r>
              <a:rPr lang="en-US" sz="1200" b="1" dirty="0">
                <a:latin typeface="+mn-lt"/>
              </a:rPr>
              <a:t>ASK</a:t>
            </a:r>
            <a:r>
              <a:rPr lang="en-US" sz="1200" dirty="0">
                <a:latin typeface="+mn-lt"/>
              </a:rPr>
              <a:t> for and </a:t>
            </a:r>
            <a:r>
              <a:rPr lang="en-US" sz="1200" b="1" dirty="0">
                <a:latin typeface="+mn-lt"/>
              </a:rPr>
              <a:t>RESPOND</a:t>
            </a:r>
            <a:r>
              <a:rPr lang="en-US" sz="1200" dirty="0">
                <a:latin typeface="+mn-lt"/>
              </a:rPr>
              <a:t> to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820004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different parts of the training to the participants</a:t>
            </a:r>
          </a:p>
          <a:p>
            <a:endParaRPr lang="en-US" dirty="0"/>
          </a:p>
          <a:p>
            <a:r>
              <a:rPr lang="en-US" dirty="0"/>
              <a:t>Answer</a:t>
            </a:r>
            <a:r>
              <a:rPr lang="en-US" baseline="0" dirty="0"/>
              <a:t> any questions about the training content. </a:t>
            </a:r>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12</a:t>
            </a:fld>
            <a:endParaRPr lang="en-US" dirty="0"/>
          </a:p>
        </p:txBody>
      </p:sp>
    </p:spTree>
    <p:extLst>
      <p:ext uri="{BB962C8B-B14F-4D97-AF65-F5344CB8AC3E}">
        <p14:creationId xmlns:p14="http://schemas.microsoft.com/office/powerpoint/2010/main" val="3280708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mn-lt"/>
              </a:rPr>
              <a:t>TRAINING MODULES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GIVE a brief overview </a:t>
            </a:r>
            <a:r>
              <a:rPr lang="en-US" sz="1200" b="0" kern="1200" dirty="0">
                <a:solidFill>
                  <a:schemeClr val="tx1"/>
                </a:solidFill>
                <a:latin typeface="+mn-lt"/>
                <a:ea typeface="+mn-ea"/>
                <a:cs typeface="+mn-cs"/>
              </a:rPr>
              <a:t>of </a:t>
            </a:r>
            <a:r>
              <a:rPr lang="en-US" sz="1200" kern="1200" dirty="0">
                <a:solidFill>
                  <a:schemeClr val="tx1"/>
                </a:solidFill>
                <a:latin typeface="+mn-lt"/>
                <a:ea typeface="+mn-ea"/>
                <a:cs typeface="+mn-cs"/>
              </a:rPr>
              <a:t>the 2 x 3-day modules.</a:t>
            </a:r>
          </a:p>
          <a:p>
            <a:pPr marL="685800" marR="0" lvl="1" indent="-228600" algn="l" defTabSz="457200" rtl="0" eaLnBrk="1" fontAlgn="auto" latinLnBrk="0" hangingPunct="1">
              <a:lnSpc>
                <a:spcPct val="100000"/>
              </a:lnSpc>
              <a:spcBef>
                <a:spcPts val="0"/>
              </a:spcBef>
              <a:spcAft>
                <a:spcPts val="0"/>
              </a:spcAft>
              <a:buClrTx/>
              <a:buSzTx/>
              <a:buFont typeface="+mj-lt"/>
              <a:buAutoNum type="alphaLcPeriod"/>
              <a:tabLst/>
              <a:defRPr/>
            </a:pPr>
            <a:r>
              <a:rPr lang="en-US" sz="1200" b="0" kern="1200" dirty="0">
                <a:solidFill>
                  <a:schemeClr val="tx1"/>
                </a:solidFill>
                <a:latin typeface="+mn-lt"/>
                <a:ea typeface="+mn-ea"/>
                <a:cs typeface="+mn-cs"/>
              </a:rPr>
              <a:t>Module</a:t>
            </a:r>
            <a:r>
              <a:rPr lang="en-US" sz="1200" b="0" kern="1200" baseline="0" dirty="0">
                <a:solidFill>
                  <a:schemeClr val="tx1"/>
                </a:solidFill>
                <a:latin typeface="+mn-lt"/>
                <a:ea typeface="+mn-ea"/>
                <a:cs typeface="+mn-cs"/>
              </a:rPr>
              <a:t> 1:</a:t>
            </a:r>
          </a:p>
          <a:p>
            <a:pPr marL="1142989" marR="0" lvl="2"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Sick Child Assessment</a:t>
            </a:r>
          </a:p>
          <a:p>
            <a:pPr marL="1142989" marR="0" lvl="2"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Danger Signs Identification </a:t>
            </a:r>
          </a:p>
          <a:p>
            <a:pPr marL="1142989" marR="0" lvl="2"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Rapid Diagnosis and Treatment for Malaria (mRDT)</a:t>
            </a:r>
          </a:p>
          <a:p>
            <a:pPr marL="1142989" marR="0" lvl="2"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Making Referrals and Registering Sick Children</a:t>
            </a:r>
          </a:p>
          <a:p>
            <a:pPr marL="1085850" marR="0" lvl="2"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Diagnosis and Treatment for Diarrhea</a:t>
            </a:r>
          </a:p>
          <a:p>
            <a:pPr marL="1085850" marR="0" lvl="2"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Home Care of Sick Children</a:t>
            </a:r>
          </a:p>
          <a:p>
            <a:pPr marL="1142989" marR="0" lvl="2" indent="-228589"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1A3260"/>
              </a:solidFill>
              <a:effectLst/>
              <a:uLnTx/>
              <a:uFillTx/>
              <a:latin typeface="+mn-lt"/>
              <a:ea typeface="+mn-ea"/>
              <a:cs typeface="+mn-cs"/>
            </a:endParaRPr>
          </a:p>
          <a:p>
            <a:pPr marL="914400" marR="0" lvl="2" indent="0" algn="l" defTabSz="457200" rtl="0" eaLnBrk="1" fontAlgn="auto" latinLnBrk="0" hangingPunct="1">
              <a:lnSpc>
                <a:spcPct val="100000"/>
              </a:lnSpc>
              <a:spcBef>
                <a:spcPts val="0"/>
              </a:spcBef>
              <a:spcAft>
                <a:spcPts val="0"/>
              </a:spcAft>
              <a:buClrTx/>
              <a:buSzTx/>
              <a:buFont typeface="+mj-lt"/>
              <a:buNone/>
              <a:tabLst/>
              <a:defRPr/>
            </a:pPr>
            <a:endParaRPr lang="en-US" sz="1200" b="0" kern="1200" baseline="0" dirty="0">
              <a:solidFill>
                <a:schemeClr val="tx1"/>
              </a:solidFill>
              <a:latin typeface="+mn-lt"/>
              <a:ea typeface="+mn-ea"/>
              <a:cs typeface="+mn-cs"/>
            </a:endParaRPr>
          </a:p>
          <a:p>
            <a:pPr marL="685800" marR="0" lvl="1" indent="-228600" algn="l" defTabSz="457200" rtl="0" eaLnBrk="1" fontAlgn="auto" latinLnBrk="0" hangingPunct="1">
              <a:lnSpc>
                <a:spcPct val="100000"/>
              </a:lnSpc>
              <a:spcBef>
                <a:spcPts val="0"/>
              </a:spcBef>
              <a:spcAft>
                <a:spcPts val="0"/>
              </a:spcAft>
              <a:buClrTx/>
              <a:buSzTx/>
              <a:buFont typeface="+mj-lt"/>
              <a:buAutoNum type="alphaLcPeriod"/>
              <a:tabLst/>
              <a:defRPr/>
            </a:pPr>
            <a:r>
              <a:rPr lang="en-US" sz="1200" b="0" kern="1200" baseline="0" dirty="0">
                <a:solidFill>
                  <a:schemeClr val="tx1"/>
                </a:solidFill>
                <a:latin typeface="+mn-lt"/>
                <a:ea typeface="+mn-ea"/>
                <a:cs typeface="+mn-cs"/>
              </a:rPr>
              <a:t>Module 2:</a:t>
            </a:r>
          </a:p>
          <a:p>
            <a:pPr marL="1085850" marR="0" lvl="2" indent="-171450"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Diagnosis and Treatment for Pneumonia</a:t>
            </a:r>
          </a:p>
          <a:p>
            <a:pPr marL="1257282" marR="0" lvl="2" indent="-342882"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Dispensing practices</a:t>
            </a:r>
          </a:p>
          <a:p>
            <a:pPr marL="1257282" marR="0" lvl="2" indent="-342882"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Stock management</a:t>
            </a:r>
          </a:p>
          <a:p>
            <a:pPr marL="1257282" marR="0" lvl="2" indent="-342882"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Business skills and customer service</a:t>
            </a:r>
          </a:p>
          <a:p>
            <a:pPr marL="1257282" marR="0" lvl="2" indent="-342882" algn="l" defTabSz="34288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3260"/>
                </a:solidFill>
                <a:effectLst/>
                <a:uLnTx/>
                <a:uFillTx/>
                <a:latin typeface="+mn-lt"/>
                <a:ea typeface="+mn-ea"/>
                <a:cs typeface="+mn-cs"/>
              </a:rPr>
              <a:t>ICCM practice at health facility </a:t>
            </a:r>
          </a:p>
          <a:p>
            <a:pPr marL="914400" marR="0" lvl="2" indent="0" algn="l" defTabSz="34288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tx1"/>
              </a:solidFill>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for and </a:t>
            </a:r>
            <a:r>
              <a:rPr lang="en-US" sz="1200" b="1" kern="1200" dirty="0">
                <a:solidFill>
                  <a:schemeClr val="tx1"/>
                </a:solidFill>
                <a:latin typeface="+mn-lt"/>
                <a:ea typeface="+mn-ea"/>
                <a:cs typeface="+mn-cs"/>
              </a:rPr>
              <a:t>ANSWER</a:t>
            </a:r>
            <a:r>
              <a:rPr lang="en-US" sz="1200" kern="1200" dirty="0">
                <a:solidFill>
                  <a:schemeClr val="tx1"/>
                </a:solidFill>
                <a:latin typeface="+mn-lt"/>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mn-lt"/>
              <a:ea typeface="+mn-ea"/>
              <a:cs typeface="+mn-cs"/>
            </a:endParaRPr>
          </a:p>
          <a:p>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05515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TRAINING AGENDA REVIEW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REVIEW</a:t>
            </a:r>
            <a:r>
              <a:rPr lang="en-US" sz="1200" kern="1200" dirty="0">
                <a:solidFill>
                  <a:schemeClr val="tx1"/>
                </a:solidFill>
                <a:latin typeface="Calibri" panose="020F0502020204030204" pitchFamily="34" charset="0"/>
                <a:ea typeface="+mn-ea"/>
                <a:cs typeface="+mn-cs"/>
              </a:rPr>
              <a:t> the Agenda for the</a:t>
            </a:r>
            <a:r>
              <a:rPr lang="en-US" sz="1200" kern="1200" baseline="0" dirty="0">
                <a:solidFill>
                  <a:schemeClr val="tx1"/>
                </a:solidFill>
                <a:latin typeface="Calibri" panose="020F0502020204030204" pitchFamily="34" charset="0"/>
                <a:ea typeface="+mn-ea"/>
                <a:cs typeface="+mn-cs"/>
              </a:rPr>
              <a:t> 3-day workshop day-by-day</a:t>
            </a:r>
            <a:r>
              <a:rPr lang="en-US" sz="1200" kern="1200" dirty="0">
                <a:solidFill>
                  <a:schemeClr val="tx1"/>
                </a:solidFill>
                <a:latin typeface="Calibri" panose="020F0502020204030204" pitchFamily="34" charset="0"/>
                <a:ea typeface="+mn-ea"/>
                <a:cs typeface="+mn-cs"/>
              </a:rPr>
              <a:t>.</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ENSURE</a:t>
            </a:r>
            <a:r>
              <a:rPr lang="en-US" baseline="0" dirty="0">
                <a:latin typeface="Calibri" panose="020F0502020204030204" pitchFamily="34" charset="0"/>
              </a:rPr>
              <a:t> that all participants have registered and each have a notebook and a pen </a:t>
            </a:r>
            <a:endParaRPr lang="en-US" dirty="0">
              <a:latin typeface="Calibri" panose="020F0502020204030204" pitchFamily="34" charset="0"/>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ANNOUNCE:</a:t>
            </a:r>
            <a:r>
              <a:rPr lang="en-US" sz="1200" b="1" kern="1200" baseline="0" dirty="0">
                <a:solidFill>
                  <a:schemeClr val="tx1"/>
                </a:solidFill>
                <a:latin typeface="Calibri" panose="020F0502020204030204" pitchFamily="34" charset="0"/>
                <a:ea typeface="+mn-ea"/>
                <a:cs typeface="+mn-cs"/>
              </a:rPr>
              <a:t> </a:t>
            </a:r>
          </a:p>
          <a:p>
            <a:pPr lvl="1">
              <a:spcBef>
                <a:spcPts val="0"/>
              </a:spcBef>
              <a:spcAft>
                <a:spcPts val="0"/>
              </a:spcAft>
              <a:buClr>
                <a:srgbClr val="002060"/>
              </a:buClr>
              <a:buFont typeface="Wingdings" panose="05000000000000000000" pitchFamily="2" charset="2"/>
              <a:buChar char="§"/>
            </a:pPr>
            <a:r>
              <a:rPr lang="en-US" sz="1200" b="0" dirty="0">
                <a:solidFill>
                  <a:srgbClr val="008000"/>
                </a:solidFill>
                <a:latin typeface="Calibri" panose="020F0502020204030204" pitchFamily="34" charset="0"/>
              </a:rPr>
              <a:t>A full day of training (10:00 – 16:30)</a:t>
            </a:r>
          </a:p>
          <a:p>
            <a:pPr lvl="1">
              <a:spcBef>
                <a:spcPts val="0"/>
              </a:spcBef>
              <a:spcAft>
                <a:spcPts val="0"/>
              </a:spcAft>
              <a:buClr>
                <a:srgbClr val="002060"/>
              </a:buClr>
              <a:buFont typeface="Wingdings" panose="05000000000000000000" pitchFamily="2" charset="2"/>
              <a:buChar char="§"/>
            </a:pPr>
            <a:r>
              <a:rPr lang="en-US" sz="1200" b="1" dirty="0">
                <a:solidFill>
                  <a:srgbClr val="008000"/>
                </a:solidFill>
                <a:latin typeface="Calibri" panose="020F0502020204030204" pitchFamily="34" charset="0"/>
              </a:rPr>
              <a:t>Lunch and tea breaks are provided</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ASK</a:t>
            </a:r>
            <a:r>
              <a:rPr lang="en-US" sz="1200" kern="1200" dirty="0">
                <a:solidFill>
                  <a:schemeClr val="tx1"/>
                </a:solidFill>
                <a:latin typeface="Calibri" panose="020F0502020204030204" pitchFamily="34" charset="0"/>
                <a:ea typeface="+mn-ea"/>
                <a:cs typeface="+mn-cs"/>
              </a:rPr>
              <a:t> for and </a:t>
            </a:r>
            <a:r>
              <a:rPr lang="en-US" sz="1200" b="1" kern="1200" dirty="0">
                <a:solidFill>
                  <a:schemeClr val="tx1"/>
                </a:solidFill>
                <a:latin typeface="Calibri" panose="020F0502020204030204" pitchFamily="34" charset="0"/>
                <a:ea typeface="+mn-ea"/>
                <a:cs typeface="+mn-cs"/>
              </a:rPr>
              <a:t>ANSWER</a:t>
            </a:r>
            <a:r>
              <a:rPr lang="en-US" sz="1200" kern="1200" dirty="0">
                <a:solidFill>
                  <a:schemeClr val="tx1"/>
                </a:solidFill>
                <a:latin typeface="Calibri" panose="020F0502020204030204" pitchFamily="34" charset="0"/>
                <a:ea typeface="+mn-ea"/>
                <a:cs typeface="+mn-cs"/>
              </a:rPr>
              <a:t> questions.</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b="1"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a:p>
            <a:endParaRPr lang="en-US" dirty="0">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latin typeface="Calibri" panose="020F0502020204030204" pitchFamily="34" charset="0"/>
              <a:ea typeface="+mn-ea"/>
              <a:cs typeface="+mn-cs"/>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219390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n-ea"/>
                <a:cs typeface="+mn-cs"/>
              </a:rPr>
              <a:t>MEET YOUR MENTORS</a:t>
            </a:r>
            <a:endParaRPr lang="en-US" sz="1200" b="1"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INTRODUCE</a:t>
            </a:r>
            <a:r>
              <a:rPr lang="en-US" sz="1200" baseline="0" dirty="0">
                <a:latin typeface="Calibri" panose="020F0502020204030204" pitchFamily="34" charset="0"/>
              </a:rPr>
              <a:t> the Program Field Mentors.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SAY: </a:t>
            </a:r>
            <a:r>
              <a:rPr lang="en-US" sz="1200" b="0" baseline="0" dirty="0">
                <a:latin typeface="Calibri" panose="020F0502020204030204" pitchFamily="34" charset="0"/>
              </a:rPr>
              <a:t>“These are the people that will guide you through this whole experience. You mentor is your coach and support and is there for YOU. The mentor will attend the trainings and will also visit you in your shop in between the trainings. Each month you will get a visit from your mentor.”</a:t>
            </a:r>
            <a:endParaRPr lang="en-US" sz="1200" b="1"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INVITE </a:t>
            </a:r>
            <a:r>
              <a:rPr lang="en-US" sz="1200" b="0" baseline="0" dirty="0">
                <a:latin typeface="Calibri" panose="020F0502020204030204" pitchFamily="34" charset="0"/>
              </a:rPr>
              <a:t>the mentors to introduce themselves. Let them tell the participants about their background.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b="0"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WRITE </a:t>
            </a:r>
            <a:r>
              <a:rPr lang="en-US" sz="1200" b="0" baseline="0" dirty="0">
                <a:latin typeface="Calibri" panose="020F0502020204030204" pitchFamily="34" charset="0"/>
              </a:rPr>
              <a:t>the mentor’s phone numbers on the flip chart. TELL the participants to write the name of their mentor and their phone number on their training material. </a:t>
            </a:r>
            <a:r>
              <a:rPr lang="en-US" sz="1200" b="1" baseline="0" dirty="0">
                <a:latin typeface="Calibri" panose="020F0502020204030204" pitchFamily="34" charset="0"/>
              </a:rPr>
              <a:t>SAY</a:t>
            </a:r>
            <a:r>
              <a:rPr lang="en-US" sz="1200" b="0" baseline="0" dirty="0">
                <a:latin typeface="Calibri" panose="020F0502020204030204" pitchFamily="34" charset="0"/>
              </a:rPr>
              <a:t>: “If you have any questions while practicing what you have learned – contact your mentor and they will help you out. If they don’t know the answer to your question directly – they will find out and get back to you.”</a:t>
            </a:r>
            <a:endParaRPr lang="en-US" sz="1200" b="1" baseline="0" dirty="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F26E3098-061A-7349-9F6E-D396FB9F5289}" type="slidenum">
              <a:rPr lang="en-US" smtClean="0"/>
              <a:t>15</a:t>
            </a:fld>
            <a:endParaRPr lang="en-US"/>
          </a:p>
        </p:txBody>
      </p:sp>
    </p:spTree>
    <p:extLst>
      <p:ext uri="{BB962C8B-B14F-4D97-AF65-F5344CB8AC3E}">
        <p14:creationId xmlns:p14="http://schemas.microsoft.com/office/powerpoint/2010/main" val="857415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MEET YOUR MENTORS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EXPLAIN </a:t>
            </a:r>
            <a:r>
              <a:rPr lang="en-US" sz="1200" b="0" baseline="0" dirty="0">
                <a:latin typeface="Calibri" panose="020F0502020204030204" pitchFamily="34" charset="0"/>
              </a:rPr>
              <a:t>that the mentor will visit all shops 1 time between the training modules. This visit will be about 1 hour long.</a:t>
            </a:r>
            <a:endParaRPr lang="en-US" sz="1200" b="1"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b="1"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INVITE</a:t>
            </a:r>
            <a:r>
              <a:rPr lang="en-US" sz="1200" baseline="0" dirty="0">
                <a:latin typeface="Calibri" panose="020F0502020204030204" pitchFamily="34" charset="0"/>
              </a:rPr>
              <a:t> the mentor to use the slide to guide their remarks on their role and responsibilities to support the drug sellers’ work.</a:t>
            </a:r>
          </a:p>
          <a:p>
            <a:pPr lvl="1"/>
            <a:r>
              <a:rPr lang="en-US" sz="1200" b="1" dirty="0">
                <a:solidFill>
                  <a:schemeClr val="accent6">
                    <a:lumMod val="75000"/>
                  </a:schemeClr>
                </a:solidFill>
                <a:latin typeface="Calibri" panose="020F0502020204030204" pitchFamily="34" charset="0"/>
              </a:rPr>
              <a:t>Key role and responsibilities:</a:t>
            </a:r>
          </a:p>
          <a:p>
            <a:pPr marL="628650" lvl="1" indent="-171450">
              <a:buFont typeface="Arial" panose="020B0604020202020204" pitchFamily="34" charset="0"/>
              <a:buChar char="•"/>
            </a:pPr>
            <a:r>
              <a:rPr lang="en-US" sz="1200" b="0" dirty="0">
                <a:solidFill>
                  <a:srgbClr val="002060"/>
                </a:solidFill>
                <a:latin typeface="Calibri" panose="020F0502020204030204" pitchFamily="34" charset="0"/>
              </a:rPr>
              <a:t>Provide on-going education</a:t>
            </a:r>
          </a:p>
          <a:p>
            <a:pPr marL="628650" lvl="1" indent="-171450">
              <a:buFont typeface="Arial" panose="020B0604020202020204" pitchFamily="34" charset="0"/>
              <a:buChar char="•"/>
            </a:pPr>
            <a:r>
              <a:rPr lang="en-US" sz="1200" b="0" dirty="0">
                <a:solidFill>
                  <a:srgbClr val="002060"/>
                </a:solidFill>
                <a:latin typeface="Calibri" panose="020F0502020204030204" pitchFamily="34" charset="0"/>
              </a:rPr>
              <a:t>Observe and assess customer service and business performance</a:t>
            </a:r>
          </a:p>
          <a:p>
            <a:pPr marL="628650" lvl="2" indent="-171450">
              <a:buFont typeface="Arial" panose="020B0604020202020204" pitchFamily="34" charset="0"/>
              <a:buChar char="•"/>
            </a:pPr>
            <a:r>
              <a:rPr lang="en-US" sz="1200" b="0" dirty="0">
                <a:solidFill>
                  <a:srgbClr val="002060"/>
                </a:solidFill>
                <a:latin typeface="Calibri" panose="020F0502020204030204" pitchFamily="34" charset="0"/>
              </a:rPr>
              <a:t>Share feedback, provide coaching, and support development of action plans</a:t>
            </a:r>
          </a:p>
          <a:p>
            <a:pPr marL="628650" lvl="2" indent="-171450">
              <a:buFont typeface="Arial" panose="020B0604020202020204" pitchFamily="34" charset="0"/>
              <a:buChar char="•"/>
            </a:pPr>
            <a:endParaRPr lang="en-US" sz="1200" b="0" dirty="0">
              <a:solidFill>
                <a:srgbClr val="002060"/>
              </a:solidFill>
              <a:latin typeface="Calibri" panose="020F0502020204030204" pitchFamily="34" charset="0"/>
            </a:endParaRPr>
          </a:p>
          <a:p>
            <a:pPr marL="228600" lvl="0" indent="-228600">
              <a:buFont typeface="+mj-lt"/>
              <a:buAutoNum type="arabicPeriod"/>
            </a:pPr>
            <a:r>
              <a:rPr lang="en-US" sz="1200" b="1" baseline="0" dirty="0">
                <a:latin typeface="Calibri" panose="020F0502020204030204" pitchFamily="34" charset="0"/>
              </a:rPr>
              <a:t>INVITE</a:t>
            </a:r>
            <a:r>
              <a:rPr lang="en-US" sz="1200" b="0" baseline="0" dirty="0">
                <a:latin typeface="Calibri" panose="020F0502020204030204" pitchFamily="34" charset="0"/>
              </a:rPr>
              <a:t> questions from the participants. Explain that we will talk more about the mentor visit and how to prepare for it tomorrow.</a:t>
            </a: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5C7802B9-19CE-44CA-A411-FECAD07C464A}" type="slidenum">
              <a:rPr lang="en-US" smtClean="0"/>
              <a:t>16</a:t>
            </a:fld>
            <a:endParaRPr lang="en-US"/>
          </a:p>
        </p:txBody>
      </p:sp>
    </p:spTree>
    <p:extLst>
      <p:ext uri="{BB962C8B-B14F-4D97-AF65-F5344CB8AC3E}">
        <p14:creationId xmlns:p14="http://schemas.microsoft.com/office/powerpoint/2010/main" val="2051332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INTRODUCE </a:t>
            </a:r>
            <a:r>
              <a:rPr lang="en-US" sz="1200" b="1" dirty="0">
                <a:solidFill>
                  <a:schemeClr val="accent2">
                    <a:lumMod val="75000"/>
                  </a:schemeClr>
                </a:solidFill>
              </a:rPr>
              <a:t>SESSION 2. </a:t>
            </a:r>
            <a:r>
              <a:rPr lang="en-US" sz="1200" b="1" dirty="0">
                <a:solidFill>
                  <a:schemeClr val="tx2"/>
                </a:solidFill>
              </a:rPr>
              <a:t>SICK CHILD GUIDE JOB</a:t>
            </a:r>
            <a:r>
              <a:rPr lang="en-US" sz="1200" b="1" baseline="0" dirty="0">
                <a:solidFill>
                  <a:schemeClr val="tx2"/>
                </a:solidFill>
              </a:rPr>
              <a:t> AID</a:t>
            </a:r>
            <a:endParaRPr lang="en-US" sz="1200" b="1" kern="1200" dirty="0">
              <a:solidFill>
                <a:schemeClr val="tx1"/>
              </a:solidFill>
              <a:latin typeface="+mn-lt"/>
              <a:ea typeface="+mn-ea"/>
              <a:cs typeface="+mn-cs"/>
            </a:endParaRPr>
          </a:p>
          <a:p>
            <a:endParaRPr lang="en-US" sz="1200" baseline="0" dirty="0"/>
          </a:p>
          <a:p>
            <a:pPr marL="228600" indent="-228600">
              <a:buFont typeface="+mj-lt"/>
              <a:buAutoNum type="arabicPeriod"/>
            </a:pPr>
            <a:r>
              <a:rPr lang="en-US" sz="1200" b="1" baseline="0" dirty="0"/>
              <a:t>ANNOUNCE: </a:t>
            </a:r>
          </a:p>
          <a:p>
            <a:pPr lvl="1"/>
            <a:r>
              <a:rPr lang="en-US" sz="1200" b="1" dirty="0">
                <a:solidFill>
                  <a:schemeClr val="accent2">
                    <a:lumMod val="75000"/>
                  </a:schemeClr>
                </a:solidFill>
              </a:rPr>
              <a:t>During this session, your focus is to:</a:t>
            </a:r>
          </a:p>
          <a:p>
            <a:pPr marL="628650" lvl="1" indent="-171450">
              <a:spcAft>
                <a:spcPts val="600"/>
              </a:spcAft>
              <a:buFont typeface="Arial" panose="020B0604020202020204" pitchFamily="34" charset="0"/>
              <a:buChar char="•"/>
            </a:pPr>
            <a:r>
              <a:rPr lang="en-US" sz="1200" b="0" dirty="0">
                <a:solidFill>
                  <a:schemeClr val="tx2"/>
                </a:solidFill>
              </a:rPr>
              <a:t>Review</a:t>
            </a:r>
            <a:r>
              <a:rPr lang="en-US" sz="1200" b="0" baseline="0" dirty="0">
                <a:solidFill>
                  <a:schemeClr val="tx2"/>
                </a:solidFill>
              </a:rPr>
              <a:t> t</a:t>
            </a:r>
            <a:r>
              <a:rPr lang="en-US" sz="1200" b="0" dirty="0">
                <a:solidFill>
                  <a:schemeClr val="tx2"/>
                </a:solidFill>
              </a:rPr>
              <a:t>he content of the Sick Child Guide Job</a:t>
            </a:r>
            <a:r>
              <a:rPr lang="en-US" sz="1200" b="0" baseline="0" dirty="0">
                <a:solidFill>
                  <a:schemeClr val="tx2"/>
                </a:solidFill>
              </a:rPr>
              <a:t> Aid (SCJA)</a:t>
            </a:r>
            <a:endParaRPr lang="en-US" sz="1200" b="0" dirty="0">
              <a:solidFill>
                <a:schemeClr val="tx2"/>
              </a:solidFill>
            </a:endParaRPr>
          </a:p>
          <a:p>
            <a:pPr marL="628650" lvl="1" indent="-171450">
              <a:spcAft>
                <a:spcPts val="600"/>
              </a:spcAft>
              <a:buFont typeface="Arial" panose="020B0604020202020204" pitchFamily="34" charset="0"/>
              <a:buChar char="•"/>
            </a:pPr>
            <a:r>
              <a:rPr lang="en-US" sz="1200" b="0" dirty="0">
                <a:solidFill>
                  <a:schemeClr val="tx2"/>
                </a:solidFill>
              </a:rPr>
              <a:t>Analyze the</a:t>
            </a:r>
            <a:r>
              <a:rPr lang="en-US" sz="1200" b="0" baseline="0" dirty="0">
                <a:solidFill>
                  <a:schemeClr val="tx2"/>
                </a:solidFill>
              </a:rPr>
              <a:t> purpose for </a:t>
            </a:r>
            <a:r>
              <a:rPr lang="en-US" sz="1200" b="0" dirty="0">
                <a:solidFill>
                  <a:schemeClr val="tx2"/>
                </a:solidFill>
              </a:rPr>
              <a:t>each page</a:t>
            </a:r>
          </a:p>
          <a:p>
            <a:endParaRPr lang="en-US" sz="1000" dirty="0"/>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68964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dirty="0">
                <a:solidFill>
                  <a:schemeClr val="bg1"/>
                </a:solidFill>
              </a:rPr>
              <a:t>INTRODUCTION TO THE SICK CHILD GUIDE</a:t>
            </a:r>
            <a:endParaRPr lang="en-US" sz="1200" b="1" kern="1200" dirty="0">
              <a:solidFill>
                <a:schemeClr val="tx1"/>
              </a:solidFill>
              <a:latin typeface="+mn-lt"/>
              <a:ea typeface="+mn-ea"/>
              <a:cs typeface="+mn-cs"/>
            </a:endParaRP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INTRODUCE the purpose of the SCJA.  </a:t>
            </a:r>
            <a:endParaRPr lang="en-US" dirty="0"/>
          </a:p>
          <a:p>
            <a:pPr lvl="1"/>
            <a:r>
              <a:rPr lang="en-US" b="1" dirty="0"/>
              <a:t>ASK</a:t>
            </a:r>
            <a:r>
              <a:rPr lang="en-US" baseline="0" dirty="0"/>
              <a:t>: Has any one ever heard of a Sick Child Guide? Can someone volunteer to describe what it does?</a:t>
            </a:r>
          </a:p>
          <a:p>
            <a:pPr lvl="1"/>
            <a:r>
              <a:rPr lang="en-US" b="1" baseline="0" dirty="0"/>
              <a:t>GIVE</a:t>
            </a:r>
            <a:r>
              <a:rPr lang="en-US" baseline="0" dirty="0"/>
              <a:t> the participants time to volunteer. </a:t>
            </a:r>
          </a:p>
          <a:p>
            <a:pPr lvl="1"/>
            <a:endParaRPr lang="en-US" sz="1200" kern="1200" dirty="0">
              <a:solidFill>
                <a:schemeClr val="tx1"/>
              </a:solidFill>
              <a:latin typeface="+mn-lt"/>
              <a:ea typeface="+mn-ea"/>
              <a:cs typeface="+mn-cs"/>
            </a:endParaRPr>
          </a:p>
          <a:p>
            <a:pPr marL="457200" marR="0" lvl="1" indent="0" algn="l"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PRESENT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en-US" sz="1200" kern="1200" dirty="0">
                <a:solidFill>
                  <a:schemeClr val="tx1"/>
                </a:solidFill>
                <a:latin typeface="+mn-lt"/>
                <a:ea typeface="+mn-ea"/>
                <a:cs typeface="+mn-cs"/>
              </a:rPr>
              <a:t>Many people who enter your shops are there because they have a sick child.  The SCG is </a:t>
            </a:r>
            <a:r>
              <a:rPr kumimoji="0" lang="en-US" sz="1200" b="0" i="0" u="none" strike="noStrike" kern="1200" cap="none" spc="0" normalizeH="0" baseline="0" noProof="0" dirty="0">
                <a:ln>
                  <a:noFill/>
                </a:ln>
                <a:solidFill>
                  <a:prstClr val="black"/>
                </a:solidFill>
                <a:effectLst/>
                <a:uLnTx/>
                <a:uFillTx/>
                <a:latin typeface="+mn-lt"/>
                <a:ea typeface="+mn-ea"/>
                <a:cs typeface="+mn-cs"/>
              </a:rPr>
              <a:t>a pictorial chart used by frontline providers like you, to provide professional and quality services to these clients with sick children.</a:t>
            </a:r>
            <a:r>
              <a:rPr lang="en-US" baseline="0" dirty="0"/>
              <a:t>  It gives you a step by step instruction that are mostly pictorial with limited text and labels. </a:t>
            </a:r>
          </a:p>
          <a:p>
            <a:pPr marL="457200" marR="0" lvl="1" indent="0" algn="l" defTabSz="914400" rtl="0" eaLnBrk="1" fontAlgn="auto" latinLnBrk="0" hangingPunct="1">
              <a:lnSpc>
                <a:spcPct val="100000"/>
              </a:lnSpc>
              <a:spcBef>
                <a:spcPct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indent="-228600" eaLnBrk="1" hangingPunct="1">
              <a:spcBef>
                <a:spcPct val="0"/>
              </a:spcBef>
              <a:buAutoNum type="arabicPeriod" startAt="2"/>
            </a:pPr>
            <a:r>
              <a:rPr lang="en-US" sz="1200" b="1" dirty="0"/>
              <a:t>SHOW </a:t>
            </a:r>
            <a:r>
              <a:rPr lang="en-US" sz="1200" b="0" dirty="0"/>
              <a:t>an example of the SCJA,</a:t>
            </a:r>
            <a:r>
              <a:rPr lang="en-US" sz="1200" b="0" baseline="0" dirty="0"/>
              <a:t> and </a:t>
            </a:r>
            <a:r>
              <a:rPr lang="en-US" sz="1200" b="1" dirty="0"/>
              <a:t>HAND OUT the SCG to all participants</a:t>
            </a:r>
            <a:endParaRPr lang="en-US" sz="1200" baseline="0" dirty="0"/>
          </a:p>
          <a:p>
            <a:pPr marL="228600" indent="-228600" eaLnBrk="1" hangingPunct="1">
              <a:spcBef>
                <a:spcPct val="0"/>
              </a:spcBef>
              <a:buAutoNum type="arabicPeriod" startAt="2"/>
            </a:pPr>
            <a:endParaRPr lang="en-US" sz="1200" baseline="0" dirty="0"/>
          </a:p>
          <a:p>
            <a:pPr marL="228600" indent="-228600" eaLnBrk="1" hangingPunct="1">
              <a:spcBef>
                <a:spcPct val="0"/>
              </a:spcBef>
              <a:buAutoNum type="arabicPeriod" startAt="2"/>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a:t>
            </a:r>
            <a:r>
              <a:rPr lang="en-US" baseline="0" dirty="0"/>
              <a:t>The images, labels and texts are memory reminders for what signs to check for and action to follow in order to: </a:t>
            </a:r>
            <a:endParaRPr lang="en-US" dirty="0"/>
          </a:p>
          <a:p>
            <a:pPr marL="457200" lvl="1" indent="0">
              <a:buFont typeface="Arial" panose="020B0604020202020204" pitchFamily="34" charset="0"/>
              <a:buNone/>
            </a:pPr>
            <a:r>
              <a:rPr lang="en-US" sz="1200" b="0" dirty="0">
                <a:solidFill>
                  <a:schemeClr val="tx2"/>
                </a:solidFill>
              </a:rPr>
              <a:t>*  Assess the illnesses of sick children.</a:t>
            </a:r>
          </a:p>
          <a:p>
            <a:pPr marL="457200" lvl="1" indent="0">
              <a:buFont typeface="Arial" panose="020B0604020202020204" pitchFamily="34" charset="0"/>
              <a:buNone/>
            </a:pPr>
            <a:r>
              <a:rPr lang="en-US" sz="1200" b="0" dirty="0">
                <a:solidFill>
                  <a:schemeClr val="tx2"/>
                </a:solidFill>
              </a:rPr>
              <a:t>*  Decide what treatment is needed.</a:t>
            </a:r>
          </a:p>
          <a:p>
            <a:pPr marL="457200" lvl="1" indent="0">
              <a:buFont typeface="Arial" panose="020B0604020202020204" pitchFamily="34" charset="0"/>
              <a:buNone/>
            </a:pPr>
            <a:r>
              <a:rPr lang="en-US" sz="1200" b="0" dirty="0">
                <a:solidFill>
                  <a:schemeClr val="tx2"/>
                </a:solidFill>
              </a:rPr>
              <a:t>*  Make referrals for dangerous sickness.</a:t>
            </a:r>
          </a:p>
          <a:p>
            <a:pPr marL="457200" lvl="1" indent="0">
              <a:buFont typeface="Arial" panose="020B0604020202020204" pitchFamily="34" charset="0"/>
              <a:buNone/>
            </a:pPr>
            <a:r>
              <a:rPr lang="en-US" sz="1200" b="0" dirty="0">
                <a:solidFill>
                  <a:schemeClr val="tx2"/>
                </a:solidFill>
              </a:rPr>
              <a:t>*</a:t>
            </a:r>
            <a:r>
              <a:rPr lang="en-US" sz="1200" b="0" baseline="0" dirty="0">
                <a:solidFill>
                  <a:schemeClr val="tx2"/>
                </a:solidFill>
              </a:rPr>
              <a:t>  </a:t>
            </a:r>
            <a:r>
              <a:rPr lang="en-US" sz="1200" b="0" dirty="0">
                <a:solidFill>
                  <a:schemeClr val="tx2"/>
                </a:solidFill>
              </a:rPr>
              <a:t>Determine when follow-up is needed.</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ts val="0"/>
              </a:spcAft>
              <a:buClrTx/>
              <a:buSzTx/>
              <a:buFontTx/>
              <a:buNone/>
              <a:tabLst/>
              <a:defRPr/>
            </a:pPr>
            <a:r>
              <a:rPr lang="en-US" sz="1200" b="1" kern="1200" dirty="0">
                <a:solidFill>
                  <a:schemeClr val="tx1"/>
                </a:solidFill>
                <a:latin typeface="+mn-lt"/>
                <a:ea typeface="+mn-ea"/>
                <a:cs typeface="+mn-cs"/>
              </a:rPr>
              <a:t>EXPLAIN </a:t>
            </a:r>
            <a:r>
              <a:rPr kumimoji="0" lang="en-US" sz="1200" b="1" i="0" u="none" strike="noStrike" kern="1200" cap="none" spc="0" normalizeH="0" baseline="0" noProof="0" dirty="0">
                <a:ln>
                  <a:noFill/>
                </a:ln>
                <a:solidFill>
                  <a:prstClr val="black"/>
                </a:solidFill>
                <a:effectLst/>
                <a:uLnTx/>
                <a:uFillTx/>
                <a:latin typeface="+mn-lt"/>
                <a:ea typeface="+mn-ea"/>
                <a:cs typeface="+mn-cs"/>
              </a:rPr>
              <a:t>The SCG is the #1 Reference Tool for addressing sickness in children under 5.  It has 6 pages and we shall briefly go through all the pages in the next minutes.</a:t>
            </a:r>
            <a:r>
              <a:rPr kumimoji="0" lang="en-US" sz="1200" b="1" i="0" u="none" strike="noStrike" kern="1200" cap="none" spc="0" normalizeH="0" baseline="0" noProof="0" dirty="0">
                <a:ln>
                  <a:noFill/>
                </a:ln>
                <a:solidFill>
                  <a:schemeClr val="tx1"/>
                </a:solidFill>
                <a:effectLst/>
                <a:uLnTx/>
                <a:uFillTx/>
                <a:latin typeface="+mn-lt"/>
                <a:ea typeface="+mn-ea"/>
                <a:cs typeface="+mn-cs"/>
              </a:rPr>
              <a:t> YOU DON”T NEED TO LEARN EVERYTHING AT THIS TIME. </a:t>
            </a:r>
            <a:r>
              <a:rPr lang="en-US" b="1" baseline="0" dirty="0"/>
              <a:t>You will learn to use this guide and practice using it over and over again during your 6 days of training. </a:t>
            </a:r>
          </a:p>
          <a:p>
            <a:pPr marL="457200" marR="0" lvl="1" indent="0" algn="l" defTabSz="914400" rtl="0" eaLnBrk="1" fontAlgn="auto" latinLnBrk="0" hangingPunct="1">
              <a:lnSpc>
                <a:spcPct val="100000"/>
              </a:lnSpc>
              <a:spcBef>
                <a:spcPct val="0"/>
              </a:spcBef>
              <a:spcAft>
                <a:spcPts val="0"/>
              </a:spcAft>
              <a:buClrTx/>
              <a:buSzTx/>
              <a:buFontTx/>
              <a:buNone/>
              <a:tabLst/>
              <a:defRPr/>
            </a:pPr>
            <a:endParaRPr lang="en-US" baseline="0" dirty="0"/>
          </a:p>
          <a:p>
            <a:pPr marL="228600" indent="-228600" eaLnBrk="1" hangingPunct="1">
              <a:spcBef>
                <a:spcPct val="0"/>
              </a:spcBef>
              <a:buFont typeface="+mj-lt"/>
              <a:buAutoNum type="arabicPeriod" startAt="4"/>
            </a:pPr>
            <a:r>
              <a:rPr lang="en-US" b="1" dirty="0"/>
              <a:t>CLARIFY</a:t>
            </a:r>
            <a:r>
              <a:rPr lang="en-US" dirty="0"/>
              <a:t> any questions.</a:t>
            </a:r>
          </a:p>
          <a:p>
            <a:pPr marL="228600" indent="-228600" eaLnBrk="1" hangingPunct="1">
              <a:spcBef>
                <a:spcPct val="0"/>
              </a:spcBef>
              <a:buAutoNum type="arabicPeriod" startAt="3"/>
            </a:pPr>
            <a:endParaRPr lang="en-US" dirty="0"/>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0BBB19-A4B5-41C3-9A41-CB5F8E8FEA97}" type="slidenum">
              <a:rPr lang="en-US" smtClean="0">
                <a:solidFill>
                  <a:prstClr val="black"/>
                </a:solidFill>
              </a:rPr>
              <a:pPr fontAlgn="base">
                <a:spcBef>
                  <a:spcPct val="0"/>
                </a:spcBef>
                <a:spcAft>
                  <a:spcPct val="0"/>
                </a:spcAft>
                <a:defRPr/>
              </a:pPr>
              <a:t>18</a:t>
            </a:fld>
            <a:endParaRPr lang="en-US">
              <a:solidFill>
                <a:prstClr val="black"/>
              </a:solidFill>
            </a:endParaRPr>
          </a:p>
        </p:txBody>
      </p:sp>
    </p:spTree>
    <p:extLst>
      <p:ext uri="{BB962C8B-B14F-4D97-AF65-F5344CB8AC3E}">
        <p14:creationId xmlns:p14="http://schemas.microsoft.com/office/powerpoint/2010/main" val="3730040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1 – HOW TO DO THE ASSESSMENT</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1. </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 a general overview.  ANNOUNCE</a:t>
            </a:r>
            <a:r>
              <a:rPr lang="en-US" sz="1200" kern="1200" dirty="0">
                <a:solidFill>
                  <a:schemeClr val="tx1"/>
                </a:solidFill>
                <a:latin typeface="+mn-lt"/>
                <a:ea typeface="+mn-ea"/>
                <a:cs typeface="+mn-cs"/>
              </a:rPr>
              <a:t>:</a:t>
            </a:r>
            <a:r>
              <a:rPr lang="en-US" sz="1200"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This page provides</a:t>
            </a:r>
            <a:r>
              <a:rPr lang="en-US" sz="1200" b="0" kern="1200" dirty="0">
                <a:solidFill>
                  <a:schemeClr val="tx1"/>
                </a:solidFill>
                <a:latin typeface="+mn-lt"/>
                <a:ea typeface="+mn-ea"/>
                <a:cs typeface="+mn-cs"/>
              </a:rPr>
              <a:t> the 3 Key Questions you ask when Assessing Sick Children or Newborns.  It also illustrates what Danger</a:t>
            </a:r>
            <a:r>
              <a:rPr lang="en-US" sz="1200" b="0" kern="1200" baseline="0" dirty="0">
                <a:solidFill>
                  <a:schemeClr val="tx1"/>
                </a:solidFill>
                <a:latin typeface="+mn-lt"/>
                <a:ea typeface="+mn-ea"/>
                <a:cs typeface="+mn-cs"/>
              </a:rPr>
              <a:t> Signs</a:t>
            </a:r>
            <a:r>
              <a:rPr lang="en-US" sz="1200" b="0" kern="1200" dirty="0">
                <a:solidFill>
                  <a:schemeClr val="tx1"/>
                </a:solidFill>
                <a:latin typeface="+mn-lt"/>
                <a:ea typeface="+mn-ea"/>
                <a:cs typeface="+mn-cs"/>
              </a:rPr>
              <a:t> to look for that indicate a referral to a health facility is needed.</a:t>
            </a:r>
          </a:p>
          <a:p>
            <a:pPr eaLnBrk="1" hangingPunct="1">
              <a:spcBef>
                <a:spcPct val="0"/>
              </a:spcBef>
            </a:pPr>
            <a:endParaRPr lang="en-US" sz="1200" b="1" i="1" kern="1200" dirty="0">
              <a:solidFill>
                <a:schemeClr val="tx1"/>
              </a:solidFill>
              <a:latin typeface="+mn-lt"/>
              <a:ea typeface="+mn-ea"/>
              <a:cs typeface="+mn-cs"/>
            </a:endParaRPr>
          </a:p>
          <a:p>
            <a:pPr eaLnBrk="1" hangingPunct="1">
              <a:spcBef>
                <a:spcPct val="0"/>
              </a:spcBef>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the 3 questions</a:t>
            </a:r>
            <a:r>
              <a:rPr lang="en-US" sz="1200" i="1" kern="1200" baseline="0" dirty="0">
                <a:solidFill>
                  <a:schemeClr val="tx1"/>
                </a:solidFill>
                <a:latin typeface="+mn-lt"/>
                <a:ea typeface="+mn-ea"/>
                <a:cs typeface="+mn-cs"/>
              </a:rPr>
              <a:t> just yet.  That will happen a few slides from now.</a:t>
            </a:r>
            <a:endParaRPr lang="en-US"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4FF94-EB78-4FE1-84CE-0C505BCAF5CC}" type="slidenum">
              <a:rPr lang="en-US" smtClean="0">
                <a:solidFill>
                  <a:prstClr val="black"/>
                </a:solidFill>
              </a:rPr>
              <a:pPr fontAlgn="base">
                <a:spcBef>
                  <a:spcPct val="0"/>
                </a:spcBef>
                <a:spcAft>
                  <a:spcPct val="0"/>
                </a:spcAft>
                <a:defRPr/>
              </a:pPr>
              <a:t>19</a:t>
            </a:fld>
            <a:endParaRPr lang="en-US">
              <a:solidFill>
                <a:prstClr val="black"/>
              </a:solidFill>
            </a:endParaRPr>
          </a:p>
        </p:txBody>
      </p:sp>
    </p:spTree>
    <p:extLst>
      <p:ext uri="{BB962C8B-B14F-4D97-AF65-F5344CB8AC3E}">
        <p14:creationId xmlns:p14="http://schemas.microsoft.com/office/powerpoint/2010/main" val="210664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Calibri" panose="020F0502020204030204" pitchFamily="34" charset="0"/>
              </a:rPr>
              <a:t>WELCOME</a:t>
            </a:r>
            <a:r>
              <a:rPr lang="en-US" b="1" baseline="0" dirty="0">
                <a:solidFill>
                  <a:schemeClr val="bg1"/>
                </a:solidFill>
                <a:latin typeface="Calibri" panose="020F0502020204030204" pitchFamily="34" charset="0"/>
              </a:rPr>
              <a:t> THE GROUP</a:t>
            </a:r>
            <a:endParaRPr lang="en-US" b="1" dirty="0">
              <a:solidFill>
                <a:schemeClr val="bg1"/>
              </a:solidFill>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Calibri" panose="020F0502020204030204" pitchFamily="34" charset="0"/>
                <a:ea typeface="+mn-ea"/>
                <a:cs typeface="+mn-cs"/>
              </a:rPr>
              <a:t>RECOGNIZE</a:t>
            </a:r>
            <a:r>
              <a:rPr lang="en-US" sz="1200" b="1" kern="1200" baseline="0" dirty="0">
                <a:solidFill>
                  <a:schemeClr val="tx1"/>
                </a:solidFill>
                <a:latin typeface="Calibri" panose="020F0502020204030204" pitchFamily="34" charset="0"/>
                <a:ea typeface="+mn-ea"/>
                <a:cs typeface="+mn-cs"/>
              </a:rPr>
              <a:t> </a:t>
            </a:r>
            <a:r>
              <a:rPr lang="en-US" sz="1200" b="0" kern="1200" baseline="0" dirty="0">
                <a:solidFill>
                  <a:schemeClr val="tx1"/>
                </a:solidFill>
                <a:latin typeface="Calibri" panose="020F0502020204030204" pitchFamily="34" charset="0"/>
                <a:ea typeface="+mn-ea"/>
                <a:cs typeface="+mn-cs"/>
              </a:rPr>
              <a:t>the participants and make them feel welcome. “We are so happy that you could join us today as we start this very important and exciting journey!”</a:t>
            </a:r>
            <a:endParaRPr lang="en-US" sz="1200" b="0" kern="1200" dirty="0">
              <a:solidFill>
                <a:schemeClr val="tx1"/>
              </a:solidFill>
              <a:latin typeface="Calibri" panose="020F0502020204030204" pitchFamily="34" charset="0"/>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latin typeface="Calibri" panose="020F050202020403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2</a:t>
            </a:fld>
            <a:endParaRPr lang="en-US"/>
          </a:p>
        </p:txBody>
      </p:sp>
    </p:spTree>
    <p:extLst>
      <p:ext uri="{BB962C8B-B14F-4D97-AF65-F5344CB8AC3E}">
        <p14:creationId xmlns:p14="http://schemas.microsoft.com/office/powerpoint/2010/main" val="2475189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2 – children with a cough</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2.</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Know what steps to take when you encounter a child with a cough</a:t>
            </a:r>
            <a:endParaRPr lang="en-US" sz="1200" b="0" kern="1200" baseline="0" dirty="0">
              <a:solidFill>
                <a:schemeClr val="tx1"/>
              </a:solidFill>
              <a:latin typeface="+mn-lt"/>
              <a:ea typeface="+mn-ea"/>
              <a:cs typeface="+mn-cs"/>
            </a:endParaRPr>
          </a:p>
          <a:p>
            <a:pPr marL="628650" lvl="1" indent="-171450" eaLnBrk="1" hangingPunct="1">
              <a:spcBef>
                <a:spcPct val="0"/>
              </a:spcBef>
              <a:buFont typeface="Arial" panose="020B0604020202020204" pitchFamily="34" charset="0"/>
              <a:buChar char="•"/>
            </a:pP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any detail yet</a:t>
            </a:r>
            <a:r>
              <a:rPr lang="en-US" sz="1200" i="1" kern="1200" baseline="0" dirty="0">
                <a:solidFill>
                  <a:schemeClr val="tx1"/>
                </a:solidFill>
                <a:latin typeface="+mn-lt"/>
                <a:ea typeface="+mn-ea"/>
                <a:cs typeface="+mn-cs"/>
              </a:rPr>
              <a:t>.  That will happen a few slides from now.</a:t>
            </a:r>
            <a:endParaRPr lang="en-US"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20</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3 – CHILDREN WITH A FEVER</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3.</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Know what steps to take when you</a:t>
            </a:r>
            <a:r>
              <a:rPr lang="en-US" sz="1200" b="0" kern="1200" baseline="0" dirty="0">
                <a:solidFill>
                  <a:schemeClr val="tx1"/>
                </a:solidFill>
                <a:latin typeface="+mn-lt"/>
                <a:ea typeface="+mn-ea"/>
                <a:cs typeface="+mn-cs"/>
              </a:rPr>
              <a:t> encounter a child with a fever</a:t>
            </a: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any detail yet</a:t>
            </a:r>
            <a:r>
              <a:rPr lang="en-US" sz="1200" i="1" kern="1200" baseline="0" dirty="0">
                <a:solidFill>
                  <a:schemeClr val="tx1"/>
                </a:solidFill>
                <a:latin typeface="+mn-lt"/>
                <a:ea typeface="+mn-ea"/>
                <a:cs typeface="+mn-cs"/>
              </a:rPr>
              <a:t>.  That will happen a few slides from now.</a:t>
            </a:r>
            <a:endParaRPr lang="en-US"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21</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4 – DO AN RDT FOR A CHILD WITH A FEVER AND NO DANGER SIGNS</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4.</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The key steps to take to perform and RDT to test</a:t>
            </a:r>
            <a:r>
              <a:rPr lang="en-US" sz="1200" b="0" kern="1200" baseline="0" dirty="0">
                <a:solidFill>
                  <a:schemeClr val="tx1"/>
                </a:solidFill>
                <a:latin typeface="+mn-lt"/>
                <a:ea typeface="+mn-ea"/>
                <a:cs typeface="+mn-cs"/>
              </a:rPr>
              <a:t> for malaria</a:t>
            </a: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any detail yet</a:t>
            </a:r>
            <a:r>
              <a:rPr lang="en-US" sz="1200" i="1" kern="1200" baseline="0" dirty="0">
                <a:solidFill>
                  <a:schemeClr val="tx1"/>
                </a:solidFill>
                <a:latin typeface="+mn-lt"/>
                <a:ea typeface="+mn-ea"/>
                <a:cs typeface="+mn-cs"/>
              </a:rPr>
              <a:t>.  That will happen a few slides from now.</a:t>
            </a:r>
            <a:endParaRPr lang="en-US"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22</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5 – a child with diarrhea</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5.</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Know what steps</a:t>
            </a:r>
            <a:r>
              <a:rPr lang="en-US" sz="1200" b="0" kern="1200" baseline="0" dirty="0">
                <a:solidFill>
                  <a:schemeClr val="tx1"/>
                </a:solidFill>
                <a:latin typeface="+mn-lt"/>
                <a:ea typeface="+mn-ea"/>
                <a:cs typeface="+mn-cs"/>
              </a:rPr>
              <a:t> to take when a child has diarrhea</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any detail yet</a:t>
            </a:r>
            <a:r>
              <a:rPr lang="en-US" sz="1200" i="1" kern="1200" baseline="0" dirty="0">
                <a:solidFill>
                  <a:schemeClr val="tx1"/>
                </a:solidFill>
                <a:latin typeface="+mn-lt"/>
                <a:ea typeface="+mn-ea"/>
                <a:cs typeface="+mn-cs"/>
              </a:rPr>
              <a:t>.  That will happen a few slides from now.</a:t>
            </a:r>
            <a:endParaRPr lang="en-US"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23</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solidFill>
                  <a:schemeClr val="bg1"/>
                </a:solidFill>
              </a:rPr>
              <a:t>SICK CHILD GUIDE: PAGE 6 – advice for Families</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TURN</a:t>
            </a:r>
            <a:r>
              <a:rPr lang="en-US" sz="1200" kern="1200" dirty="0">
                <a:solidFill>
                  <a:schemeClr val="tx1"/>
                </a:solidFill>
                <a:latin typeface="+mn-lt"/>
                <a:ea typeface="+mn-ea"/>
                <a:cs typeface="+mn-cs"/>
              </a:rPr>
              <a:t> to SCG Page 6.</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GIVE</a:t>
            </a:r>
            <a:r>
              <a:rPr lang="en-US" sz="1200" b="1" kern="1200" baseline="0" dirty="0">
                <a:solidFill>
                  <a:schemeClr val="tx1"/>
                </a:solidFill>
                <a:latin typeface="+mn-lt"/>
                <a:ea typeface="+mn-ea"/>
                <a:cs typeface="+mn-cs"/>
              </a:rPr>
              <a:t> a general overview.  </a:t>
            </a: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a:t>
            </a:r>
            <a:r>
              <a:rPr lang="en-US" sz="1200" b="0" kern="1200" dirty="0">
                <a:solidFill>
                  <a:schemeClr val="tx1"/>
                </a:solidFill>
                <a:latin typeface="+mn-lt"/>
                <a:ea typeface="+mn-ea"/>
                <a:cs typeface="+mn-cs"/>
              </a:rPr>
              <a:t>The purpose</a:t>
            </a:r>
            <a:r>
              <a:rPr lang="en-US" sz="1200" b="0" kern="1200" baseline="0" dirty="0">
                <a:solidFill>
                  <a:schemeClr val="tx1"/>
                </a:solidFill>
                <a:latin typeface="+mn-lt"/>
                <a:ea typeface="+mn-ea"/>
                <a:cs typeface="+mn-cs"/>
              </a:rPr>
              <a:t> of this page is:</a:t>
            </a:r>
            <a:r>
              <a:rPr lang="en-US" sz="1200" b="0" kern="1200" dirty="0">
                <a:solidFill>
                  <a:schemeClr val="tx1"/>
                </a:solidFill>
                <a:latin typeface="+mn-lt"/>
                <a:ea typeface="+mn-ea"/>
                <a:cs typeface="+mn-cs"/>
              </a:rPr>
              <a:t> </a:t>
            </a:r>
          </a:p>
          <a:p>
            <a:pPr marL="628650" lvl="1" indent="-171450" eaLnBrk="1" hangingPunct="1">
              <a:spcBef>
                <a:spcPct val="0"/>
              </a:spcBef>
              <a:buFont typeface="Arial" panose="020B0604020202020204" pitchFamily="34" charset="0"/>
              <a:buChar char="•"/>
            </a:pPr>
            <a:r>
              <a:rPr lang="en-US" sz="1200" b="0" kern="1200" dirty="0">
                <a:solidFill>
                  <a:schemeClr val="tx1"/>
                </a:solidFill>
                <a:latin typeface="+mn-lt"/>
                <a:ea typeface="+mn-ea"/>
                <a:cs typeface="+mn-cs"/>
              </a:rPr>
              <a:t>Know what advice to give to all the caregivers</a:t>
            </a:r>
            <a:r>
              <a:rPr lang="en-US" sz="1200" b="0" kern="1200" baseline="0" dirty="0">
                <a:solidFill>
                  <a:schemeClr val="tx1"/>
                </a:solidFill>
                <a:latin typeface="+mn-lt"/>
                <a:ea typeface="+mn-ea"/>
                <a:cs typeface="+mn-cs"/>
              </a:rPr>
              <a:t> you encounter that will help families live healthier lives</a:t>
            </a:r>
            <a:endParaRPr lang="en-US" sz="1200" b="0" kern="1200" dirty="0">
              <a:solidFill>
                <a:schemeClr val="tx1"/>
              </a:solidFill>
              <a:latin typeface="+mn-lt"/>
              <a:ea typeface="+mn-ea"/>
              <a:cs typeface="+mn-cs"/>
            </a:endParaRPr>
          </a:p>
          <a:p>
            <a:pPr eaLnBrk="1" hangingPunct="1">
              <a:spcBef>
                <a:spcPct val="0"/>
              </a:spcBef>
            </a:pPr>
            <a:endParaRPr lang="en-US" b="1" dirty="0"/>
          </a:p>
          <a:p>
            <a:pPr marL="228600" indent="-228600" eaLnBrk="1" hangingPunct="1">
              <a:spcBef>
                <a:spcPct val="0"/>
              </a:spcBef>
              <a:buAutoNum type="arabicPeriod" startAt="3"/>
            </a:pPr>
            <a:r>
              <a:rPr lang="en-US" b="1" dirty="0"/>
              <a:t>CLARIFY</a:t>
            </a:r>
            <a:r>
              <a:rPr lang="en-US" dirty="0"/>
              <a:t> any questions.</a:t>
            </a:r>
          </a:p>
          <a:p>
            <a:pPr marL="0" lvl="0" indent="0" eaLnBrk="1" hangingPunct="1">
              <a:spcBef>
                <a:spcPct val="0"/>
              </a:spcBef>
              <a:buFont typeface="Arial" panose="020B0604020202020204" pitchFamily="34" charset="0"/>
              <a:buNone/>
            </a:pPr>
            <a:endParaRPr lang="en-US" b="0" i="1"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1" i="1" kern="1200" dirty="0">
                <a:solidFill>
                  <a:schemeClr val="tx1"/>
                </a:solidFill>
                <a:latin typeface="+mn-lt"/>
                <a:ea typeface="+mn-ea"/>
                <a:cs typeface="+mn-cs"/>
              </a:rPr>
              <a:t>Trainer Note:  </a:t>
            </a:r>
            <a:r>
              <a:rPr lang="en-US" sz="1200" i="1" kern="1200" dirty="0">
                <a:solidFill>
                  <a:schemeClr val="tx1"/>
                </a:solidFill>
                <a:latin typeface="+mn-lt"/>
                <a:ea typeface="+mn-ea"/>
                <a:cs typeface="+mn-cs"/>
              </a:rPr>
              <a:t>No need to highlight and review any detail yet</a:t>
            </a:r>
            <a:r>
              <a:rPr lang="en-US" sz="1200" i="1" kern="1200" baseline="0" dirty="0">
                <a:solidFill>
                  <a:schemeClr val="tx1"/>
                </a:solidFill>
                <a:latin typeface="+mn-lt"/>
                <a:ea typeface="+mn-ea"/>
                <a:cs typeface="+mn-cs"/>
              </a:rPr>
              <a:t>.  That will happen a few slides from now.</a:t>
            </a:r>
            <a:endParaRPr lang="en-US" i="1" dirty="0"/>
          </a:p>
          <a:p>
            <a:pPr marL="0" lvl="0" indent="0" eaLnBrk="1" hangingPunct="1">
              <a:spcBef>
                <a:spcPct val="0"/>
              </a:spcBef>
              <a:buFont typeface="Arial" panose="020B0604020202020204" pitchFamily="34" charset="0"/>
              <a:buNone/>
            </a:pPr>
            <a:endParaRPr lang="en-US" b="0" i="1"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AF5A7-3C62-469C-AD11-171D867A625E}" type="slidenum">
              <a:rPr lang="en-US" smtClean="0">
                <a:solidFill>
                  <a:prstClr val="black"/>
                </a:solidFill>
              </a:rPr>
              <a:pPr fontAlgn="base">
                <a:spcBef>
                  <a:spcPct val="0"/>
                </a:spcBef>
                <a:spcAft>
                  <a:spcPct val="0"/>
                </a:spcAft>
                <a:defRPr/>
              </a:pPr>
              <a:t>24</a:t>
            </a:fld>
            <a:endParaRPr lang="en-US">
              <a:solidFill>
                <a:prstClr val="black"/>
              </a:solidFill>
            </a:endParaRPr>
          </a:p>
        </p:txBody>
      </p:sp>
    </p:spTree>
    <p:extLst>
      <p:ext uri="{BB962C8B-B14F-4D97-AF65-F5344CB8AC3E}">
        <p14:creationId xmlns:p14="http://schemas.microsoft.com/office/powerpoint/2010/main" val="2131868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kern="1200" dirty="0">
                <a:solidFill>
                  <a:schemeClr val="tx1"/>
                </a:solidFill>
                <a:latin typeface="Calibri" panose="020F0502020204030204" pitchFamily="34" charset="0"/>
                <a:ea typeface="+mn-ea"/>
                <a:cs typeface="+mn-cs"/>
              </a:rPr>
              <a:t>SUMMARIZE</a:t>
            </a:r>
            <a:r>
              <a:rPr lang="en-US" sz="1200" kern="1200" dirty="0">
                <a:solidFill>
                  <a:schemeClr val="tx1"/>
                </a:solidFill>
                <a:latin typeface="Calibri" panose="020F0502020204030204" pitchFamily="34" charset="0"/>
                <a:ea typeface="+mn-ea"/>
                <a:cs typeface="+mn-cs"/>
              </a:rPr>
              <a:t> </a:t>
            </a:r>
            <a:r>
              <a:rPr lang="en-US" sz="1200" b="1" kern="1200" dirty="0">
                <a:solidFill>
                  <a:schemeClr val="tx1"/>
                </a:solidFill>
                <a:latin typeface="Calibri" panose="020F0502020204030204" pitchFamily="34" charset="0"/>
                <a:ea typeface="+mn-ea"/>
                <a:cs typeface="+mn-cs"/>
              </a:rPr>
              <a:t>THE SESSION</a:t>
            </a:r>
            <a:endParaRPr lang="en-US" sz="1200" kern="1200" dirty="0">
              <a:solidFill>
                <a:schemeClr val="tx1"/>
              </a:solidFill>
              <a:latin typeface="Calibri" panose="020F0502020204030204" pitchFamily="34" charset="0"/>
              <a:ea typeface="+mn-ea"/>
              <a:cs typeface="+mn-cs"/>
            </a:endParaRPr>
          </a:p>
          <a:p>
            <a:endParaRPr lang="en-US" sz="1200" baseline="0" dirty="0">
              <a:latin typeface="Calibri" panose="020F0502020204030204" pitchFamily="34" charset="0"/>
            </a:endParaRPr>
          </a:p>
          <a:p>
            <a:pPr marL="228600" indent="-228600" eaLnBrk="1" hangingPunct="1">
              <a:spcBef>
                <a:spcPct val="0"/>
              </a:spcBef>
              <a:buFont typeface="+mj-lt"/>
              <a:buAutoNum type="arabicPeriod"/>
            </a:pPr>
            <a:r>
              <a:rPr lang="en-US" sz="1200" b="1" kern="1200" dirty="0">
                <a:solidFill>
                  <a:schemeClr val="tx1"/>
                </a:solidFill>
                <a:latin typeface="Calibri" panose="020F0502020204030204" pitchFamily="34" charset="0"/>
                <a:ea typeface="+mn-ea"/>
                <a:cs typeface="+mn-cs"/>
              </a:rPr>
              <a:t>HIGHLIGHT </a:t>
            </a:r>
            <a:r>
              <a:rPr lang="en-US" sz="1200" b="0" kern="1200" dirty="0">
                <a:solidFill>
                  <a:schemeClr val="tx1"/>
                </a:solidFill>
                <a:latin typeface="Calibri" panose="020F0502020204030204" pitchFamily="34" charset="0"/>
                <a:ea typeface="+mn-ea"/>
                <a:cs typeface="+mn-cs"/>
              </a:rPr>
              <a:t>the summary message.</a:t>
            </a:r>
          </a:p>
          <a:p>
            <a:pPr lvl="1" algn="l" defTabSz="457177">
              <a:defRPr/>
            </a:pPr>
            <a:r>
              <a:rPr lang="en-US" sz="3200" b="0" dirty="0">
                <a:solidFill>
                  <a:srgbClr val="DC2524"/>
                </a:solidFill>
                <a:latin typeface="Calibri" panose="020F0502020204030204" pitchFamily="34" charset="0"/>
              </a:rPr>
              <a:t>The Sick Child Guide tells when to: Treat, Treat and Refer, and when to Follow-up. Keep it handy.  </a:t>
            </a:r>
            <a:endParaRPr lang="en-US" sz="3001" b="0" dirty="0">
              <a:solidFill>
                <a:srgbClr val="063A73"/>
              </a:solidFill>
              <a:latin typeface="Calibri" panose="020F0502020204030204" pitchFamily="34" charset="0"/>
            </a:endParaRPr>
          </a:p>
          <a:p>
            <a:pPr lvl="1" defTabSz="457177">
              <a:defRPr/>
            </a:pPr>
            <a:endParaRPr lang="en-US" sz="1200" b="1" kern="1200" dirty="0">
              <a:solidFill>
                <a:schemeClr val="tx1"/>
              </a:solidFill>
              <a:latin typeface="Calibri" panose="020F0502020204030204" pitchFamily="34" charset="0"/>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Calibri" panose="020F0502020204030204" pitchFamily="34" charset="0"/>
                <a:ea typeface="+mn-ea"/>
                <a:cs typeface="+mn-cs"/>
              </a:rPr>
              <a:t>ASK FOR AND CLARIFY </a:t>
            </a:r>
            <a:r>
              <a:rPr lang="en-US" sz="1200" kern="1200" dirty="0">
                <a:solidFill>
                  <a:schemeClr val="tx1"/>
                </a:solidFill>
                <a:latin typeface="Calibri" panose="020F0502020204030204" pitchFamily="34" charset="0"/>
                <a:ea typeface="+mn-ea"/>
                <a:cs typeface="+mn-cs"/>
              </a:rPr>
              <a:t>any general questions about the Sick Child Guide.</a:t>
            </a:r>
          </a:p>
          <a:p>
            <a:pPr eaLnBrk="1" hangingPunct="1">
              <a:spcBef>
                <a:spcPct val="0"/>
              </a:spcBef>
            </a:pPr>
            <a:endParaRPr lang="en-US" sz="1200" b="1" kern="1200" dirty="0">
              <a:solidFill>
                <a:schemeClr val="tx1"/>
              </a:solidFill>
              <a:latin typeface="Calibri" panose="020F0502020204030204" pitchFamily="34" charset="0"/>
              <a:ea typeface="+mn-ea"/>
              <a:cs typeface="+mn-cs"/>
            </a:endParaRPr>
          </a:p>
          <a:p>
            <a:pPr eaLnBrk="1" hangingPunct="1">
              <a:spcBef>
                <a:spcPct val="0"/>
              </a:spcBef>
            </a:pPr>
            <a:endParaRPr lang="en-US" sz="1200" dirty="0">
              <a:latin typeface="Calibri" panose="020F0502020204030204" pitchFamily="34" charset="0"/>
            </a:endParaRPr>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DA9A0F-9E6B-4DD0-96A5-92F169401DA7}" type="slidenum">
              <a:rPr lang="en-US" smtClean="0">
                <a:solidFill>
                  <a:prstClr val="black"/>
                </a:solidFill>
              </a:rPr>
              <a:pPr fontAlgn="base">
                <a:spcBef>
                  <a:spcPct val="0"/>
                </a:spcBef>
                <a:spcAft>
                  <a:spcPct val="0"/>
                </a:spcAft>
                <a:defRPr/>
              </a:pPr>
              <a:t>25</a:t>
            </a:fld>
            <a:endParaRPr lang="en-US">
              <a:solidFill>
                <a:prstClr val="black"/>
              </a:solidFill>
            </a:endParaRPr>
          </a:p>
        </p:txBody>
      </p:sp>
    </p:spTree>
    <p:extLst>
      <p:ext uri="{BB962C8B-B14F-4D97-AF65-F5344CB8AC3E}">
        <p14:creationId xmlns:p14="http://schemas.microsoft.com/office/powerpoint/2010/main" val="916769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latin typeface="+mn-lt"/>
                <a:ea typeface="+mn-ea"/>
                <a:cs typeface="+mn-cs"/>
              </a:rPr>
              <a:t>INTRODUCE </a:t>
            </a:r>
            <a:r>
              <a:rPr lang="en-US" sz="1200" b="1" dirty="0">
                <a:solidFill>
                  <a:schemeClr val="accent2">
                    <a:lumMod val="75000"/>
                  </a:schemeClr>
                </a:solidFill>
                <a:latin typeface="+mn-lt"/>
              </a:rPr>
              <a:t>SESSION 3. </a:t>
            </a:r>
            <a:r>
              <a:rPr lang="en-US" sz="1200" b="1" dirty="0">
                <a:solidFill>
                  <a:schemeClr val="tx2"/>
                </a:solidFill>
                <a:latin typeface="+mn-lt"/>
              </a:rPr>
              <a:t>ASSESSING</a:t>
            </a:r>
            <a:r>
              <a:rPr lang="en-US" sz="1200" b="1" baseline="0" dirty="0">
                <a:solidFill>
                  <a:schemeClr val="tx2"/>
                </a:solidFill>
                <a:latin typeface="+mn-lt"/>
              </a:rPr>
              <a:t> A CHILD</a:t>
            </a:r>
            <a:endParaRPr lang="en-US" sz="1200" b="1" kern="1200" dirty="0">
              <a:solidFill>
                <a:schemeClr val="tx1"/>
              </a:solidFill>
              <a:latin typeface="+mn-lt"/>
              <a:ea typeface="+mn-ea"/>
              <a:cs typeface="+mn-cs"/>
            </a:endParaRPr>
          </a:p>
          <a:p>
            <a:endParaRPr lang="en-US" sz="1200" baseline="0" dirty="0">
              <a:latin typeface="+mn-lt"/>
            </a:endParaRPr>
          </a:p>
          <a:p>
            <a:r>
              <a:rPr lang="en-US" sz="1200" b="1" baseline="0" dirty="0">
                <a:latin typeface="+mn-lt"/>
              </a:rPr>
              <a:t>1.  ANNOUNCE: </a:t>
            </a:r>
          </a:p>
          <a:p>
            <a:pPr lvl="1"/>
            <a:r>
              <a:rPr lang="en-US" sz="1200" b="1" dirty="0">
                <a:solidFill>
                  <a:schemeClr val="accent2">
                    <a:lumMod val="75000"/>
                  </a:schemeClr>
                </a:solidFill>
                <a:latin typeface="+mn-lt"/>
              </a:rPr>
              <a:t>During this session, your focus is to:</a:t>
            </a:r>
          </a:p>
          <a:p>
            <a:pPr marL="628650" lvl="1" indent="-171450" defTabSz="457177">
              <a:spcAft>
                <a:spcPts val="601"/>
              </a:spcAft>
              <a:buFont typeface="Arial" panose="020B0604020202020204" pitchFamily="34" charset="0"/>
              <a:buChar char="•"/>
            </a:pPr>
            <a:r>
              <a:rPr lang="en-US" sz="1200" b="0" dirty="0">
                <a:solidFill>
                  <a:srgbClr val="1A3260"/>
                </a:solidFill>
                <a:latin typeface="+mn-lt"/>
              </a:rPr>
              <a:t>Examine SCG</a:t>
            </a:r>
            <a:r>
              <a:rPr lang="en-US" sz="1200" b="0" baseline="0" dirty="0">
                <a:solidFill>
                  <a:srgbClr val="1A3260"/>
                </a:solidFill>
                <a:latin typeface="+mn-lt"/>
              </a:rPr>
              <a:t> S</a:t>
            </a:r>
            <a:r>
              <a:rPr lang="en-US" sz="1200" b="0" dirty="0">
                <a:solidFill>
                  <a:srgbClr val="1A3260"/>
                </a:solidFill>
                <a:latin typeface="+mn-lt"/>
              </a:rPr>
              <a:t>teps to Identify Sickness and Danger Signs</a:t>
            </a:r>
          </a:p>
          <a:p>
            <a:pPr marL="628650" lvl="1" indent="-171450" defTabSz="457177">
              <a:spcAft>
                <a:spcPts val="601"/>
              </a:spcAft>
              <a:buFont typeface="Arial" panose="020B0604020202020204" pitchFamily="34" charset="0"/>
              <a:buChar char="•"/>
            </a:pPr>
            <a:r>
              <a:rPr lang="en-US" sz="1200" b="0" dirty="0">
                <a:solidFill>
                  <a:srgbClr val="1A3260"/>
                </a:solidFill>
                <a:latin typeface="+mn-lt"/>
              </a:rPr>
              <a:t>Identify when to Treat, Refer, and Follow-up</a:t>
            </a:r>
          </a:p>
          <a:p>
            <a:endParaRPr lang="en-US" sz="1200" b="1" dirty="0">
              <a:latin typeface="+mn-lt"/>
            </a:endParaRPr>
          </a:p>
          <a:p>
            <a:r>
              <a:rPr lang="en-US" sz="1200" b="1" dirty="0">
                <a:latin typeface="+mn-lt"/>
              </a:rPr>
              <a:t>2.  TELL</a:t>
            </a:r>
            <a:r>
              <a:rPr lang="en-US" sz="1200" dirty="0">
                <a:latin typeface="+mn-lt"/>
              </a:rPr>
              <a:t> the trainees to find</a:t>
            </a:r>
            <a:r>
              <a:rPr lang="en-US" sz="1200" baseline="0" dirty="0">
                <a:latin typeface="+mn-lt"/>
              </a:rPr>
              <a:t> the Sick Child Guide in their Resource Materials.</a:t>
            </a:r>
          </a:p>
          <a:p>
            <a:endParaRPr lang="en-US" sz="1000" dirty="0">
              <a:latin typeface="+mn-lt"/>
            </a:endParaRPr>
          </a:p>
        </p:txBody>
      </p:sp>
      <p:sp>
        <p:nvSpPr>
          <p:cNvPr id="4" name="Slide Number Placeholder 3"/>
          <p:cNvSpPr>
            <a:spLocks noGrp="1"/>
          </p:cNvSpPr>
          <p:nvPr>
            <p:ph type="sldNum" sz="quarter" idx="10"/>
          </p:nvPr>
        </p:nvSpPr>
        <p:spPr/>
        <p:txBody>
          <a:bodyPr/>
          <a:lstStyle/>
          <a:p>
            <a:fld id="{BF5803BD-EF1A-D842-9E59-0DB484323DFF}"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703366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solidFill>
                  <a:schemeClr val="bg1"/>
                </a:solidFill>
              </a:rPr>
              <a:t>STEP 1: ASK THE AGE</a:t>
            </a: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POINT TO and READ</a:t>
            </a:r>
            <a:r>
              <a:rPr lang="en-US" sz="1200" kern="1200" dirty="0">
                <a:solidFill>
                  <a:schemeClr val="tx1"/>
                </a:solidFill>
                <a:latin typeface="+mn-lt"/>
                <a:ea typeface="+mn-ea"/>
                <a:cs typeface="+mn-cs"/>
              </a:rPr>
              <a:t> together the question in</a:t>
            </a:r>
            <a:r>
              <a:rPr lang="en-US" sz="1200" kern="1200" baseline="0" dirty="0">
                <a:solidFill>
                  <a:schemeClr val="tx1"/>
                </a:solidFill>
                <a:latin typeface="+mn-lt"/>
                <a:ea typeface="+mn-ea"/>
                <a:cs typeface="+mn-cs"/>
              </a:rPr>
              <a:t> Step 1</a:t>
            </a:r>
            <a:r>
              <a:rPr lang="en-US" sz="1200" kern="1200" dirty="0">
                <a:solidFill>
                  <a:schemeClr val="tx1"/>
                </a:solidFill>
                <a:latin typeface="+mn-lt"/>
                <a:ea typeface="+mn-ea"/>
                <a:cs typeface="+mn-cs"/>
              </a:rPr>
              <a:t>.  </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a:t>
            </a:r>
            <a:endParaRPr lang="en-US" sz="1200" dirty="0"/>
          </a:p>
          <a:p>
            <a:pPr lvl="1"/>
            <a:r>
              <a:rPr lang="en-US" sz="1200" b="1" kern="1200" dirty="0">
                <a:solidFill>
                  <a:schemeClr val="tx1"/>
                </a:solidFill>
                <a:latin typeface="+mn-lt"/>
                <a:ea typeface="+mn-ea"/>
                <a:cs typeface="+mn-cs"/>
              </a:rPr>
              <a:t>What do you see in Step 1?  Why is it important?</a:t>
            </a:r>
            <a:endParaRPr lang="en-US" sz="1200" dirty="0"/>
          </a:p>
          <a:p>
            <a:pPr lvl="1"/>
            <a:r>
              <a:rPr lang="en-US" sz="1200" i="1" kern="1200" dirty="0">
                <a:solidFill>
                  <a:schemeClr val="tx1"/>
                </a:solidFill>
                <a:latin typeface="+mn-lt"/>
                <a:ea typeface="+mn-ea"/>
                <a:cs typeface="+mn-cs"/>
              </a:rPr>
              <a:t>[The pictures show the categories of age groups from newborn up to 5 years old.  Knowing the child’s age is very important for making the assessment and giving treatment.]</a:t>
            </a:r>
          </a:p>
          <a:p>
            <a:pPr lvl="1"/>
            <a:endParaRPr lang="en-US" sz="1200" dirty="0"/>
          </a:p>
          <a:p>
            <a:pPr marL="228600" lvl="0" indent="-228600">
              <a:buFont typeface="+mj-lt"/>
              <a:buAutoNum type="arabicPeriod"/>
            </a:pPr>
            <a:r>
              <a:rPr lang="en-US" sz="1200" b="1" dirty="0"/>
              <a:t>EXPLAIN</a:t>
            </a:r>
            <a:r>
              <a:rPr lang="en-US" sz="1200" dirty="0"/>
              <a:t>: Section 1 is the entry point into managing sick children.  Community case management covers children 0</a:t>
            </a:r>
            <a:r>
              <a:rPr lang="en-US" sz="1200" baseline="0" dirty="0"/>
              <a:t> – 5 </a:t>
            </a:r>
            <a:r>
              <a:rPr lang="en-US" sz="1200" dirty="0"/>
              <a:t>years.  The pictures you see in this section show the different categorization of ages of the children</a:t>
            </a:r>
          </a:p>
          <a:p>
            <a:pPr marL="228600" lvl="0" indent="-228600">
              <a:buFont typeface="+mj-lt"/>
              <a:buAutoNum type="arabicPeriod"/>
            </a:pPr>
            <a:endParaRPr lang="en-US" sz="1200" dirty="0"/>
          </a:p>
          <a:p>
            <a:pPr marL="228600" indent="-228600" eaLnBrk="1" hangingPunct="1">
              <a:spcBef>
                <a:spcPct val="0"/>
              </a:spcBef>
              <a:buFont typeface="+mj-lt"/>
              <a:buAutoNum type="arabicPeriod"/>
            </a:pPr>
            <a:r>
              <a:rPr lang="en-US" sz="1200" b="1" dirty="0"/>
              <a:t>SUMMARIZE </a:t>
            </a:r>
            <a:r>
              <a:rPr lang="en-US" sz="1200" b="0" dirty="0"/>
              <a:t>by</a:t>
            </a:r>
            <a:r>
              <a:rPr lang="en-US" sz="1200" b="0" baseline="0" dirty="0"/>
              <a:t> saying</a:t>
            </a:r>
            <a:r>
              <a:rPr lang="en-US" sz="1200" dirty="0"/>
              <a:t>:</a:t>
            </a:r>
            <a:r>
              <a:rPr lang="en-US" sz="1200" baseline="0" dirty="0"/>
              <a:t> The first step to assess a sick child is to find out: </a:t>
            </a:r>
            <a:r>
              <a:rPr lang="en-US" sz="1200" b="1" baseline="0" dirty="0"/>
              <a:t>HOW OLD IS THE CHILD?</a:t>
            </a:r>
          </a:p>
          <a:p>
            <a:pPr marL="228600" indent="-228600" eaLnBrk="1" hangingPunct="1">
              <a:spcBef>
                <a:spcPct val="0"/>
              </a:spcBef>
              <a:buFont typeface="+mj-lt"/>
              <a:buAutoNum type="arabicPeriod"/>
            </a:pPr>
            <a:endParaRPr lang="en-US" sz="1200" baseline="0" dirty="0"/>
          </a:p>
          <a:p>
            <a:pPr marL="228600" indent="-228600" eaLnBrk="1" hangingPunct="1">
              <a:spcBef>
                <a:spcPct val="0"/>
              </a:spcBef>
              <a:buFont typeface="+mj-lt"/>
              <a:buAutoNum type="arabicPeriod"/>
            </a:pPr>
            <a:r>
              <a:rPr lang="en-US" sz="1200" b="1" baseline="0" dirty="0"/>
              <a:t>RESPOND</a:t>
            </a:r>
            <a:r>
              <a:rPr lang="en-US" sz="1200" baseline="0" dirty="0"/>
              <a:t> to questions.</a:t>
            </a:r>
            <a:endParaRPr lang="en-US" sz="120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27</a:t>
            </a:fld>
            <a:endParaRPr lang="en-US">
              <a:solidFill>
                <a:prstClr val="black"/>
              </a:solidFill>
            </a:endParaRPr>
          </a:p>
        </p:txBody>
      </p:sp>
    </p:spTree>
    <p:extLst>
      <p:ext uri="{BB962C8B-B14F-4D97-AF65-F5344CB8AC3E}">
        <p14:creationId xmlns:p14="http://schemas.microsoft.com/office/powerpoint/2010/main" val="3111526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solidFill>
                  <a:schemeClr val="bg1"/>
                </a:solidFill>
              </a:rPr>
              <a:t>STEP 2: ASK ABOUT THE PROBLEMS</a:t>
            </a:r>
            <a:endParaRPr lang="en-US" sz="1200" b="1"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POINT TO and READ</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together STEP 2</a:t>
            </a:r>
            <a:r>
              <a:rPr lang="en-US" sz="1200" kern="1200" dirty="0">
                <a:solidFill>
                  <a:schemeClr val="tx1"/>
                </a:solidFill>
                <a:latin typeface="+mn-lt"/>
                <a:ea typeface="+mn-ea"/>
                <a:cs typeface="+mn-cs"/>
              </a:rPr>
              <a:t>.  </a:t>
            </a:r>
          </a:p>
          <a:p>
            <a:pPr marL="228600" indent="-228600">
              <a:buFont typeface="+mj-lt"/>
              <a:buAutoNum type="alphaLcPeriod"/>
            </a:pPr>
            <a:endParaRPr lang="en-US" sz="1200" b="1" kern="1200" dirty="0">
              <a:solidFill>
                <a:schemeClr val="tx1"/>
              </a:solidFill>
              <a:latin typeface="+mn-lt"/>
              <a:ea typeface="+mn-ea"/>
              <a:cs typeface="+mn-cs"/>
            </a:endParaRPr>
          </a:p>
          <a:p>
            <a:pPr marL="228600" indent="-228600">
              <a:buFont typeface="+mj-lt"/>
              <a:buAutoNum type="arabicPeriod" startAt="2"/>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a:t>
            </a:r>
            <a:endParaRPr lang="en-US" sz="1200" dirty="0"/>
          </a:p>
          <a:p>
            <a:pPr marL="685800" lvl="1" indent="-228600">
              <a:buFont typeface="+mj-lt"/>
              <a:buAutoNum type="alphaLcPeriod"/>
            </a:pPr>
            <a:r>
              <a:rPr lang="en-US" sz="1200" b="1" kern="1200" dirty="0">
                <a:solidFill>
                  <a:schemeClr val="tx1"/>
                </a:solidFill>
                <a:latin typeface="+mn-lt"/>
                <a:ea typeface="+mn-ea"/>
                <a:cs typeface="+mn-cs"/>
              </a:rPr>
              <a:t>What do you see in Step 2?  </a:t>
            </a:r>
          </a:p>
          <a:p>
            <a:pPr lvl="1"/>
            <a:r>
              <a:rPr lang="en-US" sz="1200" dirty="0"/>
              <a:t>The tool has information on the three main diseases or conditions of child illness:</a:t>
            </a:r>
            <a:r>
              <a:rPr lang="en-US" sz="1200" baseline="0" dirty="0"/>
              <a:t> cough, diarrhea and fever.</a:t>
            </a:r>
            <a:r>
              <a:rPr lang="en-US" sz="1200" dirty="0"/>
              <a:t>  </a:t>
            </a:r>
          </a:p>
          <a:p>
            <a:pPr lvl="1"/>
            <a:endParaRPr lang="en-US" sz="1200" dirty="0"/>
          </a:p>
          <a:p>
            <a:pPr marL="685800" lvl="1" indent="-228600">
              <a:buFont typeface="+mj-lt"/>
              <a:buAutoNum type="alphaLcPeriod" startAt="2"/>
            </a:pPr>
            <a:r>
              <a:rPr lang="en-US" sz="1200" b="1" kern="1200" dirty="0">
                <a:solidFill>
                  <a:schemeClr val="tx1"/>
                </a:solidFill>
                <a:latin typeface="+mn-lt"/>
                <a:ea typeface="+mn-ea"/>
                <a:cs typeface="+mn-cs"/>
              </a:rPr>
              <a:t>Why is it important </a:t>
            </a:r>
            <a:r>
              <a:rPr lang="en-US" sz="1200" b="1" u="none" kern="1200" dirty="0">
                <a:solidFill>
                  <a:schemeClr val="tx1"/>
                </a:solidFill>
                <a:latin typeface="+mn-lt"/>
                <a:ea typeface="+mn-ea"/>
                <a:cs typeface="+mn-cs"/>
              </a:rPr>
              <a:t>to</a:t>
            </a:r>
            <a:r>
              <a:rPr lang="en-US" sz="1200" b="1" u="none" kern="1200" baseline="0" dirty="0">
                <a:solidFill>
                  <a:schemeClr val="tx1"/>
                </a:solidFill>
                <a:latin typeface="+mn-lt"/>
                <a:ea typeface="+mn-ea"/>
                <a:cs typeface="+mn-cs"/>
              </a:rPr>
              <a:t> ask: </a:t>
            </a:r>
            <a:r>
              <a:rPr lang="en-US" sz="1200" b="1" u="sng" kern="1200" baseline="0" dirty="0">
                <a:solidFill>
                  <a:schemeClr val="tx1"/>
                </a:solidFill>
                <a:latin typeface="+mn-lt"/>
                <a:ea typeface="+mn-ea"/>
                <a:cs typeface="+mn-cs"/>
              </a:rPr>
              <a:t>For how long</a:t>
            </a:r>
            <a:r>
              <a:rPr lang="en-US" sz="1200" b="1" kern="1200" dirty="0">
                <a:solidFill>
                  <a:schemeClr val="tx1"/>
                </a:solidFill>
                <a:latin typeface="+mn-lt"/>
                <a:ea typeface="+mn-ea"/>
                <a:cs typeface="+mn-cs"/>
              </a:rPr>
              <a:t>?</a:t>
            </a:r>
            <a:endParaRPr lang="en-US" sz="1200" dirty="0"/>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i="1" kern="1200" dirty="0">
                <a:solidFill>
                  <a:schemeClr val="tx1"/>
                </a:solidFill>
                <a:latin typeface="+mn-lt"/>
                <a:ea typeface="+mn-ea"/>
                <a:cs typeface="+mn-cs"/>
              </a:rPr>
              <a:t>[Cough, diarrhea and malaria/fever are the biggest killers of children. </a:t>
            </a:r>
            <a:r>
              <a:rPr lang="en-US" sz="1200" i="1" kern="1200" baseline="0" dirty="0">
                <a:solidFill>
                  <a:schemeClr val="tx1"/>
                </a:solidFill>
                <a:latin typeface="+mn-lt"/>
                <a:ea typeface="+mn-ea"/>
                <a:cs typeface="+mn-cs"/>
              </a:rPr>
              <a:t> How long the child has been sick determines if your medicine and home care is enough or if the child needs to be referred for additional treatment. </a:t>
            </a:r>
            <a:r>
              <a:rPr lang="en-US" sz="1200" dirty="0"/>
              <a:t> </a:t>
            </a:r>
            <a:r>
              <a:rPr lang="en-US" sz="1200" i="1" dirty="0"/>
              <a:t>Asking about the history of fever is very important –fever may not be present at the time of the assessment.]</a:t>
            </a:r>
          </a:p>
          <a:p>
            <a:pPr marL="914400" lvl="2" indent="0">
              <a:buFont typeface="+mj-lt"/>
              <a:buNone/>
            </a:pPr>
            <a:endParaRPr lang="en-US" sz="1200" i="1" kern="1200" dirty="0">
              <a:solidFill>
                <a:schemeClr val="tx1"/>
              </a:solidFill>
              <a:latin typeface="+mn-lt"/>
              <a:ea typeface="+mn-ea"/>
              <a:cs typeface="+mn-cs"/>
            </a:endParaRPr>
          </a:p>
          <a:p>
            <a:pPr marL="1143000" lvl="2" indent="-228600">
              <a:buFont typeface="+mj-lt"/>
              <a:buAutoNum type="alphaLcPeriod" startAt="2"/>
            </a:pPr>
            <a:endParaRPr lang="en-US" sz="1200" dirty="0"/>
          </a:p>
          <a:p>
            <a:pPr marL="685800" lvl="1" indent="-228600">
              <a:buFont typeface="+mj-lt"/>
              <a:buAutoNum type="alphaLcPeriod" startAt="2"/>
            </a:pPr>
            <a:r>
              <a:rPr lang="en-US" sz="1200" b="1" kern="1200" dirty="0">
                <a:solidFill>
                  <a:schemeClr val="tx1"/>
                </a:solidFill>
                <a:latin typeface="+mn-lt"/>
                <a:ea typeface="+mn-ea"/>
                <a:cs typeface="+mn-cs"/>
              </a:rPr>
              <a:t>Why ask about all three symptoms?</a:t>
            </a:r>
            <a:endParaRPr lang="en-US" sz="1200" dirty="0"/>
          </a:p>
          <a:p>
            <a:pPr marL="914400" lvl="2" indent="0">
              <a:buFont typeface="+mj-lt"/>
              <a:buNone/>
            </a:pPr>
            <a:r>
              <a:rPr lang="en-US" sz="1200" i="1" kern="1200" dirty="0">
                <a:solidFill>
                  <a:schemeClr val="tx1"/>
                </a:solidFill>
                <a:latin typeface="+mn-lt"/>
                <a:ea typeface="+mn-ea"/>
                <a:cs typeface="+mn-cs"/>
              </a:rPr>
              <a:t>[The sick child may have one, two or all three health problems that need treatment.  The caregiver</a:t>
            </a:r>
            <a:r>
              <a:rPr lang="en-US" sz="1200" i="1" kern="1200" baseline="0" dirty="0">
                <a:solidFill>
                  <a:schemeClr val="tx1"/>
                </a:solidFill>
                <a:latin typeface="+mn-lt"/>
                <a:ea typeface="+mn-ea"/>
                <a:cs typeface="+mn-cs"/>
              </a:rPr>
              <a:t> may only mention the one that concerns him/her the most.</a:t>
            </a:r>
            <a:r>
              <a:rPr lang="en-US" sz="1200" i="1" kern="1200" dirty="0">
                <a:solidFill>
                  <a:schemeClr val="tx1"/>
                </a:solidFill>
                <a:latin typeface="+mn-lt"/>
                <a:ea typeface="+mn-ea"/>
                <a:cs typeface="+mn-cs"/>
              </a:rPr>
              <a:t>]</a:t>
            </a:r>
          </a:p>
          <a:p>
            <a:pPr marL="1143000" lvl="2" indent="-228600">
              <a:buFont typeface="+mj-lt"/>
              <a:buAutoNum type="alphaLcPeriod" startAt="2"/>
            </a:pPr>
            <a:endParaRPr lang="en-US" sz="1200" dirty="0"/>
          </a:p>
          <a:p>
            <a:pPr marL="914400" marR="0" lvl="2"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SUMMARIZE</a:t>
            </a:r>
            <a:r>
              <a:rPr kumimoji="0" lang="en-US" sz="1200" b="0" i="0" u="none" strike="noStrike" kern="1200" cap="none" spc="0" normalizeH="0" baseline="0" noProof="0" dirty="0">
                <a:ln>
                  <a:noFill/>
                </a:ln>
                <a:solidFill>
                  <a:prstClr val="black"/>
                </a:solidFill>
                <a:effectLst/>
                <a:uLnTx/>
                <a:uFillTx/>
                <a:latin typeface="+mn-lt"/>
                <a:ea typeface="+mn-ea"/>
                <a:cs typeface="+mn-cs"/>
              </a:rPr>
              <a:t>: The second step to assess a sick child is to find out: </a:t>
            </a:r>
            <a:r>
              <a:rPr kumimoji="0" lang="en-US" sz="1200" b="1" i="0" u="none" strike="noStrike" kern="1200" cap="none" spc="0" normalizeH="0" baseline="0" noProof="0" dirty="0">
                <a:ln>
                  <a:noFill/>
                </a:ln>
                <a:solidFill>
                  <a:prstClr val="black"/>
                </a:solidFill>
                <a:effectLst/>
                <a:uLnTx/>
                <a:uFillTx/>
                <a:latin typeface="+mn-lt"/>
                <a:ea typeface="+mn-ea"/>
                <a:cs typeface="+mn-cs"/>
              </a:rPr>
              <a:t>Does The Child Have Cough, Diarrhoea, Fever? </a:t>
            </a:r>
            <a:r>
              <a:rPr kumimoji="0" lang="en-US" sz="1200" b="1" i="0" u="sng" strike="noStrike" kern="1200" cap="none" spc="0" normalizeH="0" baseline="0" noProof="0" dirty="0">
                <a:ln>
                  <a:noFill/>
                </a:ln>
                <a:solidFill>
                  <a:prstClr val="black"/>
                </a:solidFill>
                <a:effectLst/>
                <a:uLnTx/>
                <a:uFillTx/>
                <a:latin typeface="+mn-lt"/>
                <a:ea typeface="+mn-ea"/>
                <a:cs typeface="+mn-cs"/>
              </a:rPr>
              <a:t>AND</a:t>
            </a:r>
            <a:r>
              <a:rPr kumimoji="0" lang="en-US" sz="1200" b="1" i="0" u="none" strike="noStrike" kern="1200" cap="none" spc="0" normalizeH="0" baseline="0" noProof="0" dirty="0">
                <a:ln>
                  <a:noFill/>
                </a:ln>
                <a:solidFill>
                  <a:prstClr val="black"/>
                </a:solidFill>
                <a:effectLst/>
                <a:uLnTx/>
                <a:uFillTx/>
                <a:latin typeface="+mn-lt"/>
                <a:ea typeface="+mn-ea"/>
                <a:cs typeface="+mn-cs"/>
              </a:rPr>
              <a:t> For how long?</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RESPOND</a:t>
            </a:r>
            <a:r>
              <a:rPr kumimoji="0" lang="en-US" sz="1200" b="0" i="0" u="none" strike="noStrike" kern="1200" cap="none" spc="0" normalizeH="0" baseline="0" noProof="0" dirty="0">
                <a:ln>
                  <a:noFill/>
                </a:ln>
                <a:solidFill>
                  <a:prstClr val="black"/>
                </a:solidFill>
                <a:effectLst/>
                <a:uLnTx/>
                <a:uFillTx/>
                <a:latin typeface="+mn-lt"/>
                <a:ea typeface="+mn-ea"/>
                <a:cs typeface="+mn-cs"/>
              </a:rPr>
              <a:t> to questions.</a:t>
            </a:r>
          </a:p>
          <a:p>
            <a:endParaRPr lang="en-US" sz="1200" dirty="0"/>
          </a:p>
          <a:p>
            <a:pPr marL="228600" indent="-228600" eaLnBrk="1" hangingPunct="1">
              <a:spcBef>
                <a:spcPct val="0"/>
              </a:spcBef>
              <a:buFont typeface="+mj-lt"/>
              <a:buAutoNum type="alphaLcPeriod" startAt="2"/>
            </a:pPr>
            <a:endParaRPr lang="en-US" sz="120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28</a:t>
            </a:fld>
            <a:endParaRPr lang="en-US">
              <a:solidFill>
                <a:prstClr val="black"/>
              </a:solidFill>
            </a:endParaRPr>
          </a:p>
        </p:txBody>
      </p:sp>
    </p:spTree>
    <p:extLst>
      <p:ext uri="{BB962C8B-B14F-4D97-AF65-F5344CB8AC3E}">
        <p14:creationId xmlns:p14="http://schemas.microsoft.com/office/powerpoint/2010/main" val="20198204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solidFill>
                  <a:schemeClr val="bg1"/>
                </a:solidFill>
              </a:rPr>
              <a:t>STEP 2: ASK ABOUT THE PROBLEMS</a:t>
            </a:r>
            <a:endParaRPr lang="en-US" sz="1200" b="1"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POINT TO and READ</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together STEP 2</a:t>
            </a:r>
            <a:r>
              <a:rPr lang="en-US" sz="1200" kern="1200" dirty="0">
                <a:solidFill>
                  <a:schemeClr val="tx1"/>
                </a:solidFill>
                <a:latin typeface="+mn-lt"/>
                <a:ea typeface="+mn-ea"/>
                <a:cs typeface="+mn-cs"/>
              </a:rPr>
              <a:t>.  </a:t>
            </a:r>
          </a:p>
          <a:p>
            <a:pPr marL="228600" indent="-228600">
              <a:buFont typeface="+mj-lt"/>
              <a:buAutoNum type="alphaLcPeriod"/>
            </a:pPr>
            <a:endParaRPr lang="en-US" sz="1200" b="1" kern="1200" dirty="0">
              <a:solidFill>
                <a:schemeClr val="tx1"/>
              </a:solidFill>
              <a:latin typeface="+mn-lt"/>
              <a:ea typeface="+mn-ea"/>
              <a:cs typeface="+mn-cs"/>
            </a:endParaRPr>
          </a:p>
          <a:p>
            <a:pPr marL="228600" indent="-228600">
              <a:buFont typeface="+mj-lt"/>
              <a:buAutoNum type="arabicPeriod" startAt="2"/>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a:t>
            </a:r>
            <a:endParaRPr lang="en-US" sz="1200" dirty="0"/>
          </a:p>
          <a:p>
            <a:pPr marL="685800" lvl="1" indent="-228600">
              <a:buFont typeface="+mj-lt"/>
              <a:buAutoNum type="alphaLcPeriod"/>
            </a:pPr>
            <a:r>
              <a:rPr lang="en-US" sz="1200" b="1" kern="1200" dirty="0">
                <a:solidFill>
                  <a:schemeClr val="tx1"/>
                </a:solidFill>
                <a:latin typeface="+mn-lt"/>
                <a:ea typeface="+mn-ea"/>
                <a:cs typeface="+mn-cs"/>
              </a:rPr>
              <a:t>What do you see in Step 2?  </a:t>
            </a:r>
          </a:p>
          <a:p>
            <a:pPr lvl="1"/>
            <a:r>
              <a:rPr lang="en-US" sz="1200" dirty="0"/>
              <a:t>The tool has information on the three main diseases or conditions of child illness:</a:t>
            </a:r>
            <a:r>
              <a:rPr lang="en-US" sz="1200" baseline="0" dirty="0"/>
              <a:t> cough, diarrhea and fever.</a:t>
            </a:r>
            <a:r>
              <a:rPr lang="en-US" sz="1200" dirty="0"/>
              <a:t>  In the lower part, there is are step by step instructions on how to assess cough</a:t>
            </a:r>
            <a:r>
              <a:rPr lang="en-US" sz="1200" baseline="0" dirty="0"/>
              <a:t> by</a:t>
            </a:r>
            <a:r>
              <a:rPr lang="en-US" sz="1200" dirty="0"/>
              <a:t> checking breath rates and deciding on the presence of fast breathing when a child has cough. </a:t>
            </a:r>
          </a:p>
          <a:p>
            <a:pPr lvl="1"/>
            <a:endParaRPr lang="en-US" sz="1200" dirty="0"/>
          </a:p>
          <a:p>
            <a:pPr marL="685800" lvl="1" indent="-228600">
              <a:buFont typeface="+mj-lt"/>
              <a:buAutoNum type="alphaLcPeriod" startAt="2"/>
            </a:pPr>
            <a:r>
              <a:rPr lang="en-US" sz="1200" b="1" kern="1200" dirty="0">
                <a:solidFill>
                  <a:schemeClr val="tx1"/>
                </a:solidFill>
                <a:latin typeface="+mn-lt"/>
                <a:ea typeface="+mn-ea"/>
                <a:cs typeface="+mn-cs"/>
              </a:rPr>
              <a:t>Why is it important </a:t>
            </a:r>
            <a:r>
              <a:rPr lang="en-US" sz="1200" b="1" u="none" kern="1200" dirty="0">
                <a:solidFill>
                  <a:schemeClr val="tx1"/>
                </a:solidFill>
                <a:latin typeface="+mn-lt"/>
                <a:ea typeface="+mn-ea"/>
                <a:cs typeface="+mn-cs"/>
              </a:rPr>
              <a:t>to</a:t>
            </a:r>
            <a:r>
              <a:rPr lang="en-US" sz="1200" b="1" u="none" kern="1200" baseline="0" dirty="0">
                <a:solidFill>
                  <a:schemeClr val="tx1"/>
                </a:solidFill>
                <a:latin typeface="+mn-lt"/>
                <a:ea typeface="+mn-ea"/>
                <a:cs typeface="+mn-cs"/>
              </a:rPr>
              <a:t> ask: </a:t>
            </a:r>
            <a:r>
              <a:rPr lang="en-US" sz="1200" b="1" u="sng" kern="1200" baseline="0" dirty="0">
                <a:solidFill>
                  <a:schemeClr val="tx1"/>
                </a:solidFill>
                <a:latin typeface="+mn-lt"/>
                <a:ea typeface="+mn-ea"/>
                <a:cs typeface="+mn-cs"/>
              </a:rPr>
              <a:t>For how long</a:t>
            </a:r>
            <a:r>
              <a:rPr lang="en-US" sz="1200" b="1" kern="1200" dirty="0">
                <a:solidFill>
                  <a:schemeClr val="tx1"/>
                </a:solidFill>
                <a:latin typeface="+mn-lt"/>
                <a:ea typeface="+mn-ea"/>
                <a:cs typeface="+mn-cs"/>
              </a:rPr>
              <a:t>?</a:t>
            </a:r>
            <a:endParaRPr lang="en-US" sz="1200" dirty="0"/>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i="1" kern="1200" dirty="0">
                <a:solidFill>
                  <a:schemeClr val="tx1"/>
                </a:solidFill>
                <a:latin typeface="+mn-lt"/>
                <a:ea typeface="+mn-ea"/>
                <a:cs typeface="+mn-cs"/>
              </a:rPr>
              <a:t>[Cough, diarrhea and malaria/fever are the biggest killers of children. </a:t>
            </a:r>
            <a:r>
              <a:rPr lang="en-US" sz="1200" i="1" kern="1200" baseline="0" dirty="0">
                <a:solidFill>
                  <a:schemeClr val="tx1"/>
                </a:solidFill>
                <a:latin typeface="+mn-lt"/>
                <a:ea typeface="+mn-ea"/>
                <a:cs typeface="+mn-cs"/>
              </a:rPr>
              <a:t> How long the child has been sick determines if your medicine and home care is enough or if the child needs to be referred for additional treatment. </a:t>
            </a:r>
            <a:r>
              <a:rPr lang="en-US" sz="1200" dirty="0"/>
              <a:t> </a:t>
            </a:r>
            <a:r>
              <a:rPr lang="en-US" sz="1200" i="1" dirty="0"/>
              <a:t>Asking about the history of fever is very important –fever may not be present at the time of the assessment.]</a:t>
            </a:r>
          </a:p>
          <a:p>
            <a:pPr marL="914400" lvl="2" indent="0">
              <a:buFont typeface="+mj-lt"/>
              <a:buNone/>
            </a:pPr>
            <a:endParaRPr lang="en-US" sz="1200" i="1" kern="1200" dirty="0">
              <a:solidFill>
                <a:schemeClr val="tx1"/>
              </a:solidFill>
              <a:latin typeface="+mn-lt"/>
              <a:ea typeface="+mn-ea"/>
              <a:cs typeface="+mn-cs"/>
            </a:endParaRPr>
          </a:p>
          <a:p>
            <a:pPr marL="1143000" lvl="2" indent="-228600">
              <a:buFont typeface="+mj-lt"/>
              <a:buAutoNum type="alphaLcPeriod" startAt="2"/>
            </a:pPr>
            <a:endParaRPr lang="en-US" sz="1200" dirty="0"/>
          </a:p>
          <a:p>
            <a:pPr marL="685800" lvl="1" indent="-228600">
              <a:buFont typeface="+mj-lt"/>
              <a:buAutoNum type="alphaLcPeriod" startAt="2"/>
            </a:pPr>
            <a:r>
              <a:rPr lang="en-US" sz="1200" b="1" kern="1200" dirty="0">
                <a:solidFill>
                  <a:schemeClr val="tx1"/>
                </a:solidFill>
                <a:latin typeface="+mn-lt"/>
                <a:ea typeface="+mn-ea"/>
                <a:cs typeface="+mn-cs"/>
              </a:rPr>
              <a:t>Why ask about all three symptoms?</a:t>
            </a:r>
            <a:endParaRPr lang="en-US" sz="1200" dirty="0"/>
          </a:p>
          <a:p>
            <a:pPr marL="914400" lvl="2" indent="0">
              <a:buFont typeface="+mj-lt"/>
              <a:buNone/>
            </a:pPr>
            <a:r>
              <a:rPr lang="en-US" sz="1200" i="1" kern="1200" dirty="0">
                <a:solidFill>
                  <a:schemeClr val="tx1"/>
                </a:solidFill>
                <a:latin typeface="+mn-lt"/>
                <a:ea typeface="+mn-ea"/>
                <a:cs typeface="+mn-cs"/>
              </a:rPr>
              <a:t>[The sick child may have one, two or all three health problems that need treatment.  The caregiver</a:t>
            </a:r>
            <a:r>
              <a:rPr lang="en-US" sz="1200" i="1" kern="1200" baseline="0" dirty="0">
                <a:solidFill>
                  <a:schemeClr val="tx1"/>
                </a:solidFill>
                <a:latin typeface="+mn-lt"/>
                <a:ea typeface="+mn-ea"/>
                <a:cs typeface="+mn-cs"/>
              </a:rPr>
              <a:t> may only mention the one that concerns him/her the most.</a:t>
            </a:r>
            <a:r>
              <a:rPr lang="en-US" sz="1200" i="1" kern="1200" dirty="0">
                <a:solidFill>
                  <a:schemeClr val="tx1"/>
                </a:solidFill>
                <a:latin typeface="+mn-lt"/>
                <a:ea typeface="+mn-ea"/>
                <a:cs typeface="+mn-cs"/>
              </a:rPr>
              <a:t>]</a:t>
            </a:r>
          </a:p>
          <a:p>
            <a:pPr marL="914400" lvl="2" indent="0">
              <a:buFont typeface="+mj-lt"/>
              <a:buNone/>
            </a:pPr>
            <a:endParaRPr lang="en-US" sz="1200" dirty="0"/>
          </a:p>
          <a:p>
            <a:pPr marL="685800" marR="0" lvl="1" indent="-228600" algn="l" defTabSz="457200" rtl="0" eaLnBrk="1" fontAlgn="auto" latinLnBrk="0" hangingPunct="1">
              <a:lnSpc>
                <a:spcPct val="100000"/>
              </a:lnSpc>
              <a:spcBef>
                <a:spcPct val="0"/>
              </a:spcBef>
              <a:spcAft>
                <a:spcPts val="0"/>
              </a:spcAft>
              <a:buClrTx/>
              <a:buSzTx/>
              <a:buFont typeface="+mj-lt"/>
              <a:buAutoNum type="alphaLcPeriod" startAt="2"/>
              <a:tabLst/>
              <a:defRPr/>
            </a:pPr>
            <a:r>
              <a:rPr lang="en-US" sz="1200" b="1" kern="1200" dirty="0">
                <a:solidFill>
                  <a:schemeClr val="tx1"/>
                </a:solidFill>
                <a:latin typeface="+mn-lt"/>
                <a:ea typeface="+mn-ea"/>
                <a:cs typeface="+mn-cs"/>
              </a:rPr>
              <a:t>Why do we refer immediately for children 0-60 days</a:t>
            </a:r>
            <a:r>
              <a:rPr lang="en-US" sz="1200" b="1" kern="1200" baseline="0" dirty="0">
                <a:solidFill>
                  <a:schemeClr val="tx1"/>
                </a:solidFill>
                <a:latin typeface="+mn-lt"/>
                <a:ea typeface="+mn-ea"/>
                <a:cs typeface="+mn-cs"/>
              </a:rPr>
              <a:t> if they have a cough, diarrhea or fever?</a:t>
            </a:r>
            <a:endParaRPr lang="en-US" sz="1200" dirty="0"/>
          </a:p>
          <a:p>
            <a:pPr marL="914400" lvl="2" indent="0" eaLnBrk="1" hangingPunct="1">
              <a:spcBef>
                <a:spcPct val="0"/>
              </a:spcBef>
              <a:buFont typeface="+mj-lt"/>
              <a:buNone/>
            </a:pPr>
            <a:r>
              <a:rPr lang="en-US" sz="1200" i="1" dirty="0"/>
              <a:t>[All</a:t>
            </a:r>
            <a:r>
              <a:rPr lang="en-US" sz="1200" i="1" baseline="0" dirty="0"/>
              <a:t> infants under 2 months are simply referred if they are sick, regardless of the breathing rate.  See the next page of the SCG.] </a:t>
            </a:r>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sz="1200" baseline="0" dirty="0"/>
              <a:t>Any sick child who is between 0-59 days old must be referred immediately to a health facility.  They are too fragile (young, vulnerable, delicate, etc.) and need care from health providers trained to treat newborns and infants.   </a:t>
            </a:r>
          </a:p>
          <a:p>
            <a:pPr marL="914400" marR="0" lvl="2"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SUMMARIZE</a:t>
            </a:r>
            <a:r>
              <a:rPr kumimoji="0" lang="en-US" sz="1200" b="0" i="0" u="none" strike="noStrike" kern="1200" cap="none" spc="0" normalizeH="0" baseline="0" noProof="0" dirty="0">
                <a:ln>
                  <a:noFill/>
                </a:ln>
                <a:solidFill>
                  <a:prstClr val="black"/>
                </a:solidFill>
                <a:effectLst/>
                <a:uLnTx/>
                <a:uFillTx/>
                <a:latin typeface="+mn-lt"/>
                <a:ea typeface="+mn-ea"/>
                <a:cs typeface="+mn-cs"/>
              </a:rPr>
              <a:t>: The second step to assess a sick child is to find out: </a:t>
            </a:r>
            <a:r>
              <a:rPr kumimoji="0" lang="en-US" sz="1200" b="1" i="0" u="none" strike="noStrike" kern="1200" cap="none" spc="0" normalizeH="0" baseline="0" noProof="0" dirty="0">
                <a:ln>
                  <a:noFill/>
                </a:ln>
                <a:solidFill>
                  <a:prstClr val="black"/>
                </a:solidFill>
                <a:effectLst/>
                <a:uLnTx/>
                <a:uFillTx/>
                <a:latin typeface="+mn-lt"/>
                <a:ea typeface="+mn-ea"/>
                <a:cs typeface="+mn-cs"/>
              </a:rPr>
              <a:t>Does The Child Have Cough, Diarrhoea, Fever? </a:t>
            </a:r>
            <a:r>
              <a:rPr kumimoji="0" lang="en-US" sz="1200" b="1" i="0" u="sng" strike="noStrike" kern="1200" cap="none" spc="0" normalizeH="0" baseline="0" noProof="0" dirty="0">
                <a:ln>
                  <a:noFill/>
                </a:ln>
                <a:solidFill>
                  <a:prstClr val="black"/>
                </a:solidFill>
                <a:effectLst/>
                <a:uLnTx/>
                <a:uFillTx/>
                <a:latin typeface="+mn-lt"/>
                <a:ea typeface="+mn-ea"/>
                <a:cs typeface="+mn-cs"/>
              </a:rPr>
              <a:t>AND</a:t>
            </a:r>
            <a:r>
              <a:rPr kumimoji="0" lang="en-US" sz="1200" b="1" i="0" u="none" strike="noStrike" kern="1200" cap="none" spc="0" normalizeH="0" baseline="0" noProof="0" dirty="0">
                <a:ln>
                  <a:noFill/>
                </a:ln>
                <a:solidFill>
                  <a:prstClr val="black"/>
                </a:solidFill>
                <a:effectLst/>
                <a:uLnTx/>
                <a:uFillTx/>
                <a:latin typeface="+mn-lt"/>
                <a:ea typeface="+mn-ea"/>
                <a:cs typeface="+mn-cs"/>
              </a:rPr>
              <a:t> For how long?</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startAt="3"/>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RESPOND</a:t>
            </a:r>
            <a:r>
              <a:rPr kumimoji="0" lang="en-US" sz="1200" b="0" i="0" u="none" strike="noStrike" kern="1200" cap="none" spc="0" normalizeH="0" baseline="0" noProof="0" dirty="0">
                <a:ln>
                  <a:noFill/>
                </a:ln>
                <a:solidFill>
                  <a:prstClr val="black"/>
                </a:solidFill>
                <a:effectLst/>
                <a:uLnTx/>
                <a:uFillTx/>
                <a:latin typeface="+mn-lt"/>
                <a:ea typeface="+mn-ea"/>
                <a:cs typeface="+mn-cs"/>
              </a:rPr>
              <a:t> to questions.</a:t>
            </a:r>
          </a:p>
          <a:p>
            <a:endParaRPr lang="en-US" sz="1200" dirty="0"/>
          </a:p>
          <a:p>
            <a:pPr marL="228600" indent="-228600" eaLnBrk="1" hangingPunct="1">
              <a:spcBef>
                <a:spcPct val="0"/>
              </a:spcBef>
              <a:buFont typeface="+mj-lt"/>
              <a:buAutoNum type="alphaLcPeriod" startAt="2"/>
            </a:pPr>
            <a:endParaRPr lang="en-US" sz="120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29</a:t>
            </a:fld>
            <a:endParaRPr lang="en-US">
              <a:solidFill>
                <a:prstClr val="black"/>
              </a:solidFill>
            </a:endParaRPr>
          </a:p>
        </p:txBody>
      </p:sp>
    </p:spTree>
    <p:extLst>
      <p:ext uri="{BB962C8B-B14F-4D97-AF65-F5344CB8AC3E}">
        <p14:creationId xmlns:p14="http://schemas.microsoft.com/office/powerpoint/2010/main" val="2019820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EXPLAIN </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reason why participants are here. That they perform a valuable role in the health of their community.</a:t>
            </a:r>
          </a:p>
        </p:txBody>
      </p:sp>
      <p:sp>
        <p:nvSpPr>
          <p:cNvPr id="4" name="Slide Number Placeholder 3"/>
          <p:cNvSpPr>
            <a:spLocks noGrp="1"/>
          </p:cNvSpPr>
          <p:nvPr>
            <p:ph type="sldNum" sz="quarter" idx="10"/>
          </p:nvPr>
        </p:nvSpPr>
        <p:spPr/>
        <p:txBody>
          <a:bodyPr/>
          <a:lstStyle/>
          <a:p>
            <a:fld id="{5C7802B9-19CE-44CA-A411-FECAD07C464A}" type="slidenum">
              <a:rPr lang="en-US" smtClean="0"/>
              <a:t>3</a:t>
            </a:fld>
            <a:endParaRPr lang="en-US"/>
          </a:p>
        </p:txBody>
      </p:sp>
    </p:spTree>
    <p:extLst>
      <p:ext uri="{BB962C8B-B14F-4D97-AF65-F5344CB8AC3E}">
        <p14:creationId xmlns:p14="http://schemas.microsoft.com/office/powerpoint/2010/main" val="1907734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solidFill>
                  <a:schemeClr val="bg1"/>
                </a:solidFill>
              </a:rPr>
              <a:t>STEP 3:  LOOK FOR DANGER SIGNS</a:t>
            </a:r>
            <a:endParaRPr lang="en-US" sz="1200" b="1"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POINT TO and READ</a:t>
            </a:r>
            <a:r>
              <a:rPr lang="en-US" sz="1200" kern="1200" dirty="0">
                <a:solidFill>
                  <a:schemeClr val="tx1"/>
                </a:solidFill>
                <a:latin typeface="+mn-lt"/>
                <a:ea typeface="+mn-ea"/>
                <a:cs typeface="+mn-cs"/>
              </a:rPr>
              <a:t> together </a:t>
            </a:r>
            <a:r>
              <a:rPr lang="en-US" sz="1200" b="1" kern="1200" dirty="0">
                <a:solidFill>
                  <a:schemeClr val="tx1"/>
                </a:solidFill>
                <a:latin typeface="+mn-lt"/>
                <a:ea typeface="+mn-ea"/>
                <a:cs typeface="+mn-cs"/>
              </a:rPr>
              <a:t>STEP 3. ASK and LOOK : Does the child have danger signs that need to be referred? </a:t>
            </a:r>
          </a:p>
          <a:p>
            <a:pPr marL="228600" indent="-228600">
              <a:buFont typeface="+mj-lt"/>
              <a:buAutoNum type="arabicPeriod"/>
            </a:pPr>
            <a:endParaRPr lang="en-US" sz="120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dirty="0"/>
              <a:t>PRESENT</a:t>
            </a:r>
            <a:r>
              <a:rPr lang="en-US" sz="1200" dirty="0"/>
              <a:t>: This step is about recognizing children with danger signs.  You need to learn about the danger signs so that you can advise caregivers about the danger and refer children immediately.</a:t>
            </a:r>
            <a:endParaRPr lang="en-US" sz="1200" baseline="0" dirty="0"/>
          </a:p>
          <a:p>
            <a:pPr marL="685800" lvl="1" indent="-228600">
              <a:buFont typeface="Arial" panose="020B0604020202020204" pitchFamily="34" charset="0"/>
              <a:buChar char="•"/>
            </a:pPr>
            <a:r>
              <a:rPr lang="en-US" sz="1200" b="1" baseline="0" dirty="0"/>
              <a:t>ASK:  </a:t>
            </a:r>
          </a:p>
          <a:p>
            <a:pPr marL="1143000" marR="0" lvl="2" indent="-2286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b="1" baseline="0" dirty="0"/>
              <a:t>What is a danger sign  </a:t>
            </a:r>
          </a:p>
          <a:p>
            <a:pPr marL="1371600" marR="0" lvl="3"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i="1" baseline="0" dirty="0"/>
              <a:t>[</a:t>
            </a:r>
            <a:r>
              <a:rPr lang="en-US" sz="1200" i="1" kern="1200" dirty="0">
                <a:solidFill>
                  <a:schemeClr val="tx1"/>
                </a:solidFill>
                <a:latin typeface="+mn-lt"/>
                <a:ea typeface="+mn-ea"/>
                <a:cs typeface="+mn-cs"/>
              </a:rPr>
              <a:t>A danger sign indicates the child is too ill to</a:t>
            </a:r>
            <a:r>
              <a:rPr lang="en-US" sz="1200" i="1" kern="1200" baseline="0" dirty="0">
                <a:solidFill>
                  <a:schemeClr val="tx1"/>
                </a:solidFill>
                <a:latin typeface="+mn-lt"/>
                <a:ea typeface="+mn-ea"/>
                <a:cs typeface="+mn-cs"/>
              </a:rPr>
              <a:t> be treated in the community or by yo</a:t>
            </a:r>
            <a:r>
              <a:rPr lang="en-US" sz="1200" i="1" kern="1200" dirty="0">
                <a:solidFill>
                  <a:schemeClr val="tx1"/>
                </a:solidFill>
                <a:latin typeface="+mn-lt"/>
                <a:ea typeface="+mn-ea"/>
                <a:cs typeface="+mn-cs"/>
              </a:rPr>
              <a:t>u.  You do not have the medicine for this child’s needs.]</a:t>
            </a:r>
          </a:p>
          <a:p>
            <a:pPr marL="1143000" lvl="2" indent="-228600">
              <a:buFont typeface="Wingdings" panose="05000000000000000000" pitchFamily="2" charset="2"/>
              <a:buChar char="ü"/>
            </a:pPr>
            <a:endParaRPr lang="en-US" sz="1200" b="1" baseline="0" dirty="0"/>
          </a:p>
          <a:p>
            <a:pPr marL="1143000" lvl="2" indent="-228600">
              <a:buFont typeface="Wingdings" panose="05000000000000000000" pitchFamily="2" charset="2"/>
              <a:buChar char="ü"/>
            </a:pPr>
            <a:r>
              <a:rPr lang="en-US" sz="1200" b="1" baseline="0" dirty="0"/>
              <a:t>Why is it important? </a:t>
            </a:r>
          </a:p>
          <a:p>
            <a:pPr marL="1371600" marR="0" lvl="3"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baseline="0" dirty="0"/>
              <a:t>[</a:t>
            </a:r>
            <a:r>
              <a:rPr lang="en-US" sz="1200" i="1" kern="1200" dirty="0">
                <a:solidFill>
                  <a:schemeClr val="tx1"/>
                </a:solidFill>
                <a:latin typeface="+mn-lt"/>
                <a:ea typeface="+mn-ea"/>
                <a:cs typeface="+mn-cs"/>
              </a:rPr>
              <a:t>You must </a:t>
            </a:r>
            <a:r>
              <a:rPr lang="en-US" sz="1200" b="1" i="1" kern="1200" dirty="0">
                <a:solidFill>
                  <a:schemeClr val="tx1"/>
                </a:solidFill>
                <a:latin typeface="+mn-lt"/>
                <a:ea typeface="+mn-ea"/>
                <a:cs typeface="+mn-cs"/>
              </a:rPr>
              <a:t>URGENTLY</a:t>
            </a:r>
            <a:r>
              <a:rPr lang="en-US" sz="1200" i="1" kern="1200" dirty="0">
                <a:solidFill>
                  <a:schemeClr val="tx1"/>
                </a:solidFill>
                <a:latin typeface="+mn-lt"/>
                <a:ea typeface="+mn-ea"/>
                <a:cs typeface="+mn-cs"/>
              </a:rPr>
              <a:t> </a:t>
            </a:r>
            <a:r>
              <a:rPr lang="en-US" sz="1200" b="1" i="1" u="sng" kern="1200" dirty="0">
                <a:solidFill>
                  <a:schemeClr val="tx1"/>
                </a:solidFill>
                <a:latin typeface="+mn-lt"/>
                <a:ea typeface="+mn-ea"/>
                <a:cs typeface="+mn-cs"/>
              </a:rPr>
              <a:t>REFER</a:t>
            </a:r>
            <a:r>
              <a:rPr lang="en-US" sz="1200" b="1" i="1" kern="1200" dirty="0">
                <a:solidFill>
                  <a:schemeClr val="tx1"/>
                </a:solidFill>
                <a:latin typeface="+mn-lt"/>
                <a:ea typeface="+mn-ea"/>
                <a:cs typeface="+mn-cs"/>
              </a:rPr>
              <a:t> or </a:t>
            </a:r>
            <a:r>
              <a:rPr lang="en-US" sz="1200" b="1" i="1" u="sng" kern="1200" dirty="0">
                <a:solidFill>
                  <a:schemeClr val="tx1"/>
                </a:solidFill>
                <a:latin typeface="+mn-lt"/>
                <a:ea typeface="+mn-ea"/>
                <a:cs typeface="+mn-cs"/>
              </a:rPr>
              <a:t>TREAT AND REFER</a:t>
            </a:r>
            <a:r>
              <a:rPr lang="en-US" sz="1200" i="1" kern="1200" dirty="0">
                <a:solidFill>
                  <a:schemeClr val="tx1"/>
                </a:solidFill>
                <a:latin typeface="+mn-lt"/>
                <a:ea typeface="+mn-ea"/>
                <a:cs typeface="+mn-cs"/>
              </a:rPr>
              <a:t> the child to the health facility</a:t>
            </a:r>
            <a:r>
              <a:rPr lang="en-US" sz="1200" kern="1200" dirty="0">
                <a:solidFill>
                  <a:schemeClr val="tx1"/>
                </a:solidFill>
                <a:latin typeface="+mn-lt"/>
                <a:ea typeface="+mn-ea"/>
                <a:cs typeface="+mn-cs"/>
              </a:rPr>
              <a:t>.]</a:t>
            </a:r>
          </a:p>
          <a:p>
            <a:pPr marL="914400" lvl="2" indent="0">
              <a:buFont typeface="Wingdings" panose="05000000000000000000" pitchFamily="2" charset="2"/>
              <a:buNone/>
            </a:pPr>
            <a:endParaRPr lang="en-US" sz="1200" b="1" baseline="0" dirty="0"/>
          </a:p>
          <a:p>
            <a:pPr marL="628650" lvl="1" indent="-171450">
              <a:buFont typeface="Arial" panose="020B0604020202020204" pitchFamily="34" charset="0"/>
              <a:buChar char="•"/>
            </a:pPr>
            <a:r>
              <a:rPr lang="en-US" sz="1200" b="1" kern="1200" dirty="0">
                <a:solidFill>
                  <a:schemeClr val="tx1"/>
                </a:solidFill>
                <a:latin typeface="+mn-lt"/>
                <a:ea typeface="+mn-ea"/>
                <a:cs typeface="+mn-cs"/>
              </a:rPr>
              <a:t>EXPLAIN </a:t>
            </a:r>
            <a:r>
              <a:rPr lang="en-US" sz="1200" b="0" kern="1200" dirty="0">
                <a:solidFill>
                  <a:schemeClr val="tx1"/>
                </a:solidFill>
                <a:latin typeface="+mn-lt"/>
                <a:ea typeface="+mn-ea"/>
                <a:cs typeface="+mn-cs"/>
              </a:rPr>
              <a:t>the</a:t>
            </a:r>
            <a:r>
              <a:rPr lang="en-US" sz="1200" b="0" kern="1200" baseline="0" dirty="0">
                <a:solidFill>
                  <a:schemeClr val="tx1"/>
                </a:solidFill>
                <a:latin typeface="+mn-lt"/>
                <a:ea typeface="+mn-ea"/>
                <a:cs typeface="+mn-cs"/>
              </a:rPr>
              <a:t> difference between a SIGN and Symptom:</a:t>
            </a:r>
            <a:endParaRPr lang="en-US" sz="1200" b="0" kern="1200" dirty="0">
              <a:solidFill>
                <a:schemeClr val="tx1"/>
              </a:solidFill>
              <a:latin typeface="+mn-lt"/>
              <a:ea typeface="+mn-ea"/>
              <a:cs typeface="+mn-cs"/>
            </a:endParaRPr>
          </a:p>
          <a:p>
            <a:pPr marL="914400" lvl="2" indent="0">
              <a:buFont typeface="+mj-lt"/>
              <a:buNone/>
            </a:pPr>
            <a:r>
              <a:rPr lang="en-US" sz="1200" b="1" kern="1200" dirty="0">
                <a:solidFill>
                  <a:schemeClr val="tx1"/>
                </a:solidFill>
                <a:latin typeface="+mn-lt"/>
                <a:ea typeface="+mn-ea"/>
                <a:cs typeface="+mn-cs"/>
              </a:rPr>
              <a:t>- Symptom:</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What the client will tell you is their complaint or what they feel are suffering from (e.g. Fever, Cough, Pain)</a:t>
            </a:r>
          </a:p>
          <a:p>
            <a:pPr marL="914400" lvl="2" indent="0">
              <a:buFont typeface="+mj-lt"/>
              <a:buNone/>
            </a:pPr>
            <a:r>
              <a:rPr lang="en-US" sz="1200" b="1" kern="1200" baseline="0" dirty="0">
                <a:solidFill>
                  <a:schemeClr val="tx1"/>
                </a:solidFill>
                <a:latin typeface="+mn-lt"/>
                <a:ea typeface="+mn-ea"/>
                <a:cs typeface="+mn-cs"/>
              </a:rPr>
              <a:t>- Sign: </a:t>
            </a:r>
            <a:r>
              <a:rPr lang="en-US" sz="1200" b="0" kern="1200" baseline="0" dirty="0">
                <a:solidFill>
                  <a:schemeClr val="tx1"/>
                </a:solidFill>
                <a:latin typeface="+mn-lt"/>
                <a:ea typeface="+mn-ea"/>
                <a:cs typeface="+mn-cs"/>
              </a:rPr>
              <a:t>What you, will find after examining the client (e.g. high temperature, fast breathing, chest in-drawing).</a:t>
            </a:r>
          </a:p>
          <a:p>
            <a:pPr marL="0" indent="0">
              <a:buFont typeface="+mj-lt"/>
              <a:buNone/>
            </a:pPr>
            <a:endParaRPr lang="en-US" sz="1200" b="1" kern="1200" dirty="0">
              <a:solidFill>
                <a:schemeClr val="tx1"/>
              </a:solidFill>
              <a:latin typeface="+mn-lt"/>
              <a:ea typeface="+mn-ea"/>
              <a:cs typeface="+mn-cs"/>
            </a:endParaRPr>
          </a:p>
          <a:p>
            <a:pPr marL="228600" indent="-228600">
              <a:buFont typeface="+mj-lt"/>
              <a:buAutoNum type="arabicPeriod" startAt="3"/>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What do you do if you see any of these danger signs? Why?</a:t>
            </a:r>
            <a:endParaRPr lang="en-US" sz="1200" kern="1200" dirty="0">
              <a:solidFill>
                <a:schemeClr val="tx1"/>
              </a:solidFill>
              <a:latin typeface="+mn-lt"/>
              <a:ea typeface="+mn-ea"/>
              <a:cs typeface="+mn-cs"/>
            </a:endParaRPr>
          </a:p>
          <a:p>
            <a:pPr marL="457200" lvl="1" indent="0">
              <a:buFont typeface="+mj-lt"/>
              <a:buNone/>
            </a:pPr>
            <a:r>
              <a:rPr lang="en-US" sz="1200" i="1" kern="1200" dirty="0">
                <a:solidFill>
                  <a:schemeClr val="tx1"/>
                </a:solidFill>
                <a:latin typeface="+mn-lt"/>
                <a:ea typeface="+mn-ea"/>
                <a:cs typeface="+mn-cs"/>
              </a:rPr>
              <a:t>[</a:t>
            </a:r>
            <a:r>
              <a:rPr lang="en-US" sz="1200" b="1" i="1" u="sng" kern="1200" dirty="0">
                <a:solidFill>
                  <a:schemeClr val="tx1"/>
                </a:solidFill>
                <a:latin typeface="+mn-lt"/>
                <a:ea typeface="+mn-ea"/>
                <a:cs typeface="+mn-cs"/>
              </a:rPr>
              <a:t>REFER</a:t>
            </a:r>
            <a:r>
              <a:rPr lang="en-US" sz="1200" b="1" i="1" kern="1200" dirty="0">
                <a:solidFill>
                  <a:schemeClr val="tx1"/>
                </a:solidFill>
                <a:latin typeface="+mn-lt"/>
                <a:ea typeface="+mn-ea"/>
                <a:cs typeface="+mn-cs"/>
              </a:rPr>
              <a:t>  or </a:t>
            </a:r>
            <a:r>
              <a:rPr lang="en-US" sz="1200" b="1" i="1" u="sng" kern="1200" dirty="0">
                <a:solidFill>
                  <a:schemeClr val="tx1"/>
                </a:solidFill>
                <a:latin typeface="+mn-lt"/>
                <a:ea typeface="+mn-ea"/>
                <a:cs typeface="+mn-cs"/>
              </a:rPr>
              <a:t>TREAT and REFER </a:t>
            </a:r>
            <a:r>
              <a:rPr lang="en-US" sz="1200" b="1" i="1" kern="1200" dirty="0">
                <a:solidFill>
                  <a:schemeClr val="tx1"/>
                </a:solidFill>
                <a:latin typeface="+mn-lt"/>
                <a:ea typeface="+mn-ea"/>
                <a:cs typeface="+mn-cs"/>
              </a:rPr>
              <a:t>immediately</a:t>
            </a:r>
            <a:r>
              <a:rPr lang="en-US" sz="1200" i="1" kern="1200" dirty="0">
                <a:solidFill>
                  <a:schemeClr val="tx1"/>
                </a:solidFill>
                <a:latin typeface="+mn-lt"/>
                <a:ea typeface="+mn-ea"/>
                <a:cs typeface="+mn-cs"/>
              </a:rPr>
              <a:t>.  The sickness is beyond the Drug Sellers’ skills or medicines to treat.]</a:t>
            </a:r>
            <a:endParaRPr lang="en-US" sz="1200" kern="1200" dirty="0">
              <a:solidFill>
                <a:schemeClr val="tx1"/>
              </a:solidFill>
              <a:latin typeface="+mn-lt"/>
              <a:ea typeface="+mn-ea"/>
              <a:cs typeface="+mn-cs"/>
            </a:endParaRPr>
          </a:p>
          <a:p>
            <a:endParaRPr lang="en-US" sz="1200" dirty="0"/>
          </a:p>
          <a:p>
            <a:pPr marL="0" indent="0">
              <a:buFont typeface="+mj-lt"/>
              <a:buNone/>
            </a:pPr>
            <a:endParaRPr lang="en-US" sz="1200" dirty="0"/>
          </a:p>
          <a:p>
            <a:pPr marL="0" indent="0">
              <a:buFont typeface="+mj-lt"/>
              <a:buNone/>
            </a:pPr>
            <a:endParaRPr lang="en-US" sz="120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30</a:t>
            </a:fld>
            <a:endParaRPr lang="en-US">
              <a:solidFill>
                <a:prstClr val="black"/>
              </a:solidFill>
            </a:endParaRPr>
          </a:p>
        </p:txBody>
      </p:sp>
    </p:spTree>
    <p:extLst>
      <p:ext uri="{BB962C8B-B14F-4D97-AF65-F5344CB8AC3E}">
        <p14:creationId xmlns:p14="http://schemas.microsoft.com/office/powerpoint/2010/main" val="42534355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a:t>
            </a:r>
            <a:r>
              <a:rPr lang="en-US" sz="1200" b="1" baseline="0" dirty="0">
                <a:latin typeface="+mn-lt"/>
              </a:rPr>
              <a:t> – </a:t>
            </a:r>
            <a:r>
              <a:rPr lang="en-US" sz="1200" b="1" dirty="0">
                <a:latin typeface="+mn-lt"/>
              </a:rPr>
              <a:t>PROLONGED COUGH</a:t>
            </a:r>
          </a:p>
          <a:p>
            <a:pPr marL="0" indent="0">
              <a:buFont typeface="+mj-lt"/>
              <a:buNone/>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baseline="0" dirty="0">
                <a:solidFill>
                  <a:schemeClr val="tx1"/>
                </a:solidFill>
                <a:latin typeface="+mn-lt"/>
                <a:ea typeface="+mn-ea"/>
                <a:cs typeface="+mn-cs"/>
              </a:rPr>
              <a:t>EXPLAIN:  </a:t>
            </a:r>
            <a:r>
              <a:rPr lang="en-US" sz="1200" b="0" kern="1200" baseline="0" dirty="0">
                <a:solidFill>
                  <a:schemeClr val="tx1"/>
                </a:solidFill>
                <a:latin typeface="+mn-lt"/>
                <a:ea typeface="+mn-ea"/>
                <a:cs typeface="+mn-cs"/>
              </a:rPr>
              <a:t>We are going to review each Danger Sign, the possible causes of the sickness and what we could say to the caregiver.  Please feel free to ask your questions about each danger sign.</a:t>
            </a:r>
          </a:p>
          <a:p>
            <a:pPr marL="228600" indent="-228600">
              <a:buFont typeface="+mj-lt"/>
              <a:buAutoNum type="arabicPeriod"/>
            </a:pPr>
            <a:endParaRPr lang="en-US" sz="1200" b="1" kern="1200" baseline="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REVIEW </a:t>
            </a:r>
            <a:r>
              <a:rPr lang="en-US" sz="1200" b="0" kern="1200" dirty="0">
                <a:solidFill>
                  <a:schemeClr val="tx1"/>
                </a:solidFill>
                <a:latin typeface="+mn-lt"/>
                <a:ea typeface="+mn-ea"/>
                <a:cs typeface="+mn-cs"/>
              </a:rPr>
              <a:t>the Danger Sign:</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a volunteer</a:t>
            </a:r>
            <a:r>
              <a:rPr lang="en-US" sz="1200" b="0" kern="1200" baseline="0" dirty="0">
                <a:solidFill>
                  <a:schemeClr val="tx1"/>
                </a:solidFill>
                <a:latin typeface="+mn-lt"/>
                <a:ea typeface="+mn-ea"/>
                <a:cs typeface="+mn-cs"/>
              </a:rPr>
              <a:t> to read the information about the Danger Sign pictured.  </a:t>
            </a:r>
          </a:p>
          <a:p>
            <a:pPr marL="685800" lvl="1" indent="-228600">
              <a:buFont typeface="Arial" panose="020B0604020202020204" pitchFamily="34" charset="0"/>
              <a:buChar char="•"/>
            </a:pPr>
            <a:r>
              <a:rPr lang="en-US" sz="1200" b="1" kern="1200" baseline="0" dirty="0">
                <a:solidFill>
                  <a:schemeClr val="tx1"/>
                </a:solidFill>
                <a:latin typeface="+mn-lt"/>
                <a:ea typeface="+mn-ea"/>
                <a:cs typeface="+mn-cs"/>
              </a:rPr>
              <a:t>INVITE</a:t>
            </a:r>
            <a:r>
              <a:rPr lang="en-US" sz="1200" b="0" kern="1200" baseline="0" dirty="0">
                <a:solidFill>
                  <a:schemeClr val="tx1"/>
                </a:solidFill>
                <a:latin typeface="+mn-lt"/>
                <a:ea typeface="+mn-ea"/>
                <a:cs typeface="+mn-cs"/>
              </a:rPr>
              <a:t> others to comment or question the information.  </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ENSURE </a:t>
            </a:r>
            <a:r>
              <a:rPr lang="en-US" sz="1200" kern="1200" dirty="0">
                <a:solidFill>
                  <a:schemeClr val="tx1"/>
                </a:solidFill>
                <a:latin typeface="+mn-lt"/>
                <a:ea typeface="+mn-ea"/>
                <a:cs typeface="+mn-cs"/>
              </a:rPr>
              <a:t>that participants’ questions are clarified.</a:t>
            </a:r>
            <a:endParaRPr lang="en-US" sz="1200" kern="1200" baseline="0" dirty="0">
              <a:solidFill>
                <a:schemeClr val="tx1"/>
              </a:solidFill>
              <a:latin typeface="+mn-lt"/>
              <a:ea typeface="+mn-ea"/>
              <a:cs typeface="+mn-cs"/>
            </a:endParaRPr>
          </a:p>
          <a:p>
            <a:pPr marL="228600" indent="-228600">
              <a:buFont typeface="+mj-lt"/>
              <a:buAutoNum type="arabicPeriod"/>
            </a:pPr>
            <a:endParaRPr lang="en-US" sz="1200" b="1" kern="1200" dirty="0">
              <a:solidFill>
                <a:schemeClr val="tx1"/>
              </a:solidFill>
              <a:latin typeface="+mn-lt"/>
              <a:ea typeface="+mn-ea"/>
              <a:cs typeface="+mn-cs"/>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HIGHLIGHT </a:t>
            </a:r>
            <a:r>
              <a:rPr lang="en-US" sz="1200" b="0" kern="1200" dirty="0">
                <a:solidFill>
                  <a:schemeClr val="tx1"/>
                </a:solidFill>
                <a:latin typeface="+mn-lt"/>
                <a:ea typeface="+mn-ea"/>
                <a:cs typeface="+mn-cs"/>
              </a:rPr>
              <a:t>that any child with the</a:t>
            </a:r>
            <a:r>
              <a:rPr lang="en-US" sz="1200" b="0" kern="1200" baseline="0" dirty="0">
                <a:solidFill>
                  <a:schemeClr val="tx1"/>
                </a:solidFill>
                <a:latin typeface="+mn-lt"/>
                <a:ea typeface="+mn-ea"/>
                <a:cs typeface="+mn-cs"/>
              </a:rPr>
              <a:t> Danger Signs that needs referral.</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REPEAT</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What do you do if you see this danger signs?  Why?</a:t>
            </a:r>
            <a:endParaRPr lang="en-US" sz="1200" kern="1200" dirty="0">
              <a:solidFill>
                <a:schemeClr val="tx1"/>
              </a:solidFill>
              <a:latin typeface="+mn-lt"/>
              <a:ea typeface="+mn-ea"/>
              <a:cs typeface="+mn-cs"/>
            </a:endParaRPr>
          </a:p>
          <a:p>
            <a:pPr marL="457200" lvl="1" indent="0">
              <a:buFont typeface="+mj-lt"/>
              <a:buNone/>
            </a:pPr>
            <a:r>
              <a:rPr lang="en-US" sz="1200" i="1" kern="1200" dirty="0">
                <a:solidFill>
                  <a:schemeClr val="tx1"/>
                </a:solidFill>
                <a:latin typeface="+mn-lt"/>
                <a:ea typeface="+mn-ea"/>
                <a:cs typeface="+mn-cs"/>
              </a:rPr>
              <a:t>[</a:t>
            </a:r>
            <a:r>
              <a:rPr lang="en-US" sz="1200" b="1" i="1" u="sng" kern="1200" dirty="0">
                <a:solidFill>
                  <a:schemeClr val="tx1"/>
                </a:solidFill>
                <a:latin typeface="+mn-lt"/>
                <a:ea typeface="+mn-ea"/>
                <a:cs typeface="+mn-cs"/>
              </a:rPr>
              <a:t>REFER</a:t>
            </a:r>
            <a:r>
              <a:rPr lang="en-US" sz="1200" b="1" i="1" kern="1200" dirty="0">
                <a:solidFill>
                  <a:schemeClr val="tx1"/>
                </a:solidFill>
                <a:latin typeface="+mn-lt"/>
                <a:ea typeface="+mn-ea"/>
                <a:cs typeface="+mn-cs"/>
              </a:rPr>
              <a:t>  or </a:t>
            </a:r>
            <a:r>
              <a:rPr lang="en-US" sz="1200" b="1" i="1" u="sng" kern="1200" dirty="0">
                <a:solidFill>
                  <a:schemeClr val="tx1"/>
                </a:solidFill>
                <a:latin typeface="+mn-lt"/>
                <a:ea typeface="+mn-ea"/>
                <a:cs typeface="+mn-cs"/>
              </a:rPr>
              <a:t>TREAT and REFER</a:t>
            </a:r>
            <a:r>
              <a:rPr lang="en-US" sz="1200" b="1" i="1" u="none" kern="1200" dirty="0">
                <a:solidFill>
                  <a:schemeClr val="tx1"/>
                </a:solidFill>
                <a:latin typeface="+mn-lt"/>
                <a:ea typeface="+mn-ea"/>
                <a:cs typeface="+mn-cs"/>
              </a:rPr>
              <a:t> </a:t>
            </a:r>
            <a:r>
              <a:rPr lang="en-US" sz="1200" b="1" i="1" kern="1200" dirty="0">
                <a:solidFill>
                  <a:schemeClr val="tx1"/>
                </a:solidFill>
                <a:latin typeface="+mn-lt"/>
                <a:ea typeface="+mn-ea"/>
                <a:cs typeface="+mn-cs"/>
              </a:rPr>
              <a:t>immediately</a:t>
            </a:r>
            <a:r>
              <a:rPr lang="en-US" sz="1200" i="1" kern="1200" dirty="0">
                <a:solidFill>
                  <a:schemeClr val="tx1"/>
                </a:solidFill>
                <a:latin typeface="+mn-lt"/>
                <a:ea typeface="+mn-ea"/>
                <a:cs typeface="+mn-cs"/>
              </a:rPr>
              <a:t>.  The sickness is beyond the Drug Sellers’ skills or medicines to treat.]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0780164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Calibri" panose="020F0502020204030204" pitchFamily="34" charset="0"/>
              </a:rPr>
              <a:t>REVIEW DANGER SIGNS DIARRHOEA</a:t>
            </a:r>
          </a:p>
          <a:p>
            <a:pPr marL="228600" indent="-228600">
              <a:buFont typeface="+mj-lt"/>
              <a:buAutoNum type="arabicPeriod"/>
            </a:pPr>
            <a:endParaRPr lang="en-US" sz="1200" b="1" kern="1200" baseline="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REVIEW </a:t>
            </a:r>
            <a:r>
              <a:rPr lang="en-US" sz="1200" b="0" kern="1200" dirty="0">
                <a:solidFill>
                  <a:schemeClr val="tx1"/>
                </a:solidFill>
                <a:latin typeface="+mn-lt"/>
                <a:ea typeface="+mn-ea"/>
                <a:cs typeface="+mn-cs"/>
              </a:rPr>
              <a:t>the Danger Sign:</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a volunteer</a:t>
            </a:r>
            <a:r>
              <a:rPr lang="en-US" sz="1200" b="0" kern="1200" baseline="0" dirty="0">
                <a:solidFill>
                  <a:schemeClr val="tx1"/>
                </a:solidFill>
                <a:latin typeface="+mn-lt"/>
                <a:ea typeface="+mn-ea"/>
                <a:cs typeface="+mn-cs"/>
              </a:rPr>
              <a:t> to read the information about the Danger Sign pictured.  </a:t>
            </a:r>
          </a:p>
          <a:p>
            <a:pPr marL="685800" lvl="1" indent="-228600">
              <a:buFont typeface="Arial" panose="020B0604020202020204" pitchFamily="34" charset="0"/>
              <a:buChar char="•"/>
            </a:pPr>
            <a:r>
              <a:rPr lang="en-US" sz="1200" b="1" kern="1200" baseline="0" dirty="0">
                <a:solidFill>
                  <a:schemeClr val="tx1"/>
                </a:solidFill>
                <a:latin typeface="+mn-lt"/>
                <a:ea typeface="+mn-ea"/>
                <a:cs typeface="+mn-cs"/>
              </a:rPr>
              <a:t>INVITE</a:t>
            </a:r>
            <a:r>
              <a:rPr lang="en-US" sz="1200" b="0" kern="1200" baseline="0" dirty="0">
                <a:solidFill>
                  <a:schemeClr val="tx1"/>
                </a:solidFill>
                <a:latin typeface="+mn-lt"/>
                <a:ea typeface="+mn-ea"/>
                <a:cs typeface="+mn-cs"/>
              </a:rPr>
              <a:t> others to comment or question the information.  </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ENSURE </a:t>
            </a:r>
            <a:r>
              <a:rPr lang="en-US" sz="1200" kern="1200" dirty="0">
                <a:solidFill>
                  <a:schemeClr val="tx1"/>
                </a:solidFill>
                <a:latin typeface="+mn-lt"/>
                <a:ea typeface="+mn-ea"/>
                <a:cs typeface="+mn-cs"/>
              </a:rPr>
              <a:t>that participants’ questions are clarified.</a:t>
            </a:r>
            <a:endParaRPr lang="en-US" sz="1200" kern="1200" baseline="0" dirty="0">
              <a:solidFill>
                <a:schemeClr val="tx1"/>
              </a:solidFill>
              <a:latin typeface="+mn-lt"/>
              <a:ea typeface="+mn-ea"/>
              <a:cs typeface="+mn-cs"/>
            </a:endParaRPr>
          </a:p>
          <a:p>
            <a:pPr marL="228600" indent="-228600">
              <a:buFont typeface="+mj-lt"/>
              <a:buAutoNum type="arabicPeriod"/>
            </a:pPr>
            <a:endParaRPr lang="en-US" sz="1200" b="1" kern="1200" dirty="0">
              <a:solidFill>
                <a:schemeClr val="tx1"/>
              </a:solidFill>
              <a:latin typeface="+mn-lt"/>
              <a:ea typeface="+mn-ea"/>
              <a:cs typeface="+mn-cs"/>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HIGHLIGHT </a:t>
            </a:r>
            <a:r>
              <a:rPr lang="en-US" sz="1200" b="0" kern="1200" dirty="0">
                <a:solidFill>
                  <a:schemeClr val="tx1"/>
                </a:solidFill>
                <a:latin typeface="+mn-lt"/>
                <a:ea typeface="+mn-ea"/>
                <a:cs typeface="+mn-cs"/>
              </a:rPr>
              <a:t>that any child with the</a:t>
            </a:r>
            <a:r>
              <a:rPr lang="en-US" sz="1200" b="0" kern="1200" baseline="0" dirty="0">
                <a:solidFill>
                  <a:schemeClr val="tx1"/>
                </a:solidFill>
                <a:latin typeface="+mn-lt"/>
                <a:ea typeface="+mn-ea"/>
                <a:cs typeface="+mn-cs"/>
              </a:rPr>
              <a:t> Danger Signs that needs referral.</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REPEAT</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What do you do if you see this danger signs?  Why?</a:t>
            </a:r>
            <a:endParaRPr lang="en-US" sz="1200" kern="1200" dirty="0">
              <a:solidFill>
                <a:schemeClr val="tx1"/>
              </a:solidFill>
              <a:latin typeface="+mn-lt"/>
              <a:ea typeface="+mn-ea"/>
              <a:cs typeface="+mn-cs"/>
            </a:endParaRPr>
          </a:p>
          <a:p>
            <a:pPr marL="457200" lvl="1" indent="0">
              <a:buFont typeface="+mj-lt"/>
              <a:buNone/>
            </a:pPr>
            <a:r>
              <a:rPr lang="en-US" sz="1200" i="1" kern="1200" dirty="0">
                <a:solidFill>
                  <a:schemeClr val="tx1"/>
                </a:solidFill>
                <a:latin typeface="+mn-lt"/>
                <a:ea typeface="+mn-ea"/>
                <a:cs typeface="+mn-cs"/>
              </a:rPr>
              <a:t>[</a:t>
            </a:r>
            <a:r>
              <a:rPr lang="en-US" sz="1200" b="1" i="1" u="sng" kern="1200" dirty="0">
                <a:solidFill>
                  <a:schemeClr val="tx1"/>
                </a:solidFill>
                <a:latin typeface="+mn-lt"/>
                <a:ea typeface="+mn-ea"/>
                <a:cs typeface="+mn-cs"/>
              </a:rPr>
              <a:t>REFER</a:t>
            </a:r>
            <a:r>
              <a:rPr lang="en-US" sz="1200" b="1" i="1" kern="1200" dirty="0">
                <a:solidFill>
                  <a:schemeClr val="tx1"/>
                </a:solidFill>
                <a:latin typeface="+mn-lt"/>
                <a:ea typeface="+mn-ea"/>
                <a:cs typeface="+mn-cs"/>
              </a:rPr>
              <a:t>  or </a:t>
            </a:r>
            <a:r>
              <a:rPr lang="en-US" sz="1200" b="1" i="1" u="sng" kern="1200" dirty="0">
                <a:solidFill>
                  <a:schemeClr val="tx1"/>
                </a:solidFill>
                <a:latin typeface="+mn-lt"/>
                <a:ea typeface="+mn-ea"/>
                <a:cs typeface="+mn-cs"/>
              </a:rPr>
              <a:t>TREAT and REFER</a:t>
            </a:r>
            <a:r>
              <a:rPr lang="en-US" sz="1200" b="1" i="1" u="none" kern="1200" dirty="0">
                <a:solidFill>
                  <a:schemeClr val="tx1"/>
                </a:solidFill>
                <a:latin typeface="+mn-lt"/>
                <a:ea typeface="+mn-ea"/>
                <a:cs typeface="+mn-cs"/>
              </a:rPr>
              <a:t> </a:t>
            </a:r>
            <a:r>
              <a:rPr lang="en-US" sz="1200" b="1" i="1" kern="1200" dirty="0">
                <a:solidFill>
                  <a:schemeClr val="tx1"/>
                </a:solidFill>
                <a:latin typeface="+mn-lt"/>
                <a:ea typeface="+mn-ea"/>
                <a:cs typeface="+mn-cs"/>
              </a:rPr>
              <a:t>immediately</a:t>
            </a:r>
            <a:r>
              <a:rPr lang="en-US" sz="1200" i="1" kern="1200" dirty="0">
                <a:solidFill>
                  <a:schemeClr val="tx1"/>
                </a:solidFill>
                <a:latin typeface="+mn-lt"/>
                <a:ea typeface="+mn-ea"/>
                <a:cs typeface="+mn-cs"/>
              </a:rPr>
              <a:t>.  The sickness is beyond the Drug Sellers’ skills or medicines to treat.]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3103649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SIGNS – FEVER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6408247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SIGNS – CONTINUOUS VOMITING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1629631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SIGNS – </a:t>
            </a:r>
            <a:r>
              <a:rPr kumimoji="0" lang="en-US" sz="1200" b="1" i="0" u="none" strike="noStrike" kern="1200" cap="all" spc="0" normalizeH="0" baseline="0" noProof="0" dirty="0">
                <a:ln>
                  <a:noFill/>
                </a:ln>
                <a:solidFill>
                  <a:prstClr val="white"/>
                </a:solidFill>
                <a:effectLst/>
                <a:uLnTx/>
                <a:uFillTx/>
                <a:latin typeface="+mn-lt"/>
                <a:ea typeface="+mj-ea"/>
                <a:cs typeface="+mj-cs"/>
              </a:rPr>
              <a:t>CONVULSIONS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36541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SIGNS – </a:t>
            </a:r>
            <a:r>
              <a:rPr kumimoji="0" lang="en-US" sz="1200" b="1" i="0" u="none" strike="noStrike" kern="1200" cap="all" spc="0" normalizeH="0" baseline="0" noProof="0" dirty="0">
                <a:ln>
                  <a:noFill/>
                </a:ln>
                <a:solidFill>
                  <a:prstClr val="white"/>
                </a:solidFill>
                <a:effectLst/>
                <a:uLnTx/>
                <a:uFillTx/>
                <a:latin typeface="+mn-lt"/>
                <a:ea typeface="+mj-ea"/>
                <a:cs typeface="+mj-cs"/>
              </a:rPr>
              <a:t>UNCONSCIOUS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4584473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en-US" sz="1200" b="1" dirty="0">
                <a:latin typeface="+mn-lt"/>
              </a:rPr>
              <a:t>REVIEW DANGER SIGNS – </a:t>
            </a:r>
            <a:r>
              <a:rPr kumimoji="0" lang="en-US" sz="1200" b="1" i="0" u="none" strike="noStrike" kern="1200" cap="all" spc="0" normalizeH="0" baseline="0" noProof="0" dirty="0">
                <a:ln>
                  <a:noFill/>
                </a:ln>
                <a:solidFill>
                  <a:prstClr val="white"/>
                </a:solidFill>
                <a:effectLst/>
                <a:uLnTx/>
                <a:uFillTx/>
                <a:latin typeface="+mn-lt"/>
                <a:ea typeface="+mj-ea"/>
                <a:cs typeface="+mj-cs"/>
              </a:rPr>
              <a:t>Unable to eat, drink, breastfeed</a:t>
            </a:r>
          </a:p>
          <a:p>
            <a:pPr marL="228600" indent="-228600">
              <a:buFont typeface="+mj-lt"/>
              <a:buAutoNum type="arabicPeriod"/>
            </a:pPr>
            <a:endParaRPr lang="en-US" sz="1200" b="1" kern="1200" baseline="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REVIEW </a:t>
            </a:r>
            <a:r>
              <a:rPr lang="en-US" sz="1200" b="0" kern="1200" dirty="0">
                <a:solidFill>
                  <a:schemeClr val="tx1"/>
                </a:solidFill>
                <a:latin typeface="+mn-lt"/>
                <a:ea typeface="+mn-ea"/>
                <a:cs typeface="+mn-cs"/>
              </a:rPr>
              <a:t>the Danger Sign:</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ASK </a:t>
            </a:r>
            <a:r>
              <a:rPr lang="en-US" sz="1200" b="0" kern="1200" dirty="0">
                <a:solidFill>
                  <a:schemeClr val="tx1"/>
                </a:solidFill>
                <a:latin typeface="+mn-lt"/>
                <a:ea typeface="+mn-ea"/>
                <a:cs typeface="+mn-cs"/>
              </a:rPr>
              <a:t>a volunteer</a:t>
            </a:r>
            <a:r>
              <a:rPr lang="en-US" sz="1200" b="0" kern="1200" baseline="0" dirty="0">
                <a:solidFill>
                  <a:schemeClr val="tx1"/>
                </a:solidFill>
                <a:latin typeface="+mn-lt"/>
                <a:ea typeface="+mn-ea"/>
                <a:cs typeface="+mn-cs"/>
              </a:rPr>
              <a:t> to read the information about the Danger Sign pictured.  </a:t>
            </a:r>
          </a:p>
          <a:p>
            <a:pPr marL="685800" lvl="1" indent="-228600">
              <a:buFont typeface="Arial" panose="020B0604020202020204" pitchFamily="34" charset="0"/>
              <a:buChar char="•"/>
            </a:pPr>
            <a:r>
              <a:rPr lang="en-US" sz="1200" b="1" kern="1200" baseline="0" dirty="0">
                <a:solidFill>
                  <a:schemeClr val="tx1"/>
                </a:solidFill>
                <a:latin typeface="+mn-lt"/>
                <a:ea typeface="+mn-ea"/>
                <a:cs typeface="+mn-cs"/>
              </a:rPr>
              <a:t>INVITE</a:t>
            </a:r>
            <a:r>
              <a:rPr lang="en-US" sz="1200" b="0" kern="1200" baseline="0" dirty="0">
                <a:solidFill>
                  <a:schemeClr val="tx1"/>
                </a:solidFill>
                <a:latin typeface="+mn-lt"/>
                <a:ea typeface="+mn-ea"/>
                <a:cs typeface="+mn-cs"/>
              </a:rPr>
              <a:t> others to comment or question the information.  </a:t>
            </a:r>
          </a:p>
          <a:p>
            <a:pPr marL="685800" lvl="1" indent="-228600">
              <a:buFont typeface="Arial" panose="020B0604020202020204" pitchFamily="34" charset="0"/>
              <a:buChar char="•"/>
            </a:pPr>
            <a:r>
              <a:rPr lang="en-US" sz="1200" b="1" kern="1200" dirty="0">
                <a:solidFill>
                  <a:schemeClr val="tx1"/>
                </a:solidFill>
                <a:latin typeface="+mn-lt"/>
                <a:ea typeface="+mn-ea"/>
                <a:cs typeface="+mn-cs"/>
              </a:rPr>
              <a:t>ENSURE </a:t>
            </a:r>
            <a:r>
              <a:rPr lang="en-US" sz="1200" kern="1200" dirty="0">
                <a:solidFill>
                  <a:schemeClr val="tx1"/>
                </a:solidFill>
                <a:latin typeface="+mn-lt"/>
                <a:ea typeface="+mn-ea"/>
                <a:cs typeface="+mn-cs"/>
              </a:rPr>
              <a:t>that participants’ questions are clarified.</a:t>
            </a:r>
            <a:endParaRPr lang="en-US" sz="1200" kern="1200" baseline="0" dirty="0">
              <a:solidFill>
                <a:schemeClr val="tx1"/>
              </a:solidFill>
              <a:latin typeface="+mn-lt"/>
              <a:ea typeface="+mn-ea"/>
              <a:cs typeface="+mn-cs"/>
            </a:endParaRPr>
          </a:p>
          <a:p>
            <a:pPr marL="228600" indent="-228600">
              <a:buFont typeface="+mj-lt"/>
              <a:buAutoNum type="arabicPeriod"/>
            </a:pPr>
            <a:endParaRPr lang="en-US" sz="1200" b="1" kern="1200" dirty="0">
              <a:solidFill>
                <a:schemeClr val="tx1"/>
              </a:solidFill>
              <a:latin typeface="+mn-lt"/>
              <a:ea typeface="+mn-ea"/>
              <a:cs typeface="+mn-cs"/>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kern="1200" dirty="0">
                <a:solidFill>
                  <a:schemeClr val="tx1"/>
                </a:solidFill>
                <a:latin typeface="+mn-lt"/>
                <a:ea typeface="+mn-ea"/>
                <a:cs typeface="+mn-cs"/>
              </a:rPr>
              <a:t>HIGHLIGHT </a:t>
            </a:r>
            <a:r>
              <a:rPr lang="en-US" sz="1200" b="0" kern="1200" dirty="0">
                <a:solidFill>
                  <a:schemeClr val="tx1"/>
                </a:solidFill>
                <a:latin typeface="+mn-lt"/>
                <a:ea typeface="+mn-ea"/>
                <a:cs typeface="+mn-cs"/>
              </a:rPr>
              <a:t>that any child with the</a:t>
            </a:r>
            <a:r>
              <a:rPr lang="en-US" sz="1200" b="0" kern="1200" baseline="0" dirty="0">
                <a:solidFill>
                  <a:schemeClr val="tx1"/>
                </a:solidFill>
                <a:latin typeface="+mn-lt"/>
                <a:ea typeface="+mn-ea"/>
                <a:cs typeface="+mn-cs"/>
              </a:rPr>
              <a:t> Danger Signs that needs referral.</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0"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REPEAT</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What do you do if you see this danger signs?  Why?</a:t>
            </a:r>
            <a:endParaRPr lang="en-US" sz="1200" kern="1200" dirty="0">
              <a:solidFill>
                <a:schemeClr val="tx1"/>
              </a:solidFill>
              <a:latin typeface="+mn-lt"/>
              <a:ea typeface="+mn-ea"/>
              <a:cs typeface="+mn-cs"/>
            </a:endParaRPr>
          </a:p>
          <a:p>
            <a:pPr marL="457200" lvl="1" indent="0">
              <a:buFont typeface="+mj-lt"/>
              <a:buNone/>
            </a:pPr>
            <a:r>
              <a:rPr lang="en-US" sz="1200" i="1" kern="1200" dirty="0">
                <a:solidFill>
                  <a:schemeClr val="tx1"/>
                </a:solidFill>
                <a:latin typeface="+mn-lt"/>
                <a:ea typeface="+mn-ea"/>
                <a:cs typeface="+mn-cs"/>
              </a:rPr>
              <a:t>[</a:t>
            </a:r>
            <a:r>
              <a:rPr lang="en-US" sz="1200" b="1" i="1" u="sng" kern="1200" dirty="0">
                <a:solidFill>
                  <a:schemeClr val="tx1"/>
                </a:solidFill>
                <a:latin typeface="+mn-lt"/>
                <a:ea typeface="+mn-ea"/>
                <a:cs typeface="+mn-cs"/>
              </a:rPr>
              <a:t>REFER</a:t>
            </a:r>
            <a:r>
              <a:rPr lang="en-US" sz="1200" b="1" i="1" kern="1200" dirty="0">
                <a:solidFill>
                  <a:schemeClr val="tx1"/>
                </a:solidFill>
                <a:latin typeface="+mn-lt"/>
                <a:ea typeface="+mn-ea"/>
                <a:cs typeface="+mn-cs"/>
              </a:rPr>
              <a:t>  or </a:t>
            </a:r>
            <a:r>
              <a:rPr lang="en-US" sz="1200" b="1" i="1" u="sng" kern="1200" dirty="0">
                <a:solidFill>
                  <a:schemeClr val="tx1"/>
                </a:solidFill>
                <a:latin typeface="+mn-lt"/>
                <a:ea typeface="+mn-ea"/>
                <a:cs typeface="+mn-cs"/>
              </a:rPr>
              <a:t>TREAT and REFER</a:t>
            </a:r>
            <a:r>
              <a:rPr lang="en-US" sz="1200" b="1" i="1" u="none" kern="1200" dirty="0">
                <a:solidFill>
                  <a:schemeClr val="tx1"/>
                </a:solidFill>
                <a:latin typeface="+mn-lt"/>
                <a:ea typeface="+mn-ea"/>
                <a:cs typeface="+mn-cs"/>
              </a:rPr>
              <a:t> </a:t>
            </a:r>
            <a:r>
              <a:rPr lang="en-US" sz="1200" b="1" i="1" kern="1200" dirty="0">
                <a:solidFill>
                  <a:schemeClr val="tx1"/>
                </a:solidFill>
                <a:latin typeface="+mn-lt"/>
                <a:ea typeface="+mn-ea"/>
                <a:cs typeface="+mn-cs"/>
              </a:rPr>
              <a:t>immediately</a:t>
            </a:r>
            <a:r>
              <a:rPr lang="en-US" sz="1200" i="1" kern="1200" dirty="0">
                <a:solidFill>
                  <a:schemeClr val="tx1"/>
                </a:solidFill>
                <a:latin typeface="+mn-lt"/>
                <a:ea typeface="+mn-ea"/>
                <a:cs typeface="+mn-cs"/>
              </a:rPr>
              <a:t>.  The sickness is beyond the Drug Sellers’ skills or medicines to treat.]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latin typeface="+mn-lt"/>
            </a:endParaRPr>
          </a:p>
          <a:p>
            <a:endParaRPr lang="en-US" sz="1200" dirty="0">
              <a:latin typeface="+mn-lt"/>
            </a:endParaRPr>
          </a:p>
          <a:p>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834254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NEWBORN DANGER SIGNS – INFECTED NAVEL</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40238168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NEWBORN DANGER SIGNS – SKIN PIMPLES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REVIEW </a:t>
            </a:r>
            <a:r>
              <a:rPr kumimoji="0" lang="en-US" sz="1200" b="0" i="0" u="none" strike="noStrike" kern="1200" cap="none" spc="0" normalizeH="0" baseline="0" noProof="0" dirty="0">
                <a:ln>
                  <a:noFill/>
                </a:ln>
                <a:solidFill>
                  <a:prstClr val="black"/>
                </a:solidFill>
                <a:effectLst/>
                <a:uLnTx/>
                <a:uFillTx/>
                <a:latin typeface="+mn-lt"/>
                <a:ea typeface="+mn-ea"/>
                <a:cs typeface="+mn-cs"/>
              </a:rPr>
              <a:t>the Danger Sign: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a:t>
            </a:r>
            <a:r>
              <a:rPr kumimoji="0" lang="en-US" sz="1200" b="0" i="0" u="none" strike="noStrike" kern="1200" cap="none" spc="0" normalizeH="0" baseline="0" noProof="0" dirty="0">
                <a:ln>
                  <a:noFill/>
                </a:ln>
                <a:solidFill>
                  <a:prstClr val="black"/>
                </a:solidFill>
                <a:effectLst/>
                <a:uLnTx/>
                <a:uFillTx/>
                <a:latin typeface="+mn-lt"/>
                <a:ea typeface="+mn-ea"/>
                <a:cs typeface="+mn-cs"/>
              </a:rPr>
              <a:t>a volunteer to read the information about the Danger Sign pictured.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INVITE</a:t>
            </a:r>
            <a:r>
              <a:rPr kumimoji="0" lang="en-US" sz="1200" b="0" i="0" u="none" strike="noStrike" kern="1200" cap="none" spc="0" normalizeH="0" baseline="0" noProof="0" dirty="0">
                <a:ln>
                  <a:noFill/>
                </a:ln>
                <a:solidFill>
                  <a:prstClr val="black"/>
                </a:solidFill>
                <a:effectLst/>
                <a:uLnTx/>
                <a:uFillTx/>
                <a:latin typeface="+mn-lt"/>
                <a:ea typeface="+mn-ea"/>
                <a:cs typeface="+mn-cs"/>
              </a:rPr>
              <a:t> others to comment or question the information.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ENSURE </a:t>
            </a:r>
            <a:r>
              <a:rPr kumimoji="0" lang="en-US" sz="1200" b="0" i="0" u="none" strike="noStrike" kern="1200" cap="none" spc="0" normalizeH="0" baseline="0" noProof="0" dirty="0">
                <a:ln>
                  <a:noFill/>
                </a:ln>
                <a:solidFill>
                  <a:prstClr val="black"/>
                </a:solidFill>
                <a:effectLst/>
                <a:uLnTx/>
                <a:uFillTx/>
                <a:latin typeface="+mn-lt"/>
                <a:ea typeface="+mn-ea"/>
                <a:cs typeface="+mn-cs"/>
              </a:rPr>
              <a:t>that participants’ questions are clarified.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HIGHLIGHT </a:t>
            </a:r>
            <a:r>
              <a:rPr kumimoji="0" lang="en-US" sz="1200" b="0" i="0" u="none" strike="noStrike" kern="1200" cap="none" spc="0" normalizeH="0" baseline="0" noProof="0" dirty="0">
                <a:ln>
                  <a:noFill/>
                </a:ln>
                <a:solidFill>
                  <a:prstClr val="black"/>
                </a:solidFill>
                <a:effectLst/>
                <a:uLnTx/>
                <a:uFillTx/>
                <a:latin typeface="+mn-lt"/>
                <a:ea typeface="+mn-ea"/>
                <a:cs typeface="+mn-cs"/>
              </a:rPr>
              <a:t>that any child with the Danger Signs that needs referral.</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REPEAT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en-US" sz="1200" b="1" i="0" u="none" strike="noStrike" kern="1200" cap="none" spc="0" normalizeH="0" baseline="0" noProof="0" dirty="0">
                <a:ln>
                  <a:noFill/>
                </a:ln>
                <a:solidFill>
                  <a:prstClr val="black"/>
                </a:solidFill>
                <a:effectLst/>
                <a:uLnTx/>
                <a:uFillTx/>
                <a:latin typeface="+mn-lt"/>
                <a:ea typeface="+mn-ea"/>
                <a:cs typeface="+mn-cs"/>
              </a:rPr>
              <a:t>What do you do if you see this danger signs?  Why?</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t>
            </a:r>
            <a:r>
              <a:rPr kumimoji="0" lang="en-US" sz="1200" b="1" i="1" u="sng" strike="noStrike" kern="1200" cap="none" spc="0" normalizeH="0" baseline="0" noProof="0" dirty="0">
                <a:ln>
                  <a:noFill/>
                </a:ln>
                <a:solidFill>
                  <a:prstClr val="black"/>
                </a:solidFill>
                <a:effectLst/>
                <a:uLnTx/>
                <a:uFillTx/>
                <a:latin typeface="+mn-lt"/>
                <a:ea typeface="+mn-ea"/>
                <a:cs typeface="+mn-cs"/>
              </a:rPr>
              <a:t>REFER</a:t>
            </a:r>
            <a:r>
              <a:rPr kumimoji="0" lang="en-US" sz="1200" b="1" i="1" u="none" strike="noStrike" kern="1200" cap="none" spc="0" normalizeH="0" baseline="0" noProof="0" dirty="0">
                <a:ln>
                  <a:noFill/>
                </a:ln>
                <a:solidFill>
                  <a:prstClr val="black"/>
                </a:solidFill>
                <a:effectLst/>
                <a:uLnTx/>
                <a:uFillTx/>
                <a:latin typeface="+mn-lt"/>
                <a:ea typeface="+mn-ea"/>
                <a:cs typeface="+mn-cs"/>
              </a:rPr>
              <a:t>  or </a:t>
            </a:r>
            <a:r>
              <a:rPr kumimoji="0" lang="en-US" sz="1200" b="1" i="1" u="sng" strike="noStrike" kern="1200" cap="none" spc="0" normalizeH="0" baseline="0" noProof="0" dirty="0">
                <a:ln>
                  <a:noFill/>
                </a:ln>
                <a:solidFill>
                  <a:prstClr val="black"/>
                </a:solidFill>
                <a:effectLst/>
                <a:uLnTx/>
                <a:uFillTx/>
                <a:latin typeface="+mn-lt"/>
                <a:ea typeface="+mn-ea"/>
                <a:cs typeface="+mn-cs"/>
              </a:rPr>
              <a:t>TREAT and REFER</a:t>
            </a:r>
            <a:r>
              <a:rPr kumimoji="0" lang="en-US" sz="1200" b="1" i="1" u="none" strike="noStrike" kern="1200" cap="none" spc="0" normalizeH="0" baseline="0" noProof="0" dirty="0">
                <a:ln>
                  <a:noFill/>
                </a:ln>
                <a:solidFill>
                  <a:prstClr val="black"/>
                </a:solidFill>
                <a:effectLst/>
                <a:uLnTx/>
                <a:uFillTx/>
                <a:latin typeface="+mn-lt"/>
                <a:ea typeface="+mn-ea"/>
                <a:cs typeface="+mn-cs"/>
              </a:rPr>
              <a:t> immediately</a:t>
            </a:r>
            <a:r>
              <a:rPr kumimoji="0" lang="en-US" sz="1200" b="0" i="1" u="none" strike="noStrike" kern="1200" cap="none" spc="0" normalizeH="0" baseline="0" noProof="0" dirty="0">
                <a:ln>
                  <a:noFill/>
                </a:ln>
                <a:solidFill>
                  <a:prstClr val="black"/>
                </a:solidFill>
                <a:effectLst/>
                <a:uLnTx/>
                <a:uFillTx/>
                <a:latin typeface="+mn-lt"/>
                <a:ea typeface="+mn-ea"/>
                <a:cs typeface="+mn-cs"/>
              </a:rPr>
              <a:t>.  The sickness is beyond the Drug Sellers’ skills or medicines to treat.]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186066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PARTICIPANT INTRODUCTION</a:t>
            </a:r>
            <a:r>
              <a:rPr lang="en-US" b="1" baseline="0" dirty="0"/>
              <a:t> ACTIVITY</a:t>
            </a:r>
          </a:p>
          <a:p>
            <a:endParaRPr lang="en-US" b="1" baseline="0" dirty="0"/>
          </a:p>
          <a:p>
            <a:r>
              <a:rPr lang="en-US" b="1" baseline="0" dirty="0"/>
              <a:t>Purpose </a:t>
            </a:r>
            <a:r>
              <a:rPr lang="en-US" b="0" baseline="0" dirty="0"/>
              <a:t>– to quickly allow everyone to introduce themselves and their business information.  Also to get EVERYONE a chance to use their voice at the start of the workshop and feel safe and welcomed to participate fully.  </a:t>
            </a:r>
          </a:p>
          <a:p>
            <a:endParaRPr lang="en-US" b="1" dirty="0"/>
          </a:p>
          <a:p>
            <a:pPr marL="228600" indent="-228600">
              <a:buFont typeface="+mj-lt"/>
              <a:buAutoNum type="arabicPeriod"/>
            </a:pPr>
            <a:endParaRPr lang="en-US" baseline="0" dirty="0"/>
          </a:p>
          <a:p>
            <a:pPr marL="228600" indent="-228600">
              <a:buFont typeface="+mj-lt"/>
              <a:buAutoNum type="arabicPeriod"/>
            </a:pPr>
            <a:r>
              <a:rPr lang="en-US" b="1" baseline="0" dirty="0"/>
              <a:t>INTRODUCTION</a:t>
            </a:r>
            <a:r>
              <a:rPr lang="en-US" baseline="0" dirty="0"/>
              <a:t> INSTRUCTIONS:</a:t>
            </a:r>
          </a:p>
          <a:p>
            <a:pPr marL="571500" lvl="1" indent="-228600">
              <a:buFont typeface="+mj-lt"/>
              <a:buAutoNum type="alphaLcPeriod"/>
            </a:pPr>
            <a:r>
              <a:rPr lang="en-US" b="1" baseline="0" dirty="0"/>
              <a:t>SIT</a:t>
            </a:r>
            <a:r>
              <a:rPr lang="en-US" baseline="0" dirty="0"/>
              <a:t> in pairs with your business partners or owner/employee.</a:t>
            </a:r>
          </a:p>
          <a:p>
            <a:pPr marL="685800" lvl="2" indent="0">
              <a:buFont typeface="Wingdings" panose="05000000000000000000" pitchFamily="2" charset="2"/>
              <a:buNone/>
            </a:pPr>
            <a:endParaRPr lang="en-US" baseline="0" dirty="0"/>
          </a:p>
          <a:p>
            <a:pPr marL="571500" lvl="1" indent="-228600">
              <a:buFont typeface="+mj-lt"/>
              <a:buAutoNum type="alphaLcPeriod"/>
            </a:pPr>
            <a:r>
              <a:rPr lang="en-US" b="1" baseline="0" dirty="0"/>
              <a:t>After 1 minute, ASK </a:t>
            </a:r>
            <a:r>
              <a:rPr lang="en-US" b="0" baseline="0" dirty="0"/>
              <a:t>each participant team to </a:t>
            </a:r>
            <a:r>
              <a:rPr lang="en-US" b="1" baseline="0" dirty="0"/>
              <a:t>STAND</a:t>
            </a:r>
            <a:r>
              <a:rPr lang="en-US" baseline="0" dirty="0"/>
              <a:t> together and introduce each other.  Tell us your names, the name of your shop, and where it is located.  Please speak in a loud voice so everyone can hear.</a:t>
            </a:r>
          </a:p>
          <a:p>
            <a:pPr marL="342900" lvl="1" indent="0">
              <a:buFont typeface="+mj-lt"/>
              <a:buNone/>
            </a:pPr>
            <a:endParaRPr lang="en-US" baseline="0" dirty="0"/>
          </a:p>
          <a:p>
            <a:pPr marL="228600" indent="-228600">
              <a:buFont typeface="+mj-lt"/>
              <a:buAutoNum type="arabicPeriod"/>
            </a:pPr>
            <a:r>
              <a:rPr lang="en-US" b="1" baseline="0" dirty="0"/>
              <a:t>THANK</a:t>
            </a:r>
            <a:r>
              <a:rPr lang="en-US" baseline="0" dirty="0"/>
              <a:t> the participants for their introductions.  </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7782011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b="1" dirty="0"/>
              <a:t>ASSESSING</a:t>
            </a:r>
            <a:r>
              <a:rPr lang="en-US" b="1" baseline="0" dirty="0"/>
              <a:t> CHILD </a:t>
            </a:r>
            <a:r>
              <a:rPr lang="en-US" b="1" dirty="0"/>
              <a:t>DANGER SIGNS VIDEO – </a:t>
            </a:r>
            <a:r>
              <a:rPr lang="en-US" b="1" u="sng" dirty="0"/>
              <a:t>VIDEO 1 </a:t>
            </a:r>
            <a:r>
              <a:rPr lang="en-US" b="1" dirty="0"/>
              <a:t>in your video folder!</a:t>
            </a:r>
          </a:p>
          <a:p>
            <a:pPr eaLnBrk="1" fontAlgn="auto" hangingPunct="1">
              <a:spcBef>
                <a:spcPts val="0"/>
              </a:spcBef>
              <a:spcAft>
                <a:spcPts val="0"/>
              </a:spcAft>
              <a:defRPr/>
            </a:pPr>
            <a:endParaRPr lang="en-US" b="1" dirty="0"/>
          </a:p>
          <a:p>
            <a:pPr marL="228600" indent="-228600" eaLnBrk="1" fontAlgn="auto" hangingPunct="1">
              <a:spcBef>
                <a:spcPts val="0"/>
              </a:spcBef>
              <a:spcAft>
                <a:spcPts val="0"/>
              </a:spcAft>
              <a:buFont typeface="+mj-lt"/>
              <a:buAutoNum type="arabicPeriod"/>
              <a:defRPr/>
            </a:pPr>
            <a:r>
              <a:rPr lang="en-US" b="1" dirty="0"/>
              <a:t>SHOW</a:t>
            </a:r>
            <a:r>
              <a:rPr lang="en-US" dirty="0"/>
              <a:t> the </a:t>
            </a:r>
            <a:r>
              <a:rPr lang="en-US" b="1" dirty="0"/>
              <a:t>ICCM</a:t>
            </a:r>
            <a:r>
              <a:rPr lang="en-US" b="1" baseline="0" dirty="0"/>
              <a:t> </a:t>
            </a:r>
            <a:r>
              <a:rPr lang="en-US" b="1" dirty="0"/>
              <a:t>danger signs video.</a:t>
            </a:r>
          </a:p>
          <a:p>
            <a:pPr marL="457200" lvl="1" indent="0" eaLnBrk="1" fontAlgn="auto" hangingPunct="1">
              <a:spcBef>
                <a:spcPts val="0"/>
              </a:spcBef>
              <a:spcAft>
                <a:spcPts val="0"/>
              </a:spcAft>
              <a:buFont typeface="+mj-lt"/>
              <a:buNone/>
              <a:defRPr/>
            </a:pPr>
            <a:r>
              <a:rPr lang="en-US" b="1" dirty="0"/>
              <a:t>TELL</a:t>
            </a:r>
            <a:r>
              <a:rPr lang="en-US" dirty="0"/>
              <a:t> the trainees to look for  all the danger signs.</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After the video,:</a:t>
            </a:r>
          </a:p>
          <a:p>
            <a:pPr marL="228600" indent="-228600" eaLnBrk="1" fontAlgn="auto" hangingPunct="1">
              <a:spcBef>
                <a:spcPts val="0"/>
              </a:spcBef>
              <a:spcAft>
                <a:spcPts val="0"/>
              </a:spcAft>
              <a:buAutoNum type="arabicPeriod" startAt="2"/>
              <a:defRPr/>
            </a:pPr>
            <a:r>
              <a:rPr lang="en-US" b="1" dirty="0"/>
              <a:t>DISCUSS</a:t>
            </a:r>
            <a:r>
              <a:rPr lang="en-US" dirty="0"/>
              <a:t> the video and clarify any questions.</a:t>
            </a:r>
          </a:p>
          <a:p>
            <a:pPr marL="0" indent="0" eaLnBrk="1" fontAlgn="auto" hangingPunct="1">
              <a:spcBef>
                <a:spcPts val="0"/>
              </a:spcBef>
              <a:spcAft>
                <a:spcPts val="0"/>
              </a:spcAft>
              <a:buNone/>
              <a:defRPr/>
            </a:pPr>
            <a:r>
              <a:rPr lang="en-US" b="1" dirty="0">
                <a:solidFill>
                  <a:srgbClr val="FF0000"/>
                </a:solidFill>
              </a:rPr>
              <a:t>HIGHLIGHT</a:t>
            </a:r>
            <a:r>
              <a:rPr lang="en-US" baseline="0" dirty="0">
                <a:solidFill>
                  <a:srgbClr val="FF0000"/>
                </a:solidFill>
              </a:rPr>
              <a:t> that the guidelines for cough </a:t>
            </a:r>
            <a:r>
              <a:rPr lang="en-US" b="1" baseline="0" dirty="0">
                <a:solidFill>
                  <a:srgbClr val="FF0000"/>
                </a:solidFill>
              </a:rPr>
              <a:t>has changed!</a:t>
            </a:r>
            <a:r>
              <a:rPr lang="en-US" b="1" baseline="0" dirty="0"/>
              <a:t> Today COUGH LONGER THAN 14 DAYS IS CONSIDERED A DANGER SIGN AND SHOULD BE REFERRED</a:t>
            </a:r>
          </a:p>
          <a:p>
            <a:pPr marL="0" indent="0" eaLnBrk="1" fontAlgn="auto" hangingPunct="1">
              <a:spcBef>
                <a:spcPts val="0"/>
              </a:spcBef>
              <a:spcAft>
                <a:spcPts val="0"/>
              </a:spcAft>
              <a:buNone/>
              <a:defRPr/>
            </a:pPr>
            <a:endParaRPr lang="en-US" b="1" dirty="0"/>
          </a:p>
          <a:p>
            <a:pPr lvl="1" eaLnBrk="1" fontAlgn="auto" hangingPunct="1">
              <a:spcBef>
                <a:spcPts val="0"/>
              </a:spcBef>
              <a:spcAft>
                <a:spcPts val="0"/>
              </a:spcAft>
              <a:defRPr/>
            </a:pPr>
            <a:r>
              <a:rPr lang="en-US" b="1" dirty="0"/>
              <a:t>ASK</a:t>
            </a:r>
            <a:r>
              <a:rPr lang="en-US" dirty="0"/>
              <a:t>:  </a:t>
            </a:r>
            <a:r>
              <a:rPr lang="en-US" b="1" dirty="0"/>
              <a:t>What do you do if you see any of these danger signs?  </a:t>
            </a:r>
          </a:p>
          <a:p>
            <a:pPr lvl="2" eaLnBrk="1" fontAlgn="auto" hangingPunct="1">
              <a:spcBef>
                <a:spcPts val="0"/>
              </a:spcBef>
              <a:spcAft>
                <a:spcPts val="0"/>
              </a:spcAft>
              <a:defRPr/>
            </a:pPr>
            <a:r>
              <a:rPr lang="en-US" b="1" i="1" dirty="0"/>
              <a:t>REFER IMMEDIATELY</a:t>
            </a:r>
            <a:r>
              <a:rPr lang="en-US" i="1" dirty="0"/>
              <a:t>!</a:t>
            </a: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40</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i="1" dirty="0"/>
              <a:t>The answer is to refer.</a:t>
            </a:r>
          </a:p>
          <a:p>
            <a:pPr eaLnBrk="1" fontAlgn="auto" hangingPunct="1">
              <a:spcBef>
                <a:spcPts val="0"/>
              </a:spcBef>
              <a:spcAft>
                <a:spcPts val="0"/>
              </a:spcAft>
              <a:defRPr/>
            </a:pPr>
            <a:r>
              <a:rPr lang="en-US" i="1" dirty="0"/>
              <a:t>Even though</a:t>
            </a:r>
            <a:r>
              <a:rPr lang="en-US" i="1" baseline="0" dirty="0"/>
              <a:t> the child has no danger signs, no blood and it has only been 2 days, because they are less than 60 days and have diarrhea, they need to be referred.</a:t>
            </a:r>
          </a:p>
          <a:p>
            <a:pPr eaLnBrk="1" fontAlgn="auto" hangingPunct="1">
              <a:spcBef>
                <a:spcPts val="0"/>
              </a:spcBef>
              <a:spcAft>
                <a:spcPts val="0"/>
              </a:spcAft>
              <a:defRPr/>
            </a:pPr>
            <a:r>
              <a:rPr lang="en-US" i="1" baseline="0" dirty="0"/>
              <a:t>Babies are very vulnerable and need special care.</a:t>
            </a:r>
            <a:endParaRPr lang="en-US" i="1"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41</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i="1" dirty="0"/>
              <a:t>They should be referred.</a:t>
            </a:r>
          </a:p>
          <a:p>
            <a:pPr eaLnBrk="1" fontAlgn="auto" hangingPunct="1">
              <a:spcBef>
                <a:spcPts val="0"/>
              </a:spcBef>
              <a:spcAft>
                <a:spcPts val="0"/>
              </a:spcAft>
              <a:defRPr/>
            </a:pPr>
            <a:r>
              <a:rPr lang="en-US" i="1" dirty="0"/>
              <a:t>Even</a:t>
            </a:r>
            <a:r>
              <a:rPr lang="en-US" i="1" baseline="0" dirty="0"/>
              <a:t> thought they don’t have one of the 3 illnesses – ANY danger sign should be referred</a:t>
            </a:r>
            <a:endParaRPr lang="en-US" i="1"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42</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hangingPunct="1">
              <a:spcBef>
                <a:spcPct val="0"/>
              </a:spcBef>
            </a:pPr>
            <a:r>
              <a:rPr lang="en-US" sz="1200" b="1" dirty="0">
                <a:latin typeface="Calibri" panose="020F0502020204030204" pitchFamily="34" charset="0"/>
                <a:ea typeface="+mn-ea"/>
                <a:cs typeface="+mn-cs"/>
              </a:rPr>
              <a:t>SUMMARIZE THE STEPS IN THE SCG</a:t>
            </a:r>
          </a:p>
          <a:p>
            <a:pPr eaLnBrk="1" hangingPunct="1">
              <a:spcBef>
                <a:spcPct val="0"/>
              </a:spcBef>
            </a:pPr>
            <a:endParaRPr lang="en-US" baseline="0" dirty="0">
              <a:latin typeface="Calibri" panose="020F0502020204030204" pitchFamily="34" charset="0"/>
            </a:endParaRPr>
          </a:p>
          <a:p>
            <a:pPr marL="228600" indent="-228600">
              <a:buFont typeface="+mj-lt"/>
              <a:buAutoNum type="arabicPeriod"/>
            </a:pPr>
            <a:r>
              <a:rPr lang="en-US" b="1" baseline="0" dirty="0">
                <a:latin typeface="Calibri" panose="020F0502020204030204" pitchFamily="34" charset="0"/>
              </a:rPr>
              <a:t>SUMMARIZE </a:t>
            </a:r>
            <a:r>
              <a:rPr lang="en-US" b="0" baseline="0" dirty="0">
                <a:latin typeface="Calibri" panose="020F0502020204030204" pitchFamily="34" charset="0"/>
              </a:rPr>
              <a:t>that t</a:t>
            </a:r>
            <a:r>
              <a:rPr lang="en-US" baseline="0" dirty="0">
                <a:latin typeface="Calibri" panose="020F0502020204030204" pitchFamily="34" charset="0"/>
              </a:rPr>
              <a:t>he SCG has 3 specific, easy-to-use steps to assess the most common illnesses in children.  </a:t>
            </a:r>
          </a:p>
          <a:p>
            <a:pPr marL="685800" lvl="1" indent="-228600">
              <a:buFont typeface="Wingdings" panose="05000000000000000000" pitchFamily="2" charset="2"/>
              <a:buChar char="§"/>
            </a:pPr>
            <a:r>
              <a:rPr lang="en-US" baseline="0" dirty="0">
                <a:latin typeface="Calibri" panose="020F0502020204030204" pitchFamily="34" charset="0"/>
              </a:rPr>
              <a:t>Step 1. What is the </a:t>
            </a:r>
            <a:r>
              <a:rPr lang="en-US" b="1" baseline="0" dirty="0">
                <a:latin typeface="Calibri" panose="020F0502020204030204" pitchFamily="34" charset="0"/>
              </a:rPr>
              <a:t>age of the child</a:t>
            </a:r>
            <a:r>
              <a:rPr lang="en-US" baseline="0" dirty="0">
                <a:latin typeface="Calibri" panose="020F0502020204030204" pitchFamily="34" charset="0"/>
              </a:rPr>
              <a:t>.  This is important information for dosage amounts.</a:t>
            </a:r>
          </a:p>
          <a:p>
            <a:pPr marL="685800" lvl="1" indent="-228600">
              <a:buFont typeface="Wingdings" panose="05000000000000000000" pitchFamily="2" charset="2"/>
              <a:buChar char="§"/>
            </a:pPr>
            <a:r>
              <a:rPr lang="en-US" baseline="0" dirty="0">
                <a:latin typeface="Calibri" panose="020F0502020204030204" pitchFamily="34" charset="0"/>
              </a:rPr>
              <a:t>Step 2.  Does the child have </a:t>
            </a:r>
            <a:r>
              <a:rPr lang="en-US" b="1" baseline="0" dirty="0">
                <a:latin typeface="Calibri" panose="020F0502020204030204" pitchFamily="34" charset="0"/>
              </a:rPr>
              <a:t>COUGH, FEVER, DIARRHOEA</a:t>
            </a:r>
            <a:r>
              <a:rPr lang="en-US" baseline="0" dirty="0">
                <a:latin typeface="Calibri" panose="020F0502020204030204" pitchFamily="34" charset="0"/>
              </a:rPr>
              <a:t>?  </a:t>
            </a:r>
            <a:r>
              <a:rPr lang="en-US" b="1" baseline="0" dirty="0">
                <a:latin typeface="Calibri" panose="020F0502020204030204" pitchFamily="34" charset="0"/>
              </a:rPr>
              <a:t>And for how long? </a:t>
            </a:r>
            <a:r>
              <a:rPr lang="en-US" baseline="0" dirty="0">
                <a:latin typeface="Calibri" panose="020F0502020204030204" pitchFamily="34" charset="0"/>
              </a:rPr>
              <a:t>It is important to </a:t>
            </a:r>
            <a:r>
              <a:rPr lang="en-US" b="1" baseline="0" dirty="0">
                <a:latin typeface="Calibri" panose="020F0502020204030204" pitchFamily="34" charset="0"/>
              </a:rPr>
              <a:t>ask about ALL 3 </a:t>
            </a:r>
            <a:r>
              <a:rPr lang="en-US" baseline="0" dirty="0">
                <a:latin typeface="Calibri" panose="020F0502020204030204" pitchFamily="34" charset="0"/>
              </a:rPr>
              <a:t>common health problems in children.</a:t>
            </a:r>
          </a:p>
          <a:p>
            <a:pPr marL="685800" lvl="1" indent="-228600">
              <a:buFont typeface="Wingdings" panose="05000000000000000000" pitchFamily="2" charset="2"/>
              <a:buChar char="§"/>
            </a:pPr>
            <a:r>
              <a:rPr lang="en-US" baseline="0" dirty="0">
                <a:latin typeface="Calibri" panose="020F0502020204030204" pitchFamily="34" charset="0"/>
              </a:rPr>
              <a:t>Step 3.  </a:t>
            </a:r>
            <a:r>
              <a:rPr lang="en-US" b="1" baseline="0" dirty="0">
                <a:latin typeface="Calibri" panose="020F0502020204030204" pitchFamily="34" charset="0"/>
              </a:rPr>
              <a:t>Look for Danger Signs </a:t>
            </a:r>
            <a:r>
              <a:rPr lang="en-US" baseline="0" dirty="0">
                <a:latin typeface="Calibri" panose="020F0502020204030204" pitchFamily="34" charset="0"/>
              </a:rPr>
              <a:t>and do not hesitate to REFER very sick children to the Health Center. </a:t>
            </a:r>
          </a:p>
          <a:p>
            <a:pPr marL="685800" lvl="1" indent="-228600">
              <a:buFont typeface="Wingdings" panose="05000000000000000000" pitchFamily="2" charset="2"/>
              <a:buChar char="§"/>
            </a:pPr>
            <a:endParaRPr lang="en-US" baseline="0" dirty="0">
              <a:latin typeface="Calibri" panose="020F0502020204030204" pitchFamily="34" charset="0"/>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baseline="0" dirty="0">
                <a:latin typeface="Calibri" panose="020F0502020204030204" pitchFamily="34" charset="0"/>
              </a:rPr>
              <a:t>ASK: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latin typeface="Calibri" panose="020F0502020204030204" pitchFamily="34" charset="0"/>
              </a:rPr>
              <a:t>How can offering assessment and referral services enhance your business?  </a:t>
            </a:r>
          </a:p>
          <a:p>
            <a:pPr marL="914400" marR="0" lvl="2" indent="0" algn="l" defTabSz="914400" rtl="0" eaLnBrk="1" fontAlgn="auto" latinLnBrk="0" hangingPunct="1">
              <a:lnSpc>
                <a:spcPct val="100000"/>
              </a:lnSpc>
              <a:spcBef>
                <a:spcPts val="0"/>
              </a:spcBef>
              <a:spcAft>
                <a:spcPts val="0"/>
              </a:spcAft>
              <a:buClrTx/>
              <a:buSzTx/>
              <a:buFont typeface="+mj-lt"/>
              <a:buNone/>
              <a:tabLst/>
              <a:defRPr/>
            </a:pPr>
            <a:r>
              <a:rPr lang="en-US" b="1" baseline="0" dirty="0">
                <a:latin typeface="Calibri" panose="020F0502020204030204" pitchFamily="34" charset="0"/>
              </a:rPr>
              <a:t>PROBE</a:t>
            </a:r>
            <a:r>
              <a:rPr lang="en-US" b="0" baseline="0" dirty="0">
                <a:latin typeface="Calibri" panose="020F0502020204030204" pitchFamily="34" charset="0"/>
              </a:rPr>
              <a:t> for a few responses.</a:t>
            </a:r>
            <a:r>
              <a:rPr lang="en-US" baseline="0" dirty="0">
                <a:latin typeface="Calibri" panose="020F0502020204030204" pitchFamily="34" charset="0"/>
              </a:rPr>
              <a:t>  </a:t>
            </a:r>
          </a:p>
          <a:p>
            <a:pPr marL="914400" marR="0" lvl="2" indent="0" algn="l" defTabSz="914400" rtl="0" eaLnBrk="1" fontAlgn="auto" latinLnBrk="0" hangingPunct="1">
              <a:lnSpc>
                <a:spcPct val="100000"/>
              </a:lnSpc>
              <a:spcBef>
                <a:spcPts val="0"/>
              </a:spcBef>
              <a:spcAft>
                <a:spcPts val="0"/>
              </a:spcAft>
              <a:buClrTx/>
              <a:buSzTx/>
              <a:buFont typeface="+mj-lt"/>
              <a:buNone/>
              <a:tabLst/>
              <a:defRPr/>
            </a:pPr>
            <a:endParaRPr lang="en-US" baseline="0" dirty="0">
              <a:latin typeface="Calibri" panose="020F050202020403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latin typeface="Calibri" panose="020F0502020204030204" pitchFamily="34" charset="0"/>
              </a:rPr>
              <a:t>Why are doing assessments and making referrals an important service to your community?</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latin typeface="Calibri" panose="020F0502020204030204" pitchFamily="34" charset="0"/>
              </a:rPr>
              <a:t>PROBE</a:t>
            </a:r>
            <a:r>
              <a:rPr lang="en-US" b="0" baseline="0" dirty="0">
                <a:latin typeface="Calibri" panose="020F0502020204030204" pitchFamily="34" charset="0"/>
              </a:rPr>
              <a:t> for a few responses.</a:t>
            </a:r>
            <a:r>
              <a:rPr lang="en-US" baseline="0" dirty="0">
                <a:latin typeface="Calibri" panose="020F0502020204030204" pitchFamily="34" charset="0"/>
              </a:rPr>
              <a:t>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latin typeface="Calibri" panose="020F0502020204030204" pitchFamily="34" charset="0"/>
            </a:endParaRPr>
          </a:p>
          <a:p>
            <a:pPr marL="228600" indent="-228600">
              <a:buFont typeface="+mj-lt"/>
              <a:buAutoNum type="arabicPeriod"/>
            </a:pPr>
            <a:r>
              <a:rPr lang="en-US" b="1" baseline="0" dirty="0">
                <a:latin typeface="Calibri" panose="020F0502020204030204" pitchFamily="34" charset="0"/>
              </a:rPr>
              <a:t>SUMMARIZES</a:t>
            </a:r>
            <a:r>
              <a:rPr lang="en-US" baseline="0" dirty="0">
                <a:latin typeface="Calibri" panose="020F0502020204030204" pitchFamily="34" charset="0"/>
              </a:rPr>
              <a:t> the importance of offering good quality assessment and referral services to clients.</a:t>
            </a: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2689292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kern="1200" dirty="0">
                <a:solidFill>
                  <a:schemeClr val="tx1"/>
                </a:solidFill>
                <a:latin typeface="+mn-lt"/>
                <a:ea typeface="+mn-ea"/>
                <a:cs typeface="+mn-cs"/>
              </a:rPr>
              <a:t>EMPHASIZE </a:t>
            </a:r>
            <a:r>
              <a:rPr lang="en-US" sz="1200" b="1" dirty="0">
                <a:solidFill>
                  <a:schemeClr val="bg1"/>
                </a:solidFill>
              </a:rPr>
              <a:t>DELAY = </a:t>
            </a:r>
            <a:r>
              <a:rPr lang="en-US" sz="1200" b="1" i="1" dirty="0">
                <a:solidFill>
                  <a:schemeClr val="bg1"/>
                </a:solidFill>
              </a:rPr>
              <a:t>DANGER!</a:t>
            </a:r>
            <a:endParaRPr lang="en-US" sz="1200" b="1" kern="1200" dirty="0">
              <a:solidFill>
                <a:schemeClr val="tx1"/>
              </a:solidFill>
              <a:latin typeface="+mn-lt"/>
              <a:ea typeface="+mn-ea"/>
              <a:cs typeface="+mn-cs"/>
            </a:endParaRPr>
          </a:p>
          <a:p>
            <a:pPr eaLnBrk="1" hangingPunct="1">
              <a:spcBef>
                <a:spcPct val="0"/>
              </a:spcBef>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HIGHLIGHT</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the</a:t>
            </a:r>
            <a:r>
              <a:rPr lang="en-US" sz="1200" b="0" kern="1200" dirty="0">
                <a:solidFill>
                  <a:schemeClr val="tx1"/>
                </a:solidFill>
                <a:latin typeface="+mn-lt"/>
                <a:ea typeface="+mn-ea"/>
                <a:cs typeface="+mn-cs"/>
              </a:rPr>
              <a:t> </a:t>
            </a:r>
            <a:r>
              <a:rPr lang="en-US" sz="1200" kern="1200" dirty="0">
                <a:solidFill>
                  <a:schemeClr val="tx1"/>
                </a:solidFill>
                <a:latin typeface="+mn-lt"/>
                <a:ea typeface="+mn-ea"/>
                <a:cs typeface="+mn-cs"/>
              </a:rPr>
              <a:t>importance of taking action when a danger sign is identified. </a:t>
            </a:r>
          </a:p>
          <a:p>
            <a:pPr eaLnBrk="1" fontAlgn="auto" hangingPunct="1">
              <a:spcAft>
                <a:spcPts val="0"/>
              </a:spcAft>
              <a:buFont typeface="Arial" charset="0"/>
              <a:buNone/>
              <a:defRPr/>
            </a:pPr>
            <a:endParaRPr lang="en-US" sz="1200" b="0" dirty="0"/>
          </a:p>
          <a:p>
            <a:pPr lvl="1" eaLnBrk="1" fontAlgn="auto" hangingPunct="1">
              <a:spcAft>
                <a:spcPts val="0"/>
              </a:spcAft>
              <a:buFont typeface="Arial" charset="0"/>
              <a:buNone/>
              <a:defRPr/>
            </a:pPr>
            <a:r>
              <a:rPr lang="en-US" sz="1200" b="0" dirty="0"/>
              <a:t>People die because there is a: </a:t>
            </a:r>
          </a:p>
          <a:p>
            <a:pPr marL="628650" lvl="1" indent="-171450" eaLnBrk="1" fontAlgn="auto" hangingPunct="1">
              <a:spcAft>
                <a:spcPts val="0"/>
              </a:spcAft>
              <a:buFont typeface="Arial" panose="020B0604020202020204" pitchFamily="34" charset="0"/>
              <a:buChar char="•"/>
              <a:defRPr/>
            </a:pPr>
            <a:r>
              <a:rPr lang="en-US" sz="1200" b="0" i="1" cap="all" dirty="0">
                <a:solidFill>
                  <a:schemeClr val="accent2">
                    <a:lumMod val="75000"/>
                  </a:schemeClr>
                </a:solidFill>
              </a:rPr>
              <a:t>Delay</a:t>
            </a:r>
            <a:r>
              <a:rPr lang="en-US" sz="1200" b="0" dirty="0"/>
              <a:t> in </a:t>
            </a:r>
            <a:r>
              <a:rPr lang="en-US" sz="1200" b="0" u="sng" dirty="0"/>
              <a:t>recognizing danger signs</a:t>
            </a:r>
            <a:endParaRPr lang="en-US" sz="1200" b="0" dirty="0"/>
          </a:p>
          <a:p>
            <a:pPr marL="628650" lvl="1" indent="-171450" eaLnBrk="1" fontAlgn="auto" hangingPunct="1">
              <a:spcAft>
                <a:spcPts val="0"/>
              </a:spcAft>
              <a:buFont typeface="Arial" panose="020B0604020202020204" pitchFamily="34" charset="0"/>
              <a:buChar char="•"/>
              <a:defRPr/>
            </a:pPr>
            <a:r>
              <a:rPr lang="en-US" sz="1200" b="0" i="1" cap="all" dirty="0">
                <a:solidFill>
                  <a:schemeClr val="accent2">
                    <a:lumMod val="75000"/>
                  </a:schemeClr>
                </a:solidFill>
              </a:rPr>
              <a:t>Delay</a:t>
            </a:r>
            <a:r>
              <a:rPr lang="en-US" sz="1200" b="0" dirty="0"/>
              <a:t> in </a:t>
            </a:r>
            <a:r>
              <a:rPr lang="en-US" sz="1200" b="0" u="sng" dirty="0"/>
              <a:t>deciding to get medical care</a:t>
            </a:r>
            <a:endParaRPr lang="en-US" sz="1200" b="0" dirty="0"/>
          </a:p>
          <a:p>
            <a:pPr marL="628650" lvl="1" indent="-171450" eaLnBrk="1" fontAlgn="auto" hangingPunct="1">
              <a:spcAft>
                <a:spcPts val="0"/>
              </a:spcAft>
              <a:buFont typeface="Arial" panose="020B0604020202020204" pitchFamily="34" charset="0"/>
              <a:buChar char="•"/>
              <a:defRPr/>
            </a:pPr>
            <a:r>
              <a:rPr lang="en-US" sz="1200" b="0" i="1" cap="all" dirty="0">
                <a:solidFill>
                  <a:schemeClr val="accent2">
                    <a:lumMod val="75000"/>
                  </a:schemeClr>
                </a:solidFill>
              </a:rPr>
              <a:t>Delay</a:t>
            </a:r>
            <a:r>
              <a:rPr lang="en-US" sz="1200" b="0" dirty="0"/>
              <a:t> in </a:t>
            </a:r>
            <a:r>
              <a:rPr lang="en-US" sz="1200" b="0" u="sng" dirty="0"/>
              <a:t>reaching a health worker</a:t>
            </a:r>
            <a:r>
              <a:rPr lang="en-US" sz="1200" b="0" dirty="0"/>
              <a:t> or facility</a:t>
            </a:r>
          </a:p>
          <a:p>
            <a:pPr eaLnBrk="1" fontAlgn="auto" hangingPunct="1">
              <a:spcAft>
                <a:spcPts val="0"/>
              </a:spcAft>
              <a:buFont typeface="Arial" charset="0"/>
              <a:buChar char="•"/>
              <a:defRPr/>
            </a:pPr>
            <a:endParaRPr lang="en-US" sz="1200" b="0" dirty="0"/>
          </a:p>
          <a:p>
            <a:pPr lvl="1" algn="l" eaLnBrk="1" fontAlgn="auto" hangingPunct="1">
              <a:spcAft>
                <a:spcPts val="0"/>
              </a:spcAft>
              <a:buFont typeface="Arial" charset="0"/>
              <a:buNone/>
              <a:defRPr/>
            </a:pPr>
            <a:r>
              <a:rPr lang="en-US" sz="1200" b="0" dirty="0"/>
              <a:t>Recognize Danger Signs and </a:t>
            </a:r>
            <a:r>
              <a:rPr lang="en-US" sz="1200" b="0" dirty="0">
                <a:sym typeface="Wingdings"/>
              </a:rPr>
              <a:t></a:t>
            </a:r>
            <a:r>
              <a:rPr lang="en-US" sz="1200" b="0" i="1" dirty="0">
                <a:solidFill>
                  <a:schemeClr val="accent2">
                    <a:lumMod val="75000"/>
                  </a:schemeClr>
                </a:solidFill>
              </a:rPr>
              <a:t>REFER!</a:t>
            </a:r>
          </a:p>
          <a:p>
            <a:pPr eaLnBrk="1" hangingPunct="1">
              <a:spcBef>
                <a:spcPct val="0"/>
              </a:spcBef>
            </a:pPr>
            <a:endParaRPr lang="en-US" sz="1200" dirty="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2359A6-9CFB-48C6-B921-21C94F259FC5}" type="slidenum">
              <a:rPr lang="en-US" smtClean="0">
                <a:solidFill>
                  <a:prstClr val="black"/>
                </a:solidFill>
              </a:rPr>
              <a:pPr fontAlgn="base">
                <a:spcBef>
                  <a:spcPct val="0"/>
                </a:spcBef>
                <a:spcAft>
                  <a:spcPct val="0"/>
                </a:spcAft>
                <a:defRPr/>
              </a:pPr>
              <a:t>44</a:t>
            </a:fld>
            <a:endParaRPr lang="en-US">
              <a:solidFill>
                <a:prstClr val="black"/>
              </a:solidFill>
            </a:endParaRPr>
          </a:p>
        </p:txBody>
      </p:sp>
    </p:spTree>
    <p:extLst>
      <p:ext uri="{BB962C8B-B14F-4D97-AF65-F5344CB8AC3E}">
        <p14:creationId xmlns:p14="http://schemas.microsoft.com/office/powerpoint/2010/main" val="3537861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b="1" kern="1200" dirty="0">
                <a:solidFill>
                  <a:schemeClr val="tx1"/>
                </a:solidFill>
                <a:latin typeface="+mn-lt"/>
                <a:ea typeface="+mn-ea"/>
                <a:cs typeface="+mn-cs"/>
              </a:rPr>
              <a:t>SUMMARIZE</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THE SESSION</a:t>
            </a:r>
            <a:endParaRPr lang="en-US" sz="1200" kern="1200" dirty="0">
              <a:solidFill>
                <a:schemeClr val="tx1"/>
              </a:solidFill>
              <a:latin typeface="+mn-lt"/>
              <a:ea typeface="+mn-ea"/>
              <a:cs typeface="+mn-cs"/>
            </a:endParaRPr>
          </a:p>
          <a:p>
            <a:endParaRPr lang="en-US" sz="1200" baseline="0" dirty="0">
              <a:latin typeface="+mn-lt"/>
            </a:endParaRPr>
          </a:p>
          <a:p>
            <a:pPr marL="228600" indent="-228600">
              <a:buFont typeface="+mj-lt"/>
              <a:buAutoNum type="arabicPeriod"/>
            </a:pPr>
            <a:r>
              <a:rPr lang="en-US" sz="1200" b="1" baseline="0" dirty="0">
                <a:latin typeface="+mn-lt"/>
              </a:rPr>
              <a:t>ASK</a:t>
            </a:r>
            <a:r>
              <a:rPr lang="en-US" sz="1200" baseline="0" dirty="0">
                <a:latin typeface="+mn-lt"/>
              </a:rPr>
              <a:t> the trainees: </a:t>
            </a:r>
          </a:p>
          <a:p>
            <a:pPr marL="628650" lvl="1" indent="-171450">
              <a:buFont typeface="Arial" panose="020B0604020202020204" pitchFamily="34" charset="0"/>
              <a:buChar char="•"/>
            </a:pPr>
            <a:r>
              <a:rPr lang="en-US" sz="1200" baseline="0" dirty="0">
                <a:latin typeface="+mn-lt"/>
              </a:rPr>
              <a:t>What are your impressions about the SCG?  </a:t>
            </a:r>
          </a:p>
          <a:p>
            <a:pPr marL="628650" lvl="1" indent="-171450">
              <a:buFont typeface="Arial" panose="020B0604020202020204" pitchFamily="34" charset="0"/>
              <a:buChar char="•"/>
            </a:pPr>
            <a:r>
              <a:rPr lang="en-US" sz="1200" baseline="0" dirty="0">
                <a:latin typeface="+mn-lt"/>
              </a:rPr>
              <a:t>How do you think it might help you with your work?</a:t>
            </a:r>
          </a:p>
          <a:p>
            <a:pPr lvl="1"/>
            <a:r>
              <a:rPr lang="en-US" sz="1200" b="1" baseline="0" dirty="0">
                <a:latin typeface="+mn-lt"/>
              </a:rPr>
              <a:t>PROBE</a:t>
            </a:r>
            <a:r>
              <a:rPr lang="en-US" sz="1200" baseline="0" dirty="0">
                <a:latin typeface="+mn-lt"/>
              </a:rPr>
              <a:t> for several answers.</a:t>
            </a:r>
          </a:p>
          <a:p>
            <a:pPr lvl="1"/>
            <a:endParaRPr lang="en-US" sz="1200" baseline="0" dirty="0">
              <a:latin typeface="+mn-lt"/>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HIGHLIGHT </a:t>
            </a:r>
            <a:r>
              <a:rPr lang="en-US" sz="1200" b="0" kern="1200" dirty="0">
                <a:solidFill>
                  <a:schemeClr val="tx1"/>
                </a:solidFill>
                <a:latin typeface="+mn-lt"/>
                <a:ea typeface="+mn-ea"/>
                <a:cs typeface="+mn-cs"/>
              </a:rPr>
              <a:t>the summary message.</a:t>
            </a:r>
          </a:p>
          <a:p>
            <a:pPr lvl="1" defTabSz="457177">
              <a:defRPr/>
            </a:pPr>
            <a:r>
              <a:rPr lang="en-US" sz="1200" b="0" dirty="0">
                <a:solidFill>
                  <a:srgbClr val="DC2524"/>
                </a:solidFill>
                <a:latin typeface="+mn-lt"/>
              </a:rPr>
              <a:t>You can help your community by:</a:t>
            </a:r>
          </a:p>
          <a:p>
            <a:pPr marL="746111" lvl="1" indent="-288911" defTabSz="457177">
              <a:buFont typeface="Wingdings" pitchFamily="2" charset="2"/>
              <a:buChar char="ü"/>
              <a:defRPr/>
            </a:pPr>
            <a:r>
              <a:rPr lang="en-US" sz="1200" b="0" dirty="0">
                <a:solidFill>
                  <a:srgbClr val="063A73"/>
                </a:solidFill>
                <a:latin typeface="+mn-lt"/>
              </a:rPr>
              <a:t>Assessing the illnesses of sick children</a:t>
            </a:r>
          </a:p>
          <a:p>
            <a:pPr marL="746111" lvl="1" indent="-288911" defTabSz="457177">
              <a:buFont typeface="Wingdings" pitchFamily="2" charset="2"/>
              <a:buChar char="ü"/>
              <a:defRPr/>
            </a:pPr>
            <a:r>
              <a:rPr lang="en-US" sz="1200" b="0" dirty="0">
                <a:solidFill>
                  <a:srgbClr val="063A73"/>
                </a:solidFill>
                <a:latin typeface="+mn-lt"/>
              </a:rPr>
              <a:t>Making referrals for dangerous sickness</a:t>
            </a:r>
          </a:p>
          <a:p>
            <a:pPr marL="228600" indent="-228600" eaLnBrk="1" hangingPunct="1">
              <a:spcBef>
                <a:spcPct val="0"/>
              </a:spcBef>
              <a:buFont typeface="+mj-lt"/>
              <a:buAutoNum type="arabicPeriod"/>
            </a:pPr>
            <a:endParaRPr lang="en-US" sz="1200" b="1" kern="1200" dirty="0">
              <a:solidFill>
                <a:schemeClr val="tx1"/>
              </a:solidFill>
              <a:latin typeface="+mn-lt"/>
              <a:ea typeface="+mn-ea"/>
              <a:cs typeface="+mn-cs"/>
            </a:endParaRPr>
          </a:p>
          <a:p>
            <a:pPr marL="228600" indent="-228600" eaLnBrk="1" hangingPunct="1">
              <a:spcBef>
                <a:spcPct val="0"/>
              </a:spcBef>
              <a:buFont typeface="+mj-lt"/>
              <a:buAutoNum type="arabicPeriod"/>
            </a:pPr>
            <a:r>
              <a:rPr lang="en-US" sz="1200" b="1" kern="1200" dirty="0">
                <a:solidFill>
                  <a:schemeClr val="tx1"/>
                </a:solidFill>
                <a:latin typeface="+mn-lt"/>
                <a:ea typeface="+mn-ea"/>
                <a:cs typeface="+mn-cs"/>
              </a:rPr>
              <a:t>ASK FOR AND CLARIFY </a:t>
            </a:r>
            <a:r>
              <a:rPr lang="en-US" sz="1200" kern="1200" dirty="0">
                <a:solidFill>
                  <a:schemeClr val="tx1"/>
                </a:solidFill>
                <a:latin typeface="+mn-lt"/>
                <a:ea typeface="+mn-ea"/>
                <a:cs typeface="+mn-cs"/>
              </a:rPr>
              <a:t>any general questions about the Sick Child Guide.</a:t>
            </a:r>
          </a:p>
          <a:p>
            <a:pPr eaLnBrk="1" hangingPunct="1">
              <a:spcBef>
                <a:spcPct val="0"/>
              </a:spcBef>
            </a:pPr>
            <a:endParaRPr lang="en-US" sz="1200" dirty="0">
              <a:latin typeface="+mn-lt"/>
            </a:endParaRPr>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DA9A0F-9E6B-4DD0-96A5-92F169401DA7}" type="slidenum">
              <a:rPr lang="en-US" smtClean="0">
                <a:solidFill>
                  <a:prstClr val="black"/>
                </a:solidFill>
              </a:rPr>
              <a:pPr fontAlgn="base">
                <a:spcBef>
                  <a:spcPct val="0"/>
                </a:spcBef>
                <a:spcAft>
                  <a:spcPct val="0"/>
                </a:spcAft>
                <a:defRPr/>
              </a:pPr>
              <a:t>45</a:t>
            </a:fld>
            <a:endParaRPr lang="en-US">
              <a:solidFill>
                <a:prstClr val="black"/>
              </a:solidFill>
            </a:endParaRPr>
          </a:p>
        </p:txBody>
      </p:sp>
    </p:spTree>
    <p:extLst>
      <p:ext uri="{BB962C8B-B14F-4D97-AF65-F5344CB8AC3E}">
        <p14:creationId xmlns:p14="http://schemas.microsoft.com/office/powerpoint/2010/main" val="24563472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ANNOUNCE</a:t>
            </a:r>
            <a:r>
              <a:rPr lang="en-US" sz="1200" dirty="0">
                <a:latin typeface="Calibri" panose="020F0502020204030204" pitchFamily="34" charset="0"/>
              </a:rPr>
              <a:t> </a:t>
            </a:r>
            <a:r>
              <a:rPr lang="en-US" sz="1200" b="1" dirty="0">
                <a:latin typeface="Calibri" panose="020F0502020204030204" pitchFamily="34" charset="0"/>
              </a:rPr>
              <a:t>THE FOCUS OF</a:t>
            </a:r>
            <a:r>
              <a:rPr lang="en-US" sz="1200" b="1" baseline="0" dirty="0">
                <a:latin typeface="Calibri" panose="020F0502020204030204" pitchFamily="34" charset="0"/>
              </a:rPr>
              <a:t> SESSION 4: FILLING OUT THE PATIENT REGISTER</a:t>
            </a:r>
            <a:endParaRPr lang="en-US" sz="1200" b="1" dirty="0">
              <a:latin typeface="Calibri" panose="020F0502020204030204" pitchFamily="34" charset="0"/>
            </a:endParaRPr>
          </a:p>
          <a:p>
            <a:endParaRPr lang="en-US" sz="1200" dirty="0">
              <a:latin typeface="Calibri" panose="020F0502020204030204" pitchFamily="34" charset="0"/>
            </a:endParaRPr>
          </a:p>
          <a:p>
            <a:pPr marL="228600" indent="-228600">
              <a:buFont typeface="+mj-lt"/>
              <a:buAutoNum type="arabicPeriod"/>
            </a:pPr>
            <a:r>
              <a:rPr lang="en-US" sz="1200" b="1" dirty="0">
                <a:solidFill>
                  <a:schemeClr val="accent2">
                    <a:lumMod val="75000"/>
                  </a:schemeClr>
                </a:solidFill>
                <a:latin typeface="Calibri" panose="020F0502020204030204" pitchFamily="34" charset="0"/>
              </a:rPr>
              <a:t>ANNOUNCE</a:t>
            </a:r>
            <a:r>
              <a:rPr lang="en-US" sz="1200" b="0" dirty="0">
                <a:solidFill>
                  <a:schemeClr val="accent2">
                    <a:lumMod val="75000"/>
                  </a:schemeClr>
                </a:solidFill>
                <a:latin typeface="Calibri" panose="020F0502020204030204" pitchFamily="34" charset="0"/>
              </a:rPr>
              <a:t>:  During this session, your focus is on:</a:t>
            </a:r>
            <a:endParaRPr lang="en-US" sz="1200" b="0" dirty="0">
              <a:solidFill>
                <a:schemeClr val="tx2"/>
              </a:solidFill>
              <a:latin typeface="Calibri" panose="020F0502020204030204" pitchFamily="34" charset="0"/>
            </a:endParaRP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Understanding the importance of the patient register</a:t>
            </a: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Understanding the different parts of the patient</a:t>
            </a:r>
            <a:r>
              <a:rPr lang="en-US" sz="1200" b="0" baseline="0" dirty="0">
                <a:solidFill>
                  <a:srgbClr val="002060"/>
                </a:solidFill>
                <a:latin typeface="Calibri" panose="020F0502020204030204" pitchFamily="34" charset="0"/>
              </a:rPr>
              <a:t> register</a:t>
            </a:r>
          </a:p>
          <a:p>
            <a:pPr marL="628650" lvl="1" indent="-171450">
              <a:buClr>
                <a:schemeClr val="accent1"/>
              </a:buClr>
              <a:buFont typeface="Arial" panose="020B0604020202020204" pitchFamily="34" charset="0"/>
              <a:buChar char="•"/>
            </a:pPr>
            <a:r>
              <a:rPr lang="en-US" sz="1200" b="0" baseline="0" dirty="0">
                <a:solidFill>
                  <a:srgbClr val="002060"/>
                </a:solidFill>
                <a:latin typeface="Calibri" panose="020F0502020204030204" pitchFamily="34" charset="0"/>
              </a:rPr>
              <a:t>Know how to fill out each part</a:t>
            </a:r>
          </a:p>
          <a:p>
            <a:pPr marL="628650" lvl="1" indent="-171450">
              <a:buClr>
                <a:schemeClr val="accent1"/>
              </a:buClr>
              <a:buFont typeface="Arial" panose="020B0604020202020204" pitchFamily="34" charset="0"/>
              <a:buChar char="•"/>
            </a:pPr>
            <a:r>
              <a:rPr lang="en-US" sz="1200" b="0" baseline="0" dirty="0">
                <a:solidFill>
                  <a:srgbClr val="002060"/>
                </a:solidFill>
                <a:latin typeface="Calibri" panose="020F0502020204030204" pitchFamily="34" charset="0"/>
              </a:rPr>
              <a:t>Practice filling out your copy</a:t>
            </a:r>
          </a:p>
          <a:p>
            <a:pPr marL="628650" lvl="1" indent="-171450">
              <a:buClr>
                <a:schemeClr val="accent1"/>
              </a:buClr>
              <a:buFont typeface="Arial" panose="020B0604020202020204" pitchFamily="34" charset="0"/>
              <a:buChar char="•"/>
            </a:pPr>
            <a:endParaRPr lang="en-US" sz="1200" b="0" dirty="0">
              <a:solidFill>
                <a:srgbClr val="00206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695610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rPr>
              <a:t>FILLING OUT THE PATIENT REGISTER</a:t>
            </a:r>
            <a:endParaRPr lang="en-US" sz="1200" b="1" dirty="0">
              <a:latin typeface="Calibri" panose="020F0502020204030204" pitchFamily="34" charset="0"/>
            </a:endParaRPr>
          </a:p>
          <a:p>
            <a:endParaRPr lang="en-US" sz="1200" dirty="0">
              <a:latin typeface="+mn-lt"/>
            </a:endParaRPr>
          </a:p>
          <a:p>
            <a:pPr marL="228600" indent="-228600">
              <a:buFont typeface="+mj-lt"/>
              <a:buAutoNum type="arabicPeriod"/>
            </a:pPr>
            <a:r>
              <a:rPr lang="en-US" sz="1200" b="1" dirty="0">
                <a:latin typeface="+mn-lt"/>
              </a:rPr>
              <a:t>PRESENT</a:t>
            </a:r>
            <a:r>
              <a:rPr lang="en-US" sz="1200" dirty="0">
                <a:latin typeface="+mn-lt"/>
              </a:rPr>
              <a:t>: </a:t>
            </a:r>
            <a:r>
              <a:rPr lang="en-US" sz="1200" b="0" i="0" u="none" strike="noStrike" kern="1200" baseline="0" dirty="0">
                <a:solidFill>
                  <a:schemeClr val="tx1"/>
                </a:solidFill>
                <a:latin typeface="+mn-lt"/>
                <a:ea typeface="+mn-ea"/>
                <a:cs typeface="+mn-cs"/>
              </a:rPr>
              <a:t>The patient register and explain why we use a register – explain what the benefits are to both their business and the community</a:t>
            </a:r>
          </a:p>
          <a:p>
            <a:pPr marL="228600" indent="-228600">
              <a:buFont typeface="+mj-lt"/>
              <a:buAutoNum type="arabicPeriod"/>
            </a:pPr>
            <a:r>
              <a:rPr lang="en-US" sz="1200" b="0" i="0" u="none" strike="noStrike" kern="1200" baseline="0" dirty="0">
                <a:solidFill>
                  <a:schemeClr val="tx1"/>
                </a:solidFill>
                <a:latin typeface="+mn-lt"/>
                <a:ea typeface="+mn-ea"/>
                <a:cs typeface="+mn-cs"/>
              </a:rPr>
              <a:t>Hand out a patient register page to each participant</a:t>
            </a:r>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each column of the patient register</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that we will learn how to fill out all columns on the register over the course of the 6 day training.</a:t>
            </a:r>
          </a:p>
          <a:p>
            <a:pPr marL="971550" lvl="2" indent="-171450">
              <a:buFont typeface="Wingdings" panose="05000000000000000000" pitchFamily="2" charset="2"/>
              <a:buChar char="ü"/>
            </a:pPr>
            <a:r>
              <a:rPr lang="en-US" sz="1200" b="0" i="0" u="none" strike="noStrike" kern="1200" baseline="0" dirty="0">
                <a:solidFill>
                  <a:schemeClr val="tx1"/>
                </a:solidFill>
                <a:latin typeface="+mn-lt"/>
                <a:ea typeface="+mn-ea"/>
                <a:cs typeface="+mn-cs"/>
              </a:rPr>
              <a:t>.</a:t>
            </a:r>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today we will be focusing on the highlighted columns.</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how to fill out each of these columns in detail</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if there are any questions</a:t>
            </a: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b="1" dirty="0">
                <a:solidFill>
                  <a:schemeClr val="bg1"/>
                </a:solidFill>
              </a:rPr>
              <a:t>IDENTIFY WORKSHOP NORMS</a:t>
            </a:r>
          </a:p>
          <a:p>
            <a:pPr lvl="0"/>
            <a:endParaRPr lang="en-US" sz="1200" b="1" kern="1200" dirty="0">
              <a:solidFill>
                <a:schemeClr val="tx1"/>
              </a:solidFill>
              <a:latin typeface="+mn-lt"/>
              <a:ea typeface="+mn-ea"/>
              <a:cs typeface="+mn-cs"/>
            </a:endParaRPr>
          </a:p>
          <a:p>
            <a:pPr lvl="0"/>
            <a:r>
              <a:rPr lang="en-US" sz="1200" b="1" kern="1200" dirty="0">
                <a:solidFill>
                  <a:schemeClr val="tx1"/>
                </a:solidFill>
                <a:latin typeface="+mn-lt"/>
                <a:ea typeface="+mn-ea"/>
                <a:cs typeface="+mn-cs"/>
              </a:rPr>
              <a:t>1.  DEVELOP</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workshop ‘Norms’</a:t>
            </a:r>
            <a:r>
              <a:rPr lang="en-US" sz="1200" kern="1200" dirty="0">
                <a:solidFill>
                  <a:schemeClr val="tx1"/>
                </a:solidFill>
                <a:latin typeface="+mn-lt"/>
                <a:ea typeface="+mn-ea"/>
                <a:cs typeface="+mn-cs"/>
              </a:rPr>
              <a:t>: </a:t>
            </a:r>
          </a:p>
          <a:p>
            <a:pPr marL="685800" lvl="1" indent="-228600">
              <a:buFont typeface="+mj-lt"/>
              <a:buAutoNum type="alphaLcPeriod"/>
            </a:pPr>
            <a:r>
              <a:rPr lang="en-US" sz="1200" b="1" kern="1200" dirty="0">
                <a:solidFill>
                  <a:schemeClr val="tx1"/>
                </a:solidFill>
                <a:latin typeface="+mn-lt"/>
                <a:ea typeface="+mn-ea"/>
                <a:cs typeface="+mn-cs"/>
              </a:rPr>
              <a:t>EXPLAIN </a:t>
            </a:r>
            <a:r>
              <a:rPr lang="en-US" sz="1200" b="0" kern="1200" dirty="0">
                <a:solidFill>
                  <a:schemeClr val="tx1"/>
                </a:solidFill>
                <a:latin typeface="+mn-lt"/>
                <a:ea typeface="+mn-ea"/>
                <a:cs typeface="+mn-cs"/>
              </a:rPr>
              <a:t>the purpose of workshop ‘norms’ or ‘rules’.   </a:t>
            </a:r>
            <a:r>
              <a:rPr lang="en-US" sz="1200" b="1" kern="1200" dirty="0">
                <a:solidFill>
                  <a:schemeClr val="tx1"/>
                </a:solidFill>
                <a:latin typeface="+mn-lt"/>
                <a:ea typeface="+mn-ea"/>
                <a:cs typeface="+mn-cs"/>
              </a:rPr>
              <a:t>GIVE</a:t>
            </a:r>
            <a:r>
              <a:rPr lang="en-US" sz="1200" b="0" kern="1200" dirty="0">
                <a:solidFill>
                  <a:schemeClr val="tx1"/>
                </a:solidFill>
                <a:latin typeface="+mn-lt"/>
                <a:ea typeface="+mn-ea"/>
                <a:cs typeface="+mn-cs"/>
              </a:rPr>
              <a:t> an example:</a:t>
            </a:r>
            <a:r>
              <a:rPr lang="en-US" sz="1200" b="0" kern="1200" baseline="0" dirty="0">
                <a:solidFill>
                  <a:schemeClr val="tx1"/>
                </a:solidFill>
                <a:latin typeface="+mn-lt"/>
                <a:ea typeface="+mn-ea"/>
                <a:cs typeface="+mn-cs"/>
              </a:rPr>
              <a:t> “Be on time”.</a:t>
            </a:r>
            <a:endParaRPr lang="en-US" sz="1200" b="0" kern="1200" dirty="0">
              <a:solidFill>
                <a:schemeClr val="tx1"/>
              </a:solidFill>
              <a:latin typeface="+mn-lt"/>
              <a:ea typeface="+mn-ea"/>
              <a:cs typeface="+mn-cs"/>
            </a:endParaRPr>
          </a:p>
          <a:p>
            <a:pPr marL="685800" lvl="1" indent="-228600">
              <a:buFont typeface="+mj-lt"/>
              <a:buAutoNum type="alphaLcPeriod"/>
            </a:pP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trainees for their ideas and what to accept.  </a:t>
            </a:r>
          </a:p>
          <a:p>
            <a:pPr marL="685800" lvl="1" indent="-228600">
              <a:buFont typeface="+mj-lt"/>
              <a:buAutoNum type="alphaLcPeriod"/>
            </a:pPr>
            <a:r>
              <a:rPr lang="en-US" sz="1200" b="1" kern="1200" dirty="0">
                <a:solidFill>
                  <a:schemeClr val="tx1"/>
                </a:solidFill>
                <a:latin typeface="+mn-lt"/>
                <a:ea typeface="+mn-ea"/>
                <a:cs typeface="+mn-cs"/>
              </a:rPr>
              <a:t>WRITE</a:t>
            </a:r>
            <a:r>
              <a:rPr lang="en-US" sz="1200" kern="1200" dirty="0">
                <a:solidFill>
                  <a:schemeClr val="tx1"/>
                </a:solidFill>
                <a:latin typeface="+mn-lt"/>
                <a:ea typeface="+mn-ea"/>
                <a:cs typeface="+mn-cs"/>
              </a:rPr>
              <a:t> them on the </a:t>
            </a:r>
            <a:r>
              <a:rPr lang="en-US" sz="1200" b="1" kern="1200" dirty="0">
                <a:solidFill>
                  <a:schemeClr val="accent6">
                    <a:lumMod val="75000"/>
                  </a:schemeClr>
                </a:solidFill>
                <a:latin typeface="+mn-lt"/>
                <a:ea typeface="+mn-ea"/>
                <a:cs typeface="+mn-cs"/>
              </a:rPr>
              <a:t>FLIPCHART: Workshop Norms</a:t>
            </a:r>
            <a:r>
              <a:rPr lang="en-US" sz="1200" kern="1200" dirty="0">
                <a:solidFill>
                  <a:schemeClr val="tx1"/>
                </a:solidFill>
                <a:latin typeface="+mn-lt"/>
                <a:ea typeface="+mn-ea"/>
                <a:cs typeface="+mn-cs"/>
              </a:rPr>
              <a:t>.</a:t>
            </a:r>
          </a:p>
          <a:p>
            <a:pPr marL="685800" lvl="1" indent="-228600">
              <a:buFont typeface="+mj-lt"/>
              <a:buAutoNum type="alphaLcPeriod"/>
            </a:pPr>
            <a:endParaRPr lang="en-US" sz="1200" kern="1200" dirty="0">
              <a:solidFill>
                <a:schemeClr val="tx1"/>
              </a:solidFill>
              <a:latin typeface="+mn-lt"/>
              <a:ea typeface="+mn-ea"/>
              <a:cs typeface="+mn-cs"/>
            </a:endParaRPr>
          </a:p>
          <a:p>
            <a:pPr marL="685800" lvl="1" indent="-228600">
              <a:buFont typeface="+mj-lt"/>
              <a:buAutoNum type="alphaLcPeriod"/>
            </a:pPr>
            <a:r>
              <a:rPr lang="en-US" sz="1200" b="1" kern="1200" dirty="0">
                <a:solidFill>
                  <a:schemeClr val="tx1"/>
                </a:solidFill>
                <a:latin typeface="+mn-lt"/>
                <a:ea typeface="+mn-ea"/>
                <a:cs typeface="+mn-cs"/>
              </a:rPr>
              <a:t>It might also be a good idea here to tell participants that they don’t need to write everything down. They will be given a Job Aid that has everything they need to know. They should concentrate on listening and practicing</a:t>
            </a:r>
          </a:p>
          <a:p>
            <a:pPr lvl="1">
              <a:buFont typeface="Wingdings" pitchFamily="2" charset="2"/>
              <a:buNone/>
            </a:pPr>
            <a:endParaRPr lang="en-US" sz="1200" kern="1200" dirty="0">
              <a:solidFill>
                <a:schemeClr val="tx1"/>
              </a:solidFill>
              <a:latin typeface="+mn-lt"/>
              <a:ea typeface="+mn-ea"/>
              <a:cs typeface="+mn-cs"/>
            </a:endParaRPr>
          </a:p>
          <a:p>
            <a:pPr marL="228600" lvl="0" indent="-228600">
              <a:buAutoNum type="arabicPeriod" startAt="2"/>
            </a:pPr>
            <a:r>
              <a:rPr lang="en-US" sz="1200" b="1" kern="1200" dirty="0">
                <a:solidFill>
                  <a:schemeClr val="tx1"/>
                </a:solidFill>
                <a:latin typeface="+mn-lt"/>
                <a:ea typeface="+mn-ea"/>
                <a:cs typeface="+mn-cs"/>
              </a:rPr>
              <a:t>APPLAUDE</a:t>
            </a:r>
            <a:r>
              <a:rPr lang="en-US" sz="1200" kern="1200" baseline="0" dirty="0">
                <a:solidFill>
                  <a:schemeClr val="tx1"/>
                </a:solidFill>
                <a:latin typeface="+mn-lt"/>
                <a:ea typeface="+mn-ea"/>
                <a:cs typeface="+mn-cs"/>
              </a:rPr>
              <a:t> the participants and </a:t>
            </a:r>
            <a:r>
              <a:rPr lang="en-US" sz="1200" b="1" kern="1200" baseline="0" dirty="0">
                <a:solidFill>
                  <a:schemeClr val="tx1"/>
                </a:solidFill>
                <a:latin typeface="+mn-lt"/>
                <a:ea typeface="+mn-ea"/>
                <a:cs typeface="+mn-cs"/>
              </a:rPr>
              <a:t>ENCOURAGE</a:t>
            </a:r>
            <a:r>
              <a:rPr lang="en-US" sz="1200" kern="1200" baseline="0" dirty="0">
                <a:solidFill>
                  <a:schemeClr val="tx1"/>
                </a:solidFill>
                <a:latin typeface="+mn-lt"/>
                <a:ea typeface="+mn-ea"/>
                <a:cs typeface="+mn-cs"/>
              </a:rPr>
              <a:t> them to participate well.</a:t>
            </a:r>
            <a:r>
              <a:rPr lang="en-US" sz="1200" kern="1200" dirty="0">
                <a:solidFill>
                  <a:schemeClr val="tx1"/>
                </a:solidFill>
                <a:latin typeface="+mn-lt"/>
                <a:ea typeface="+mn-ea"/>
                <a:cs typeface="+mn-cs"/>
              </a:rPr>
              <a:t> </a:t>
            </a:r>
          </a:p>
          <a:p>
            <a:pPr lvl="0"/>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1766029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we are going to do this example together</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and patient register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GUIDE participants column by column, helping them to find the information on the slide to use with the Sick Child Guide and 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50</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Patient Register</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and use their Sick Child Guide to assess this case</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each fill out the patient register as well</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pair to present how they went about using the Sick Child Guide to assess</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what extra questions they would need to ask the mother to fully assess this case (“is there blood in the stool”, “are there any other danger signs”)</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Note that this case does not need referral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EXPLAIN that we will learn how to treat diarrhea in Module 2. For now, ask them to write “1” under “co-pack”</a:t>
            </a: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51</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ANNOUNCE</a:t>
            </a:r>
            <a:r>
              <a:rPr lang="en-US" sz="1200" dirty="0">
                <a:latin typeface="Calibri" panose="020F0502020204030204" pitchFamily="34" charset="0"/>
              </a:rPr>
              <a:t> </a:t>
            </a:r>
            <a:r>
              <a:rPr lang="en-US" sz="1200" b="1" dirty="0">
                <a:latin typeface="Calibri" panose="020F0502020204030204" pitchFamily="34" charset="0"/>
              </a:rPr>
              <a:t>THE FOCUS OF</a:t>
            </a:r>
            <a:r>
              <a:rPr lang="en-US" sz="1200" b="1" baseline="0" dirty="0">
                <a:latin typeface="Calibri" panose="020F0502020204030204" pitchFamily="34" charset="0"/>
              </a:rPr>
              <a:t> SESSION 4: MAKING REFERRALS</a:t>
            </a:r>
            <a:endParaRPr lang="en-US" sz="1200" b="1" dirty="0">
              <a:latin typeface="Calibri" panose="020F0502020204030204" pitchFamily="34" charset="0"/>
            </a:endParaRPr>
          </a:p>
          <a:p>
            <a:endParaRPr lang="en-US" sz="1200" dirty="0">
              <a:latin typeface="Calibri" panose="020F0502020204030204" pitchFamily="34" charset="0"/>
            </a:endParaRPr>
          </a:p>
          <a:p>
            <a:pPr marL="228600" indent="-228600">
              <a:buFont typeface="+mj-lt"/>
              <a:buAutoNum type="arabicPeriod"/>
            </a:pPr>
            <a:r>
              <a:rPr lang="en-US" sz="1200" b="1" dirty="0">
                <a:solidFill>
                  <a:schemeClr val="accent2">
                    <a:lumMod val="75000"/>
                  </a:schemeClr>
                </a:solidFill>
                <a:latin typeface="Calibri" panose="020F0502020204030204" pitchFamily="34" charset="0"/>
              </a:rPr>
              <a:t>ANNOUNCE</a:t>
            </a:r>
            <a:r>
              <a:rPr lang="en-US" sz="1200" b="0" dirty="0">
                <a:solidFill>
                  <a:schemeClr val="accent2">
                    <a:lumMod val="75000"/>
                  </a:schemeClr>
                </a:solidFill>
                <a:latin typeface="Calibri" panose="020F0502020204030204" pitchFamily="34" charset="0"/>
              </a:rPr>
              <a:t>:  During this session, your focus is on:</a:t>
            </a:r>
            <a:endParaRPr lang="en-US" sz="1200" b="0" dirty="0">
              <a:solidFill>
                <a:schemeClr val="tx2"/>
              </a:solidFill>
              <a:latin typeface="Calibri" panose="020F0502020204030204" pitchFamily="34" charset="0"/>
            </a:endParaRP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Completing a referral note</a:t>
            </a: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Getting the referred child to a health facility quickly </a:t>
            </a:r>
          </a:p>
          <a:p>
            <a:pPr marL="628650" lvl="1" indent="-171450">
              <a:buClr>
                <a:schemeClr val="accent1"/>
              </a:buClr>
              <a:buFont typeface="Arial" panose="020B0604020202020204" pitchFamily="34" charset="0"/>
              <a:buChar char="•"/>
            </a:pPr>
            <a:r>
              <a:rPr lang="en-US" sz="1200" b="0" dirty="0">
                <a:solidFill>
                  <a:srgbClr val="002060"/>
                </a:solidFill>
                <a:latin typeface="Calibri" panose="020F0502020204030204" pitchFamily="34" charset="0"/>
              </a:rPr>
              <a:t>Following-up a referred child </a:t>
            </a: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6956104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latin typeface="+mn-lt"/>
              </a:rPr>
              <a:t>REFERRING A SICK CHILD TO A HEALTH FACILITY</a:t>
            </a:r>
          </a:p>
          <a:p>
            <a:endParaRPr lang="en-US" sz="1200" dirty="0">
              <a:latin typeface="+mn-lt"/>
            </a:endParaRPr>
          </a:p>
          <a:p>
            <a:pPr marL="228600" indent="-228600">
              <a:buFont typeface="+mj-lt"/>
              <a:buAutoNum type="arabicPeriod"/>
            </a:pPr>
            <a:r>
              <a:rPr lang="en-US" sz="1200" b="1" dirty="0">
                <a:latin typeface="+mn-lt"/>
              </a:rPr>
              <a:t>PRESENT</a:t>
            </a:r>
            <a:r>
              <a:rPr lang="en-US" sz="1200" dirty="0">
                <a:latin typeface="+mn-lt"/>
              </a:rPr>
              <a:t>: </a:t>
            </a:r>
            <a:r>
              <a:rPr lang="en-US" sz="1200" b="0" i="0" u="none" strike="noStrike" kern="1200" baseline="0" dirty="0">
                <a:solidFill>
                  <a:schemeClr val="tx1"/>
                </a:solidFill>
                <a:latin typeface="+mn-lt"/>
                <a:ea typeface="+mn-ea"/>
                <a:cs typeface="+mn-cs"/>
              </a:rPr>
              <a:t>This session is about getting a very sick child to go to the health facility. You need to learn about referral to assist mothers to go and follow them up </a:t>
            </a:r>
          </a:p>
          <a:p>
            <a:pPr marL="228600" indent="-228600">
              <a:buFont typeface="+mj-lt"/>
              <a:buAutoNum type="arabicPeriod"/>
            </a:pPr>
            <a:r>
              <a:rPr lang="en-US" sz="1200" b="1" i="0" u="none" strike="noStrike" kern="1200" baseline="0" dirty="0">
                <a:solidFill>
                  <a:schemeClr val="tx1"/>
                </a:solidFill>
                <a:latin typeface="+mn-lt"/>
                <a:ea typeface="+mn-ea"/>
                <a:cs typeface="+mn-cs"/>
              </a:rPr>
              <a:t>GIVE</a:t>
            </a:r>
            <a:r>
              <a:rPr lang="en-US" sz="1200" b="0" i="0" u="none" strike="noStrike" kern="1200" baseline="0" dirty="0">
                <a:solidFill>
                  <a:schemeClr val="tx1"/>
                </a:solidFill>
                <a:latin typeface="+mn-lt"/>
                <a:ea typeface="+mn-ea"/>
                <a:cs typeface="+mn-cs"/>
              </a:rPr>
              <a:t> Instructions: </a:t>
            </a: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SHOW</a:t>
            </a:r>
            <a:r>
              <a:rPr lang="en-US" sz="1200" b="0" i="0" u="none" strike="noStrike" kern="1200" baseline="0" dirty="0">
                <a:solidFill>
                  <a:schemeClr val="tx1"/>
                </a:solidFill>
                <a:latin typeface="+mn-lt"/>
                <a:ea typeface="+mn-ea"/>
                <a:cs typeface="+mn-cs"/>
              </a:rPr>
              <a:t> a copy of a referral note to the participants. </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the importance and benefits of using a 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startAt="3"/>
            </a:pPr>
            <a:r>
              <a:rPr lang="en-US" sz="1200" b="1" i="0" u="none" strike="noStrike" kern="1200" baseline="0" dirty="0">
                <a:solidFill>
                  <a:schemeClr val="tx1"/>
                </a:solidFill>
                <a:latin typeface="+mn-lt"/>
                <a:ea typeface="+mn-ea"/>
                <a:cs typeface="+mn-cs"/>
              </a:rPr>
              <a:t>ASK</a:t>
            </a:r>
            <a:r>
              <a:rPr lang="en-US" sz="1200" b="0" i="0" u="none" strike="noStrike" kern="1200" baseline="0" dirty="0">
                <a:solidFill>
                  <a:schemeClr val="tx1"/>
                </a:solidFill>
                <a:latin typeface="+mn-lt"/>
                <a:ea typeface="+mn-ea"/>
                <a:cs typeface="+mn-cs"/>
              </a:rPr>
              <a:t> for questions.</a:t>
            </a:r>
            <a:endParaRPr lang="en-US" sz="1200" dirty="0">
              <a:latin typeface="+mn-lt"/>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6372692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PRESENT</a:t>
            </a:r>
            <a:r>
              <a:rPr lang="en-US" dirty="0"/>
              <a:t> </a:t>
            </a:r>
            <a:r>
              <a:rPr kumimoji="0" lang="en-US" sz="36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How to complete a referral form </a:t>
            </a:r>
            <a:endParaRPr lang="en-US" dirty="0"/>
          </a:p>
          <a:p>
            <a:endParaRPr lang="en-US" dirty="0"/>
          </a:p>
          <a:p>
            <a:pPr marL="228600" indent="-228600">
              <a:buFont typeface="+mj-lt"/>
              <a:buAutoNum type="arabicPeriod"/>
            </a:pPr>
            <a:r>
              <a:rPr lang="en-US" b="1" dirty="0"/>
              <a:t>ANNOUNCE</a:t>
            </a:r>
            <a:r>
              <a:rPr lang="en-US" dirty="0"/>
              <a:t>: </a:t>
            </a:r>
            <a:r>
              <a:rPr lang="en-US" sz="1200" b="0" i="0" u="none" strike="noStrike" kern="1200" baseline="0" dirty="0">
                <a:solidFill>
                  <a:schemeClr val="tx1"/>
                </a:solidFill>
                <a:latin typeface="+mn-lt"/>
                <a:ea typeface="+mn-ea"/>
                <a:cs typeface="+mn-cs"/>
              </a:rPr>
              <a:t>The Referral Form has two parts. You need to fill the upper part only. The caregiver must take this form to the Health Facility.  You must teach the importance of this form to the caregiver. </a:t>
            </a:r>
          </a:p>
          <a:p>
            <a:pPr marL="228600" indent="-228600">
              <a:buFont typeface="+mj-lt"/>
              <a:buAutoNum type="arabicPeriod"/>
            </a:pPr>
            <a:endParaRPr lang="en-US" dirty="0"/>
          </a:p>
          <a:p>
            <a:pPr marL="0" indent="0">
              <a:buFont typeface="Arial" panose="020B0604020202020204" pitchFamily="34" charset="0"/>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1888911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solidFill>
                  <a:srgbClr val="006E2E"/>
                </a:solidFill>
                <a:latin typeface="+mn-lt"/>
              </a:rPr>
              <a:t>REFERRAL FORM – TOP PORTION</a:t>
            </a:r>
            <a:endParaRPr lang="en-US" b="1" dirty="0"/>
          </a:p>
          <a:p>
            <a:endParaRPr lang="en-US" baseline="0" dirty="0"/>
          </a:p>
          <a:p>
            <a:pPr marL="228600" indent="-228600">
              <a:buFont typeface="+mj-lt"/>
              <a:buAutoNum type="arabicPeriod"/>
            </a:pPr>
            <a:r>
              <a:rPr lang="en-US" b="1" dirty="0"/>
              <a:t>EXPLAIN each</a:t>
            </a:r>
            <a:r>
              <a:rPr lang="en-US" b="1" baseline="0" dirty="0"/>
              <a:t> part of the top section.</a:t>
            </a:r>
          </a:p>
          <a:p>
            <a:pPr marL="228600" indent="-228600">
              <a:buFont typeface="+mj-lt"/>
              <a:buAutoNum type="arabicPeriod"/>
            </a:pPr>
            <a:r>
              <a:rPr lang="en-US" b="0" baseline="0" dirty="0"/>
              <a:t>The first box  - make sure you discuss with the caregiver which facility they should go to.</a:t>
            </a:r>
          </a:p>
          <a:p>
            <a:pPr marL="228600" indent="-228600">
              <a:buFont typeface="+mj-lt"/>
              <a:buAutoNum type="arabicPeriod"/>
            </a:pPr>
            <a:r>
              <a:rPr lang="en-US" b="0" baseline="0" dirty="0"/>
              <a:t>The 2</a:t>
            </a:r>
            <a:r>
              <a:rPr lang="en-US" b="0" baseline="30000" dirty="0"/>
              <a:t>nd</a:t>
            </a:r>
            <a:r>
              <a:rPr lang="en-US" b="0" baseline="0" dirty="0"/>
              <a:t> box are your (the drug stores) details</a:t>
            </a:r>
          </a:p>
          <a:p>
            <a:pPr marL="228600" indent="-228600">
              <a:buFont typeface="+mj-lt"/>
              <a:buAutoNum type="arabicPeriod"/>
            </a:pPr>
            <a:r>
              <a:rPr lang="en-US" b="0" baseline="0" dirty="0"/>
              <a:t>The 3</a:t>
            </a:r>
            <a:r>
              <a:rPr lang="en-US" b="0" baseline="30000" dirty="0"/>
              <a:t>rd</a:t>
            </a:r>
            <a:r>
              <a:rPr lang="en-US" b="0" baseline="0" dirty="0"/>
              <a:t> box are the patient and caregiver details</a:t>
            </a:r>
            <a:endParaRPr lang="en-US" b="0"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1046588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solidFill>
                  <a:srgbClr val="006E2E"/>
                </a:solidFill>
                <a:latin typeface="+mn-lt"/>
              </a:rPr>
              <a:t>REFERRAL FORM  – BOTTOM SECTION</a:t>
            </a:r>
            <a:endParaRPr lang="en-US" b="1" dirty="0"/>
          </a:p>
          <a:p>
            <a:endParaRPr lang="en-US" baseline="0" dirty="0"/>
          </a:p>
          <a:p>
            <a:pPr marL="457200" lvl="1" indent="0">
              <a:buFont typeface="+mj-lt"/>
              <a:buNone/>
            </a:pPr>
            <a:endParaRPr lang="en-US" b="1" dirty="0"/>
          </a:p>
          <a:p>
            <a:pPr marL="228600" indent="-228600">
              <a:buFont typeface="+mj-lt"/>
              <a:buAutoNum type="arabicPeriod"/>
            </a:pPr>
            <a:endParaRPr lang="en-US" baseline="0" dirty="0"/>
          </a:p>
          <a:p>
            <a:r>
              <a:rPr lang="en-US" dirty="0"/>
              <a:t>Present the slide and go through each box – Cough, Fever, Diarrhea. Explain how each section links to the Sick Child Guide</a:t>
            </a:r>
            <a:r>
              <a:rPr lang="en-US" baseline="0" dirty="0"/>
              <a:t> and also how it links to the patient register.</a:t>
            </a: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1284423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dirty="0">
                <a:solidFill>
                  <a:srgbClr val="006E2E"/>
                </a:solidFill>
                <a:latin typeface="+mn-lt"/>
              </a:rPr>
              <a:t>REFERRAL FORM PRACTICE – HEALTH CENTER SECTION</a:t>
            </a:r>
            <a:endParaRPr lang="en-US" b="1" dirty="0"/>
          </a:p>
          <a:p>
            <a:endParaRPr lang="en-US" baseline="0" dirty="0"/>
          </a:p>
          <a:p>
            <a:pPr marL="228600" indent="-228600">
              <a:buFont typeface="+mj-lt"/>
              <a:buAutoNum type="arabicPeriod"/>
            </a:pPr>
            <a:r>
              <a:rPr lang="en-US" b="1" baseline="0" dirty="0"/>
              <a:t>EXPLAIN </a:t>
            </a:r>
            <a:r>
              <a:rPr lang="en-US" b="0" baseline="0" dirty="0"/>
              <a:t>the Health Officer’s Feedback Box = The place where the Health Officer (nurse, doctor, health worker, etc.) can give instructions to the patient about treatment and care for the sick patient.  When the drug seller follows-up with the client, s/he can see if there are products or services that she can offer to the customer.  The drug seller can also encourage the client to follow all the instructions given by the Health Staff and take the medication as prescribed.</a:t>
            </a:r>
          </a:p>
          <a:p>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11284423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we are going to do this example together</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GUIDE participants step by step, helping them to find the information on the slide to use with the Sick Child Guide, patient register, and 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58</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dirty="0">
                <a:latin typeface="+mn-lt"/>
              </a:rPr>
              <a:t>REFERRAL FORM</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685800" lvl="1" indent="-228600">
              <a:buFont typeface="Arial" panose="020B0604020202020204" pitchFamily="34" charset="0"/>
              <a:buChar char="•"/>
            </a:pPr>
            <a:r>
              <a:rPr lang="en-US" sz="1200" b="1" i="0" u="none" strike="noStrike" kern="1200" baseline="0" dirty="0">
                <a:solidFill>
                  <a:schemeClr val="tx1"/>
                </a:solidFill>
                <a:latin typeface="+mn-lt"/>
                <a:ea typeface="+mn-ea"/>
                <a:cs typeface="+mn-cs"/>
              </a:rPr>
              <a:t>EXPLAIN</a:t>
            </a:r>
            <a:r>
              <a:rPr lang="en-US" sz="1200" b="0" i="0" u="none" strike="noStrike" kern="1200" baseline="0" dirty="0">
                <a:solidFill>
                  <a:schemeClr val="tx1"/>
                </a:solidFill>
                <a:latin typeface="+mn-lt"/>
                <a:ea typeface="+mn-ea"/>
                <a:cs typeface="+mn-cs"/>
              </a:rPr>
              <a:t> that they should work in pairs to assess the case study</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participants to have their Sick Child Guide, pen, patient register  and practice referral form in front of them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Participants should find the information on the slide to use with the Sick Child Guide, patient register, and referral form</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one participant to present their assessment.</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Ask others in the class to give feedback.</a:t>
            </a:r>
          </a:p>
          <a:p>
            <a:pPr marL="685800" lvl="1" indent="-22860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59</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IDENTIFY</a:t>
            </a:r>
            <a:r>
              <a:rPr lang="en-US" b="1" baseline="0" dirty="0"/>
              <a:t> YOUR ROLE IN COMMUNITY HEALTH</a:t>
            </a:r>
          </a:p>
          <a:p>
            <a:endParaRPr lang="en-US" b="1" baseline="0" dirty="0"/>
          </a:p>
          <a:p>
            <a:pPr marL="228600" indent="-228600">
              <a:buFont typeface="+mj-lt"/>
              <a:buAutoNum type="arabicPeriod"/>
            </a:pPr>
            <a:r>
              <a:rPr lang="en-US" b="1" baseline="0" dirty="0"/>
              <a:t>Ask participants to get into groups of 5-10 people.</a:t>
            </a:r>
          </a:p>
          <a:p>
            <a:pPr marL="228600" indent="-228600">
              <a:buFont typeface="+mj-lt"/>
              <a:buAutoNum type="arabicPeriod"/>
            </a:pPr>
            <a:r>
              <a:rPr lang="en-US" b="1" baseline="0" dirty="0"/>
              <a:t>Ask them to discuss what they think their role is in community health. Each group should write down 5 key roles on a sheet of paper. They have 10 minutes to discuss. If you find that people are not able to think of many ideas, tell them they can use the pictures on the screen for ideas.</a:t>
            </a:r>
          </a:p>
          <a:p>
            <a:pPr marL="457200" lvl="1" indent="0">
              <a:buFont typeface="+mj-lt"/>
              <a:buNone/>
            </a:pPr>
            <a:endParaRPr lang="en-US" baseline="0" dirty="0"/>
          </a:p>
          <a:p>
            <a:pPr marL="228600" lvl="0" indent="-228600">
              <a:buFont typeface="+mj-lt"/>
              <a:buAutoNum type="arabicPeriod"/>
            </a:pPr>
            <a:r>
              <a:rPr lang="en-US" b="1" baseline="0" dirty="0"/>
              <a:t>A</a:t>
            </a:r>
            <a:r>
              <a:rPr lang="en-US" baseline="0" dirty="0"/>
              <a:t>fter 5 (to 10) minutes: </a:t>
            </a:r>
          </a:p>
          <a:p>
            <a:pPr marL="685800" lvl="1" indent="-228600">
              <a:buFont typeface="+mj-lt"/>
              <a:buAutoNum type="arabicPeriod"/>
            </a:pPr>
            <a:r>
              <a:rPr lang="en-US" b="1" baseline="0" dirty="0"/>
              <a:t>INVITE</a:t>
            </a:r>
            <a:r>
              <a:rPr lang="en-US" baseline="0" dirty="0"/>
              <a:t> each group to quick read/present their list of their top 5 roles.</a:t>
            </a:r>
          </a:p>
          <a:p>
            <a:pPr marL="685800" lvl="1" indent="-228600">
              <a:buFont typeface="+mj-lt"/>
              <a:buAutoNum type="arabicPeriod"/>
            </a:pPr>
            <a:r>
              <a:rPr lang="en-US" b="1" baseline="0" dirty="0"/>
              <a:t>POST</a:t>
            </a:r>
            <a:r>
              <a:rPr lang="en-US" baseline="0" dirty="0"/>
              <a:t> all the lists on one wall.  </a:t>
            </a:r>
          </a:p>
          <a:p>
            <a:pPr marL="685800" lvl="1" indent="-228600">
              <a:buFont typeface="+mj-lt"/>
              <a:buAutoNum type="arabicPeriod"/>
            </a:pPr>
            <a:r>
              <a:rPr lang="en-US" b="1" baseline="0" dirty="0"/>
              <a:t>With </a:t>
            </a:r>
            <a:r>
              <a:rPr lang="en-US" b="0" baseline="0" dirty="0"/>
              <a:t>the participants, </a:t>
            </a:r>
            <a:r>
              <a:rPr lang="en-US" b="1" baseline="0" dirty="0"/>
              <a:t>IDENTIFY</a:t>
            </a:r>
            <a:r>
              <a:rPr lang="en-US" baseline="0" dirty="0"/>
              <a:t> (circle with a marker) roles that are found on most/all lists.</a:t>
            </a:r>
          </a:p>
          <a:p>
            <a:pPr marL="685800" lvl="1" indent="-228600">
              <a:buFont typeface="+mj-lt"/>
              <a:buAutoNum type="arabicPeriod"/>
            </a:pPr>
            <a:r>
              <a:rPr lang="en-US" b="1" baseline="0" dirty="0"/>
              <a:t>HIGHLIGHT</a:t>
            </a:r>
            <a:r>
              <a:rPr lang="en-US" baseline="0" dirty="0"/>
              <a:t> (underline) unusual roles that occur on only 1 or 2 lists.</a:t>
            </a:r>
          </a:p>
          <a:p>
            <a:pPr marL="685800" lvl="1" indent="-228600">
              <a:buFont typeface="+mj-lt"/>
              <a:buAutoNum type="arabicPeriod"/>
            </a:pPr>
            <a:endParaRPr lang="en-US" baseline="0" dirty="0"/>
          </a:p>
          <a:p>
            <a:pPr marL="228600" lvl="0" indent="-228600">
              <a:buFont typeface="+mj-lt"/>
              <a:buAutoNum type="arabicPeriod"/>
            </a:pPr>
            <a:r>
              <a:rPr lang="en-US" b="1" baseline="0" dirty="0"/>
              <a:t>INVITE</a:t>
            </a:r>
            <a:r>
              <a:rPr lang="en-US" baseline="0" dirty="0"/>
              <a:t> a few volunteers to comment on what s/he thinks is interesting or surprising about the lists.</a:t>
            </a:r>
          </a:p>
          <a:p>
            <a:pPr marL="228600" lvl="0" indent="-228600">
              <a:buFont typeface="+mj-lt"/>
              <a:buAutoNum type="arabicPeriod"/>
            </a:pPr>
            <a:endParaRPr lang="en-US" baseline="0" dirty="0"/>
          </a:p>
          <a:p>
            <a:pPr marL="228600" lvl="0" indent="-228600">
              <a:buFont typeface="+mj-lt"/>
              <a:buAutoNum type="arabicPeriod"/>
            </a:pPr>
            <a:r>
              <a:rPr lang="en-US" b="1" baseline="0" dirty="0"/>
              <a:t>ENCOURAGE</a:t>
            </a:r>
            <a:r>
              <a:rPr lang="en-US" baseline="0" dirty="0"/>
              <a:t> the participants to consider how they can best participate in the training and learn more about how to better fulfill the many roles and expectations of their work in Community Health.</a:t>
            </a:r>
          </a:p>
          <a:p>
            <a:pPr marL="228600" lvl="0" indent="-228600">
              <a:buFont typeface="+mj-lt"/>
              <a:buAutoNum type="arabicPeriod"/>
            </a:pPr>
            <a:endParaRPr lang="en-US" baseline="0" dirty="0"/>
          </a:p>
          <a:p>
            <a:pPr marL="0" lvl="0" indent="0">
              <a:buFont typeface="+mj-lt"/>
              <a:buNone/>
            </a:pPr>
            <a:r>
              <a:rPr lang="en-US" b="1" baseline="0" dirty="0"/>
              <a:t>NOTE TO TRAINER:  SAVE </a:t>
            </a:r>
            <a:r>
              <a:rPr lang="en-US" baseline="0" dirty="0"/>
              <a:t>the copies of their flip charts to be used as a reference in the last training event.</a:t>
            </a:r>
          </a:p>
          <a:p>
            <a:pPr marL="228600" lvl="0" indent="-228600">
              <a:buFont typeface="+mj-lt"/>
              <a:buAutoNum type="arabicPeriod"/>
            </a:pPr>
            <a:endParaRPr lang="en-US" baseline="0" dirty="0"/>
          </a:p>
          <a:p>
            <a:pPr marL="685800" lvl="1"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6</a:t>
            </a:fld>
            <a:endParaRPr lang="en-US"/>
          </a:p>
        </p:txBody>
      </p:sp>
    </p:spTree>
    <p:extLst>
      <p:ext uri="{BB962C8B-B14F-4D97-AF65-F5344CB8AC3E}">
        <p14:creationId xmlns:p14="http://schemas.microsoft.com/office/powerpoint/2010/main" val="25738246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DISCUSS: GETTING SICK CHILDREN TO THE HEALTH FACILITY</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ASK</a:t>
            </a:r>
            <a:r>
              <a:rPr lang="en-US" sz="1200" b="0" i="0" u="none" strike="noStrike" kern="1200" baseline="0" dirty="0">
                <a:solidFill>
                  <a:schemeClr val="tx1"/>
                </a:solidFill>
                <a:latin typeface="+mn-lt"/>
                <a:ea typeface="+mn-ea"/>
                <a:cs typeface="+mn-cs"/>
              </a:rPr>
              <a:t> each question.</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INVITE</a:t>
            </a:r>
            <a:r>
              <a:rPr lang="en-US" sz="1200" b="0" i="0" u="none" strike="noStrike" kern="1200" baseline="0" dirty="0">
                <a:solidFill>
                  <a:schemeClr val="tx1"/>
                </a:solidFill>
                <a:latin typeface="+mn-lt"/>
                <a:ea typeface="+mn-ea"/>
                <a:cs typeface="+mn-cs"/>
              </a:rPr>
              <a:t> a volunteer to suggest what s/he could do to address the problem.</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ALLOW</a:t>
            </a:r>
            <a:r>
              <a:rPr lang="en-US" sz="1200" b="0" i="0" u="none" strike="noStrike" kern="1200" baseline="0" dirty="0">
                <a:solidFill>
                  <a:schemeClr val="tx1"/>
                </a:solidFill>
                <a:latin typeface="+mn-lt"/>
                <a:ea typeface="+mn-ea"/>
                <a:cs typeface="+mn-cs"/>
              </a:rPr>
              <a:t> 1 or 2 others to comment.  REVEAL additional ways to respond to the problem.</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ENCOURAGE </a:t>
            </a:r>
            <a:r>
              <a:rPr lang="en-US" sz="1200" b="0" i="0" u="none" strike="noStrike" kern="1200" baseline="0" dirty="0">
                <a:solidFill>
                  <a:schemeClr val="tx1"/>
                </a:solidFill>
                <a:latin typeface="+mn-lt"/>
                <a:ea typeface="+mn-ea"/>
                <a:cs typeface="+mn-cs"/>
              </a:rPr>
              <a:t>the drug sellers to support and help their clients get the help they need to better health.</a:t>
            </a:r>
          </a:p>
          <a:p>
            <a:pPr lvl="1"/>
            <a:r>
              <a:rPr lang="en-US"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5C7802B9-19CE-44CA-A411-FECAD07C464A}" type="slidenum">
              <a:rPr lang="en-US" smtClean="0"/>
              <a:t>60</a:t>
            </a:fld>
            <a:endParaRPr lang="en-US"/>
          </a:p>
        </p:txBody>
      </p:sp>
    </p:spTree>
    <p:extLst>
      <p:ext uri="{BB962C8B-B14F-4D97-AF65-F5344CB8AC3E}">
        <p14:creationId xmlns:p14="http://schemas.microsoft.com/office/powerpoint/2010/main" val="34351515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fontAlgn="auto" hangingPunct="1">
              <a:spcBef>
                <a:spcPts val="0"/>
              </a:spcBef>
              <a:spcAft>
                <a:spcPts val="0"/>
              </a:spcAft>
              <a:defRPr/>
            </a:pPr>
            <a:r>
              <a:rPr lang="en-US" b="1" i="0" dirty="0"/>
              <a:t>Referring</a:t>
            </a:r>
            <a:r>
              <a:rPr lang="en-US" b="1" i="0" baseline="0" dirty="0"/>
              <a:t> a child – role play</a:t>
            </a:r>
          </a:p>
          <a:p>
            <a:pPr eaLnBrk="1" fontAlgn="auto" hangingPunct="1">
              <a:spcBef>
                <a:spcPts val="0"/>
              </a:spcBef>
              <a:spcAft>
                <a:spcPts val="0"/>
              </a:spcAft>
              <a:defRPr/>
            </a:pPr>
            <a:endParaRPr lang="en-US" b="1" i="0" baseline="0" dirty="0"/>
          </a:p>
          <a:p>
            <a:pPr eaLnBrk="1" fontAlgn="auto" hangingPunct="1">
              <a:spcBef>
                <a:spcPts val="0"/>
              </a:spcBef>
              <a:spcAft>
                <a:spcPts val="0"/>
              </a:spcAft>
              <a:defRPr/>
            </a:pPr>
            <a:r>
              <a:rPr lang="en-US" b="1" i="0" baseline="0" dirty="0"/>
              <a:t>ASK participants to get into groups of 3.</a:t>
            </a:r>
          </a:p>
          <a:p>
            <a:pPr eaLnBrk="1" fontAlgn="auto" hangingPunct="1">
              <a:spcBef>
                <a:spcPts val="0"/>
              </a:spcBef>
              <a:spcAft>
                <a:spcPts val="0"/>
              </a:spcAft>
              <a:defRPr/>
            </a:pPr>
            <a:r>
              <a:rPr lang="en-US" b="0" i="0" baseline="0" dirty="0"/>
              <a:t>1 person is </a:t>
            </a:r>
            <a:r>
              <a:rPr lang="en-US" b="0" i="0" baseline="0" dirty="0" err="1"/>
              <a:t>Jesika</a:t>
            </a:r>
            <a:endParaRPr lang="en-US" b="0" i="0" baseline="0" dirty="0"/>
          </a:p>
          <a:p>
            <a:pPr eaLnBrk="1" fontAlgn="auto" hangingPunct="1">
              <a:spcBef>
                <a:spcPts val="0"/>
              </a:spcBef>
              <a:spcAft>
                <a:spcPts val="0"/>
              </a:spcAft>
              <a:defRPr/>
            </a:pPr>
            <a:r>
              <a:rPr lang="en-US" b="0" i="0" baseline="0" dirty="0"/>
              <a:t>1 person is the drug store attendant</a:t>
            </a:r>
          </a:p>
          <a:p>
            <a:pPr eaLnBrk="1" fontAlgn="auto" hangingPunct="1">
              <a:spcBef>
                <a:spcPts val="0"/>
              </a:spcBef>
              <a:spcAft>
                <a:spcPts val="0"/>
              </a:spcAft>
              <a:defRPr/>
            </a:pPr>
            <a:r>
              <a:rPr lang="en-US" b="0" i="0" dirty="0"/>
              <a:t>1 person is the observer</a:t>
            </a:r>
          </a:p>
          <a:p>
            <a:pPr eaLnBrk="1" fontAlgn="auto" hangingPunct="1">
              <a:spcBef>
                <a:spcPts val="0"/>
              </a:spcBef>
              <a:spcAft>
                <a:spcPts val="0"/>
              </a:spcAft>
              <a:defRPr/>
            </a:pPr>
            <a:endParaRPr lang="en-US" i="0" dirty="0"/>
          </a:p>
          <a:p>
            <a:pPr eaLnBrk="1" fontAlgn="auto" hangingPunct="1">
              <a:spcBef>
                <a:spcPts val="0"/>
              </a:spcBef>
              <a:spcAft>
                <a:spcPts val="0"/>
              </a:spcAft>
              <a:defRPr/>
            </a:pPr>
            <a:r>
              <a:rPr lang="en-US" i="0" dirty="0"/>
              <a:t>The</a:t>
            </a:r>
            <a:r>
              <a:rPr lang="en-US" i="0" baseline="0" dirty="0"/>
              <a:t> drug store attendant should use the referral form to explain to </a:t>
            </a:r>
            <a:r>
              <a:rPr lang="en-US" i="0" baseline="0" dirty="0" err="1"/>
              <a:t>Jesika</a:t>
            </a:r>
            <a:r>
              <a:rPr lang="en-US" i="0" baseline="0" dirty="0"/>
              <a:t> why they are referring Betty to the health </a:t>
            </a:r>
            <a:r>
              <a:rPr lang="en-US" i="0" baseline="0" dirty="0" err="1"/>
              <a:t>centre</a:t>
            </a:r>
            <a:r>
              <a:rPr lang="en-US" i="0" baseline="0" dirty="0"/>
              <a:t>.</a:t>
            </a:r>
          </a:p>
          <a:p>
            <a:pPr eaLnBrk="1" fontAlgn="auto" hangingPunct="1">
              <a:spcBef>
                <a:spcPts val="0"/>
              </a:spcBef>
              <a:spcAft>
                <a:spcPts val="0"/>
              </a:spcAft>
              <a:defRPr/>
            </a:pPr>
            <a:r>
              <a:rPr lang="en-US" i="0" baseline="0" dirty="0" err="1"/>
              <a:t>Jesika</a:t>
            </a:r>
            <a:r>
              <a:rPr lang="en-US" i="0" baseline="0" dirty="0"/>
              <a:t> should state some reasons why she doesn’t want to go to the health </a:t>
            </a:r>
            <a:r>
              <a:rPr lang="en-US" i="0" baseline="0" dirty="0" err="1"/>
              <a:t>centre</a:t>
            </a:r>
            <a:r>
              <a:rPr lang="en-US" i="0" baseline="0" dirty="0"/>
              <a:t>.</a:t>
            </a:r>
          </a:p>
          <a:p>
            <a:pPr eaLnBrk="1" fontAlgn="auto" hangingPunct="1">
              <a:spcBef>
                <a:spcPts val="0"/>
              </a:spcBef>
              <a:spcAft>
                <a:spcPts val="0"/>
              </a:spcAft>
              <a:defRPr/>
            </a:pPr>
            <a:r>
              <a:rPr lang="en-US" i="0" baseline="0" dirty="0"/>
              <a:t>The drug store attendant should explain to </a:t>
            </a:r>
            <a:r>
              <a:rPr lang="en-US" i="0" baseline="0" dirty="0" err="1"/>
              <a:t>Jesika</a:t>
            </a:r>
            <a:r>
              <a:rPr lang="en-US" i="0" baseline="0" dirty="0"/>
              <a:t> why going to the health </a:t>
            </a:r>
            <a:r>
              <a:rPr lang="en-US" i="0" baseline="0" dirty="0" err="1"/>
              <a:t>centre</a:t>
            </a:r>
            <a:r>
              <a:rPr lang="en-US" i="0" baseline="0" dirty="0"/>
              <a:t> is so important.</a:t>
            </a:r>
          </a:p>
          <a:p>
            <a:pPr eaLnBrk="1" fontAlgn="auto" hangingPunct="1">
              <a:spcBef>
                <a:spcPts val="0"/>
              </a:spcBef>
              <a:spcAft>
                <a:spcPts val="0"/>
              </a:spcAft>
              <a:defRPr/>
            </a:pPr>
            <a:endParaRPr lang="en-US" i="0" baseline="0" dirty="0"/>
          </a:p>
          <a:p>
            <a:pPr eaLnBrk="1" fontAlgn="auto" hangingPunct="1">
              <a:spcBef>
                <a:spcPts val="0"/>
              </a:spcBef>
              <a:spcAft>
                <a:spcPts val="0"/>
              </a:spcAft>
              <a:defRPr/>
            </a:pPr>
            <a:r>
              <a:rPr lang="en-US" i="0" baseline="0" dirty="0"/>
              <a:t>ASK one or two of the observers to present to the group about what objections were raised and some of the solutions the drug store attendant used to overcome these.</a:t>
            </a:r>
            <a:endParaRPr lang="en-US" i="0" dirty="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DD5A1-1071-4A5E-A051-F12089DE3FB3}" type="slidenum">
              <a:rPr lang="en-US" smtClean="0">
                <a:solidFill>
                  <a:prstClr val="black"/>
                </a:solidFill>
              </a:rPr>
              <a:pPr fontAlgn="base">
                <a:spcBef>
                  <a:spcPct val="0"/>
                </a:spcBef>
                <a:spcAft>
                  <a:spcPct val="0"/>
                </a:spcAft>
                <a:defRPr/>
              </a:pPr>
              <a:t>61</a:t>
            </a:fld>
            <a:endParaRPr lang="en-US">
              <a:solidFill>
                <a:prstClr val="black"/>
              </a:solidFill>
            </a:endParaRPr>
          </a:p>
        </p:txBody>
      </p:sp>
    </p:spTree>
    <p:extLst>
      <p:ext uri="{BB962C8B-B14F-4D97-AF65-F5344CB8AC3E}">
        <p14:creationId xmlns:p14="http://schemas.microsoft.com/office/powerpoint/2010/main" val="3132206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rPr>
              <a:t>DISCUSS</a:t>
            </a:r>
            <a:r>
              <a:rPr lang="en-US" dirty="0">
                <a:latin typeface="Calibri" panose="020F0502020204030204" pitchFamily="34" charset="0"/>
              </a:rPr>
              <a:t> </a:t>
            </a:r>
            <a:r>
              <a:rPr lang="en-US" sz="1200" b="1" dirty="0">
                <a:latin typeface="Calibri" panose="020F0502020204030204" pitchFamily="34" charset="0"/>
              </a:rPr>
              <a:t>THE IMPORTANCE OF FOLLOW-UP</a:t>
            </a:r>
          </a:p>
          <a:p>
            <a:endParaRPr lang="en-US" dirty="0">
              <a:latin typeface="Calibri" panose="020F0502020204030204" pitchFamily="34" charset="0"/>
            </a:endParaRPr>
          </a:p>
          <a:p>
            <a:pPr marL="228600" indent="-228600">
              <a:buFont typeface="+mj-lt"/>
              <a:buAutoNum type="arabicPeriod"/>
            </a:pPr>
            <a:r>
              <a:rPr lang="en-US" b="1" dirty="0">
                <a:latin typeface="Calibri" panose="020F0502020204030204" pitchFamily="34" charset="0"/>
              </a:rPr>
              <a:t>ANNOUNCE</a:t>
            </a:r>
            <a:r>
              <a:rPr lang="en-US" dirty="0">
                <a:latin typeface="Calibri" panose="020F0502020204030204" pitchFamily="34" charset="0"/>
              </a:rPr>
              <a:t>:  </a:t>
            </a:r>
            <a:r>
              <a:rPr lang="en-US" baseline="0" dirty="0">
                <a:latin typeface="Calibri" panose="020F0502020204030204" pitchFamily="34" charset="0"/>
              </a:rPr>
              <a:t>Let us now discuss the importance of follow-up after referral.  </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b="1" baseline="0" dirty="0">
                <a:latin typeface="Calibri" panose="020F0502020204030204" pitchFamily="34" charset="0"/>
              </a:rPr>
              <a:t>ASK</a:t>
            </a:r>
            <a:r>
              <a:rPr lang="en-US" baseline="0" dirty="0">
                <a:latin typeface="Calibri" panose="020F0502020204030204" pitchFamily="34" charset="0"/>
              </a:rPr>
              <a:t>: </a:t>
            </a:r>
            <a:r>
              <a:rPr lang="en-US" sz="1200" b="1" dirty="0">
                <a:solidFill>
                  <a:srgbClr val="E04920"/>
                </a:solidFill>
                <a:latin typeface="Calibri" panose="020F0502020204030204" pitchFamily="34" charset="0"/>
              </a:rPr>
              <a:t>Why encourage a caregiver to follow-up with you?</a:t>
            </a:r>
          </a:p>
          <a:p>
            <a:pPr marL="457200" lvl="1" indent="0">
              <a:buFont typeface="+mj-lt"/>
              <a:buNone/>
            </a:pPr>
            <a:r>
              <a:rPr lang="en-US" b="1" baseline="0" dirty="0">
                <a:latin typeface="Calibri" panose="020F0502020204030204" pitchFamily="34" charset="0"/>
              </a:rPr>
              <a:t>Write</a:t>
            </a:r>
            <a:r>
              <a:rPr lang="en-US" baseline="0" dirty="0">
                <a:latin typeface="Calibri" panose="020F0502020204030204" pitchFamily="34" charset="0"/>
              </a:rPr>
              <a:t> them on a flipchart.</a:t>
            </a:r>
          </a:p>
          <a:p>
            <a:pPr marL="457200" lvl="1" indent="0">
              <a:buFont typeface="+mj-lt"/>
              <a:buNone/>
            </a:pPr>
            <a:endParaRPr lang="en-US" baseline="0" dirty="0">
              <a:latin typeface="Calibri" panose="020F0502020204030204" pitchFamily="34" charset="0"/>
            </a:endParaRPr>
          </a:p>
          <a:p>
            <a:pPr marL="228600" indent="-228600">
              <a:buFont typeface="+mj-lt"/>
              <a:buAutoNum type="arabicPeriod"/>
            </a:pPr>
            <a:r>
              <a:rPr lang="en-US" b="1" baseline="0" dirty="0">
                <a:latin typeface="Calibri" panose="020F0502020204030204" pitchFamily="34" charset="0"/>
              </a:rPr>
              <a:t>PRESENT</a:t>
            </a:r>
            <a:r>
              <a:rPr lang="en-US" baseline="0" dirty="0">
                <a:latin typeface="Calibri" panose="020F0502020204030204" pitchFamily="34" charset="0"/>
              </a:rPr>
              <a:t>: Here are some examples you mentioned and we can add some more.</a:t>
            </a:r>
          </a:p>
          <a:p>
            <a:pPr marL="457200" lvl="1" indent="0">
              <a:buFont typeface="+mj-lt"/>
              <a:buNone/>
            </a:pPr>
            <a:r>
              <a:rPr lang="en-US" b="1" baseline="0" dirty="0">
                <a:latin typeface="Calibri" panose="020F0502020204030204" pitchFamily="34" charset="0"/>
              </a:rPr>
              <a:t>READ</a:t>
            </a:r>
            <a:r>
              <a:rPr lang="en-US" baseline="0" dirty="0">
                <a:latin typeface="Calibri" panose="020F0502020204030204" pitchFamily="34" charset="0"/>
              </a:rPr>
              <a:t> the examples on the slide and then let participants give more examples as you.</a:t>
            </a:r>
          </a:p>
          <a:p>
            <a:pPr marL="457200" lvl="1" indent="0">
              <a:buFont typeface="+mj-lt"/>
              <a:buNone/>
            </a:pPr>
            <a:r>
              <a:rPr lang="en-US" sz="1200" b="0" i="0" u="none" strike="noStrike" kern="1200" baseline="0" dirty="0">
                <a:solidFill>
                  <a:schemeClr val="tx1"/>
                </a:solidFill>
                <a:latin typeface="Calibri" panose="020F0502020204030204" pitchFamily="34" charset="0"/>
                <a:ea typeface="+mn-ea"/>
                <a:cs typeface="+mn-cs"/>
              </a:rPr>
              <a:t>The child will need care when he or she returns from the health facility.  </a:t>
            </a:r>
          </a:p>
          <a:p>
            <a:pPr marL="628650" lvl="1"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mn-ea"/>
                <a:cs typeface="+mn-cs"/>
              </a:rPr>
              <a:t>Ask the caregiver to bring the child to see you when they return. </a:t>
            </a:r>
          </a:p>
          <a:p>
            <a:pPr marL="628650" lvl="1" indent="-171450">
              <a:buFont typeface="Arial" panose="020B0604020202020204" pitchFamily="34" charset="0"/>
              <a:buChar char="•"/>
            </a:pPr>
            <a:r>
              <a:rPr lang="en-US" sz="1200" b="0" i="0" u="none" strike="noStrike" kern="1200" baseline="0" dirty="0">
                <a:solidFill>
                  <a:schemeClr val="tx1"/>
                </a:solidFill>
                <a:latin typeface="Calibri" panose="020F0502020204030204" pitchFamily="34" charset="0"/>
                <a:ea typeface="+mn-ea"/>
                <a:cs typeface="+mn-cs"/>
              </a:rPr>
              <a:t>Ask her to bring any note from the health worker about continuing the child’s treatment at home. If this is not possible, then try to check if the caregiver went to the health facility and how the child is doing.</a:t>
            </a: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8251216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b="1" dirty="0"/>
              <a:t>WHAT TO DO DURING A FOLLOW-UP VISIT</a:t>
            </a:r>
          </a:p>
          <a:p>
            <a:pPr marL="0" lvl="0" indent="0">
              <a:buFont typeface="+mj-lt"/>
              <a:buNone/>
            </a:pPr>
            <a:endParaRPr lang="en-US" sz="1200" b="0" i="0" u="none" strike="noStrike" kern="1200" baseline="0" dirty="0">
              <a:solidFill>
                <a:schemeClr val="tx1"/>
              </a:solidFill>
              <a:latin typeface="+mn-lt"/>
              <a:ea typeface="+mn-ea"/>
              <a:cs typeface="+mn-cs"/>
            </a:endParaRPr>
          </a:p>
          <a:p>
            <a:pPr marL="228600" lvl="0" indent="-228600">
              <a:buFont typeface="+mj-lt"/>
              <a:buAutoNum type="alphaUcPeriod"/>
            </a:pPr>
            <a:r>
              <a:rPr lang="en-US" sz="1200" b="1" i="0" u="none" strike="noStrike" kern="1200" baseline="0" dirty="0">
                <a:solidFill>
                  <a:schemeClr val="tx1"/>
                </a:solidFill>
                <a:latin typeface="+mn-lt"/>
                <a:ea typeface="+mn-ea"/>
                <a:cs typeface="+mn-cs"/>
              </a:rPr>
              <a:t>PRESENT</a:t>
            </a:r>
            <a:r>
              <a:rPr lang="en-US" sz="1200" b="0" i="0" u="none" strike="noStrike" kern="1200" baseline="0" dirty="0">
                <a:solidFill>
                  <a:schemeClr val="tx1"/>
                </a:solidFill>
                <a:latin typeface="+mn-lt"/>
                <a:ea typeface="+mn-ea"/>
                <a:cs typeface="+mn-cs"/>
              </a:rPr>
              <a:t> the agenda items for a follow-up visit.</a:t>
            </a:r>
          </a:p>
          <a:p>
            <a:pPr marL="228600" lvl="0" indent="-228600">
              <a:buFont typeface="+mj-lt"/>
              <a:buAutoNum type="arabicPeriod"/>
            </a:pPr>
            <a:r>
              <a:rPr lang="en-US" sz="1200" b="1" i="0" u="none" strike="noStrike" kern="1200" baseline="0" dirty="0">
                <a:solidFill>
                  <a:schemeClr val="tx1"/>
                </a:solidFill>
                <a:latin typeface="+mn-lt"/>
                <a:ea typeface="+mn-ea"/>
                <a:cs typeface="+mn-cs"/>
              </a:rPr>
              <a:t>CHECK</a:t>
            </a:r>
            <a:r>
              <a:rPr lang="en-US" sz="1200" b="0" i="0" u="none" strike="noStrike" kern="1200" baseline="0" dirty="0">
                <a:solidFill>
                  <a:schemeClr val="tx1"/>
                </a:solidFill>
                <a:latin typeface="+mn-lt"/>
                <a:ea typeface="+mn-ea"/>
                <a:cs typeface="+mn-cs"/>
              </a:rPr>
              <a:t> for danger signs.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If there are any danger signs, you will need to refer the child again to the health facility.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The child is not improving as expected.</a:t>
            </a:r>
          </a:p>
          <a:p>
            <a:pPr marL="685800" lvl="1" indent="-228600">
              <a:buFont typeface="+mj-lt"/>
              <a:buAutoNum type="arabicPeriod"/>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1" i="0"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f there are no danger signs, </a:t>
            </a:r>
            <a:r>
              <a:rPr lang="en-US" sz="1200" b="1" i="0" u="none" strike="noStrike" kern="1200" baseline="0" dirty="0">
                <a:solidFill>
                  <a:schemeClr val="tx1"/>
                </a:solidFill>
                <a:latin typeface="+mn-lt"/>
                <a:ea typeface="+mn-ea"/>
                <a:cs typeface="+mn-cs"/>
              </a:rPr>
              <a:t>HELP</a:t>
            </a:r>
            <a:r>
              <a:rPr lang="en-US" sz="1200" b="0" i="0" u="none" strike="noStrike" kern="1200" baseline="0" dirty="0">
                <a:solidFill>
                  <a:schemeClr val="tx1"/>
                </a:solidFill>
                <a:latin typeface="+mn-lt"/>
                <a:ea typeface="+mn-ea"/>
                <a:cs typeface="+mn-cs"/>
              </a:rPr>
              <a:t> the caregiver continue appropriate home care. </a:t>
            </a:r>
          </a:p>
          <a:p>
            <a:pPr marL="228600" lvl="0" indent="-228600">
              <a:buFont typeface="+mj-lt"/>
              <a:buAutoNum type="arabicPeriod"/>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1" i="0"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f the health worker at the health facility gave the child medicine to take at home, </a:t>
            </a:r>
            <a:r>
              <a:rPr lang="en-US" sz="1200" b="1" i="0" u="none" strike="noStrike" kern="1200" baseline="0" dirty="0">
                <a:solidFill>
                  <a:schemeClr val="tx1"/>
                </a:solidFill>
                <a:latin typeface="+mn-lt"/>
                <a:ea typeface="+mn-ea"/>
                <a:cs typeface="+mn-cs"/>
              </a:rPr>
              <a:t>MAKE SURE </a:t>
            </a:r>
            <a:r>
              <a:rPr lang="en-US" sz="1200" b="0" i="0" u="none" strike="noStrike" kern="1200" baseline="0" dirty="0">
                <a:solidFill>
                  <a:schemeClr val="tx1"/>
                </a:solidFill>
                <a:latin typeface="+mn-lt"/>
                <a:ea typeface="+mn-ea"/>
                <a:cs typeface="+mn-cs"/>
              </a:rPr>
              <a:t>that the caregiver understands how to give it correctly.  Giving the medicine correctly means:</a:t>
            </a:r>
          </a:p>
          <a:p>
            <a:pPr marL="457200" lvl="1" indent="0">
              <a:buFont typeface="+mj-lt"/>
              <a:buNone/>
            </a:pPr>
            <a:r>
              <a:rPr lang="en-US" sz="1200" b="0" i="0" u="none" strike="noStrike" kern="1200" baseline="0" dirty="0">
                <a:solidFill>
                  <a:schemeClr val="tx1"/>
                </a:solidFill>
                <a:latin typeface="+mn-lt"/>
                <a:ea typeface="+mn-ea"/>
                <a:cs typeface="+mn-cs"/>
              </a:rPr>
              <a:t>• The correct medicine</a:t>
            </a:r>
          </a:p>
          <a:p>
            <a:pPr marL="457200" lvl="1" indent="0">
              <a:buFont typeface="+mj-lt"/>
              <a:buNone/>
            </a:pPr>
            <a:r>
              <a:rPr lang="en-US" sz="1200" b="0" i="0" u="none" strike="noStrike" kern="1200" baseline="0" dirty="0">
                <a:solidFill>
                  <a:schemeClr val="tx1"/>
                </a:solidFill>
                <a:latin typeface="+mn-lt"/>
                <a:ea typeface="+mn-ea"/>
                <a:cs typeface="+mn-cs"/>
              </a:rPr>
              <a:t>• The correct dose</a:t>
            </a:r>
          </a:p>
          <a:p>
            <a:pPr marL="457200" lvl="1" indent="0">
              <a:buFont typeface="+mj-lt"/>
              <a:buNone/>
            </a:pPr>
            <a:r>
              <a:rPr lang="en-US" sz="1200" b="0" i="0" u="none" strike="noStrike" kern="1200" baseline="0" dirty="0">
                <a:solidFill>
                  <a:schemeClr val="tx1"/>
                </a:solidFill>
                <a:latin typeface="+mn-lt"/>
                <a:ea typeface="+mn-ea"/>
                <a:cs typeface="+mn-cs"/>
              </a:rPr>
              <a:t>• The correct time or times of the day</a:t>
            </a:r>
          </a:p>
          <a:p>
            <a:pPr marL="457200" lvl="1" indent="0">
              <a:buFont typeface="+mj-lt"/>
              <a:buNone/>
            </a:pPr>
            <a:r>
              <a:rPr lang="en-US" sz="1200" b="0" i="0" u="none" strike="noStrike" kern="1200" baseline="0" dirty="0">
                <a:solidFill>
                  <a:schemeClr val="tx1"/>
                </a:solidFill>
                <a:latin typeface="+mn-lt"/>
                <a:ea typeface="+mn-ea"/>
                <a:cs typeface="+mn-cs"/>
              </a:rPr>
              <a:t>• For the correct number of days</a:t>
            </a:r>
          </a:p>
          <a:p>
            <a:pPr marL="457200" lvl="1" indent="0">
              <a:buFont typeface="+mj-lt"/>
              <a:buNone/>
            </a:pPr>
            <a:r>
              <a:rPr lang="en-US" sz="1200" b="1" i="0" u="none" strike="noStrike" kern="1200" baseline="0" dirty="0">
                <a:solidFill>
                  <a:schemeClr val="tx1"/>
                </a:solidFill>
                <a:latin typeface="+mn-lt"/>
                <a:ea typeface="+mn-ea"/>
                <a:cs typeface="+mn-cs"/>
              </a:rPr>
              <a:t>HELP</a:t>
            </a:r>
            <a:r>
              <a:rPr lang="en-US" sz="1200" b="0" i="0" u="none" strike="noStrike" kern="1200" baseline="0" dirty="0">
                <a:solidFill>
                  <a:schemeClr val="tx1"/>
                </a:solidFill>
                <a:latin typeface="+mn-lt"/>
                <a:ea typeface="+mn-ea"/>
                <a:cs typeface="+mn-cs"/>
              </a:rPr>
              <a:t> the caregiver continue to follow the treatment that the health worker recommended to continue at home.</a:t>
            </a:r>
          </a:p>
          <a:p>
            <a:pPr marL="685800" lvl="1" indent="-228600">
              <a:buFont typeface="+mj-lt"/>
              <a:buAutoNum type="arabicPeriod"/>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1" i="0" u="none" strike="noStrike" kern="1200" baseline="0" dirty="0">
                <a:solidFill>
                  <a:schemeClr val="tx1"/>
                </a:solidFill>
                <a:latin typeface="+mn-lt"/>
                <a:ea typeface="+mn-ea"/>
                <a:cs typeface="+mn-cs"/>
              </a:rPr>
              <a:t>REMIND</a:t>
            </a:r>
            <a:r>
              <a:rPr lang="en-US" sz="1200" b="0" i="0" u="none" strike="noStrike" kern="1200" baseline="0" dirty="0">
                <a:solidFill>
                  <a:schemeClr val="tx1"/>
                </a:solidFill>
                <a:latin typeface="+mn-lt"/>
                <a:ea typeface="+mn-ea"/>
                <a:cs typeface="+mn-cs"/>
              </a:rPr>
              <a:t> the caregiver to offer more fluids and to continue feeding the child.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Also, offer more food to the child as the child gets better. The extra food will help the child catch up on the growth the child lost during the illness.</a:t>
            </a:r>
          </a:p>
          <a:p>
            <a:pPr marL="228600" lvl="0" indent="-228600">
              <a:buFont typeface="+mj-lt"/>
              <a:buAutoNum type="arabicPeriod"/>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1" i="0"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f the child becomes sicker, or if the caregiver has any concerns, </a:t>
            </a:r>
            <a:r>
              <a:rPr lang="en-US" sz="1200" b="1" i="0" u="none" strike="noStrike" kern="1200" baseline="0" dirty="0">
                <a:solidFill>
                  <a:schemeClr val="tx1"/>
                </a:solidFill>
                <a:latin typeface="+mn-lt"/>
                <a:ea typeface="+mn-ea"/>
                <a:cs typeface="+mn-cs"/>
              </a:rPr>
              <a:t>ADVISE</a:t>
            </a:r>
            <a:r>
              <a:rPr lang="en-US" sz="1200" b="0" i="0" u="none" strike="noStrike" kern="1200" baseline="0" dirty="0">
                <a:solidFill>
                  <a:schemeClr val="tx1"/>
                </a:solidFill>
                <a:latin typeface="+mn-lt"/>
                <a:ea typeface="+mn-ea"/>
                <a:cs typeface="+mn-cs"/>
              </a:rPr>
              <a:t> the caregiver to bring the child to you right away.</a:t>
            </a:r>
          </a:p>
          <a:p>
            <a:pPr marL="228600" lvl="0" indent="-228600">
              <a:buFont typeface="+mj-lt"/>
              <a:buAutoNum type="arabicPeriod"/>
            </a:pPr>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1" i="0" u="none" strike="noStrike" kern="1200" baseline="0" dirty="0">
                <a:solidFill>
                  <a:schemeClr val="tx1"/>
                </a:solidFill>
                <a:latin typeface="+mn-lt"/>
                <a:ea typeface="+mn-ea"/>
                <a:cs typeface="+mn-cs"/>
              </a:rPr>
              <a:t>FOLLOW-UP</a:t>
            </a:r>
            <a:r>
              <a:rPr lang="en-US" sz="1200" b="0" i="0" u="none" strike="noStrike" kern="1200" baseline="0" dirty="0">
                <a:solidFill>
                  <a:schemeClr val="tx1"/>
                </a:solidFill>
                <a:latin typeface="+mn-lt"/>
                <a:ea typeface="+mn-ea"/>
                <a:cs typeface="+mn-cs"/>
              </a:rPr>
              <a:t> the child on return at least once a week until the child is well.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If the child has an illness that is not curable, continue to support the family.  </a:t>
            </a:r>
          </a:p>
          <a:p>
            <a:pPr marL="685800" lvl="1"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Review the appropriate home care for the child.</a:t>
            </a:r>
          </a:p>
          <a:p>
            <a:pPr marL="685800" lvl="1" indent="-228600">
              <a:buFont typeface="+mj-lt"/>
              <a:buAutoNum type="arabicPeriod"/>
            </a:pPr>
            <a:endParaRPr lang="en-US" sz="1200" b="0" i="0" u="none" strike="noStrike" kern="1200" baseline="0" dirty="0">
              <a:solidFill>
                <a:schemeClr val="tx1"/>
              </a:solidFill>
              <a:latin typeface="+mn-lt"/>
              <a:ea typeface="+mn-ea"/>
              <a:cs typeface="+mn-cs"/>
            </a:endParaRPr>
          </a:p>
          <a:p>
            <a:pPr marL="0" indent="0">
              <a:buFont typeface="+mj-lt"/>
              <a:buNone/>
            </a:pPr>
            <a:r>
              <a:rPr lang="en-US" b="1" dirty="0"/>
              <a:t>B.</a:t>
            </a:r>
            <a:r>
              <a:rPr lang="en-US" dirty="0"/>
              <a:t>  </a:t>
            </a:r>
            <a:r>
              <a:rPr lang="en-US" b="1" dirty="0"/>
              <a:t>ASK</a:t>
            </a:r>
            <a:r>
              <a:rPr lang="en-US" dirty="0"/>
              <a:t> for questions or comments.</a:t>
            </a:r>
          </a:p>
        </p:txBody>
      </p:sp>
      <p:sp>
        <p:nvSpPr>
          <p:cNvPr id="4" name="Slide Number Placeholder 3"/>
          <p:cNvSpPr>
            <a:spLocks noGrp="1"/>
          </p:cNvSpPr>
          <p:nvPr>
            <p:ph type="sldNum" sz="quarter" idx="10"/>
          </p:nvPr>
        </p:nvSpPr>
        <p:spPr/>
        <p:txBody>
          <a:bodyPr/>
          <a:lstStyle/>
          <a:p>
            <a:fld id="{5C7802B9-19CE-44CA-A411-FECAD07C464A}" type="slidenum">
              <a:rPr lang="en-US" smtClean="0"/>
              <a:t>63</a:t>
            </a:fld>
            <a:endParaRPr lang="en-US"/>
          </a:p>
        </p:txBody>
      </p:sp>
    </p:spTree>
    <p:extLst>
      <p:ext uri="{BB962C8B-B14F-4D97-AF65-F5344CB8AC3E}">
        <p14:creationId xmlns:p14="http://schemas.microsoft.com/office/powerpoint/2010/main" val="7653517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SUMMARIZE THE KEY POINTS OF THE SESSION</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ASK FOR AND CLARIFY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any general questions about the Sick Child Guide or Referral Form.</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READ</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the slide with the Key Points of the Session.</a:t>
            </a:r>
          </a:p>
          <a:p>
            <a:pPr marL="746111" lvl="1" indent="-288911" defTabSz="457177">
              <a:buFont typeface="Wingdings" pitchFamily="2" charset="2"/>
              <a:buChar char="ü"/>
              <a:defRPr/>
            </a:pPr>
            <a:r>
              <a:rPr lang="en-US" sz="1200" b="0" kern="0" dirty="0">
                <a:solidFill>
                  <a:schemeClr val="accent1"/>
                </a:solidFill>
                <a:latin typeface="Calibri" panose="020F0502020204030204" pitchFamily="34" charset="0"/>
              </a:rPr>
              <a:t>Motivate caregivers to take very sick children for additional help.</a:t>
            </a:r>
          </a:p>
          <a:p>
            <a:pPr marL="746111" lvl="1" indent="-288911" defTabSz="457177">
              <a:buFont typeface="Wingdings" pitchFamily="2" charset="2"/>
              <a:buChar char="ü"/>
              <a:defRPr/>
            </a:pPr>
            <a:r>
              <a:rPr lang="en-US" sz="1200" b="0" kern="0" dirty="0">
                <a:solidFill>
                  <a:schemeClr val="accent1"/>
                </a:solidFill>
                <a:latin typeface="Calibri" panose="020F0502020204030204" pitchFamily="34" charset="0"/>
              </a:rPr>
              <a:t>Follow-up with referred families to ensure recovery.</a:t>
            </a:r>
          </a:p>
          <a:p>
            <a:pPr marL="746111" lvl="1" indent="-288911" defTabSz="457177">
              <a:buFont typeface="Wingdings" pitchFamily="2" charset="2"/>
              <a:buChar char="ü"/>
              <a:defRPr/>
            </a:pPr>
            <a:r>
              <a:rPr lang="en-US" sz="1200" b="0" kern="0" dirty="0">
                <a:solidFill>
                  <a:schemeClr val="accent1"/>
                </a:solidFill>
                <a:latin typeface="Calibri" panose="020F0502020204030204" pitchFamily="34" charset="0"/>
              </a:rPr>
              <a:t>Become the family HERO!</a:t>
            </a:r>
          </a:p>
          <a:p>
            <a:pPr marL="746111" lvl="1" indent="-288911" defTabSz="457177">
              <a:buFont typeface="Wingdings" pitchFamily="2" charset="2"/>
              <a:buChar char="ü"/>
              <a:defRPr/>
            </a:pPr>
            <a:endParaRPr lang="en-US" sz="1200" b="0" kern="0" dirty="0">
              <a:solidFill>
                <a:schemeClr val="accent1"/>
              </a:solidFill>
              <a:latin typeface="Calibri" panose="020F0502020204030204" pitchFamily="34" charset="0"/>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MOTIVATE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trainees to use the practices.</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5219766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ANNOUNCE </a:t>
            </a: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SESSION 6. </a:t>
            </a:r>
            <a:r>
              <a:rPr kumimoji="0" lang="en-US" sz="1200" b="1" i="0" u="none" strike="noStrike" kern="1200" cap="none" spc="0" normalizeH="0" baseline="0" noProof="0" dirty="0">
                <a:ln>
                  <a:noFill/>
                </a:ln>
                <a:solidFill>
                  <a:srgbClr val="44546A"/>
                </a:solidFill>
                <a:effectLst/>
                <a:uLnTx/>
                <a:uFillTx/>
                <a:latin typeface="+mn-lt"/>
                <a:ea typeface="+mn-ea"/>
                <a:cs typeface="+mn-cs"/>
              </a:rPr>
              <a:t>END OF THE DAY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endParaRPr>
          </a:p>
          <a:p>
            <a:pPr marL="342900" marR="0" lvl="0" indent="-342900" algn="l" defTabSz="457200" rtl="0" eaLnBrk="1" fontAlgn="base" latinLnBrk="0" hangingPunct="1">
              <a:lnSpc>
                <a:spcPct val="100000"/>
              </a:lnSpc>
              <a:spcBef>
                <a:spcPct val="20000"/>
              </a:spcBef>
              <a:spcAft>
                <a:spcPct val="0"/>
              </a:spcAft>
              <a:buClrTx/>
              <a:buSzTx/>
              <a:buFont typeface="Arial" pitchFamily="34" charset="0"/>
              <a:buNone/>
              <a:tabLst/>
              <a:defRPr/>
            </a:pPr>
            <a:r>
              <a:rPr kumimoji="0" lang="en-US" sz="1200" b="1" i="0" u="none" strike="noStrike" kern="1200" cap="none" spc="0" normalizeH="0" baseline="0" noProof="0" dirty="0">
                <a:ln>
                  <a:noFill/>
                </a:ln>
                <a:solidFill>
                  <a:srgbClr val="ED7D31">
                    <a:lumMod val="75000"/>
                  </a:srgbClr>
                </a:solidFill>
                <a:effectLst/>
                <a:uLnTx/>
                <a:uFillTx/>
                <a:latin typeface="+mn-lt"/>
                <a:ea typeface="+mn-ea"/>
                <a:cs typeface="+mn-cs"/>
              </a:rPr>
              <a:t>During this session, your focus is to:</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Create Key Messages for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342155"/>
                </a:solidFill>
                <a:effectLst/>
                <a:uLnTx/>
                <a:uFillTx/>
              </a:rPr>
              <a:t>Test</a:t>
            </a:r>
            <a:r>
              <a:rPr kumimoji="0" lang="en-US" sz="1200" b="0" i="0" u="none" strike="noStrike" kern="0" cap="none" spc="0" normalizeH="0" noProof="0" dirty="0">
                <a:ln>
                  <a:noFill/>
                </a:ln>
                <a:solidFill>
                  <a:srgbClr val="342155"/>
                </a:solidFill>
                <a:effectLst/>
                <a:uLnTx/>
                <a:uFillTx/>
              </a:rPr>
              <a:t> </a:t>
            </a:r>
            <a:r>
              <a:rPr lang="en-US" sz="1200" b="0" kern="0" dirty="0">
                <a:solidFill>
                  <a:srgbClr val="342155"/>
                </a:solidFill>
              </a:rPr>
              <a:t>Y</a:t>
            </a:r>
            <a:r>
              <a:rPr kumimoji="0" lang="en-US" sz="1200" b="0" i="0" u="none" strike="noStrike" kern="0" cap="none" spc="0" normalizeH="0" noProof="0" dirty="0">
                <a:ln>
                  <a:noFill/>
                </a:ln>
                <a:solidFill>
                  <a:srgbClr val="342155"/>
                </a:solidFill>
                <a:effectLst/>
                <a:uLnTx/>
                <a:uFillTx/>
              </a:rPr>
              <a:t>our Learning</a:t>
            </a:r>
            <a:endParaRPr kumimoji="0" lang="en-US" sz="1200" b="0" i="0" u="none" strike="noStrike" kern="0" cap="none" spc="0" normalizeH="0" baseline="0" noProof="0" dirty="0">
              <a:ln>
                <a:noFill/>
              </a:ln>
              <a:solidFill>
                <a:srgbClr val="342155"/>
              </a:solidFill>
              <a:effectLst/>
              <a:uLnTx/>
              <a:uFillTx/>
            </a:endParaRP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Evaluate the Day</a:t>
            </a:r>
          </a:p>
          <a:p>
            <a:pPr marL="628650" marR="0" lvl="1" indent="-17145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63A73"/>
                </a:solidFill>
                <a:effectLst/>
                <a:uLnTx/>
                <a:uFillTx/>
                <a:latin typeface="+mn-lt"/>
                <a:ea typeface="+mn-ea"/>
                <a:cs typeface="+mn-cs"/>
              </a:rPr>
              <a:t>Celebrate the End of the 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4789624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CREATE KEY MESSAGES FOR THE DAY </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  HAVE</a:t>
            </a:r>
            <a:r>
              <a:rPr kumimoji="0" lang="en-US" sz="1200" b="0" i="0" u="none" strike="noStrike" kern="1200" cap="none" spc="0" normalizeH="0" baseline="0" noProof="0" dirty="0">
                <a:ln>
                  <a:noFill/>
                </a:ln>
                <a:solidFill>
                  <a:prstClr val="black"/>
                </a:solidFill>
                <a:effectLst/>
                <a:uLnTx/>
                <a:uFillTx/>
                <a:latin typeface="+mn-lt"/>
                <a:ea typeface="+mn-ea"/>
                <a:cs typeface="+mn-cs"/>
              </a:rPr>
              <a:t> many trainees contribute one Key Learning.</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POINT</a:t>
            </a:r>
            <a:r>
              <a:rPr kumimoji="0" lang="en-US" sz="1200" b="0" i="0" u="none" strike="noStrike" kern="1200" cap="none" spc="0" normalizeH="0" baseline="0" noProof="0" dirty="0">
                <a:ln>
                  <a:noFill/>
                </a:ln>
                <a:solidFill>
                  <a:prstClr val="black"/>
                </a:solidFill>
                <a:effectLst/>
                <a:uLnTx/>
                <a:uFillTx/>
                <a:latin typeface="+mn-lt"/>
                <a:ea typeface="+mn-ea"/>
                <a:cs typeface="+mn-cs"/>
              </a:rPr>
              <a:t> to the images on the screen to help the trainees remember some of the activities of the day.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PROBE</a:t>
            </a:r>
            <a:r>
              <a:rPr kumimoji="0" lang="en-US" sz="1200" b="0" i="0" u="none" strike="noStrike" kern="1200" cap="none" spc="0" normalizeH="0" baseline="0" noProof="0" dirty="0">
                <a:ln>
                  <a:noFill/>
                </a:ln>
                <a:solidFill>
                  <a:prstClr val="black"/>
                </a:solidFill>
                <a:effectLst/>
                <a:uLnTx/>
                <a:uFillTx/>
                <a:latin typeface="+mn-lt"/>
                <a:ea typeface="+mn-ea"/>
                <a:cs typeface="+mn-cs"/>
              </a:rPr>
              <a:t> for many DIFFERENT ideas in order to </a:t>
            </a:r>
            <a:r>
              <a:rPr kumimoji="0" lang="en-US" sz="1200" b="1" i="0" u="none" strike="noStrike" kern="1200" cap="none" spc="0" normalizeH="0" baseline="0" noProof="0" dirty="0">
                <a:ln>
                  <a:noFill/>
                </a:ln>
                <a:solidFill>
                  <a:prstClr val="black"/>
                </a:solidFill>
                <a:effectLst/>
                <a:uLnTx/>
                <a:uFillTx/>
                <a:latin typeface="+mn-lt"/>
                <a:ea typeface="+mn-ea"/>
                <a:cs typeface="+mn-cs"/>
              </a:rPr>
              <a:t>CAPTURE</a:t>
            </a:r>
            <a:r>
              <a:rPr kumimoji="0" lang="en-US" sz="1200" b="0" i="0" u="none" strike="noStrike" kern="1200" cap="none" spc="0" normalizeH="0" baseline="0" noProof="0" dirty="0">
                <a:ln>
                  <a:noFill/>
                </a:ln>
                <a:solidFill>
                  <a:prstClr val="black"/>
                </a:solidFill>
                <a:effectLst/>
                <a:uLnTx/>
                <a:uFillTx/>
                <a:latin typeface="+mn-lt"/>
                <a:ea typeface="+mn-ea"/>
                <a:cs typeface="+mn-cs"/>
              </a:rPr>
              <a:t> the major Key Points from all of the sessions.</a:t>
            </a:r>
          </a:p>
          <a:p>
            <a:pPr marL="628650" marR="0" lvl="2"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OPTIONAL:  WRITE their contributions on a FLIPCHART.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2.  END </a:t>
            </a:r>
            <a:r>
              <a:rPr kumimoji="0" lang="en-US" sz="1200" b="0" i="0" u="none" strike="noStrike" kern="1200" cap="none" spc="0" normalizeH="0" baseline="0" noProof="0" dirty="0">
                <a:ln>
                  <a:noFill/>
                </a:ln>
                <a:solidFill>
                  <a:prstClr val="black"/>
                </a:solidFill>
                <a:effectLst/>
                <a:uLnTx/>
                <a:uFillTx/>
                <a:latin typeface="+mn-lt"/>
                <a:ea typeface="+mn-ea"/>
                <a:cs typeface="+mn-cs"/>
              </a:rPr>
              <a:t>the day with a round of thanks and applause. </a:t>
            </a:r>
            <a:r>
              <a:rPr kumimoji="0" lang="en-US" sz="1200" b="1" i="0" u="none" strike="noStrike" kern="1200" cap="none" spc="0" normalizeH="0" baseline="0" noProof="0" dirty="0">
                <a:ln>
                  <a:noFill/>
                </a:ln>
                <a:solidFill>
                  <a:prstClr val="black"/>
                </a:solidFill>
                <a:effectLst/>
                <a:uLnTx/>
                <a:uFillTx/>
                <a:latin typeface="+mn-lt"/>
                <a:ea typeface="+mn-ea"/>
                <a:cs typeface="+mn-cs"/>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3394623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lvl="0"/>
            <a:r>
              <a:rPr lang="en-US" sz="1200" b="1" dirty="0">
                <a:solidFill>
                  <a:schemeClr val="bg1"/>
                </a:solidFill>
              </a:rPr>
              <a:t>IMPLEMENT THE TEST</a:t>
            </a:r>
            <a:endParaRPr lang="en-US" sz="1200" b="1" kern="1200" dirty="0">
              <a:solidFill>
                <a:schemeClr val="tx1"/>
              </a:solidFill>
              <a:latin typeface="+mn-lt"/>
              <a:ea typeface="+mn-ea"/>
              <a:cs typeface="+mn-cs"/>
            </a:endParaRPr>
          </a:p>
          <a:p>
            <a:pPr lvl="0"/>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DISTRIBUTE</a:t>
            </a:r>
            <a:r>
              <a:rPr lang="en-US" sz="1200" b="1" kern="1200" baseline="0" dirty="0">
                <a:solidFill>
                  <a:schemeClr val="tx1"/>
                </a:solidFill>
                <a:latin typeface="+mn-lt"/>
                <a:ea typeface="+mn-ea"/>
                <a:cs typeface="+mn-cs"/>
              </a:rPr>
              <a:t> the End-of-Day 1 Test</a:t>
            </a:r>
            <a:r>
              <a:rPr lang="en-US" sz="1200" b="0" kern="1200" baseline="0" dirty="0">
                <a:solidFill>
                  <a:schemeClr val="tx1"/>
                </a:solidFill>
                <a:latin typeface="+mn-lt"/>
                <a:ea typeface="+mn-ea"/>
                <a:cs typeface="+mn-cs"/>
              </a:rPr>
              <a:t>.</a:t>
            </a:r>
            <a:endParaRPr lang="en-US" sz="1200" b="0" kern="1200" dirty="0">
              <a:solidFill>
                <a:schemeClr val="tx1"/>
              </a:solidFill>
              <a:latin typeface="+mn-lt"/>
              <a:ea typeface="+mn-ea"/>
              <a:cs typeface="+mn-cs"/>
            </a:endParaRPr>
          </a:p>
          <a:p>
            <a:pPr marL="228600" lvl="0" indent="-228600">
              <a:buFont typeface="+mj-lt"/>
              <a:buAutoNum type="arabicPeriod"/>
            </a:pPr>
            <a:endParaRPr lang="en-US" sz="1200" b="1" kern="1200" dirty="0">
              <a:solidFill>
                <a:schemeClr val="tx1"/>
              </a:solidFill>
              <a:latin typeface="+mn-lt"/>
              <a:ea typeface="+mn-ea"/>
              <a:cs typeface="+mn-cs"/>
            </a:endParaRPr>
          </a:p>
          <a:p>
            <a:pPr marL="228600" lvl="0" indent="-228600">
              <a:buFont typeface="+mj-lt"/>
              <a:buAutoNum type="arabicPeriod"/>
            </a:pPr>
            <a:r>
              <a:rPr lang="en-US" sz="1200" b="1" kern="1200" dirty="0">
                <a:solidFill>
                  <a:schemeClr val="tx1"/>
                </a:solidFill>
                <a:latin typeface="+mn-lt"/>
                <a:ea typeface="+mn-ea"/>
                <a:cs typeface="+mn-cs"/>
              </a:rPr>
              <a:t>EXPLAIN</a:t>
            </a:r>
            <a:r>
              <a:rPr lang="en-US" sz="1200" kern="1200" dirty="0">
                <a:solidFill>
                  <a:schemeClr val="tx1"/>
                </a:solidFill>
                <a:latin typeface="+mn-lt"/>
                <a:ea typeface="+mn-ea"/>
                <a:cs typeface="+mn-cs"/>
              </a:rPr>
              <a:t> how to take the test.</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a:t>
            </a:r>
            <a:r>
              <a:rPr lang="en-US" sz="1200" kern="1200" baseline="0" dirty="0">
                <a:solidFill>
                  <a:schemeClr val="tx1"/>
                </a:solidFill>
                <a:latin typeface="+mn-lt"/>
                <a:ea typeface="+mn-ea"/>
                <a:cs typeface="+mn-cs"/>
              </a:rPr>
              <a:t> multiple choice.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are True</a:t>
            </a:r>
            <a:r>
              <a:rPr lang="en-US" sz="1200" kern="1200" baseline="0" dirty="0">
                <a:solidFill>
                  <a:schemeClr val="tx1"/>
                </a:solidFill>
                <a:latin typeface="+mn-lt"/>
                <a:ea typeface="+mn-ea"/>
                <a:cs typeface="+mn-cs"/>
              </a:rPr>
              <a:t> or False.  </a:t>
            </a:r>
            <a:r>
              <a:rPr lang="en-US" sz="1200" kern="1200" dirty="0">
                <a:solidFill>
                  <a:schemeClr val="tx1"/>
                </a:solidFill>
                <a:latin typeface="+mn-lt"/>
                <a:ea typeface="+mn-ea"/>
                <a:cs typeface="+mn-cs"/>
              </a:rPr>
              <a:t>You circle the correct answer. </a:t>
            </a:r>
          </a:p>
          <a:p>
            <a:pPr marL="685800" lvl="1" indent="-228600">
              <a:buFont typeface="Arial" panose="020B0604020202020204" pitchFamily="34" charset="0"/>
              <a:buChar char="•"/>
            </a:pPr>
            <a:r>
              <a:rPr lang="en-US" sz="1200" kern="1200" dirty="0">
                <a:solidFill>
                  <a:schemeClr val="tx1"/>
                </a:solidFill>
                <a:latin typeface="+mn-lt"/>
                <a:ea typeface="+mn-ea"/>
                <a:cs typeface="+mn-cs"/>
              </a:rPr>
              <a:t>Some questions have a blank space where you are asked to </a:t>
            </a:r>
            <a:r>
              <a:rPr lang="en-US" sz="1200" u="sng" kern="1200" dirty="0">
                <a:solidFill>
                  <a:schemeClr val="tx1"/>
                </a:solidFill>
                <a:latin typeface="+mn-lt"/>
                <a:ea typeface="+mn-ea"/>
                <a:cs typeface="+mn-cs"/>
              </a:rPr>
              <a:t>fill in the correct word or phrase</a:t>
            </a:r>
            <a:r>
              <a:rPr lang="en-US" sz="1200" kern="1200" dirty="0">
                <a:solidFill>
                  <a:schemeClr val="tx1"/>
                </a:solidFill>
                <a:latin typeface="+mn-lt"/>
                <a:ea typeface="+mn-ea"/>
                <a:cs typeface="+mn-cs"/>
              </a:rPr>
              <a:t>.   </a:t>
            </a:r>
          </a:p>
          <a:p>
            <a:pPr marL="457200" marR="0" lvl="2" indent="0" algn="l" defTabSz="457200" rtl="0" eaLnBrk="1" fontAlgn="auto" latinLnBrk="0" hangingPunct="1">
              <a:lnSpc>
                <a:spcPct val="100000"/>
              </a:lnSpc>
              <a:spcBef>
                <a:spcPts val="0"/>
              </a:spcBef>
              <a:spcAft>
                <a:spcPts val="0"/>
              </a:spcAft>
              <a:buClrTx/>
              <a:buSzTx/>
              <a:buFont typeface="+mj-lt"/>
              <a:buNone/>
              <a:tabLst/>
              <a:defRPr/>
            </a:pPr>
            <a:r>
              <a:rPr lang="en-US" sz="1200" b="1" dirty="0">
                <a:solidFill>
                  <a:srgbClr val="342155"/>
                </a:solidFill>
              </a:rPr>
              <a:t>It is OK to </a:t>
            </a:r>
            <a:r>
              <a:rPr lang="en-US" sz="1200" b="1" dirty="0">
                <a:solidFill>
                  <a:srgbClr val="C00000"/>
                </a:solidFill>
              </a:rPr>
              <a:t>use your Success Kit </a:t>
            </a:r>
            <a:r>
              <a:rPr lang="en-US" sz="1200" b="1" dirty="0">
                <a:solidFill>
                  <a:srgbClr val="342155"/>
                </a:solidFill>
              </a:rPr>
              <a:t>to find the information.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ASK FOR </a:t>
            </a:r>
            <a:r>
              <a:rPr lang="en-US" sz="1200" kern="1200" dirty="0">
                <a:solidFill>
                  <a:schemeClr val="tx1"/>
                </a:solidFill>
                <a:latin typeface="+mn-lt"/>
                <a:ea typeface="+mn-ea"/>
                <a:cs typeface="+mn-cs"/>
              </a:rPr>
              <a:t>and </a:t>
            </a:r>
            <a:r>
              <a:rPr lang="en-US" sz="1200" b="1" kern="1200" dirty="0">
                <a:solidFill>
                  <a:schemeClr val="tx1"/>
                </a:solidFill>
                <a:latin typeface="+mn-lt"/>
                <a:ea typeface="+mn-ea"/>
                <a:cs typeface="+mn-cs"/>
              </a:rPr>
              <a:t>RESPOND</a:t>
            </a:r>
            <a:r>
              <a:rPr lang="en-US" sz="1200" kern="1200" dirty="0">
                <a:solidFill>
                  <a:schemeClr val="tx1"/>
                </a:solidFill>
                <a:latin typeface="+mn-lt"/>
                <a:ea typeface="+mn-ea"/>
                <a:cs typeface="+mn-cs"/>
              </a:rPr>
              <a:t> to questions for clarification.</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TELL</a:t>
            </a:r>
            <a:r>
              <a:rPr lang="en-US" sz="1200" kern="1200" dirty="0">
                <a:solidFill>
                  <a:schemeClr val="tx1"/>
                </a:solidFill>
                <a:latin typeface="+mn-lt"/>
                <a:ea typeface="+mn-ea"/>
                <a:cs typeface="+mn-cs"/>
              </a:rPr>
              <a:t> the trainees to put their</a:t>
            </a:r>
            <a:r>
              <a:rPr lang="en-US" sz="1200" b="1" kern="1200" dirty="0">
                <a:solidFill>
                  <a:schemeClr val="tx1"/>
                </a:solidFill>
                <a:latin typeface="+mn-lt"/>
                <a:ea typeface="+mn-ea"/>
                <a:cs typeface="+mn-cs"/>
              </a:rPr>
              <a:t> </a:t>
            </a:r>
            <a:r>
              <a:rPr lang="en-US" sz="1200" b="1" u="sng" kern="1200" dirty="0">
                <a:solidFill>
                  <a:schemeClr val="tx1"/>
                </a:solidFill>
                <a:latin typeface="+mn-lt"/>
                <a:ea typeface="+mn-ea"/>
                <a:cs typeface="+mn-cs"/>
              </a:rPr>
              <a:t>NAMES ON THE TEST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at the top of the page </a:t>
            </a:r>
            <a:r>
              <a:rPr lang="en-US" sz="1200" i="1" kern="1200" dirty="0">
                <a:solidFill>
                  <a:schemeClr val="accent2">
                    <a:lumMod val="75000"/>
                  </a:schemeClr>
                </a:solidFill>
                <a:latin typeface="+mn-lt"/>
                <a:ea typeface="+mn-ea"/>
                <a:cs typeface="+mn-cs"/>
              </a:rPr>
              <a:t>NOW</a:t>
            </a:r>
            <a:r>
              <a:rPr lang="en-US" sz="1200" kern="1200" dirty="0">
                <a:solidFill>
                  <a:schemeClr val="tx1"/>
                </a:solidFill>
                <a:latin typeface="+mn-lt"/>
                <a:ea typeface="+mn-ea"/>
                <a:cs typeface="+mn-cs"/>
              </a:rPr>
              <a:t>.  </a:t>
            </a:r>
          </a:p>
          <a:p>
            <a:pPr marL="228600" indent="-228600">
              <a:buFont typeface="+mj-lt"/>
              <a:buAutoNum type="arabicPeriod"/>
            </a:pPr>
            <a:endParaRPr lang="en-US" sz="1200" b="1" kern="1200" dirty="0">
              <a:solidFill>
                <a:schemeClr val="tx1"/>
              </a:solidFill>
              <a:latin typeface="+mn-lt"/>
              <a:ea typeface="+mn-ea"/>
              <a:cs typeface="+mn-cs"/>
            </a:endParaRPr>
          </a:p>
          <a:p>
            <a:pPr marL="228600" indent="-228600">
              <a:buFont typeface="+mj-lt"/>
              <a:buAutoNum type="arabicPeriod"/>
            </a:pPr>
            <a:r>
              <a:rPr lang="en-US" sz="1200" b="1" kern="1200" dirty="0">
                <a:solidFill>
                  <a:schemeClr val="tx1"/>
                </a:solidFill>
                <a:latin typeface="+mn-lt"/>
                <a:ea typeface="+mn-ea"/>
                <a:cs typeface="+mn-cs"/>
              </a:rPr>
              <a:t>ANNOUNCE</a:t>
            </a:r>
            <a:r>
              <a:rPr lang="en-US" sz="1200" kern="1200" dirty="0">
                <a:solidFill>
                  <a:schemeClr val="tx1"/>
                </a:solidFill>
                <a:latin typeface="+mn-lt"/>
                <a:ea typeface="+mn-ea"/>
                <a:cs typeface="+mn-cs"/>
              </a:rPr>
              <a:t> that </a:t>
            </a:r>
            <a:r>
              <a:rPr lang="en-US" sz="1200" b="1" kern="1200" dirty="0">
                <a:solidFill>
                  <a:schemeClr val="tx1"/>
                </a:solidFill>
                <a:latin typeface="+mn-lt"/>
                <a:ea typeface="+mn-ea"/>
                <a:cs typeface="+mn-cs"/>
              </a:rPr>
              <a:t>they have 10 minutes </a:t>
            </a:r>
            <a:r>
              <a:rPr lang="en-US" sz="1200" b="0" kern="1200" dirty="0">
                <a:solidFill>
                  <a:schemeClr val="tx1"/>
                </a:solidFill>
                <a:latin typeface="+mn-lt"/>
                <a:ea typeface="+mn-ea"/>
                <a:cs typeface="+mn-cs"/>
              </a:rPr>
              <a:t>to complete as much of the test as they can</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228600" indent="-228600">
              <a:buFont typeface="+mj-lt"/>
              <a:buAutoNum type="arabicPeriod"/>
            </a:pPr>
            <a:endParaRPr lang="en-US" sz="1200" dirty="0"/>
          </a:p>
        </p:txBody>
      </p:sp>
      <p:sp>
        <p:nvSpPr>
          <p:cNvPr id="4" name="Slide Number Placeholder 3"/>
          <p:cNvSpPr>
            <a:spLocks noGrp="1"/>
          </p:cNvSpPr>
          <p:nvPr>
            <p:ph type="sldNum" sz="quarter" idx="10"/>
          </p:nvPr>
        </p:nvSpPr>
        <p:spPr/>
        <p:txBody>
          <a:bodyPr/>
          <a:lstStyle/>
          <a:p>
            <a:fld id="{BF5803BD-EF1A-D842-9E59-0DB484323DFF}" type="slidenum">
              <a:rPr lang="en-US">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40467884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latin typeface="+mn-lt"/>
              </a:rPr>
              <a:t>PRESENT</a:t>
            </a:r>
            <a:r>
              <a:rPr lang="en-US" sz="1200" b="1" baseline="0" dirty="0">
                <a:latin typeface="+mn-lt"/>
              </a:rPr>
              <a:t> THE </a:t>
            </a:r>
            <a:r>
              <a:rPr lang="en-US" sz="1200" b="1" dirty="0">
                <a:latin typeface="+mn-lt"/>
              </a:rPr>
              <a:t>DAY 1 TEST QUESTIONS</a:t>
            </a:r>
          </a:p>
          <a:p>
            <a:endParaRPr lang="en-US" dirty="0"/>
          </a:p>
          <a:p>
            <a:pPr marL="228600" indent="-228600">
              <a:buFont typeface="+mj-lt"/>
              <a:buAutoNum type="arabicPeriod"/>
            </a:pPr>
            <a:r>
              <a:rPr lang="en-US" b="1" dirty="0"/>
              <a:t>DISPLAY</a:t>
            </a:r>
            <a:r>
              <a:rPr lang="en-US" dirty="0"/>
              <a:t> the test</a:t>
            </a:r>
            <a:r>
              <a:rPr lang="en-US" baseline="0" dirty="0"/>
              <a:t> questions while the trainees take the test.</a:t>
            </a:r>
          </a:p>
          <a:p>
            <a:pPr marL="228600" indent="-228600">
              <a:buFont typeface="+mj-lt"/>
              <a:buAutoNum type="arabicPeriod"/>
            </a:pPr>
            <a:endParaRPr lang="en-US" dirty="0"/>
          </a:p>
          <a:p>
            <a:pPr marL="228600" indent="-228600">
              <a:buFont typeface="+mj-lt"/>
              <a:buAutoNum type="arabicPeriod"/>
            </a:pPr>
            <a:r>
              <a:rPr lang="en-US" b="1" dirty="0"/>
              <a:t>READ</a:t>
            </a:r>
            <a:r>
              <a:rPr lang="en-US" baseline="0" dirty="0"/>
              <a:t> or </a:t>
            </a:r>
            <a:r>
              <a:rPr lang="en-US" b="1" baseline="0" dirty="0"/>
              <a:t>REVIEW</a:t>
            </a:r>
            <a:r>
              <a:rPr lang="en-US" baseline="0" dirty="0"/>
              <a:t> the Test Questions only if needed.  </a:t>
            </a:r>
          </a:p>
          <a:p>
            <a:pPr marL="228600" indent="-228600">
              <a:buFont typeface="+mj-lt"/>
              <a:buAutoNum type="arabicPeriod"/>
            </a:pPr>
            <a:endParaRPr lang="en-US" baseline="0" dirty="0"/>
          </a:p>
          <a:p>
            <a:pPr marL="228600" indent="-228600">
              <a:buFont typeface="+mj-lt"/>
              <a:buAutoNum type="arabicPeriod"/>
            </a:pPr>
            <a:r>
              <a:rPr lang="en-US" baseline="0" dirty="0"/>
              <a:t>After 10 minutes, </a:t>
            </a:r>
            <a:r>
              <a:rPr lang="en-US" b="1" baseline="0" dirty="0"/>
              <a:t>TELL</a:t>
            </a:r>
            <a:r>
              <a:rPr lang="en-US" baseline="0" dirty="0"/>
              <a:t> everyone to </a:t>
            </a:r>
            <a:r>
              <a:rPr lang="en-US" b="1" baseline="0" dirty="0"/>
              <a:t>STOP</a:t>
            </a:r>
            <a:r>
              <a:rPr lang="en-US" baseline="0" dirty="0"/>
              <a:t> and </a:t>
            </a:r>
            <a:r>
              <a:rPr lang="en-US" b="1" baseline="0" dirty="0"/>
              <a:t>TURN IN </a:t>
            </a:r>
            <a:r>
              <a:rPr lang="en-US" baseline="0" dirty="0"/>
              <a:t>their papers.  Be sure your </a:t>
            </a:r>
            <a:r>
              <a:rPr lang="en-US" b="1" baseline="0" dirty="0"/>
              <a:t>NAME</a:t>
            </a:r>
            <a:r>
              <a:rPr lang="en-US" baseline="0" dirty="0"/>
              <a:t> is on the paper.</a:t>
            </a:r>
          </a:p>
          <a:p>
            <a:pPr marL="228600" indent="-228600">
              <a:buFont typeface="+mj-lt"/>
              <a:buAutoNum type="arabicPeriod"/>
            </a:pPr>
            <a:endParaRPr lang="en-US" baseline="0" dirty="0"/>
          </a:p>
          <a:p>
            <a:pPr marL="228600" indent="-228600">
              <a:buFont typeface="+mj-lt"/>
              <a:buAutoNum type="arabicPeriod"/>
            </a:pPr>
            <a:r>
              <a:rPr lang="en-US" b="1" baseline="0" dirty="0"/>
              <a:t>REVIEW</a:t>
            </a:r>
            <a:r>
              <a:rPr lang="en-US" baseline="0" dirty="0"/>
              <a:t> – quickly – the correct answers to each question.  </a:t>
            </a:r>
          </a:p>
          <a:p>
            <a:pPr marL="228600" indent="-228600">
              <a:buFont typeface="+mj-lt"/>
              <a:buAutoNum type="arabicPeriod"/>
            </a:pPr>
            <a:endParaRPr lang="en-US" baseline="0" dirty="0"/>
          </a:p>
          <a:p>
            <a:pPr marL="228600" indent="-228600">
              <a:buFont typeface="+mj-lt"/>
              <a:buAutoNum type="arabicPeriod"/>
            </a:pPr>
            <a:r>
              <a:rPr lang="en-US" b="1" baseline="0" dirty="0"/>
              <a:t>CLARIFY</a:t>
            </a:r>
            <a:r>
              <a:rPr lang="en-US" baseline="0" dirty="0"/>
              <a:t> any questions.</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000FA49E-8A26-8C45-88A0-2118A81C9D99}"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7530724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IMPLEMENT AN EVALUATION OF DAY ONE</a:t>
            </a: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 a VERBAL EVALUATION using the questions.</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ASK the participants for any feedback they have for each of the questions.</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3.  THANK</a:t>
            </a:r>
            <a:r>
              <a:rPr kumimoji="0" lang="en-US" sz="1200" b="0" i="0" u="none" strike="noStrike" kern="1200" cap="none" spc="0" normalizeH="0" baseline="0" noProof="0" dirty="0">
                <a:ln>
                  <a:noFill/>
                </a:ln>
                <a:solidFill>
                  <a:prstClr val="black"/>
                </a:solidFill>
                <a:effectLst/>
                <a:uLnTx/>
                <a:uFillTx/>
                <a:latin typeface="+mn-lt"/>
                <a:ea typeface="+mn-ea"/>
                <a:cs typeface="+mn-cs"/>
              </a:rPr>
              <a:t> the trainees for their input.</a:t>
            </a:r>
          </a:p>
          <a:p>
            <a:endParaRPr lang="en-US" sz="1200"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1753183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solidFill>
                  <a:srgbClr val="000000"/>
                </a:solidFill>
                <a:latin typeface="Calibri" panose="020F0502020204030204" pitchFamily="34" charset="0"/>
              </a:rPr>
              <a:t>PRESENT</a:t>
            </a:r>
            <a:r>
              <a:rPr lang="en-US" dirty="0">
                <a:solidFill>
                  <a:srgbClr val="000000"/>
                </a:solidFill>
                <a:latin typeface="Calibri" panose="020F0502020204030204" pitchFamily="34" charset="0"/>
              </a:rPr>
              <a:t> </a:t>
            </a:r>
            <a:r>
              <a:rPr kumimoji="0" lang="en-US" sz="36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rPr>
              <a:t>NEEDLESS deaths in children under 5</a:t>
            </a:r>
          </a:p>
          <a:p>
            <a:pPr lvl="0"/>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PRESENT</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the data about deaths of children under 5.</a:t>
            </a:r>
          </a:p>
          <a:p>
            <a:pPr marL="228600" lvl="0" indent="-228600">
              <a:buFont typeface="+mj-lt"/>
              <a:buAutoNum type="arabicPeriod"/>
            </a:pPr>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ASK</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What does this tell you about your COMMUNITY SERVICE POTENTIAL in Uganda?</a:t>
            </a:r>
          </a:p>
          <a:p>
            <a:pPr marL="457200" lvl="1" indent="0">
              <a:buFont typeface="+mj-lt"/>
              <a:buNone/>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PROBE</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for many ideas and answers.</a:t>
            </a:r>
          </a:p>
          <a:p>
            <a:pPr marL="457200" lvl="1" indent="0">
              <a:buFont typeface="+mj-lt"/>
              <a:buNone/>
            </a:pPr>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MOTIVATE </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participants by suggesting </a:t>
            </a:r>
            <a:r>
              <a:rPr lang="en-US" b="0" dirty="0">
                <a:solidFill>
                  <a:srgbClr val="000000"/>
                </a:solidFill>
                <a:latin typeface="Calibri" panose="020F0502020204030204" pitchFamily="34" charset="0"/>
              </a:rPr>
              <a:t>how important drug shops are in providing first line health assessment and treatment in their community </a:t>
            </a:r>
            <a:r>
              <a:rPr lang="en-US" dirty="0">
                <a:solidFill>
                  <a:srgbClr val="000000"/>
                </a:solidFill>
                <a:latin typeface="Calibri" panose="020F0502020204030204" pitchFamily="34" charset="0"/>
              </a:rPr>
              <a:t>be linked to the key end benefit of better health and survival of children in their communities</a:t>
            </a: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7</a:t>
            </a:fld>
            <a:endParaRPr lang="en-US"/>
          </a:p>
        </p:txBody>
      </p:sp>
    </p:spTree>
    <p:extLst>
      <p:ext uri="{BB962C8B-B14F-4D97-AF65-F5344CB8AC3E}">
        <p14:creationId xmlns:p14="http://schemas.microsoft.com/office/powerpoint/2010/main" val="19077345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IMPLEMENT A CELEBRATION CIRCLE</a:t>
            </a: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endParaRPr kumimoji="0" lang="en-US"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CLOSE</a:t>
            </a:r>
            <a:r>
              <a:rPr kumimoji="0" lang="en-US" sz="1200" b="0" i="0" u="none" strike="noStrike" kern="1200" cap="none" spc="0" normalizeH="0" baseline="0" noProof="0" dirty="0">
                <a:ln>
                  <a:noFill/>
                </a:ln>
                <a:solidFill>
                  <a:prstClr val="black"/>
                </a:solidFill>
                <a:effectLst/>
                <a:uLnTx/>
                <a:uFillTx/>
                <a:latin typeface="+mn-lt"/>
                <a:ea typeface="+mn-ea"/>
                <a:cs typeface="+mn-cs"/>
              </a:rPr>
              <a:t> with enthusiasm and confidence.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FORM</a:t>
            </a:r>
            <a:r>
              <a:rPr kumimoji="0" lang="en-US" sz="1200" b="0" i="0" u="none" strike="noStrike" kern="1200" cap="none" spc="0" normalizeH="0" baseline="0" noProof="0" dirty="0">
                <a:ln>
                  <a:noFill/>
                </a:ln>
                <a:solidFill>
                  <a:prstClr val="black"/>
                </a:solidFill>
                <a:effectLst/>
                <a:uLnTx/>
                <a:uFillTx/>
                <a:latin typeface="+mn-lt"/>
                <a:ea typeface="+mn-ea"/>
                <a:cs typeface="+mn-cs"/>
              </a:rPr>
              <a:t> a circle with all the participants.  </a:t>
            </a: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GIVE</a:t>
            </a:r>
            <a:r>
              <a:rPr kumimoji="0" lang="en-US" sz="1200" b="0" i="0" u="none" strike="noStrike" kern="1200" cap="none" spc="0" normalizeH="0" baseline="0" noProof="0" dirty="0">
                <a:ln>
                  <a:noFill/>
                </a:ln>
                <a:solidFill>
                  <a:prstClr val="black"/>
                </a:solidFill>
                <a:effectLst/>
                <a:uLnTx/>
                <a:uFillTx/>
                <a:latin typeface="+mn-lt"/>
                <a:ea typeface="+mn-ea"/>
                <a:cs typeface="+mn-cs"/>
              </a:rPr>
              <a:t> instructions: </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1 or 2 words, say how you are feeling about the day.</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Move very quickly to invite all to respond.</a:t>
            </a:r>
          </a:p>
          <a:p>
            <a:pPr marL="628650" marR="0" lvl="1" indent="-171450" algn="l" defTabSz="914400" rtl="0" eaLnBrk="1" fontAlgn="auto" latinLnBrk="0" hangingPunct="1">
              <a:lnSpc>
                <a:spcPct val="100000"/>
              </a:lnSpc>
              <a:spcBef>
                <a:spcPct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DO</a:t>
            </a:r>
            <a:r>
              <a:rPr kumimoji="0" lang="en-US" sz="1200" b="0" i="0" u="none" strike="noStrike" kern="1200" cap="none" spc="0" normalizeH="0" baseline="0" noProof="0" dirty="0">
                <a:ln>
                  <a:noFill/>
                </a:ln>
                <a:solidFill>
                  <a:prstClr val="black"/>
                </a:solidFill>
                <a:effectLst/>
                <a:uLnTx/>
                <a:uFillTx/>
                <a:latin typeface="+mn-lt"/>
                <a:ea typeface="+mn-ea"/>
                <a:cs typeface="+mn-cs"/>
              </a:rPr>
              <a:t> a clap, cheer or….?  </a:t>
            </a:r>
            <a:r>
              <a:rPr kumimoji="0" lang="en-US" sz="1200" b="1" i="0" u="none" strike="noStrike" kern="1200" cap="none" spc="0" normalizeH="0" baseline="0" noProof="0" dirty="0">
                <a:ln>
                  <a:noFill/>
                </a:ln>
                <a:solidFill>
                  <a:prstClr val="black"/>
                </a:solidFill>
                <a:effectLst/>
                <a:uLnTx/>
                <a:uFillTx/>
                <a:latin typeface="+mn-lt"/>
                <a:ea typeface="+mn-ea"/>
                <a:cs typeface="+mn-cs"/>
              </a:rPr>
              <a:t>Culture building!!!</a:t>
            </a:r>
          </a:p>
          <a:p>
            <a:endParaRPr lang="en-US" dirty="0"/>
          </a:p>
        </p:txBody>
      </p:sp>
      <p:sp>
        <p:nvSpPr>
          <p:cNvPr id="4" name="Slide Number Placeholder 3"/>
          <p:cNvSpPr>
            <a:spLocks noGrp="1"/>
          </p:cNvSpPr>
          <p:nvPr>
            <p:ph type="sldNum" sz="quarter" idx="10"/>
          </p:nvPr>
        </p:nvSpPr>
        <p:spPr/>
        <p:txBody>
          <a:bodyPr/>
          <a:lstStyle/>
          <a:p>
            <a:fld id="{C6C35128-66A7-4133-A2EE-27827703E837}"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824455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solidFill>
                  <a:srgbClr val="000000"/>
                </a:solidFill>
                <a:latin typeface="Calibri" panose="020F0502020204030204" pitchFamily="34" charset="0"/>
              </a:rPr>
              <a:t>The drug store’s role in helping</a:t>
            </a:r>
            <a:r>
              <a:rPr lang="en-US" b="1" baseline="0" dirty="0">
                <a:solidFill>
                  <a:srgbClr val="000000"/>
                </a:solidFill>
                <a:latin typeface="Calibri" panose="020F0502020204030204" pitchFamily="34" charset="0"/>
              </a:rPr>
              <a:t> to prevent these deaths</a:t>
            </a:r>
            <a:endParaRPr kumimoji="0" lang="en-US" sz="3600" b="1" i="0" u="none" strike="noStrike" kern="1200" cap="all" spc="0" normalizeH="0" baseline="0" noProof="0" dirty="0">
              <a:ln>
                <a:noFill/>
              </a:ln>
              <a:solidFill>
                <a:prstClr val="white"/>
              </a:solidFill>
              <a:effectLst/>
              <a:uLnTx/>
              <a:uFillTx/>
              <a:latin typeface="Calibri" panose="020F0502020204030204" pitchFamily="34" charset="0"/>
              <a:ea typeface="+mj-ea"/>
              <a:cs typeface="+mj-cs"/>
            </a:endParaRPr>
          </a:p>
          <a:p>
            <a:pPr lvl="0"/>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PRESENT</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the diagram and explain that the drug store or clinic is a key pillar in the health of children and communities. They are part of a network of health services that should all work together to keep children healthy. Each pillar has a role to play.</a:t>
            </a:r>
          </a:p>
          <a:p>
            <a:pPr marL="228600" lvl="0" indent="-228600">
              <a:buFont typeface="+mj-lt"/>
              <a:buAutoNum type="arabicPeriod"/>
            </a:pPr>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ASK</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What are the different services that each of these pillars plays in child health</a:t>
            </a:r>
          </a:p>
          <a:p>
            <a:pPr marL="457200" lvl="1" indent="0">
              <a:buFont typeface="+mj-lt"/>
              <a:buNone/>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PROBE</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for ideas on how the drug store’s role is similar or different</a:t>
            </a:r>
          </a:p>
          <a:p>
            <a:pPr marL="457200" lvl="1" indent="0">
              <a:buFont typeface="+mj-lt"/>
              <a:buNone/>
            </a:pPr>
            <a:endPar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228600" lvl="0" indent="-228600">
              <a:buFont typeface="+mj-lt"/>
              <a:buAutoNum type="arabicPeriod"/>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MOTIVATE </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participants by suggesting </a:t>
            </a:r>
            <a:r>
              <a:rPr lang="en-US" b="0" dirty="0">
                <a:solidFill>
                  <a:srgbClr val="000000"/>
                </a:solidFill>
                <a:latin typeface="Calibri" panose="020F0502020204030204" pitchFamily="34" charset="0"/>
              </a:rPr>
              <a:t>how important drug shops are in providing first line health assessment and treatment in their community </a:t>
            </a:r>
            <a:r>
              <a:rPr lang="en-US" dirty="0">
                <a:solidFill>
                  <a:srgbClr val="000000"/>
                </a:solidFill>
                <a:latin typeface="Calibri" panose="020F0502020204030204" pitchFamily="34" charset="0"/>
              </a:rPr>
              <a:t>be linked to the key end benefit of better health and survival of children in their communities. But that other diagnosis and service (e.g. severe illness) is best handled by other providers.</a:t>
            </a:r>
          </a:p>
          <a:p>
            <a:endParaRPr lang="en-US" dirty="0"/>
          </a:p>
        </p:txBody>
      </p:sp>
      <p:sp>
        <p:nvSpPr>
          <p:cNvPr id="4" name="Slide Number Placeholder 3"/>
          <p:cNvSpPr>
            <a:spLocks noGrp="1"/>
          </p:cNvSpPr>
          <p:nvPr>
            <p:ph type="sldNum" sz="quarter" idx="10"/>
          </p:nvPr>
        </p:nvSpPr>
        <p:spPr/>
        <p:txBody>
          <a:bodyPr/>
          <a:lstStyle/>
          <a:p>
            <a:fld id="{5C7802B9-19CE-44CA-A411-FECAD07C464A}" type="slidenum">
              <a:rPr lang="en-US" smtClean="0"/>
              <a:t>8</a:t>
            </a:fld>
            <a:endParaRPr lang="en-US"/>
          </a:p>
        </p:txBody>
      </p:sp>
    </p:spTree>
    <p:extLst>
      <p:ext uri="{BB962C8B-B14F-4D97-AF65-F5344CB8AC3E}">
        <p14:creationId xmlns:p14="http://schemas.microsoft.com/office/powerpoint/2010/main" val="190773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rPr>
              <a:t>PRESENT THE OBJECTIVES OF THE PROGRAM</a:t>
            </a:r>
          </a:p>
          <a:p>
            <a:pPr marL="0" marR="0" indent="0" algn="l" defTabSz="685800" rtl="0" eaLnBrk="1" fontAlgn="auto" latinLnBrk="0" hangingPunct="1">
              <a:lnSpc>
                <a:spcPct val="100000"/>
              </a:lnSpc>
              <a:spcBef>
                <a:spcPts val="0"/>
              </a:spcBef>
              <a:spcAft>
                <a:spcPts val="0"/>
              </a:spcAft>
              <a:buClrTx/>
              <a:buSzTx/>
              <a:buFontTx/>
              <a:buNone/>
              <a:tabLst/>
              <a:defRPr/>
            </a:pPr>
            <a:endParaRPr lang="en-US" sz="1200" b="1"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PRESENT</a:t>
            </a:r>
            <a:r>
              <a:rPr lang="en-US" sz="1200" dirty="0">
                <a:latin typeface="Calibri" panose="020F0502020204030204" pitchFamily="34" charset="0"/>
              </a:rPr>
              <a:t>:  What participants can expect to achieve by the end of the program. </a:t>
            </a: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baseline="0" dirty="0">
              <a:latin typeface="Calibri" panose="020F0502020204030204" pitchFamily="34" charset="0"/>
            </a:endParaRPr>
          </a:p>
          <a:p>
            <a:pPr marL="228600" marR="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baseline="0" dirty="0">
                <a:latin typeface="Calibri" panose="020F0502020204030204" pitchFamily="34" charset="0"/>
              </a:rPr>
              <a:t>INVITE</a:t>
            </a:r>
            <a:r>
              <a:rPr lang="en-US" sz="1200" baseline="0" dirty="0">
                <a:latin typeface="Calibri" panose="020F0502020204030204" pitchFamily="34" charset="0"/>
              </a:rPr>
              <a:t> a volunteers to read: </a:t>
            </a:r>
          </a:p>
          <a:p>
            <a:pPr marL="457200" marR="0" lvl="1" indent="0" algn="l" defTabSz="685800" rtl="0" eaLnBrk="1" fontAlgn="auto" latinLnBrk="0" hangingPunct="1">
              <a:lnSpc>
                <a:spcPct val="100000"/>
              </a:lnSpc>
              <a:spcBef>
                <a:spcPts val="0"/>
              </a:spcBef>
              <a:spcAft>
                <a:spcPts val="0"/>
              </a:spcAft>
              <a:buClrTx/>
              <a:buSzTx/>
              <a:buFont typeface="+mj-lt"/>
              <a:buNone/>
              <a:tabLst/>
              <a:defRPr/>
            </a:pPr>
            <a:r>
              <a:rPr lang="en-US" sz="1200" baseline="0" dirty="0">
                <a:latin typeface="Calibri" panose="020F0502020204030204" pitchFamily="34" charset="0"/>
              </a:rPr>
              <a:t>The first bullet point: </a:t>
            </a:r>
            <a:r>
              <a:rPr lang="en-US" sz="1200" dirty="0">
                <a:latin typeface="Calibri" panose="020F0502020204030204" pitchFamily="34" charset="0"/>
              </a:rPr>
              <a:t>Improve the ability of frontline private providers to: </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dirty="0">
                <a:latin typeface="Calibri" panose="020F0502020204030204" pitchFamily="34" charset="0"/>
              </a:rPr>
              <a:t>Appropriately assess, treat, and refer sick children</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baseline="0" dirty="0">
              <a:latin typeface="Calibri" panose="020F0502020204030204" pitchFamily="34" charset="0"/>
            </a:endParaRP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baseline="0" dirty="0">
                <a:latin typeface="Calibri" panose="020F0502020204030204" pitchFamily="34" charset="0"/>
              </a:rPr>
              <a:t>The second bullet point:  </a:t>
            </a:r>
            <a:r>
              <a:rPr lang="en-US" sz="1200" b="0" dirty="0">
                <a:solidFill>
                  <a:schemeClr val="accent1"/>
                </a:solidFill>
                <a:latin typeface="Calibri" panose="020F0502020204030204" pitchFamily="34" charset="0"/>
              </a:rPr>
              <a:t>have access to essential medicines and supplies </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baseline="0" dirty="0">
              <a:latin typeface="Calibri" panose="020F0502020204030204" pitchFamily="34" charset="0"/>
            </a:endParaRP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r>
              <a:rPr lang="en-US" sz="1200" baseline="0" dirty="0">
                <a:latin typeface="Calibri" panose="020F0502020204030204" pitchFamily="34" charset="0"/>
              </a:rPr>
              <a:t>The third bullet point:  </a:t>
            </a:r>
            <a:r>
              <a:rPr lang="en-US" sz="1200" b="0" dirty="0">
                <a:solidFill>
                  <a:schemeClr val="accent1"/>
                </a:solidFill>
                <a:latin typeface="Calibri" panose="020F0502020204030204" pitchFamily="34" charset="0"/>
              </a:rPr>
              <a:t>run a trusted and successful business in your community</a:t>
            </a:r>
          </a:p>
          <a:p>
            <a:pPr marL="685800" marR="0" lvl="1" indent="-228600" algn="l" defTabSz="685800" rtl="0" eaLnBrk="1" fontAlgn="auto" latinLnBrk="0" hangingPunct="1">
              <a:lnSpc>
                <a:spcPct val="100000"/>
              </a:lnSpc>
              <a:spcBef>
                <a:spcPts val="0"/>
              </a:spcBef>
              <a:spcAft>
                <a:spcPts val="0"/>
              </a:spcAft>
              <a:buClrTx/>
              <a:buSzTx/>
              <a:buFont typeface="+mj-lt"/>
              <a:buAutoNum type="alphaLcPeriod"/>
              <a:tabLst/>
              <a:defRPr/>
            </a:pPr>
            <a:endParaRPr lang="en-US" sz="1200" dirty="0">
              <a:latin typeface="Calibri" panose="020F0502020204030204" pitchFamily="34" charset="0"/>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HIGHLIGHT</a:t>
            </a:r>
            <a:r>
              <a:rPr lang="en-US" sz="1200" dirty="0">
                <a:latin typeface="Calibri" panose="020F0502020204030204" pitchFamily="34" charset="0"/>
              </a:rPr>
              <a:t> that the</a:t>
            </a:r>
            <a:r>
              <a:rPr lang="en-US" sz="1200" baseline="0" dirty="0">
                <a:latin typeface="Calibri" panose="020F0502020204030204" pitchFamily="34" charset="0"/>
              </a:rPr>
              <a:t> first bullet is the focus of this program: </a:t>
            </a:r>
            <a:r>
              <a:rPr lang="en-US" sz="1200" dirty="0">
                <a:latin typeface="Calibri" panose="020F0502020204030204" pitchFamily="34" charset="0"/>
              </a:rPr>
              <a:t>Improve the ability of frontline private providers to</a:t>
            </a:r>
            <a:r>
              <a:rPr lang="en-US" sz="1200" baseline="0" dirty="0">
                <a:latin typeface="Calibri" panose="020F0502020204030204" pitchFamily="34" charset="0"/>
              </a:rPr>
              <a:t> </a:t>
            </a:r>
            <a:r>
              <a:rPr lang="en-US" sz="1200" dirty="0">
                <a:latin typeface="Calibri" panose="020F0502020204030204" pitchFamily="34" charset="0"/>
              </a:rPr>
              <a:t>assess, treat, and refer sick children.</a:t>
            </a: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endParaRPr lang="en-US" sz="1200" dirty="0">
              <a:latin typeface="Calibri" panose="020F0502020204030204" pitchFamily="34" charset="0"/>
            </a:endParaRPr>
          </a:p>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200" b="1" dirty="0">
                <a:latin typeface="Calibri" panose="020F0502020204030204" pitchFamily="34" charset="0"/>
              </a:rPr>
              <a:t>ASK</a:t>
            </a:r>
            <a:r>
              <a:rPr lang="en-US" sz="1200" dirty="0">
                <a:latin typeface="Calibri" panose="020F0502020204030204" pitchFamily="34" charset="0"/>
              </a:rPr>
              <a:t> respondent for feedback about these objectives.</a:t>
            </a:r>
          </a:p>
          <a:p>
            <a:pPr marL="0" lvl="0" indent="0">
              <a:buFont typeface="+mj-lt"/>
              <a:buNone/>
            </a:pPr>
            <a:endParaRPr lang="en-US" sz="1200" dirty="0">
              <a:latin typeface="Calibri" panose="020F0502020204030204" pitchFamily="34" charset="0"/>
            </a:endParaRPr>
          </a:p>
          <a:p>
            <a:endParaRPr lang="en-US"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AF9C99E2-CF5C-4868-A10A-C660E6D2E85F}"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91607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46139" y="5254272"/>
            <a:ext cx="8808276" cy="1143000"/>
          </a:xfrm>
          <a:prstGeom prst="rect">
            <a:avLst/>
          </a:prstGeom>
        </p:spPr>
        <p:txBody>
          <a:bodyPr vert="horz"/>
          <a:lstStyle>
            <a:lvl1pPr>
              <a:defRPr b="1">
                <a:solidFill>
                  <a:srgbClr val="1B2F7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03093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774923" y="2228004"/>
            <a:ext cx="10653003" cy="363079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12/17/2020</a:t>
            </a:fld>
            <a:endParaRPr lang="en-US" dirty="0">
              <a:solidFill>
                <a:srgbClr val="4590B8"/>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2853872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lvl1pPr>
              <a:defRPr sz="3600" b="1">
                <a:latin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12/17/2020</a:t>
            </a:fld>
            <a:endParaRPr lang="en-US" dirty="0">
              <a:solidFill>
                <a:srgbClr val="4590B8"/>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397071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18565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378444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0356266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8633554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23913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5216905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12/17/2020</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1465494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12/17/2020</a:t>
            </a:fld>
            <a:endParaRPr lang="en-US" dirty="0">
              <a:solidFill>
                <a:prstClr val="black"/>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50322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Title 1"/>
          <p:cNvSpPr>
            <a:spLocks noGrp="1"/>
          </p:cNvSpPr>
          <p:nvPr>
            <p:ph type="ctrTitle"/>
          </p:nvPr>
        </p:nvSpPr>
        <p:spPr>
          <a:xfrm>
            <a:off x="259796" y="5574157"/>
            <a:ext cx="9022489" cy="933577"/>
          </a:xfrm>
          <a:prstGeom prst="rect">
            <a:avLst/>
          </a:prstGeom>
        </p:spPr>
        <p:txBody>
          <a:bodyPr/>
          <a:lstStyle>
            <a:lvl1pPr>
              <a:defRPr b="0">
                <a:solidFill>
                  <a:srgbClr val="1B2F7F"/>
                </a:solidFill>
                <a:latin typeface="+mn-lt"/>
              </a:defRPr>
            </a:lvl1pPr>
          </a:lstStyle>
          <a:p>
            <a:r>
              <a:rPr lang="en-AU" dirty="0"/>
              <a:t>Click to edit</a:t>
            </a:r>
            <a:endParaRPr lang="en-US" dirty="0"/>
          </a:p>
        </p:txBody>
      </p:sp>
      <p:sp>
        <p:nvSpPr>
          <p:cNvPr id="2" name="Rectangle 1"/>
          <p:cNvSpPr/>
          <p:nvPr userDrawn="1"/>
        </p:nvSpPr>
        <p:spPr>
          <a:xfrm>
            <a:off x="0" y="6664863"/>
            <a:ext cx="12192000" cy="193137"/>
          </a:xfrm>
          <a:prstGeom prst="rect">
            <a:avLst/>
          </a:prstGeom>
          <a:solidFill>
            <a:srgbClr val="1B2F7F"/>
          </a:solidFill>
          <a:ln>
            <a:solidFill>
              <a:srgbClr val="1B2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578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12/17/2020</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40609553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prstClr val="black"/>
                </a:solidFill>
              </a:rPr>
              <a:pPr/>
              <a:t>12/17/2020</a:t>
            </a:fld>
            <a:endParaRPr lang="en-US" dirty="0">
              <a:solidFill>
                <a:prstClr val="black"/>
              </a:solidFill>
            </a:endParaRPr>
          </a:p>
        </p:txBody>
      </p:sp>
      <p:sp>
        <p:nvSpPr>
          <p:cNvPr id="4" name="Footer Placeholder 3"/>
          <p:cNvSpPr>
            <a:spLocks noGrp="1"/>
          </p:cNvSpPr>
          <p:nvPr>
            <p:ph type="ftr" sz="quarter" idx="11"/>
          </p:nvPr>
        </p:nvSpPr>
        <p:spPr>
          <a:xfrm>
            <a:off x="774924" y="5951811"/>
            <a:ext cx="6494113"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224146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603529" y="5141974"/>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5" y="3036573"/>
            <a:ext cx="10653001" cy="1504844"/>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4925" y="4541417"/>
            <a:ext cx="10653001" cy="600556"/>
          </a:xfrm>
          <a:prstGeom prst="rect">
            <a:avLst/>
          </a:prstGeo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5B9BD5">
                    <a:lumMod val="75000"/>
                    <a:lumOff val="25000"/>
                  </a:srgbClr>
                </a:solidFill>
              </a:rPr>
              <a:pPr/>
              <a:t>12/17/2020</a:t>
            </a:fld>
            <a:endParaRPr lang="en-US" dirty="0">
              <a:solidFill>
                <a:srgbClr val="5B9BD5">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5B9BD5">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5B9BD5">
                    <a:lumMod val="75000"/>
                    <a:lumOff val="25000"/>
                  </a:srgbClr>
                </a:solidFill>
              </a:rPr>
              <a:pPr/>
              <a:t>‹#›</a:t>
            </a:fld>
            <a:endParaRPr lang="en-US" dirty="0">
              <a:solidFill>
                <a:srgbClr val="5B9BD5">
                  <a:lumMod val="75000"/>
                  <a:lumOff val="25000"/>
                </a:srgbClr>
              </a:solidFill>
            </a:endParaRPr>
          </a:p>
        </p:txBody>
      </p:sp>
    </p:spTree>
    <p:extLst>
      <p:ext uri="{BB962C8B-B14F-4D97-AF65-F5344CB8AC3E}">
        <p14:creationId xmlns:p14="http://schemas.microsoft.com/office/powerpoint/2010/main" val="39229498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387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Rectangle 7"/>
          <p:cNvSpPr/>
          <p:nvPr userDrawn="1"/>
        </p:nvSpPr>
        <p:spPr>
          <a:xfrm>
            <a:off x="0" y="209853"/>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sp>
        <p:nvSpPr>
          <p:cNvPr id="3" name="Text Placeholder 2"/>
          <p:cNvSpPr>
            <a:spLocks noGrp="1"/>
          </p:cNvSpPr>
          <p:nvPr>
            <p:ph type="body" sz="quarter" idx="10"/>
          </p:nvPr>
        </p:nvSpPr>
        <p:spPr>
          <a:xfrm>
            <a:off x="679450" y="1824038"/>
            <a:ext cx="8599488" cy="4413250"/>
          </a:xfrm>
          <a:prstGeom prst="rect">
            <a:avLst/>
          </a:prstGeom>
        </p:spPr>
        <p:txBody>
          <a:bodyPr vert="horz"/>
          <a:lstStyle>
            <a:lvl1pPr marL="228600" indent="-228600">
              <a:buFont typeface="Wingdings" charset="2"/>
              <a:buChar char="§"/>
              <a:defRPr>
                <a:solidFill>
                  <a:schemeClr val="bg2">
                    <a:lumMod val="50000"/>
                  </a:schemeClr>
                </a:solidFill>
              </a:defRPr>
            </a:lvl1pPr>
            <a:lvl2pPr marL="685800" indent="-228600">
              <a:buFont typeface="Wingdings" charset="2"/>
              <a:buChar char="§"/>
              <a:defRPr>
                <a:solidFill>
                  <a:schemeClr val="bg2">
                    <a:lumMod val="50000"/>
                  </a:schemeClr>
                </a:solidFill>
              </a:defRPr>
            </a:lvl2pPr>
            <a:lvl3pPr marL="1143000" indent="-228600">
              <a:buFont typeface="Wingdings" charset="2"/>
              <a:buChar char="§"/>
              <a:defRPr>
                <a:solidFill>
                  <a:schemeClr val="bg2">
                    <a:lumMod val="50000"/>
                  </a:schemeClr>
                </a:solidFill>
              </a:defRPr>
            </a:lvl3pPr>
            <a:lvl4pPr marL="1600200" indent="-228600">
              <a:buFont typeface="Wingdings" charset="2"/>
              <a:buChar char="§"/>
              <a:defRPr>
                <a:solidFill>
                  <a:schemeClr val="bg2">
                    <a:lumMod val="50000"/>
                  </a:schemeClr>
                </a:solidFill>
              </a:defRPr>
            </a:lvl4pPr>
            <a:lvl5pPr marL="2057400" indent="-228600">
              <a:buFont typeface="Wingdings" charset="2"/>
              <a:buChar char="§"/>
              <a:defRPr>
                <a:solidFill>
                  <a:schemeClr val="bg2">
                    <a:lumMod val="50000"/>
                  </a:schemeClr>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Title 9"/>
          <p:cNvSpPr>
            <a:spLocks noGrp="1"/>
          </p:cNvSpPr>
          <p:nvPr>
            <p:ph type="title"/>
          </p:nvPr>
        </p:nvSpPr>
        <p:spPr>
          <a:xfrm>
            <a:off x="320399" y="2872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1175856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ll out box">
    <p:spTree>
      <p:nvGrpSpPr>
        <p:cNvPr id="1" name=""/>
        <p:cNvGrpSpPr/>
        <p:nvPr/>
      </p:nvGrpSpPr>
      <p:grpSpPr>
        <a:xfrm>
          <a:off x="0" y="0"/>
          <a:ext cx="0" cy="0"/>
          <a:chOff x="0" y="0"/>
          <a:chExt cx="0" cy="0"/>
        </a:xfrm>
      </p:grpSpPr>
      <p:sp>
        <p:nvSpPr>
          <p:cNvPr id="2" name="Title 1"/>
          <p:cNvSpPr>
            <a:spLocks noGrp="1"/>
          </p:cNvSpPr>
          <p:nvPr>
            <p:ph type="title"/>
          </p:nvPr>
        </p:nvSpPr>
        <p:spPr>
          <a:xfrm>
            <a:off x="370695" y="337513"/>
            <a:ext cx="10972800" cy="1143000"/>
          </a:xfrm>
          <a:prstGeom prst="rect">
            <a:avLst/>
          </a:prstGeom>
        </p:spPr>
        <p:txBody>
          <a:bodyPr vert="horz"/>
          <a:lstStyle>
            <a:lvl1pPr>
              <a:defRPr sz="4000" b="1">
                <a:solidFill>
                  <a:srgbClr val="FFFFFF"/>
                </a:solidFill>
                <a:latin typeface="+mn-lt"/>
              </a:defRPr>
            </a:lvl1pPr>
          </a:lstStyle>
          <a:p>
            <a:r>
              <a:rPr lang="en-AU" dirty="0"/>
              <a:t>Click to edit Master title style</a:t>
            </a:r>
            <a:endParaRPr lang="en-US" dirty="0"/>
          </a:p>
        </p:txBody>
      </p:sp>
      <p:sp>
        <p:nvSpPr>
          <p:cNvPr id="6" name="Text Placeholder 5"/>
          <p:cNvSpPr>
            <a:spLocks noGrp="1"/>
          </p:cNvSpPr>
          <p:nvPr>
            <p:ph type="body" sz="quarter" idx="10"/>
          </p:nvPr>
        </p:nvSpPr>
        <p:spPr>
          <a:xfrm>
            <a:off x="904875" y="2389188"/>
            <a:ext cx="3219450" cy="3117850"/>
          </a:xfrm>
          <a:prstGeom prst="rect">
            <a:avLst/>
          </a:prstGeom>
          <a:solidFill>
            <a:srgbClr val="8CC738"/>
          </a:solidFill>
          <a:effectLst>
            <a:outerShdw blurRad="50800" dist="38100" dir="5400000" algn="t" rotWithShape="0">
              <a:prstClr val="black">
                <a:alpha val="40000"/>
              </a:prstClr>
            </a:outerShdw>
          </a:effectLst>
        </p:spPr>
        <p:txBody>
          <a:bodyPr vert="horz"/>
          <a:lstStyle>
            <a:lvl1pPr marL="228600" indent="-228600">
              <a:buFont typeface="Wingdings" charset="2"/>
              <a:buChar char="§"/>
              <a:defRPr>
                <a:solidFill>
                  <a:srgbClr val="1B2F7F"/>
                </a:solidFill>
              </a:defRPr>
            </a:lvl1pPr>
            <a:lvl2pPr marL="685800" indent="-228600">
              <a:buFont typeface="Wingdings" charset="2"/>
              <a:buChar char="§"/>
              <a:defRPr>
                <a:solidFill>
                  <a:srgbClr val="1B2F7F"/>
                </a:solidFill>
              </a:defRPr>
            </a:lvl2pPr>
            <a:lvl3pPr marL="1143000" indent="-228600">
              <a:buFont typeface="Wingdings" charset="2"/>
              <a:buChar char="§"/>
              <a:defRPr>
                <a:solidFill>
                  <a:srgbClr val="1B2F7F"/>
                </a:solidFill>
              </a:defRPr>
            </a:lvl3pPr>
            <a:lvl4pPr marL="1600200" indent="-228600">
              <a:buFont typeface="Wingdings" charset="2"/>
              <a:buChar char="§"/>
              <a:defRPr>
                <a:solidFill>
                  <a:srgbClr val="1B2F7F"/>
                </a:solidFill>
              </a:defRPr>
            </a:lvl4pPr>
            <a:lvl5pPr marL="2057400" indent="-228600">
              <a:buFont typeface="Wingdings" charset="2"/>
              <a:buChar char="§"/>
              <a:defRPr>
                <a:solidFill>
                  <a:srgbClr val="1B2F7F"/>
                </a:solidFil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4816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307825" y="324938"/>
            <a:ext cx="10972800" cy="1143000"/>
          </a:xfrm>
          <a:prstGeom prst="rect">
            <a:avLst/>
          </a:prstGeom>
        </p:spPr>
        <p:txBody>
          <a:bodyPr vert="horz"/>
          <a:lstStyle>
            <a:lvl1pPr>
              <a:defRPr sz="4000" b="1">
                <a:solidFill>
                  <a:schemeClr val="bg1"/>
                </a:solidFill>
                <a:latin typeface="+mn-lt"/>
              </a:defRPr>
            </a:lvl1pPr>
          </a:lstStyle>
          <a:p>
            <a:r>
              <a:rPr lang="en-AU" dirty="0"/>
              <a:t>Click to edit Master title style</a:t>
            </a:r>
            <a:endParaRPr lang="en-US" dirty="0"/>
          </a:p>
        </p:txBody>
      </p:sp>
    </p:spTree>
    <p:extLst>
      <p:ext uri="{BB962C8B-B14F-4D97-AF65-F5344CB8AC3E}">
        <p14:creationId xmlns:p14="http://schemas.microsoft.com/office/powerpoint/2010/main" val="3904781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cen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279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597455" y="3085765"/>
            <a:ext cx="10986811"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774923" y="990600"/>
            <a:ext cx="10653003" cy="1504844"/>
          </a:xfrm>
          <a:prstGeom prst="rect">
            <a:avLst/>
          </a:prstGeo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774923" y="2495445"/>
            <a:ext cx="10653003" cy="590321"/>
          </a:xfrm>
          <a:prstGeom prst="rect">
            <a:avLst/>
          </a:prstGeo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412436" y="5956137"/>
            <a:ext cx="2844800" cy="365125"/>
          </a:xfrm>
          <a:prstGeom prst="rect">
            <a:avLst/>
          </a:prstGeom>
        </p:spPr>
        <p:txBody>
          <a:bodyPr/>
          <a:lstStyle>
            <a:lvl1pPr>
              <a:defRPr>
                <a:solidFill>
                  <a:schemeClr val="accent1">
                    <a:lumMod val="75000"/>
                    <a:lumOff val="25000"/>
                  </a:schemeClr>
                </a:solidFill>
              </a:defRPr>
            </a:lvl1pPr>
          </a:lstStyle>
          <a:p>
            <a:fld id="{B61BEF0D-F0BB-DE4B-95CE-6DB70DBA9567}" type="datetimeFigureOut">
              <a:rPr lang="en-US" smtClean="0">
                <a:solidFill>
                  <a:srgbClr val="1A3260">
                    <a:lumMod val="75000"/>
                    <a:lumOff val="25000"/>
                  </a:srgbClr>
                </a:solidFill>
              </a:rPr>
              <a:pPr/>
              <a:t>12/17/2020</a:t>
            </a:fld>
            <a:endParaRPr lang="en-US" dirty="0">
              <a:solidFill>
                <a:srgbClr val="1A3260">
                  <a:lumMod val="75000"/>
                  <a:lumOff val="25000"/>
                </a:srgbClr>
              </a:solidFill>
            </a:endParaRPr>
          </a:p>
        </p:txBody>
      </p:sp>
      <p:sp>
        <p:nvSpPr>
          <p:cNvPr id="5" name="Footer Placeholder 4"/>
          <p:cNvSpPr>
            <a:spLocks noGrp="1"/>
          </p:cNvSpPr>
          <p:nvPr>
            <p:ph type="ftr" sz="quarter" idx="11"/>
          </p:nvPr>
        </p:nvSpPr>
        <p:spPr>
          <a:xfrm>
            <a:off x="774924" y="5951811"/>
            <a:ext cx="6494113" cy="365125"/>
          </a:xfrm>
          <a:prstGeom prst="rect">
            <a:avLst/>
          </a:prstGeom>
        </p:spPr>
        <p:txBody>
          <a:bodyPr/>
          <a:lstStyle>
            <a:lvl1pPr>
              <a:defRPr>
                <a:solidFill>
                  <a:schemeClr val="accent1">
                    <a:lumMod val="75000"/>
                    <a:lumOff val="25000"/>
                  </a:schemeClr>
                </a:solidFill>
              </a:defRPr>
            </a:lvl1pPr>
          </a:lstStyle>
          <a:p>
            <a:endParaRPr lang="en-US" dirty="0">
              <a:solidFill>
                <a:srgbClr val="1A3260">
                  <a:lumMod val="75000"/>
                  <a:lumOff val="25000"/>
                </a:srgbClr>
              </a:solidFill>
            </a:endParaRPr>
          </a:p>
        </p:txBody>
      </p:sp>
      <p:sp>
        <p:nvSpPr>
          <p:cNvPr id="6" name="Slide Number Placeholder 5"/>
          <p:cNvSpPr>
            <a:spLocks noGrp="1"/>
          </p:cNvSpPr>
          <p:nvPr>
            <p:ph type="sldNum" sz="quarter" idx="12"/>
          </p:nvPr>
        </p:nvSpPr>
        <p:spPr>
          <a:xfrm>
            <a:off x="10400635" y="5956137"/>
            <a:ext cx="1027291" cy="365125"/>
          </a:xfrm>
          <a:prstGeom prst="rect">
            <a:avLst/>
          </a:prstGeom>
        </p:spPr>
        <p:txBody>
          <a:bodyPr/>
          <a:lstStyle>
            <a:lvl1pPr>
              <a:defRPr>
                <a:solidFill>
                  <a:schemeClr val="accent1">
                    <a:lumMod val="75000"/>
                    <a:lumOff val="25000"/>
                  </a:schemeClr>
                </a:solidFill>
              </a:defRPr>
            </a:lvl1pPr>
          </a:lstStyle>
          <a:p>
            <a:fld id="{D57F1E4F-1CFF-5643-939E-217C01CDF565}" type="slidenum">
              <a:rPr lang="en-US" smtClean="0">
                <a:solidFill>
                  <a:srgbClr val="1A3260">
                    <a:lumMod val="75000"/>
                    <a:lumOff val="25000"/>
                  </a:srgbClr>
                </a:solidFill>
              </a:rPr>
              <a:pPr/>
              <a:t>‹#›</a:t>
            </a:fld>
            <a:endParaRPr lang="en-US" dirty="0">
              <a:solidFill>
                <a:srgbClr val="1A3260">
                  <a:lumMod val="75000"/>
                  <a:lumOff val="25000"/>
                </a:srgbClr>
              </a:solidFill>
            </a:endParaRPr>
          </a:p>
        </p:txBody>
      </p:sp>
    </p:spTree>
    <p:extLst>
      <p:ext uri="{BB962C8B-B14F-4D97-AF65-F5344CB8AC3E}">
        <p14:creationId xmlns:p14="http://schemas.microsoft.com/office/powerpoint/2010/main" val="3399231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12/17/2020</a:t>
            </a:fld>
            <a:endParaRPr lang="en-US" dirty="0">
              <a:solidFill>
                <a:srgbClr val="4590B8"/>
              </a:solidFill>
            </a:endParaRPr>
          </a:p>
        </p:txBody>
      </p:sp>
      <p:sp>
        <p:nvSpPr>
          <p:cNvPr id="3" name="Footer Placeholder 2"/>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4" name="Slide Number Placeholder 3"/>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2168211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597457" y="599726"/>
            <a:ext cx="10984943"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74923" y="687475"/>
            <a:ext cx="10653003" cy="1083329"/>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774924" y="2228003"/>
            <a:ext cx="5199369"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709" y="2228004"/>
            <a:ext cx="5210216" cy="3633047"/>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412436" y="5956137"/>
            <a:ext cx="2844800" cy="365125"/>
          </a:xfrm>
          <a:prstGeom prst="rect">
            <a:avLst/>
          </a:prstGeom>
        </p:spPr>
        <p:txBody>
          <a:bodyPr/>
          <a:lstStyle/>
          <a:p>
            <a:fld id="{B61BEF0D-F0BB-DE4B-95CE-6DB70DBA9567}" type="datetimeFigureOut">
              <a:rPr lang="en-US" smtClean="0">
                <a:solidFill>
                  <a:srgbClr val="4590B8"/>
                </a:solidFill>
              </a:rPr>
              <a:pPr/>
              <a:t>12/17/2020</a:t>
            </a:fld>
            <a:endParaRPr lang="en-US" dirty="0">
              <a:solidFill>
                <a:srgbClr val="4590B8"/>
              </a:solidFill>
            </a:endParaRPr>
          </a:p>
        </p:txBody>
      </p:sp>
      <p:sp>
        <p:nvSpPr>
          <p:cNvPr id="6" name="Footer Placeholder 5"/>
          <p:cNvSpPr>
            <a:spLocks noGrp="1"/>
          </p:cNvSpPr>
          <p:nvPr>
            <p:ph type="ftr" sz="quarter" idx="11"/>
          </p:nvPr>
        </p:nvSpPr>
        <p:spPr>
          <a:xfrm>
            <a:off x="774924" y="5951811"/>
            <a:ext cx="6494113" cy="365125"/>
          </a:xfrm>
          <a:prstGeom prst="rect">
            <a:avLst/>
          </a:prstGeom>
        </p:spPr>
        <p:txBody>
          <a:bodyPr/>
          <a:lstStyle/>
          <a:p>
            <a:endParaRPr lang="en-US" dirty="0">
              <a:solidFill>
                <a:srgbClr val="4590B8"/>
              </a:solidFill>
            </a:endParaRPr>
          </a:p>
        </p:txBody>
      </p:sp>
      <p:sp>
        <p:nvSpPr>
          <p:cNvPr id="7" name="Slide Number Placeholder 6"/>
          <p:cNvSpPr>
            <a:spLocks noGrp="1"/>
          </p:cNvSpPr>
          <p:nvPr>
            <p:ph type="sldNum" sz="quarter" idx="12"/>
          </p:nvPr>
        </p:nvSpPr>
        <p:spPr>
          <a:xfrm>
            <a:off x="10400635" y="5956137"/>
            <a:ext cx="1027291" cy="365125"/>
          </a:xfrm>
          <a:prstGeom prst="rect">
            <a:avLst/>
          </a:prstGeom>
        </p:spPr>
        <p:txBody>
          <a:bodyPr/>
          <a:lstStyle/>
          <a:p>
            <a:fld id="{D57F1E4F-1CFF-5643-939E-217C01CDF565}" type="slidenum">
              <a:rPr lang="en-US" smtClean="0">
                <a:solidFill>
                  <a:srgbClr val="4590B8"/>
                </a:solidFill>
              </a:rPr>
              <a:pPr/>
              <a:t>‹#›</a:t>
            </a:fld>
            <a:endParaRPr lang="en-US" dirty="0">
              <a:solidFill>
                <a:srgbClr val="4590B8"/>
              </a:solidFill>
            </a:endParaRPr>
          </a:p>
        </p:txBody>
      </p:sp>
    </p:spTree>
    <p:extLst>
      <p:ext uri="{BB962C8B-B14F-4D97-AF65-F5344CB8AC3E}">
        <p14:creationId xmlns:p14="http://schemas.microsoft.com/office/powerpoint/2010/main" val="3068562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image" Target="../media/image5.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oleObject" Target="../embeddings/oleObject1.bin"/><Relationship Id="rId5" Type="http://schemas.openxmlformats.org/officeDocument/2006/relationships/tags" Target="../tags/tag2.xml"/><Relationship Id="rId4" Type="http://schemas.openxmlformats.org/officeDocument/2006/relationships/theme" Target="../theme/theme3.xml"/><Relationship Id="rId9" Type="http://schemas.openxmlformats.org/officeDocument/2006/relationships/image" Target="../media/image4.jp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8.xml"/><Relationship Id="rId7"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image" Target="../media/image5.em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oleObject" Target="../embeddings/oleObject2.bin"/><Relationship Id="rId5" Type="http://schemas.openxmlformats.org/officeDocument/2006/relationships/tags" Target="../tags/tag3.xml"/><Relationship Id="rId4" Type="http://schemas.openxmlformats.org/officeDocument/2006/relationships/theme" Target="../theme/theme5.xml"/><Relationship Id="rId9" Type="http://schemas.openxmlformats.org/officeDocument/2006/relationships/image" Target="../media/image4.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5.emf"/><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oleObject" Target="../embeddings/oleObject3.bin"/><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ags" Target="../tags/tag4.xml"/><Relationship Id="rId5" Type="http://schemas.openxmlformats.org/officeDocument/2006/relationships/slideLayout" Target="../slideLayouts/slideLayout19.xml"/><Relationship Id="rId15" Type="http://schemas.openxmlformats.org/officeDocument/2006/relationships/image" Target="../media/image4.jpg"/><Relationship Id="rId10" Type="http://schemas.openxmlformats.org/officeDocument/2006/relationships/theme" Target="../theme/theme6.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
        <p:nvSpPr>
          <p:cNvPr id="8" name="Rectangle 7"/>
          <p:cNvSpPr/>
          <p:nvPr userDrawn="1"/>
        </p:nvSpPr>
        <p:spPr>
          <a:xfrm flipV="1">
            <a:off x="-15236" y="4652892"/>
            <a:ext cx="12308700" cy="113336"/>
          </a:xfrm>
          <a:prstGeom prst="rect">
            <a:avLst/>
          </a:prstGeom>
          <a:solidFill>
            <a:srgbClr val="0000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83448" y="1085106"/>
            <a:ext cx="3419432" cy="3180140"/>
          </a:xfrm>
          <a:prstGeom prst="rect">
            <a:avLst/>
          </a:prstGeom>
        </p:spPr>
      </p:pic>
      <p:sp>
        <p:nvSpPr>
          <p:cNvPr id="10" name="Text Placeholder 6"/>
          <p:cNvSpPr txBox="1">
            <a:spLocks/>
          </p:cNvSpPr>
          <p:nvPr userDrawn="1"/>
        </p:nvSpPr>
        <p:spPr>
          <a:xfrm>
            <a:off x="-1" y="4764624"/>
            <a:ext cx="9644208" cy="2093376"/>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4189045727"/>
      </p:ext>
    </p:extLst>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678002"/>
            <a:ext cx="12192000" cy="179998"/>
          </a:xfrm>
          <a:prstGeom prst="rect">
            <a:avLst/>
          </a:prstGeom>
          <a:solidFill>
            <a:srgbClr val="1B2F7F"/>
          </a:solidFill>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Text Placeholder 6"/>
          <p:cNvSpPr txBox="1">
            <a:spLocks/>
          </p:cNvSpPr>
          <p:nvPr userDrawn="1"/>
        </p:nvSpPr>
        <p:spPr>
          <a:xfrm>
            <a:off x="0" y="5162526"/>
            <a:ext cx="9608234" cy="1511300"/>
          </a:xfrm>
          <a:prstGeom prst="rect">
            <a:avLst/>
          </a:prstGeom>
          <a:solidFill>
            <a:srgbClr val="8CC738"/>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80095" y="5145149"/>
            <a:ext cx="1637317" cy="1527113"/>
          </a:xfrm>
          <a:prstGeom prst="rect">
            <a:avLst/>
          </a:prstGeom>
        </p:spPr>
      </p:pic>
      <p:cxnSp>
        <p:nvCxnSpPr>
          <p:cNvPr id="3" name="Straight Connector 2"/>
          <p:cNvCxnSpPr/>
          <p:nvPr userDrawn="1"/>
        </p:nvCxnSpPr>
        <p:spPr>
          <a:xfrm>
            <a:off x="0" y="5132861"/>
            <a:ext cx="12192000" cy="26188"/>
          </a:xfrm>
          <a:prstGeom prst="line">
            <a:avLst/>
          </a:prstGeom>
          <a:ln w="76200" cmpd="sng">
            <a:solidFill>
              <a:srgbClr val="8CC7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05945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5"/>
            </p:custDataLst>
            <p:extLst>
              <p:ext uri="{D42A27DB-BD31-4B8C-83A1-F6EECF244321}">
                <p14:modId xmlns:p14="http://schemas.microsoft.com/office/powerpoint/2010/main" val="377790857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519897137"/>
      </p:ext>
    </p:extLst>
  </p:cSld>
  <p:clrMap bg1="lt1" tx1="dk1" bg2="lt2" tx2="dk2" accent1="accent1" accent2="accent2" accent3="accent3" accent4="accent4" accent5="accent5" accent6="accent6" hlink="hlink" folHlink="folHlink"/>
  <p:sldLayoutIdLst>
    <p:sldLayoutId id="2147483690" r:id="rId1"/>
    <p:sldLayoutId id="2147483703" r:id="rId2"/>
    <p:sldLayoutId id="214748370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D.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0" y="-5567"/>
            <a:ext cx="12192000" cy="1923267"/>
          </a:xfrm>
          <a:prstGeom prst="rect">
            <a:avLst/>
          </a:prstGeom>
        </p:spPr>
      </p:pic>
    </p:spTree>
    <p:extLst>
      <p:ext uri="{BB962C8B-B14F-4D97-AF65-F5344CB8AC3E}">
        <p14:creationId xmlns:p14="http://schemas.microsoft.com/office/powerpoint/2010/main" val="2894148314"/>
      </p:ext>
    </p:extLst>
  </p:cSld>
  <p:clrMap bg1="lt1" tx1="dk1" bg2="lt2" tx2="dk2" accent1="accent1" accent2="accent2" accent3="accent3" accent4="accent4" accent5="accent5" accent6="accent6" hlink="hlink" folHlink="folHlink"/>
  <p:sldLayoutIdLst>
    <p:sldLayoutId id="2147483687" r:id="rId1"/>
    <p:sldLayoutId id="2147483705" r:id="rId2"/>
    <p:sldLayoutId id="2147483706" r:id="rId3"/>
    <p:sldLayoutId id="2147483707" r:id="rId4"/>
    <p:sldLayoutId id="2147483708" r:id="rId5"/>
    <p:sldLayoutId id="214748370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5"/>
            </p:custDataLst>
            <p:extLst>
              <p:ext uri="{D42A27DB-BD31-4B8C-83A1-F6EECF244321}">
                <p14:modId xmlns:p14="http://schemas.microsoft.com/office/powerpoint/2010/main" val="82703941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274840876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
            </p:custDataLst>
            <p:extLst>
              <p:ext uri="{D42A27DB-BD31-4B8C-83A1-F6EECF244321}">
                <p14:modId xmlns:p14="http://schemas.microsoft.com/office/powerpoint/2010/main" val="86815134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12" imgW="270" imgH="270" progId="TCLayout.ActiveDocument.1">
                  <p:embed/>
                </p:oleObj>
              </mc:Choice>
              <mc:Fallback>
                <p:oleObj name="think-cell Slide" r:id="rId12" imgW="270" imgH="270" progId="TCLayout.ActiveDocument.1">
                  <p:embed/>
                  <p:pic>
                    <p:nvPicPr>
                      <p:cNvPr id="0" name=""/>
                      <p:cNvPicPr/>
                      <p:nvPr/>
                    </p:nvPicPr>
                    <p:blipFill>
                      <a:blip r:embed="rId13"/>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06400" y="-1332649"/>
            <a:ext cx="12920876" cy="6945808"/>
          </a:xfrm>
          <a:prstGeom prst="rect">
            <a:avLst/>
          </a:prstGeom>
        </p:spPr>
      </p:pic>
      <p:sp>
        <p:nvSpPr>
          <p:cNvPr id="8" name="Rectangle 7"/>
          <p:cNvSpPr/>
          <p:nvPr userDrawn="1"/>
        </p:nvSpPr>
        <p:spPr>
          <a:xfrm>
            <a:off x="0" y="222427"/>
            <a:ext cx="12191999" cy="881414"/>
          </a:xfrm>
          <a:prstGeom prst="rect">
            <a:avLst/>
          </a:prstGeom>
          <a:solidFill>
            <a:srgbClr val="10205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75000"/>
                </a:srgbClr>
              </a:solidFill>
            </a:endParaRPr>
          </a:p>
        </p:txBody>
      </p:sp>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35313" y="5592628"/>
            <a:ext cx="1356687" cy="1265372"/>
          </a:xfrm>
          <a:prstGeom prst="rect">
            <a:avLst/>
          </a:prstGeom>
        </p:spPr>
      </p:pic>
    </p:spTree>
    <p:extLst>
      <p:ext uri="{BB962C8B-B14F-4D97-AF65-F5344CB8AC3E}">
        <p14:creationId xmlns:p14="http://schemas.microsoft.com/office/powerpoint/2010/main" val="4019794600"/>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5.x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image" Target="../media/image34.png"/><Relationship Id="rId5" Type="http://schemas.openxmlformats.org/officeDocument/2006/relationships/image" Target="../media/image5.emf"/><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9.png"/><Relationship Id="rId4" Type="http://schemas.openxmlformats.org/officeDocument/2006/relationships/diagramLayout" Target="../diagrams/layout1.xml"/><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7.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48.xml"/><Relationship Id="rId7" Type="http://schemas.openxmlformats.org/officeDocument/2006/relationships/image" Target="../media/image53.png"/><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52.png"/><Relationship Id="rId5" Type="http://schemas.openxmlformats.org/officeDocument/2006/relationships/image" Target="../media/image5.emf"/><Relationship Id="rId4" Type="http://schemas.openxmlformats.org/officeDocument/2006/relationships/oleObject" Target="../embeddings/oleObject6.bin"/><Relationship Id="rId9"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50.png"/><Relationship Id="rId5" Type="http://schemas.openxmlformats.org/officeDocument/2006/relationships/image" Target="../media/image5.e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4.emf"/><Relationship Id="rId11" Type="http://schemas.openxmlformats.org/officeDocument/2006/relationships/image" Target="../media/image19.emf"/><Relationship Id="rId5" Type="http://schemas.openxmlformats.org/officeDocument/2006/relationships/image" Target="../media/image13.emf"/><Relationship Id="rId10" Type="http://schemas.openxmlformats.org/officeDocument/2006/relationships/image" Target="../media/image18.emf"/><Relationship Id="rId4" Type="http://schemas.openxmlformats.org/officeDocument/2006/relationships/image" Target="../media/image12.emf"/><Relationship Id="rId9" Type="http://schemas.openxmlformats.org/officeDocument/2006/relationships/image" Target="../media/image17.emf"/></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67.emf"/><Relationship Id="rId3" Type="http://schemas.openxmlformats.org/officeDocument/2006/relationships/image" Target="../media/image63.png"/><Relationship Id="rId7" Type="http://schemas.openxmlformats.org/officeDocument/2006/relationships/image" Target="../media/image11.emf"/><Relationship Id="rId12" Type="http://schemas.openxmlformats.org/officeDocument/2006/relationships/image" Target="../media/image71.png"/><Relationship Id="rId2" Type="http://schemas.openxmlformats.org/officeDocument/2006/relationships/notesSlide" Target="../notesSlides/notesSlide66.xml"/><Relationship Id="rId1" Type="http://schemas.openxmlformats.org/officeDocument/2006/relationships/slideLayout" Target="../slideLayouts/slideLayout8.xml"/><Relationship Id="rId6" Type="http://schemas.openxmlformats.org/officeDocument/2006/relationships/image" Target="../media/image66.jpeg"/><Relationship Id="rId11" Type="http://schemas.openxmlformats.org/officeDocument/2006/relationships/image" Target="../media/image70.png"/><Relationship Id="rId5" Type="http://schemas.openxmlformats.org/officeDocument/2006/relationships/image" Target="../media/image65.png"/><Relationship Id="rId10" Type="http://schemas.openxmlformats.org/officeDocument/2006/relationships/image" Target="../media/image69.png"/><Relationship Id="rId4" Type="http://schemas.openxmlformats.org/officeDocument/2006/relationships/image" Target="../media/image64.jpeg"/><Relationship Id="rId9" Type="http://schemas.openxmlformats.org/officeDocument/2006/relationships/image" Target="../media/image68.png"/></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39" y="4784372"/>
            <a:ext cx="8808276" cy="1143000"/>
          </a:xfrm>
        </p:spPr>
        <p:txBody>
          <a:bodyPr>
            <a:noAutofit/>
          </a:bodyPr>
          <a:lstStyle/>
          <a:p>
            <a:br>
              <a:rPr lang="en-US" sz="2800" b="1" dirty="0">
                <a:solidFill>
                  <a:schemeClr val="bg1"/>
                </a:solidFill>
                <a:latin typeface="Calibri" panose="020F0502020204030204" pitchFamily="34" charset="0"/>
              </a:rPr>
            </a:br>
            <a:r>
              <a:rPr lang="en-US" sz="4400" b="1" dirty="0">
                <a:latin typeface="Calibri" panose="020F0502020204030204" pitchFamily="34" charset="0"/>
              </a:rPr>
              <a:t>Module 1</a:t>
            </a:r>
            <a:br>
              <a:rPr lang="en-US" sz="4400" b="1" dirty="0">
                <a:latin typeface="Calibri" panose="020F0502020204030204" pitchFamily="34" charset="0"/>
              </a:rPr>
            </a:br>
            <a:r>
              <a:rPr lang="en-US" sz="4400" b="1" dirty="0">
                <a:latin typeface="Calibri" panose="020F0502020204030204" pitchFamily="34" charset="0"/>
              </a:rPr>
              <a:t>Day 1</a:t>
            </a:r>
          </a:p>
        </p:txBody>
      </p:sp>
      <p:pic>
        <p:nvPicPr>
          <p:cNvPr id="8" name="Picture 7" descr="IMG_062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40920" y="4755277"/>
            <a:ext cx="2984500" cy="2102724"/>
          </a:xfrm>
          <a:prstGeom prst="rect">
            <a:avLst/>
          </a:prstGeom>
        </p:spPr>
      </p:pic>
    </p:spTree>
    <p:extLst>
      <p:ext uri="{BB962C8B-B14F-4D97-AF65-F5344CB8AC3E}">
        <p14:creationId xmlns:p14="http://schemas.microsoft.com/office/powerpoint/2010/main" val="3277456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417286" y="4096802"/>
            <a:ext cx="7876046" cy="1534982"/>
          </a:xfrm>
        </p:spPr>
        <p:txBody>
          <a:bodyPr>
            <a:normAutofit/>
          </a:bodyPr>
          <a:lstStyle/>
          <a:p>
            <a:pPr marL="324000" lvl="1" indent="0">
              <a:buNone/>
            </a:pPr>
            <a:endParaRPr lang="en-US" sz="3600" b="1" dirty="0">
              <a:solidFill>
                <a:srgbClr val="767171"/>
              </a:solidFill>
              <a:latin typeface="Calibri" panose="020F0502020204030204" pitchFamily="34" charset="0"/>
            </a:endParaRPr>
          </a:p>
          <a:p>
            <a:pPr marL="324000" lvl="1" indent="0">
              <a:buNone/>
            </a:pPr>
            <a:r>
              <a:rPr lang="en-US" sz="3600" b="1" dirty="0">
                <a:solidFill>
                  <a:srgbClr val="767171"/>
                </a:solidFill>
                <a:latin typeface="Calibri" panose="020F0502020204030204" pitchFamily="34" charset="0"/>
              </a:rPr>
              <a:t>Responsible and sustainable business</a:t>
            </a:r>
          </a:p>
          <a:p>
            <a:endParaRPr lang="en-US" dirty="0">
              <a:solidFill>
                <a:srgbClr val="767171"/>
              </a:solidFill>
            </a:endParaRPr>
          </a:p>
        </p:txBody>
      </p:sp>
      <p:sp>
        <p:nvSpPr>
          <p:cNvPr id="2" name="Title 1"/>
          <p:cNvSpPr>
            <a:spLocks noGrp="1"/>
          </p:cNvSpPr>
          <p:nvPr>
            <p:ph type="title"/>
          </p:nvPr>
        </p:nvSpPr>
        <p:spPr/>
        <p:txBody>
          <a:bodyPr>
            <a:normAutofit/>
          </a:bodyPr>
          <a:lstStyle/>
          <a:p>
            <a:r>
              <a:rPr lang="en-US" b="1" dirty="0">
                <a:latin typeface="Calibri" panose="020F0502020204030204" pitchFamily="34" charset="0"/>
              </a:rPr>
              <a:t>Outcomes of the program</a:t>
            </a:r>
          </a:p>
        </p:txBody>
      </p:sp>
      <p:pic>
        <p:nvPicPr>
          <p:cNvPr id="6" name="Picture 5" descr="C:\Documents and Settings\evorderbruegge\Local Settings\Temporary Internet Files\Content.IE5\QASQ8N07\MC900326252[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24930" y="4892053"/>
            <a:ext cx="1343140" cy="1911983"/>
          </a:xfrm>
          <a:prstGeom prst="rect">
            <a:avLst/>
          </a:prstGeom>
          <a:noFill/>
          <a:ln w="9525">
            <a:noFill/>
            <a:miter lim="800000"/>
            <a:headEnd/>
            <a:tailEnd/>
          </a:ln>
        </p:spPr>
      </p:pic>
      <p:sp>
        <p:nvSpPr>
          <p:cNvPr id="4" name="TextBox 3"/>
          <p:cNvSpPr txBox="1"/>
          <p:nvPr/>
        </p:nvSpPr>
        <p:spPr>
          <a:xfrm>
            <a:off x="1286934" y="2330769"/>
            <a:ext cx="1185333" cy="1323439"/>
          </a:xfrm>
          <a:prstGeom prst="rect">
            <a:avLst/>
          </a:prstGeom>
          <a:noFill/>
        </p:spPr>
        <p:txBody>
          <a:bodyPr wrap="square" rtlCol="0">
            <a:spAutoFit/>
          </a:bodyPr>
          <a:lstStyle/>
          <a:p>
            <a:r>
              <a:rPr lang="en-US" sz="8000" b="1" dirty="0">
                <a:solidFill>
                  <a:srgbClr val="8CC738"/>
                </a:solidFill>
                <a:latin typeface="Zapf Dingbats"/>
                <a:ea typeface="Zapf Dingbats"/>
                <a:cs typeface="Zapf Dingbats"/>
                <a:sym typeface="Zapf Dingbats"/>
              </a:rPr>
              <a:t>✓</a:t>
            </a:r>
            <a:endParaRPr lang="en-US" sz="8000" dirty="0">
              <a:solidFill>
                <a:srgbClr val="8CC738"/>
              </a:solidFill>
            </a:endParaRPr>
          </a:p>
        </p:txBody>
      </p:sp>
      <p:sp>
        <p:nvSpPr>
          <p:cNvPr id="7" name="TextBox 6"/>
          <p:cNvSpPr txBox="1"/>
          <p:nvPr/>
        </p:nvSpPr>
        <p:spPr>
          <a:xfrm>
            <a:off x="1288720" y="4337369"/>
            <a:ext cx="1185333" cy="1323439"/>
          </a:xfrm>
          <a:prstGeom prst="rect">
            <a:avLst/>
          </a:prstGeom>
          <a:noFill/>
        </p:spPr>
        <p:txBody>
          <a:bodyPr wrap="square" rtlCol="0">
            <a:spAutoFit/>
          </a:bodyPr>
          <a:lstStyle/>
          <a:p>
            <a:r>
              <a:rPr lang="en-US" sz="8000" b="1" dirty="0">
                <a:solidFill>
                  <a:srgbClr val="8CC738"/>
                </a:solidFill>
                <a:latin typeface="Zapf Dingbats"/>
                <a:ea typeface="Zapf Dingbats"/>
                <a:cs typeface="Zapf Dingbats"/>
                <a:sym typeface="Zapf Dingbats"/>
              </a:rPr>
              <a:t>✓</a:t>
            </a:r>
            <a:endParaRPr lang="en-US" sz="8000" dirty="0">
              <a:solidFill>
                <a:srgbClr val="8CC738"/>
              </a:solidFill>
            </a:endParaRPr>
          </a:p>
        </p:txBody>
      </p:sp>
      <p:sp>
        <p:nvSpPr>
          <p:cNvPr id="8" name="Content Placeholder 2"/>
          <p:cNvSpPr txBox="1">
            <a:spLocks/>
          </p:cNvSpPr>
          <p:nvPr/>
        </p:nvSpPr>
        <p:spPr>
          <a:xfrm>
            <a:off x="2378389" y="2626403"/>
            <a:ext cx="8954993" cy="1214258"/>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324000" lvl="1" indent="0">
              <a:buFont typeface="Wingdings 2" panose="05020102010507070707" pitchFamily="18" charset="2"/>
              <a:buNone/>
            </a:pPr>
            <a:r>
              <a:rPr lang="en-US" sz="3600" b="1" dirty="0">
                <a:solidFill>
                  <a:srgbClr val="767171"/>
                </a:solidFill>
                <a:latin typeface="Calibri" panose="020F0502020204030204" pitchFamily="34" charset="0"/>
              </a:rPr>
              <a:t>Better child and community health</a:t>
            </a:r>
          </a:p>
          <a:p>
            <a:endParaRPr lang="en-US" dirty="0">
              <a:solidFill>
                <a:srgbClr val="767171"/>
              </a:solidFill>
            </a:endParaRPr>
          </a:p>
        </p:txBody>
      </p:sp>
    </p:spTree>
    <p:extLst>
      <p:ext uri="{BB962C8B-B14F-4D97-AF65-F5344CB8AC3E}">
        <p14:creationId xmlns:p14="http://schemas.microsoft.com/office/powerpoint/2010/main" val="142028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entagon 19"/>
          <p:cNvSpPr/>
          <p:nvPr/>
        </p:nvSpPr>
        <p:spPr>
          <a:xfrm>
            <a:off x="9356733" y="2477304"/>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 name="Title 1"/>
          <p:cNvSpPr>
            <a:spLocks noGrp="1"/>
          </p:cNvSpPr>
          <p:nvPr>
            <p:ph type="title"/>
          </p:nvPr>
        </p:nvSpPr>
        <p:spPr/>
        <p:txBody>
          <a:bodyPr>
            <a:normAutofit/>
          </a:bodyPr>
          <a:lstStyle/>
          <a:p>
            <a:r>
              <a:rPr lang="en-US" b="1" dirty="0">
                <a:latin typeface="Calibri" panose="020F0502020204030204" pitchFamily="34" charset="0"/>
              </a:rPr>
              <a:t>Training structure</a:t>
            </a:r>
          </a:p>
        </p:txBody>
      </p:sp>
      <p:sp>
        <p:nvSpPr>
          <p:cNvPr id="3" name="Oval Callout 2"/>
          <p:cNvSpPr/>
          <p:nvPr/>
        </p:nvSpPr>
        <p:spPr>
          <a:xfrm>
            <a:off x="715078" y="3873497"/>
            <a:ext cx="1317036" cy="804334"/>
          </a:xfrm>
          <a:prstGeom prst="wedgeEllipseCallout">
            <a:avLst>
              <a:gd name="adj1" fmla="val 12244"/>
              <a:gd name="adj2" fmla="val -100167"/>
            </a:avLst>
          </a:prstGeom>
          <a:solidFill>
            <a:schemeClr val="accent4"/>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We are here!</a:t>
            </a:r>
          </a:p>
        </p:txBody>
      </p:sp>
      <p:sp>
        <p:nvSpPr>
          <p:cNvPr id="18" name="Rounded Rectangle 17"/>
          <p:cNvSpPr/>
          <p:nvPr/>
        </p:nvSpPr>
        <p:spPr>
          <a:xfrm>
            <a:off x="917329" y="2193439"/>
            <a:ext cx="1173641"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1 </a:t>
            </a:r>
            <a:r>
              <a:rPr lang="en-US" sz="1400" dirty="0">
                <a:solidFill>
                  <a:srgbClr val="000000"/>
                </a:solidFill>
              </a:rPr>
              <a:t>Training</a:t>
            </a:r>
          </a:p>
        </p:txBody>
      </p:sp>
      <p:sp>
        <p:nvSpPr>
          <p:cNvPr id="19" name="Pentagon 18"/>
          <p:cNvSpPr/>
          <p:nvPr/>
        </p:nvSpPr>
        <p:spPr>
          <a:xfrm>
            <a:off x="4529522" y="2432983"/>
            <a:ext cx="1314453" cy="768332"/>
          </a:xfrm>
          <a:prstGeom prst="homePlate">
            <a:avLst>
              <a:gd name="adj" fmla="val 33674"/>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1 month mentoring</a:t>
            </a:r>
          </a:p>
        </p:txBody>
      </p:sp>
      <p:sp>
        <p:nvSpPr>
          <p:cNvPr id="21" name="Rounded Rectangle 20"/>
          <p:cNvSpPr/>
          <p:nvPr/>
        </p:nvSpPr>
        <p:spPr>
          <a:xfrm>
            <a:off x="3348557" y="2195971"/>
            <a:ext cx="118380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3 </a:t>
            </a:r>
            <a:r>
              <a:rPr lang="en-US" sz="1400" dirty="0">
                <a:solidFill>
                  <a:srgbClr val="000000"/>
                </a:solidFill>
              </a:rPr>
              <a:t>Training</a:t>
            </a:r>
          </a:p>
        </p:txBody>
      </p:sp>
      <p:sp>
        <p:nvSpPr>
          <p:cNvPr id="23" name="Rounded Rectangle 22"/>
          <p:cNvSpPr/>
          <p:nvPr/>
        </p:nvSpPr>
        <p:spPr>
          <a:xfrm>
            <a:off x="6931275" y="2205857"/>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5 </a:t>
            </a:r>
            <a:r>
              <a:rPr lang="en-US" sz="1400" dirty="0">
                <a:solidFill>
                  <a:srgbClr val="000000"/>
                </a:solidFill>
              </a:rPr>
              <a:t>Training</a:t>
            </a:r>
          </a:p>
        </p:txBody>
      </p:sp>
      <p:pic>
        <p:nvPicPr>
          <p:cNvPr id="25" name="Picture 2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52301" y="2265456"/>
            <a:ext cx="967170" cy="1240820"/>
          </a:xfrm>
          <a:prstGeom prst="rect">
            <a:avLst/>
          </a:prstGeom>
        </p:spPr>
      </p:pic>
      <p:sp>
        <p:nvSpPr>
          <p:cNvPr id="26" name="Rounded Rectangle 25"/>
          <p:cNvSpPr/>
          <p:nvPr/>
        </p:nvSpPr>
        <p:spPr>
          <a:xfrm>
            <a:off x="933885" y="1851950"/>
            <a:ext cx="3605815" cy="323156"/>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1</a:t>
            </a:r>
          </a:p>
        </p:txBody>
      </p:sp>
      <p:sp>
        <p:nvSpPr>
          <p:cNvPr id="30" name="Rounded Rectangle 29"/>
          <p:cNvSpPr/>
          <p:nvPr/>
        </p:nvSpPr>
        <p:spPr>
          <a:xfrm>
            <a:off x="5702104" y="1877351"/>
            <a:ext cx="3647516" cy="311265"/>
          </a:xfrm>
          <a:prstGeom prst="roundRect">
            <a:avLst>
              <a:gd name="adj" fmla="val 5574"/>
            </a:avLst>
          </a:prstGeom>
          <a:solidFill>
            <a:schemeClr val="accent6">
              <a:lumMod val="5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white"/>
                </a:solidFill>
              </a:rPr>
              <a:t>Module 2</a:t>
            </a:r>
          </a:p>
        </p:txBody>
      </p:sp>
      <p:sp>
        <p:nvSpPr>
          <p:cNvPr id="39" name="Rounded Rectangle 38"/>
          <p:cNvSpPr/>
          <p:nvPr/>
        </p:nvSpPr>
        <p:spPr>
          <a:xfrm>
            <a:off x="2138035" y="2190617"/>
            <a:ext cx="1158589" cy="1272205"/>
          </a:xfrm>
          <a:prstGeom prst="roundRect">
            <a:avLst>
              <a:gd name="adj" fmla="val 5574"/>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2 </a:t>
            </a:r>
            <a:r>
              <a:rPr lang="en-US" sz="1400" dirty="0">
                <a:solidFill>
                  <a:srgbClr val="000000"/>
                </a:solidFill>
              </a:rPr>
              <a:t>Training</a:t>
            </a:r>
          </a:p>
        </p:txBody>
      </p:sp>
      <p:sp>
        <p:nvSpPr>
          <p:cNvPr id="40" name="Rounded Rectangle 39"/>
          <p:cNvSpPr/>
          <p:nvPr/>
        </p:nvSpPr>
        <p:spPr>
          <a:xfrm>
            <a:off x="5702681" y="2206659"/>
            <a:ext cx="1183809"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4 </a:t>
            </a:r>
            <a:r>
              <a:rPr lang="en-US" sz="1400" dirty="0">
                <a:solidFill>
                  <a:srgbClr val="000000"/>
                </a:solidFill>
              </a:rPr>
              <a:t>Training</a:t>
            </a:r>
          </a:p>
        </p:txBody>
      </p:sp>
      <p:sp>
        <p:nvSpPr>
          <p:cNvPr id="41" name="Rounded Rectangle 40"/>
          <p:cNvSpPr/>
          <p:nvPr/>
        </p:nvSpPr>
        <p:spPr>
          <a:xfrm>
            <a:off x="8169289" y="2198096"/>
            <a:ext cx="1194217" cy="1272205"/>
          </a:xfrm>
          <a:prstGeom prst="roundRect">
            <a:avLst>
              <a:gd name="adj" fmla="val 5574"/>
            </a:avLst>
          </a:prstGeom>
          <a:solidFill>
            <a:srgbClr val="8CC738"/>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rgbClr val="000000"/>
                </a:solidFill>
              </a:rPr>
              <a:t>Day 6 </a:t>
            </a:r>
            <a:r>
              <a:rPr lang="en-US" sz="1400" dirty="0">
                <a:solidFill>
                  <a:srgbClr val="000000"/>
                </a:solidFill>
              </a:rPr>
              <a:t>Training</a:t>
            </a:r>
          </a:p>
        </p:txBody>
      </p:sp>
      <p:sp>
        <p:nvSpPr>
          <p:cNvPr id="42" name="Text Placeholder 2"/>
          <p:cNvSpPr txBox="1">
            <a:spLocks/>
          </p:cNvSpPr>
          <p:nvPr/>
        </p:nvSpPr>
        <p:spPr>
          <a:xfrm>
            <a:off x="2354222" y="3936515"/>
            <a:ext cx="7995214" cy="26005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342882">
              <a:buFont typeface="Arial" panose="020B0604020202020204" pitchFamily="34" charset="0"/>
              <a:buNone/>
            </a:pPr>
            <a:r>
              <a:rPr lang="en-US" b="1" dirty="0">
                <a:solidFill>
                  <a:srgbClr val="595959"/>
                </a:solidFill>
                <a:latin typeface="Calibri" panose="020F0502020204030204" pitchFamily="34" charset="0"/>
              </a:rPr>
              <a:t>Training will be: </a:t>
            </a:r>
          </a:p>
          <a:p>
            <a:pPr marL="269875" indent="-269875" defTabSz="342882"/>
            <a:r>
              <a:rPr lang="en-US" sz="2400" dirty="0">
                <a:solidFill>
                  <a:srgbClr val="595959"/>
                </a:solidFill>
                <a:latin typeface="Calibri" panose="020F0502020204030204" pitchFamily="34" charset="0"/>
              </a:rPr>
              <a:t>modular so you only have to take 3 days at a time out of your store</a:t>
            </a:r>
          </a:p>
          <a:p>
            <a:pPr marL="228600" lvl="1" defTabSz="342882"/>
            <a:r>
              <a:rPr lang="en-US" dirty="0">
                <a:solidFill>
                  <a:srgbClr val="595959"/>
                </a:solidFill>
                <a:latin typeface="Calibri" panose="020F0502020204030204" pitchFamily="34" charset="0"/>
              </a:rPr>
              <a:t>classroom and practical</a:t>
            </a:r>
          </a:p>
          <a:p>
            <a:pPr marL="228600" lvl="1" defTabSz="342882"/>
            <a:r>
              <a:rPr lang="en-US" dirty="0">
                <a:solidFill>
                  <a:srgbClr val="595959"/>
                </a:solidFill>
                <a:latin typeface="Calibri" panose="020F0502020204030204" pitchFamily="34" charset="0"/>
              </a:rPr>
              <a:t>involving role play and discussions</a:t>
            </a:r>
          </a:p>
          <a:p>
            <a:pPr marL="228600" lvl="1" defTabSz="342882"/>
            <a:r>
              <a:rPr lang="en-US" dirty="0">
                <a:solidFill>
                  <a:srgbClr val="595959"/>
                </a:solidFill>
                <a:latin typeface="Calibri" panose="020F0502020204030204" pitchFamily="34" charset="0"/>
              </a:rPr>
              <a:t>Include health center visits for clinical practice</a:t>
            </a:r>
          </a:p>
          <a:p>
            <a:pPr marL="228600" lvl="1" defTabSz="342882"/>
            <a:r>
              <a:rPr lang="en-US" dirty="0">
                <a:solidFill>
                  <a:srgbClr val="595959"/>
                </a:solidFill>
                <a:latin typeface="Calibri" panose="020F0502020204030204" pitchFamily="34" charset="0"/>
              </a:rPr>
              <a:t>Include mentor visits in between, and after training modules</a:t>
            </a:r>
          </a:p>
        </p:txBody>
      </p:sp>
    </p:spTree>
    <p:extLst>
      <p:ext uri="{BB962C8B-B14F-4D97-AF65-F5344CB8AC3E}">
        <p14:creationId xmlns:p14="http://schemas.microsoft.com/office/powerpoint/2010/main" val="2032259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Training content </a:t>
            </a:r>
          </a:p>
        </p:txBody>
      </p:sp>
      <p:sp>
        <p:nvSpPr>
          <p:cNvPr id="5" name="Slide Number Placeholder 3"/>
          <p:cNvSpPr txBox="1">
            <a:spLocks/>
          </p:cNvSpPr>
          <p:nvPr/>
        </p:nvSpPr>
        <p:spPr>
          <a:xfrm>
            <a:off x="6553200" y="6356350"/>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D558AD-C8DA-4EAB-B635-2870595867AE}" type="slidenum">
              <a:rPr lang="en-US" smtClean="0">
                <a:solidFill>
                  <a:srgbClr val="002C76"/>
                </a:solidFill>
              </a:rPr>
              <a:pPr/>
              <a:t>12</a:t>
            </a:fld>
            <a:endParaRPr lang="en-US">
              <a:solidFill>
                <a:srgbClr val="002C76"/>
              </a:solidFill>
            </a:endParaRPr>
          </a:p>
        </p:txBody>
      </p:sp>
      <p:graphicFrame>
        <p:nvGraphicFramePr>
          <p:cNvPr id="6" name="Diagram 5"/>
          <p:cNvGraphicFramePr/>
          <p:nvPr>
            <p:extLst>
              <p:ext uri="{D42A27DB-BD31-4B8C-83A1-F6EECF244321}">
                <p14:modId xmlns:p14="http://schemas.microsoft.com/office/powerpoint/2010/main" val="3410380776"/>
              </p:ext>
            </p:extLst>
          </p:nvPr>
        </p:nvGraphicFramePr>
        <p:xfrm>
          <a:off x="1822416" y="1399591"/>
          <a:ext cx="8752449" cy="4956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94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5FF894F1-B84E-4928-863A-EF589E3FF7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DE50AF40-F0A3-4998-BD74-BE1CA19B16F4}"/>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0DCFCB6D-BE8B-4A45-982B-D21A1F3F1EC5}"/>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B4DDD30E-CB8C-4215-AA50-E6E33277091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5D7193F5-FC8C-4D79-A7E7-BFEA4572005B}"/>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DA5DAF2B-79F8-4E28-B920-4A45FEC1CEA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1051240" y="43476"/>
            <a:ext cx="10515600" cy="874395"/>
          </a:xfrm>
          <a:prstGeom prst="rect">
            <a:avLst/>
          </a:prstGeom>
        </p:spPr>
        <p:txBody>
          <a:bodyPr vert="horz" lIns="91440" tIns="45721" rIns="91440" bIns="45721"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3600" b="1" dirty="0">
              <a:solidFill>
                <a:srgbClr val="006E2E"/>
              </a:solidFill>
            </a:endParaRPr>
          </a:p>
        </p:txBody>
      </p:sp>
      <p:sp>
        <p:nvSpPr>
          <p:cNvPr id="5" name="Title 4"/>
          <p:cNvSpPr>
            <a:spLocks noGrp="1"/>
          </p:cNvSpPr>
          <p:nvPr>
            <p:ph type="title"/>
          </p:nvPr>
        </p:nvSpPr>
        <p:spPr/>
        <p:txBody>
          <a:bodyPr/>
          <a:lstStyle/>
          <a:p>
            <a:r>
              <a:rPr lang="en-US" dirty="0"/>
              <a:t>Training module review</a:t>
            </a:r>
          </a:p>
        </p:txBody>
      </p:sp>
      <p:graphicFrame>
        <p:nvGraphicFramePr>
          <p:cNvPr id="10" name="Table 9"/>
          <p:cNvGraphicFramePr>
            <a:graphicFrameLocks noGrp="1"/>
          </p:cNvGraphicFramePr>
          <p:nvPr>
            <p:extLst>
              <p:ext uri="{D42A27DB-BD31-4B8C-83A1-F6EECF244321}">
                <p14:modId xmlns:p14="http://schemas.microsoft.com/office/powerpoint/2010/main" val="2083844923"/>
              </p:ext>
            </p:extLst>
          </p:nvPr>
        </p:nvGraphicFramePr>
        <p:xfrm>
          <a:off x="511330" y="1286105"/>
          <a:ext cx="10486627" cy="5227320"/>
        </p:xfrm>
        <a:graphic>
          <a:graphicData uri="http://schemas.openxmlformats.org/drawingml/2006/table">
            <a:tbl>
              <a:tblPr/>
              <a:tblGrid>
                <a:gridCol w="1905335">
                  <a:extLst>
                    <a:ext uri="{9D8B030D-6E8A-4147-A177-3AD203B41FA5}">
                      <a16:colId xmlns:a16="http://schemas.microsoft.com/office/drawing/2014/main" val="20000"/>
                    </a:ext>
                  </a:extLst>
                </a:gridCol>
                <a:gridCol w="8581292">
                  <a:extLst>
                    <a:ext uri="{9D8B030D-6E8A-4147-A177-3AD203B41FA5}">
                      <a16:colId xmlns:a16="http://schemas.microsoft.com/office/drawing/2014/main" val="20001"/>
                    </a:ext>
                  </a:extLst>
                </a:gridCol>
              </a:tblGrid>
              <a:tr h="467360">
                <a:tc>
                  <a:txBody>
                    <a:bodyPr/>
                    <a:lstStyle/>
                    <a:p>
                      <a:pPr marL="0" marR="0">
                        <a:spcBef>
                          <a:spcPts val="0"/>
                        </a:spcBef>
                        <a:spcAft>
                          <a:spcPts val="0"/>
                        </a:spcAft>
                      </a:pPr>
                      <a:r>
                        <a:rPr lang="en-US" sz="31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Module</a:t>
                      </a:r>
                      <a:endParaRPr lang="en-US" sz="11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31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Topics</a:t>
                      </a:r>
                      <a:endParaRPr lang="en-US" sz="11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37798">
                <a:tc>
                  <a:txBody>
                    <a:bodyPr/>
                    <a:lstStyle/>
                    <a:p>
                      <a:pPr marL="342900" marR="0" lvl="0" indent="-342900" algn="ctr">
                        <a:spcBef>
                          <a:spcPts val="0"/>
                        </a:spcBef>
                        <a:spcAft>
                          <a:spcPts val="600"/>
                        </a:spcAft>
                        <a:buFont typeface="+mj-lt"/>
                        <a:buAutoNum type="arabicPeriod"/>
                      </a:pPr>
                      <a:r>
                        <a:rPr lang="en-US" sz="3100" b="1"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589" indent="-228589" defTabSz="342882">
                        <a:buFont typeface="Arial" panose="020B0604020202020204" pitchFamily="34" charset="0"/>
                        <a:buChar char="•"/>
                      </a:pPr>
                      <a:r>
                        <a:rPr lang="en-US" sz="2400" b="1" dirty="0">
                          <a:solidFill>
                            <a:srgbClr val="1A3260"/>
                          </a:solidFill>
                        </a:rPr>
                        <a:t>Sick Child Assessment</a:t>
                      </a:r>
                    </a:p>
                    <a:p>
                      <a:pPr marL="228589" indent="-228589" defTabSz="342882">
                        <a:buFont typeface="Arial" panose="020B0604020202020204" pitchFamily="34" charset="0"/>
                        <a:buChar char="•"/>
                      </a:pPr>
                      <a:r>
                        <a:rPr lang="en-US" sz="2400" b="1" dirty="0">
                          <a:solidFill>
                            <a:srgbClr val="1A3260"/>
                          </a:solidFill>
                        </a:rPr>
                        <a:t>Danger Signs Identification </a:t>
                      </a:r>
                    </a:p>
                    <a:p>
                      <a:pPr marL="228589" indent="-228589" defTabSz="342882">
                        <a:buFont typeface="Arial" panose="020B0604020202020204" pitchFamily="34" charset="0"/>
                        <a:buChar char="•"/>
                      </a:pPr>
                      <a:r>
                        <a:rPr lang="en-US" sz="2400" b="1" dirty="0">
                          <a:solidFill>
                            <a:srgbClr val="1A3260"/>
                          </a:solidFill>
                        </a:rPr>
                        <a:t>Rapid Diagnosis and Treatment for Malaria</a:t>
                      </a:r>
                    </a:p>
                    <a:p>
                      <a:pPr marL="228589" indent="-228589" defTabSz="342882">
                        <a:buFont typeface="Arial" panose="020B0604020202020204" pitchFamily="34" charset="0"/>
                        <a:buChar char="•"/>
                      </a:pPr>
                      <a:r>
                        <a:rPr lang="en-US" sz="2400" b="1" dirty="0">
                          <a:solidFill>
                            <a:srgbClr val="1A3260"/>
                          </a:solidFill>
                        </a:rPr>
                        <a:t>Making Referrals and Registering Children</a:t>
                      </a:r>
                    </a:p>
                    <a:p>
                      <a:pPr marL="114272" indent="-228589" defTabSz="342882">
                        <a:buFont typeface="Arial" panose="020B0604020202020204" pitchFamily="34" charset="0"/>
                        <a:buChar char="•"/>
                      </a:pPr>
                      <a:r>
                        <a:rPr lang="en-US" sz="2400" b="1" dirty="0">
                          <a:solidFill>
                            <a:srgbClr val="1A3260"/>
                          </a:solidFill>
                        </a:rPr>
                        <a:t>Diagnosis and Treatment of Diarrhea</a:t>
                      </a:r>
                    </a:p>
                    <a:p>
                      <a:pPr marL="114272" indent="-228589" defTabSz="342882">
                        <a:buFont typeface="Arial" panose="020B0604020202020204" pitchFamily="34" charset="0"/>
                        <a:buChar char="•"/>
                      </a:pPr>
                      <a:r>
                        <a:rPr lang="en-US" sz="2400" b="1" dirty="0">
                          <a:solidFill>
                            <a:srgbClr val="1A3260"/>
                          </a:solidFill>
                        </a:rPr>
                        <a:t>Home Care of Sick Children</a:t>
                      </a:r>
                    </a:p>
                    <a:p>
                      <a:pPr marL="114272" indent="-228589" defTabSz="342882">
                        <a:buFont typeface="Arial" panose="020B0604020202020204" pitchFamily="34" charset="0"/>
                        <a:buChar char="•"/>
                      </a:pPr>
                      <a:endParaRPr lang="en-US" sz="2400" b="1" dirty="0">
                        <a:solidFill>
                          <a:srgbClr val="1A3260"/>
                        </a:solidFill>
                      </a:endParaRPr>
                    </a:p>
                  </a:txBody>
                  <a:tcPr marL="81588" marR="81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r h="1558154">
                <a:tc>
                  <a:txBody>
                    <a:bodyPr/>
                    <a:lstStyle/>
                    <a:p>
                      <a:pPr marL="0" marR="0" algn="ctr">
                        <a:spcBef>
                          <a:spcPts val="0"/>
                        </a:spcBef>
                        <a:spcAft>
                          <a:spcPts val="600"/>
                        </a:spcAft>
                      </a:pPr>
                      <a:r>
                        <a:rPr lang="en-US" sz="3100" b="1"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rPr>
                        <a:t>2.</a:t>
                      </a:r>
                      <a:endParaRPr lang="en-US" sz="1100" dirty="0">
                        <a:solidFill>
                          <a:srgbClr val="342155"/>
                        </a:solidFill>
                        <a:effectLst/>
                        <a:latin typeface="Calibri" panose="020F0502020204030204" pitchFamily="34" charset="0"/>
                        <a:ea typeface="Calibri" panose="020F0502020204030204" pitchFamily="34" charset="0"/>
                        <a:cs typeface="Times New Roman" panose="02020603050405020304" pitchFamily="18" charset="0"/>
                      </a:endParaRPr>
                    </a:p>
                  </a:txBody>
                  <a:tcPr marL="81588" marR="815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indent="-228600" defTabSz="342882">
                        <a:buFont typeface="Arial" panose="020B0604020202020204" pitchFamily="34" charset="0"/>
                        <a:buChar char="•"/>
                      </a:pPr>
                      <a:r>
                        <a:rPr lang="en-US" sz="2400" b="1" dirty="0">
                          <a:solidFill>
                            <a:srgbClr val="1A3260"/>
                          </a:solidFill>
                        </a:rPr>
                        <a:t> Diagnosis and Treatment of Pneumonia</a:t>
                      </a:r>
                    </a:p>
                    <a:p>
                      <a:pPr marL="342900" indent="-342900" defTabSz="342882">
                        <a:buFont typeface="Arial"/>
                        <a:buChar char="•"/>
                      </a:pPr>
                      <a:r>
                        <a:rPr lang="en-US" sz="2400" b="1" dirty="0">
                          <a:solidFill>
                            <a:srgbClr val="1A3260"/>
                          </a:solidFill>
                        </a:rPr>
                        <a:t>Dispensing practices</a:t>
                      </a:r>
                    </a:p>
                    <a:p>
                      <a:pPr marL="342882" indent="-342882" defTabSz="342882">
                        <a:buFont typeface="Arial" panose="020B0604020202020204" pitchFamily="34" charset="0"/>
                        <a:buChar char="•"/>
                      </a:pPr>
                      <a:r>
                        <a:rPr lang="en-US" sz="2400" b="1" dirty="0">
                          <a:solidFill>
                            <a:srgbClr val="1A3260"/>
                          </a:solidFill>
                        </a:rPr>
                        <a:t>Stock Management </a:t>
                      </a:r>
                    </a:p>
                    <a:p>
                      <a:pPr marL="342882" indent="-342882" defTabSz="342882">
                        <a:buFont typeface="Arial" panose="020B0604020202020204" pitchFamily="34" charset="0"/>
                        <a:buChar char="•"/>
                      </a:pPr>
                      <a:r>
                        <a:rPr lang="en-US" sz="2400" b="1" dirty="0">
                          <a:solidFill>
                            <a:srgbClr val="1A3260"/>
                          </a:solidFill>
                        </a:rPr>
                        <a:t>Business skills and customer service</a:t>
                      </a:r>
                    </a:p>
                    <a:p>
                      <a:pPr marL="342882" indent="-342882" defTabSz="342882">
                        <a:buFont typeface="Arial" panose="020B0604020202020204" pitchFamily="34" charset="0"/>
                        <a:buChar char="•"/>
                      </a:pPr>
                      <a:r>
                        <a:rPr lang="en-US" sz="2400" b="1" dirty="0">
                          <a:solidFill>
                            <a:srgbClr val="1A3260"/>
                          </a:solidFill>
                        </a:rPr>
                        <a:t>ICCM practice at health facility</a:t>
                      </a:r>
                    </a:p>
                    <a:p>
                      <a:pPr marL="114272" indent="-228589" defTabSz="342882">
                        <a:buFont typeface="Arial" panose="020B0604020202020204" pitchFamily="34" charset="0"/>
                        <a:buChar char="•"/>
                      </a:pPr>
                      <a:endParaRPr lang="en-US" sz="2400" b="1" dirty="0">
                        <a:solidFill>
                          <a:srgbClr val="1A3260"/>
                        </a:solidFill>
                      </a:endParaRPr>
                    </a:p>
                  </a:txBody>
                  <a:tcPr marL="81588" marR="815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88137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3142763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itle 4"/>
          <p:cNvSpPr>
            <a:spLocks noGrp="1"/>
          </p:cNvSpPr>
          <p:nvPr>
            <p:ph type="title"/>
          </p:nvPr>
        </p:nvSpPr>
        <p:spPr/>
        <p:txBody>
          <a:bodyPr>
            <a:noAutofit/>
          </a:bodyPr>
          <a:lstStyle/>
          <a:p>
            <a:r>
              <a:rPr lang="en-US" b="1" dirty="0">
                <a:solidFill>
                  <a:prstClr val="white"/>
                </a:solidFill>
                <a:latin typeface="Calibri" panose="020F0502020204030204" pitchFamily="34" charset="0"/>
              </a:rPr>
              <a:t>Training </a:t>
            </a:r>
            <a:r>
              <a:rPr lang="en-US" dirty="0">
                <a:solidFill>
                  <a:prstClr val="white"/>
                </a:solidFill>
                <a:latin typeface="Calibri" panose="020F0502020204030204" pitchFamily="34" charset="0"/>
              </a:rPr>
              <a:t>a</a:t>
            </a:r>
            <a:r>
              <a:rPr lang="en-US" b="1" dirty="0">
                <a:solidFill>
                  <a:prstClr val="white"/>
                </a:solidFill>
                <a:latin typeface="Calibri" panose="020F0502020204030204" pitchFamily="34" charset="0"/>
              </a:rPr>
              <a:t>genda </a:t>
            </a:r>
            <a:r>
              <a:rPr lang="en-US" dirty="0">
                <a:solidFill>
                  <a:prstClr val="white"/>
                </a:solidFill>
                <a:latin typeface="Calibri" panose="020F0502020204030204" pitchFamily="34" charset="0"/>
              </a:rPr>
              <a:t>r</a:t>
            </a:r>
            <a:r>
              <a:rPr lang="en-US" b="1" dirty="0">
                <a:solidFill>
                  <a:prstClr val="white"/>
                </a:solidFill>
                <a:latin typeface="Calibri" panose="020F0502020204030204" pitchFamily="34" charset="0"/>
              </a:rPr>
              <a:t>eview</a:t>
            </a:r>
            <a:endParaRPr lang="en-US" b="1" dirty="0">
              <a:latin typeface="Calibri" panose="020F0502020204030204" pitchFamily="34" charset="0"/>
            </a:endParaRPr>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1343430232"/>
              </p:ext>
            </p:extLst>
          </p:nvPr>
        </p:nvGraphicFramePr>
        <p:xfrm>
          <a:off x="439393" y="1276177"/>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1</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Course Introduction – Getting Started</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r>
                        <a:rPr lang="en-US" sz="1600" dirty="0"/>
                        <a:t>Overview to</a:t>
                      </a:r>
                      <a:r>
                        <a:rPr lang="en-US" sz="1600" baseline="0" dirty="0"/>
                        <a:t>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r>
                        <a:rPr lang="en-US" sz="1600" dirty="0"/>
                        <a:t>How</a:t>
                      </a:r>
                      <a:r>
                        <a:rPr lang="en-US" sz="1600" baseline="0" dirty="0"/>
                        <a:t> to Use the Sick Child Guide</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r>
                        <a:rPr lang="en-US" sz="1600" b="0" dirty="0">
                          <a:solidFill>
                            <a:schemeClr val="dk1"/>
                          </a:solidFill>
                          <a:latin typeface="+mn-lt"/>
                        </a:rPr>
                        <a:t>Filling</a:t>
                      </a:r>
                      <a:r>
                        <a:rPr lang="en-US" sz="1600" b="0" baseline="0" dirty="0">
                          <a:solidFill>
                            <a:schemeClr val="dk1"/>
                          </a:solidFill>
                          <a:latin typeface="+mn-lt"/>
                        </a:rPr>
                        <a:t> out the Sick Child Register</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Making</a:t>
                      </a:r>
                      <a:r>
                        <a:rPr lang="en-US" sz="1600" baseline="0" dirty="0"/>
                        <a:t> Referrals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r h="369650">
                <a:tc>
                  <a:txBody>
                    <a:bodyPr/>
                    <a:lstStyle/>
                    <a:p>
                      <a:r>
                        <a:rPr lang="en-US" sz="1600" dirty="0"/>
                        <a:t>End</a:t>
                      </a:r>
                      <a:r>
                        <a:rPr lang="en-US" sz="1600" baseline="0" dirty="0"/>
                        <a:t>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6"/>
                  </a:ext>
                </a:extLst>
              </a:tr>
            </a:tbl>
          </a:graphicData>
        </a:graphic>
      </p:graphicFrame>
      <p:sp>
        <p:nvSpPr>
          <p:cNvPr id="2" name="Rectangle 1"/>
          <p:cNvSpPr/>
          <p:nvPr/>
        </p:nvSpPr>
        <p:spPr>
          <a:xfrm>
            <a:off x="426244" y="1292580"/>
            <a:ext cx="3478439" cy="3868229"/>
          </a:xfrm>
          <a:prstGeom prst="rect">
            <a:avLst/>
          </a:prstGeom>
          <a:noFill/>
          <a:ln w="571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2"/>
          <p:cNvGraphicFramePr>
            <a:graphicFrameLocks/>
          </p:cNvGraphicFramePr>
          <p:nvPr>
            <p:extLst>
              <p:ext uri="{D42A27DB-BD31-4B8C-83A1-F6EECF244321}">
                <p14:modId xmlns:p14="http://schemas.microsoft.com/office/powerpoint/2010/main" val="2670798697"/>
              </p:ext>
            </p:extLst>
          </p:nvPr>
        </p:nvGraphicFramePr>
        <p:xfrm>
          <a:off x="4307321" y="1266457"/>
          <a:ext cx="3465290" cy="3291852"/>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2</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Testing for Malaria using an RDT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8804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Malaria treatment</a:t>
                      </a:r>
                      <a:r>
                        <a:rPr lang="en-US" sz="1600" baseline="0" dirty="0"/>
                        <a:t> and referral</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Drug Shop Registration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12781">
                <a:tc>
                  <a:txBody>
                    <a:bodyPr/>
                    <a:lstStyle/>
                    <a:p>
                      <a:r>
                        <a:rPr lang="en-US" sz="1600" dirty="0"/>
                        <a:t>End of the Day Activities</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5"/>
                  </a:ext>
                </a:extLst>
              </a:tr>
            </a:tbl>
          </a:graphicData>
        </a:graphic>
      </p:graphicFrame>
      <p:graphicFrame>
        <p:nvGraphicFramePr>
          <p:cNvPr id="9" name="Content Placeholder 2"/>
          <p:cNvGraphicFramePr>
            <a:graphicFrameLocks/>
          </p:cNvGraphicFramePr>
          <p:nvPr>
            <p:extLst>
              <p:ext uri="{D42A27DB-BD31-4B8C-83A1-F6EECF244321}">
                <p14:modId xmlns:p14="http://schemas.microsoft.com/office/powerpoint/2010/main" val="3161874315"/>
              </p:ext>
            </p:extLst>
          </p:nvPr>
        </p:nvGraphicFramePr>
        <p:xfrm>
          <a:off x="8130938" y="1266458"/>
          <a:ext cx="3465290" cy="3870974"/>
        </p:xfrm>
        <a:graphic>
          <a:graphicData uri="http://schemas.openxmlformats.org/drawingml/2006/table">
            <a:tbl>
              <a:tblPr firstRow="1" bandRow="1">
                <a:tableStyleId>{93296810-A885-4BE3-A3E7-6D5BEEA58F35}</a:tableStyleId>
              </a:tblPr>
              <a:tblGrid>
                <a:gridCol w="3465290">
                  <a:extLst>
                    <a:ext uri="{9D8B030D-6E8A-4147-A177-3AD203B41FA5}">
                      <a16:colId xmlns:a16="http://schemas.microsoft.com/office/drawing/2014/main" val="20000"/>
                    </a:ext>
                  </a:extLst>
                </a:gridCol>
              </a:tblGrid>
              <a:tr h="369649">
                <a:tc>
                  <a:txBody>
                    <a:bodyPr/>
                    <a:lstStyle/>
                    <a:p>
                      <a:pPr algn="ctr"/>
                      <a:r>
                        <a:rPr lang="en-US" sz="2000" dirty="0"/>
                        <a:t>DAY 3</a:t>
                      </a:r>
                      <a:endParaRPr lang="en-US" sz="2000" b="1" dirty="0">
                        <a:latin typeface="Calibri" panose="020F0502020204030204" pitchFamily="34" charset="0"/>
                      </a:endParaRPr>
                    </a:p>
                  </a:txBody>
                  <a:tcPr marL="125255" marR="125255" marT="45721" marB="45721"/>
                </a:tc>
                <a:extLst>
                  <a:ext uri="{0D108BD9-81ED-4DB2-BD59-A6C34878D82A}">
                    <a16:rowId xmlns:a16="http://schemas.microsoft.com/office/drawing/2014/main" val="10000"/>
                  </a:ext>
                </a:extLst>
              </a:tr>
              <a:tr h="369650">
                <a:tc>
                  <a:txBody>
                    <a:bodyPr/>
                    <a:lstStyle/>
                    <a:p>
                      <a:r>
                        <a:rPr lang="en-US" sz="1600" dirty="0"/>
                        <a:t>Malaria Review</a:t>
                      </a:r>
                    </a:p>
                    <a:p>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1"/>
                  </a:ext>
                </a:extLst>
              </a:tr>
              <a:tr h="312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Diarrhea</a:t>
                      </a:r>
                      <a:r>
                        <a:rPr lang="en-US" sz="1600" baseline="0" dirty="0"/>
                        <a:t>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2"/>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Assessment and Treatment of Diarrhea</a:t>
                      </a:r>
                      <a:r>
                        <a:rPr lang="en-US" sz="1600" baseline="0" dirty="0"/>
                        <a:t> and Dehydration</a:t>
                      </a: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3"/>
                  </a:ext>
                </a:extLst>
              </a:tr>
              <a:tr h="3696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aseline="0" dirty="0"/>
                        <a:t>Home Care for Sick Children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b="1" dirty="0">
                        <a:solidFill>
                          <a:schemeClr val="tx2"/>
                        </a:solidFill>
                        <a:latin typeface="Calibri" panose="020F0502020204030204" pitchFamily="34" charset="0"/>
                      </a:endParaRPr>
                    </a:p>
                  </a:txBody>
                  <a:tcPr marL="125255" marR="125255" marT="45721" marB="45721"/>
                </a:tc>
                <a:extLst>
                  <a:ext uri="{0D108BD9-81ED-4DB2-BD59-A6C34878D82A}">
                    <a16:rowId xmlns:a16="http://schemas.microsoft.com/office/drawing/2014/main" val="10004"/>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Wholesaler</a:t>
                      </a:r>
                      <a:r>
                        <a:rPr lang="en-US" sz="1600" b="1" baseline="0"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engagement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5"/>
                  </a:ext>
                </a:extLst>
              </a:tr>
              <a:tr h="3374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a:solidFill>
                            <a:schemeClr val="dk1"/>
                          </a:solidFill>
                          <a:latin typeface="+mn-lt"/>
                          <a:ea typeface="+mn-ea"/>
                          <a:cs typeface="+mn-cs"/>
                        </a:rPr>
                        <a:t>Preparing</a:t>
                      </a:r>
                      <a:r>
                        <a:rPr lang="en-US" sz="1600" b="1" dirty="0">
                          <a:solidFill>
                            <a:schemeClr val="tx2"/>
                          </a:solidFill>
                          <a:latin typeface="Calibri" panose="020F0502020204030204" pitchFamily="34" charset="0"/>
                        </a:rPr>
                        <a:t> </a:t>
                      </a:r>
                      <a:r>
                        <a:rPr lang="en-US" sz="1600" kern="1200" baseline="0" dirty="0">
                          <a:solidFill>
                            <a:schemeClr val="dk1"/>
                          </a:solidFill>
                          <a:latin typeface="+mn-lt"/>
                          <a:ea typeface="+mn-ea"/>
                          <a:cs typeface="+mn-cs"/>
                        </a:rPr>
                        <a:t>for a mentor visit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kern="1200" baseline="0" dirty="0">
                        <a:solidFill>
                          <a:schemeClr val="dk1"/>
                        </a:solidFill>
                        <a:latin typeface="+mn-lt"/>
                        <a:ea typeface="+mn-ea"/>
                        <a:cs typeface="+mn-cs"/>
                      </a:endParaRPr>
                    </a:p>
                  </a:txBody>
                  <a:tcPr marL="125255" marR="125255" marT="45721" marB="45721"/>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24230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20296" y="2099409"/>
            <a:ext cx="8996903" cy="110799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Pr>
              <a:t>Meet your mentor!</a:t>
            </a:r>
          </a:p>
        </p:txBody>
      </p:sp>
    </p:spTree>
    <p:extLst>
      <p:ext uri="{BB962C8B-B14F-4D97-AF65-F5344CB8AC3E}">
        <p14:creationId xmlns:p14="http://schemas.microsoft.com/office/powerpoint/2010/main" val="1014170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partnership imag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8699500" y="2448881"/>
            <a:ext cx="3492500" cy="1752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 Placeholder 3"/>
          <p:cNvSpPr>
            <a:spLocks noGrp="1"/>
          </p:cNvSpPr>
          <p:nvPr>
            <p:ph type="body" sz="quarter" idx="10"/>
          </p:nvPr>
        </p:nvSpPr>
        <p:spPr>
          <a:xfrm>
            <a:off x="629320" y="2091423"/>
            <a:ext cx="8599488" cy="4413250"/>
          </a:xfrm>
        </p:spPr>
        <p:txBody>
          <a:bodyPr/>
          <a:lstStyle/>
          <a:p>
            <a:pPr marL="0" indent="0">
              <a:buNone/>
              <a:tabLst>
                <a:tab pos="184150" algn="l"/>
              </a:tabLst>
            </a:pPr>
            <a:r>
              <a:rPr lang="en-US" sz="3600" b="1" dirty="0">
                <a:solidFill>
                  <a:srgbClr val="767171"/>
                </a:solidFill>
                <a:latin typeface="Calibri" panose="020F0502020204030204" pitchFamily="34" charset="0"/>
              </a:rPr>
              <a:t>Key role and responsibilities:</a:t>
            </a:r>
          </a:p>
          <a:p>
            <a:pPr indent="38100">
              <a:lnSpc>
                <a:spcPct val="100000"/>
              </a:lnSpc>
              <a:tabLst>
                <a:tab pos="184150" algn="l"/>
              </a:tabLst>
            </a:pPr>
            <a:r>
              <a:rPr lang="en-US" sz="3200" dirty="0">
                <a:solidFill>
                  <a:srgbClr val="767171"/>
                </a:solidFill>
                <a:latin typeface="Calibri" panose="020F0502020204030204" pitchFamily="34" charset="0"/>
              </a:rPr>
              <a:t> Collect and share feedback</a:t>
            </a:r>
          </a:p>
          <a:p>
            <a:pPr indent="38100">
              <a:lnSpc>
                <a:spcPct val="100000"/>
              </a:lnSpc>
              <a:tabLst>
                <a:tab pos="184150" algn="l"/>
              </a:tabLst>
            </a:pPr>
            <a:r>
              <a:rPr lang="en-US" sz="3200" dirty="0">
                <a:solidFill>
                  <a:srgbClr val="767171"/>
                </a:solidFill>
                <a:latin typeface="Calibri" panose="020F0502020204030204" pitchFamily="34" charset="0"/>
              </a:rPr>
              <a:t> Provide coaching and support progress</a:t>
            </a:r>
          </a:p>
          <a:p>
            <a:pPr indent="38100">
              <a:lnSpc>
                <a:spcPct val="100000"/>
              </a:lnSpc>
              <a:tabLst>
                <a:tab pos="184150" algn="l"/>
              </a:tabLst>
            </a:pPr>
            <a:r>
              <a:rPr lang="en-US" sz="3200" dirty="0">
                <a:solidFill>
                  <a:srgbClr val="767171"/>
                </a:solidFill>
                <a:latin typeface="Calibri" panose="020F0502020204030204" pitchFamily="34" charset="0"/>
              </a:rPr>
              <a:t> Provide on-going education</a:t>
            </a:r>
          </a:p>
          <a:p>
            <a:pPr marL="350838" indent="-84138">
              <a:lnSpc>
                <a:spcPct val="100000"/>
              </a:lnSpc>
              <a:tabLst>
                <a:tab pos="450850" algn="l"/>
              </a:tabLst>
            </a:pPr>
            <a:r>
              <a:rPr lang="en-US" sz="3200" dirty="0">
                <a:solidFill>
                  <a:srgbClr val="767171"/>
                </a:solidFill>
                <a:latin typeface="Calibri" panose="020F0502020204030204" pitchFamily="34" charset="0"/>
              </a:rPr>
              <a:t> Observe business performance</a:t>
            </a:r>
          </a:p>
          <a:p>
            <a:pPr marL="534988" lvl="1" indent="-306388">
              <a:lnSpc>
                <a:spcPct val="100000"/>
              </a:lnSpc>
              <a:tabLst>
                <a:tab pos="184150" algn="l"/>
              </a:tabLst>
            </a:pPr>
            <a:r>
              <a:rPr lang="en-US" sz="3200" dirty="0">
                <a:solidFill>
                  <a:srgbClr val="767171"/>
                </a:solidFill>
                <a:latin typeface="Calibri" panose="020F0502020204030204" pitchFamily="34" charset="0"/>
              </a:rPr>
              <a:t>Collect data </a:t>
            </a:r>
          </a:p>
          <a:p>
            <a:endParaRPr lang="en-US" dirty="0"/>
          </a:p>
        </p:txBody>
      </p:sp>
      <p:sp>
        <p:nvSpPr>
          <p:cNvPr id="2" name="Title 1"/>
          <p:cNvSpPr>
            <a:spLocks noGrp="1"/>
          </p:cNvSpPr>
          <p:nvPr>
            <p:ph type="title"/>
          </p:nvPr>
        </p:nvSpPr>
        <p:spPr/>
        <p:txBody>
          <a:bodyPr>
            <a:normAutofit/>
          </a:bodyPr>
          <a:lstStyle/>
          <a:p>
            <a:r>
              <a:rPr lang="en-US" dirty="0"/>
              <a:t>Meet your mentors</a:t>
            </a:r>
            <a:endParaRPr lang="en-US" sz="1300" dirty="0"/>
          </a:p>
        </p:txBody>
      </p:sp>
    </p:spTree>
    <p:extLst>
      <p:ext uri="{BB962C8B-B14F-4D97-AF65-F5344CB8AC3E}">
        <p14:creationId xmlns:p14="http://schemas.microsoft.com/office/powerpoint/2010/main" val="1653128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956" y="5288407"/>
            <a:ext cx="9022489" cy="933577"/>
          </a:xfrm>
        </p:spPr>
        <p:txBody>
          <a:bodyPr>
            <a:noAutofit/>
          </a:bodyPr>
          <a:lstStyle/>
          <a:p>
            <a:r>
              <a:rPr lang="en-US" sz="4800" b="1" dirty="0">
                <a:latin typeface="Calibri" panose="020F0502020204030204" pitchFamily="34" charset="0"/>
              </a:rPr>
              <a:t>Session 2. Overview of the Sick Child Guide</a:t>
            </a:r>
          </a:p>
        </p:txBody>
      </p:sp>
      <p:pic>
        <p:nvPicPr>
          <p:cNvPr id="4" name="Picture 2"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91513" y="2301021"/>
            <a:ext cx="1348845" cy="1114690"/>
          </a:xfrm>
          <a:prstGeom prst="rect">
            <a:avLst/>
          </a:prstGeom>
          <a:noFill/>
          <a:ln w="9525">
            <a:noFill/>
            <a:miter lim="800000"/>
            <a:headEnd/>
            <a:tailEnd/>
          </a:ln>
        </p:spPr>
      </p:pic>
      <p:sp>
        <p:nvSpPr>
          <p:cNvPr id="5" name="Rectangle 4"/>
          <p:cNvSpPr/>
          <p:nvPr/>
        </p:nvSpPr>
        <p:spPr>
          <a:xfrm>
            <a:off x="1321527" y="1852902"/>
            <a:ext cx="9758691" cy="1769843"/>
          </a:xfrm>
          <a:prstGeom prst="rect">
            <a:avLst/>
          </a:prstGeom>
        </p:spPr>
        <p:txBody>
          <a:bodyPr wrap="square">
            <a:spAutoFit/>
          </a:bodyPr>
          <a:lstStyle/>
          <a:p>
            <a:pPr defTabSz="457177"/>
            <a:r>
              <a:rPr lang="en-US" sz="4000" b="1" dirty="0">
                <a:solidFill>
                  <a:schemeClr val="bg2">
                    <a:lumMod val="50000"/>
                  </a:schemeClr>
                </a:solidFill>
                <a:latin typeface="Calibri" panose="020F0502020204030204" pitchFamily="34" charset="0"/>
              </a:rPr>
              <a:t>During this session, your focus is to:</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Review the content of the Sick Child Guide </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Analyze the purpose for each page</a:t>
            </a:r>
          </a:p>
        </p:txBody>
      </p:sp>
    </p:spTree>
    <p:extLst>
      <p:ext uri="{BB962C8B-B14F-4D97-AF65-F5344CB8AC3E}">
        <p14:creationId xmlns:p14="http://schemas.microsoft.com/office/powerpoint/2010/main" val="3636852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Content Placeholder 2"/>
          <p:cNvSpPr>
            <a:spLocks noGrp="1"/>
          </p:cNvSpPr>
          <p:nvPr>
            <p:ph type="body" sz="quarter" idx="10"/>
          </p:nvPr>
        </p:nvSpPr>
        <p:spPr>
          <a:xfrm>
            <a:off x="646030" y="1890884"/>
            <a:ext cx="6288601" cy="4413250"/>
          </a:xfrm>
          <a:prstGeom prst="rect">
            <a:avLst/>
          </a:prstGeom>
        </p:spPr>
        <p:txBody>
          <a:bodyPr>
            <a:normAutofit/>
          </a:bodyPr>
          <a:lstStyle/>
          <a:p>
            <a:pPr eaLnBrk="1" hangingPunct="1">
              <a:buFont typeface="Arial" pitchFamily="34" charset="0"/>
              <a:buNone/>
            </a:pPr>
            <a:r>
              <a:rPr lang="en-US" sz="3200" b="1" dirty="0">
                <a:solidFill>
                  <a:srgbClr val="767171"/>
                </a:solidFill>
                <a:latin typeface="Calibri" panose="020F0502020204030204" pitchFamily="34" charset="0"/>
              </a:rPr>
              <a:t>Use the Sick Child Guide to… </a:t>
            </a:r>
          </a:p>
          <a:p>
            <a:pPr lvl="0"/>
            <a:r>
              <a:rPr lang="en-US" sz="3200" dirty="0">
                <a:solidFill>
                  <a:srgbClr val="767171"/>
                </a:solidFill>
                <a:latin typeface="Calibri" panose="020F0502020204030204" pitchFamily="34" charset="0"/>
              </a:rPr>
              <a:t>Assess the illnesses of sick children.</a:t>
            </a:r>
          </a:p>
          <a:p>
            <a:pPr lvl="0"/>
            <a:r>
              <a:rPr lang="en-US" sz="3200" dirty="0">
                <a:solidFill>
                  <a:srgbClr val="767171"/>
                </a:solidFill>
                <a:latin typeface="Calibri" panose="020F0502020204030204" pitchFamily="34" charset="0"/>
              </a:rPr>
              <a:t>Decide what treatment is needed.</a:t>
            </a:r>
          </a:p>
          <a:p>
            <a:pPr lvl="0"/>
            <a:r>
              <a:rPr lang="en-US" sz="3200" dirty="0">
                <a:solidFill>
                  <a:srgbClr val="767171"/>
                </a:solidFill>
                <a:latin typeface="Calibri" panose="020F0502020204030204" pitchFamily="34" charset="0"/>
              </a:rPr>
              <a:t>Make referrals for dangerous sickness.</a:t>
            </a:r>
          </a:p>
          <a:p>
            <a:pPr lvl="0"/>
            <a:r>
              <a:rPr lang="en-US" sz="3200" dirty="0">
                <a:solidFill>
                  <a:srgbClr val="767171"/>
                </a:solidFill>
                <a:latin typeface="Calibri" panose="020F0502020204030204" pitchFamily="34" charset="0"/>
              </a:rPr>
              <a:t>Determine when follow-up is needed.</a:t>
            </a:r>
          </a:p>
          <a:p>
            <a:pPr eaLnBrk="1" hangingPunct="1"/>
            <a:endParaRPr lang="en-US" dirty="0"/>
          </a:p>
        </p:txBody>
      </p:sp>
      <p:sp>
        <p:nvSpPr>
          <p:cNvPr id="18435" name="Title 1"/>
          <p:cNvSpPr>
            <a:spLocks noGrp="1"/>
          </p:cNvSpPr>
          <p:nvPr>
            <p:ph type="title"/>
          </p:nvPr>
        </p:nvSpPr>
        <p:spPr/>
        <p:txBody>
          <a:bodyPr rtlCol="0">
            <a:normAutofit/>
          </a:bodyPr>
          <a:lstStyle/>
          <a:p>
            <a:pPr>
              <a:defRPr/>
            </a:pPr>
            <a:r>
              <a:rPr lang="en-US" sz="4000" b="1" dirty="0">
                <a:latin typeface="Calibri" panose="020F0502020204030204" pitchFamily="34" charset="0"/>
              </a:rPr>
              <a:t>Introduction to the Sick Child Guide</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864" y="1361465"/>
            <a:ext cx="3465786" cy="48909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87878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animEffect transition="in" filter="blinds(horizontal)">
                                      <p:cBhvr>
                                        <p:cTn id="7" dur="500"/>
                                        <p:tgtEl>
                                          <p:spTgt spid="266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8">
                                            <p:txEl>
                                              <p:pRg st="2" end="2"/>
                                            </p:txEl>
                                          </p:spTgt>
                                        </p:tgtEl>
                                        <p:attrNameLst>
                                          <p:attrName>style.visibility</p:attrName>
                                        </p:attrNameLst>
                                      </p:cBhvr>
                                      <p:to>
                                        <p:strVal val="visible"/>
                                      </p:to>
                                    </p:set>
                                    <p:animEffect transition="in" filter="blinds(horizontal)">
                                      <p:cBhvr>
                                        <p:cTn id="12" dur="500"/>
                                        <p:tgtEl>
                                          <p:spTgt spid="2662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8">
                                            <p:txEl>
                                              <p:pRg st="3" end="3"/>
                                            </p:txEl>
                                          </p:spTgt>
                                        </p:tgtEl>
                                        <p:attrNameLst>
                                          <p:attrName>style.visibility</p:attrName>
                                        </p:attrNameLst>
                                      </p:cBhvr>
                                      <p:to>
                                        <p:strVal val="visible"/>
                                      </p:to>
                                    </p:set>
                                    <p:animEffect transition="in" filter="blinds(horizontal)">
                                      <p:cBhvr>
                                        <p:cTn id="17" dur="500"/>
                                        <p:tgtEl>
                                          <p:spTgt spid="2662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8">
                                            <p:txEl>
                                              <p:pRg st="4" end="4"/>
                                            </p:txEl>
                                          </p:spTgt>
                                        </p:tgtEl>
                                        <p:attrNameLst>
                                          <p:attrName>style.visibility</p:attrName>
                                        </p:attrNameLst>
                                      </p:cBhvr>
                                      <p:to>
                                        <p:strVal val="visible"/>
                                      </p:to>
                                    </p:set>
                                    <p:animEffect transition="in" filter="blinds(horizontal)">
                                      <p:cBhvr>
                                        <p:cTn id="22" dur="500"/>
                                        <p:tgtEl>
                                          <p:spTgt spid="266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9450" y="1824038"/>
            <a:ext cx="5670332" cy="4413250"/>
          </a:xfrm>
        </p:spPr>
        <p:txBody>
          <a:bodyPr/>
          <a:lstStyle/>
          <a:p>
            <a:r>
              <a:rPr lang="en-US" sz="3200" dirty="0">
                <a:solidFill>
                  <a:srgbClr val="767171"/>
                </a:solidFill>
                <a:latin typeface="Calibri" panose="020F0502020204030204" pitchFamily="34" charset="0"/>
              </a:rPr>
              <a:t>Page 1 should be used for </a:t>
            </a:r>
            <a:r>
              <a:rPr lang="en-US" sz="3200" b="1" dirty="0">
                <a:solidFill>
                  <a:srgbClr val="8CC738"/>
                </a:solidFill>
                <a:latin typeface="Calibri" panose="020F0502020204030204" pitchFamily="34" charset="0"/>
              </a:rPr>
              <a:t>EVERY</a:t>
            </a:r>
            <a:r>
              <a:rPr lang="en-US" sz="3200" dirty="0">
                <a:solidFill>
                  <a:srgbClr val="767171"/>
                </a:solidFill>
                <a:latin typeface="Calibri" panose="020F0502020204030204" pitchFamily="34" charset="0"/>
              </a:rPr>
              <a:t> child </a:t>
            </a:r>
          </a:p>
          <a:p>
            <a:r>
              <a:rPr lang="en-US" sz="3200" dirty="0">
                <a:solidFill>
                  <a:srgbClr val="767171"/>
                </a:solidFill>
                <a:latin typeface="Calibri" panose="020F0502020204030204" pitchFamily="34" charset="0"/>
              </a:rPr>
              <a:t>It allows you to determine if you should immediately refer a child to a health </a:t>
            </a:r>
            <a:r>
              <a:rPr lang="en-US" sz="3200" dirty="0" err="1">
                <a:solidFill>
                  <a:srgbClr val="767171"/>
                </a:solidFill>
                <a:latin typeface="Calibri" panose="020F0502020204030204" pitchFamily="34" charset="0"/>
              </a:rPr>
              <a:t>centre</a:t>
            </a:r>
            <a:r>
              <a:rPr lang="en-US" sz="3200" dirty="0">
                <a:solidFill>
                  <a:srgbClr val="767171"/>
                </a:solidFill>
                <a:latin typeface="Calibri" panose="020F0502020204030204" pitchFamily="34" charset="0"/>
              </a:rPr>
              <a:t> </a:t>
            </a:r>
          </a:p>
          <a:p>
            <a:endParaRPr lang="en-US" dirty="0"/>
          </a:p>
        </p:txBody>
      </p:sp>
      <p:sp>
        <p:nvSpPr>
          <p:cNvPr id="9219" name="Title 1"/>
          <p:cNvSpPr>
            <a:spLocks noGrp="1"/>
          </p:cNvSpPr>
          <p:nvPr>
            <p:ph type="title"/>
          </p:nvPr>
        </p:nvSpPr>
        <p:spPr/>
        <p:txBody>
          <a:bodyPr>
            <a:noAutofit/>
          </a:bodyPr>
          <a:lstStyle/>
          <a:p>
            <a:r>
              <a:rPr lang="en-US" b="1" dirty="0">
                <a:latin typeface="Calibri" panose="020F0502020204030204" pitchFamily="34" charset="0"/>
              </a:rPr>
              <a:t>Sick Child Guide: Page 1</a:t>
            </a:r>
            <a:br>
              <a:rPr lang="en-US" b="1" dirty="0">
                <a:latin typeface="Calibri" panose="020F0502020204030204" pitchFamily="34" charset="0"/>
              </a:rPr>
            </a:br>
            <a:endParaRPr lang="en-US" b="1" dirty="0">
              <a:solidFill>
                <a:schemeClr val="bg1"/>
              </a:solidFill>
              <a:latin typeface="Calibri" panose="020F0502020204030204" pitchFamily="34" charset="0"/>
            </a:endParaRPr>
          </a:p>
        </p:txBody>
      </p:sp>
      <p:sp>
        <p:nvSpPr>
          <p:cNvPr id="7" name="Content Placeholder 2"/>
          <p:cNvSpPr txBox="1">
            <a:spLocks/>
          </p:cNvSpPr>
          <p:nvPr/>
        </p:nvSpPr>
        <p:spPr>
          <a:xfrm>
            <a:off x="482603" y="1898548"/>
            <a:ext cx="6527799"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414" y="1270074"/>
            <a:ext cx="3789636" cy="53479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56543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0298" y="2186284"/>
            <a:ext cx="8996903" cy="144655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8800" b="1" cap="all" spc="0" dirty="0">
                <a:ln/>
                <a:solidFill>
                  <a:srgbClr val="1B2F7F"/>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WELCOME!</a:t>
            </a:r>
          </a:p>
        </p:txBody>
      </p:sp>
    </p:spTree>
    <p:extLst>
      <p:ext uri="{BB962C8B-B14F-4D97-AF65-F5344CB8AC3E}">
        <p14:creationId xmlns:p14="http://schemas.microsoft.com/office/powerpoint/2010/main" val="3911832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2" name="Title 1"/>
          <p:cNvSpPr>
            <a:spLocks noGrp="1"/>
          </p:cNvSpPr>
          <p:nvPr>
            <p:ph type="title"/>
          </p:nvPr>
        </p:nvSpPr>
        <p:spPr/>
        <p:txBody>
          <a:bodyPr/>
          <a:lstStyle/>
          <a:p>
            <a:r>
              <a:rPr lang="en-US" dirty="0">
                <a:solidFill>
                  <a:schemeClr val="bg1"/>
                </a:solidFill>
              </a:rPr>
              <a:t>Sick Child Guide: Page </a:t>
            </a:r>
            <a:r>
              <a:rPr lang="en-US" dirty="0"/>
              <a:t>2</a:t>
            </a:r>
            <a:r>
              <a:rPr lang="en-US" dirty="0">
                <a:solidFill>
                  <a:schemeClr val="bg1"/>
                </a:solidFill>
              </a:rPr>
              <a:t> - child with </a:t>
            </a:r>
            <a:r>
              <a:rPr lang="en-US" dirty="0">
                <a:solidFill>
                  <a:srgbClr val="FF0000"/>
                </a:solidFill>
              </a:rPr>
              <a:t>COUGH</a:t>
            </a:r>
          </a:p>
        </p:txBody>
      </p:sp>
      <p:sp>
        <p:nvSpPr>
          <p:cNvPr id="6" name="Content Placeholder 2"/>
          <p:cNvSpPr txBox="1">
            <a:spLocks/>
          </p:cNvSpPr>
          <p:nvPr/>
        </p:nvSpPr>
        <p:spPr>
          <a:xfrm>
            <a:off x="5689601" y="1660084"/>
            <a:ext cx="6197600"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buFont typeface="Wingdings" charset="2"/>
              <a:buChar char="§"/>
            </a:pPr>
            <a:r>
              <a:rPr lang="en-US" sz="3200" dirty="0">
                <a:solidFill>
                  <a:schemeClr val="bg2">
                    <a:lumMod val="50000"/>
                  </a:schemeClr>
                </a:solidFill>
                <a:latin typeface="Calibri" panose="020F0502020204030204" pitchFamily="34" charset="0"/>
              </a:rPr>
              <a:t>Page 2 shows the steps you should take if a child has a cough with </a:t>
            </a:r>
            <a:r>
              <a:rPr lang="en-US" sz="3200" b="1" dirty="0">
                <a:solidFill>
                  <a:srgbClr val="8CC738"/>
                </a:solidFill>
                <a:latin typeface="Calibri" panose="020F0502020204030204" pitchFamily="34" charset="0"/>
              </a:rPr>
              <a:t>NO</a:t>
            </a:r>
            <a:r>
              <a:rPr lang="en-US" sz="3200" dirty="0">
                <a:solidFill>
                  <a:schemeClr val="bg2">
                    <a:lumMod val="50000"/>
                  </a:schemeClr>
                </a:solidFill>
                <a:latin typeface="Calibri" panose="020F0502020204030204" pitchFamily="34" charset="0"/>
              </a:rPr>
              <a:t> danger signs</a:t>
            </a:r>
          </a:p>
          <a:p>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5414" y="1507683"/>
            <a:ext cx="3377634" cy="47883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10061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4" name="Title 3"/>
          <p:cNvSpPr>
            <a:spLocks noGrp="1"/>
          </p:cNvSpPr>
          <p:nvPr>
            <p:ph type="title"/>
          </p:nvPr>
        </p:nvSpPr>
        <p:spPr/>
        <p:txBody>
          <a:bodyPr/>
          <a:lstStyle/>
          <a:p>
            <a:r>
              <a:rPr lang="en-US" dirty="0">
                <a:solidFill>
                  <a:schemeClr val="bg1"/>
                </a:solidFill>
              </a:rPr>
              <a:t>Sick Child Guide: Page </a:t>
            </a:r>
            <a:r>
              <a:rPr lang="en-US" dirty="0"/>
              <a:t>3</a:t>
            </a:r>
            <a:r>
              <a:rPr lang="en-US" dirty="0">
                <a:solidFill>
                  <a:schemeClr val="bg1"/>
                </a:solidFill>
              </a:rPr>
              <a:t> - child with </a:t>
            </a:r>
            <a:r>
              <a:rPr lang="en-US" dirty="0">
                <a:solidFill>
                  <a:srgbClr val="FF0000"/>
                </a:solidFill>
              </a:rPr>
              <a:t>fever</a:t>
            </a:r>
          </a:p>
        </p:txBody>
      </p:sp>
      <p:sp>
        <p:nvSpPr>
          <p:cNvPr id="6" name="Content Placeholder 2"/>
          <p:cNvSpPr txBox="1">
            <a:spLocks/>
          </p:cNvSpPr>
          <p:nvPr/>
        </p:nvSpPr>
        <p:spPr>
          <a:xfrm>
            <a:off x="457201" y="1660084"/>
            <a:ext cx="5458123"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pPr>
            <a:r>
              <a:rPr lang="en-US" sz="3200" dirty="0">
                <a:solidFill>
                  <a:schemeClr val="bg2">
                    <a:lumMod val="50000"/>
                  </a:schemeClr>
                </a:solidFill>
                <a:latin typeface="Calibri" panose="020F0502020204030204" pitchFamily="34" charset="0"/>
              </a:rPr>
              <a:t>Page 3 shows the steps you should take if a child has a fever with </a:t>
            </a:r>
            <a:r>
              <a:rPr lang="en-US" sz="3200" b="1" dirty="0">
                <a:solidFill>
                  <a:srgbClr val="8CC738"/>
                </a:solidFill>
                <a:latin typeface="Calibri" panose="020F0502020204030204" pitchFamily="34" charset="0"/>
              </a:rPr>
              <a:t>NO</a:t>
            </a:r>
            <a:r>
              <a:rPr lang="en-US" sz="3200" dirty="0">
                <a:solidFill>
                  <a:schemeClr val="bg2">
                    <a:lumMod val="50000"/>
                  </a:schemeClr>
                </a:solidFill>
                <a:latin typeface="Calibri" panose="020F0502020204030204" pitchFamily="34" charset="0"/>
              </a:rPr>
              <a:t> danger signs</a:t>
            </a:r>
          </a:p>
          <a:p>
            <a:endParaRPr 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123" y="1480875"/>
            <a:ext cx="3542478" cy="50192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06563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2" name="Title 1"/>
          <p:cNvSpPr>
            <a:spLocks noGrp="1"/>
          </p:cNvSpPr>
          <p:nvPr>
            <p:ph type="title"/>
          </p:nvPr>
        </p:nvSpPr>
        <p:spPr/>
        <p:txBody>
          <a:bodyPr/>
          <a:lstStyle/>
          <a:p>
            <a:r>
              <a:rPr lang="en-US" dirty="0">
                <a:solidFill>
                  <a:schemeClr val="bg1"/>
                </a:solidFill>
              </a:rPr>
              <a:t>Sick Child Guide: Page </a:t>
            </a:r>
            <a:r>
              <a:rPr lang="en-US" dirty="0"/>
              <a:t>4 – </a:t>
            </a:r>
            <a:r>
              <a:rPr lang="en-US" dirty="0">
                <a:solidFill>
                  <a:srgbClr val="FF0000"/>
                </a:solidFill>
              </a:rPr>
              <a:t>perform an RDT</a:t>
            </a:r>
          </a:p>
        </p:txBody>
      </p:sp>
      <p:sp>
        <p:nvSpPr>
          <p:cNvPr id="8" name="Content Placeholder 2"/>
          <p:cNvSpPr txBox="1">
            <a:spLocks/>
          </p:cNvSpPr>
          <p:nvPr/>
        </p:nvSpPr>
        <p:spPr>
          <a:xfrm>
            <a:off x="5631254" y="1643372"/>
            <a:ext cx="5795418"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pPr>
            <a:r>
              <a:rPr lang="en-US" sz="3200" dirty="0">
                <a:solidFill>
                  <a:schemeClr val="bg2">
                    <a:lumMod val="50000"/>
                  </a:schemeClr>
                </a:solidFill>
                <a:latin typeface="Calibri" panose="020F0502020204030204" pitchFamily="34" charset="0"/>
              </a:rPr>
              <a:t>Page 4 shows you all the steps you need to be able to perform an RDT</a:t>
            </a:r>
          </a:p>
          <a:p>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513" y="1643372"/>
            <a:ext cx="3349781" cy="4716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58327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2" name="Title 1"/>
          <p:cNvSpPr>
            <a:spLocks noGrp="1"/>
          </p:cNvSpPr>
          <p:nvPr>
            <p:ph type="title"/>
          </p:nvPr>
        </p:nvSpPr>
        <p:spPr/>
        <p:txBody>
          <a:bodyPr/>
          <a:lstStyle/>
          <a:p>
            <a:r>
              <a:rPr lang="en-US" dirty="0">
                <a:solidFill>
                  <a:schemeClr val="bg1"/>
                </a:solidFill>
              </a:rPr>
              <a:t>Sick Child Guide: Page </a:t>
            </a:r>
            <a:r>
              <a:rPr lang="en-US" dirty="0"/>
              <a:t>5</a:t>
            </a:r>
            <a:r>
              <a:rPr lang="en-US" dirty="0">
                <a:solidFill>
                  <a:schemeClr val="bg1"/>
                </a:solidFill>
              </a:rPr>
              <a:t> - a child with </a:t>
            </a:r>
            <a:r>
              <a:rPr lang="en-US" dirty="0">
                <a:solidFill>
                  <a:srgbClr val="FF0000"/>
                </a:solidFill>
              </a:rPr>
              <a:t>DIARRHEA</a:t>
            </a:r>
          </a:p>
        </p:txBody>
      </p:sp>
      <p:sp>
        <p:nvSpPr>
          <p:cNvPr id="6" name="Content Placeholder 2"/>
          <p:cNvSpPr txBox="1">
            <a:spLocks/>
          </p:cNvSpPr>
          <p:nvPr/>
        </p:nvSpPr>
        <p:spPr>
          <a:xfrm>
            <a:off x="604911" y="1660084"/>
            <a:ext cx="5343834" cy="495945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chemeClr val="bg2">
                  <a:lumMod val="50000"/>
                </a:schemeClr>
              </a:buClr>
            </a:pPr>
            <a:r>
              <a:rPr lang="en-US" sz="3200" dirty="0">
                <a:solidFill>
                  <a:schemeClr val="bg2">
                    <a:lumMod val="50000"/>
                  </a:schemeClr>
                </a:solidFill>
                <a:latin typeface="Calibri" panose="020F0502020204030204" pitchFamily="34" charset="0"/>
              </a:rPr>
              <a:t>Page 5 shows the steps you should take if a child has diarrhea with NO danger signs</a:t>
            </a:r>
          </a:p>
          <a:p>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9350" y="1404691"/>
            <a:ext cx="3695700" cy="52148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62570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0" indent="0">
              <a:buNone/>
            </a:pPr>
            <a:r>
              <a:rPr lang="en-US" dirty="0">
                <a:solidFill>
                  <a:schemeClr val="bg1"/>
                </a:solidFill>
              </a:rPr>
              <a:t>.</a:t>
            </a:r>
          </a:p>
        </p:txBody>
      </p:sp>
      <p:sp>
        <p:nvSpPr>
          <p:cNvPr id="4" name="Title 3"/>
          <p:cNvSpPr>
            <a:spLocks noGrp="1"/>
          </p:cNvSpPr>
          <p:nvPr>
            <p:ph type="title"/>
          </p:nvPr>
        </p:nvSpPr>
        <p:spPr/>
        <p:txBody>
          <a:bodyPr/>
          <a:lstStyle/>
          <a:p>
            <a:r>
              <a:rPr lang="en-US" dirty="0">
                <a:solidFill>
                  <a:schemeClr val="bg1"/>
                </a:solidFill>
              </a:rPr>
              <a:t>Sick Child Guide: Page </a:t>
            </a:r>
            <a:r>
              <a:rPr lang="en-US" dirty="0"/>
              <a:t>6</a:t>
            </a:r>
            <a:r>
              <a:rPr lang="en-US" dirty="0">
                <a:solidFill>
                  <a:schemeClr val="bg1"/>
                </a:solidFill>
              </a:rPr>
              <a:t> – healthy communities</a:t>
            </a:r>
            <a:endParaRPr lang="en-US" dirty="0"/>
          </a:p>
        </p:txBody>
      </p:sp>
      <p:sp>
        <p:nvSpPr>
          <p:cNvPr id="2" name="TextBox 1"/>
          <p:cNvSpPr txBox="1"/>
          <p:nvPr/>
        </p:nvSpPr>
        <p:spPr>
          <a:xfrm>
            <a:off x="685488" y="3018403"/>
            <a:ext cx="5908553" cy="2062103"/>
          </a:xfrm>
          <a:prstGeom prst="rect">
            <a:avLst/>
          </a:prstGeom>
          <a:noFill/>
        </p:spPr>
        <p:txBody>
          <a:bodyPr wrap="square" rtlCol="0">
            <a:spAutoFit/>
          </a:bodyPr>
          <a:lstStyle/>
          <a:p>
            <a:pPr marL="457200" indent="-457200">
              <a:buFont typeface="Wingdings" charset="2"/>
              <a:buChar char="§"/>
            </a:pPr>
            <a:r>
              <a:rPr lang="en-US" sz="3200" dirty="0">
                <a:solidFill>
                  <a:srgbClr val="767171"/>
                </a:solidFill>
                <a:latin typeface="Calibri" panose="020F0502020204030204" pitchFamily="34" charset="0"/>
              </a:rPr>
              <a:t>Page 6 shows what advice you can give to keep your customers and community healthy</a:t>
            </a:r>
          </a:p>
        </p:txBody>
      </p:sp>
      <p:pic>
        <p:nvPicPr>
          <p:cNvPr id="5" name="Picture 4"/>
          <p:cNvPicPr>
            <a:picLocks noChangeAspect="1"/>
          </p:cNvPicPr>
          <p:nvPr/>
        </p:nvPicPr>
        <p:blipFill>
          <a:blip r:embed="rId3"/>
          <a:stretch>
            <a:fillRect/>
          </a:stretch>
        </p:blipFill>
        <p:spPr>
          <a:xfrm>
            <a:off x="6912032" y="1437193"/>
            <a:ext cx="3639178" cy="51638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8197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idx="4294967295"/>
          </p:nvPr>
        </p:nvSpPr>
        <p:spPr>
          <a:xfrm>
            <a:off x="0" y="411164"/>
            <a:ext cx="10972800" cy="681037"/>
          </a:xfrm>
          <a:prstGeom prst="rect">
            <a:avLst/>
          </a:prstGeom>
        </p:spPr>
        <p:txBody>
          <a:bodyPr/>
          <a:lstStyle/>
          <a:p>
            <a:pPr algn="l" eaLnBrk="1" hangingPunct="1"/>
            <a:r>
              <a:rPr lang="en-US" sz="800"/>
              <a:t>.</a:t>
            </a:r>
          </a:p>
        </p:txBody>
      </p:sp>
      <p:sp>
        <p:nvSpPr>
          <p:cNvPr id="12296" name="Rectangle 11"/>
          <p:cNvSpPr>
            <a:spLocks noChangeArrowheads="1"/>
          </p:cNvSpPr>
          <p:nvPr/>
        </p:nvSpPr>
        <p:spPr bwMode="auto">
          <a:xfrm>
            <a:off x="19" y="1253533"/>
            <a:ext cx="184666" cy="369486"/>
          </a:xfrm>
          <a:prstGeom prst="rect">
            <a:avLst/>
          </a:prstGeom>
          <a:noFill/>
          <a:ln w="9525">
            <a:noFill/>
            <a:miter lim="800000"/>
            <a:headEnd/>
            <a:tailEnd/>
          </a:ln>
        </p:spPr>
        <p:txBody>
          <a:bodyPr wrap="none" anchor="ctr">
            <a:spAutoFit/>
          </a:bodyPr>
          <a:lstStyle/>
          <a:p>
            <a:pPr defTabSz="457177" eaLnBrk="0" hangingPunct="0"/>
            <a:endParaRPr lang="en-US" sz="1801">
              <a:solidFill>
                <a:prstClr val="black"/>
              </a:solidFill>
            </a:endParaRPr>
          </a:p>
        </p:txBody>
      </p:sp>
      <p:sp>
        <p:nvSpPr>
          <p:cNvPr id="12" name="Cloud Callout 11"/>
          <p:cNvSpPr/>
          <p:nvPr/>
        </p:nvSpPr>
        <p:spPr>
          <a:xfrm>
            <a:off x="3657601" y="1012050"/>
            <a:ext cx="7872268" cy="3683893"/>
          </a:xfrm>
          <a:prstGeom prst="cloudCallout">
            <a:avLst>
              <a:gd name="adj1" fmla="val -64456"/>
              <a:gd name="adj2" fmla="val 52480"/>
            </a:avLst>
          </a:prstGeom>
          <a:solidFill>
            <a:srgbClr val="8CC738"/>
          </a:solidFill>
          <a:ln w="508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177">
              <a:defRPr/>
            </a:pPr>
            <a:endParaRPr lang="en-US" sz="2800" b="1" dirty="0">
              <a:solidFill>
                <a:srgbClr val="063A73"/>
              </a:solidFill>
            </a:endParaRPr>
          </a:p>
        </p:txBody>
      </p:sp>
      <p:sp>
        <p:nvSpPr>
          <p:cNvPr id="11" name="Rectangle 10"/>
          <p:cNvSpPr/>
          <p:nvPr/>
        </p:nvSpPr>
        <p:spPr>
          <a:xfrm>
            <a:off x="4232609" y="1802698"/>
            <a:ext cx="7117492" cy="2246769"/>
          </a:xfrm>
          <a:prstGeom prst="rect">
            <a:avLst/>
          </a:prstGeom>
        </p:spPr>
        <p:txBody>
          <a:bodyPr wrap="square">
            <a:spAutoFit/>
          </a:bodyPr>
          <a:lstStyle/>
          <a:p>
            <a:pPr algn="ctr" defTabSz="457177">
              <a:defRPr/>
            </a:pPr>
            <a:r>
              <a:rPr lang="en-US" sz="3200" b="1" dirty="0">
                <a:solidFill>
                  <a:srgbClr val="1B2F7F"/>
                </a:solidFill>
                <a:latin typeface="Calibri" panose="020F0502020204030204" pitchFamily="34" charset="0"/>
              </a:rPr>
              <a:t>The Sick Child Guide gives all the key steps for keeping children healthy in your community.</a:t>
            </a:r>
          </a:p>
          <a:p>
            <a:pPr algn="ctr" defTabSz="457177">
              <a:defRPr/>
            </a:pPr>
            <a:r>
              <a:rPr lang="en-US" sz="4400" b="1" dirty="0">
                <a:solidFill>
                  <a:srgbClr val="1B2F7F"/>
                </a:solidFill>
                <a:latin typeface="Calibri" panose="020F0502020204030204" pitchFamily="34" charset="0"/>
              </a:rPr>
              <a:t>Keep it handy!  </a:t>
            </a:r>
            <a:endParaRPr lang="en-US" sz="4000" dirty="0">
              <a:solidFill>
                <a:srgbClr val="1B2F7F"/>
              </a:solidFill>
            </a:endParaRPr>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12905" y="4893159"/>
            <a:ext cx="1963025" cy="1719543"/>
          </a:xfrm>
          <a:prstGeom prst="rect">
            <a:avLst/>
          </a:prstGeom>
        </p:spPr>
      </p:pic>
    </p:spTree>
    <p:extLst>
      <p:ext uri="{BB962C8B-B14F-4D97-AF65-F5344CB8AC3E}">
        <p14:creationId xmlns:p14="http://schemas.microsoft.com/office/powerpoint/2010/main" val="348162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600" b="1" dirty="0">
                <a:latin typeface="Calibri" panose="020F0502020204030204" pitchFamily="34" charset="0"/>
              </a:rPr>
              <a:t>Session 3. </a:t>
            </a:r>
            <a:r>
              <a:rPr lang="en-US" sz="3600" b="1" dirty="0"/>
              <a:t>How to use the Sick Child Guide</a:t>
            </a:r>
            <a:endParaRPr lang="en-US" sz="3600" b="1" dirty="0">
              <a:latin typeface="Calibri" panose="020F0502020204030204" pitchFamily="34" charset="0"/>
            </a:endParaRPr>
          </a:p>
        </p:txBody>
      </p:sp>
      <p:pic>
        <p:nvPicPr>
          <p:cNvPr id="4" name="Picture 2"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560691" y="2298829"/>
            <a:ext cx="1368538" cy="1141327"/>
          </a:xfrm>
          <a:prstGeom prst="rect">
            <a:avLst/>
          </a:prstGeom>
          <a:noFill/>
          <a:ln w="9525">
            <a:noFill/>
            <a:miter lim="800000"/>
            <a:headEnd/>
            <a:tailEnd/>
          </a:ln>
        </p:spPr>
      </p:pic>
      <p:sp>
        <p:nvSpPr>
          <p:cNvPr id="5" name="Rectangle 4"/>
          <p:cNvSpPr/>
          <p:nvPr/>
        </p:nvSpPr>
        <p:spPr>
          <a:xfrm>
            <a:off x="713817" y="1298607"/>
            <a:ext cx="10771660" cy="3478388"/>
          </a:xfrm>
          <a:prstGeom prst="rect">
            <a:avLst/>
          </a:prstGeom>
        </p:spPr>
        <p:txBody>
          <a:bodyPr wrap="square">
            <a:spAutoFit/>
          </a:bodyPr>
          <a:lstStyle/>
          <a:p>
            <a:pPr defTabSz="457177"/>
            <a:r>
              <a:rPr lang="en-US" sz="4000" b="1" dirty="0">
                <a:solidFill>
                  <a:schemeClr val="bg2">
                    <a:lumMod val="50000"/>
                  </a:schemeClr>
                </a:solidFill>
                <a:latin typeface="Calibri" panose="020F0502020204030204" pitchFamily="34" charset="0"/>
              </a:rPr>
              <a:t>During this session, your focus is to:</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Examine the first page of the SCG to Identify Sickness </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Clarify Step C Danger Signs and Symptoms</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Discuss Child Assessment Video</a:t>
            </a:r>
          </a:p>
          <a:p>
            <a:pPr marL="463527" indent="-463527" defTabSz="457177">
              <a:spcAft>
                <a:spcPts val="601"/>
              </a:spcAft>
              <a:buFont typeface="Wingdings" pitchFamily="2" charset="2"/>
              <a:buChar char="q"/>
            </a:pPr>
            <a:r>
              <a:rPr lang="en-US" sz="3200" b="1" dirty="0">
                <a:solidFill>
                  <a:schemeClr val="bg2">
                    <a:lumMod val="50000"/>
                  </a:schemeClr>
                </a:solidFill>
                <a:latin typeface="Calibri" panose="020F0502020204030204" pitchFamily="34" charset="0"/>
              </a:rPr>
              <a:t>Summarize when to Treat, Refer, and Follow-up</a:t>
            </a:r>
          </a:p>
          <a:p>
            <a:pPr marL="463527" indent="-463527" defTabSz="457177">
              <a:spcAft>
                <a:spcPts val="601"/>
              </a:spcAft>
              <a:buFont typeface="Wingdings" pitchFamily="2" charset="2"/>
              <a:buChar char="q"/>
            </a:pPr>
            <a:endParaRPr lang="en-US" sz="3200" b="1" dirty="0">
              <a:solidFill>
                <a:srgbClr val="1A3260"/>
              </a:solidFill>
              <a:latin typeface="Calibri" panose="020F0502020204030204" pitchFamily="34" charset="0"/>
            </a:endParaRPr>
          </a:p>
        </p:txBody>
      </p:sp>
    </p:spTree>
    <p:extLst>
      <p:ext uri="{BB962C8B-B14F-4D97-AF65-F5344CB8AC3E}">
        <p14:creationId xmlns:p14="http://schemas.microsoft.com/office/powerpoint/2010/main" val="400029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defRPr/>
            </a:pPr>
            <a:r>
              <a:rPr lang="en-US" b="1" dirty="0">
                <a:latin typeface="Calibri" panose="020F0502020204030204" pitchFamily="34" charset="0"/>
              </a:rPr>
              <a:t>Step A: Ask the age</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a:t>.</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413" y="1695450"/>
            <a:ext cx="8129587" cy="3933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74254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Autofit/>
          </a:bodyPr>
          <a:lstStyle/>
          <a:p>
            <a:pPr>
              <a:defRPr/>
            </a:pPr>
            <a:r>
              <a:rPr lang="en-US" b="1" dirty="0">
                <a:solidFill>
                  <a:schemeClr val="bg1"/>
                </a:solidFill>
                <a:latin typeface="Calibri" panose="020F0502020204030204" pitchFamily="34" charset="0"/>
              </a:rPr>
              <a:t>Step B: Ask about the problems</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2966" y="1504950"/>
            <a:ext cx="9008918" cy="388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272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393887835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910" y="2097125"/>
            <a:ext cx="8185197" cy="3530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35" name="Title 1"/>
          <p:cNvSpPr>
            <a:spLocks noGrp="1"/>
          </p:cNvSpPr>
          <p:nvPr>
            <p:ph type="title"/>
          </p:nvPr>
        </p:nvSpPr>
        <p:spPr/>
        <p:txBody>
          <a:bodyPr rtlCol="0">
            <a:noAutofit/>
          </a:bodyPr>
          <a:lstStyle/>
          <a:p>
            <a:pPr>
              <a:defRPr/>
            </a:pPr>
            <a:r>
              <a:rPr lang="en-US" dirty="0">
                <a:solidFill>
                  <a:schemeClr val="bg1"/>
                </a:solidFill>
                <a:latin typeface="Calibri" panose="020F0502020204030204" pitchFamily="34" charset="0"/>
              </a:rPr>
              <a:t>Referring newborns</a:t>
            </a:r>
          </a:p>
        </p:txBody>
      </p:sp>
      <p:sp>
        <p:nvSpPr>
          <p:cNvPr id="2" name="Rounded Rectangle 1"/>
          <p:cNvSpPr/>
          <p:nvPr/>
        </p:nvSpPr>
        <p:spPr>
          <a:xfrm>
            <a:off x="8884356" y="2256057"/>
            <a:ext cx="3108051" cy="2857675"/>
          </a:xfrm>
          <a:prstGeom prst="roundRect">
            <a:avLst>
              <a:gd name="adj" fmla="val 7311"/>
            </a:avLst>
          </a:prstGeom>
          <a:solidFill>
            <a:srgbClr val="8CC738"/>
          </a:solidFill>
          <a:ln>
            <a:solidFill>
              <a:srgbClr val="8CC73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solidFill>
                  <a:srgbClr val="1B2F7F"/>
                </a:solidFill>
                <a:latin typeface="Calibri" panose="020F0502020204030204" pitchFamily="34" charset="0"/>
              </a:rPr>
              <a:t>Remember! A newborn with these symptoms should always be referred!</a:t>
            </a:r>
            <a:endParaRPr lang="en-US" sz="2800" dirty="0">
              <a:solidFill>
                <a:srgbClr val="1B2F7F"/>
              </a:solidFill>
            </a:endParaRPr>
          </a:p>
        </p:txBody>
      </p:sp>
      <p:sp>
        <p:nvSpPr>
          <p:cNvPr id="3" name="Oval 2"/>
          <p:cNvSpPr/>
          <p:nvPr/>
        </p:nvSpPr>
        <p:spPr>
          <a:xfrm>
            <a:off x="5781644" y="2523443"/>
            <a:ext cx="2623463" cy="2740693"/>
          </a:xfrm>
          <a:prstGeom prst="ellipse">
            <a:avLst/>
          </a:prstGeom>
          <a:noFill/>
          <a:ln w="762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13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p:txBody>
          <a:bodyPr>
            <a:normAutofit/>
          </a:bodyPr>
          <a:lstStyle/>
          <a:p>
            <a:endParaRPr lang="en-US" dirty="0"/>
          </a:p>
          <a:p>
            <a:endParaRPr lang="en-US" dirty="0"/>
          </a:p>
          <a:p>
            <a:pPr marL="0" indent="0">
              <a:buNone/>
            </a:pPr>
            <a:endParaRPr lang="en-US" dirty="0"/>
          </a:p>
        </p:txBody>
      </p:sp>
      <p:sp>
        <p:nvSpPr>
          <p:cNvPr id="4" name="Title 3"/>
          <p:cNvSpPr>
            <a:spLocks noGrp="1"/>
          </p:cNvSpPr>
          <p:nvPr>
            <p:ph type="title"/>
          </p:nvPr>
        </p:nvSpPr>
        <p:spPr/>
        <p:txBody>
          <a:bodyPr>
            <a:noAutofit/>
          </a:bodyPr>
          <a:lstStyle/>
          <a:p>
            <a:r>
              <a:rPr lang="en-US" b="1" dirty="0">
                <a:latin typeface="Calibri" panose="020F0502020204030204" pitchFamily="34" charset="0"/>
              </a:rPr>
              <a:t>The reason you are here</a:t>
            </a:r>
          </a:p>
        </p:txBody>
      </p:sp>
      <p:sp>
        <p:nvSpPr>
          <p:cNvPr id="9" name="Content Placeholder 7"/>
          <p:cNvSpPr>
            <a:spLocks noGrp="1"/>
          </p:cNvSpPr>
          <p:nvPr>
            <p:ph sz="half" idx="4294967295"/>
          </p:nvPr>
        </p:nvSpPr>
        <p:spPr>
          <a:xfrm>
            <a:off x="779463" y="1693863"/>
            <a:ext cx="10561637" cy="4306887"/>
          </a:xfrm>
          <a:prstGeom prst="rect">
            <a:avLst/>
          </a:prstGeom>
        </p:spPr>
        <p:txBody>
          <a:bodyPr>
            <a:noAutofit/>
          </a:bodyPr>
          <a:lstStyle/>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Congratulations, you have been selected to participate in the Child Health Program!</a:t>
            </a:r>
          </a:p>
          <a:p>
            <a:pPr marL="0" indent="0">
              <a:lnSpc>
                <a:spcPct val="120000"/>
              </a:lnSpc>
              <a:spcBef>
                <a:spcPts val="0"/>
              </a:spcBef>
              <a:buNone/>
            </a:pPr>
            <a:endParaRPr lang="en-US" dirty="0">
              <a:solidFill>
                <a:schemeClr val="bg2">
                  <a:lumMod val="50000"/>
                </a:schemeClr>
              </a:solidFill>
              <a:latin typeface="Calibri" panose="020F0502020204030204" pitchFamily="34" charset="0"/>
            </a:endParaRPr>
          </a:p>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You were chosen because you are a trusted member of your community and an important provider of health care to children</a:t>
            </a:r>
          </a:p>
          <a:p>
            <a:pPr marL="0" indent="0">
              <a:lnSpc>
                <a:spcPct val="120000"/>
              </a:lnSpc>
              <a:spcBef>
                <a:spcPts val="0"/>
              </a:spcBef>
              <a:buNone/>
            </a:pPr>
            <a:endParaRPr lang="en-US" dirty="0">
              <a:solidFill>
                <a:schemeClr val="bg2">
                  <a:lumMod val="50000"/>
                </a:schemeClr>
              </a:solidFill>
              <a:latin typeface="Calibri" panose="020F0502020204030204" pitchFamily="34" charset="0"/>
            </a:endParaRPr>
          </a:p>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We believe you can play a big role in improving the child health in your community!</a:t>
            </a:r>
            <a:br>
              <a:rPr lang="en-US" dirty="0">
                <a:solidFill>
                  <a:schemeClr val="bg2">
                    <a:lumMod val="50000"/>
                  </a:schemeClr>
                </a:solidFill>
                <a:latin typeface="Calibri" panose="020F0502020204030204" pitchFamily="34" charset="0"/>
              </a:rPr>
            </a:br>
            <a:endParaRPr lang="en-US" dirty="0">
              <a:solidFill>
                <a:schemeClr val="bg2">
                  <a:lumMod val="50000"/>
                </a:schemeClr>
              </a:solidFill>
              <a:latin typeface="Calibri" panose="020F0502020204030204" pitchFamily="34" charset="0"/>
            </a:endParaRPr>
          </a:p>
        </p:txBody>
      </p:sp>
    </p:spTree>
    <p:extLst>
      <p:ext uri="{BB962C8B-B14F-4D97-AF65-F5344CB8AC3E}">
        <p14:creationId xmlns:p14="http://schemas.microsoft.com/office/powerpoint/2010/main" val="664640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defRPr/>
            </a:pPr>
            <a:r>
              <a:rPr lang="en-US" b="1" dirty="0">
                <a:solidFill>
                  <a:schemeClr val="bg1"/>
                </a:solidFill>
                <a:latin typeface="Calibri" panose="020F0502020204030204" pitchFamily="34" charset="0"/>
              </a:rPr>
              <a:t>Step C:  Look for </a:t>
            </a:r>
            <a:r>
              <a:rPr lang="en-US" b="1" dirty="0">
                <a:solidFill>
                  <a:srgbClr val="FF0000"/>
                </a:solidFill>
                <a:latin typeface="Calibri" panose="020F0502020204030204" pitchFamily="34" charset="0"/>
              </a:rPr>
              <a:t>danger signs</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74" y="1366838"/>
            <a:ext cx="8220075" cy="51513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3381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DANGER SIGNS</a:t>
            </a:r>
            <a:r>
              <a:rPr lang="en-US" dirty="0">
                <a:latin typeface="Calibri" panose="020F0502020204030204" pitchFamily="34" charset="0"/>
              </a:rPr>
              <a:t> </a:t>
            </a:r>
            <a:r>
              <a:rPr lang="en-US" b="1" dirty="0">
                <a:solidFill>
                  <a:srgbClr val="FF0000"/>
                </a:solidFill>
                <a:latin typeface="Calibri" panose="020F0502020204030204" pitchFamily="34" charset="0"/>
              </a:rPr>
              <a:t>prolonged cough</a:t>
            </a:r>
          </a:p>
        </p:txBody>
      </p:sp>
      <p:sp>
        <p:nvSpPr>
          <p:cNvPr id="5" name="TextBox 4"/>
          <p:cNvSpPr txBox="1"/>
          <p:nvPr/>
        </p:nvSpPr>
        <p:spPr>
          <a:xfrm>
            <a:off x="1336452" y="2655287"/>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215892507"/>
              </p:ext>
            </p:extLst>
          </p:nvPr>
        </p:nvGraphicFramePr>
        <p:xfrm>
          <a:off x="287846" y="1513914"/>
          <a:ext cx="11689701" cy="5026225"/>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829608">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03680">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243146">
                <a:tc>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Cough for 14 days or more</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7620" marR="0">
                        <a:spcBef>
                          <a:spcPts val="0"/>
                        </a:spcBef>
                        <a:spcAft>
                          <a:spcPts val="0"/>
                        </a:spcAft>
                      </a:pPr>
                      <a:r>
                        <a:rPr lang="en-US" sz="15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 </a:t>
                      </a:r>
                    </a:p>
                    <a:p>
                      <a:pPr marL="7620" marR="0">
                        <a:spcBef>
                          <a:spcPts val="0"/>
                        </a:spcBef>
                        <a:spcAft>
                          <a:spcPts val="0"/>
                        </a:spcAft>
                      </a:pPr>
                      <a:r>
                        <a:rPr lang="en-US" sz="24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Could be asthma, TB </a:t>
                      </a:r>
                      <a:r>
                        <a:rPr lang="en-US" sz="2400" b="1" baseline="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 or some other respiratory infection.</a:t>
                      </a:r>
                    </a:p>
                    <a:p>
                      <a:pPr marL="7620" marR="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May need special treatment and care to overcome the problem.</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chemeClr val="bg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“It could be  asthma, TB or some other chronic respiratory</a:t>
                      </a:r>
                      <a:r>
                        <a:rPr lang="en-US" sz="2400" b="0" i="1" baseline="0" dirty="0">
                          <a:solidFill>
                            <a:schemeClr val="bg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problem.  The health center can tell you what is needed to  treat and cure it”</a:t>
                      </a:r>
                      <a:r>
                        <a:rPr lang="en-US" sz="2400" b="0" i="1" dirty="0">
                          <a:solidFill>
                            <a:schemeClr val="bg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281187" y="2429181"/>
            <a:ext cx="1735017" cy="808895"/>
          </a:xfrm>
          <a:prstGeom prst="rect">
            <a:avLst/>
          </a:prstGeom>
          <a:noFill/>
          <a:ln>
            <a:noFill/>
          </a:ln>
        </p:spPr>
      </p:pic>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5367" y="3726674"/>
            <a:ext cx="2103487" cy="1788136"/>
          </a:xfrm>
          <a:prstGeom prst="rect">
            <a:avLst/>
          </a:prstGeom>
        </p:spPr>
      </p:pic>
    </p:spTree>
    <p:extLst>
      <p:ext uri="{BB962C8B-B14F-4D97-AF65-F5344CB8AC3E}">
        <p14:creationId xmlns:p14="http://schemas.microsoft.com/office/powerpoint/2010/main" val="21344509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prolonged </a:t>
            </a:r>
            <a:r>
              <a:rPr lang="en-US" b="1" dirty="0">
                <a:solidFill>
                  <a:srgbClr val="FF0000"/>
                </a:solidFill>
                <a:latin typeface="Calibri" panose="020F0502020204030204" pitchFamily="34" charset="0"/>
              </a:rPr>
              <a:t>diarrhea or with blood</a:t>
            </a:r>
          </a:p>
        </p:txBody>
      </p:sp>
      <p:sp>
        <p:nvSpPr>
          <p:cNvPr id="5" name="TextBox 4"/>
          <p:cNvSpPr txBox="1"/>
          <p:nvPr/>
        </p:nvSpPr>
        <p:spPr>
          <a:xfrm>
            <a:off x="1336452" y="2655287"/>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422416153"/>
              </p:ext>
            </p:extLst>
          </p:nvPr>
        </p:nvGraphicFramePr>
        <p:xfrm>
          <a:off x="271136" y="1513904"/>
          <a:ext cx="11689701" cy="4876799"/>
        </p:xfrm>
        <a:graphic>
          <a:graphicData uri="http://schemas.openxmlformats.org/drawingml/2006/table">
            <a:tbl>
              <a:tblPr/>
              <a:tblGrid>
                <a:gridCol w="3017740">
                  <a:extLst>
                    <a:ext uri="{9D8B030D-6E8A-4147-A177-3AD203B41FA5}">
                      <a16:colId xmlns:a16="http://schemas.microsoft.com/office/drawing/2014/main" val="20000"/>
                    </a:ext>
                  </a:extLst>
                </a:gridCol>
                <a:gridCol w="4359256">
                  <a:extLst>
                    <a:ext uri="{9D8B030D-6E8A-4147-A177-3AD203B41FA5}">
                      <a16:colId xmlns:a16="http://schemas.microsoft.com/office/drawing/2014/main" val="20001"/>
                    </a:ext>
                  </a:extLst>
                </a:gridCol>
                <a:gridCol w="4312705">
                  <a:extLst>
                    <a:ext uri="{9D8B030D-6E8A-4147-A177-3AD203B41FA5}">
                      <a16:colId xmlns:a16="http://schemas.microsoft.com/office/drawing/2014/main" val="20002"/>
                    </a:ext>
                  </a:extLst>
                </a:gridCol>
              </a:tblGrid>
              <a:tr h="825010">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98671">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006327">
                <a:tc>
                  <a:txBody>
                    <a:bodyPr/>
                    <a:lstStyle/>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endParaRPr lang="en-US" sz="11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r>
                        <a:rPr lang="en-US" sz="2000" b="1" dirty="0">
                          <a:solidFill>
                            <a:srgbClr val="FF0000"/>
                          </a:solidFill>
                          <a:effectLst/>
                          <a:latin typeface="Calibri" panose="020F0502020204030204" pitchFamily="34" charset="0"/>
                          <a:ea typeface="Cambria" panose="02040503050406030204" pitchFamily="18" charset="0"/>
                          <a:cs typeface="Times New Roman" panose="02020603050405020304" pitchFamily="18" charset="0"/>
                        </a:rPr>
                        <a:t>Bloody</a:t>
                      </a:r>
                      <a:r>
                        <a:rPr lang="en-US" sz="20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 diarrhea </a:t>
                      </a:r>
                    </a:p>
                    <a:p>
                      <a:pPr marL="342900" marR="0" lvl="0" indent="-342900">
                        <a:spcBef>
                          <a:spcPts val="0"/>
                        </a:spcBef>
                        <a:spcAft>
                          <a:spcPts val="0"/>
                        </a:spcAft>
                        <a:buClr>
                          <a:srgbClr val="FF0000"/>
                        </a:buClr>
                        <a:buSzPct val="100000"/>
                        <a:buFont typeface="Arial" panose="020B0604020202020204" pitchFamily="34" charset="0"/>
                        <a:buChar char="•"/>
                        <a:tabLst>
                          <a:tab pos="-1211580" algn="l"/>
                        </a:tabLst>
                      </a:pPr>
                      <a:r>
                        <a:rPr lang="en-US" sz="20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Diarrhea for 14 days or more</a:t>
                      </a:r>
                    </a:p>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Could be dysentery (blood) or cholera (massive amounts of diarrhea)</a:t>
                      </a:r>
                      <a:r>
                        <a:rPr lang="en-US" sz="2400" b="1" baseline="0"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 or intestinal parasites.</a:t>
                      </a:r>
                      <a:endParaRPr lang="en-US" sz="24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“Diarrhea can</a:t>
                      </a:r>
                      <a:r>
                        <a:rPr lang="en-US" sz="2400" b="0" i="1" baseline="0"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be dangerous</a:t>
                      </a: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If there</a:t>
                      </a:r>
                      <a:r>
                        <a:rPr lang="en-US" sz="2400" b="0" i="1" baseline="0"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is blood it could be dysentery.  Diarrhea for long periods of time can l</a:t>
                      </a: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ead to malnutrition. Your child needs to be tested at the health </a:t>
                      </a:r>
                      <a:r>
                        <a:rPr lang="en-US" sz="2400" b="0" i="1" dirty="0" err="1">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so they can get the right medicine”</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247766" y="2412470"/>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593722" y="3463792"/>
            <a:ext cx="2192979" cy="1733498"/>
          </a:xfrm>
          <a:prstGeom prst="rect">
            <a:avLst/>
          </a:prstGeom>
        </p:spPr>
      </p:pic>
    </p:spTree>
    <p:extLst>
      <p:ext uri="{BB962C8B-B14F-4D97-AF65-F5344CB8AC3E}">
        <p14:creationId xmlns:p14="http://schemas.microsoft.com/office/powerpoint/2010/main" val="14886289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prolonged fever</a:t>
            </a:r>
            <a:endParaRPr lang="en-US" b="1" dirty="0">
              <a:solidFill>
                <a:srgbClr val="FF0000"/>
              </a:solidFill>
              <a:latin typeface="Calibri" panose="020F0502020204030204" pitchFamily="34" charset="0"/>
            </a:endParaRPr>
          </a:p>
        </p:txBody>
      </p:sp>
      <p:sp>
        <p:nvSpPr>
          <p:cNvPr id="5" name="TextBox 4"/>
          <p:cNvSpPr txBox="1"/>
          <p:nvPr/>
        </p:nvSpPr>
        <p:spPr>
          <a:xfrm>
            <a:off x="1403292" y="2438031"/>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72203587"/>
              </p:ext>
            </p:extLst>
          </p:nvPr>
        </p:nvGraphicFramePr>
        <p:xfrm>
          <a:off x="254426" y="1664301"/>
          <a:ext cx="11689701" cy="4504267"/>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914400">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34720">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65514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b="1" kern="1200" dirty="0">
                        <a:solidFill>
                          <a:srgbClr val="1A3260"/>
                        </a:solidFill>
                        <a:effectLst/>
                        <a:latin typeface="Calibri" panose="020F0502020204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sz="2200" b="1" kern="1200" dirty="0">
                          <a:solidFill>
                            <a:srgbClr val="1A3260"/>
                          </a:solidFill>
                          <a:effectLst/>
                          <a:latin typeface="Calibri" panose="020F0502020204030204" pitchFamily="34" charset="0"/>
                          <a:ea typeface="+mn-ea"/>
                          <a:cs typeface="+mn-cs"/>
                        </a:rPr>
                        <a:t>Fever for 7 days or more</a:t>
                      </a:r>
                    </a:p>
                    <a:p>
                      <a:pPr marL="0" marR="0" algn="l">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
                          <a:srgbClr val="FF0000"/>
                        </a:buClr>
                        <a:buSzTx/>
                        <a:buFont typeface="Arial" panose="020B0604020202020204" pitchFamily="34" charset="0"/>
                        <a:buNone/>
                        <a:tabLst/>
                        <a:defRPr/>
                      </a:pPr>
                      <a:r>
                        <a:rPr lang="en-US" sz="24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A fever for more than 7 days could be a dangerous infection</a:t>
                      </a:r>
                      <a:r>
                        <a:rPr lang="en-US" sz="2400" b="1" baseline="0"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 that</a:t>
                      </a:r>
                      <a:r>
                        <a:rPr lang="en-US" sz="2400" b="1" dirty="0">
                          <a:solidFill>
                            <a:srgbClr val="1A3260"/>
                          </a:solidFill>
                          <a:effectLst/>
                          <a:latin typeface="Calibri" panose="020F0502020204030204" pitchFamily="34" charset="0"/>
                          <a:ea typeface="Cambria" panose="02040503050406030204" pitchFamily="18" charset="0"/>
                          <a:cs typeface="Times New Roman" panose="02020603050405020304" pitchFamily="18" charset="0"/>
                        </a:rPr>
                        <a:t> needs special treatment.</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”Fever</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for a week or more is a sign that there is a serious infection in the body.  Fever can be very dangerous if not treated quickly.  Your child needs to be tested at the health </a:t>
                      </a:r>
                      <a:r>
                        <a:rPr lang="en-US" sz="2400" b="0" i="1" baseline="0" dirty="0" err="1">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a:t>
                      </a:r>
                      <a:endParaRPr lang="en-US" sz="2400" b="0" i="1" dirty="0">
                        <a:solidFill>
                          <a:srgbClr val="767171"/>
                        </a:solidFill>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281186" y="2596291"/>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723393" y="3660312"/>
            <a:ext cx="1883359" cy="1499373"/>
          </a:xfrm>
          <a:prstGeom prst="rect">
            <a:avLst/>
          </a:prstGeom>
        </p:spPr>
      </p:pic>
    </p:spTree>
    <p:extLst>
      <p:ext uri="{BB962C8B-B14F-4D97-AF65-F5344CB8AC3E}">
        <p14:creationId xmlns:p14="http://schemas.microsoft.com/office/powerpoint/2010/main" val="48088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continuous vomiting</a:t>
            </a:r>
            <a:endParaRPr lang="en-US" b="1" dirty="0">
              <a:solidFill>
                <a:srgbClr val="FF0000"/>
              </a:solidFill>
              <a:latin typeface="Calibri" panose="020F0502020204030204" pitchFamily="34" charset="0"/>
            </a:endParaRPr>
          </a:p>
        </p:txBody>
      </p:sp>
      <p:sp>
        <p:nvSpPr>
          <p:cNvPr id="5" name="TextBox 4"/>
          <p:cNvSpPr txBox="1"/>
          <p:nvPr/>
        </p:nvSpPr>
        <p:spPr>
          <a:xfrm>
            <a:off x="1336452" y="2655287"/>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494607524"/>
              </p:ext>
            </p:extLst>
          </p:nvPr>
        </p:nvGraphicFramePr>
        <p:xfrm>
          <a:off x="237716" y="1463770"/>
          <a:ext cx="11689701" cy="4888313"/>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1090915">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15158">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436737">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endPar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r>
                        <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Vomiting everything</a:t>
                      </a:r>
                      <a:endParaRPr lang="en-US" sz="2800" dirty="0">
                        <a:effectLst/>
                        <a:latin typeface="Calibri" panose="020F0502020204030204" pitchFamily="34" charset="0"/>
                        <a:ea typeface="Cambria" panose="02040503050406030204" pitchFamily="18" charset="0"/>
                        <a:cs typeface="Times New Roman" panose="02020603050405020304" pitchFamily="18" charset="0"/>
                      </a:endParaRPr>
                    </a:p>
                    <a:p>
                      <a:pPr marL="0" marR="0" algn="ctr">
                        <a:spcBef>
                          <a:spcPts val="0"/>
                        </a:spcBef>
                        <a:spcAft>
                          <a:spcPts val="0"/>
                        </a:spcAft>
                      </a:pPr>
                      <a:endParaRPr lang="en-US" sz="12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23495" marR="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Could be food poisoning, head injury, appendicitis or any number of things, but should be assessed</a:t>
                      </a:r>
                      <a:r>
                        <a:rPr lang="en-US" sz="2400" b="1" baseline="0"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 at the health </a:t>
                      </a:r>
                      <a:r>
                        <a:rPr lang="en-US" sz="2400" b="1" baseline="0" dirty="0" err="1">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 </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“Continuous vomiting is a serious problem.</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It can</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lead to rapid dehydration that is very dangerous. </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You must go straight to the health </a:t>
                      </a:r>
                      <a:r>
                        <a:rPr lang="en-US" sz="2400" b="0" i="1" dirty="0" err="1">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without delay”</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327567" y="2715570"/>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1073642" y="3781975"/>
            <a:ext cx="1315881" cy="1613015"/>
          </a:xfrm>
          <a:prstGeom prst="rect">
            <a:avLst/>
          </a:prstGeom>
        </p:spPr>
      </p:pic>
    </p:spTree>
    <p:extLst>
      <p:ext uri="{BB962C8B-B14F-4D97-AF65-F5344CB8AC3E}">
        <p14:creationId xmlns:p14="http://schemas.microsoft.com/office/powerpoint/2010/main" val="1658899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convulsions</a:t>
            </a:r>
            <a:endParaRPr lang="en-US" b="1" dirty="0">
              <a:solidFill>
                <a:srgbClr val="FF0000"/>
              </a:solidFill>
              <a:latin typeface="Calibri" panose="020F0502020204030204" pitchFamily="34" charset="0"/>
            </a:endParaRPr>
          </a:p>
        </p:txBody>
      </p:sp>
      <p:sp>
        <p:nvSpPr>
          <p:cNvPr id="5" name="TextBox 4"/>
          <p:cNvSpPr txBox="1"/>
          <p:nvPr/>
        </p:nvSpPr>
        <p:spPr>
          <a:xfrm>
            <a:off x="1336452" y="2655287"/>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795616408"/>
              </p:ext>
            </p:extLst>
          </p:nvPr>
        </p:nvGraphicFramePr>
        <p:xfrm>
          <a:off x="271136" y="1664300"/>
          <a:ext cx="11689701" cy="4450080"/>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914400">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34720">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60096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1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ctr" defTabSz="457200" rtl="0" eaLnBrk="1" fontAlgn="auto" latinLnBrk="0" hangingPunct="1">
                        <a:lnSpc>
                          <a:spcPct val="100000"/>
                        </a:lnSpc>
                        <a:spcBef>
                          <a:spcPts val="0"/>
                        </a:spcBef>
                        <a:spcAft>
                          <a:spcPts val="0"/>
                        </a:spcAft>
                        <a:buClrTx/>
                        <a:buSzTx/>
                        <a:buFontTx/>
                        <a:buNone/>
                        <a:tabLst/>
                        <a:defRPr/>
                      </a:pPr>
                      <a:r>
                        <a:rPr lang="en-US" sz="1100" b="1" dirty="0">
                          <a:effectLst/>
                          <a:latin typeface="Calibri" panose="020F0502020204030204" pitchFamily="34" charset="0"/>
                          <a:ea typeface="Cambria" panose="02040503050406030204" pitchFamily="18" charset="0"/>
                          <a:cs typeface="Times New Roman" panose="02020603050405020304" pitchFamily="18" charset="0"/>
                        </a:rPr>
                        <a:t> </a:t>
                      </a:r>
                      <a:r>
                        <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Convulsions</a:t>
                      </a:r>
                      <a:endParaRPr lang="en-US" sz="2800" dirty="0">
                        <a:effectLst/>
                        <a:latin typeface="Cambria" panose="02040503050406030204" pitchFamily="18"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2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23495" marR="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 Lots of possibilities (cerebral malaria, epilepsy, tetanus, high fever, etc.) and needs to be diagnosed and treated.</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“Convulsions</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can be a sign of a serious problem.  There are treatments that can cure or control them, but you need to go to the health center to get help.”</a:t>
                      </a:r>
                      <a:endPar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297896" y="2596291"/>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466053" y="3912982"/>
            <a:ext cx="2665653" cy="1133897"/>
          </a:xfrm>
          <a:prstGeom prst="rect">
            <a:avLst/>
          </a:prstGeom>
        </p:spPr>
      </p:pic>
    </p:spTree>
    <p:extLst>
      <p:ext uri="{BB962C8B-B14F-4D97-AF65-F5344CB8AC3E}">
        <p14:creationId xmlns:p14="http://schemas.microsoft.com/office/powerpoint/2010/main" val="862224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lethargic/unconscious</a:t>
            </a:r>
            <a:endParaRPr lang="en-US" b="1" dirty="0">
              <a:solidFill>
                <a:srgbClr val="FF0000"/>
              </a:solidFill>
              <a:latin typeface="Calibri" panose="020F0502020204030204" pitchFamily="34" charset="0"/>
            </a:endParaRPr>
          </a:p>
        </p:txBody>
      </p:sp>
      <p:sp>
        <p:nvSpPr>
          <p:cNvPr id="5" name="TextBox 4"/>
          <p:cNvSpPr txBox="1"/>
          <p:nvPr/>
        </p:nvSpPr>
        <p:spPr>
          <a:xfrm>
            <a:off x="1420002" y="2488167"/>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248244980"/>
              </p:ext>
            </p:extLst>
          </p:nvPr>
        </p:nvGraphicFramePr>
        <p:xfrm>
          <a:off x="271136" y="1714438"/>
          <a:ext cx="11689701" cy="4502257"/>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1096626">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0995">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284636">
                <a:tc>
                  <a:txBody>
                    <a:bodyPr/>
                    <a:lstStyle/>
                    <a:p>
                      <a:pPr marL="0" marR="0" algn="l">
                        <a:spcBef>
                          <a:spcPts val="0"/>
                        </a:spcBef>
                        <a:spcAft>
                          <a:spcPts val="0"/>
                        </a:spcAft>
                      </a:pPr>
                      <a:r>
                        <a:rPr lang="en-US" sz="1100" b="1" dirty="0">
                          <a:effectLst/>
                          <a:latin typeface="Calibri" panose="020F0502020204030204" pitchFamily="34" charset="0"/>
                          <a:ea typeface="Cambria" panose="02040503050406030204" pitchFamily="18" charset="0"/>
                          <a:cs typeface="Times New Roman" panose="02020603050405020304" pitchFamily="18" charset="0"/>
                        </a:rPr>
                        <a:t> </a:t>
                      </a: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ctr">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ctr">
                        <a:spcBef>
                          <a:spcPts val="0"/>
                        </a:spcBef>
                        <a:spcAft>
                          <a:spcPts val="0"/>
                        </a:spcAft>
                      </a:pPr>
                      <a:endParaRPr lang="en-US" sz="11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algn="ctr">
                        <a:spcBef>
                          <a:spcPts val="0"/>
                        </a:spcBef>
                        <a:spcAft>
                          <a:spcPts val="0"/>
                        </a:spcAft>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Lethargic or unconscious </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22225" marR="0" indent="0">
                        <a:spcBef>
                          <a:spcPts val="0"/>
                        </a:spcBef>
                        <a:spcAft>
                          <a:spcPts val="0"/>
                        </a:spcAft>
                        <a:buClr>
                          <a:srgbClr val="FF0000"/>
                        </a:buClr>
                        <a:buFont typeface="Arial" panose="020B0604020202020204" pitchFamily="34" charset="0"/>
                        <a:buNone/>
                      </a:pPr>
                      <a:r>
                        <a:rPr lang="en-US" sz="2400" b="1" dirty="0">
                          <a:solidFill>
                            <a:srgbClr val="1B2F7F"/>
                          </a:solidFill>
                          <a:effectLst/>
                          <a:latin typeface="Calibri" panose="020F0502020204030204" pitchFamily="34" charset="0"/>
                          <a:ea typeface="Cambria" panose="02040503050406030204" pitchFamily="18" charset="0"/>
                          <a:cs typeface="Times New Roman" panose="02020603050405020304" pitchFamily="18" charset="0"/>
                        </a:rPr>
                        <a:t>Brain</a:t>
                      </a:r>
                      <a:r>
                        <a:rPr lang="en-US" sz="2400" b="1" baseline="0" dirty="0">
                          <a:solidFill>
                            <a:srgbClr val="1B2F7F"/>
                          </a:solidFill>
                          <a:effectLst/>
                          <a:latin typeface="Calibri" panose="020F0502020204030204" pitchFamily="34" charset="0"/>
                          <a:ea typeface="Cambria" panose="02040503050406030204" pitchFamily="18" charset="0"/>
                          <a:cs typeface="Times New Roman" panose="02020603050405020304" pitchFamily="18" charset="0"/>
                        </a:rPr>
                        <a:t> damage, high fever, cerebral malaria, blood infections, and many other very dangerous problems can result in unconsciousness.  </a:t>
                      </a:r>
                      <a:endParaRPr lang="en-US" sz="2400" b="1" dirty="0">
                        <a:solidFill>
                          <a:srgbClr val="1B2F7F"/>
                        </a:solidFill>
                        <a:effectLst/>
                        <a:latin typeface="Calibri" panose="020F0502020204030204" pitchFamily="34"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“Something is seriously wrong.  Your</a:t>
                      </a:r>
                      <a:r>
                        <a:rPr lang="en-US" sz="2400" b="0" i="1" baseline="0"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child n</a:t>
                      </a: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eeds to be diagnosed immediately. Go to the Health Center for their help”</a:t>
                      </a:r>
                      <a:endParaRPr lang="en-US" sz="2400" b="0" i="1" dirty="0">
                        <a:solidFill>
                          <a:schemeClr val="bg2">
                            <a:lumMod val="50000"/>
                          </a:schemeClr>
                        </a:solidFill>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398156" y="2880388"/>
            <a:ext cx="1735017" cy="808895"/>
          </a:xfrm>
          <a:prstGeom prst="rect">
            <a:avLst/>
          </a:prstGeom>
          <a:noFill/>
          <a:ln>
            <a:noFill/>
          </a:ln>
        </p:spPr>
      </p:pic>
      <p:pic>
        <p:nvPicPr>
          <p:cNvPr id="4" name="Picture 3"/>
          <p:cNvPicPr>
            <a:picLocks noChangeAspect="1"/>
          </p:cNvPicPr>
          <p:nvPr/>
        </p:nvPicPr>
        <p:blipFill>
          <a:blip r:embed="rId4"/>
          <a:stretch>
            <a:fillRect/>
          </a:stretch>
        </p:blipFill>
        <p:spPr>
          <a:xfrm>
            <a:off x="866432" y="4041339"/>
            <a:ext cx="1733293" cy="1356490"/>
          </a:xfrm>
          <a:prstGeom prst="rect">
            <a:avLst/>
          </a:prstGeom>
        </p:spPr>
      </p:pic>
    </p:spTree>
    <p:extLst>
      <p:ext uri="{BB962C8B-B14F-4D97-AF65-F5344CB8AC3E}">
        <p14:creationId xmlns:p14="http://schemas.microsoft.com/office/powerpoint/2010/main" val="1390509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rPr>
              <a:t>DANGER SIGNS </a:t>
            </a:r>
            <a:r>
              <a:rPr lang="en-US" dirty="0">
                <a:solidFill>
                  <a:srgbClr val="FF0000"/>
                </a:solidFill>
                <a:latin typeface="Calibri" panose="020F0502020204030204" pitchFamily="34" charset="0"/>
              </a:rPr>
              <a:t>not able to breastfeed/drink</a:t>
            </a:r>
            <a:endParaRPr lang="en-US" b="1" dirty="0">
              <a:solidFill>
                <a:srgbClr val="FF0000"/>
              </a:solidFill>
              <a:latin typeface="Calibri" panose="020F0502020204030204" pitchFamily="34" charset="0"/>
            </a:endParaRPr>
          </a:p>
        </p:txBody>
      </p:sp>
      <p:sp>
        <p:nvSpPr>
          <p:cNvPr id="5" name="TextBox 4"/>
          <p:cNvSpPr txBox="1"/>
          <p:nvPr/>
        </p:nvSpPr>
        <p:spPr>
          <a:xfrm>
            <a:off x="1436712" y="2438031"/>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484276615"/>
              </p:ext>
            </p:extLst>
          </p:nvPr>
        </p:nvGraphicFramePr>
        <p:xfrm>
          <a:off x="287846" y="1664301"/>
          <a:ext cx="11689701" cy="4819777"/>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1027915">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50757">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741105">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28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Is not able to eat, drink or breastfeed</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lvl="1" indent="0">
                        <a:spcBef>
                          <a:spcPts val="0"/>
                        </a:spcBef>
                        <a:spcAft>
                          <a:spcPts val="0"/>
                        </a:spcAft>
                        <a:buClr>
                          <a:srgbClr val="FF0000"/>
                        </a:buClr>
                        <a:buSzPct val="100000"/>
                        <a:buFont typeface="Wingdings" panose="05000000000000000000" pitchFamily="2" charset="2"/>
                        <a:buNone/>
                        <a:tabLst>
                          <a:tab pos="-1211580" algn="l"/>
                        </a:tabLst>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Some</a:t>
                      </a:r>
                      <a:r>
                        <a:rPr lang="en-US" sz="2400" b="1" baseline="0"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 sicknesses can lead to a loss of appetite or being too weak to eat.  Testing is needed to identify the  problem.</a:t>
                      </a:r>
                      <a:endPar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“Your child needs to be diagnosed at a health </a:t>
                      </a:r>
                      <a:r>
                        <a:rPr lang="en-US" sz="2400" b="0" i="1" dirty="0" err="1">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so they can start drinking and eating again</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Not being able to drink can be very dangerous. You need to go to the health </a:t>
                      </a:r>
                      <a:r>
                        <a:rPr lang="en-US" sz="2400" b="0" i="1" dirty="0" err="1">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now.”</a:t>
                      </a:r>
                      <a:endParaRPr lang="en-US" sz="2400" b="0" i="1" dirty="0">
                        <a:solidFill>
                          <a:srgbClr val="767171"/>
                        </a:solidFill>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127048" y="2755252"/>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524203" y="4041338"/>
            <a:ext cx="2539114" cy="1306356"/>
          </a:xfrm>
          <a:prstGeom prst="rect">
            <a:avLst/>
          </a:prstGeom>
        </p:spPr>
      </p:pic>
    </p:spTree>
    <p:extLst>
      <p:ext uri="{BB962C8B-B14F-4D97-AF65-F5344CB8AC3E}">
        <p14:creationId xmlns:p14="http://schemas.microsoft.com/office/powerpoint/2010/main" val="3121779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FF0000"/>
                </a:solidFill>
                <a:latin typeface="Calibri" panose="020F0502020204030204" pitchFamily="34" charset="0"/>
              </a:rPr>
              <a:t>Newborn</a:t>
            </a:r>
            <a:r>
              <a:rPr lang="en-US" dirty="0">
                <a:solidFill>
                  <a:srgbClr val="8CC738"/>
                </a:solidFill>
                <a:latin typeface="Calibri" panose="020F0502020204030204" pitchFamily="34" charset="0"/>
              </a:rPr>
              <a:t> </a:t>
            </a:r>
            <a:r>
              <a:rPr lang="en-US" dirty="0">
                <a:latin typeface="Calibri" panose="020F0502020204030204" pitchFamily="34" charset="0"/>
              </a:rPr>
              <a:t>DANGER SIGNS </a:t>
            </a:r>
            <a:r>
              <a:rPr lang="en-US" b="1" dirty="0">
                <a:solidFill>
                  <a:srgbClr val="FF0000"/>
                </a:solidFill>
                <a:latin typeface="Calibri" panose="020F0502020204030204" pitchFamily="34" charset="0"/>
              </a:rPr>
              <a:t>infected navel</a:t>
            </a:r>
          </a:p>
        </p:txBody>
      </p:sp>
      <p:sp>
        <p:nvSpPr>
          <p:cNvPr id="5" name="TextBox 4"/>
          <p:cNvSpPr txBox="1"/>
          <p:nvPr/>
        </p:nvSpPr>
        <p:spPr>
          <a:xfrm>
            <a:off x="1403292" y="2387895"/>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949904909"/>
              </p:ext>
            </p:extLst>
          </p:nvPr>
        </p:nvGraphicFramePr>
        <p:xfrm>
          <a:off x="254426" y="1614164"/>
          <a:ext cx="11689701" cy="4628093"/>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1022525">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What to say to the caregiver</a:t>
                      </a: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5248">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4237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effectLst/>
                          <a:latin typeface="Calibri" panose="020F0502020204030204" pitchFamily="34" charset="0"/>
                          <a:ea typeface="Cambria" panose="02040503050406030204" pitchFamily="18" charset="0"/>
                          <a:cs typeface="Times New Roman" panose="02020603050405020304" pitchFamily="18" charset="0"/>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Infected navel</a:t>
                      </a:r>
                      <a:endParaRPr lang="en-US" sz="2400" b="1" dirty="0">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2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Poor management of the placenta cutting and not keeping the navel clean, can result in a serious infection.</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“The navel is an opening for serious</a:t>
                      </a:r>
                      <a:r>
                        <a:rPr lang="en-US" sz="2400" b="0" i="1" baseline="0"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infection in the body.  It is important to take your baby to the health </a:t>
                      </a:r>
                      <a:r>
                        <a:rPr lang="en-US" sz="2400" b="0" i="1" baseline="0" dirty="0" err="1">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centre</a:t>
                      </a:r>
                      <a:r>
                        <a:rPr lang="en-US" sz="2400" b="0" i="1" baseline="0"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rPr>
                        <a:t> immediately to get treatment.”</a:t>
                      </a:r>
                      <a:endParaRPr lang="en-US" sz="2400" b="0" i="1" dirty="0">
                        <a:solidFill>
                          <a:schemeClr val="bg2">
                            <a:lumMod val="50000"/>
                          </a:schemeClr>
                        </a:solidFill>
                        <a:effectLst/>
                        <a:latin typeface="Calibri" panose="020F0502020204030204" pitchFamily="34"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093628" y="2811747"/>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659893" y="3847492"/>
            <a:ext cx="2277146" cy="1817722"/>
          </a:xfrm>
          <a:prstGeom prst="rect">
            <a:avLst/>
          </a:prstGeom>
        </p:spPr>
      </p:pic>
      <p:sp>
        <p:nvSpPr>
          <p:cNvPr id="4" name="Rectangle 3"/>
          <p:cNvSpPr/>
          <p:nvPr/>
        </p:nvSpPr>
        <p:spPr>
          <a:xfrm>
            <a:off x="651688" y="3927213"/>
            <a:ext cx="768658" cy="367654"/>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9643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FF0000"/>
                </a:solidFill>
                <a:latin typeface="Calibri" panose="020F0502020204030204" pitchFamily="34" charset="0"/>
              </a:rPr>
              <a:t>Newborn</a:t>
            </a:r>
            <a:r>
              <a:rPr lang="en-US" dirty="0">
                <a:solidFill>
                  <a:srgbClr val="8CC738"/>
                </a:solidFill>
                <a:latin typeface="Calibri" panose="020F0502020204030204" pitchFamily="34" charset="0"/>
              </a:rPr>
              <a:t> </a:t>
            </a:r>
            <a:r>
              <a:rPr lang="en-US" dirty="0">
                <a:latin typeface="Calibri" panose="020F0502020204030204" pitchFamily="34" charset="0"/>
              </a:rPr>
              <a:t>DANGER SIGNS </a:t>
            </a:r>
            <a:r>
              <a:rPr lang="en-US" dirty="0">
                <a:solidFill>
                  <a:srgbClr val="FF0000"/>
                </a:solidFill>
                <a:latin typeface="Calibri" panose="020F0502020204030204" pitchFamily="34" charset="0"/>
              </a:rPr>
              <a:t>Many skin pustules</a:t>
            </a:r>
            <a:endParaRPr lang="en-US" sz="4400" b="1" dirty="0">
              <a:solidFill>
                <a:srgbClr val="FF0000"/>
              </a:solidFill>
              <a:latin typeface="Calibri" panose="020F0502020204030204" pitchFamily="34" charset="0"/>
            </a:endParaRPr>
          </a:p>
        </p:txBody>
      </p:sp>
      <p:sp>
        <p:nvSpPr>
          <p:cNvPr id="5" name="TextBox 4"/>
          <p:cNvSpPr txBox="1"/>
          <p:nvPr/>
        </p:nvSpPr>
        <p:spPr>
          <a:xfrm>
            <a:off x="1436712" y="2220775"/>
            <a:ext cx="9425353" cy="300210"/>
          </a:xfrm>
          <a:prstGeom prst="rect">
            <a:avLst/>
          </a:prstGeom>
          <a:noFill/>
        </p:spPr>
        <p:txBody>
          <a:bodyPr wrap="square" rtlCol="0">
            <a:spAutoFit/>
          </a:bodyPr>
          <a:lstStyle/>
          <a:p>
            <a:pPr defTabSz="342882"/>
            <a:endParaRPr lang="en-US" sz="1351" dirty="0">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864034513"/>
              </p:ext>
            </p:extLst>
          </p:nvPr>
        </p:nvGraphicFramePr>
        <p:xfrm>
          <a:off x="287846" y="1447046"/>
          <a:ext cx="11689701" cy="5020457"/>
        </p:xfrm>
        <a:graphic>
          <a:graphicData uri="http://schemas.openxmlformats.org/drawingml/2006/table">
            <a:tbl>
              <a:tblPr/>
              <a:tblGrid>
                <a:gridCol w="3017740">
                  <a:extLst>
                    <a:ext uri="{9D8B030D-6E8A-4147-A177-3AD203B41FA5}">
                      <a16:colId xmlns:a16="http://schemas.microsoft.com/office/drawing/2014/main" val="20000"/>
                    </a:ext>
                  </a:extLst>
                </a:gridCol>
                <a:gridCol w="3978900">
                  <a:extLst>
                    <a:ext uri="{9D8B030D-6E8A-4147-A177-3AD203B41FA5}">
                      <a16:colId xmlns:a16="http://schemas.microsoft.com/office/drawing/2014/main" val="20001"/>
                    </a:ext>
                  </a:extLst>
                </a:gridCol>
                <a:gridCol w="4693061">
                  <a:extLst>
                    <a:ext uri="{9D8B030D-6E8A-4147-A177-3AD203B41FA5}">
                      <a16:colId xmlns:a16="http://schemas.microsoft.com/office/drawing/2014/main" val="20002"/>
                    </a:ext>
                  </a:extLst>
                </a:gridCol>
              </a:tblGrid>
              <a:tr h="861643">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Referral Signs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Problems or Symptoms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600"/>
                        </a:spcBef>
                        <a:spcAft>
                          <a:spcPts val="0"/>
                        </a:spcAft>
                      </a:pPr>
                      <a:r>
                        <a:rPr lang="en-US" sz="2800" b="1"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rPr>
                        <a:t>Possible Causes of Sickness</a:t>
                      </a:r>
                      <a:endParaRPr lang="en-US" sz="2800" dirty="0">
                        <a:solidFill>
                          <a:srgbClr val="1A326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9854">
                <a:tc gridSpan="3">
                  <a:txBody>
                    <a:bodyPr/>
                    <a:lstStyle/>
                    <a:p>
                      <a:pPr marL="0" marR="0" algn="ctr">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8620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5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Immediately</a:t>
                      </a: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refer to a Health Centre </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633413" marR="0" indent="0" algn="l">
                        <a:spcBef>
                          <a:spcPts val="0"/>
                        </a:spcBef>
                        <a:spcAft>
                          <a:spcPts val="0"/>
                        </a:spcAft>
                      </a:pPr>
                      <a:r>
                        <a:rPr lang="en-US" sz="25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if you see a child with any of these signs.</a:t>
                      </a:r>
                      <a:endParaRPr lang="en-US" sz="25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3228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Pimples with water or pus on the whole body</a:t>
                      </a:r>
                      <a:endParaRPr lang="en-US" sz="2400" dirty="0">
                        <a:effectLst/>
                        <a:latin typeface="Calibri" panose="020F0502020204030204" pitchFamily="34" charset="0"/>
                        <a:ea typeface="Cambria" panose="02040503050406030204" pitchFamily="18" charset="0"/>
                        <a:cs typeface="Times New Roman" panose="02020603050405020304" pitchFamily="18" charset="0"/>
                      </a:endParaRPr>
                    </a:p>
                    <a:p>
                      <a:pPr marL="0" marR="0" algn="l">
                        <a:spcBef>
                          <a:spcPts val="0"/>
                        </a:spcBef>
                        <a:spcAft>
                          <a:spcPts val="0"/>
                        </a:spcAft>
                      </a:pPr>
                      <a:endParaRPr lang="en-US" sz="12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b="1"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Could be herpes, syphilis, yeast infection,</a:t>
                      </a:r>
                      <a:r>
                        <a:rPr lang="en-US" sz="2400" b="1" baseline="0" dirty="0">
                          <a:solidFill>
                            <a:srgbClr val="002060"/>
                          </a:solidFill>
                          <a:effectLst/>
                          <a:latin typeface="Calibri" panose="020F0502020204030204" pitchFamily="34" charset="0"/>
                          <a:ea typeface="Cambria" panose="02040503050406030204" pitchFamily="18" charset="0"/>
                          <a:cs typeface="Times New Roman" panose="02020603050405020304" pitchFamily="18" charset="0"/>
                        </a:rPr>
                        <a:t> scabies, or other infections that need to be assessed and treated.</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marL="0" marR="0">
                        <a:spcBef>
                          <a:spcPts val="0"/>
                        </a:spcBef>
                        <a:spcAft>
                          <a:spcPts val="0"/>
                        </a:spcAft>
                      </a:pPr>
                      <a:r>
                        <a:rPr lang="en-US" sz="2400" b="0" i="1"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“There are many</a:t>
                      </a:r>
                      <a:r>
                        <a:rPr lang="en-US" sz="2400" b="0" i="1" baseline="0" dirty="0">
                          <a:solidFill>
                            <a:srgbClr val="767171"/>
                          </a:solidFill>
                          <a:effectLst/>
                          <a:latin typeface="Calibri" panose="020F0502020204030204" pitchFamily="34" charset="0"/>
                          <a:ea typeface="Cambria" panose="02040503050406030204" pitchFamily="18" charset="0"/>
                          <a:cs typeface="Times New Roman" panose="02020603050405020304" pitchFamily="18" charset="0"/>
                        </a:rPr>
                        <a:t> causes of rashes on newborns.  Some clear-up without treatment, but others can be very serious. The Health Center can diagnose and treat it.”</a:t>
                      </a:r>
                      <a:endParaRPr lang="en-US" sz="2400" b="0" i="1" dirty="0">
                        <a:solidFill>
                          <a:srgbClr val="767171"/>
                        </a:solidFill>
                        <a:effectLst/>
                        <a:latin typeface="Cambria" panose="02040503050406030204" pitchFamily="18" charset="0"/>
                        <a:ea typeface="Cambria" panose="02040503050406030204" pitchFamily="18" charset="0"/>
                        <a:cs typeface="Times New Roman" panose="02020603050405020304" pitchFamily="18" charset="0"/>
                      </a:endParaRPr>
                    </a:p>
                  </a:txBody>
                  <a:tcPr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4" name="Picture 13"/>
          <p:cNvPicPr/>
          <p:nvPr/>
        </p:nvPicPr>
        <p:blipFill>
          <a:blip r:embed="rId3">
            <a:extLst>
              <a:ext uri="{28A0092B-C50C-407E-A947-70E740481C1C}">
                <a14:useLocalDpi xmlns:a14="http://schemas.microsoft.com/office/drawing/2010/main"/>
              </a:ext>
            </a:extLst>
          </a:blip>
          <a:srcRect/>
          <a:stretch>
            <a:fillRect/>
          </a:stretch>
        </p:blipFill>
        <p:spPr bwMode="auto">
          <a:xfrm>
            <a:off x="9344420" y="2442507"/>
            <a:ext cx="1735017" cy="808895"/>
          </a:xfrm>
          <a:prstGeom prst="rect">
            <a:avLst/>
          </a:prstGeom>
          <a:noFill/>
          <a:ln>
            <a:noFill/>
          </a:ln>
        </p:spPr>
      </p:pic>
      <p:pic>
        <p:nvPicPr>
          <p:cNvPr id="3" name="Picture 2"/>
          <p:cNvPicPr>
            <a:picLocks noChangeAspect="1"/>
          </p:cNvPicPr>
          <p:nvPr/>
        </p:nvPicPr>
        <p:blipFill>
          <a:blip r:embed="rId4"/>
          <a:stretch>
            <a:fillRect/>
          </a:stretch>
        </p:blipFill>
        <p:spPr>
          <a:xfrm>
            <a:off x="884484" y="3493191"/>
            <a:ext cx="1555170" cy="1677947"/>
          </a:xfrm>
          <a:prstGeom prst="rect">
            <a:avLst/>
          </a:prstGeom>
        </p:spPr>
      </p:pic>
    </p:spTree>
    <p:extLst>
      <p:ext uri="{BB962C8B-B14F-4D97-AF65-F5344CB8AC3E}">
        <p14:creationId xmlns:p14="http://schemas.microsoft.com/office/powerpoint/2010/main" val="2570302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723456893"/>
              </p:ext>
            </p:extLst>
          </p:nvPr>
        </p:nvGraphicFramePr>
        <p:xfrm>
          <a:off x="2218327" y="902414"/>
          <a:ext cx="7172667" cy="48247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b="1" dirty="0">
                <a:latin typeface="Calibri" panose="020F0502020204030204" pitchFamily="34" charset="0"/>
              </a:rPr>
              <a:t>Participant introductions</a:t>
            </a:r>
          </a:p>
        </p:txBody>
      </p:sp>
      <p:pic>
        <p:nvPicPr>
          <p:cNvPr id="4" name="Content Placeholder 3"/>
          <p:cNvPicPr>
            <a:picLocks noGrp="1" noChangeAspect="1"/>
          </p:cNvPicPr>
          <p:nvPr>
            <p:ph idx="4294967295"/>
          </p:nvPr>
        </p:nvPicPr>
        <p:blipFill>
          <a:blip r:embed="rId8" cstate="email">
            <a:extLst>
              <a:ext uri="{28A0092B-C50C-407E-A947-70E740481C1C}">
                <a14:useLocalDpi xmlns:a14="http://schemas.microsoft.com/office/drawing/2010/main"/>
              </a:ext>
            </a:extLst>
          </a:blip>
          <a:stretch>
            <a:fillRect/>
          </a:stretch>
        </p:blipFill>
        <p:spPr>
          <a:xfrm>
            <a:off x="4562561" y="5089052"/>
            <a:ext cx="2606008" cy="1468132"/>
          </a:xfrm>
          <a:prstGeom prst="rect">
            <a:avLst/>
          </a:prstGeom>
        </p:spPr>
      </p:pic>
      <p:pic>
        <p:nvPicPr>
          <p:cNvPr id="9" name="Picture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1463608" y="1882356"/>
            <a:ext cx="739524" cy="1021493"/>
          </a:xfrm>
          <a:prstGeom prst="rect">
            <a:avLst/>
          </a:prstGeom>
        </p:spPr>
      </p:pic>
      <p:pic>
        <p:nvPicPr>
          <p:cNvPr id="10" name="Picture 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flipH="1">
            <a:off x="9412817" y="1924960"/>
            <a:ext cx="743800" cy="936785"/>
          </a:xfrm>
          <a:prstGeom prst="rect">
            <a:avLst/>
          </a:prstGeom>
        </p:spPr>
      </p:pic>
    </p:spTree>
    <p:extLst>
      <p:ext uri="{BB962C8B-B14F-4D97-AF65-F5344CB8AC3E}">
        <p14:creationId xmlns:p14="http://schemas.microsoft.com/office/powerpoint/2010/main" val="25147713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rtlCol="0">
            <a:normAutofit/>
          </a:bodyPr>
          <a:lstStyle/>
          <a:p>
            <a:pPr>
              <a:spcBef>
                <a:spcPts val="0"/>
              </a:spcBef>
              <a:defRPr/>
            </a:pPr>
            <a:r>
              <a:rPr lang="en-US" dirty="0"/>
              <a:t>VIDEO 1 - Assessing child danger signs</a:t>
            </a:r>
          </a:p>
        </p:txBody>
      </p:sp>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52987" y="2105654"/>
            <a:ext cx="5865196" cy="3772202"/>
          </a:xfrm>
          <a:prstGeom prst="rect">
            <a:avLst/>
          </a:prstGeom>
          <a:ln>
            <a:noFill/>
          </a:ln>
          <a:effectLst>
            <a:outerShdw blurRad="292100" dist="139700" dir="2700000" algn="tl" rotWithShape="0">
              <a:srgbClr val="333333">
                <a:alpha val="65000"/>
              </a:srgbClr>
            </a:outerShdw>
          </a:effectLst>
        </p:spPr>
      </p:pic>
      <p:pic>
        <p:nvPicPr>
          <p:cNvPr id="2" name="Picture 1"/>
          <p:cNvPicPr>
            <a:picLocks noChangeAspect="1"/>
          </p:cNvPicPr>
          <p:nvPr/>
        </p:nvPicPr>
        <p:blipFill>
          <a:blip r:embed="rId4"/>
          <a:stretch>
            <a:fillRect/>
          </a:stretch>
        </p:blipFill>
        <p:spPr>
          <a:xfrm>
            <a:off x="7704110" y="2853527"/>
            <a:ext cx="3200400" cy="2387600"/>
          </a:xfrm>
          <a:prstGeom prst="rect">
            <a:avLst/>
          </a:prstGeom>
        </p:spPr>
      </p:pic>
    </p:spTree>
    <p:extLst>
      <p:ext uri="{BB962C8B-B14F-4D97-AF65-F5344CB8AC3E}">
        <p14:creationId xmlns:p14="http://schemas.microsoft.com/office/powerpoint/2010/main" val="281327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20963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3200" b="1" kern="0" dirty="0">
                <a:solidFill>
                  <a:srgbClr val="767171"/>
                </a:solidFill>
                <a:latin typeface="Calibri" panose="020F0502020204030204" pitchFamily="34" charset="0"/>
              </a:rPr>
              <a:t>Use your Sick Child Guide to assess what should be done with the following cases:</a:t>
            </a:r>
          </a:p>
          <a:p>
            <a:pPr defTabSz="342882" fontAlgn="base">
              <a:spcBef>
                <a:spcPct val="20000"/>
              </a:spcBef>
              <a:spcAft>
                <a:spcPct val="0"/>
              </a:spcAft>
              <a:defRPr/>
            </a:pPr>
            <a:r>
              <a:rPr lang="en-US" sz="3200" b="1" kern="0" dirty="0">
                <a:solidFill>
                  <a:srgbClr val="342155"/>
                </a:solidFill>
                <a:latin typeface="Calibri" panose="020F0502020204030204" pitchFamily="34" charset="0"/>
              </a:rPr>
              <a:t> </a:t>
            </a: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063337" y="2993086"/>
            <a:ext cx="10651067" cy="2308324"/>
          </a:xfrm>
          <a:prstGeom prst="rect">
            <a:avLst/>
          </a:prstGeom>
          <a:noFill/>
          <a:ln w="9525">
            <a:noFill/>
            <a:miter lim="800000"/>
            <a:headEnd/>
            <a:tailEnd/>
          </a:ln>
        </p:spPr>
        <p:txBody>
          <a:bodyPr anchor="ctr">
            <a:spAutoFit/>
          </a:bodyPr>
          <a:lstStyle/>
          <a:p>
            <a:pPr>
              <a:buSzPts val="1200"/>
            </a:pPr>
            <a:endParaRPr lang="en-US" sz="3200" dirty="0">
              <a:solidFill>
                <a:schemeClr val="tx2"/>
              </a:solidFill>
              <a:latin typeface="Calibri" pitchFamily="34" charset="0"/>
              <a:ea typeface="Calibri" pitchFamily="34" charset="0"/>
              <a:cs typeface="Times New Roman" pitchFamily="18" charset="0"/>
            </a:endParaRPr>
          </a:p>
          <a:p>
            <a:pPr marL="457200" indent="-457200">
              <a:buSzPts val="1200"/>
              <a:buFont typeface="Wingdings" charset="2"/>
              <a:buChar char="§"/>
            </a:pPr>
            <a:r>
              <a:rPr lang="en-US" sz="2800" dirty="0">
                <a:solidFill>
                  <a:srgbClr val="767171"/>
                </a:solidFill>
                <a:latin typeface="Calibri" pitchFamily="34" charset="0"/>
                <a:ea typeface="Calibri" pitchFamily="34" charset="0"/>
                <a:cs typeface="Times New Roman" pitchFamily="18" charset="0"/>
              </a:rPr>
              <a:t>Child is 10 days old</a:t>
            </a:r>
          </a:p>
          <a:p>
            <a:pPr marL="457200" indent="-457200">
              <a:buSzPts val="1200"/>
              <a:buFont typeface="Wingdings" charset="2"/>
              <a:buChar char="§"/>
            </a:pPr>
            <a:r>
              <a:rPr lang="en-US" sz="2800" dirty="0">
                <a:solidFill>
                  <a:srgbClr val="767171"/>
                </a:solidFill>
                <a:latin typeface="Calibri" pitchFamily="34" charset="0"/>
                <a:ea typeface="Calibri" pitchFamily="34" charset="0"/>
                <a:cs typeface="Times New Roman" pitchFamily="18" charset="0"/>
              </a:rPr>
              <a:t>Diarrhea with no blood</a:t>
            </a:r>
          </a:p>
          <a:p>
            <a:pPr marL="457200" indent="-457200">
              <a:buSzPts val="1200"/>
              <a:buFont typeface="Wingdings" charset="2"/>
              <a:buChar char="§"/>
            </a:pPr>
            <a:r>
              <a:rPr lang="en-US" sz="2800" dirty="0">
                <a:solidFill>
                  <a:srgbClr val="767171"/>
                </a:solidFill>
                <a:latin typeface="Calibri" pitchFamily="34" charset="0"/>
                <a:ea typeface="Calibri" pitchFamily="34" charset="0"/>
                <a:cs typeface="Times New Roman" pitchFamily="18" charset="0"/>
              </a:rPr>
              <a:t>Diarrhea for 2 days</a:t>
            </a:r>
          </a:p>
          <a:p>
            <a:pPr marL="457200" indent="-457200">
              <a:buSzPts val="1200"/>
              <a:buFont typeface="Wingdings" charset="2"/>
              <a:buChar char="§"/>
            </a:pPr>
            <a:r>
              <a:rPr lang="en-US" sz="2800" dirty="0">
                <a:solidFill>
                  <a:srgbClr val="767171"/>
                </a:solidFill>
                <a:latin typeface="Calibri" pitchFamily="34" charset="0"/>
                <a:ea typeface="Calibri" pitchFamily="34" charset="0"/>
                <a:cs typeface="Times New Roman" pitchFamily="18" charset="0"/>
              </a:rPr>
              <a:t>No danger signs</a:t>
            </a:r>
          </a:p>
        </p:txBody>
      </p:sp>
      <p:sp>
        <p:nvSpPr>
          <p:cNvPr id="2" name="Rounded Rectangle 1"/>
          <p:cNvSpPr/>
          <p:nvPr/>
        </p:nvSpPr>
        <p:spPr>
          <a:xfrm>
            <a:off x="7736709" y="3275462"/>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354828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2096337"/>
            <a:ext cx="10799703" cy="109556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3200" b="1" kern="0" dirty="0">
                <a:solidFill>
                  <a:srgbClr val="767171"/>
                </a:solidFill>
                <a:latin typeface="Calibri" panose="020F0502020204030204" pitchFamily="34" charset="0"/>
              </a:rPr>
              <a:t>Use your Sick Child Guide to assess what should be done with the following cases:</a:t>
            </a:r>
          </a:p>
          <a:p>
            <a:pPr defTabSz="342882" fontAlgn="base">
              <a:spcBef>
                <a:spcPct val="20000"/>
              </a:spcBef>
              <a:spcAft>
                <a:spcPct val="0"/>
              </a:spcAft>
              <a:defRPr/>
            </a:pPr>
            <a:endParaRPr lang="en-US" sz="3200" b="1" kern="0" dirty="0">
              <a:solidFill>
                <a:srgbClr val="767171"/>
              </a:solidFill>
              <a:latin typeface="Calibri" panose="020F0502020204030204" pitchFamily="34" charset="0"/>
            </a:endParaRP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678192" y="3208530"/>
            <a:ext cx="10651067" cy="1877437"/>
          </a:xfrm>
          <a:prstGeom prst="rect">
            <a:avLst/>
          </a:prstGeom>
          <a:noFill/>
          <a:ln w="9525">
            <a:noFill/>
            <a:miter lim="800000"/>
            <a:headEnd/>
            <a:tailEnd/>
          </a:ln>
        </p:spPr>
        <p:txBody>
          <a:bodyPr anchor="ctr">
            <a:spAutoFit/>
          </a:bodyPr>
          <a:lstStyle/>
          <a:p>
            <a:pPr>
              <a:buSzPts val="1200"/>
            </a:pPr>
            <a:endParaRPr lang="en-US" sz="32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800" dirty="0">
                <a:solidFill>
                  <a:schemeClr val="bg2">
                    <a:lumMod val="50000"/>
                  </a:schemeClr>
                </a:solidFill>
                <a:latin typeface="Calibri" pitchFamily="34" charset="0"/>
                <a:ea typeface="Calibri" pitchFamily="34" charset="0"/>
                <a:cs typeface="Times New Roman" pitchFamily="18" charset="0"/>
              </a:rPr>
              <a:t>Child is 8 months old</a:t>
            </a:r>
          </a:p>
          <a:p>
            <a:pPr marL="342900" indent="-342900">
              <a:buSzPts val="1200"/>
              <a:buFont typeface="Wingdings" pitchFamily="2" charset="2"/>
              <a:buChar char=""/>
            </a:pPr>
            <a:r>
              <a:rPr lang="en-US" sz="2800" dirty="0">
                <a:solidFill>
                  <a:schemeClr val="bg2">
                    <a:lumMod val="50000"/>
                  </a:schemeClr>
                </a:solidFill>
                <a:latin typeface="Calibri" pitchFamily="34" charset="0"/>
                <a:ea typeface="Calibri" pitchFamily="34" charset="0"/>
                <a:cs typeface="Times New Roman" pitchFamily="18" charset="0"/>
              </a:rPr>
              <a:t>Does not have diarrhea, cough or fever</a:t>
            </a:r>
          </a:p>
          <a:p>
            <a:pPr marL="342900" indent="-342900">
              <a:buSzPts val="1200"/>
              <a:buFont typeface="Wingdings" pitchFamily="2" charset="2"/>
              <a:buChar char=""/>
            </a:pPr>
            <a:r>
              <a:rPr lang="en-US" sz="2800" dirty="0">
                <a:solidFill>
                  <a:schemeClr val="bg2">
                    <a:lumMod val="50000"/>
                  </a:schemeClr>
                </a:solidFill>
                <a:latin typeface="Calibri" pitchFamily="34" charset="0"/>
                <a:ea typeface="Calibri" pitchFamily="34" charset="0"/>
                <a:cs typeface="Times New Roman" pitchFamily="18" charset="0"/>
              </a:rPr>
              <a:t>Has not been able to eat or drink for 2 days</a:t>
            </a:r>
          </a:p>
        </p:txBody>
      </p:sp>
      <p:sp>
        <p:nvSpPr>
          <p:cNvPr id="7" name="Rounded Rectangle 6"/>
          <p:cNvSpPr/>
          <p:nvPr/>
        </p:nvSpPr>
        <p:spPr>
          <a:xfrm>
            <a:off x="8087618" y="3225327"/>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278103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824" y="113258"/>
            <a:ext cx="11293839" cy="1143000"/>
          </a:xfrm>
          <a:noFill/>
          <a:ln w="9525">
            <a:noFill/>
            <a:miter lim="800000"/>
            <a:headEnd/>
            <a:tailEnd/>
          </a:ln>
        </p:spPr>
        <p:txBody>
          <a:bodyPr vert="horz" lIns="91440" tIns="45721" rIns="91440" bIns="45721" rtlCol="0" anchor="ctr">
            <a:normAutofit/>
          </a:bodyPr>
          <a:lstStyle/>
          <a:p>
            <a:r>
              <a:rPr lang="en-US" b="1" dirty="0">
                <a:latin typeface="Calibri" panose="020F0502020204030204" pitchFamily="34" charset="0"/>
                <a:ea typeface="+mn-ea"/>
                <a:cs typeface="+mn-cs"/>
              </a:rPr>
              <a:t>Remember: </a:t>
            </a:r>
            <a:r>
              <a:rPr lang="en-US" sz="3200" b="1" dirty="0">
                <a:latin typeface="Calibri" panose="020F0502020204030204" pitchFamily="34" charset="0"/>
                <a:ea typeface="+mn-ea"/>
                <a:cs typeface="+mn-cs"/>
              </a:rPr>
              <a:t>Always start with Page 1 of the Sick Child Guide</a:t>
            </a:r>
          </a:p>
        </p:txBody>
      </p:sp>
      <p:sp>
        <p:nvSpPr>
          <p:cNvPr id="7" name="Content Placeholder 2"/>
          <p:cNvSpPr txBox="1">
            <a:spLocks/>
          </p:cNvSpPr>
          <p:nvPr/>
        </p:nvSpPr>
        <p:spPr bwMode="auto">
          <a:xfrm>
            <a:off x="6096002" y="1785892"/>
            <a:ext cx="5511799"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6" name="Rectangle 4"/>
          <p:cNvSpPr>
            <a:spLocks noChangeArrowheads="1"/>
          </p:cNvSpPr>
          <p:nvPr/>
        </p:nvSpPr>
        <p:spPr bwMode="auto">
          <a:xfrm>
            <a:off x="0" y="5982502"/>
            <a:ext cx="10677660" cy="584778"/>
          </a:xfrm>
          <a:prstGeom prst="rect">
            <a:avLst/>
          </a:prstGeom>
          <a:solidFill>
            <a:srgbClr val="C00000"/>
          </a:solidFill>
          <a:ln w="9525">
            <a:noFill/>
            <a:miter lim="800000"/>
            <a:headEnd/>
            <a:tailEnd/>
          </a:ln>
          <a:effectLst/>
        </p:spPr>
        <p:txBody>
          <a:bodyPr vert="horz" wrap="square" lIns="91440" tIns="45721" rIns="91440" bIns="45721" numCol="1" anchor="ctr" anchorCtr="0" compatLnSpc="1">
            <a:prstTxWarp prst="textNoShape">
              <a:avLst/>
            </a:prstTxWarp>
            <a:spAutoFit/>
          </a:bodyPr>
          <a:lstStyle/>
          <a:p>
            <a:pPr algn="ctr" fontAlgn="base">
              <a:spcBef>
                <a:spcPct val="0"/>
              </a:spcBef>
              <a:spcAft>
                <a:spcPct val="0"/>
              </a:spcAft>
            </a:pPr>
            <a:r>
              <a:rPr lang="en-US" sz="3200" b="1" dirty="0">
                <a:solidFill>
                  <a:prstClr val="white"/>
                </a:solidFill>
              </a:rPr>
              <a:t>If there is Danger </a:t>
            </a:r>
            <a:r>
              <a:rPr lang="en-US" sz="3200" b="1" dirty="0">
                <a:solidFill>
                  <a:prstClr val="white"/>
                </a:solidFill>
                <a:sym typeface="Wingdings" panose="05000000000000000000" pitchFamily="2" charset="2"/>
              </a:rPr>
              <a:t> REFER Immediately</a:t>
            </a:r>
            <a:r>
              <a:rPr lang="en-US" sz="3200" b="1" dirty="0">
                <a:solidFill>
                  <a:prstClr val="white"/>
                </a:solidFill>
              </a:rPr>
              <a:t>! </a:t>
            </a:r>
            <a:endParaRPr lang="en-US" sz="3200" dirty="0">
              <a:solidFill>
                <a:prstClr val="white"/>
              </a:solidFill>
            </a:endParaRPr>
          </a:p>
        </p:txBody>
      </p:sp>
      <p:sp>
        <p:nvSpPr>
          <p:cNvPr id="11" name="Rounded Rectangle 10"/>
          <p:cNvSpPr/>
          <p:nvPr/>
        </p:nvSpPr>
        <p:spPr>
          <a:xfrm>
            <a:off x="448343" y="3374327"/>
            <a:ext cx="5581125" cy="2155732"/>
          </a:xfrm>
          <a:prstGeom prst="roundRect">
            <a:avLst>
              <a:gd name="adj" fmla="val 9034"/>
            </a:avLst>
          </a:prstGeom>
          <a:solidFill>
            <a:schemeClr val="bg2"/>
          </a:solidFill>
          <a:ln>
            <a:solidFill>
              <a:schemeClr val="bg2"/>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457200" indent="-457200">
              <a:buFont typeface="Wingdings" charset="2"/>
              <a:buChar char="§"/>
            </a:pPr>
            <a:r>
              <a:rPr lang="en-US" sz="2800" dirty="0">
                <a:solidFill>
                  <a:srgbClr val="1B2F7F"/>
                </a:solidFill>
              </a:rPr>
              <a:t>How old is the child?</a:t>
            </a:r>
          </a:p>
          <a:p>
            <a:pPr marL="457200" indent="-457200">
              <a:buFont typeface="Wingdings" charset="2"/>
              <a:buChar char="§"/>
            </a:pPr>
            <a:r>
              <a:rPr lang="en-US" sz="2800" dirty="0">
                <a:solidFill>
                  <a:srgbClr val="1B2F7F"/>
                </a:solidFill>
              </a:rPr>
              <a:t>Does the child have cough, diarrhea or fever?</a:t>
            </a:r>
          </a:p>
          <a:p>
            <a:pPr marL="457200" indent="-457200">
              <a:buFont typeface="Wingdings" charset="2"/>
              <a:buChar char="§"/>
            </a:pPr>
            <a:r>
              <a:rPr lang="en-US" sz="2800" dirty="0">
                <a:solidFill>
                  <a:srgbClr val="1B2F7F"/>
                </a:solidFill>
              </a:rPr>
              <a:t>LOOK and ASK for danger signs</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864" y="1361466"/>
            <a:ext cx="3115660" cy="43968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7767" y="1467685"/>
            <a:ext cx="2962275"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26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Content Placeholder 2"/>
          <p:cNvSpPr>
            <a:spLocks noGrp="1"/>
          </p:cNvSpPr>
          <p:nvPr>
            <p:ph type="body" sz="quarter" idx="10"/>
          </p:nvPr>
        </p:nvSpPr>
        <p:spPr>
          <a:xfrm>
            <a:off x="679450" y="1824038"/>
            <a:ext cx="6539250" cy="4413250"/>
          </a:xfrm>
          <a:prstGeom prst="rect">
            <a:avLst/>
          </a:prstGeom>
        </p:spPr>
        <p:txBody>
          <a:bodyPr rtlCol="0">
            <a:normAutofit/>
          </a:bodyPr>
          <a:lstStyle/>
          <a:p>
            <a:pPr eaLnBrk="1" fontAlgn="auto" hangingPunct="1">
              <a:spcAft>
                <a:spcPts val="0"/>
              </a:spcAft>
              <a:buFont typeface="Arial" charset="0"/>
              <a:buNone/>
              <a:defRPr/>
            </a:pPr>
            <a:r>
              <a:rPr lang="en-US" sz="3200" b="1" dirty="0">
                <a:solidFill>
                  <a:srgbClr val="767171"/>
                </a:solidFill>
                <a:latin typeface="Calibri" panose="020F0502020204030204" pitchFamily="34" charset="0"/>
              </a:rPr>
              <a:t>People die because there is a: </a:t>
            </a:r>
          </a:p>
          <a:p>
            <a:pPr eaLnBrk="1" fontAlgn="auto" hangingPunct="1">
              <a:spcAft>
                <a:spcPts val="0"/>
              </a:spcAft>
              <a:buFont typeface="Arial" charset="0"/>
              <a:buChar char="•"/>
              <a:defRPr/>
            </a:pPr>
            <a:r>
              <a:rPr lang="en-US" sz="3200" b="1" i="1" cap="all" dirty="0">
                <a:solidFill>
                  <a:srgbClr val="FF0000"/>
                </a:solidFill>
                <a:latin typeface="Calibri" panose="020F0502020204030204" pitchFamily="34" charset="0"/>
              </a:rPr>
              <a:t>Delay</a:t>
            </a:r>
            <a:r>
              <a:rPr lang="en-US" sz="3200" b="1" dirty="0">
                <a:solidFill>
                  <a:schemeClr val="accent2">
                    <a:lumMod val="50000"/>
                  </a:schemeClr>
                </a:solidFill>
                <a:latin typeface="Calibri" panose="020F0502020204030204" pitchFamily="34" charset="0"/>
              </a:rPr>
              <a:t> </a:t>
            </a:r>
            <a:r>
              <a:rPr lang="en-US" sz="3200" b="1" dirty="0">
                <a:solidFill>
                  <a:srgbClr val="767171"/>
                </a:solidFill>
                <a:latin typeface="Calibri" panose="020F0502020204030204" pitchFamily="34" charset="0"/>
              </a:rPr>
              <a:t>in </a:t>
            </a:r>
            <a:r>
              <a:rPr lang="en-US" sz="3200" b="1" u="sng" dirty="0">
                <a:solidFill>
                  <a:srgbClr val="767171"/>
                </a:solidFill>
                <a:latin typeface="Calibri" panose="020F0502020204030204" pitchFamily="34" charset="0"/>
              </a:rPr>
              <a:t>recognizing danger signs</a:t>
            </a:r>
            <a:endParaRPr lang="en-US" sz="3200" b="1" dirty="0">
              <a:solidFill>
                <a:srgbClr val="767171"/>
              </a:solidFill>
              <a:latin typeface="Calibri" panose="020F0502020204030204" pitchFamily="34" charset="0"/>
            </a:endParaRPr>
          </a:p>
          <a:p>
            <a:pPr eaLnBrk="1" fontAlgn="auto" hangingPunct="1">
              <a:spcAft>
                <a:spcPts val="0"/>
              </a:spcAft>
              <a:buFont typeface="Arial" charset="0"/>
              <a:buChar char="•"/>
              <a:defRPr/>
            </a:pPr>
            <a:r>
              <a:rPr lang="en-US" sz="3200" b="1" i="1" cap="all" dirty="0">
                <a:solidFill>
                  <a:srgbClr val="FF0000"/>
                </a:solidFill>
                <a:latin typeface="Calibri" panose="020F0502020204030204" pitchFamily="34" charset="0"/>
              </a:rPr>
              <a:t>Delay</a:t>
            </a:r>
            <a:r>
              <a:rPr lang="en-US" sz="3200" b="1" dirty="0">
                <a:solidFill>
                  <a:schemeClr val="accent2">
                    <a:lumMod val="50000"/>
                  </a:schemeClr>
                </a:solidFill>
                <a:latin typeface="Calibri" panose="020F0502020204030204" pitchFamily="34" charset="0"/>
              </a:rPr>
              <a:t> </a:t>
            </a:r>
            <a:r>
              <a:rPr lang="en-US" sz="3200" b="1" dirty="0">
                <a:solidFill>
                  <a:srgbClr val="767171"/>
                </a:solidFill>
                <a:latin typeface="Calibri" panose="020F0502020204030204" pitchFamily="34" charset="0"/>
              </a:rPr>
              <a:t>in </a:t>
            </a:r>
            <a:r>
              <a:rPr lang="en-US" sz="3200" b="1" u="sng" dirty="0">
                <a:solidFill>
                  <a:srgbClr val="767171"/>
                </a:solidFill>
                <a:latin typeface="Calibri" panose="020F0502020204030204" pitchFamily="34" charset="0"/>
              </a:rPr>
              <a:t>deciding to get medical care</a:t>
            </a:r>
            <a:endParaRPr lang="en-US" sz="3200" b="1" dirty="0">
              <a:solidFill>
                <a:srgbClr val="767171"/>
              </a:solidFill>
              <a:latin typeface="Calibri" panose="020F0502020204030204" pitchFamily="34" charset="0"/>
            </a:endParaRPr>
          </a:p>
          <a:p>
            <a:pPr eaLnBrk="1" fontAlgn="auto" hangingPunct="1">
              <a:spcAft>
                <a:spcPts val="0"/>
              </a:spcAft>
              <a:buFont typeface="Arial" charset="0"/>
              <a:buChar char="•"/>
              <a:defRPr/>
            </a:pPr>
            <a:r>
              <a:rPr lang="en-US" sz="3200" b="1" i="1" cap="all" dirty="0">
                <a:solidFill>
                  <a:srgbClr val="FF0000"/>
                </a:solidFill>
                <a:latin typeface="Calibri" panose="020F0502020204030204" pitchFamily="34" charset="0"/>
              </a:rPr>
              <a:t>Delay</a:t>
            </a:r>
            <a:r>
              <a:rPr lang="en-US" sz="3200" b="1" dirty="0">
                <a:solidFill>
                  <a:schemeClr val="accent2">
                    <a:lumMod val="50000"/>
                  </a:schemeClr>
                </a:solidFill>
                <a:latin typeface="Calibri" panose="020F0502020204030204" pitchFamily="34" charset="0"/>
              </a:rPr>
              <a:t> </a:t>
            </a:r>
            <a:r>
              <a:rPr lang="en-US" sz="3200" b="1" dirty="0">
                <a:solidFill>
                  <a:srgbClr val="767171"/>
                </a:solidFill>
                <a:latin typeface="Calibri" panose="020F0502020204030204" pitchFamily="34" charset="0"/>
              </a:rPr>
              <a:t>in </a:t>
            </a:r>
            <a:r>
              <a:rPr lang="en-US" sz="3200" b="1" u="sng" dirty="0">
                <a:solidFill>
                  <a:srgbClr val="767171"/>
                </a:solidFill>
                <a:latin typeface="Calibri" panose="020F0502020204030204" pitchFamily="34" charset="0"/>
              </a:rPr>
              <a:t>reaching a health worker</a:t>
            </a:r>
            <a:r>
              <a:rPr lang="en-US" sz="3200" b="1" dirty="0">
                <a:solidFill>
                  <a:srgbClr val="767171"/>
                </a:solidFill>
                <a:latin typeface="Calibri" panose="020F0502020204030204" pitchFamily="34" charset="0"/>
              </a:rPr>
              <a:t> or facility</a:t>
            </a:r>
          </a:p>
          <a:p>
            <a:pPr eaLnBrk="1" fontAlgn="auto" hangingPunct="1">
              <a:spcAft>
                <a:spcPts val="0"/>
              </a:spcAft>
              <a:buFont typeface="Arial" charset="0"/>
              <a:buChar char="•"/>
              <a:defRPr/>
            </a:pPr>
            <a:endParaRPr lang="en-US" sz="3200" dirty="0">
              <a:solidFill>
                <a:schemeClr val="accent2">
                  <a:lumMod val="50000"/>
                </a:schemeClr>
              </a:solidFill>
              <a:latin typeface="Calibri" panose="020F0502020204030204" pitchFamily="34" charset="0"/>
            </a:endParaRPr>
          </a:p>
        </p:txBody>
      </p:sp>
      <p:sp>
        <p:nvSpPr>
          <p:cNvPr id="59394" name="Title 1"/>
          <p:cNvSpPr>
            <a:spLocks noGrp="1"/>
          </p:cNvSpPr>
          <p:nvPr>
            <p:ph type="title"/>
          </p:nvPr>
        </p:nvSpPr>
        <p:spPr/>
        <p:txBody>
          <a:bodyPr>
            <a:normAutofit/>
          </a:bodyPr>
          <a:lstStyle/>
          <a:p>
            <a:pPr eaLnBrk="1" hangingPunct="1"/>
            <a:r>
              <a:rPr lang="en-US" b="1" dirty="0">
                <a:solidFill>
                  <a:schemeClr val="bg1"/>
                </a:solidFill>
                <a:latin typeface="Calibri" panose="020F0502020204030204" pitchFamily="34" charset="0"/>
              </a:rPr>
              <a:t>Delay = </a:t>
            </a:r>
            <a:r>
              <a:rPr lang="en-US" b="1" i="1" dirty="0">
                <a:solidFill>
                  <a:srgbClr val="FF0000"/>
                </a:solidFill>
                <a:latin typeface="Calibri" panose="020F0502020204030204" pitchFamily="34" charset="0"/>
              </a:rPr>
              <a:t>Danger!</a:t>
            </a:r>
          </a:p>
        </p:txBody>
      </p:sp>
      <p:pic>
        <p:nvPicPr>
          <p:cNvPr id="5126" name="Picture 6" descr="http://classroomclipart.com/images/gallery/Clipart/Transportation/Motorcycle/TN_man-riding-a-motorcycle.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7434" y="5448300"/>
            <a:ext cx="2031700" cy="1409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7836966" y="2022097"/>
            <a:ext cx="3559221" cy="2657135"/>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en-US" sz="3600" b="1" dirty="0">
                <a:solidFill>
                  <a:srgbClr val="1B2F7F"/>
                </a:solidFill>
                <a:latin typeface="Calibri" panose="020F0502020204030204" pitchFamily="34" charset="0"/>
              </a:rPr>
              <a:t>Recognize </a:t>
            </a:r>
          </a:p>
          <a:p>
            <a:pPr algn="ctr">
              <a:defRPr/>
            </a:pPr>
            <a:r>
              <a:rPr lang="en-US" sz="3600" b="1" dirty="0">
                <a:solidFill>
                  <a:srgbClr val="1B2F7F"/>
                </a:solidFill>
                <a:latin typeface="Calibri" panose="020F0502020204030204" pitchFamily="34" charset="0"/>
              </a:rPr>
              <a:t>Danger Signs and </a:t>
            </a:r>
          </a:p>
          <a:p>
            <a:pPr algn="ctr">
              <a:defRPr/>
            </a:pPr>
            <a:r>
              <a:rPr lang="en-US" sz="3600" b="1" dirty="0">
                <a:solidFill>
                  <a:srgbClr val="FF0000"/>
                </a:solidFill>
                <a:latin typeface="Calibri" panose="020F0502020204030204" pitchFamily="34" charset="0"/>
                <a:sym typeface="Wingdings"/>
              </a:rPr>
              <a:t></a:t>
            </a:r>
            <a:r>
              <a:rPr lang="en-US" sz="3600" b="1" i="1" dirty="0">
                <a:solidFill>
                  <a:srgbClr val="FF0000"/>
                </a:solidFill>
                <a:latin typeface="Calibri" panose="020F0502020204030204" pitchFamily="34" charset="0"/>
              </a:rPr>
              <a:t>REFER!</a:t>
            </a:r>
          </a:p>
        </p:txBody>
      </p:sp>
    </p:spTree>
    <p:extLst>
      <p:ext uri="{BB962C8B-B14F-4D97-AF65-F5344CB8AC3E}">
        <p14:creationId xmlns:p14="http://schemas.microsoft.com/office/powerpoint/2010/main" val="41857273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idx="4294967295"/>
          </p:nvPr>
        </p:nvSpPr>
        <p:spPr>
          <a:xfrm>
            <a:off x="0" y="411164"/>
            <a:ext cx="10972800" cy="681037"/>
          </a:xfrm>
          <a:prstGeom prst="rect">
            <a:avLst/>
          </a:prstGeom>
        </p:spPr>
        <p:txBody>
          <a:bodyPr/>
          <a:lstStyle/>
          <a:p>
            <a:pPr algn="l" eaLnBrk="1" hangingPunct="1"/>
            <a:r>
              <a:rPr lang="en-US" sz="800"/>
              <a:t>.</a:t>
            </a:r>
          </a:p>
        </p:txBody>
      </p:sp>
      <p:sp>
        <p:nvSpPr>
          <p:cNvPr id="12296" name="Rectangle 11"/>
          <p:cNvSpPr>
            <a:spLocks noChangeArrowheads="1"/>
          </p:cNvSpPr>
          <p:nvPr/>
        </p:nvSpPr>
        <p:spPr bwMode="auto">
          <a:xfrm>
            <a:off x="19" y="1253533"/>
            <a:ext cx="184666" cy="369486"/>
          </a:xfrm>
          <a:prstGeom prst="rect">
            <a:avLst/>
          </a:prstGeom>
          <a:noFill/>
          <a:ln w="9525">
            <a:noFill/>
            <a:miter lim="800000"/>
            <a:headEnd/>
            <a:tailEnd/>
          </a:ln>
        </p:spPr>
        <p:txBody>
          <a:bodyPr wrap="none" anchor="ctr">
            <a:spAutoFit/>
          </a:bodyPr>
          <a:lstStyle/>
          <a:p>
            <a:pPr defTabSz="457177" eaLnBrk="0" hangingPunct="0"/>
            <a:endParaRPr lang="en-US" sz="1801">
              <a:solidFill>
                <a:prstClr val="black"/>
              </a:solidFill>
            </a:endParaRPr>
          </a:p>
        </p:txBody>
      </p:sp>
      <p:sp>
        <p:nvSpPr>
          <p:cNvPr id="12" name="Cloud Callout 11"/>
          <p:cNvSpPr/>
          <p:nvPr/>
        </p:nvSpPr>
        <p:spPr>
          <a:xfrm>
            <a:off x="3067046" y="867258"/>
            <a:ext cx="8432801" cy="3352800"/>
          </a:xfrm>
          <a:prstGeom prst="cloudCallout">
            <a:avLst>
              <a:gd name="adj1" fmla="val -50480"/>
              <a:gd name="adj2" fmla="val 63616"/>
            </a:avLst>
          </a:prstGeom>
          <a:solidFill>
            <a:srgbClr val="8CC738"/>
          </a:solidFill>
          <a:ln w="508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177">
              <a:defRPr/>
            </a:pPr>
            <a:endParaRPr lang="en-US" sz="2800" b="1" dirty="0">
              <a:solidFill>
                <a:srgbClr val="063A73"/>
              </a:solidFill>
            </a:endParaRPr>
          </a:p>
        </p:txBody>
      </p:sp>
      <p:sp>
        <p:nvSpPr>
          <p:cNvPr id="11" name="Rectangle 10"/>
          <p:cNvSpPr/>
          <p:nvPr/>
        </p:nvSpPr>
        <p:spPr>
          <a:xfrm>
            <a:off x="4470400" y="1274502"/>
            <a:ext cx="6807201" cy="3016364"/>
          </a:xfrm>
          <a:prstGeom prst="rect">
            <a:avLst/>
          </a:prstGeom>
        </p:spPr>
        <p:txBody>
          <a:bodyPr wrap="square">
            <a:spAutoFit/>
          </a:bodyPr>
          <a:lstStyle/>
          <a:p>
            <a:pPr defTabSz="457177">
              <a:defRPr/>
            </a:pPr>
            <a:r>
              <a:rPr lang="en-US" sz="3200" b="1" dirty="0">
                <a:solidFill>
                  <a:srgbClr val="DC2524"/>
                </a:solidFill>
                <a:latin typeface="Calibri" panose="020F0502020204030204" pitchFamily="34" charset="0"/>
              </a:rPr>
              <a:t>You can help your community by:</a:t>
            </a:r>
          </a:p>
          <a:p>
            <a:pPr marL="288911" indent="-288911" defTabSz="457177">
              <a:buFont typeface="Wingdings" pitchFamily="2" charset="2"/>
              <a:buChar char="ü"/>
              <a:defRPr/>
            </a:pPr>
            <a:r>
              <a:rPr lang="en-US" sz="3200" b="1" dirty="0">
                <a:solidFill>
                  <a:srgbClr val="063A73"/>
                </a:solidFill>
                <a:latin typeface="Calibri" panose="020F0502020204030204" pitchFamily="34" charset="0"/>
              </a:rPr>
              <a:t>Assessing the illnesses of sick children.</a:t>
            </a:r>
          </a:p>
          <a:p>
            <a:pPr marL="288911" indent="-288911" defTabSz="457177">
              <a:buFont typeface="Wingdings" pitchFamily="2" charset="2"/>
              <a:buChar char="ü"/>
              <a:defRPr/>
            </a:pPr>
            <a:r>
              <a:rPr lang="en-US" sz="3200" b="1" dirty="0">
                <a:solidFill>
                  <a:srgbClr val="063A73"/>
                </a:solidFill>
                <a:latin typeface="Calibri" panose="020F0502020204030204" pitchFamily="34" charset="0"/>
              </a:rPr>
              <a:t>Making referrals for dangerous sickness.</a:t>
            </a:r>
          </a:p>
          <a:p>
            <a:pPr algn="ctr" defTabSz="457177">
              <a:defRPr/>
            </a:pPr>
            <a:endParaRPr lang="en-US" sz="3001" dirty="0">
              <a:solidFill>
                <a:srgbClr val="063A73"/>
              </a:solidFill>
            </a:endParaRPr>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12905" y="4893159"/>
            <a:ext cx="2063285" cy="1719543"/>
          </a:xfrm>
          <a:prstGeom prst="rect">
            <a:avLst/>
          </a:prstGeom>
        </p:spPr>
      </p:pic>
    </p:spTree>
    <p:extLst>
      <p:ext uri="{BB962C8B-B14F-4D97-AF65-F5344CB8AC3E}">
        <p14:creationId xmlns:p14="http://schemas.microsoft.com/office/powerpoint/2010/main" val="430913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3600" b="1" dirty="0"/>
              <a:t>Session 4.  Filling out the patient register</a:t>
            </a:r>
            <a:br>
              <a:rPr lang="en-US" sz="4000" dirty="0">
                <a:solidFill>
                  <a:srgbClr val="006E2E"/>
                </a:solidFill>
              </a:rPr>
            </a:br>
            <a:endParaRPr lang="en-US" sz="4000" dirty="0"/>
          </a:p>
        </p:txBody>
      </p:sp>
      <p:sp>
        <p:nvSpPr>
          <p:cNvPr id="3" name="Content Placeholder 2"/>
          <p:cNvSpPr>
            <a:spLocks noGrp="1"/>
          </p:cNvSpPr>
          <p:nvPr>
            <p:ph idx="4294967295"/>
          </p:nvPr>
        </p:nvSpPr>
        <p:spPr>
          <a:xfrm>
            <a:off x="794866" y="1498989"/>
            <a:ext cx="10561637" cy="4351337"/>
          </a:xfrm>
          <a:prstGeom prst="rect">
            <a:avLst/>
          </a:prstGeom>
        </p:spPr>
        <p:txBody>
          <a:bodyPr>
            <a:normAutofit/>
          </a:bodyPr>
          <a:lstStyle/>
          <a:p>
            <a:pPr marL="0" indent="0">
              <a:buNone/>
            </a:pPr>
            <a:endParaRPr lang="en-US" sz="2800" b="1" dirty="0">
              <a:solidFill>
                <a:srgbClr val="C00000"/>
              </a:solidFill>
              <a:latin typeface="Calibri" panose="020F0502020204030204" pitchFamily="34" charset="0"/>
            </a:endParaRPr>
          </a:p>
          <a:p>
            <a:pPr marL="0" indent="0">
              <a:buClr>
                <a:schemeClr val="bg2">
                  <a:lumMod val="50000"/>
                </a:schemeClr>
              </a:buClr>
              <a:buNone/>
            </a:pPr>
            <a:r>
              <a:rPr lang="en-US" sz="4000" b="1" dirty="0">
                <a:solidFill>
                  <a:schemeClr val="bg2">
                    <a:lumMod val="50000"/>
                  </a:schemeClr>
                </a:solidFill>
                <a:latin typeface="Calibri" panose="020F0502020204030204" pitchFamily="34" charset="0"/>
              </a:rPr>
              <a:t>During this session, your focus is on:</a:t>
            </a:r>
          </a:p>
          <a:p>
            <a:pPr>
              <a:buClr>
                <a:schemeClr val="bg2">
                  <a:lumMod val="50000"/>
                </a:schemeClr>
              </a:buClr>
              <a:buFont typeface="Wingdings" charset="2"/>
              <a:buChar char="q"/>
            </a:pPr>
            <a:r>
              <a:rPr lang="en-US" sz="3200" b="1" dirty="0">
                <a:solidFill>
                  <a:schemeClr val="bg2">
                    <a:lumMod val="50000"/>
                  </a:schemeClr>
                </a:solidFill>
                <a:latin typeface="Calibri" panose="020F0502020204030204" pitchFamily="34" charset="0"/>
              </a:rPr>
              <a:t>Understanding the elements of the patient register</a:t>
            </a:r>
          </a:p>
          <a:p>
            <a:pPr>
              <a:buClr>
                <a:schemeClr val="bg2">
                  <a:lumMod val="50000"/>
                </a:schemeClr>
              </a:buClr>
              <a:buFont typeface="Wingdings" charset="2"/>
              <a:buChar char="q"/>
            </a:pPr>
            <a:r>
              <a:rPr lang="en-US" sz="3200" b="1" dirty="0">
                <a:solidFill>
                  <a:schemeClr val="bg2">
                    <a:lumMod val="50000"/>
                  </a:schemeClr>
                </a:solidFill>
                <a:latin typeface="Calibri" panose="020F0502020204030204" pitchFamily="34" charset="0"/>
              </a:rPr>
              <a:t>Filling out the patient register</a:t>
            </a:r>
          </a:p>
          <a:p>
            <a:pPr marL="0" indent="0">
              <a:buNone/>
            </a:pPr>
            <a:endParaRPr lang="en-US" sz="3200" dirty="0">
              <a:solidFill>
                <a:srgbClr val="3D3D3D"/>
              </a:solidFill>
              <a:latin typeface="Gill Sans MT" panose="020B0502020104020203"/>
            </a:endParaRPr>
          </a:p>
          <a:p>
            <a:pPr marL="466702" indent="-466702">
              <a:buFont typeface="Wingdings" panose="05000000000000000000" pitchFamily="2" charset="2"/>
              <a:buChar char="q"/>
            </a:pPr>
            <a:endParaRPr lang="en-US" sz="3200" dirty="0">
              <a:solidFill>
                <a:srgbClr val="3D3D3D"/>
              </a:solidFill>
              <a:latin typeface="Gill Sans MT" panose="020B0502020104020203"/>
            </a:endParaRPr>
          </a:p>
          <a:p>
            <a:pPr marL="0" indent="0">
              <a:buNone/>
            </a:pPr>
            <a:endParaRPr lang="en-US" sz="3200" b="1" dirty="0">
              <a:solidFill>
                <a:srgbClr val="342155"/>
              </a:solidFill>
            </a:endParaRPr>
          </a:p>
        </p:txBody>
      </p:sp>
      <p:pic>
        <p:nvPicPr>
          <p:cNvPr id="8" name="Picture 7"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69212" y="2389818"/>
            <a:ext cx="1428015" cy="1086185"/>
          </a:xfrm>
          <a:prstGeom prst="rect">
            <a:avLst/>
          </a:prstGeom>
          <a:noFill/>
          <a:ln w="9525">
            <a:noFill/>
            <a:miter lim="800000"/>
            <a:headEnd/>
            <a:tailEnd/>
          </a:ln>
        </p:spPr>
      </p:pic>
    </p:spTree>
    <p:extLst>
      <p:ext uri="{BB962C8B-B14F-4D97-AF65-F5344CB8AC3E}">
        <p14:creationId xmlns:p14="http://schemas.microsoft.com/office/powerpoint/2010/main" val="8588839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78931" y="4464462"/>
            <a:ext cx="8599488" cy="2119886"/>
          </a:xfrm>
        </p:spPr>
        <p:txBody>
          <a:bodyPr>
            <a:normAutofit/>
          </a:bodyPr>
          <a:lstStyle/>
          <a:p>
            <a:pPr marL="0" indent="0">
              <a:buNone/>
            </a:pPr>
            <a:r>
              <a:rPr lang="en-US" sz="2800" dirty="0">
                <a:latin typeface="Calibri"/>
                <a:cs typeface="Calibri"/>
              </a:rPr>
              <a:t>The sick child register:</a:t>
            </a:r>
          </a:p>
          <a:p>
            <a:r>
              <a:rPr lang="en-US" sz="2800" dirty="0">
                <a:latin typeface="Calibri"/>
                <a:cs typeface="Calibri"/>
              </a:rPr>
              <a:t>Helps you to follow-up patients</a:t>
            </a:r>
          </a:p>
          <a:p>
            <a:r>
              <a:rPr lang="en-US" sz="2800" dirty="0">
                <a:latin typeface="Calibri"/>
                <a:cs typeface="Calibri"/>
              </a:rPr>
              <a:t>Provide better service to your community</a:t>
            </a:r>
          </a:p>
          <a:p>
            <a:r>
              <a:rPr lang="en-US" sz="2800" dirty="0">
                <a:latin typeface="Calibri"/>
                <a:cs typeface="Calibri"/>
              </a:rPr>
              <a:t>Allows better sales and stock management</a:t>
            </a:r>
          </a:p>
        </p:txBody>
      </p:sp>
      <p:sp>
        <p:nvSpPr>
          <p:cNvPr id="2" name="Title 1"/>
          <p:cNvSpPr>
            <a:spLocks noGrp="1"/>
          </p:cNvSpPr>
          <p:nvPr>
            <p:ph type="title"/>
          </p:nvPr>
        </p:nvSpPr>
        <p:spPr/>
        <p:txBody>
          <a:bodyPr>
            <a:noAutofit/>
          </a:bodyPr>
          <a:lstStyle/>
          <a:p>
            <a:r>
              <a:rPr lang="en-US" b="1" dirty="0">
                <a:latin typeface="Calibri" panose="020F0502020204030204" pitchFamily="34" charset="0"/>
              </a:rPr>
              <a:t>The sick child register</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412" y="1933435"/>
            <a:ext cx="6933877" cy="16197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157" y="1339991"/>
            <a:ext cx="4103643" cy="2806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7219654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extLst>
              <p:ext uri="{D42A27DB-BD31-4B8C-83A1-F6EECF244321}">
                <p14:modId xmlns:p14="http://schemas.microsoft.com/office/powerpoint/2010/main" val="141618780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788" y="1093037"/>
            <a:ext cx="3705225" cy="2352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Parts of the sick child register</a:t>
            </a:r>
          </a:p>
        </p:txBody>
      </p:sp>
      <p:pic>
        <p:nvPicPr>
          <p:cNvPr id="409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8400" y="2258660"/>
            <a:ext cx="3962400" cy="2266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4013" y="3072373"/>
            <a:ext cx="3290887" cy="23118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91499" y="3876962"/>
            <a:ext cx="2370343" cy="2447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37555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192766466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758231"/>
            <a:ext cx="11964061" cy="2794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b="1" dirty="0">
                <a:latin typeface="Calibri" panose="020F0502020204030204" pitchFamily="34" charset="0"/>
              </a:rPr>
              <a:t>Parts of the sick child register</a:t>
            </a:r>
          </a:p>
        </p:txBody>
      </p:sp>
      <p:sp>
        <p:nvSpPr>
          <p:cNvPr id="4" name="Rectangle 3"/>
          <p:cNvSpPr/>
          <p:nvPr/>
        </p:nvSpPr>
        <p:spPr>
          <a:xfrm>
            <a:off x="218961" y="3631064"/>
            <a:ext cx="5452119" cy="808661"/>
          </a:xfrm>
          <a:prstGeom prst="rect">
            <a:avLst/>
          </a:prstGeom>
          <a:solidFill>
            <a:srgbClr val="FF0000">
              <a:alpha val="46000"/>
            </a:srgbClr>
          </a:solid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0222616" y="3679561"/>
            <a:ext cx="1019038" cy="711666"/>
          </a:xfrm>
          <a:prstGeom prst="rect">
            <a:avLst/>
          </a:prstGeom>
          <a:solidFill>
            <a:srgbClr val="FF0000">
              <a:alpha val="46000"/>
            </a:srgbClr>
          </a:solid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596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mn-lt"/>
              </a:rPr>
              <a:t>Identify workshop norms</a:t>
            </a:r>
          </a:p>
        </p:txBody>
      </p:sp>
      <p:sp>
        <p:nvSpPr>
          <p:cNvPr id="4" name="Rectangle 3"/>
          <p:cNvSpPr/>
          <p:nvPr/>
        </p:nvSpPr>
        <p:spPr>
          <a:xfrm>
            <a:off x="1823610" y="2259207"/>
            <a:ext cx="3919536" cy="3000412"/>
          </a:xfrm>
          <a:prstGeom prst="rect">
            <a:avLst/>
          </a:prstGeom>
          <a:solidFill>
            <a:schemeClr val="bg2"/>
          </a:solidFill>
          <a:ln w="25400" cmpd="thickThin">
            <a:solidFill>
              <a:schemeClr val="bg2"/>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177"/>
            <a:r>
              <a:rPr lang="en-US" sz="3600" b="1" u="sng" cap="all" dirty="0">
                <a:solidFill>
                  <a:srgbClr val="44546A"/>
                </a:solidFill>
                <a:latin typeface="Calibri" panose="020F0502020204030204" pitchFamily="34" charset="0"/>
              </a:rPr>
              <a:t>Workshop NormS</a:t>
            </a:r>
          </a:p>
          <a:p>
            <a:pPr defTabSz="457177">
              <a:buFont typeface="Wingdings" pitchFamily="2" charset="2"/>
              <a:buChar char="ü"/>
            </a:pPr>
            <a:r>
              <a:rPr lang="en-US" sz="3200" cap="all" dirty="0">
                <a:solidFill>
                  <a:srgbClr val="44546A"/>
                </a:solidFill>
              </a:rPr>
              <a:t> </a:t>
            </a:r>
            <a:r>
              <a:rPr lang="en-US" sz="3200" b="1" u="sng" dirty="0">
                <a:solidFill>
                  <a:srgbClr val="44546A"/>
                </a:solidFill>
                <a:latin typeface="Calibri" panose="020F0502020204030204" pitchFamily="34" charset="0"/>
              </a:rPr>
              <a:t>Be on time</a:t>
            </a:r>
            <a:r>
              <a:rPr lang="en-US" sz="3200" dirty="0">
                <a:solidFill>
                  <a:srgbClr val="44546A"/>
                </a:solidFill>
              </a:rPr>
              <a:t>__</a:t>
            </a:r>
            <a:endParaRPr lang="en-US" sz="3200" cap="all" dirty="0">
              <a:solidFill>
                <a:srgbClr val="44546A"/>
              </a:solidFill>
            </a:endParaRPr>
          </a:p>
          <a:p>
            <a:pPr defTabSz="457177">
              <a:buFont typeface="Wingdings" pitchFamily="2" charset="2"/>
              <a:buChar char="ü"/>
            </a:pPr>
            <a:r>
              <a:rPr lang="en-US" sz="2400" cap="all" dirty="0">
                <a:solidFill>
                  <a:srgbClr val="44546A"/>
                </a:solidFill>
              </a:rPr>
              <a:t> _______________</a:t>
            </a:r>
          </a:p>
          <a:p>
            <a:pPr defTabSz="457177">
              <a:buFont typeface="Wingdings" pitchFamily="2" charset="2"/>
              <a:buChar char="ü"/>
            </a:pPr>
            <a:r>
              <a:rPr lang="en-US" sz="2400" cap="all" dirty="0">
                <a:solidFill>
                  <a:srgbClr val="44546A"/>
                </a:solidFill>
              </a:rPr>
              <a:t> _______________</a:t>
            </a:r>
          </a:p>
          <a:p>
            <a:pPr defTabSz="457177">
              <a:buFont typeface="Wingdings" pitchFamily="2" charset="2"/>
              <a:buChar char="ü"/>
            </a:pPr>
            <a:r>
              <a:rPr lang="en-US" sz="2400" cap="all" dirty="0">
                <a:solidFill>
                  <a:srgbClr val="44546A"/>
                </a:solidFill>
              </a:rPr>
              <a:t> _______________</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3673" y="2809168"/>
            <a:ext cx="2265590" cy="2009178"/>
          </a:xfrm>
          <a:prstGeom prst="rect">
            <a:avLst/>
          </a:prstGeom>
        </p:spPr>
      </p:pic>
    </p:spTree>
    <p:extLst>
      <p:ext uri="{BB962C8B-B14F-4D97-AF65-F5344CB8AC3E}">
        <p14:creationId xmlns:p14="http://schemas.microsoft.com/office/powerpoint/2010/main" val="37158256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814099"/>
            <a:ext cx="10799703" cy="1196443"/>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3200" b="1" kern="0" dirty="0">
                <a:solidFill>
                  <a:schemeClr val="bg2">
                    <a:lumMod val="50000"/>
                  </a:schemeClr>
                </a:solidFill>
                <a:latin typeface="Calibri" panose="020F0502020204030204" pitchFamily="34" charset="0"/>
              </a:rPr>
              <a:t>Use your Sick Child Guide to assess what should be done with the following case and write details in your patient register: </a:t>
            </a:r>
            <a:endParaRPr lang="en-US" sz="2400" b="1" kern="0" dirty="0">
              <a:solidFill>
                <a:schemeClr val="bg2">
                  <a:lumMod val="50000"/>
                </a:schemeClr>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245541" y="2868002"/>
            <a:ext cx="10651067" cy="3170099"/>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32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Family Name is </a:t>
            </a:r>
            <a:r>
              <a:rPr lang="en-US" sz="2400" b="1" dirty="0" err="1">
                <a:solidFill>
                  <a:srgbClr val="767171"/>
                </a:solidFill>
                <a:latin typeface="Calibri"/>
                <a:cs typeface="Calibri"/>
              </a:rPr>
              <a:t>Muwanguzi</a:t>
            </a:r>
            <a:endParaRPr lang="en-US" sz="2400" b="1" dirty="0">
              <a:solidFill>
                <a:srgbClr val="767171"/>
              </a:solidFill>
              <a:latin typeface="Calibri"/>
              <a:cs typeface="Calibri"/>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Patient’s Given Name is </a:t>
            </a:r>
            <a:r>
              <a:rPr lang="en-US" sz="2400" b="1" dirty="0">
                <a:solidFill>
                  <a:srgbClr val="767171"/>
                </a:solidFill>
                <a:latin typeface="Calibri" pitchFamily="34" charset="0"/>
                <a:ea typeface="Calibri" pitchFamily="34" charset="0"/>
                <a:cs typeface="Times New Roman" pitchFamily="18" charset="0"/>
              </a:rPr>
              <a:t>Obama</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Mothers name is </a:t>
            </a:r>
            <a:r>
              <a:rPr lang="en-US" sz="2400" b="1" dirty="0">
                <a:solidFill>
                  <a:srgbClr val="767171"/>
                </a:solidFill>
                <a:latin typeface="Calibri" pitchFamily="34" charset="0"/>
                <a:ea typeface="Calibri" pitchFamily="34" charset="0"/>
                <a:cs typeface="Times New Roman" pitchFamily="18" charset="0"/>
              </a:rPr>
              <a:t>Maria</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He is </a:t>
            </a:r>
            <a:r>
              <a:rPr lang="en-US" sz="2400" b="1" dirty="0">
                <a:solidFill>
                  <a:srgbClr val="767171"/>
                </a:solidFill>
                <a:latin typeface="Calibri" pitchFamily="34" charset="0"/>
                <a:ea typeface="Calibri" pitchFamily="34" charset="0"/>
                <a:cs typeface="Times New Roman" pitchFamily="18" charset="0"/>
              </a:rPr>
              <a:t>2 years and 3 months </a:t>
            </a:r>
            <a:r>
              <a:rPr lang="en-US" sz="24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Mobile Number is </a:t>
            </a:r>
            <a:r>
              <a:rPr lang="en-US" sz="2400" b="1" dirty="0">
                <a:solidFill>
                  <a:srgbClr val="767171"/>
                </a:solidFill>
                <a:latin typeface="Calibri" pitchFamily="34" charset="0"/>
                <a:ea typeface="Calibri" pitchFamily="34" charset="0"/>
                <a:cs typeface="Times New Roman" pitchFamily="18" charset="0"/>
              </a:rPr>
              <a:t>0774.570.855</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His </a:t>
            </a:r>
            <a:r>
              <a:rPr lang="en-US" sz="2400" b="1" dirty="0">
                <a:solidFill>
                  <a:srgbClr val="767171"/>
                </a:solidFill>
                <a:latin typeface="Calibri" pitchFamily="34" charset="0"/>
                <a:ea typeface="Calibri" pitchFamily="34" charset="0"/>
                <a:cs typeface="Times New Roman" pitchFamily="18" charset="0"/>
              </a:rPr>
              <a:t>temperature is 38.5</a:t>
            </a:r>
            <a:r>
              <a:rPr lang="en-US" sz="2400" dirty="0">
                <a:solidFill>
                  <a:srgbClr val="767171"/>
                </a:solidFill>
                <a:latin typeface="Calibri" pitchFamily="34" charset="0"/>
                <a:ea typeface="Calibri" pitchFamily="34" charset="0"/>
                <a:cs typeface="Times New Roman" pitchFamily="18" charset="0"/>
              </a:rPr>
              <a:t>.</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He has had a </a:t>
            </a:r>
            <a:r>
              <a:rPr lang="en-US" sz="2400" b="1" dirty="0">
                <a:solidFill>
                  <a:srgbClr val="767171"/>
                </a:solidFill>
                <a:latin typeface="Calibri" pitchFamily="34" charset="0"/>
                <a:ea typeface="Calibri" pitchFamily="34" charset="0"/>
                <a:cs typeface="Times New Roman" pitchFamily="18" charset="0"/>
              </a:rPr>
              <a:t>fever for 10 days</a:t>
            </a:r>
            <a:r>
              <a:rPr lang="en-US" sz="2400" dirty="0">
                <a:solidFill>
                  <a:srgbClr val="767171"/>
                </a:solidFill>
                <a:latin typeface="Calibri" pitchFamily="34" charset="0"/>
                <a:ea typeface="Calibri" pitchFamily="34" charset="0"/>
                <a:cs typeface="Times New Roman" pitchFamily="18" charset="0"/>
              </a:rPr>
              <a:t>.</a:t>
            </a:r>
          </a:p>
        </p:txBody>
      </p:sp>
      <p:sp>
        <p:nvSpPr>
          <p:cNvPr id="7" name="Rounded Rectangle 6"/>
          <p:cNvSpPr/>
          <p:nvPr/>
        </p:nvSpPr>
        <p:spPr>
          <a:xfrm>
            <a:off x="7554549" y="3350766"/>
            <a:ext cx="3153872" cy="267031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 together!</a:t>
            </a:r>
          </a:p>
        </p:txBody>
      </p:sp>
    </p:spTree>
    <p:extLst>
      <p:ext uri="{BB962C8B-B14F-4D97-AF65-F5344CB8AC3E}">
        <p14:creationId xmlns:p14="http://schemas.microsoft.com/office/powerpoint/2010/main" val="149054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20963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3200" b="1" kern="0" dirty="0">
                <a:solidFill>
                  <a:srgbClr val="767171"/>
                </a:solidFill>
                <a:latin typeface="Calibri" panose="020F0502020204030204" pitchFamily="34" charset="0"/>
              </a:rPr>
              <a:t>Use your Sick Child Guide to assess what should be done with the following case and write details in your patient register: </a:t>
            </a:r>
            <a:endParaRPr lang="en-US" sz="2400" b="1" kern="0" dirty="0">
              <a:solidFill>
                <a:srgbClr val="767171"/>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245541" y="3075334"/>
            <a:ext cx="10651067" cy="3539431"/>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Family Name is </a:t>
            </a:r>
            <a:r>
              <a:rPr lang="en-US" sz="2400" b="1" dirty="0">
                <a:solidFill>
                  <a:srgbClr val="767171"/>
                </a:solidFill>
                <a:latin typeface="Calibri" pitchFamily="34" charset="0"/>
                <a:ea typeface="Calibri" pitchFamily="34" charset="0"/>
                <a:cs typeface="Times New Roman" pitchFamily="18" charset="0"/>
              </a:rPr>
              <a:t>KABAZZI</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Patient’s Given Name is </a:t>
            </a:r>
            <a:r>
              <a:rPr lang="en-US" sz="2400" b="1" dirty="0" err="1">
                <a:solidFill>
                  <a:srgbClr val="767171"/>
                </a:solidFill>
                <a:latin typeface="Calibri" pitchFamily="34" charset="0"/>
                <a:ea typeface="Calibri" pitchFamily="34" charset="0"/>
                <a:cs typeface="Times New Roman" pitchFamily="18" charset="0"/>
              </a:rPr>
              <a:t>Shadia</a:t>
            </a:r>
            <a:endParaRPr lang="en-US" sz="2400" b="1"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Mothers name is </a:t>
            </a:r>
            <a:r>
              <a:rPr lang="en-US" sz="2400" b="1" dirty="0">
                <a:solidFill>
                  <a:srgbClr val="767171"/>
                </a:solidFill>
                <a:latin typeface="Calibri" pitchFamily="34" charset="0"/>
                <a:ea typeface="Calibri" pitchFamily="34" charset="0"/>
                <a:cs typeface="Times New Roman" pitchFamily="18" charset="0"/>
              </a:rPr>
              <a:t>Barbra</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She is </a:t>
            </a:r>
            <a:r>
              <a:rPr lang="en-US" sz="2400" b="1" dirty="0">
                <a:solidFill>
                  <a:srgbClr val="767171"/>
                </a:solidFill>
                <a:latin typeface="Calibri" pitchFamily="34" charset="0"/>
                <a:ea typeface="Calibri" pitchFamily="34" charset="0"/>
                <a:cs typeface="Times New Roman" pitchFamily="18" charset="0"/>
              </a:rPr>
              <a:t>3 months </a:t>
            </a:r>
            <a:r>
              <a:rPr lang="en-US" sz="24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Mobile Number is </a:t>
            </a:r>
            <a:r>
              <a:rPr lang="en-US" sz="2400" b="1" dirty="0">
                <a:solidFill>
                  <a:srgbClr val="767171"/>
                </a:solidFill>
                <a:latin typeface="Calibri" pitchFamily="34" charset="0"/>
                <a:ea typeface="Calibri" pitchFamily="34" charset="0"/>
                <a:cs typeface="Times New Roman" pitchFamily="18" charset="0"/>
              </a:rPr>
              <a:t>0774.570.856</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Her </a:t>
            </a:r>
            <a:r>
              <a:rPr lang="en-US" sz="2400" b="1" dirty="0">
                <a:solidFill>
                  <a:srgbClr val="767171"/>
                </a:solidFill>
                <a:latin typeface="Calibri" pitchFamily="34" charset="0"/>
                <a:ea typeface="Calibri" pitchFamily="34" charset="0"/>
                <a:cs typeface="Times New Roman" pitchFamily="18" charset="0"/>
              </a:rPr>
              <a:t>temperature is 38.0</a:t>
            </a:r>
            <a:r>
              <a:rPr lang="en-US" sz="2400" dirty="0">
                <a:solidFill>
                  <a:srgbClr val="767171"/>
                </a:solidFill>
                <a:latin typeface="Calibri" pitchFamily="34" charset="0"/>
                <a:ea typeface="Calibri" pitchFamily="34" charset="0"/>
                <a:cs typeface="Times New Roman" pitchFamily="18" charset="0"/>
              </a:rPr>
              <a:t>.</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She has had diarrhea for 2 days</a:t>
            </a:r>
          </a:p>
          <a:p>
            <a:pPr marL="457200" indent="-457200">
              <a:buSzPts val="1200"/>
              <a:buFont typeface="Wingdings" charset="2"/>
              <a:buChar char="§"/>
            </a:pPr>
            <a:endParaRPr lang="en-US" sz="28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444800" y="3680045"/>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553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3600" b="1" dirty="0"/>
              <a:t>Session 5.  Making referrals</a:t>
            </a:r>
            <a:br>
              <a:rPr lang="en-US" b="1" dirty="0">
                <a:solidFill>
                  <a:srgbClr val="006E2E"/>
                </a:solidFill>
              </a:rPr>
            </a:br>
            <a:endParaRPr lang="en-US" dirty="0"/>
          </a:p>
        </p:txBody>
      </p:sp>
      <p:sp>
        <p:nvSpPr>
          <p:cNvPr id="3" name="Content Placeholder 2"/>
          <p:cNvSpPr>
            <a:spLocks noGrp="1"/>
          </p:cNvSpPr>
          <p:nvPr>
            <p:ph idx="4294967295"/>
          </p:nvPr>
        </p:nvSpPr>
        <p:spPr>
          <a:xfrm>
            <a:off x="470154" y="1245637"/>
            <a:ext cx="10561637" cy="4351337"/>
          </a:xfrm>
          <a:prstGeom prst="rect">
            <a:avLst/>
          </a:prstGeom>
        </p:spPr>
        <p:txBody>
          <a:bodyPr>
            <a:normAutofit/>
          </a:bodyPr>
          <a:lstStyle/>
          <a:p>
            <a:pPr marL="0" indent="0">
              <a:buNone/>
            </a:pPr>
            <a:endParaRPr lang="en-US" sz="4000" b="1" dirty="0">
              <a:solidFill>
                <a:srgbClr val="C00000"/>
              </a:solidFill>
              <a:latin typeface="Calibri" panose="020F0502020204030204" pitchFamily="34" charset="0"/>
            </a:endParaRPr>
          </a:p>
          <a:p>
            <a:pPr marL="0" indent="0">
              <a:buNone/>
            </a:pPr>
            <a:r>
              <a:rPr lang="en-US" sz="4000" b="1" dirty="0">
                <a:solidFill>
                  <a:srgbClr val="767171"/>
                </a:solidFill>
                <a:latin typeface="Calibri" panose="020F0502020204030204" pitchFamily="34" charset="0"/>
              </a:rPr>
              <a:t>During this session, your focus is on:</a:t>
            </a:r>
          </a:p>
          <a:p>
            <a:pPr marL="466702" indent="-466702">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Completing a referral note</a:t>
            </a:r>
          </a:p>
          <a:p>
            <a:pPr marL="466702" indent="-466702">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Getting the referred child to a health facility quickly </a:t>
            </a:r>
          </a:p>
          <a:p>
            <a:pPr marL="466702" indent="-466702">
              <a:buClr>
                <a:schemeClr val="bg2">
                  <a:lumMod val="50000"/>
                </a:schemeClr>
              </a:buClr>
              <a:buFont typeface="Wingdings" panose="05000000000000000000" pitchFamily="2" charset="2"/>
              <a:buChar char="q"/>
            </a:pPr>
            <a:r>
              <a:rPr lang="en-US" sz="3200" b="1" dirty="0">
                <a:solidFill>
                  <a:srgbClr val="767171"/>
                </a:solidFill>
                <a:latin typeface="Calibri" panose="020F0502020204030204" pitchFamily="34" charset="0"/>
              </a:rPr>
              <a:t>Following-up a referred child </a:t>
            </a:r>
          </a:p>
          <a:p>
            <a:pPr marL="466702" indent="-466702">
              <a:buFont typeface="Wingdings" panose="05000000000000000000" pitchFamily="2" charset="2"/>
              <a:buChar char="q"/>
            </a:pPr>
            <a:endParaRPr lang="en-US" sz="3200" dirty="0">
              <a:solidFill>
                <a:srgbClr val="3D3D3D"/>
              </a:solidFill>
              <a:latin typeface="Gill Sans MT" panose="020B0502020104020203"/>
            </a:endParaRPr>
          </a:p>
          <a:p>
            <a:pPr marL="466702" indent="-466702">
              <a:buFont typeface="Wingdings" panose="05000000000000000000" pitchFamily="2" charset="2"/>
              <a:buChar char="q"/>
            </a:pPr>
            <a:endParaRPr lang="en-US" sz="3200" dirty="0">
              <a:solidFill>
                <a:srgbClr val="3D3D3D"/>
              </a:solidFill>
              <a:latin typeface="Gill Sans MT" panose="020B0502020104020203"/>
            </a:endParaRPr>
          </a:p>
          <a:p>
            <a:pPr marL="0" indent="0">
              <a:buNone/>
            </a:pPr>
            <a:endParaRPr lang="en-US" sz="3200" b="1" dirty="0">
              <a:solidFill>
                <a:srgbClr val="342155"/>
              </a:solidFill>
            </a:endParaRPr>
          </a:p>
        </p:txBody>
      </p:sp>
      <p:pic>
        <p:nvPicPr>
          <p:cNvPr id="8" name="Picture 7"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09603" y="2525172"/>
            <a:ext cx="1417921" cy="1086185"/>
          </a:xfrm>
          <a:prstGeom prst="rect">
            <a:avLst/>
          </a:prstGeom>
          <a:noFill/>
          <a:ln w="9525">
            <a:noFill/>
            <a:miter lim="800000"/>
            <a:headEnd/>
            <a:tailEnd/>
          </a:ln>
        </p:spPr>
      </p:pic>
    </p:spTree>
    <p:extLst>
      <p:ext uri="{BB962C8B-B14F-4D97-AF65-F5344CB8AC3E}">
        <p14:creationId xmlns:p14="http://schemas.microsoft.com/office/powerpoint/2010/main" val="2974272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79450" y="5029200"/>
            <a:ext cx="11055350" cy="1417638"/>
          </a:xfrm>
        </p:spPr>
        <p:txBody>
          <a:bodyPr>
            <a:normAutofit lnSpcReduction="10000"/>
          </a:bodyPr>
          <a:lstStyle/>
          <a:p>
            <a:pPr marL="0" indent="0">
              <a:buNone/>
            </a:pPr>
            <a:r>
              <a:rPr lang="en-US" sz="2800" b="1" dirty="0">
                <a:latin typeface="Calibri"/>
                <a:cs typeface="Calibri"/>
              </a:rPr>
              <a:t>A referral form helps:</a:t>
            </a:r>
          </a:p>
          <a:p>
            <a:r>
              <a:rPr lang="en-US" sz="2800" dirty="0">
                <a:latin typeface="Calibri"/>
                <a:cs typeface="Calibri"/>
              </a:rPr>
              <a:t>Encourage the caregiver to take their child to a health </a:t>
            </a:r>
            <a:r>
              <a:rPr lang="en-US" sz="2800" dirty="0" err="1">
                <a:latin typeface="Calibri"/>
                <a:cs typeface="Calibri"/>
              </a:rPr>
              <a:t>centre</a:t>
            </a:r>
            <a:endParaRPr lang="en-US" sz="2800" dirty="0">
              <a:latin typeface="Calibri"/>
              <a:cs typeface="Calibri"/>
            </a:endParaRPr>
          </a:p>
          <a:p>
            <a:r>
              <a:rPr lang="en-US" sz="2800" dirty="0">
                <a:latin typeface="Calibri"/>
                <a:cs typeface="Calibri"/>
              </a:rPr>
              <a:t>The health </a:t>
            </a:r>
            <a:r>
              <a:rPr lang="en-US" sz="2800" dirty="0" err="1">
                <a:latin typeface="Calibri"/>
                <a:cs typeface="Calibri"/>
              </a:rPr>
              <a:t>centre</a:t>
            </a:r>
            <a:r>
              <a:rPr lang="en-US" sz="2800" dirty="0">
                <a:latin typeface="Calibri"/>
                <a:cs typeface="Calibri"/>
              </a:rPr>
              <a:t> to more quickly assess and treat the child</a:t>
            </a:r>
          </a:p>
        </p:txBody>
      </p:sp>
      <p:sp>
        <p:nvSpPr>
          <p:cNvPr id="2" name="Title 1"/>
          <p:cNvSpPr>
            <a:spLocks noGrp="1"/>
          </p:cNvSpPr>
          <p:nvPr>
            <p:ph type="title"/>
          </p:nvPr>
        </p:nvSpPr>
        <p:spPr/>
        <p:txBody>
          <a:bodyPr>
            <a:noAutofit/>
          </a:bodyPr>
          <a:lstStyle/>
          <a:p>
            <a:r>
              <a:rPr lang="en-US" b="1" dirty="0">
                <a:latin typeface="Calibri" panose="020F0502020204030204" pitchFamily="34" charset="0"/>
              </a:rPr>
              <a:t>Referring a sick child to a health facility</a:t>
            </a:r>
          </a:p>
        </p:txBody>
      </p:sp>
      <p:grpSp>
        <p:nvGrpSpPr>
          <p:cNvPr id="4" name="Group 3"/>
          <p:cNvGrpSpPr/>
          <p:nvPr/>
        </p:nvGrpSpPr>
        <p:grpSpPr>
          <a:xfrm>
            <a:off x="3323569" y="1390865"/>
            <a:ext cx="5544863" cy="3340949"/>
            <a:chOff x="3751537" y="1390865"/>
            <a:chExt cx="5544863" cy="3340949"/>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390865"/>
              <a:ext cx="2286000" cy="33326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1537" y="1475983"/>
              <a:ext cx="2180841" cy="32558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Tree>
    <p:extLst>
      <p:ext uri="{BB962C8B-B14F-4D97-AF65-F5344CB8AC3E}">
        <p14:creationId xmlns:p14="http://schemas.microsoft.com/office/powerpoint/2010/main" val="29916811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How to complete a referral form </a:t>
            </a:r>
          </a:p>
        </p:txBody>
      </p:sp>
      <p:sp>
        <p:nvSpPr>
          <p:cNvPr id="3" name="Content Placeholder 2"/>
          <p:cNvSpPr>
            <a:spLocks noGrp="1"/>
          </p:cNvSpPr>
          <p:nvPr>
            <p:ph idx="4294967295"/>
          </p:nvPr>
        </p:nvSpPr>
        <p:spPr>
          <a:xfrm>
            <a:off x="1912778" y="3121229"/>
            <a:ext cx="3386558" cy="986907"/>
          </a:xfrm>
          <a:prstGeom prst="rect">
            <a:avLst/>
          </a:prstGeom>
        </p:spPr>
        <p:txBody>
          <a:bodyPr>
            <a:noAutofit/>
          </a:bodyPr>
          <a:lstStyle/>
          <a:p>
            <a:pPr marL="0" indent="0">
              <a:buNone/>
            </a:pPr>
            <a:r>
              <a:rPr lang="en-US" b="1" dirty="0">
                <a:solidFill>
                  <a:srgbClr val="767171"/>
                </a:solidFill>
              </a:rPr>
              <a:t>Drug store to complete:</a:t>
            </a:r>
          </a:p>
          <a:p>
            <a:endParaRPr lang="en-US" b="1" dirty="0"/>
          </a:p>
          <a:p>
            <a:pPr marL="0" indent="0">
              <a:buNone/>
            </a:pPr>
            <a:endParaRPr lang="en-US" b="1" dirty="0"/>
          </a:p>
          <a:p>
            <a:endParaRPr lang="en-US" b="1" dirty="0"/>
          </a:p>
          <a:p>
            <a:pPr marL="0" indent="0">
              <a:buNone/>
            </a:pPr>
            <a:r>
              <a:rPr lang="en-US" b="1" dirty="0">
                <a:solidFill>
                  <a:srgbClr val="767171"/>
                </a:solidFill>
              </a:rPr>
              <a:t>Health Centre to complete:</a:t>
            </a:r>
          </a:p>
        </p:txBody>
      </p:sp>
      <p:sp>
        <p:nvSpPr>
          <p:cNvPr id="6" name="Left Brace 5"/>
          <p:cNvSpPr/>
          <p:nvPr/>
        </p:nvSpPr>
        <p:spPr>
          <a:xfrm>
            <a:off x="4512422" y="1914388"/>
            <a:ext cx="1373481" cy="3150222"/>
          </a:xfrm>
          <a:prstGeom prst="leftBrace">
            <a:avLst/>
          </a:prstGeom>
          <a:ln w="38100" cmpd="sng">
            <a:solidFill>
              <a:srgbClr val="8CC738"/>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Left Brace 6"/>
          <p:cNvSpPr/>
          <p:nvPr/>
        </p:nvSpPr>
        <p:spPr>
          <a:xfrm>
            <a:off x="4536880" y="5114474"/>
            <a:ext cx="1373481" cy="1486767"/>
          </a:xfrm>
          <a:prstGeom prst="leftBrace">
            <a:avLst/>
          </a:prstGeom>
          <a:ln w="38100" cmpd="sng">
            <a:solidFill>
              <a:srgbClr val="8CC738"/>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360" y="1471613"/>
            <a:ext cx="3518589" cy="51296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3045700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Referral form – top section</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7388" y="1519238"/>
            <a:ext cx="8320788" cy="4138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5089536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Referral form – bottom section</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588" y="1790700"/>
            <a:ext cx="7720012" cy="4124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9886033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Referral from – health </a:t>
            </a:r>
            <a:r>
              <a:rPr lang="en-US" dirty="0" err="1"/>
              <a:t>centre</a:t>
            </a:r>
            <a:r>
              <a:rPr lang="en-US" dirty="0"/>
              <a:t> section</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499" y="1724023"/>
            <a:ext cx="9476317" cy="3876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25835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61025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8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699287"/>
            <a:ext cx="10651067" cy="4216539"/>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Family Name is </a:t>
            </a:r>
            <a:r>
              <a:rPr lang="en-US" sz="2400" b="1" dirty="0">
                <a:solidFill>
                  <a:schemeClr val="tx2"/>
                </a:solidFill>
                <a:latin typeface="Calibri" pitchFamily="34" charset="0"/>
                <a:ea typeface="Calibri" pitchFamily="34" charset="0"/>
                <a:cs typeface="Times New Roman" pitchFamily="18" charset="0"/>
              </a:rPr>
              <a:t>ORODRIYO</a:t>
            </a:r>
            <a:endParaRPr lang="en-US" sz="24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Patient’s Given Name is </a:t>
            </a:r>
            <a:r>
              <a:rPr lang="en-US" sz="2400" b="1" dirty="0">
                <a:solidFill>
                  <a:schemeClr val="tx2"/>
                </a:solidFill>
                <a:latin typeface="Calibri" pitchFamily="34" charset="0"/>
                <a:ea typeface="Calibri" pitchFamily="34" charset="0"/>
                <a:cs typeface="Times New Roman" pitchFamily="18" charset="0"/>
              </a:rPr>
              <a:t>Thomas</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Mothers name is </a:t>
            </a:r>
            <a:r>
              <a:rPr lang="en-US" sz="2400" b="1" dirty="0">
                <a:solidFill>
                  <a:schemeClr val="tx2"/>
                </a:solidFill>
                <a:latin typeface="Calibri" pitchFamily="34" charset="0"/>
                <a:ea typeface="Calibri" pitchFamily="34" charset="0"/>
                <a:cs typeface="Times New Roman" pitchFamily="18" charset="0"/>
              </a:rPr>
              <a:t>Jane</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Lives </a:t>
            </a:r>
            <a:r>
              <a:rPr lang="en-US" sz="2400" dirty="0" err="1">
                <a:solidFill>
                  <a:schemeClr val="tx2"/>
                </a:solidFill>
                <a:latin typeface="Calibri" pitchFamily="34" charset="0"/>
                <a:ea typeface="Calibri" pitchFamily="34" charset="0"/>
                <a:cs typeface="Times New Roman" pitchFamily="18" charset="0"/>
              </a:rPr>
              <a:t>Owaffa</a:t>
            </a:r>
            <a:r>
              <a:rPr lang="en-US" sz="2400" dirty="0">
                <a:solidFill>
                  <a:schemeClr val="tx2"/>
                </a:solidFill>
                <a:latin typeface="Calibri" pitchFamily="34" charset="0"/>
                <a:ea typeface="Calibri" pitchFamily="34" charset="0"/>
                <a:cs typeface="Times New Roman" pitchFamily="18" charset="0"/>
              </a:rPr>
              <a:t>, ARUA</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He is </a:t>
            </a:r>
            <a:r>
              <a:rPr lang="en-US" sz="2400" b="1" dirty="0">
                <a:solidFill>
                  <a:schemeClr val="tx2"/>
                </a:solidFill>
                <a:latin typeface="Calibri" pitchFamily="34" charset="0"/>
                <a:ea typeface="Calibri" pitchFamily="34" charset="0"/>
                <a:cs typeface="Times New Roman" pitchFamily="18" charset="0"/>
              </a:rPr>
              <a:t>9 months </a:t>
            </a:r>
            <a:r>
              <a:rPr lang="en-US" sz="2400" dirty="0">
                <a:solidFill>
                  <a:schemeClr val="tx2"/>
                </a:solidFill>
                <a:latin typeface="Calibri" pitchFamily="34" charset="0"/>
                <a:ea typeface="Calibri" pitchFamily="34" charset="0"/>
                <a:cs typeface="Times New Roman" pitchFamily="18" charset="0"/>
              </a:rPr>
              <a:t>old</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Mobile Number is </a:t>
            </a:r>
            <a:r>
              <a:rPr lang="en-US" sz="2400" b="1" dirty="0">
                <a:solidFill>
                  <a:schemeClr val="tx2"/>
                </a:solidFill>
                <a:latin typeface="Calibri" pitchFamily="34" charset="0"/>
                <a:ea typeface="Calibri" pitchFamily="34" charset="0"/>
                <a:cs typeface="Times New Roman" pitchFamily="18" charset="0"/>
              </a:rPr>
              <a:t>0774.570.857</a:t>
            </a:r>
            <a:endParaRPr lang="en-US" sz="24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His </a:t>
            </a:r>
            <a:r>
              <a:rPr lang="en-US" sz="2400" b="1" dirty="0">
                <a:solidFill>
                  <a:schemeClr val="tx2"/>
                </a:solidFill>
                <a:latin typeface="Calibri" pitchFamily="34" charset="0"/>
                <a:ea typeface="Calibri" pitchFamily="34" charset="0"/>
                <a:cs typeface="Times New Roman" pitchFamily="18" charset="0"/>
              </a:rPr>
              <a:t>temperature is 39.0</a:t>
            </a:r>
            <a:r>
              <a:rPr lang="en-US" sz="2400" dirty="0">
                <a:solidFill>
                  <a:schemeClr val="tx2"/>
                </a:solidFill>
                <a:latin typeface="Calibri" pitchFamily="34" charset="0"/>
                <a:ea typeface="Calibri" pitchFamily="34" charset="0"/>
                <a:cs typeface="Times New Roman" pitchFamily="18" charset="0"/>
              </a:rPr>
              <a:t>.</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Fever for 7 days</a:t>
            </a:r>
          </a:p>
          <a:p>
            <a:pPr marL="342900" indent="-342900">
              <a:buSzPts val="1200"/>
              <a:buFont typeface="Wingdings" charset="2"/>
              <a:buChar char="§"/>
            </a:pPr>
            <a:r>
              <a:rPr lang="en-US" sz="2400" dirty="0">
                <a:solidFill>
                  <a:schemeClr val="tx2"/>
                </a:solidFill>
                <a:latin typeface="Calibri" pitchFamily="34" charset="0"/>
                <a:ea typeface="Calibri" pitchFamily="34" charset="0"/>
                <a:cs typeface="Times New Roman" pitchFamily="18" charset="0"/>
              </a:rPr>
              <a:t>Has vomited 3 times this morning</a:t>
            </a:r>
          </a:p>
          <a:p>
            <a:pPr marL="342900" indent="-342900">
              <a:buSzPts val="1200"/>
              <a:buFont typeface="Wingdings" pitchFamily="2" charset="2"/>
              <a:buChar char=""/>
            </a:pPr>
            <a:endParaRPr lang="en-US" sz="24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554549" y="3350766"/>
            <a:ext cx="3153872" cy="2670319"/>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 together!</a:t>
            </a:r>
          </a:p>
        </p:txBody>
      </p:sp>
    </p:spTree>
    <p:extLst>
      <p:ext uri="{BB962C8B-B14F-4D97-AF65-F5344CB8AC3E}">
        <p14:creationId xmlns:p14="http://schemas.microsoft.com/office/powerpoint/2010/main" val="135343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625937"/>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2800" b="1" kern="0" dirty="0">
                <a:solidFill>
                  <a:srgbClr val="767171"/>
                </a:solidFill>
                <a:latin typeface="Calibri" panose="020F0502020204030204" pitchFamily="34" charset="0"/>
              </a:rPr>
              <a:t>Use your Sick Child Guide to assess what should be done with the following cases, write details in your patient register, and fill out the referral form:</a:t>
            </a:r>
          </a:p>
          <a:p>
            <a:pPr defTabSz="342882" fontAlgn="base">
              <a:spcBef>
                <a:spcPct val="20000"/>
              </a:spcBef>
              <a:spcAft>
                <a:spcPct val="0"/>
              </a:spcAft>
              <a:defRPr/>
            </a:pP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540933" y="2601713"/>
            <a:ext cx="10651067" cy="3847207"/>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800" dirty="0">
              <a:solidFill>
                <a:schemeClr val="tx2"/>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Family Name is </a:t>
            </a:r>
            <a:r>
              <a:rPr lang="en-US" sz="2400" b="1" dirty="0">
                <a:solidFill>
                  <a:srgbClr val="767171"/>
                </a:solidFill>
                <a:latin typeface="Calibri" pitchFamily="34" charset="0"/>
                <a:ea typeface="Calibri" pitchFamily="34" charset="0"/>
                <a:cs typeface="Times New Roman" pitchFamily="18" charset="0"/>
              </a:rPr>
              <a:t>OPIO</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Patient’s Given Name is </a:t>
            </a:r>
            <a:r>
              <a:rPr lang="en-US" sz="2400" b="1" dirty="0">
                <a:solidFill>
                  <a:srgbClr val="767171"/>
                </a:solidFill>
                <a:latin typeface="Calibri" pitchFamily="34" charset="0"/>
                <a:ea typeface="Calibri" pitchFamily="34" charset="0"/>
                <a:cs typeface="Times New Roman" pitchFamily="18" charset="0"/>
              </a:rPr>
              <a:t>Betty</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Mothers name is </a:t>
            </a:r>
            <a:r>
              <a:rPr lang="en-US" sz="2400" b="1" dirty="0" err="1">
                <a:solidFill>
                  <a:srgbClr val="767171"/>
                </a:solidFill>
                <a:latin typeface="Calibri" pitchFamily="34" charset="0"/>
                <a:ea typeface="Calibri" pitchFamily="34" charset="0"/>
                <a:cs typeface="Times New Roman" pitchFamily="18" charset="0"/>
              </a:rPr>
              <a:t>Jesika</a:t>
            </a:r>
            <a:endParaRPr lang="en-US" sz="2400" b="1"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Lives </a:t>
            </a:r>
            <a:r>
              <a:rPr lang="en-US" sz="2400" dirty="0" err="1">
                <a:solidFill>
                  <a:srgbClr val="767171"/>
                </a:solidFill>
                <a:latin typeface="Calibri" pitchFamily="34" charset="0"/>
                <a:ea typeface="Calibri" pitchFamily="34" charset="0"/>
                <a:cs typeface="Times New Roman" pitchFamily="18" charset="0"/>
              </a:rPr>
              <a:t>Anyeke</a:t>
            </a:r>
            <a:r>
              <a:rPr lang="en-US" sz="2400" dirty="0">
                <a:solidFill>
                  <a:srgbClr val="767171"/>
                </a:solidFill>
                <a:latin typeface="Calibri" pitchFamily="34" charset="0"/>
                <a:ea typeface="Calibri" pitchFamily="34" charset="0"/>
                <a:cs typeface="Times New Roman" pitchFamily="18" charset="0"/>
              </a:rPr>
              <a:t>, OYAM</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She is </a:t>
            </a:r>
            <a:r>
              <a:rPr lang="en-US" sz="2400" b="1" dirty="0">
                <a:solidFill>
                  <a:srgbClr val="767171"/>
                </a:solidFill>
                <a:latin typeface="Calibri" pitchFamily="34" charset="0"/>
                <a:ea typeface="Calibri" pitchFamily="34" charset="0"/>
                <a:cs typeface="Times New Roman" pitchFamily="18" charset="0"/>
              </a:rPr>
              <a:t>1 year and 3 months </a:t>
            </a:r>
            <a:r>
              <a:rPr lang="en-US" sz="2400" dirty="0">
                <a:solidFill>
                  <a:srgbClr val="767171"/>
                </a:solidFill>
                <a:latin typeface="Calibri" pitchFamily="34" charset="0"/>
                <a:ea typeface="Calibri" pitchFamily="34" charset="0"/>
                <a:cs typeface="Times New Roman" pitchFamily="18" charset="0"/>
              </a:rPr>
              <a:t>old</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Mobile Number is </a:t>
            </a:r>
            <a:r>
              <a:rPr lang="en-US" sz="2400" b="1" dirty="0">
                <a:solidFill>
                  <a:srgbClr val="767171"/>
                </a:solidFill>
                <a:latin typeface="Calibri" pitchFamily="34" charset="0"/>
                <a:ea typeface="Calibri" pitchFamily="34" charset="0"/>
                <a:cs typeface="Times New Roman" pitchFamily="18" charset="0"/>
              </a:rPr>
              <a:t>0774.570.859</a:t>
            </a:r>
            <a:endParaRPr lang="en-US" sz="2400" dirty="0">
              <a:solidFill>
                <a:srgbClr val="767171"/>
              </a:solidFill>
              <a:latin typeface="Calibri" pitchFamily="34" charset="0"/>
              <a:ea typeface="Calibri" pitchFamily="34" charset="0"/>
              <a:cs typeface="Times New Roman" pitchFamily="18" charset="0"/>
            </a:endParaRP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She has been coughing for 10 days</a:t>
            </a:r>
          </a:p>
          <a:p>
            <a:pPr marL="342900" indent="-342900">
              <a:buSzPts val="1200"/>
              <a:buFont typeface="Wingdings" charset="2"/>
              <a:buChar char="§"/>
            </a:pPr>
            <a:r>
              <a:rPr lang="en-US" sz="2400" dirty="0">
                <a:solidFill>
                  <a:srgbClr val="767171"/>
                </a:solidFill>
                <a:latin typeface="Calibri" pitchFamily="34" charset="0"/>
                <a:ea typeface="Calibri" pitchFamily="34" charset="0"/>
                <a:cs typeface="Times New Roman" pitchFamily="18" charset="0"/>
              </a:rPr>
              <a:t>She has chest in-drawing</a:t>
            </a:r>
          </a:p>
          <a:p>
            <a:pPr>
              <a:buSzPts val="1200"/>
            </a:pPr>
            <a:endParaRPr lang="en-US" sz="24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899476" y="3366447"/>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111111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What is your role in community health?</a:t>
            </a:r>
          </a:p>
        </p:txBody>
      </p:sp>
      <p:pic>
        <p:nvPicPr>
          <p:cNvPr id="3" name="Picture 2"/>
          <p:cNvPicPr>
            <a:picLocks noChangeAspect="1"/>
          </p:cNvPicPr>
          <p:nvPr/>
        </p:nvPicPr>
        <p:blipFill>
          <a:blip r:embed="rId3"/>
          <a:stretch>
            <a:fillRect/>
          </a:stretch>
        </p:blipFill>
        <p:spPr>
          <a:xfrm>
            <a:off x="7736445" y="1359361"/>
            <a:ext cx="3473168" cy="1972494"/>
          </a:xfrm>
          <a:prstGeom prst="rect">
            <a:avLst/>
          </a:prstGeom>
          <a:ln w="50800">
            <a:solidFill>
              <a:srgbClr val="FFC000"/>
            </a:solidFill>
          </a:ln>
        </p:spPr>
      </p:pic>
      <p:pic>
        <p:nvPicPr>
          <p:cNvPr id="4" name="Picture 3"/>
          <p:cNvPicPr>
            <a:picLocks noChangeAspect="1"/>
          </p:cNvPicPr>
          <p:nvPr/>
        </p:nvPicPr>
        <p:blipFill>
          <a:blip r:embed="rId4"/>
          <a:stretch>
            <a:fillRect/>
          </a:stretch>
        </p:blipFill>
        <p:spPr>
          <a:xfrm>
            <a:off x="1441451" y="2953744"/>
            <a:ext cx="3495567" cy="1758379"/>
          </a:xfrm>
          <a:prstGeom prst="rect">
            <a:avLst/>
          </a:prstGeom>
          <a:ln w="50800">
            <a:solidFill>
              <a:srgbClr val="002060"/>
            </a:solidFill>
          </a:ln>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69505" y="1673938"/>
            <a:ext cx="2560228" cy="1612872"/>
          </a:xfrm>
          <a:prstGeom prst="rect">
            <a:avLst/>
          </a:prstGeom>
          <a:ln w="50800">
            <a:solidFill>
              <a:srgbClr val="0070C0"/>
            </a:solidFill>
          </a:ln>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35179" y="3460900"/>
            <a:ext cx="2766357" cy="1251223"/>
          </a:xfrm>
          <a:prstGeom prst="rect">
            <a:avLst/>
          </a:prstGeom>
          <a:ln w="50800">
            <a:solidFill>
              <a:srgbClr val="00B050"/>
            </a:solidFill>
          </a:ln>
        </p:spPr>
      </p:pic>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8645" y="1359361"/>
            <a:ext cx="2791992" cy="1532992"/>
          </a:xfrm>
          <a:prstGeom prst="rect">
            <a:avLst/>
          </a:prstGeom>
          <a:ln w="50800">
            <a:solidFill>
              <a:schemeClr val="accent5">
                <a:lumMod val="50000"/>
              </a:schemeClr>
            </a:solidFill>
          </a:ln>
        </p:spPr>
      </p:pic>
      <p:pic>
        <p:nvPicPr>
          <p:cNvPr id="8" name="Pictur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636885" y="3619350"/>
            <a:ext cx="1280339" cy="427169"/>
          </a:xfrm>
          <a:prstGeom prst="rect">
            <a:avLst/>
          </a:prstGeom>
          <a:ln w="50800">
            <a:solidFill>
              <a:srgbClr val="AE2272"/>
            </a:solidFill>
          </a:ln>
        </p:spPr>
      </p:pic>
      <p:pic>
        <p:nvPicPr>
          <p:cNvPr id="9" name="Picture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149618" y="4407447"/>
            <a:ext cx="2072961" cy="1394321"/>
          </a:xfrm>
          <a:prstGeom prst="rect">
            <a:avLst/>
          </a:prstGeom>
          <a:ln w="50800">
            <a:solidFill>
              <a:srgbClr val="7030A0"/>
            </a:solidFill>
          </a:ln>
        </p:spPr>
      </p:pic>
      <p:pic>
        <p:nvPicPr>
          <p:cNvPr id="10" name="Picture 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70736" y="4679553"/>
            <a:ext cx="2550109" cy="1491410"/>
          </a:xfrm>
          <a:prstGeom prst="rect">
            <a:avLst/>
          </a:prstGeom>
          <a:ln w="50800">
            <a:solidFill>
              <a:srgbClr val="E04920"/>
            </a:solidFill>
          </a:ln>
        </p:spPr>
      </p:pic>
      <p:pic>
        <p:nvPicPr>
          <p:cNvPr id="11" name="Picture 1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985844" y="5106864"/>
            <a:ext cx="2409835" cy="1398311"/>
          </a:xfrm>
          <a:prstGeom prst="rect">
            <a:avLst/>
          </a:prstGeom>
          <a:ln w="50800">
            <a:solidFill>
              <a:schemeClr val="accent1"/>
            </a:solidFill>
          </a:ln>
        </p:spPr>
      </p:pic>
    </p:spTree>
    <p:extLst>
      <p:ext uri="{BB962C8B-B14F-4D97-AF65-F5344CB8AC3E}">
        <p14:creationId xmlns:p14="http://schemas.microsoft.com/office/powerpoint/2010/main" val="739933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7184" y="1750408"/>
            <a:ext cx="11137632" cy="4739759"/>
          </a:xfrm>
          <a:prstGeom prst="rect">
            <a:avLst/>
          </a:prstGeom>
        </p:spPr>
        <p:txBody>
          <a:bodyPr wrap="square">
            <a:spAutoFit/>
          </a:bodyPr>
          <a:lstStyle/>
          <a:p>
            <a:pPr marL="457200" indent="-457200">
              <a:buFont typeface="Wingdings" charset="2"/>
              <a:buChar char="§"/>
            </a:pPr>
            <a:r>
              <a:rPr lang="en-US" sz="2800" dirty="0">
                <a:solidFill>
                  <a:srgbClr val="8CC738"/>
                </a:solidFill>
                <a:latin typeface="Calibri" panose="020F0502020204030204" pitchFamily="34" charset="0"/>
              </a:rPr>
              <a:t>How can you help calm the caregiver’s fears?</a:t>
            </a:r>
          </a:p>
          <a:p>
            <a:pPr marL="800100" lvl="1" indent="-342900">
              <a:buFont typeface="Wingdings" charset="2"/>
              <a:buChar char="§"/>
            </a:pPr>
            <a:r>
              <a:rPr lang="en-US" sz="2400" dirty="0">
                <a:solidFill>
                  <a:srgbClr val="767171"/>
                </a:solidFill>
                <a:latin typeface="Calibri" panose="020F0502020204030204" pitchFamily="34" charset="0"/>
              </a:rPr>
              <a:t>Explain what will happen</a:t>
            </a:r>
          </a:p>
          <a:p>
            <a:pPr marL="800100" lvl="1" indent="-342900">
              <a:buFont typeface="Wingdings" charset="2"/>
              <a:buChar char="§"/>
            </a:pPr>
            <a:r>
              <a:rPr lang="en-US" sz="2400" dirty="0">
                <a:solidFill>
                  <a:srgbClr val="767171"/>
                </a:solidFill>
                <a:latin typeface="Calibri" panose="020F0502020204030204" pitchFamily="34" charset="0"/>
              </a:rPr>
              <a:t>Write a referral note </a:t>
            </a:r>
          </a:p>
          <a:p>
            <a:pPr marL="457200" indent="-457200">
              <a:buFont typeface="Wingdings" charset="2"/>
              <a:buChar char="§"/>
            </a:pPr>
            <a:r>
              <a:rPr lang="en-US" sz="2800" dirty="0">
                <a:solidFill>
                  <a:srgbClr val="8CC738"/>
                </a:solidFill>
                <a:latin typeface="Calibri" panose="020F0502020204030204" pitchFamily="34" charset="0"/>
              </a:rPr>
              <a:t>I don’t have a way to get to the health facility</a:t>
            </a:r>
          </a:p>
          <a:p>
            <a:pPr marL="800100" lvl="1" indent="-342900">
              <a:buFont typeface="Wingdings" charset="2"/>
              <a:buChar char="§"/>
            </a:pPr>
            <a:r>
              <a:rPr lang="en-US" sz="2400" dirty="0">
                <a:solidFill>
                  <a:srgbClr val="767171"/>
                </a:solidFill>
                <a:latin typeface="Calibri" panose="020F0502020204030204" pitchFamily="34" charset="0"/>
              </a:rPr>
              <a:t>Help to arrange transportation</a:t>
            </a:r>
          </a:p>
          <a:p>
            <a:pPr marL="457200" indent="-457200">
              <a:buFont typeface="Wingdings" charset="2"/>
              <a:buChar char="§"/>
            </a:pPr>
            <a:r>
              <a:rPr lang="en-US" sz="2800" dirty="0">
                <a:solidFill>
                  <a:srgbClr val="8CC738"/>
                </a:solidFill>
                <a:latin typeface="Calibri" panose="020F0502020204030204" pitchFamily="34" charset="0"/>
              </a:rPr>
              <a:t>I cannot leave home</a:t>
            </a:r>
          </a:p>
          <a:p>
            <a:pPr marL="800100" lvl="1" indent="-342900">
              <a:buFont typeface="Wingdings" charset="2"/>
              <a:buChar char="§"/>
            </a:pPr>
            <a:r>
              <a:rPr lang="en-US" sz="2400" dirty="0">
                <a:solidFill>
                  <a:srgbClr val="767171"/>
                </a:solidFill>
                <a:latin typeface="Calibri" panose="020F0502020204030204" pitchFamily="34" charset="0"/>
              </a:rPr>
              <a:t>Help the family locate someone who could help with the other children</a:t>
            </a:r>
          </a:p>
          <a:p>
            <a:pPr marL="457200" indent="-457200">
              <a:buFont typeface="Wingdings" charset="2"/>
              <a:buChar char="§"/>
            </a:pPr>
            <a:r>
              <a:rPr lang="en-US" sz="2800" dirty="0">
                <a:solidFill>
                  <a:srgbClr val="8CC738"/>
                </a:solidFill>
                <a:latin typeface="Calibri" panose="020F0502020204030204" pitchFamily="34" charset="0"/>
              </a:rPr>
              <a:t>I know my child is very sick. The nurse at the health facility will send my child to the hospital to die</a:t>
            </a:r>
            <a:endParaRPr lang="en-US" sz="2400" dirty="0">
              <a:solidFill>
                <a:srgbClr val="8CC738"/>
              </a:solidFill>
              <a:latin typeface="Calibri" panose="020F0502020204030204" pitchFamily="34" charset="0"/>
            </a:endParaRPr>
          </a:p>
          <a:p>
            <a:pPr marL="800100" lvl="1" indent="-342900">
              <a:buFont typeface="Wingdings" charset="2"/>
              <a:buChar char="§"/>
            </a:pPr>
            <a:r>
              <a:rPr lang="en-US" sz="2400" dirty="0">
                <a:solidFill>
                  <a:srgbClr val="767171"/>
                </a:solidFill>
                <a:latin typeface="Calibri" panose="020F0502020204030204" pitchFamily="34" charset="0"/>
              </a:rPr>
              <a:t>Explain that the health facility and hospital have trained staff, supplies, and equipment to help the child</a:t>
            </a:r>
          </a:p>
          <a:p>
            <a:pPr marL="285750" indent="-285750">
              <a:buFont typeface="Arial" panose="020B0604020202020204" pitchFamily="34" charset="0"/>
              <a:buChar char="•"/>
            </a:pPr>
            <a:endParaRPr lang="en-US" dirty="0"/>
          </a:p>
        </p:txBody>
      </p:sp>
      <p:sp>
        <p:nvSpPr>
          <p:cNvPr id="5" name="Title 4"/>
          <p:cNvSpPr>
            <a:spLocks noGrp="1"/>
          </p:cNvSpPr>
          <p:nvPr>
            <p:ph type="title"/>
          </p:nvPr>
        </p:nvSpPr>
        <p:spPr/>
        <p:txBody>
          <a:bodyPr/>
          <a:lstStyle/>
          <a:p>
            <a:r>
              <a:rPr lang="en-US" dirty="0"/>
              <a:t>Getting sick children to the health </a:t>
            </a:r>
            <a:r>
              <a:rPr lang="en-US" dirty="0" err="1"/>
              <a:t>centre</a:t>
            </a:r>
            <a:endParaRPr lang="en-US" dirty="0"/>
          </a:p>
        </p:txBody>
      </p:sp>
      <p:pic>
        <p:nvPicPr>
          <p:cNvPr id="7" name="Picture 6"/>
          <p:cNvPicPr>
            <a:picLocks noChangeAspect="1"/>
          </p:cNvPicPr>
          <p:nvPr/>
        </p:nvPicPr>
        <p:blipFill>
          <a:blip r:embed="rId3"/>
          <a:stretch>
            <a:fillRect/>
          </a:stretch>
        </p:blipFill>
        <p:spPr>
          <a:xfrm>
            <a:off x="8555748" y="1545285"/>
            <a:ext cx="3090895" cy="2217894"/>
          </a:xfrm>
          <a:prstGeom prst="rect">
            <a:avLst/>
          </a:prstGeom>
        </p:spPr>
      </p:pic>
    </p:spTree>
    <p:extLst>
      <p:ext uri="{BB962C8B-B14F-4D97-AF65-F5344CB8AC3E}">
        <p14:creationId xmlns:p14="http://schemas.microsoft.com/office/powerpoint/2010/main" val="110998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 calcmode="lin" valueType="num">
                                      <p:cBhvr additive="base">
                                        <p:cTn id="3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anim calcmode="lin" valueType="num">
                                      <p:cBhvr additive="base">
                                        <p:cTn id="4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 calcmode="lin" valueType="num">
                                      <p:cBhvr additive="base">
                                        <p:cTn id="4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4">
                                            <p:txEl>
                                              <p:pRg st="8" end="8"/>
                                            </p:txEl>
                                          </p:spTgt>
                                        </p:tgtEl>
                                        <p:attrNameLst>
                                          <p:attrName>style.visibility</p:attrName>
                                        </p:attrNameLst>
                                      </p:cBhvr>
                                      <p:to>
                                        <p:strVal val="visible"/>
                                      </p:to>
                                    </p:set>
                                    <p:anim calcmode="lin" valueType="num">
                                      <p:cBhvr additive="base">
                                        <p:cTn id="5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2"/>
          <p:cNvSpPr>
            <a:spLocks noGrp="1"/>
          </p:cNvSpPr>
          <p:nvPr>
            <p:ph idx="4294967295"/>
          </p:nvPr>
        </p:nvSpPr>
        <p:spPr>
          <a:xfrm>
            <a:off x="0" y="1600200"/>
            <a:ext cx="10972800" cy="4525963"/>
          </a:xfrm>
          <a:prstGeom prst="rect">
            <a:avLst/>
          </a:prstGeom>
        </p:spPr>
        <p:txBody>
          <a:bodyPr/>
          <a:lstStyle/>
          <a:p>
            <a:pPr eaLnBrk="1" hangingPunct="1">
              <a:buFont typeface="Arial" pitchFamily="34" charset="0"/>
              <a:buNone/>
            </a:pPr>
            <a:r>
              <a:rPr lang="en-US" sz="800" dirty="0"/>
              <a:t>.</a:t>
            </a:r>
          </a:p>
        </p:txBody>
      </p:sp>
      <p:sp>
        <p:nvSpPr>
          <p:cNvPr id="6" name="Content Placeholder 2"/>
          <p:cNvSpPr txBox="1">
            <a:spLocks/>
          </p:cNvSpPr>
          <p:nvPr/>
        </p:nvSpPr>
        <p:spPr bwMode="auto">
          <a:xfrm>
            <a:off x="639705" y="1751379"/>
            <a:ext cx="10799703" cy="4119608"/>
          </a:xfrm>
          <a:prstGeom prst="rect">
            <a:avLst/>
          </a:prstGeom>
          <a:noFill/>
          <a:ln w="9525">
            <a:noFill/>
            <a:miter lim="800000"/>
            <a:headEnd/>
            <a:tailEnd/>
          </a:ln>
        </p:spPr>
        <p:txBody>
          <a:bodyPr vert="horz" wrap="square" lIns="68580" tIns="34292" rIns="68580" bIns="34292" numCol="1" anchor="t" anchorCtr="0" compatLnSpc="1">
            <a:prstTxWarp prst="textNoShape">
              <a:avLst/>
            </a:prstTxWarp>
          </a:bodyPr>
          <a:lstStyle/>
          <a:p>
            <a:pPr defTabSz="342882" fontAlgn="base">
              <a:spcBef>
                <a:spcPct val="20000"/>
              </a:spcBef>
              <a:spcAft>
                <a:spcPct val="0"/>
              </a:spcAft>
              <a:defRPr/>
            </a:pPr>
            <a:r>
              <a:rPr lang="en-US" sz="3200" b="1" kern="0" dirty="0">
                <a:solidFill>
                  <a:srgbClr val="767171"/>
                </a:solidFill>
                <a:latin typeface="Calibri" panose="020F0502020204030204" pitchFamily="34" charset="0"/>
              </a:rPr>
              <a:t>Role play</a:t>
            </a:r>
          </a:p>
          <a:p>
            <a:pPr defTabSz="342882" fontAlgn="base">
              <a:spcBef>
                <a:spcPct val="20000"/>
              </a:spcBef>
              <a:spcAft>
                <a:spcPct val="0"/>
              </a:spcAft>
              <a:defRPr/>
            </a:pPr>
            <a:r>
              <a:rPr lang="en-US" sz="3200" b="1" kern="0" dirty="0">
                <a:solidFill>
                  <a:srgbClr val="342155"/>
                </a:solidFill>
                <a:latin typeface="Calibri" panose="020F0502020204030204" pitchFamily="34" charset="0"/>
              </a:rPr>
              <a:t> </a:t>
            </a:r>
            <a:endParaRPr lang="en-US" sz="2400" b="1" kern="0" dirty="0">
              <a:solidFill>
                <a:srgbClr val="C00000"/>
              </a:solidFill>
            </a:endParaRPr>
          </a:p>
          <a:p>
            <a:pPr algn="ctr" defTabSz="342882" fontAlgn="base">
              <a:spcAft>
                <a:spcPct val="0"/>
              </a:spcAft>
              <a:defRPr/>
            </a:pPr>
            <a:endParaRPr lang="en-US" sz="2700" b="1" kern="0" dirty="0">
              <a:solidFill>
                <a:srgbClr val="342155"/>
              </a:solidFill>
            </a:endParaRPr>
          </a:p>
        </p:txBody>
      </p:sp>
      <p:sp>
        <p:nvSpPr>
          <p:cNvPr id="5" name="Rectangle 3"/>
          <p:cNvSpPr>
            <a:spLocks noChangeArrowheads="1"/>
          </p:cNvSpPr>
          <p:nvPr/>
        </p:nvSpPr>
        <p:spPr bwMode="auto">
          <a:xfrm>
            <a:off x="1311301" y="2315771"/>
            <a:ext cx="10651067" cy="3785652"/>
          </a:xfrm>
          <a:prstGeom prst="rect">
            <a:avLst/>
          </a:prstGeom>
          <a:noFill/>
          <a:ln w="9525">
            <a:noFill/>
            <a:miter lim="800000"/>
            <a:headEnd/>
            <a:tailEnd/>
          </a:ln>
        </p:spPr>
        <p:txBody>
          <a:bodyPr anchor="ctr">
            <a:spAutoFit/>
          </a:bodyPr>
          <a:lstStyle/>
          <a:p>
            <a:pPr marL="342900" indent="-342900">
              <a:buSzPts val="1200"/>
              <a:buFont typeface="Wingdings" pitchFamily="2" charset="2"/>
              <a:buChar char=""/>
            </a:pPr>
            <a:endParaRPr lang="en-US" sz="24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Family Name is </a:t>
            </a:r>
            <a:r>
              <a:rPr lang="en-US" sz="2400" b="1" dirty="0">
                <a:solidFill>
                  <a:schemeClr val="bg2">
                    <a:lumMod val="50000"/>
                  </a:schemeClr>
                </a:solidFill>
                <a:latin typeface="Calibri" pitchFamily="34" charset="0"/>
                <a:ea typeface="Calibri" pitchFamily="34" charset="0"/>
                <a:cs typeface="Times New Roman" pitchFamily="18" charset="0"/>
              </a:rPr>
              <a:t>OKELLO</a:t>
            </a:r>
            <a:endParaRPr lang="en-US" sz="24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Patient’s Given Name is </a:t>
            </a:r>
            <a:r>
              <a:rPr lang="en-US" sz="2400" b="1" dirty="0">
                <a:solidFill>
                  <a:schemeClr val="bg2">
                    <a:lumMod val="50000"/>
                  </a:schemeClr>
                </a:solidFill>
                <a:latin typeface="Calibri" pitchFamily="34" charset="0"/>
                <a:ea typeface="Calibri" pitchFamily="34" charset="0"/>
                <a:cs typeface="Times New Roman" pitchFamily="18" charset="0"/>
              </a:rPr>
              <a:t>Betty</a:t>
            </a: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Mothers name is </a:t>
            </a:r>
            <a:r>
              <a:rPr lang="en-US" sz="2400" b="1" dirty="0" err="1">
                <a:solidFill>
                  <a:schemeClr val="bg2">
                    <a:lumMod val="50000"/>
                  </a:schemeClr>
                </a:solidFill>
                <a:latin typeface="Calibri" pitchFamily="34" charset="0"/>
                <a:ea typeface="Calibri" pitchFamily="34" charset="0"/>
                <a:cs typeface="Times New Roman" pitchFamily="18" charset="0"/>
              </a:rPr>
              <a:t>Jesika</a:t>
            </a:r>
            <a:endParaRPr lang="en-US" sz="2400" b="1"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Lives </a:t>
            </a:r>
            <a:r>
              <a:rPr lang="en-US" sz="2400" dirty="0" err="1">
                <a:solidFill>
                  <a:schemeClr val="bg2">
                    <a:lumMod val="50000"/>
                  </a:schemeClr>
                </a:solidFill>
                <a:latin typeface="Calibri" pitchFamily="34" charset="0"/>
                <a:ea typeface="Calibri" pitchFamily="34" charset="0"/>
                <a:cs typeface="Times New Roman" pitchFamily="18" charset="0"/>
              </a:rPr>
              <a:t>Namasale</a:t>
            </a:r>
            <a:r>
              <a:rPr lang="en-US" sz="2400" dirty="0">
                <a:solidFill>
                  <a:schemeClr val="bg2">
                    <a:lumMod val="50000"/>
                  </a:schemeClr>
                </a:solidFill>
                <a:latin typeface="Calibri" pitchFamily="34" charset="0"/>
                <a:ea typeface="Calibri" pitchFamily="34" charset="0"/>
                <a:cs typeface="Times New Roman" pitchFamily="18" charset="0"/>
              </a:rPr>
              <a:t>, AMOLATAR</a:t>
            </a: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She is </a:t>
            </a:r>
            <a:r>
              <a:rPr lang="en-US" sz="2400" b="1" dirty="0">
                <a:solidFill>
                  <a:schemeClr val="bg2">
                    <a:lumMod val="50000"/>
                  </a:schemeClr>
                </a:solidFill>
                <a:latin typeface="Calibri" pitchFamily="34" charset="0"/>
                <a:ea typeface="Calibri" pitchFamily="34" charset="0"/>
                <a:cs typeface="Times New Roman" pitchFamily="18" charset="0"/>
              </a:rPr>
              <a:t>1 year and 3 months </a:t>
            </a:r>
            <a:r>
              <a:rPr lang="en-US" sz="2400" dirty="0">
                <a:solidFill>
                  <a:schemeClr val="bg2">
                    <a:lumMod val="50000"/>
                  </a:schemeClr>
                </a:solidFill>
                <a:latin typeface="Calibri" pitchFamily="34" charset="0"/>
                <a:ea typeface="Calibri" pitchFamily="34" charset="0"/>
                <a:cs typeface="Times New Roman" pitchFamily="18" charset="0"/>
              </a:rPr>
              <a:t>old</a:t>
            </a: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Mobile Number is </a:t>
            </a:r>
            <a:r>
              <a:rPr lang="en-US" sz="2400" b="1" dirty="0">
                <a:solidFill>
                  <a:schemeClr val="bg2">
                    <a:lumMod val="50000"/>
                  </a:schemeClr>
                </a:solidFill>
                <a:latin typeface="Calibri" pitchFamily="34" charset="0"/>
                <a:ea typeface="Calibri" pitchFamily="34" charset="0"/>
                <a:cs typeface="Times New Roman" pitchFamily="18" charset="0"/>
              </a:rPr>
              <a:t>0774.570.859</a:t>
            </a:r>
            <a:endParaRPr lang="en-US" sz="2400" dirty="0">
              <a:solidFill>
                <a:schemeClr val="bg2">
                  <a:lumMod val="50000"/>
                </a:schemeClr>
              </a:solidFill>
              <a:latin typeface="Calibri" pitchFamily="34" charset="0"/>
              <a:ea typeface="Calibri" pitchFamily="34" charset="0"/>
              <a:cs typeface="Times New Roman" pitchFamily="18" charset="0"/>
            </a:endParaRP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She has been coughing for 10 days</a:t>
            </a:r>
          </a:p>
          <a:p>
            <a:pPr marL="342900" indent="-342900">
              <a:buSzPts val="1200"/>
              <a:buFont typeface="Wingdings" pitchFamily="2" charset="2"/>
              <a:buChar char=""/>
            </a:pPr>
            <a:r>
              <a:rPr lang="en-US" sz="2400" dirty="0">
                <a:solidFill>
                  <a:schemeClr val="bg2">
                    <a:lumMod val="50000"/>
                  </a:schemeClr>
                </a:solidFill>
                <a:latin typeface="Calibri" pitchFamily="34" charset="0"/>
                <a:ea typeface="Calibri" pitchFamily="34" charset="0"/>
                <a:cs typeface="Times New Roman" pitchFamily="18" charset="0"/>
              </a:rPr>
              <a:t>She has chest in-drawing</a:t>
            </a:r>
          </a:p>
          <a:p>
            <a:pPr>
              <a:buSzPts val="1200"/>
            </a:pPr>
            <a:endParaRPr lang="en-US" sz="2400" dirty="0">
              <a:solidFill>
                <a:schemeClr val="tx2"/>
              </a:solidFill>
              <a:latin typeface="Calibri" pitchFamily="34" charset="0"/>
              <a:ea typeface="Calibri" pitchFamily="34" charset="0"/>
              <a:cs typeface="Times New Roman" pitchFamily="18" charset="0"/>
            </a:endParaRPr>
          </a:p>
        </p:txBody>
      </p:sp>
      <p:sp>
        <p:nvSpPr>
          <p:cNvPr id="7" name="Rounded Rectangle 6"/>
          <p:cNvSpPr/>
          <p:nvPr/>
        </p:nvSpPr>
        <p:spPr>
          <a:xfrm>
            <a:off x="7727013" y="2896049"/>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Let’s practice!</a:t>
            </a:r>
          </a:p>
        </p:txBody>
      </p:sp>
    </p:spTree>
    <p:extLst>
      <p:ext uri="{BB962C8B-B14F-4D97-AF65-F5344CB8AC3E}">
        <p14:creationId xmlns:p14="http://schemas.microsoft.com/office/powerpoint/2010/main" val="8967778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79449" y="1824038"/>
            <a:ext cx="9213689" cy="4413250"/>
          </a:xfrm>
          <a:prstGeom prst="rect">
            <a:avLst/>
          </a:prstGeom>
        </p:spPr>
        <p:txBody>
          <a:bodyPr>
            <a:normAutofit fontScale="85000" lnSpcReduction="10000"/>
          </a:bodyPr>
          <a:lstStyle/>
          <a:p>
            <a:pPr marL="0" indent="0">
              <a:buClr>
                <a:srgbClr val="002060"/>
              </a:buClr>
              <a:buNone/>
            </a:pPr>
            <a:r>
              <a:rPr lang="en-US" sz="3800" b="1" dirty="0">
                <a:solidFill>
                  <a:srgbClr val="767171"/>
                </a:solidFill>
                <a:latin typeface="Calibri" panose="020F0502020204030204" pitchFamily="34" charset="0"/>
              </a:rPr>
              <a:t>Why encourage a caregiver to follow-up with you?</a:t>
            </a:r>
          </a:p>
          <a:p>
            <a:pPr>
              <a:buClr>
                <a:schemeClr val="bg2">
                  <a:lumMod val="50000"/>
                </a:schemeClr>
              </a:buClr>
              <a:buFont typeface="Wingdings" panose="05000000000000000000" pitchFamily="2" charset="2"/>
              <a:buChar char="§"/>
            </a:pPr>
            <a:r>
              <a:rPr lang="en-US" sz="3300" dirty="0">
                <a:solidFill>
                  <a:srgbClr val="767171"/>
                </a:solidFill>
                <a:latin typeface="Calibri" panose="020F0502020204030204" pitchFamily="34" charset="0"/>
              </a:rPr>
              <a:t>To make sure that the child was seen by someone at the health facility</a:t>
            </a:r>
          </a:p>
          <a:p>
            <a:pPr>
              <a:buClr>
                <a:schemeClr val="bg2">
                  <a:lumMod val="50000"/>
                </a:schemeClr>
              </a:buClr>
              <a:buFont typeface="Wingdings" panose="05000000000000000000" pitchFamily="2" charset="2"/>
              <a:buChar char="§"/>
            </a:pPr>
            <a:r>
              <a:rPr lang="en-US" sz="3300" dirty="0">
                <a:solidFill>
                  <a:srgbClr val="767171"/>
                </a:solidFill>
                <a:latin typeface="Calibri" panose="020F0502020204030204" pitchFamily="34" charset="0"/>
              </a:rPr>
              <a:t>To see if child’s condition is improving  </a:t>
            </a:r>
          </a:p>
          <a:p>
            <a:pPr>
              <a:buClr>
                <a:schemeClr val="bg2">
                  <a:lumMod val="50000"/>
                </a:schemeClr>
              </a:buClr>
              <a:buFont typeface="Wingdings" panose="05000000000000000000" pitchFamily="2" charset="2"/>
              <a:buChar char="§"/>
            </a:pPr>
            <a:r>
              <a:rPr lang="en-US" sz="3300" dirty="0">
                <a:solidFill>
                  <a:srgbClr val="767171"/>
                </a:solidFill>
                <a:latin typeface="Calibri" panose="020F0502020204030204" pitchFamily="34" charset="0"/>
              </a:rPr>
              <a:t>To make sure the caregiver understands how to give the treatment </a:t>
            </a:r>
          </a:p>
          <a:p>
            <a:pPr>
              <a:buClr>
                <a:schemeClr val="bg2">
                  <a:lumMod val="50000"/>
                </a:schemeClr>
              </a:buClr>
              <a:buFont typeface="Wingdings" panose="05000000000000000000" pitchFamily="2" charset="2"/>
              <a:buChar char="§"/>
            </a:pPr>
            <a:r>
              <a:rPr lang="en-US" sz="3300" dirty="0">
                <a:solidFill>
                  <a:srgbClr val="767171"/>
                </a:solidFill>
                <a:latin typeface="Calibri" panose="020F0502020204030204" pitchFamily="34" charset="0"/>
              </a:rPr>
              <a:t>To build trust in the community by providing good service</a:t>
            </a:r>
          </a:p>
          <a:p>
            <a:pPr>
              <a:buClr>
                <a:schemeClr val="bg2">
                  <a:lumMod val="50000"/>
                </a:schemeClr>
              </a:buClr>
              <a:buFont typeface="Wingdings" panose="05000000000000000000" pitchFamily="2" charset="2"/>
              <a:buChar char="§"/>
            </a:pPr>
            <a:r>
              <a:rPr lang="en-US" sz="3300" dirty="0">
                <a:solidFill>
                  <a:srgbClr val="767171"/>
                </a:solidFill>
                <a:latin typeface="Calibri" panose="020F0502020204030204" pitchFamily="34" charset="0"/>
              </a:rPr>
              <a:t>To improve the health of the child, family and community</a:t>
            </a:r>
          </a:p>
          <a:p>
            <a:endParaRPr lang="en-US" dirty="0"/>
          </a:p>
        </p:txBody>
      </p:sp>
      <p:sp>
        <p:nvSpPr>
          <p:cNvPr id="2" name="Title 1"/>
          <p:cNvSpPr>
            <a:spLocks noGrp="1"/>
          </p:cNvSpPr>
          <p:nvPr>
            <p:ph type="title"/>
          </p:nvPr>
        </p:nvSpPr>
        <p:spPr/>
        <p:txBody>
          <a:bodyPr/>
          <a:lstStyle/>
          <a:p>
            <a:r>
              <a:rPr lang="en-US" dirty="0"/>
              <a:t>The importance of follow-up</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11765" y="2301463"/>
            <a:ext cx="2062794" cy="1445452"/>
          </a:xfrm>
          <a:prstGeom prst="rect">
            <a:avLst/>
          </a:prstGeom>
          <a:ln w="38100">
            <a:solidFill>
              <a:srgbClr val="000000"/>
            </a:solidFill>
          </a:ln>
        </p:spPr>
      </p:pic>
    </p:spTree>
    <p:extLst>
      <p:ext uri="{BB962C8B-B14F-4D97-AF65-F5344CB8AC3E}">
        <p14:creationId xmlns:p14="http://schemas.microsoft.com/office/powerpoint/2010/main" val="32543648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to do during a follow-up visit</a:t>
            </a:r>
          </a:p>
        </p:txBody>
      </p:sp>
      <p:sp>
        <p:nvSpPr>
          <p:cNvPr id="3" name="TextBox 2"/>
          <p:cNvSpPr txBox="1"/>
          <p:nvPr/>
        </p:nvSpPr>
        <p:spPr>
          <a:xfrm>
            <a:off x="554183" y="1655947"/>
            <a:ext cx="11000508" cy="4893648"/>
          </a:xfrm>
          <a:prstGeom prst="rect">
            <a:avLst/>
          </a:prstGeom>
          <a:noFill/>
        </p:spPr>
        <p:txBody>
          <a:bodyPr wrap="square" rtlCol="0">
            <a:spAutoFit/>
          </a:bodyPr>
          <a:lstStyle/>
          <a:p>
            <a:r>
              <a:rPr lang="en-US" sz="2800" b="1" dirty="0">
                <a:solidFill>
                  <a:srgbClr val="8CC738"/>
                </a:solidFill>
                <a:latin typeface="Calibri" panose="020F0502020204030204" pitchFamily="34" charset="0"/>
              </a:rPr>
              <a:t>During a follow-up visit check for…</a:t>
            </a:r>
          </a:p>
          <a:p>
            <a:pPr marL="514350" indent="-514350">
              <a:buFont typeface="+mj-lt"/>
              <a:buAutoNum type="arabicPeriod"/>
            </a:pPr>
            <a:r>
              <a:rPr lang="en-US" sz="2800" dirty="0">
                <a:solidFill>
                  <a:srgbClr val="767171"/>
                </a:solidFill>
                <a:latin typeface="Calibri" panose="020F0502020204030204" pitchFamily="34" charset="0"/>
              </a:rPr>
              <a:t>Danger signs</a:t>
            </a:r>
          </a:p>
          <a:p>
            <a:pPr marL="514350" indent="-514350">
              <a:buFont typeface="+mj-lt"/>
              <a:buAutoNum type="arabicPeriod"/>
            </a:pPr>
            <a:r>
              <a:rPr lang="en-US" sz="2800" dirty="0">
                <a:solidFill>
                  <a:srgbClr val="767171"/>
                </a:solidFill>
                <a:latin typeface="Calibri" panose="020F0502020204030204" pitchFamily="34" charset="0"/>
              </a:rPr>
              <a:t>Appropriate home care</a:t>
            </a:r>
          </a:p>
          <a:p>
            <a:pPr marL="514350" indent="-514350">
              <a:buFont typeface="+mj-lt"/>
              <a:buAutoNum type="arabicPeriod"/>
            </a:pPr>
            <a:r>
              <a:rPr lang="en-US" sz="2800" dirty="0">
                <a:solidFill>
                  <a:srgbClr val="767171"/>
                </a:solidFill>
                <a:latin typeface="Calibri" panose="020F0502020204030204" pitchFamily="34" charset="0"/>
              </a:rPr>
              <a:t>Giving medicine correctly</a:t>
            </a:r>
          </a:p>
          <a:p>
            <a:pPr marL="514350" indent="-514350">
              <a:buFont typeface="+mj-lt"/>
              <a:buAutoNum type="arabicPeriod"/>
            </a:pPr>
            <a:r>
              <a:rPr lang="en-US" sz="2800" dirty="0">
                <a:solidFill>
                  <a:srgbClr val="767171"/>
                </a:solidFill>
                <a:latin typeface="Calibri" panose="020F0502020204030204" pitchFamily="34" charset="0"/>
              </a:rPr>
              <a:t>Offering fluids and feeding more often</a:t>
            </a:r>
          </a:p>
          <a:p>
            <a:pPr marL="514350" indent="-514350">
              <a:buFont typeface="+mj-lt"/>
              <a:buAutoNum type="arabicPeriod"/>
            </a:pPr>
            <a:endParaRPr lang="en-US" sz="2800" b="1" dirty="0">
              <a:solidFill>
                <a:srgbClr val="002060"/>
              </a:solidFill>
              <a:latin typeface="Calibri" panose="020F0502020204030204" pitchFamily="34" charset="0"/>
            </a:endParaRPr>
          </a:p>
          <a:p>
            <a:r>
              <a:rPr lang="en-US" sz="2800" b="1" dirty="0">
                <a:solidFill>
                  <a:srgbClr val="8CC738"/>
                </a:solidFill>
                <a:latin typeface="Calibri" panose="020F0502020204030204" pitchFamily="34" charset="0"/>
              </a:rPr>
              <a:t>Advise the caregiver to…</a:t>
            </a:r>
          </a:p>
          <a:p>
            <a:pPr marL="457200" indent="-457200">
              <a:buFont typeface="Wingdings" panose="05000000000000000000" pitchFamily="2" charset="2"/>
              <a:buChar char="ü"/>
            </a:pPr>
            <a:r>
              <a:rPr lang="en-US" sz="2800" dirty="0">
                <a:solidFill>
                  <a:srgbClr val="767171"/>
                </a:solidFill>
                <a:latin typeface="Calibri" panose="020F0502020204030204" pitchFamily="34" charset="0"/>
              </a:rPr>
              <a:t>Bring the child if there are other concerns</a:t>
            </a:r>
          </a:p>
          <a:p>
            <a:pPr marL="457200" indent="-457200">
              <a:buFont typeface="Wingdings" panose="05000000000000000000" pitchFamily="2" charset="2"/>
              <a:buChar char="ü"/>
            </a:pPr>
            <a:r>
              <a:rPr lang="en-US" sz="2800" dirty="0">
                <a:solidFill>
                  <a:srgbClr val="767171"/>
                </a:solidFill>
                <a:latin typeface="Calibri" panose="020F0502020204030204" pitchFamily="34" charset="0"/>
              </a:rPr>
              <a:t>Return in a week if the child is still sick</a:t>
            </a:r>
          </a:p>
          <a:p>
            <a:pPr marL="457200" indent="-457200">
              <a:buFont typeface="Wingdings" panose="05000000000000000000" pitchFamily="2" charset="2"/>
              <a:buChar char="ü"/>
            </a:pPr>
            <a:r>
              <a:rPr lang="en-US" sz="2800" dirty="0">
                <a:solidFill>
                  <a:srgbClr val="767171"/>
                </a:solidFill>
                <a:latin typeface="Calibri" panose="020F0502020204030204" pitchFamily="34" charset="0"/>
              </a:rPr>
              <a:t>Complete ALL medicine – even if the child is better</a:t>
            </a:r>
          </a:p>
          <a:p>
            <a:endParaRPr lang="en-US" sz="3200" b="1" dirty="0">
              <a:solidFill>
                <a:srgbClr val="002060"/>
              </a:solidFill>
              <a:latin typeface="Calibri" panose="020F0502020204030204" pitchFamily="34" charset="0"/>
            </a:endParaRPr>
          </a:p>
        </p:txBody>
      </p:sp>
      <p:pic>
        <p:nvPicPr>
          <p:cNvPr id="5" name="Picture 4"/>
          <p:cNvPicPr>
            <a:picLocks noChangeAspect="1"/>
          </p:cNvPicPr>
          <p:nvPr/>
        </p:nvPicPr>
        <p:blipFill>
          <a:blip r:embed="rId3"/>
          <a:stretch>
            <a:fillRect/>
          </a:stretch>
        </p:blipFill>
        <p:spPr>
          <a:xfrm>
            <a:off x="8526211" y="1818799"/>
            <a:ext cx="2418474" cy="2163898"/>
          </a:xfrm>
          <a:prstGeom prst="rect">
            <a:avLst/>
          </a:prstGeom>
        </p:spPr>
      </p:pic>
    </p:spTree>
    <p:extLst>
      <p:ext uri="{BB962C8B-B14F-4D97-AF65-F5344CB8AC3E}">
        <p14:creationId xmlns:p14="http://schemas.microsoft.com/office/powerpoint/2010/main" val="18450101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3548102" y="848865"/>
            <a:ext cx="8015709" cy="3994469"/>
          </a:xfrm>
          <a:prstGeom prst="cloudCallout">
            <a:avLst>
              <a:gd name="adj1" fmla="val -56583"/>
              <a:gd name="adj2" fmla="val 47402"/>
            </a:avLst>
          </a:prstGeom>
          <a:solidFill>
            <a:srgbClr val="8CC738"/>
          </a:solidFill>
          <a:ln w="57150" cap="flat" cmpd="sng" algn="ctr">
            <a:solidFill>
              <a:srgbClr val="8CC738"/>
            </a:solidFill>
            <a:prstDash val="solid"/>
          </a:ln>
          <a:effectLst/>
        </p:spPr>
        <p:txBody>
          <a:bodyPr anchor="ctr"/>
          <a:lstStyle/>
          <a:p>
            <a:pPr defTabSz="457177">
              <a:defRPr/>
            </a:pPr>
            <a:endParaRPr lang="en-US" sz="2800" b="1" kern="0" dirty="0">
              <a:solidFill>
                <a:srgbClr val="006E2E"/>
              </a:solidFill>
            </a:endParaRPr>
          </a:p>
        </p:txBody>
      </p:sp>
      <p:sp>
        <p:nvSpPr>
          <p:cNvPr id="6" name="Rectangle 5"/>
          <p:cNvSpPr/>
          <p:nvPr/>
        </p:nvSpPr>
        <p:spPr>
          <a:xfrm>
            <a:off x="4640028" y="1684885"/>
            <a:ext cx="7158976" cy="2400657"/>
          </a:xfrm>
          <a:prstGeom prst="rect">
            <a:avLst/>
          </a:prstGeom>
        </p:spPr>
        <p:txBody>
          <a:bodyPr wrap="square">
            <a:spAutoFit/>
          </a:bodyPr>
          <a:lstStyle/>
          <a:p>
            <a:pPr marL="288911" indent="-288911" defTabSz="457177">
              <a:buFont typeface="Wingdings" pitchFamily="2" charset="2"/>
              <a:buChar char="ü"/>
              <a:defRPr/>
            </a:pPr>
            <a:r>
              <a:rPr lang="en-US" sz="3000" b="1" kern="0" dirty="0">
                <a:solidFill>
                  <a:srgbClr val="1B2F7F"/>
                </a:solidFill>
                <a:latin typeface="Calibri" panose="020F0502020204030204" pitchFamily="34" charset="0"/>
              </a:rPr>
              <a:t>Motivate caregivers to take very sick children for additional help.</a:t>
            </a:r>
          </a:p>
          <a:p>
            <a:pPr marL="288911" indent="-288911" defTabSz="457177">
              <a:buFont typeface="Wingdings" pitchFamily="2" charset="2"/>
              <a:buChar char="ü"/>
              <a:defRPr/>
            </a:pPr>
            <a:r>
              <a:rPr lang="en-US" sz="3000" b="1" kern="0" dirty="0">
                <a:solidFill>
                  <a:srgbClr val="1B2F7F"/>
                </a:solidFill>
                <a:latin typeface="Calibri" panose="020F0502020204030204" pitchFamily="34" charset="0"/>
              </a:rPr>
              <a:t>Follow-up with referred families to ensure recovery</a:t>
            </a:r>
          </a:p>
          <a:p>
            <a:pPr marL="288911" indent="-288911" defTabSz="457177">
              <a:buFont typeface="Wingdings" pitchFamily="2" charset="2"/>
              <a:buChar char="ü"/>
              <a:defRPr/>
            </a:pPr>
            <a:r>
              <a:rPr lang="en-US" sz="3000" b="1" kern="0" dirty="0">
                <a:solidFill>
                  <a:srgbClr val="1B2F7F"/>
                </a:solidFill>
                <a:latin typeface="Calibri" panose="020F0502020204030204" pitchFamily="34" charset="0"/>
              </a:rPr>
              <a:t>Become the family </a:t>
            </a:r>
            <a:r>
              <a:rPr lang="en-US" sz="3000" b="1" kern="0" dirty="0">
                <a:solidFill>
                  <a:srgbClr val="FF0000"/>
                </a:solidFill>
                <a:latin typeface="Calibri" panose="020F0502020204030204" pitchFamily="34" charset="0"/>
              </a:rPr>
              <a:t>HERO!</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44054" y="4978570"/>
            <a:ext cx="1971740" cy="1719543"/>
          </a:xfrm>
          <a:prstGeom prst="rect">
            <a:avLst/>
          </a:prstGeom>
        </p:spPr>
      </p:pic>
    </p:spTree>
    <p:extLst>
      <p:ext uri="{BB962C8B-B14F-4D97-AF65-F5344CB8AC3E}">
        <p14:creationId xmlns:p14="http://schemas.microsoft.com/office/powerpoint/2010/main" val="21968104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677812" y="874461"/>
            <a:ext cx="10363200" cy="1362075"/>
          </a:xfrm>
          <a:prstGeom prst="rect">
            <a:avLst/>
          </a:prstGeom>
        </p:spPr>
        <p:txBody>
          <a:bodyPr anchor="t"/>
          <a:lstStyle>
            <a:lvl1pPr algn="l" defTabSz="457200" rtl="0" eaLnBrk="1" latinLnBrk="0" hangingPunct="1">
              <a:spcBef>
                <a:spcPct val="0"/>
              </a:spcBef>
              <a:buNone/>
              <a:defRPr sz="4000" b="1" kern="1200" cap="all">
                <a:solidFill>
                  <a:schemeClr val="accent2"/>
                </a:solidFill>
                <a:latin typeface="+mj-lt"/>
                <a:ea typeface="+mj-ea"/>
                <a:cs typeface="+mj-cs"/>
              </a:defRPr>
            </a:lvl1pPr>
          </a:lstStyle>
          <a:p>
            <a:pPr>
              <a:defRPr/>
            </a:pPr>
            <a:endParaRPr lang="en-US" sz="3600" dirty="0">
              <a:solidFill>
                <a:schemeClr val="bg1"/>
              </a:solidFill>
              <a:latin typeface="Calibri" panose="020F0502020204030204" pitchFamily="34" charset="0"/>
            </a:endParaRPr>
          </a:p>
        </p:txBody>
      </p:sp>
      <p:sp>
        <p:nvSpPr>
          <p:cNvPr id="6" name="Content Placeholder 2"/>
          <p:cNvSpPr txBox="1">
            <a:spLocks/>
          </p:cNvSpPr>
          <p:nvPr/>
        </p:nvSpPr>
        <p:spPr>
          <a:xfrm>
            <a:off x="971905" y="1705256"/>
            <a:ext cx="10569055" cy="3170583"/>
          </a:xfrm>
          <a:prstGeom prst="rect">
            <a:avLst/>
          </a:prstGeom>
        </p:spPr>
        <p:txBody>
          <a:bodyPr/>
          <a:lstStyle/>
          <a:p>
            <a:pPr marL="342882" indent="-342882" defTabSz="457177" fontAlgn="base">
              <a:spcBef>
                <a:spcPct val="20000"/>
              </a:spcBef>
              <a:spcAft>
                <a:spcPct val="0"/>
              </a:spcAft>
              <a:defRPr/>
            </a:pPr>
            <a:r>
              <a:rPr lang="en-US" sz="4000" b="1" kern="0" dirty="0">
                <a:solidFill>
                  <a:schemeClr val="bg2">
                    <a:lumMod val="50000"/>
                  </a:schemeClr>
                </a:solidFill>
                <a:latin typeface="Calibri" panose="020F0502020204030204" pitchFamily="34" charset="0"/>
              </a:rPr>
              <a:t>During this session, your focus is to:</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Create Key Messages for the Day</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Test Your Learning</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Evaluate the Day</a:t>
            </a:r>
          </a:p>
          <a:p>
            <a:pPr marL="342882" indent="-342882" defTabSz="457177" fontAlgn="base">
              <a:spcBef>
                <a:spcPct val="20000"/>
              </a:spcBef>
              <a:spcAft>
                <a:spcPct val="0"/>
              </a:spcAft>
              <a:buFont typeface="Wingdings" pitchFamily="2" charset="2"/>
              <a:buChar char="q"/>
              <a:defRPr/>
            </a:pPr>
            <a:r>
              <a:rPr lang="en-US" sz="3200" b="1" kern="0" dirty="0">
                <a:solidFill>
                  <a:schemeClr val="bg2">
                    <a:lumMod val="50000"/>
                  </a:schemeClr>
                </a:solidFill>
                <a:latin typeface="Calibri" panose="020F0502020204030204" pitchFamily="34" charset="0"/>
              </a:rPr>
              <a:t>Celebrate the End of the Day</a:t>
            </a:r>
          </a:p>
          <a:p>
            <a:pPr marL="342882" indent="-342882" defTabSz="457177" fontAlgn="base">
              <a:spcBef>
                <a:spcPct val="20000"/>
              </a:spcBef>
              <a:spcAft>
                <a:spcPct val="0"/>
              </a:spcAft>
              <a:buFont typeface="Arial" pitchFamily="34" charset="0"/>
              <a:buChar char="•"/>
              <a:defRPr/>
            </a:pPr>
            <a:endParaRPr lang="en-US" sz="2800" kern="0" dirty="0">
              <a:solidFill>
                <a:srgbClr val="342155"/>
              </a:solidFill>
            </a:endParaRPr>
          </a:p>
        </p:txBody>
      </p:sp>
      <p:pic>
        <p:nvPicPr>
          <p:cNvPr id="7" name="Picture 6" descr="C:\Documents and Settings\evorderbruegge\Local Settings\Temporary Internet Files\Content.IE5\OWDC6Z52\MC90043779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0371" y="2654865"/>
            <a:ext cx="1502977" cy="1209640"/>
          </a:xfrm>
          <a:prstGeom prst="rect">
            <a:avLst/>
          </a:prstGeom>
          <a:noFill/>
          <a:ln w="9525">
            <a:noFill/>
            <a:miter lim="800000"/>
            <a:headEnd/>
            <a:tailEnd/>
          </a:ln>
        </p:spPr>
      </p:pic>
      <p:sp>
        <p:nvSpPr>
          <p:cNvPr id="2" name="Title 1"/>
          <p:cNvSpPr>
            <a:spLocks noGrp="1"/>
          </p:cNvSpPr>
          <p:nvPr>
            <p:ph type="ctrTitle"/>
          </p:nvPr>
        </p:nvSpPr>
        <p:spPr/>
        <p:txBody>
          <a:bodyPr>
            <a:noAutofit/>
          </a:bodyPr>
          <a:lstStyle/>
          <a:p>
            <a:r>
              <a:rPr lang="en-US" sz="3600" b="1" dirty="0"/>
              <a:t>Session 6.  End of day activities</a:t>
            </a:r>
            <a:br>
              <a:rPr lang="en-US" sz="3600" dirty="0"/>
            </a:br>
            <a:endParaRPr lang="en-US" sz="3600" dirty="0"/>
          </a:p>
        </p:txBody>
      </p:sp>
    </p:spTree>
    <p:extLst>
      <p:ext uri="{BB962C8B-B14F-4D97-AF65-F5344CB8AC3E}">
        <p14:creationId xmlns:p14="http://schemas.microsoft.com/office/powerpoint/2010/main" val="1855806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1670973"/>
            <a:ext cx="10972800" cy="3743771"/>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solidFill>
                  <a:srgbClr val="342155"/>
                </a:solidFill>
                <a:latin typeface="Calibri" panose="020F0502020204030204" pitchFamily="34" charset="0"/>
              </a:rPr>
              <a:t>Tell something </a:t>
            </a:r>
            <a:r>
              <a:rPr lang="en-US" sz="3200" b="1" dirty="0">
                <a:solidFill>
                  <a:srgbClr val="C00000"/>
                </a:solidFill>
                <a:latin typeface="Calibri" panose="020F0502020204030204" pitchFamily="34" charset="0"/>
              </a:rPr>
              <a:t>interesting or important </a:t>
            </a:r>
            <a:r>
              <a:rPr lang="en-US" sz="3200" b="1" dirty="0">
                <a:solidFill>
                  <a:srgbClr val="342155"/>
                </a:solidFill>
                <a:latin typeface="Calibri" panose="020F0502020204030204" pitchFamily="34" charset="0"/>
              </a:rPr>
              <a:t>that you learned today.</a:t>
            </a:r>
            <a:endParaRPr lang="en-US" sz="3200" dirty="0">
              <a:solidFill>
                <a:srgbClr val="342155"/>
              </a:solidFill>
              <a:latin typeface="Calibri" panose="020F0502020204030204" pitchFamily="34" charset="0"/>
            </a:endParaRP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823" y="5037612"/>
            <a:ext cx="1463900" cy="1397984"/>
          </a:xfrm>
          <a:prstGeom prst="rect">
            <a:avLst/>
          </a:prstGeom>
        </p:spPr>
      </p:pic>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58682" y="3906182"/>
            <a:ext cx="1415354" cy="1174108"/>
          </a:xfrm>
          <a:prstGeom prst="rect">
            <a:avLst/>
          </a:prstGeom>
        </p:spPr>
      </p:pic>
      <p:pic>
        <p:nvPicPr>
          <p:cNvPr id="20" name="Content Placeholder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70298" y="5744500"/>
            <a:ext cx="998857" cy="474457"/>
          </a:xfrm>
          <a:prstGeom prst="rect">
            <a:avLst/>
          </a:prstGeom>
        </p:spPr>
      </p:pic>
      <p:pic>
        <p:nvPicPr>
          <p:cNvPr id="23" name="Picture 2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6584" y="3508915"/>
            <a:ext cx="1567616" cy="1172324"/>
          </a:xfrm>
          <a:prstGeom prst="rect">
            <a:avLst/>
          </a:prstGeom>
        </p:spPr>
      </p:pic>
      <p:pic>
        <p:nvPicPr>
          <p:cNvPr id="25" name="Picture 2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42550" y="3243070"/>
            <a:ext cx="2215317" cy="1258131"/>
          </a:xfrm>
          <a:prstGeom prst="rect">
            <a:avLst/>
          </a:prstGeom>
          <a:ln w="50800">
            <a:solidFill>
              <a:srgbClr val="FFC000"/>
            </a:solidFill>
          </a:ln>
        </p:spPr>
      </p:pic>
      <p:pic>
        <p:nvPicPr>
          <p:cNvPr id="27" name="Picture 355"/>
          <p:cNvPicPr>
            <a:picLocks noChangeAspect="1" noChangeArrowheads="1"/>
          </p:cNvPicPr>
          <p:nvPr/>
        </p:nvPicPr>
        <p:blipFill>
          <a:blip r:embed="rId8"/>
          <a:srcRect/>
          <a:stretch>
            <a:fillRect/>
          </a:stretch>
        </p:blipFill>
        <p:spPr bwMode="auto">
          <a:xfrm>
            <a:off x="9139635" y="4888086"/>
            <a:ext cx="2687587" cy="1021619"/>
          </a:xfrm>
          <a:prstGeom prst="rect">
            <a:avLst/>
          </a:prstGeom>
          <a:noFill/>
          <a:ln w="9525">
            <a:noFill/>
            <a:miter lim="800000"/>
            <a:headEnd/>
            <a:tailEnd/>
          </a:ln>
        </p:spPr>
      </p:pic>
      <p:pic>
        <p:nvPicPr>
          <p:cNvPr id="19"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89876" y="2565070"/>
            <a:ext cx="2976643" cy="9002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 name="Picture 2"/>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p:blipFill>
        <p:spPr bwMode="auto">
          <a:xfrm>
            <a:off x="2804010" y="4709953"/>
            <a:ext cx="3585365" cy="18332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2" name="Picture 2"/>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2145620" y="3207036"/>
            <a:ext cx="1770921" cy="11407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8" name="Picture 2"/>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10304717" y="2991797"/>
            <a:ext cx="1627215" cy="17219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718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48092" y="1761318"/>
            <a:ext cx="9401831" cy="4413250"/>
          </a:xfrm>
          <a:prstGeom prst="rect">
            <a:avLst/>
          </a:prstGeom>
        </p:spPr>
        <p:txBody>
          <a:bodyPr>
            <a:noAutofit/>
          </a:bodyPr>
          <a:lstStyle/>
          <a:p>
            <a:pPr lvl="0">
              <a:buNone/>
            </a:pPr>
            <a:r>
              <a:rPr lang="en-US" sz="3200" b="1" dirty="0">
                <a:solidFill>
                  <a:srgbClr val="767171"/>
                </a:solidFill>
              </a:rPr>
              <a:t>How to take the test:</a:t>
            </a:r>
          </a:p>
          <a:p>
            <a:pPr marL="348838" lvl="1">
              <a:spcBef>
                <a:spcPts val="0"/>
              </a:spcBef>
              <a:buFont typeface="Wingdings" pitchFamily="2" charset="2"/>
              <a:buChar char="§"/>
            </a:pPr>
            <a:r>
              <a:rPr lang="en-US" sz="2800" dirty="0">
                <a:solidFill>
                  <a:srgbClr val="767171"/>
                </a:solidFill>
              </a:rPr>
              <a:t>On a new page in your notebook:</a:t>
            </a:r>
          </a:p>
          <a:p>
            <a:pPr marL="748868" lvl="2">
              <a:spcBef>
                <a:spcPts val="0"/>
              </a:spcBef>
              <a:buFont typeface="Wingdings" pitchFamily="2" charset="2"/>
              <a:buChar char="§"/>
            </a:pPr>
            <a:r>
              <a:rPr lang="en-US" sz="2400" dirty="0">
                <a:solidFill>
                  <a:srgbClr val="767171"/>
                </a:solidFill>
              </a:rPr>
              <a:t>Write your name at the top</a:t>
            </a:r>
          </a:p>
          <a:p>
            <a:pPr marL="748868" lvl="2">
              <a:spcBef>
                <a:spcPts val="0"/>
              </a:spcBef>
              <a:buFont typeface="Wingdings" pitchFamily="2" charset="2"/>
              <a:buChar char="§"/>
            </a:pPr>
            <a:r>
              <a:rPr lang="en-US" sz="2400" dirty="0">
                <a:solidFill>
                  <a:srgbClr val="767171"/>
                </a:solidFill>
              </a:rPr>
              <a:t>Write 1 to 5 in your notebook </a:t>
            </a:r>
            <a:endParaRPr lang="en-US" sz="3200" dirty="0">
              <a:solidFill>
                <a:srgbClr val="767171"/>
              </a:solidFill>
            </a:endParaRPr>
          </a:p>
          <a:p>
            <a:pPr marL="348838" lvl="1">
              <a:buFont typeface="Wingdings" pitchFamily="2" charset="2"/>
              <a:buChar char="§"/>
            </a:pPr>
            <a:r>
              <a:rPr lang="en-US" sz="2800" dirty="0">
                <a:solidFill>
                  <a:srgbClr val="767171"/>
                </a:solidFill>
              </a:rPr>
              <a:t>Some questions are multiple choice.</a:t>
            </a:r>
          </a:p>
          <a:p>
            <a:pPr marL="348838" lvl="1">
              <a:spcBef>
                <a:spcPts val="0"/>
              </a:spcBef>
              <a:buFont typeface="Wingdings" pitchFamily="2" charset="2"/>
              <a:buChar char="§"/>
            </a:pPr>
            <a:r>
              <a:rPr lang="en-US" sz="2800" dirty="0">
                <a:solidFill>
                  <a:srgbClr val="767171"/>
                </a:solidFill>
              </a:rPr>
              <a:t>Some questions are True or False.</a:t>
            </a:r>
          </a:p>
          <a:p>
            <a:pPr marL="348838" lvl="1">
              <a:spcBef>
                <a:spcPts val="0"/>
              </a:spcBef>
              <a:buFont typeface="Wingdings" pitchFamily="2" charset="2"/>
              <a:buChar char="§"/>
            </a:pPr>
            <a:r>
              <a:rPr lang="en-US" sz="2800" dirty="0">
                <a:solidFill>
                  <a:srgbClr val="767171"/>
                </a:solidFill>
              </a:rPr>
              <a:t>Write the correct word, letter or true/false next to each number</a:t>
            </a:r>
          </a:p>
          <a:p>
            <a:pPr marL="348838" lvl="1">
              <a:spcBef>
                <a:spcPts val="0"/>
              </a:spcBef>
              <a:buNone/>
            </a:pPr>
            <a:endParaRPr lang="en-US" sz="1050" dirty="0">
              <a:solidFill>
                <a:srgbClr val="767171"/>
              </a:solidFill>
            </a:endParaRPr>
          </a:p>
          <a:p>
            <a:pPr marL="348838" lvl="1">
              <a:spcBef>
                <a:spcPts val="0"/>
              </a:spcBef>
              <a:buNone/>
            </a:pPr>
            <a:r>
              <a:rPr lang="en-US" sz="2800" dirty="0">
                <a:solidFill>
                  <a:srgbClr val="767171"/>
                </a:solidFill>
              </a:rPr>
              <a:t>It is OK to use your </a:t>
            </a:r>
            <a:r>
              <a:rPr lang="en-US" sz="2800" b="1" dirty="0">
                <a:solidFill>
                  <a:srgbClr val="8CC738"/>
                </a:solidFill>
              </a:rPr>
              <a:t>Sick Child Guide </a:t>
            </a:r>
            <a:r>
              <a:rPr lang="en-US" sz="2800" dirty="0">
                <a:solidFill>
                  <a:srgbClr val="767171"/>
                </a:solidFill>
              </a:rPr>
              <a:t>to find the information.</a:t>
            </a:r>
          </a:p>
          <a:p>
            <a:pPr marL="348838" lvl="1">
              <a:spcBef>
                <a:spcPts val="0"/>
              </a:spcBef>
              <a:buNone/>
            </a:pPr>
            <a:r>
              <a:rPr lang="en-US" sz="2800" dirty="0">
                <a:solidFill>
                  <a:srgbClr val="767171"/>
                </a:solidFill>
              </a:rPr>
              <a:t>You have </a:t>
            </a:r>
            <a:r>
              <a:rPr lang="en-US" sz="2800" u="sng" dirty="0">
                <a:solidFill>
                  <a:srgbClr val="767171"/>
                </a:solidFill>
              </a:rPr>
              <a:t>10 minutes</a:t>
            </a:r>
            <a:r>
              <a:rPr lang="en-US" sz="2800" dirty="0">
                <a:solidFill>
                  <a:srgbClr val="767171"/>
                </a:solidFill>
              </a:rPr>
              <a:t> to answer as many questions as you can</a:t>
            </a:r>
            <a:r>
              <a:rPr lang="en-US" sz="2400" b="1" dirty="0">
                <a:solidFill>
                  <a:srgbClr val="342155"/>
                </a:solidFill>
              </a:rPr>
              <a:t>.</a:t>
            </a:r>
          </a:p>
        </p:txBody>
      </p:sp>
      <p:sp>
        <p:nvSpPr>
          <p:cNvPr id="3" name="Title 2"/>
          <p:cNvSpPr>
            <a:spLocks noGrp="1"/>
          </p:cNvSpPr>
          <p:nvPr>
            <p:ph type="title"/>
          </p:nvPr>
        </p:nvSpPr>
        <p:spPr/>
        <p:txBody>
          <a:bodyPr/>
          <a:lstStyle/>
          <a:p>
            <a:r>
              <a:rPr lang="en-US" dirty="0"/>
              <a:t>Day 1 Quiz</a:t>
            </a:r>
          </a:p>
        </p:txBody>
      </p:sp>
      <p:pic>
        <p:nvPicPr>
          <p:cNvPr id="4" name="Picture 3"/>
          <p:cNvPicPr>
            <a:picLocks noChangeAspect="1"/>
          </p:cNvPicPr>
          <p:nvPr/>
        </p:nvPicPr>
        <p:blipFill>
          <a:blip r:embed="rId3"/>
          <a:stretch>
            <a:fillRect/>
          </a:stretch>
        </p:blipFill>
        <p:spPr>
          <a:xfrm>
            <a:off x="8066735" y="1146546"/>
            <a:ext cx="3289300" cy="2463800"/>
          </a:xfrm>
          <a:prstGeom prst="rect">
            <a:avLst/>
          </a:prstGeom>
        </p:spPr>
      </p:pic>
    </p:spTree>
    <p:extLst>
      <p:ext uri="{BB962C8B-B14F-4D97-AF65-F5344CB8AC3E}">
        <p14:creationId xmlns:p14="http://schemas.microsoft.com/office/powerpoint/2010/main" val="10993130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prstGeom prst="rect">
            <a:avLst/>
          </a:prstGeom>
        </p:spPr>
        <p:txBody>
          <a:bodyPr/>
          <a:lstStyle/>
          <a:p>
            <a:pPr marL="0" indent="0" algn="ctr">
              <a:buNone/>
            </a:pPr>
            <a:r>
              <a:rPr lang="en-US" sz="3600" b="1" dirty="0">
                <a:solidFill>
                  <a:schemeClr val="bg1"/>
                </a:solidFill>
                <a:latin typeface="Calibri" panose="020F0502020204030204" pitchFamily="34" charset="0"/>
              </a:rPr>
              <a:t>DAY 1 TEST QUESTIONS</a:t>
            </a:r>
          </a:p>
        </p:txBody>
      </p:sp>
      <p:sp>
        <p:nvSpPr>
          <p:cNvPr id="5" name="Title 4"/>
          <p:cNvSpPr>
            <a:spLocks noGrp="1"/>
          </p:cNvSpPr>
          <p:nvPr>
            <p:ph type="title"/>
          </p:nvPr>
        </p:nvSpPr>
        <p:spPr/>
        <p:txBody>
          <a:bodyPr/>
          <a:lstStyle/>
          <a:p>
            <a:r>
              <a:rPr lang="en-US" dirty="0"/>
              <a:t>Day 1 Quiz</a:t>
            </a:r>
          </a:p>
        </p:txBody>
      </p:sp>
      <p:sp>
        <p:nvSpPr>
          <p:cNvPr id="3" name="Text Placeholder 2"/>
          <p:cNvSpPr>
            <a:spLocks noGrp="1"/>
          </p:cNvSpPr>
          <p:nvPr>
            <p:ph type="body" sz="quarter" idx="4294967295"/>
          </p:nvPr>
        </p:nvSpPr>
        <p:spPr>
          <a:xfrm>
            <a:off x="341313" y="1616075"/>
            <a:ext cx="11850687" cy="4132263"/>
          </a:xfrm>
          <a:prstGeom prst="rect">
            <a:avLst/>
          </a:prstGeom>
        </p:spPr>
        <p:txBody>
          <a:bodyPr>
            <a:noAutofit/>
          </a:bodyPr>
          <a:lstStyle/>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What do you do if you see any DANGER SIGN? </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What 3 symptoms do you check for all sick children? </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Which of these are DANGER SIGNS?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Continuous vomiting</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Convulsions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Unconscious</a:t>
            </a:r>
          </a:p>
          <a:p>
            <a:pPr marL="914354" lvl="1" indent="-457177">
              <a:spcBef>
                <a:spcPts val="0"/>
              </a:spcBef>
              <a:spcAft>
                <a:spcPts val="600"/>
              </a:spcAft>
              <a:buClr>
                <a:srgbClr val="002060"/>
              </a:buClr>
              <a:buSzPct val="100000"/>
              <a:buFont typeface="+mj-lt"/>
              <a:buAutoNum type="alphaLcPeriod"/>
            </a:pPr>
            <a:r>
              <a:rPr lang="en-US" sz="2800" dirty="0">
                <a:solidFill>
                  <a:schemeClr val="bg2">
                    <a:lumMod val="50000"/>
                  </a:schemeClr>
                </a:solidFill>
                <a:latin typeface="Calibri" panose="020F0502020204030204" pitchFamily="34" charset="0"/>
              </a:rPr>
              <a:t>ALL of the above</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Recommending a follow-up visit after a referral can improve your business reputation?  True or False</a:t>
            </a:r>
          </a:p>
          <a:p>
            <a:pPr marL="395288" indent="-395288">
              <a:spcBef>
                <a:spcPts val="0"/>
              </a:spcBef>
              <a:spcAft>
                <a:spcPts val="600"/>
              </a:spcAft>
              <a:buClr>
                <a:schemeClr val="accent1"/>
              </a:buClr>
              <a:buSzPct val="100000"/>
              <a:buFont typeface="+mj-lt"/>
              <a:buAutoNum type="arabicPeriod"/>
            </a:pPr>
            <a:r>
              <a:rPr lang="en-US" sz="2800" dirty="0">
                <a:solidFill>
                  <a:schemeClr val="bg2">
                    <a:lumMod val="50000"/>
                  </a:schemeClr>
                </a:solidFill>
                <a:latin typeface="Calibri" panose="020F0502020204030204" pitchFamily="34" charset="0"/>
              </a:rPr>
              <a:t>Put the caregivers name on the referral note.  True or False</a:t>
            </a:r>
          </a:p>
        </p:txBody>
      </p:sp>
      <p:sp>
        <p:nvSpPr>
          <p:cNvPr id="6" name="Rounded Rectangle 5"/>
          <p:cNvSpPr/>
          <p:nvPr/>
        </p:nvSpPr>
        <p:spPr>
          <a:xfrm>
            <a:off x="8918579" y="1970935"/>
            <a:ext cx="2690302" cy="2189213"/>
          </a:xfrm>
          <a:prstGeom prst="roundRect">
            <a:avLst>
              <a:gd name="adj" fmla="val 9034"/>
            </a:avLst>
          </a:prstGeom>
          <a:solidFill>
            <a:srgbClr val="8CC738"/>
          </a:solidFill>
          <a:ln>
            <a:solidFill>
              <a:srgbClr val="8CC738"/>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rgbClr val="1B2F7F"/>
                </a:solidFill>
              </a:rPr>
              <a:t>Good Luck!</a:t>
            </a:r>
          </a:p>
        </p:txBody>
      </p:sp>
    </p:spTree>
    <p:extLst>
      <p:ext uri="{BB962C8B-B14F-4D97-AF65-F5344CB8AC3E}">
        <p14:creationId xmlns:p14="http://schemas.microsoft.com/office/powerpoint/2010/main" val="27685967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09600" y="1695477"/>
            <a:ext cx="6445729" cy="4525963"/>
          </a:xfrm>
          <a:prstGeom prst="rect">
            <a:avLst/>
          </a:prstGeom>
        </p:spPr>
        <p:txBody>
          <a:bodyPr vert="horz" lIns="91440" tIns="45721" rIns="91440" bIns="45721" rtlCol="0">
            <a:normAutofit/>
          </a:bodyPr>
          <a:lstStyle>
            <a:lvl1pPr marL="342900" indent="-342900" algn="l" defTabSz="457200" rtl="0" eaLnBrk="1" latinLnBrk="0" hangingPunct="1">
              <a:spcBef>
                <a:spcPct val="20000"/>
              </a:spcBef>
              <a:buFont typeface="Arial"/>
              <a:buChar char="•"/>
              <a:defRPr sz="2800" kern="1200">
                <a:solidFill>
                  <a:srgbClr val="063A73"/>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63A73"/>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063A73"/>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063A73"/>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063A73"/>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None/>
              <a:defRPr/>
            </a:pPr>
            <a:r>
              <a:rPr lang="en-US" sz="4000" b="1" dirty="0">
                <a:solidFill>
                  <a:srgbClr val="8CC738"/>
                </a:solidFill>
                <a:latin typeface="Calibri" panose="020F0502020204030204" pitchFamily="34" charset="0"/>
              </a:rPr>
              <a:t>How was the day…   </a:t>
            </a:r>
          </a:p>
          <a:p>
            <a:pPr>
              <a:spcBef>
                <a:spcPts val="0"/>
              </a:spcBef>
              <a:buFont typeface="Wingdings" charset="2"/>
              <a:buChar char="§"/>
              <a:defRPr/>
            </a:pPr>
            <a:r>
              <a:rPr lang="en-US" sz="3200" dirty="0">
                <a:solidFill>
                  <a:srgbClr val="767171"/>
                </a:solidFill>
                <a:latin typeface="Calibri" panose="020F0502020204030204" pitchFamily="34" charset="0"/>
              </a:rPr>
              <a:t>Have you been comfortable?</a:t>
            </a:r>
          </a:p>
          <a:p>
            <a:pPr>
              <a:spcBef>
                <a:spcPts val="0"/>
              </a:spcBef>
              <a:buFont typeface="Wingdings" charset="2"/>
              <a:buChar char="§"/>
              <a:defRPr/>
            </a:pPr>
            <a:endParaRPr lang="en-US" sz="3200" dirty="0">
              <a:solidFill>
                <a:srgbClr val="767171"/>
              </a:solidFill>
              <a:latin typeface="Calibri" panose="020F0502020204030204" pitchFamily="34" charset="0"/>
            </a:endParaRPr>
          </a:p>
          <a:p>
            <a:pPr>
              <a:spcBef>
                <a:spcPts val="0"/>
              </a:spcBef>
              <a:buFont typeface="Wingdings" charset="2"/>
              <a:buChar char="§"/>
              <a:defRPr/>
            </a:pPr>
            <a:r>
              <a:rPr lang="en-US" sz="3200" dirty="0">
                <a:solidFill>
                  <a:srgbClr val="767171"/>
                </a:solidFill>
                <a:latin typeface="Calibri" panose="020F0502020204030204" pitchFamily="34" charset="0"/>
              </a:rPr>
              <a:t>What problems or concerns do you have?</a:t>
            </a:r>
          </a:p>
          <a:p>
            <a:pPr>
              <a:spcBef>
                <a:spcPts val="0"/>
              </a:spcBef>
              <a:buFont typeface="Wingdings" charset="2"/>
              <a:buChar char="§"/>
              <a:defRPr/>
            </a:pPr>
            <a:endParaRPr lang="en-US" sz="3200" dirty="0">
              <a:solidFill>
                <a:srgbClr val="767171"/>
              </a:solidFill>
              <a:latin typeface="Calibri" panose="020F0502020204030204" pitchFamily="34" charset="0"/>
            </a:endParaRPr>
          </a:p>
          <a:p>
            <a:pPr>
              <a:spcBef>
                <a:spcPts val="0"/>
              </a:spcBef>
              <a:buFont typeface="Wingdings" charset="2"/>
              <a:buChar char="§"/>
              <a:defRPr/>
            </a:pPr>
            <a:r>
              <a:rPr lang="en-US" sz="3200" dirty="0">
                <a:solidFill>
                  <a:srgbClr val="767171"/>
                </a:solidFill>
                <a:latin typeface="Calibri" panose="020F0502020204030204" pitchFamily="34" charset="0"/>
              </a:rPr>
              <a:t>What comments or suggestions do you have?</a:t>
            </a:r>
          </a:p>
          <a:p>
            <a:pPr>
              <a:defRPr/>
            </a:pPr>
            <a:endParaRPr lang="en-US" dirty="0">
              <a:solidFill>
                <a:srgbClr val="342155"/>
              </a:solidFill>
            </a:endParaRPr>
          </a:p>
        </p:txBody>
      </p:sp>
      <p:sp>
        <p:nvSpPr>
          <p:cNvPr id="2" name="Title 1"/>
          <p:cNvSpPr>
            <a:spLocks noGrp="1"/>
          </p:cNvSpPr>
          <p:nvPr>
            <p:ph type="title"/>
          </p:nvPr>
        </p:nvSpPr>
        <p:spPr/>
        <p:txBody>
          <a:bodyPr/>
          <a:lstStyle/>
          <a:p>
            <a:r>
              <a:rPr lang="en-US" dirty="0"/>
              <a:t>Evaluation of Day 1</a:t>
            </a:r>
          </a:p>
        </p:txBody>
      </p:sp>
      <p:pic>
        <p:nvPicPr>
          <p:cNvPr id="9" name="Picture 8"/>
          <p:cNvPicPr>
            <a:picLocks noChangeAspect="1"/>
          </p:cNvPicPr>
          <p:nvPr/>
        </p:nvPicPr>
        <p:blipFill>
          <a:blip r:embed="rId3"/>
          <a:stretch>
            <a:fillRect/>
          </a:stretch>
        </p:blipFill>
        <p:spPr>
          <a:xfrm>
            <a:off x="7654834" y="3212037"/>
            <a:ext cx="3680728" cy="1198812"/>
          </a:xfrm>
          <a:prstGeom prst="rect">
            <a:avLst/>
          </a:prstGeom>
        </p:spPr>
      </p:pic>
    </p:spTree>
    <p:extLst>
      <p:ext uri="{BB962C8B-B14F-4D97-AF65-F5344CB8AC3E}">
        <p14:creationId xmlns:p14="http://schemas.microsoft.com/office/powerpoint/2010/main" val="25346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Effect transition="in" filter="blinds(horizontal)">
                                      <p:cBhvr>
                                        <p:cTn id="11" dur="500"/>
                                        <p:tgtEl>
                                          <p:spTgt spid="5">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5">
                                            <p:txEl>
                                              <p:pRg st="5" end="5"/>
                                            </p:txEl>
                                          </p:spTgt>
                                        </p:tgtEl>
                                        <p:attrNameLst>
                                          <p:attrName>style.visibility</p:attrName>
                                        </p:attrNameLst>
                                      </p:cBhvr>
                                      <p:to>
                                        <p:strVal val="visible"/>
                                      </p:to>
                                    </p:set>
                                    <p:animEffect transition="in" filter="box(in)">
                                      <p:cBhvr>
                                        <p:cTn id="1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p:txBody>
          <a:bodyPr>
            <a:normAutofit/>
          </a:bodyPr>
          <a:lstStyle/>
          <a:p>
            <a:endParaRPr lang="en-US" dirty="0"/>
          </a:p>
          <a:p>
            <a:endParaRPr lang="en-US" dirty="0"/>
          </a:p>
          <a:p>
            <a:pPr marL="0" indent="0">
              <a:buNone/>
            </a:pPr>
            <a:r>
              <a:rPr lang="en-US" dirty="0"/>
              <a:t>.</a:t>
            </a:r>
          </a:p>
        </p:txBody>
      </p:sp>
      <p:sp>
        <p:nvSpPr>
          <p:cNvPr id="4" name="Title 3"/>
          <p:cNvSpPr>
            <a:spLocks noGrp="1"/>
          </p:cNvSpPr>
          <p:nvPr>
            <p:ph type="title"/>
          </p:nvPr>
        </p:nvSpPr>
        <p:spPr/>
        <p:txBody>
          <a:bodyPr>
            <a:noAutofit/>
          </a:bodyPr>
          <a:lstStyle/>
          <a:p>
            <a:pPr algn="l"/>
            <a:r>
              <a:rPr lang="en-US" b="1" dirty="0">
                <a:latin typeface="Calibri" panose="020F0502020204030204" pitchFamily="34" charset="0"/>
              </a:rPr>
              <a:t>Needless deaths in children under 5</a:t>
            </a:r>
          </a:p>
        </p:txBody>
      </p:sp>
      <p:sp>
        <p:nvSpPr>
          <p:cNvPr id="8" name="Content Placeholder 7"/>
          <p:cNvSpPr>
            <a:spLocks noGrp="1"/>
          </p:cNvSpPr>
          <p:nvPr>
            <p:ph sz="half" idx="4294967295"/>
          </p:nvPr>
        </p:nvSpPr>
        <p:spPr>
          <a:xfrm>
            <a:off x="4094163" y="1795463"/>
            <a:ext cx="8097837" cy="4935537"/>
          </a:xfrm>
          <a:prstGeom prst="rect">
            <a:avLst/>
          </a:prstGeom>
        </p:spPr>
        <p:txBody>
          <a:bodyPr>
            <a:normAutofit/>
          </a:bodyPr>
          <a:lstStyle/>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Uganda loses many of its children before their 5</a:t>
            </a:r>
            <a:r>
              <a:rPr lang="en-US" baseline="30000" dirty="0">
                <a:solidFill>
                  <a:schemeClr val="bg2">
                    <a:lumMod val="50000"/>
                  </a:schemeClr>
                </a:solidFill>
                <a:latin typeface="Calibri" panose="020F0502020204030204" pitchFamily="34" charset="0"/>
              </a:rPr>
              <a:t>th</a:t>
            </a:r>
            <a:r>
              <a:rPr lang="en-US" dirty="0">
                <a:solidFill>
                  <a:schemeClr val="bg2">
                    <a:lumMod val="50000"/>
                  </a:schemeClr>
                </a:solidFill>
                <a:latin typeface="Calibri" panose="020F0502020204030204" pitchFamily="34" charset="0"/>
              </a:rPr>
              <a:t> birthday</a:t>
            </a:r>
          </a:p>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30% of the deaths are due to malaria, pneumonia and diarrhea</a:t>
            </a:r>
          </a:p>
          <a:p>
            <a:pPr>
              <a:lnSpc>
                <a:spcPct val="120000"/>
              </a:lnSpc>
              <a:spcBef>
                <a:spcPts val="0"/>
              </a:spcBef>
              <a:buFont typeface="Wingdings" charset="2"/>
              <a:buChar char="§"/>
            </a:pPr>
            <a:r>
              <a:rPr lang="en-US" altLang="zh-TW" dirty="0">
                <a:solidFill>
                  <a:schemeClr val="bg2">
                    <a:lumMod val="50000"/>
                  </a:schemeClr>
                </a:solidFill>
                <a:latin typeface="Calibri" panose="020F0502020204030204" pitchFamily="34" charset="0"/>
              </a:rPr>
              <a:t>D</a:t>
            </a:r>
            <a:r>
              <a:rPr lang="en-US" dirty="0">
                <a:solidFill>
                  <a:schemeClr val="bg2">
                    <a:lumMod val="50000"/>
                  </a:schemeClr>
                </a:solidFill>
                <a:latin typeface="Calibri" panose="020F0502020204030204" pitchFamily="34" charset="0"/>
              </a:rPr>
              <a:t>eaths</a:t>
            </a:r>
            <a:r>
              <a:rPr lang="zh-TW" altLang="en-US" dirty="0">
                <a:solidFill>
                  <a:schemeClr val="bg2">
                    <a:lumMod val="50000"/>
                  </a:schemeClr>
                </a:solidFill>
                <a:latin typeface="Calibri" panose="020F0502020204030204" pitchFamily="34" charset="0"/>
              </a:rPr>
              <a:t> </a:t>
            </a:r>
            <a:r>
              <a:rPr lang="en-US" altLang="zh-TW" dirty="0">
                <a:solidFill>
                  <a:schemeClr val="bg2">
                    <a:lumMod val="50000"/>
                  </a:schemeClr>
                </a:solidFill>
                <a:latin typeface="Calibri" panose="020F0502020204030204" pitchFamily="34" charset="0"/>
              </a:rPr>
              <a:t>like</a:t>
            </a:r>
            <a:r>
              <a:rPr lang="zh-TW" altLang="en-US" dirty="0">
                <a:solidFill>
                  <a:schemeClr val="bg2">
                    <a:lumMod val="50000"/>
                  </a:schemeClr>
                </a:solidFill>
                <a:latin typeface="Calibri" panose="020F0502020204030204" pitchFamily="34" charset="0"/>
              </a:rPr>
              <a:t> </a:t>
            </a:r>
            <a:r>
              <a:rPr lang="en-US" altLang="zh-TW" dirty="0">
                <a:solidFill>
                  <a:schemeClr val="bg2">
                    <a:lumMod val="50000"/>
                  </a:schemeClr>
                </a:solidFill>
                <a:latin typeface="Calibri" panose="020F0502020204030204" pitchFamily="34" charset="0"/>
              </a:rPr>
              <a:t>these</a:t>
            </a:r>
            <a:r>
              <a:rPr lang="en-US" dirty="0">
                <a:solidFill>
                  <a:schemeClr val="bg2">
                    <a:lumMod val="50000"/>
                  </a:schemeClr>
                </a:solidFill>
                <a:latin typeface="Calibri" panose="020F0502020204030204" pitchFamily="34" charset="0"/>
              </a:rPr>
              <a:t> are avoidable </a:t>
            </a:r>
          </a:p>
          <a:p>
            <a:pPr>
              <a:lnSpc>
                <a:spcPct val="120000"/>
              </a:lnSpc>
              <a:spcBef>
                <a:spcPts val="0"/>
              </a:spcBef>
              <a:buFont typeface="Wingdings" charset="2"/>
              <a:buChar char="§"/>
            </a:pPr>
            <a:r>
              <a:rPr lang="en-US" dirty="0">
                <a:solidFill>
                  <a:schemeClr val="bg2">
                    <a:lumMod val="50000"/>
                  </a:schemeClr>
                </a:solidFill>
                <a:latin typeface="Calibri" panose="020F0502020204030204" pitchFamily="34" charset="0"/>
              </a:rPr>
              <a:t>We have lifesaving preventive </a:t>
            </a:r>
            <a:br>
              <a:rPr lang="en-US" dirty="0">
                <a:solidFill>
                  <a:schemeClr val="bg2">
                    <a:lumMod val="50000"/>
                  </a:schemeClr>
                </a:solidFill>
                <a:latin typeface="Calibri" panose="020F0502020204030204" pitchFamily="34" charset="0"/>
              </a:rPr>
            </a:br>
            <a:r>
              <a:rPr lang="en-US" dirty="0">
                <a:solidFill>
                  <a:schemeClr val="bg2">
                    <a:lumMod val="50000"/>
                  </a:schemeClr>
                </a:solidFill>
                <a:latin typeface="Calibri" panose="020F0502020204030204" pitchFamily="34" charset="0"/>
              </a:rPr>
              <a:t>and curative interventions. </a:t>
            </a:r>
            <a:br>
              <a:rPr lang="en-US" dirty="0">
                <a:solidFill>
                  <a:schemeClr val="bg2">
                    <a:lumMod val="50000"/>
                  </a:schemeClr>
                </a:solidFill>
                <a:latin typeface="Calibri" panose="020F0502020204030204" pitchFamily="34" charset="0"/>
              </a:rPr>
            </a:br>
            <a:r>
              <a:rPr lang="en-US" b="1" dirty="0">
                <a:solidFill>
                  <a:srgbClr val="8CC738"/>
                </a:solidFill>
                <a:latin typeface="Calibri" panose="020F0502020204030204" pitchFamily="34" charset="0"/>
              </a:rPr>
              <a:t>WE JUST NEED TO DELIVER THEM!</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730" y="2055523"/>
            <a:ext cx="3834417" cy="3258748"/>
          </a:xfrm>
          <a:prstGeom prst="rect">
            <a:avLst/>
          </a:prstGeom>
        </p:spPr>
      </p:pic>
    </p:spTree>
    <p:extLst>
      <p:ext uri="{BB962C8B-B14F-4D97-AF65-F5344CB8AC3E}">
        <p14:creationId xmlns:p14="http://schemas.microsoft.com/office/powerpoint/2010/main" val="42657331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a:off x="4554918" y="909202"/>
            <a:ext cx="6363129" cy="3151895"/>
          </a:xfrm>
          <a:prstGeom prst="cloudCallout">
            <a:avLst>
              <a:gd name="adj1" fmla="val -61131"/>
              <a:gd name="adj2" fmla="val 48790"/>
            </a:avLst>
          </a:prstGeom>
          <a:solidFill>
            <a:srgbClr val="8CC738"/>
          </a:solidFill>
          <a:ln w="50800" cap="flat" cmpd="sng" algn="ctr">
            <a:solidFill>
              <a:srgbClr val="8CC738"/>
            </a:solidFill>
            <a:prstDash val="solid"/>
          </a:ln>
          <a:effectLst/>
        </p:spPr>
        <p:txBody>
          <a:bodyPr anchor="ctr"/>
          <a:lstStyle/>
          <a:p>
            <a:pPr defTabSz="457177">
              <a:defRPr/>
            </a:pPr>
            <a:endParaRPr lang="en-US" sz="2000" kern="0" dirty="0">
              <a:solidFill>
                <a:srgbClr val="006E2E"/>
              </a:solidFill>
            </a:endParaRPr>
          </a:p>
        </p:txBody>
      </p:sp>
      <p:sp>
        <p:nvSpPr>
          <p:cNvPr id="6" name="Oval 2"/>
          <p:cNvSpPr txBox="1">
            <a:spLocks noChangeArrowheads="1"/>
          </p:cNvSpPr>
          <p:nvPr/>
        </p:nvSpPr>
        <p:spPr bwMode="auto">
          <a:xfrm>
            <a:off x="5109936" y="1174091"/>
            <a:ext cx="4876800" cy="2469239"/>
          </a:xfrm>
          <a:prstGeom prst="ellipse">
            <a:avLst/>
          </a:prstGeom>
          <a:noFill/>
          <a:ln w="9525">
            <a:noFill/>
            <a:round/>
            <a:headEnd/>
            <a:tailEnd/>
          </a:ln>
        </p:spPr>
        <p:txBody>
          <a:bodyPr vert="horz" lIns="91440" tIns="45721" rIns="91440" bIns="45721" rtlCol="0">
            <a:noAutofit/>
          </a:bodyPr>
          <a:lstStyle>
            <a:lvl1pPr marL="342900" indent="-342900" algn="l" defTabSz="457200" rtl="0" eaLnBrk="1" latinLnBrk="0" hangingPunct="1">
              <a:spcBef>
                <a:spcPct val="20000"/>
              </a:spcBef>
              <a:buFont typeface="Arial"/>
              <a:buChar char="•"/>
              <a:defRPr sz="28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defRPr/>
            </a:pPr>
            <a:r>
              <a:rPr lang="en-US" sz="5400" b="1" dirty="0">
                <a:ln>
                  <a:solidFill>
                    <a:srgbClr val="179BDF">
                      <a:shade val="50000"/>
                    </a:srgbClr>
                  </a:solidFill>
                </a:ln>
                <a:solidFill>
                  <a:srgbClr val="1B2F7F"/>
                </a:solidFill>
                <a:latin typeface="Calibri" panose="020F0502020204030204" pitchFamily="34" charset="0"/>
              </a:rPr>
              <a:t>You </a:t>
            </a:r>
            <a:r>
              <a:rPr lang="en-US" sz="5400" b="1" u="sng" dirty="0">
                <a:ln>
                  <a:solidFill>
                    <a:srgbClr val="179BDF">
                      <a:shade val="50000"/>
                    </a:srgbClr>
                  </a:solidFill>
                </a:ln>
                <a:solidFill>
                  <a:srgbClr val="1B2F7F"/>
                </a:solidFill>
                <a:latin typeface="Calibri" panose="020F0502020204030204" pitchFamily="34" charset="0"/>
              </a:rPr>
              <a:t>CAN</a:t>
            </a:r>
          </a:p>
          <a:p>
            <a:pPr algn="ctr">
              <a:buFont typeface="Arial"/>
              <a:buNone/>
              <a:defRPr/>
            </a:pPr>
            <a:r>
              <a:rPr lang="en-US" sz="5400" b="1" dirty="0">
                <a:ln>
                  <a:solidFill>
                    <a:srgbClr val="179BDF">
                      <a:shade val="50000"/>
                    </a:srgbClr>
                  </a:solidFill>
                </a:ln>
                <a:solidFill>
                  <a:srgbClr val="1B2F7F"/>
                </a:solidFill>
                <a:latin typeface="Calibri" panose="020F0502020204030204" pitchFamily="34" charset="0"/>
              </a:rPr>
              <a:t>do this!</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66747" y="4296296"/>
            <a:ext cx="2346951" cy="2139712"/>
          </a:xfrm>
          <a:prstGeom prst="rect">
            <a:avLst/>
          </a:prstGeom>
        </p:spPr>
      </p:pic>
    </p:spTree>
    <p:extLst>
      <p:ext uri="{BB962C8B-B14F-4D97-AF65-F5344CB8AC3E}">
        <p14:creationId xmlns:p14="http://schemas.microsoft.com/office/powerpoint/2010/main" val="64684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746289" y="1773904"/>
            <a:ext cx="4901675" cy="4413250"/>
          </a:xfrm>
        </p:spPr>
        <p:txBody>
          <a:bodyPr>
            <a:normAutofit/>
          </a:bodyPr>
          <a:lstStyle/>
          <a:p>
            <a:pPr>
              <a:lnSpc>
                <a:spcPct val="120000"/>
              </a:lnSpc>
              <a:spcBef>
                <a:spcPts val="0"/>
              </a:spcBef>
            </a:pPr>
            <a:r>
              <a:rPr lang="en-AU" sz="3200" dirty="0">
                <a:latin typeface="Calibri" panose="020F0502020204030204" pitchFamily="34" charset="0"/>
              </a:rPr>
              <a:t>Drug stores and clinics play a key role in preventing these needless deaths</a:t>
            </a:r>
          </a:p>
          <a:p>
            <a:pPr>
              <a:lnSpc>
                <a:spcPct val="120000"/>
              </a:lnSpc>
              <a:spcBef>
                <a:spcPts val="0"/>
              </a:spcBef>
            </a:pPr>
            <a:r>
              <a:rPr lang="en-AU" sz="3200" dirty="0">
                <a:latin typeface="Calibri" panose="020F0502020204030204" pitchFamily="34" charset="0"/>
              </a:rPr>
              <a:t>Being close to the community means you can assist in early diagnosis, treatment and referral</a:t>
            </a:r>
            <a:endParaRPr lang="en-US" sz="3200" dirty="0">
              <a:latin typeface="Calibri" panose="020F0502020204030204" pitchFamily="34" charset="0"/>
            </a:endParaRPr>
          </a:p>
        </p:txBody>
      </p:sp>
      <p:sp>
        <p:nvSpPr>
          <p:cNvPr id="4" name="Title 3"/>
          <p:cNvSpPr>
            <a:spLocks noGrp="1"/>
          </p:cNvSpPr>
          <p:nvPr>
            <p:ph type="title"/>
          </p:nvPr>
        </p:nvSpPr>
        <p:spPr/>
        <p:txBody>
          <a:bodyPr>
            <a:noAutofit/>
          </a:bodyPr>
          <a:lstStyle/>
          <a:p>
            <a:pPr algn="l"/>
            <a:r>
              <a:rPr lang="en-US" b="1" dirty="0">
                <a:latin typeface="Calibri" panose="020F0502020204030204" pitchFamily="34" charset="0"/>
              </a:rPr>
              <a:t>You play a key role!</a:t>
            </a:r>
          </a:p>
        </p:txBody>
      </p:sp>
      <p:graphicFrame>
        <p:nvGraphicFramePr>
          <p:cNvPr id="5" name="Diagram 4"/>
          <p:cNvGraphicFramePr/>
          <p:nvPr>
            <p:extLst>
              <p:ext uri="{D42A27DB-BD31-4B8C-83A1-F6EECF244321}">
                <p14:modId xmlns:p14="http://schemas.microsoft.com/office/powerpoint/2010/main" val="3333947507"/>
              </p:ext>
            </p:extLst>
          </p:nvPr>
        </p:nvGraphicFramePr>
        <p:xfrm>
          <a:off x="4686115" y="1399660"/>
          <a:ext cx="81280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descr="CHP COLOR LOGO NO WORDS.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16627" y="1573539"/>
            <a:ext cx="1608046" cy="1608046"/>
          </a:xfrm>
          <a:prstGeom prst="rect">
            <a:avLst/>
          </a:prstGeom>
        </p:spPr>
      </p:pic>
    </p:spTree>
    <p:extLst>
      <p:ext uri="{BB962C8B-B14F-4D97-AF65-F5344CB8AC3E}">
        <p14:creationId xmlns:p14="http://schemas.microsoft.com/office/powerpoint/2010/main" val="351719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79450" y="1824038"/>
            <a:ext cx="8711544" cy="4413250"/>
          </a:xfrm>
        </p:spPr>
        <p:txBody>
          <a:bodyPr>
            <a:normAutofit/>
          </a:bodyPr>
          <a:lstStyle/>
          <a:p>
            <a:pPr marL="324000" lvl="1" indent="0">
              <a:buNone/>
            </a:pPr>
            <a:r>
              <a:rPr lang="en-US" sz="3600" b="1" dirty="0">
                <a:solidFill>
                  <a:srgbClr val="767171"/>
                </a:solidFill>
                <a:latin typeface="Calibri" panose="020F0502020204030204" pitchFamily="34" charset="0"/>
              </a:rPr>
              <a:t>By the end of this program you will be able to:</a:t>
            </a:r>
          </a:p>
          <a:p>
            <a:pPr lvl="1"/>
            <a:r>
              <a:rPr lang="en-US" sz="3200" dirty="0">
                <a:solidFill>
                  <a:srgbClr val="767171"/>
                </a:solidFill>
                <a:latin typeface="Calibri" panose="020F0502020204030204" pitchFamily="34" charset="0"/>
              </a:rPr>
              <a:t>Appropriately assess, treat, and refer sick children</a:t>
            </a:r>
          </a:p>
          <a:p>
            <a:pPr lvl="1"/>
            <a:r>
              <a:rPr lang="en-US" sz="3200" dirty="0">
                <a:solidFill>
                  <a:srgbClr val="767171"/>
                </a:solidFill>
                <a:latin typeface="Calibri" panose="020F0502020204030204" pitchFamily="34" charset="0"/>
              </a:rPr>
              <a:t>have access to essential medicines and supplies</a:t>
            </a:r>
          </a:p>
          <a:p>
            <a:pPr lvl="1"/>
            <a:r>
              <a:rPr lang="en-US" sz="3200" dirty="0">
                <a:solidFill>
                  <a:srgbClr val="767171"/>
                </a:solidFill>
                <a:latin typeface="Calibri" panose="020F0502020204030204" pitchFamily="34" charset="0"/>
              </a:rPr>
              <a:t>run a trusted and successful business in your community!</a:t>
            </a:r>
          </a:p>
          <a:p>
            <a:pPr lvl="1"/>
            <a:endParaRPr lang="en-US" sz="3000" b="1" dirty="0">
              <a:solidFill>
                <a:schemeClr val="accent1"/>
              </a:solidFill>
              <a:latin typeface="Calibri" panose="020F0502020204030204" pitchFamily="34" charset="0"/>
            </a:endParaRPr>
          </a:p>
          <a:p>
            <a:endParaRPr lang="en-US" dirty="0"/>
          </a:p>
        </p:txBody>
      </p:sp>
      <p:sp>
        <p:nvSpPr>
          <p:cNvPr id="2" name="Title 1"/>
          <p:cNvSpPr>
            <a:spLocks noGrp="1"/>
          </p:cNvSpPr>
          <p:nvPr>
            <p:ph type="title"/>
          </p:nvPr>
        </p:nvSpPr>
        <p:spPr/>
        <p:txBody>
          <a:bodyPr>
            <a:normAutofit/>
          </a:bodyPr>
          <a:lstStyle/>
          <a:p>
            <a:r>
              <a:rPr lang="en-US" b="1" dirty="0">
                <a:latin typeface="Calibri" panose="020F0502020204030204" pitchFamily="34" charset="0"/>
              </a:rPr>
              <a:t>Objectives of </a:t>
            </a:r>
            <a:r>
              <a:rPr lang="en-US" dirty="0">
                <a:latin typeface="Calibri" panose="020F0502020204030204" pitchFamily="34" charset="0"/>
              </a:rPr>
              <a:t>the</a:t>
            </a:r>
            <a:r>
              <a:rPr lang="en-US" b="1" dirty="0">
                <a:latin typeface="Calibri" panose="020F0502020204030204" pitchFamily="34" charset="0"/>
              </a:rPr>
              <a:t> </a:t>
            </a:r>
            <a:r>
              <a:rPr lang="en-US" dirty="0">
                <a:latin typeface="Calibri" panose="020F0502020204030204" pitchFamily="34" charset="0"/>
              </a:rPr>
              <a:t>p</a:t>
            </a:r>
            <a:r>
              <a:rPr lang="en-US" b="1" dirty="0">
                <a:latin typeface="Calibri" panose="020F0502020204030204" pitchFamily="34" charset="0"/>
              </a:rPr>
              <a:t>rogram </a:t>
            </a:r>
          </a:p>
        </p:txBody>
      </p:sp>
      <p:pic>
        <p:nvPicPr>
          <p:cNvPr id="6" name="Picture 5" descr="C:\Documents and Settings\evorderbruegge\Local Settings\Temporary Internet Files\Content.IE5\QASQ8N07\MC900326252[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24930" y="4892053"/>
            <a:ext cx="1343140" cy="1911983"/>
          </a:xfrm>
          <a:prstGeom prst="rect">
            <a:avLst/>
          </a:prstGeom>
          <a:noFill/>
          <a:ln w="9525">
            <a:noFill/>
            <a:miter lim="800000"/>
            <a:headEnd/>
            <a:tailEnd/>
          </a:ln>
        </p:spPr>
      </p:pic>
    </p:spTree>
    <p:extLst>
      <p:ext uri="{BB962C8B-B14F-4D97-AF65-F5344CB8AC3E}">
        <p14:creationId xmlns:p14="http://schemas.microsoft.com/office/powerpoint/2010/main" val="394821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5138</TotalTime>
  <Words>9429</Words>
  <Application>Microsoft Office PowerPoint</Application>
  <PresentationFormat>Widescreen</PresentationFormat>
  <Paragraphs>1326</Paragraphs>
  <Slides>70</Slides>
  <Notes>70</Notes>
  <HiddenSlides>0</HiddenSlides>
  <MMClips>0</MMClips>
  <ScaleCrop>false</ScaleCrop>
  <HeadingPairs>
    <vt:vector size="8" baseType="variant">
      <vt:variant>
        <vt:lpstr>Fonts Used</vt:lpstr>
      </vt:variant>
      <vt:variant>
        <vt:i4>8</vt:i4>
      </vt:variant>
      <vt:variant>
        <vt:lpstr>Theme</vt:lpstr>
      </vt:variant>
      <vt:variant>
        <vt:i4>6</vt:i4>
      </vt:variant>
      <vt:variant>
        <vt:lpstr>Embedded OLE Servers</vt:lpstr>
      </vt:variant>
      <vt:variant>
        <vt:i4>1</vt:i4>
      </vt:variant>
      <vt:variant>
        <vt:lpstr>Slide Titles</vt:lpstr>
      </vt:variant>
      <vt:variant>
        <vt:i4>70</vt:i4>
      </vt:variant>
    </vt:vector>
  </HeadingPairs>
  <TitlesOfParts>
    <vt:vector size="85" baseType="lpstr">
      <vt:lpstr>Arial</vt:lpstr>
      <vt:lpstr>Calibri</vt:lpstr>
      <vt:lpstr>Calibri Light</vt:lpstr>
      <vt:lpstr>Cambria</vt:lpstr>
      <vt:lpstr>Gill Sans MT</vt:lpstr>
      <vt:lpstr>Wingdings</vt:lpstr>
      <vt:lpstr>Wingdings 2</vt:lpstr>
      <vt:lpstr>Zapf Dingbats</vt:lpstr>
      <vt:lpstr>Title Slide</vt:lpstr>
      <vt:lpstr>1_Custom Design</vt:lpstr>
      <vt:lpstr>3_Custom Design</vt:lpstr>
      <vt:lpstr>2_Custom Design</vt:lpstr>
      <vt:lpstr>4_Custom Design</vt:lpstr>
      <vt:lpstr>5_Custom Design</vt:lpstr>
      <vt:lpstr>think-cell Slide</vt:lpstr>
      <vt:lpstr> Module 1 Day 1</vt:lpstr>
      <vt:lpstr>PowerPoint Presentation</vt:lpstr>
      <vt:lpstr>The reason you are here</vt:lpstr>
      <vt:lpstr>Participant introductions</vt:lpstr>
      <vt:lpstr>Identify workshop norms</vt:lpstr>
      <vt:lpstr>What is your role in community health?</vt:lpstr>
      <vt:lpstr>Needless deaths in children under 5</vt:lpstr>
      <vt:lpstr>You play a key role!</vt:lpstr>
      <vt:lpstr>Objectives of the program </vt:lpstr>
      <vt:lpstr>Outcomes of the program</vt:lpstr>
      <vt:lpstr>Training structure</vt:lpstr>
      <vt:lpstr>Training content </vt:lpstr>
      <vt:lpstr>Training module review</vt:lpstr>
      <vt:lpstr>Training agenda review</vt:lpstr>
      <vt:lpstr>PowerPoint Presentation</vt:lpstr>
      <vt:lpstr>Meet your mentors</vt:lpstr>
      <vt:lpstr>Session 2. Overview of the Sick Child Guide</vt:lpstr>
      <vt:lpstr>Introduction to the Sick Child Guide</vt:lpstr>
      <vt:lpstr>Sick Child Guide: Page 1 </vt:lpstr>
      <vt:lpstr>Sick Child Guide: Page 2 - child with COUGH</vt:lpstr>
      <vt:lpstr>Sick Child Guide: Page 3 - child with fever</vt:lpstr>
      <vt:lpstr>Sick Child Guide: Page 4 – perform an RDT</vt:lpstr>
      <vt:lpstr>Sick Child Guide: Page 5 - a child with DIARRHEA</vt:lpstr>
      <vt:lpstr>Sick Child Guide: Page 6 – healthy communities</vt:lpstr>
      <vt:lpstr>.</vt:lpstr>
      <vt:lpstr>Session 3. How to use the Sick Child Guide</vt:lpstr>
      <vt:lpstr>Step A: Ask the age</vt:lpstr>
      <vt:lpstr>Step B: Ask about the problems</vt:lpstr>
      <vt:lpstr>Referring newborns</vt:lpstr>
      <vt:lpstr>Step C:  Look for danger signs</vt:lpstr>
      <vt:lpstr>DANGER SIGNS prolonged cough</vt:lpstr>
      <vt:lpstr>DANGER SIGNS prolonged diarrhea or with blood</vt:lpstr>
      <vt:lpstr>DANGER SIGNS prolonged fever</vt:lpstr>
      <vt:lpstr>DANGER SIGNS continuous vomiting</vt:lpstr>
      <vt:lpstr>DANGER SIGNS convulsions</vt:lpstr>
      <vt:lpstr>DANGER SIGNS lethargic/unconscious</vt:lpstr>
      <vt:lpstr>DANGER SIGNS not able to breastfeed/drink</vt:lpstr>
      <vt:lpstr>Newborn DANGER SIGNS infected navel</vt:lpstr>
      <vt:lpstr>Newborn DANGER SIGNS Many skin pustules</vt:lpstr>
      <vt:lpstr>VIDEO 1 - Assessing child danger signs</vt:lpstr>
      <vt:lpstr>PowerPoint Presentation</vt:lpstr>
      <vt:lpstr>PowerPoint Presentation</vt:lpstr>
      <vt:lpstr>Remember: Always start with Page 1 of the Sick Child Guide</vt:lpstr>
      <vt:lpstr>Delay = Danger!</vt:lpstr>
      <vt:lpstr>.</vt:lpstr>
      <vt:lpstr>Session 4.  Filling out the patient register </vt:lpstr>
      <vt:lpstr>The sick child register</vt:lpstr>
      <vt:lpstr>Parts of the sick child register</vt:lpstr>
      <vt:lpstr>Parts of the sick child register</vt:lpstr>
      <vt:lpstr>PowerPoint Presentation</vt:lpstr>
      <vt:lpstr>PowerPoint Presentation</vt:lpstr>
      <vt:lpstr>Session 5.  Making referrals </vt:lpstr>
      <vt:lpstr>Referring a sick child to a health facility</vt:lpstr>
      <vt:lpstr>How to complete a referral form </vt:lpstr>
      <vt:lpstr>Referral form – top section</vt:lpstr>
      <vt:lpstr>Referral form – bottom section</vt:lpstr>
      <vt:lpstr>Referral from – health centre section</vt:lpstr>
      <vt:lpstr>PowerPoint Presentation</vt:lpstr>
      <vt:lpstr>PowerPoint Presentation</vt:lpstr>
      <vt:lpstr>Getting sick children to the health centre</vt:lpstr>
      <vt:lpstr>PowerPoint Presentation</vt:lpstr>
      <vt:lpstr>The importance of follow-up</vt:lpstr>
      <vt:lpstr>What to do during a follow-up visit</vt:lpstr>
      <vt:lpstr>PowerPoint Presentation</vt:lpstr>
      <vt:lpstr>Session 6.  End of day activities </vt:lpstr>
      <vt:lpstr>PowerPoint Presentation</vt:lpstr>
      <vt:lpstr>Day 1 Quiz</vt:lpstr>
      <vt:lpstr>Day 1 Quiz</vt:lpstr>
      <vt:lpstr>Evaluation of Day 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eddy mutebi</dc:creator>
  <cp:lastModifiedBy>Lorna Muhirwe</cp:lastModifiedBy>
  <cp:revision>119</cp:revision>
  <dcterms:created xsi:type="dcterms:W3CDTF">2016-03-26T15:22:59Z</dcterms:created>
  <dcterms:modified xsi:type="dcterms:W3CDTF">2020-12-17T09:05:16Z</dcterms:modified>
</cp:coreProperties>
</file>