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7" r:id="rId3"/>
    <p:sldId id="273" r:id="rId4"/>
    <p:sldId id="275" r:id="rId5"/>
    <p:sldId id="260" r:id="rId6"/>
    <p:sldId id="262" r:id="rId7"/>
    <p:sldId id="263" r:id="rId8"/>
    <p:sldId id="264" r:id="rId9"/>
    <p:sldId id="261" r:id="rId10"/>
    <p:sldId id="265" r:id="rId11"/>
    <p:sldId id="266" r:id="rId12"/>
    <p:sldId id="267" r:id="rId13"/>
    <p:sldId id="268" r:id="rId14"/>
    <p:sldId id="269" r:id="rId15"/>
    <p:sldId id="270" r:id="rId16"/>
    <p:sldId id="274" r:id="rId17"/>
    <p:sldId id="271" r:id="rId18"/>
    <p:sldId id="27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762" y="4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6.emf"/><Relationship Id="rId5" Type="http://schemas.openxmlformats.org/officeDocument/2006/relationships/image" Target="../media/image5.png"/><Relationship Id="rId4" Type="http://schemas.openxmlformats.org/officeDocument/2006/relationships/image" Target="../media/image4.emf"/></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028D58C-5551-4A87-8414-DF07B291ABEF}" type="datetimeFigureOut">
              <a:rPr lang="en-US" smtClean="0"/>
              <a:t>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083E57-30F6-40C3-A61D-4A04F2E2F611}"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28D58C-5551-4A87-8414-DF07B291ABEF}" type="datetimeFigureOut">
              <a:rPr lang="en-US" smtClean="0"/>
              <a:t>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083E57-30F6-40C3-A61D-4A04F2E2F611}"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28D58C-5551-4A87-8414-DF07B291ABEF}" type="datetimeFigureOut">
              <a:rPr lang="en-US" smtClean="0"/>
              <a:t>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083E57-30F6-40C3-A61D-4A04F2E2F611}"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descr="Flyer2.png"/>
          <p:cNvPicPr>
            <a:picLocks noChangeAspect="1"/>
          </p:cNvPicPr>
          <p:nvPr userDrawn="1"/>
        </p:nvPicPr>
        <p:blipFill>
          <a:blip r:embed="rId2" cstate="print"/>
          <a:srcRect t="78889" r="60065"/>
          <a:stretch>
            <a:fillRect/>
          </a:stretch>
        </p:blipFill>
        <p:spPr bwMode="auto">
          <a:xfrm>
            <a:off x="0" y="4552950"/>
            <a:ext cx="3370263" cy="2305050"/>
          </a:xfrm>
          <a:prstGeom prst="rect">
            <a:avLst/>
          </a:prstGeom>
          <a:noFill/>
          <a:ln w="9525">
            <a:noFill/>
            <a:miter lim="800000"/>
            <a:headEnd/>
            <a:tailEnd/>
          </a:ln>
        </p:spPr>
      </p:pic>
      <p:cxnSp>
        <p:nvCxnSpPr>
          <p:cNvPr id="5" name="Straight Connector 4"/>
          <p:cNvCxnSpPr/>
          <p:nvPr userDrawn="1"/>
        </p:nvCxnSpPr>
        <p:spPr>
          <a:xfrm>
            <a:off x="762000" y="2590800"/>
            <a:ext cx="8382000" cy="0"/>
          </a:xfrm>
          <a:prstGeom prst="line">
            <a:avLst/>
          </a:prstGeom>
          <a:ln w="38100">
            <a:solidFill>
              <a:srgbClr val="7AA9AE"/>
            </a:solidFill>
          </a:ln>
        </p:spPr>
        <p:style>
          <a:lnRef idx="1">
            <a:schemeClr val="accent1"/>
          </a:lnRef>
          <a:fillRef idx="0">
            <a:schemeClr val="accent1"/>
          </a:fillRef>
          <a:effectRef idx="0">
            <a:schemeClr val="accent1"/>
          </a:effectRef>
          <a:fontRef idx="minor">
            <a:schemeClr val="tx1"/>
          </a:fontRef>
        </p:style>
      </p:cxnSp>
      <p:pic>
        <p:nvPicPr>
          <p:cNvPr id="6" name="Picture 11"/>
          <p:cNvPicPr>
            <a:picLocks noChangeAspect="1" noChangeArrowheads="1"/>
          </p:cNvPicPr>
          <p:nvPr userDrawn="1"/>
        </p:nvPicPr>
        <p:blipFill>
          <a:blip r:embed="rId3" cstate="print"/>
          <a:srcRect l="14607" t="13873" r="10861" b="14452"/>
          <a:stretch>
            <a:fillRect/>
          </a:stretch>
        </p:blipFill>
        <p:spPr bwMode="auto">
          <a:xfrm>
            <a:off x="2438400" y="152400"/>
            <a:ext cx="1550988" cy="1039813"/>
          </a:xfrm>
          <a:prstGeom prst="rect">
            <a:avLst/>
          </a:prstGeom>
          <a:noFill/>
          <a:ln w="9525">
            <a:noFill/>
            <a:miter lim="800000"/>
            <a:headEnd/>
            <a:tailEnd/>
          </a:ln>
        </p:spPr>
      </p:pic>
      <p:pic>
        <p:nvPicPr>
          <p:cNvPr id="7" name="Picture 12"/>
          <p:cNvPicPr>
            <a:picLocks noChangeAspect="1" noChangeArrowheads="1"/>
          </p:cNvPicPr>
          <p:nvPr userDrawn="1"/>
        </p:nvPicPr>
        <p:blipFill>
          <a:blip r:embed="rId4" cstate="print"/>
          <a:srcRect l="8531" r="5212" b="7101"/>
          <a:stretch>
            <a:fillRect/>
          </a:stretch>
        </p:blipFill>
        <p:spPr bwMode="auto">
          <a:xfrm>
            <a:off x="228600" y="0"/>
            <a:ext cx="1219200" cy="1165225"/>
          </a:xfrm>
          <a:prstGeom prst="rect">
            <a:avLst/>
          </a:prstGeom>
          <a:noFill/>
          <a:ln w="9525">
            <a:noFill/>
            <a:miter lim="800000"/>
            <a:headEnd/>
            <a:tailEnd/>
          </a:ln>
        </p:spPr>
      </p:pic>
      <p:pic>
        <p:nvPicPr>
          <p:cNvPr id="8" name="Picture 6" descr="MSH_rgb.gif"/>
          <p:cNvPicPr>
            <a:picLocks noChangeAspect="1"/>
          </p:cNvPicPr>
          <p:nvPr userDrawn="1"/>
        </p:nvPicPr>
        <p:blipFill>
          <a:blip r:embed="rId5" cstate="print">
            <a:clrChange>
              <a:clrFrom>
                <a:srgbClr val="FFFFFF"/>
              </a:clrFrom>
              <a:clrTo>
                <a:srgbClr val="FFFFFF">
                  <a:alpha val="0"/>
                </a:srgbClr>
              </a:clrTo>
            </a:clrChange>
          </a:blip>
          <a:srcRect/>
          <a:stretch>
            <a:fillRect/>
          </a:stretch>
        </p:blipFill>
        <p:spPr bwMode="auto">
          <a:xfrm>
            <a:off x="4648200" y="304800"/>
            <a:ext cx="1676400" cy="692150"/>
          </a:xfrm>
          <a:prstGeom prst="rect">
            <a:avLst/>
          </a:prstGeom>
          <a:noFill/>
          <a:ln w="9525">
            <a:noFill/>
            <a:miter lim="800000"/>
            <a:headEnd/>
            <a:tailEnd/>
          </a:ln>
        </p:spPr>
      </p:pic>
      <p:pic>
        <p:nvPicPr>
          <p:cNvPr id="9" name="Picture 10"/>
          <p:cNvPicPr>
            <a:picLocks noChangeAspect="1" noChangeArrowheads="1"/>
          </p:cNvPicPr>
          <p:nvPr userDrawn="1"/>
        </p:nvPicPr>
        <p:blipFill>
          <a:blip r:embed="rId6" cstate="print"/>
          <a:srcRect/>
          <a:stretch>
            <a:fillRect/>
          </a:stretch>
        </p:blipFill>
        <p:spPr bwMode="auto">
          <a:xfrm>
            <a:off x="7239000" y="152400"/>
            <a:ext cx="838200" cy="944563"/>
          </a:xfrm>
          <a:prstGeom prst="rect">
            <a:avLst/>
          </a:prstGeom>
          <a:noFill/>
          <a:ln w="9525">
            <a:noFill/>
            <a:miter lim="800000"/>
            <a:headEnd/>
            <a:tailEnd/>
          </a:ln>
        </p:spPr>
      </p:pic>
      <p:sp>
        <p:nvSpPr>
          <p:cNvPr id="3" name="Subtitle 2"/>
          <p:cNvSpPr>
            <a:spLocks noGrp="1"/>
          </p:cNvSpPr>
          <p:nvPr>
            <p:ph type="subTitle" idx="1"/>
          </p:nvPr>
        </p:nvSpPr>
        <p:spPr>
          <a:xfrm>
            <a:off x="990600" y="2971800"/>
            <a:ext cx="7391400" cy="1143000"/>
          </a:xfrm>
          <a:solidFill>
            <a:srgbClr val="92D050"/>
          </a:solidFill>
        </p:spPr>
        <p:txBody>
          <a:bodyPr>
            <a:normAutofit/>
          </a:bodyPr>
          <a:lstStyle>
            <a:lvl1pPr marL="0" indent="0" algn="l">
              <a:buNone/>
              <a:defRPr sz="28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
        <p:nvSpPr>
          <p:cNvPr id="2" name="Title 1"/>
          <p:cNvSpPr>
            <a:spLocks noGrp="1"/>
          </p:cNvSpPr>
          <p:nvPr>
            <p:ph type="ctrTitle"/>
          </p:nvPr>
        </p:nvSpPr>
        <p:spPr>
          <a:xfrm>
            <a:off x="0" y="1295400"/>
            <a:ext cx="9144000" cy="1219199"/>
          </a:xfrm>
          <a:solidFill>
            <a:schemeClr val="accent3">
              <a:lumMod val="50000"/>
            </a:schemeClr>
          </a:solidFill>
        </p:spPr>
        <p:txBody>
          <a:bodyPr/>
          <a:lstStyle>
            <a:lvl1pPr marL="0" marR="0" indent="0" algn="l" defTabSz="914400" rtl="0" eaLnBrk="1" fontAlgn="auto" latinLnBrk="0" hangingPunct="1">
              <a:lnSpc>
                <a:spcPct val="100000"/>
              </a:lnSpc>
              <a:spcBef>
                <a:spcPct val="0"/>
              </a:spcBef>
              <a:spcAft>
                <a:spcPts val="0"/>
              </a:spcAft>
              <a:buClrTx/>
              <a:buSzTx/>
              <a:buFontTx/>
              <a:buNone/>
              <a:tabLst/>
              <a:defRPr sz="4000">
                <a:solidFill>
                  <a:schemeClr val="bg1"/>
                </a:solidFill>
                <a:latin typeface="+mn-lt"/>
                <a:cs typeface="Arial" pitchFamily="34" charset="0"/>
              </a:defRPr>
            </a:lvl1pPr>
          </a:lstStyle>
          <a:p>
            <a:r>
              <a:rPr lang="en-US"/>
              <a:t>Click to edit Master title style</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userDrawn="1"/>
        </p:nvPicPr>
        <p:blipFill>
          <a:blip r:embed="rId2" cstate="print"/>
          <a:srcRect/>
          <a:stretch>
            <a:fillRect/>
          </a:stretch>
        </p:blipFill>
        <p:spPr bwMode="auto">
          <a:xfrm>
            <a:off x="7924800" y="5999163"/>
            <a:ext cx="762000" cy="858837"/>
          </a:xfrm>
          <a:prstGeom prst="rect">
            <a:avLst/>
          </a:prstGeom>
          <a:noFill/>
          <a:ln w="9525">
            <a:noFill/>
            <a:miter lim="800000"/>
            <a:headEnd/>
            <a:tailEnd/>
          </a:ln>
        </p:spPr>
      </p:pic>
      <p:sp>
        <p:nvSpPr>
          <p:cNvPr id="2" name="Title 1"/>
          <p:cNvSpPr>
            <a:spLocks noGrp="1"/>
          </p:cNvSpPr>
          <p:nvPr>
            <p:ph type="title"/>
          </p:nvPr>
        </p:nvSpPr>
        <p:spPr>
          <a:solidFill>
            <a:schemeClr val="accent3">
              <a:lumMod val="50000"/>
            </a:schemeClr>
          </a:solidFill>
        </p:spPr>
        <p:txBody>
          <a:bodyPr/>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p:txBody>
          <a:bodyPr/>
          <a:lstStyle>
            <a:lvl2pPr>
              <a:buFont typeface="Courier New" pitchFamily="49" charset="0"/>
              <a:buChar char="o"/>
              <a:defRPr/>
            </a:lvl2pPr>
          </a:lstStyle>
          <a:p>
            <a:pPr lvl="0"/>
            <a:r>
              <a:rPr lang="en-US" dirty="0"/>
              <a:t>Click to edit Master text styles</a:t>
            </a:r>
          </a:p>
          <a:p>
            <a:pPr lvl="1"/>
            <a:r>
              <a:rPr lang="en-US" dirty="0"/>
              <a:t>Second level</a:t>
            </a:r>
          </a:p>
          <a:p>
            <a:pPr lvl="2"/>
            <a:r>
              <a:rPr lang="en-US" dirty="0"/>
              <a:t>Third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6002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800600" y="16002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85800" y="1535113"/>
            <a:ext cx="3886200"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0" y="2174875"/>
            <a:ext cx="3886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00600" y="1535113"/>
            <a:ext cx="3886200"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800600" y="2174875"/>
            <a:ext cx="3886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27797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5800" y="1435100"/>
            <a:ext cx="27797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28D58C-5551-4A87-8414-DF07B291ABEF}" type="datetimeFigureOut">
              <a:rPr lang="en-US" smtClean="0"/>
              <a:t>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083E57-30F6-40C3-A61D-4A04F2E2F611}" type="slidenum">
              <a:rPr lang="en-US" smtClean="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57400"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057400"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057400"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028D58C-5551-4A87-8414-DF07B291ABEF}" type="datetimeFigureOut">
              <a:rPr lang="en-US" smtClean="0"/>
              <a:t>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3083E57-30F6-40C3-A61D-4A04F2E2F611}"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028D58C-5551-4A87-8414-DF07B291ABEF}" type="datetimeFigureOut">
              <a:rPr lang="en-US" smtClean="0"/>
              <a:t>4/24/2017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3083E57-30F6-40C3-A61D-4A04F2E2F611}"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028D58C-5551-4A87-8414-DF07B291ABEF}" type="datetimeFigureOut">
              <a:rPr lang="en-US" smtClean="0"/>
              <a:t>4/24/2017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3083E57-30F6-40C3-A61D-4A04F2E2F611}"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028D58C-5551-4A87-8414-DF07B291ABEF}" type="datetimeFigureOut">
              <a:rPr lang="en-US" smtClean="0"/>
              <a:t>4/24/2017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3083E57-30F6-40C3-A61D-4A04F2E2F611}"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28D58C-5551-4A87-8414-DF07B291ABEF}" type="datetimeFigureOut">
              <a:rPr lang="en-US" smtClean="0"/>
              <a:t>4/24/2017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3083E57-30F6-40C3-A61D-4A04F2E2F611}"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028D58C-5551-4A87-8414-DF07B291ABEF}" type="datetimeFigureOut">
              <a:rPr lang="en-US" smtClean="0"/>
              <a:t>4/24/2017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3083E57-30F6-40C3-A61D-4A04F2E2F611}"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028D58C-5551-4A87-8414-DF07B291ABEF}" type="datetimeFigureOut">
              <a:rPr lang="en-US" smtClean="0"/>
              <a:t>4/24/2017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3083E57-30F6-40C3-A61D-4A04F2E2F611}"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28D58C-5551-4A87-8414-DF07B291ABEF}" type="datetimeFigureOut">
              <a:rPr lang="en-US" smtClean="0"/>
              <a:t>4/24/2017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083E57-30F6-40C3-A61D-4A04F2E2F611}"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7" descr="pptimage.png"/>
          <p:cNvPicPr>
            <a:picLocks noChangeAspect="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685800" y="274638"/>
            <a:ext cx="8001000" cy="1143000"/>
          </a:xfrm>
          <a:prstGeom prst="rect">
            <a:avLst/>
          </a:prstGeom>
          <a:solidFill>
            <a:schemeClr val="accent3">
              <a:lumMod val="50000"/>
            </a:schemeClr>
          </a:solidFill>
        </p:spPr>
        <p:txBody>
          <a:bodyPr vert="horz" lIns="91440" tIns="45720" rIns="91440" bIns="45720" rtlCol="0" anchor="ctr">
            <a:normAutofit/>
          </a:bodyPr>
          <a:lstStyle/>
          <a:p>
            <a:r>
              <a:rPr lang="en-US" dirty="0"/>
              <a:t>Click to edit Master title style</a:t>
            </a:r>
          </a:p>
        </p:txBody>
      </p:sp>
      <p:sp>
        <p:nvSpPr>
          <p:cNvPr id="1028" name="Text Placeholder 2"/>
          <p:cNvSpPr>
            <a:spLocks noGrp="1"/>
          </p:cNvSpPr>
          <p:nvPr>
            <p:ph type="body" idx="1"/>
          </p:nvPr>
        </p:nvSpPr>
        <p:spPr bwMode="auto">
          <a:xfrm>
            <a:off x="685800" y="1600200"/>
            <a:ext cx="80010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29" name="Picture 6" descr="Flyer2.png"/>
          <p:cNvPicPr>
            <a:picLocks noChangeAspect="1"/>
          </p:cNvPicPr>
          <p:nvPr userDrawn="1"/>
        </p:nvPicPr>
        <p:blipFill>
          <a:blip r:embed="rId14" cstate="print"/>
          <a:srcRect l="5424" t="85556" r="70131" b="4443"/>
          <a:stretch>
            <a:fillRect/>
          </a:stretch>
        </p:blipFill>
        <p:spPr bwMode="auto">
          <a:xfrm>
            <a:off x="381000" y="6096000"/>
            <a:ext cx="1143000" cy="6048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spcBef>
          <a:spcPct val="0"/>
        </a:spcBef>
        <a:spcAft>
          <a:spcPct val="0"/>
        </a:spcAft>
        <a:defRPr sz="4400" b="1" kern="1200">
          <a:solidFill>
            <a:schemeClr val="bg1"/>
          </a:solidFill>
          <a:latin typeface="+mj-lt"/>
          <a:ea typeface="+mj-ea"/>
          <a:cs typeface="+mj-cs"/>
        </a:defRPr>
      </a:lvl1pPr>
      <a:lvl2pPr algn="l" rtl="0" eaLnBrk="0" fontAlgn="base" hangingPunct="0">
        <a:spcBef>
          <a:spcPct val="0"/>
        </a:spcBef>
        <a:spcAft>
          <a:spcPct val="0"/>
        </a:spcAft>
        <a:defRPr sz="4400" b="1">
          <a:solidFill>
            <a:schemeClr val="bg1"/>
          </a:solidFill>
          <a:latin typeface="Calibri" pitchFamily="34" charset="0"/>
        </a:defRPr>
      </a:lvl2pPr>
      <a:lvl3pPr algn="l" rtl="0" eaLnBrk="0" fontAlgn="base" hangingPunct="0">
        <a:spcBef>
          <a:spcPct val="0"/>
        </a:spcBef>
        <a:spcAft>
          <a:spcPct val="0"/>
        </a:spcAft>
        <a:defRPr sz="4400" b="1">
          <a:solidFill>
            <a:schemeClr val="bg1"/>
          </a:solidFill>
          <a:latin typeface="Calibri" pitchFamily="34" charset="0"/>
        </a:defRPr>
      </a:lvl3pPr>
      <a:lvl4pPr algn="l" rtl="0" eaLnBrk="0" fontAlgn="base" hangingPunct="0">
        <a:spcBef>
          <a:spcPct val="0"/>
        </a:spcBef>
        <a:spcAft>
          <a:spcPct val="0"/>
        </a:spcAft>
        <a:defRPr sz="4400" b="1">
          <a:solidFill>
            <a:schemeClr val="bg1"/>
          </a:solidFill>
          <a:latin typeface="Calibri" pitchFamily="34" charset="0"/>
        </a:defRPr>
      </a:lvl4pPr>
      <a:lvl5pPr algn="l" rtl="0" eaLnBrk="0" fontAlgn="base" hangingPunct="0">
        <a:spcBef>
          <a:spcPct val="0"/>
        </a:spcBef>
        <a:spcAft>
          <a:spcPct val="0"/>
        </a:spcAft>
        <a:defRPr sz="4400" b="1">
          <a:solidFill>
            <a:schemeClr val="bg1"/>
          </a:solidFill>
          <a:latin typeface="Calibri" pitchFamily="34" charset="0"/>
        </a:defRPr>
      </a:lvl5pPr>
      <a:lvl6pPr marL="457200" algn="l" rtl="0" fontAlgn="base">
        <a:spcBef>
          <a:spcPct val="0"/>
        </a:spcBef>
        <a:spcAft>
          <a:spcPct val="0"/>
        </a:spcAft>
        <a:defRPr sz="4400" b="1">
          <a:solidFill>
            <a:schemeClr val="bg1"/>
          </a:solidFill>
          <a:latin typeface="Calibri" pitchFamily="34" charset="0"/>
        </a:defRPr>
      </a:lvl6pPr>
      <a:lvl7pPr marL="914400" algn="l" rtl="0" fontAlgn="base">
        <a:spcBef>
          <a:spcPct val="0"/>
        </a:spcBef>
        <a:spcAft>
          <a:spcPct val="0"/>
        </a:spcAft>
        <a:defRPr sz="4400" b="1">
          <a:solidFill>
            <a:schemeClr val="bg1"/>
          </a:solidFill>
          <a:latin typeface="Calibri" pitchFamily="34" charset="0"/>
        </a:defRPr>
      </a:lvl7pPr>
      <a:lvl8pPr marL="1371600" algn="l" rtl="0" fontAlgn="base">
        <a:spcBef>
          <a:spcPct val="0"/>
        </a:spcBef>
        <a:spcAft>
          <a:spcPct val="0"/>
        </a:spcAft>
        <a:defRPr sz="4400" b="1">
          <a:solidFill>
            <a:schemeClr val="bg1"/>
          </a:solidFill>
          <a:latin typeface="Calibri" pitchFamily="34" charset="0"/>
        </a:defRPr>
      </a:lvl8pPr>
      <a:lvl9pPr marL="1828800" algn="l" rtl="0" fontAlgn="base">
        <a:spcBef>
          <a:spcPct val="0"/>
        </a:spcBef>
        <a:spcAft>
          <a:spcPct val="0"/>
        </a:spcAft>
        <a:defRPr sz="4400" b="1">
          <a:solidFill>
            <a:schemeClr val="bg1"/>
          </a:solidFill>
          <a:latin typeface="Calibri" pitchFamily="34" charset="0"/>
        </a:defRPr>
      </a:lvl9pPr>
    </p:titleStyle>
    <p:bodyStyle>
      <a:lvl1pPr marL="342900" indent="-342900" algn="l" rtl="0" eaLnBrk="0" fontAlgn="base" hangingPunct="0">
        <a:spcBef>
          <a:spcPct val="20000"/>
        </a:spcBef>
        <a:spcAft>
          <a:spcPct val="0"/>
        </a:spcAft>
        <a:buClr>
          <a:srgbClr val="7AA9AE"/>
        </a:buClr>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7AA9AE"/>
        </a:buClr>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7AA9AE"/>
        </a:buClr>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7AA9AE"/>
        </a:buClr>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rgbClr val="7AA9AE"/>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4.xml"/><Relationship Id="rId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2514600"/>
            <a:ext cx="9144000" cy="1676400"/>
          </a:xfrm>
          <a:solidFill>
            <a:schemeClr val="accent3">
              <a:lumMod val="50000"/>
            </a:schemeClr>
          </a:solidFill>
        </p:spPr>
        <p:txBody>
          <a:bodyPr rtlCol="0">
            <a:noAutofit/>
          </a:bodyPr>
          <a:lstStyle/>
          <a:p>
            <a:pPr eaLnBrk="1" fontAlgn="auto" hangingPunct="1">
              <a:spcAft>
                <a:spcPts val="0"/>
              </a:spcAft>
              <a:defRPr/>
            </a:pPr>
            <a:r>
              <a:rPr lang="en-US" sz="4000" b="1" dirty="0">
                <a:solidFill>
                  <a:schemeClr val="bg1"/>
                </a:solidFill>
              </a:rPr>
              <a:t>Module 3: Session 9 </a:t>
            </a:r>
          </a:p>
          <a:p>
            <a:pPr eaLnBrk="1" fontAlgn="auto" hangingPunct="1">
              <a:spcAft>
                <a:spcPts val="0"/>
              </a:spcAft>
              <a:defRPr/>
            </a:pPr>
            <a:r>
              <a:rPr lang="en-US" sz="4000" b="1" dirty="0">
                <a:solidFill>
                  <a:schemeClr val="bg1"/>
                </a:solidFill>
              </a:rPr>
              <a:t>The Use of RDT* for Malaria</a:t>
            </a:r>
          </a:p>
        </p:txBody>
      </p:sp>
      <p:sp>
        <p:nvSpPr>
          <p:cNvPr id="4" name="Title 3"/>
          <p:cNvSpPr txBox="1">
            <a:spLocks noGrp="1"/>
          </p:cNvSpPr>
          <p:nvPr>
            <p:ph type="ctrTitle"/>
          </p:nvPr>
        </p:nvSpPr>
        <p:spPr>
          <a:xfrm>
            <a:off x="0" y="747980"/>
            <a:ext cx="9144000" cy="1323439"/>
          </a:xfrm>
          <a:solidFill>
            <a:schemeClr val="accent3">
              <a:lumMod val="50000"/>
            </a:schemeClr>
          </a:solidFill>
        </p:spPr>
        <p:txBody>
          <a:bodyPr wrap="square" lIns="9144" rIns="9144">
            <a:spAutoFit/>
          </a:bodyPr>
          <a:lstStyle/>
          <a:p>
            <a:pPr>
              <a:defRPr/>
            </a:pPr>
            <a:r>
              <a:rPr lang="en-US" sz="4000" smtClean="0">
                <a:solidFill>
                  <a:schemeClr val="bg1"/>
                </a:solidFill>
                <a:latin typeface="+mn-lt"/>
              </a:rPr>
              <a:t>Health </a:t>
            </a:r>
            <a:r>
              <a:rPr lang="en-US" sz="4000" dirty="0">
                <a:solidFill>
                  <a:schemeClr val="bg1"/>
                </a:solidFill>
                <a:latin typeface="+mn-lt"/>
              </a:rPr>
              <a:t>Shops Training </a:t>
            </a:r>
            <a:br>
              <a:rPr lang="en-US" sz="4000" dirty="0">
                <a:solidFill>
                  <a:schemeClr val="bg1"/>
                </a:solidFill>
                <a:latin typeface="+mn-lt"/>
              </a:rPr>
            </a:br>
            <a:r>
              <a:rPr lang="en-US" sz="4000" i="1" dirty="0" smtClean="0">
                <a:solidFill>
                  <a:schemeClr val="bg1"/>
                </a:solidFill>
                <a:latin typeface="+mn-lt"/>
              </a:rPr>
              <a:t>Zambia</a:t>
            </a:r>
            <a:endParaRPr lang="en-US" sz="4000" i="1" dirty="0">
              <a:solidFill>
                <a:schemeClr val="bg1"/>
              </a:solidFill>
              <a:latin typeface="+mn-lt"/>
            </a:endParaRPr>
          </a:p>
        </p:txBody>
      </p:sp>
      <p:pic>
        <p:nvPicPr>
          <p:cNvPr id="4100" name="Picture 4" descr="C:\Users\lgwoyita\Documents\SDSI\EADSI_UG Final Documents\Marketing\ADS Pictures\ADS in Karuguza.JPG"/>
          <p:cNvPicPr>
            <a:picLocks noChangeAspect="1" noChangeArrowheads="1"/>
          </p:cNvPicPr>
          <p:nvPr/>
        </p:nvPicPr>
        <p:blipFill>
          <a:blip r:embed="rId2" cstate="print"/>
          <a:srcRect/>
          <a:stretch>
            <a:fillRect/>
          </a:stretch>
        </p:blipFill>
        <p:spPr bwMode="auto">
          <a:xfrm>
            <a:off x="4343400" y="4267200"/>
            <a:ext cx="3382963" cy="2249488"/>
          </a:xfrm>
          <a:prstGeom prst="rect">
            <a:avLst/>
          </a:prstGeom>
          <a:noFill/>
          <a:ln w="9525">
            <a:noFill/>
            <a:miter lim="800000"/>
            <a:headEnd/>
            <a:tailEnd/>
          </a:ln>
        </p:spPr>
      </p:pic>
      <p:sp>
        <p:nvSpPr>
          <p:cNvPr id="2" name="TextBox 1"/>
          <p:cNvSpPr txBox="1"/>
          <p:nvPr/>
        </p:nvSpPr>
        <p:spPr>
          <a:xfrm>
            <a:off x="4343400" y="6553200"/>
            <a:ext cx="3352800" cy="338554"/>
          </a:xfrm>
          <a:prstGeom prst="rect">
            <a:avLst/>
          </a:prstGeom>
          <a:noFill/>
        </p:spPr>
        <p:txBody>
          <a:bodyPr wrap="square" rtlCol="0">
            <a:spAutoFit/>
          </a:bodyPr>
          <a:lstStyle/>
          <a:p>
            <a:pPr algn="ctr"/>
            <a:r>
              <a:rPr lang="en-US" sz="1600" dirty="0"/>
              <a:t>*RDT = Rapid Diagnostic Tests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1" name="Content Placeholder 2"/>
          <p:cNvSpPr>
            <a:spLocks noGrp="1"/>
          </p:cNvSpPr>
          <p:nvPr>
            <p:ph sz="quarter" idx="1"/>
          </p:nvPr>
        </p:nvSpPr>
        <p:spPr>
          <a:xfrm>
            <a:off x="457200" y="1600200"/>
            <a:ext cx="8001000" cy="4873625"/>
          </a:xfrm>
        </p:spPr>
        <p:txBody>
          <a:bodyPr/>
          <a:lstStyle/>
          <a:p>
            <a:pPr marL="514350" indent="-514350">
              <a:buFont typeface="+mj-lt"/>
              <a:buAutoNum type="arabicPeriod" startAt="5"/>
            </a:pPr>
            <a:r>
              <a:rPr lang="en-ZA" sz="2800" b="1" dirty="0"/>
              <a:t>Transfer the blood to the cassette pad.</a:t>
            </a:r>
          </a:p>
          <a:p>
            <a:pPr marL="857250" lvl="1" indent="-457200">
              <a:buFont typeface="+mj-lt"/>
              <a:buAutoNum type="alphaLcPeriod"/>
            </a:pPr>
            <a:r>
              <a:rPr lang="en-ZA" sz="2400" dirty="0"/>
              <a:t>Immediately touch the tip of the capillary tube with blood in the sample well of the cassette.</a:t>
            </a:r>
            <a:endParaRPr lang="en-US" sz="2400" dirty="0"/>
          </a:p>
          <a:p>
            <a:pPr marL="857250" lvl="1" indent="-457200">
              <a:buFont typeface="+mj-lt"/>
              <a:buAutoNum type="alphaLcPeriod"/>
            </a:pPr>
            <a:r>
              <a:rPr lang="en-ZA" sz="2400" dirty="0"/>
              <a:t>Allow the blood to be drawn onto the cassette pad.</a:t>
            </a:r>
          </a:p>
          <a:p>
            <a:pPr marL="857250" lvl="1" indent="-457200">
              <a:buFont typeface="+mj-lt"/>
              <a:buAutoNum type="alphaLcPeriod"/>
            </a:pPr>
            <a:r>
              <a:rPr lang="en-ZA" sz="2400" dirty="0"/>
              <a:t>Place dry cotton wool over the puncture site to stop the bleeding. </a:t>
            </a:r>
            <a:endParaRPr lang="en-US" sz="2400" dirty="0"/>
          </a:p>
          <a:p>
            <a:endParaRPr lang="en-US" sz="3200" dirty="0"/>
          </a:p>
          <a:p>
            <a:endParaRPr lang="en-US" sz="3200" dirty="0"/>
          </a:p>
        </p:txBody>
      </p:sp>
      <p:pic>
        <p:nvPicPr>
          <p:cNvPr id="339972" name="Picture 3"/>
          <p:cNvPicPr>
            <a:picLocks noChangeAspect="1" noChangeArrowheads="1"/>
          </p:cNvPicPr>
          <p:nvPr/>
        </p:nvPicPr>
        <p:blipFill>
          <a:blip r:embed="rId2" cstate="print"/>
          <a:srcRect/>
          <a:stretch>
            <a:fillRect/>
          </a:stretch>
        </p:blipFill>
        <p:spPr bwMode="auto">
          <a:xfrm>
            <a:off x="381000" y="4267200"/>
            <a:ext cx="7772400" cy="1673225"/>
          </a:xfrm>
          <a:prstGeom prst="rect">
            <a:avLst/>
          </a:prstGeom>
          <a:noFill/>
          <a:ln w="9525">
            <a:noFill/>
            <a:miter lim="800000"/>
            <a:headEnd/>
            <a:tailEnd/>
          </a:ln>
        </p:spPr>
      </p:pic>
      <p:sp>
        <p:nvSpPr>
          <p:cNvPr id="8" name="Title 1"/>
          <p:cNvSpPr>
            <a:spLocks noGrp="1"/>
          </p:cNvSpPr>
          <p:nvPr>
            <p:ph type="title"/>
          </p:nvPr>
        </p:nvSpPr>
        <p:spPr>
          <a:xfrm>
            <a:off x="457200" y="274638"/>
            <a:ext cx="8077200" cy="1143000"/>
          </a:xfrm>
          <a:solidFill>
            <a:schemeClr val="accent3">
              <a:lumMod val="50000"/>
            </a:schemeClr>
          </a:solidFill>
        </p:spPr>
        <p:txBody>
          <a:bodyPr/>
          <a:lstStyle/>
          <a:p>
            <a:pPr>
              <a:defRPr/>
            </a:pPr>
            <a:r>
              <a:rPr lang="en-US" sz="4000" b="1" dirty="0">
                <a:solidFill>
                  <a:schemeClr val="bg1"/>
                </a:solidFill>
              </a:rPr>
              <a:t>How to Use an </a:t>
            </a:r>
            <a:r>
              <a:rPr lang="en-US" sz="4000" b="1" dirty="0" smtClean="0">
                <a:solidFill>
                  <a:schemeClr val="bg1"/>
                </a:solidFill>
              </a:rPr>
              <a:t>RDT: Step 5</a:t>
            </a:r>
            <a:endParaRPr lang="en-US" sz="4000" dirty="0">
              <a:solidFill>
                <a:schemeClr val="bg1"/>
              </a:solidFill>
            </a:endParaRPr>
          </a:p>
        </p:txBody>
      </p:sp>
      <p:sp>
        <p:nvSpPr>
          <p:cNvPr id="5" name="Rectangle 4"/>
          <p:cNvSpPr/>
          <p:nvPr/>
        </p:nvSpPr>
        <p:spPr>
          <a:xfrm>
            <a:off x="1066800" y="6031468"/>
            <a:ext cx="6934200" cy="400110"/>
          </a:xfrm>
          <a:prstGeom prst="rect">
            <a:avLst/>
          </a:prstGeom>
        </p:spPr>
        <p:txBody>
          <a:bodyPr wrap="square">
            <a:spAutoFit/>
          </a:bodyPr>
          <a:lstStyle/>
          <a:p>
            <a:pPr>
              <a:buFont typeface="Wingdings" pitchFamily="2" charset="2"/>
              <a:buNone/>
            </a:pPr>
            <a:r>
              <a:rPr lang="en-ZA" sz="2000" b="1" i="1" dirty="0"/>
              <a:t>Note</a:t>
            </a:r>
            <a:r>
              <a:rPr lang="en-ZA" sz="2000" i="1" dirty="0"/>
              <a:t>:</a:t>
            </a:r>
            <a:r>
              <a:rPr lang="en-ZA" sz="2000" dirty="0"/>
              <a:t> Dispose of the capillary tube into a sharps container.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5" name="Content Placeholder 2"/>
          <p:cNvSpPr>
            <a:spLocks noGrp="1"/>
          </p:cNvSpPr>
          <p:nvPr>
            <p:ph sz="quarter" idx="1"/>
          </p:nvPr>
        </p:nvSpPr>
        <p:spPr>
          <a:xfrm>
            <a:off x="457200" y="1603375"/>
            <a:ext cx="8077200" cy="5254625"/>
          </a:xfrm>
        </p:spPr>
        <p:txBody>
          <a:bodyPr/>
          <a:lstStyle/>
          <a:p>
            <a:pPr marL="514350" indent="-514350">
              <a:buFont typeface="+mj-lt"/>
              <a:buAutoNum type="arabicPeriod" startAt="6"/>
            </a:pPr>
            <a:r>
              <a:rPr lang="en-ZA" sz="2800" b="1" dirty="0"/>
              <a:t>Put five (5) drops of buffer into the buffer well</a:t>
            </a:r>
            <a:r>
              <a:rPr lang="en-US" sz="2800" b="1" dirty="0"/>
              <a:t>.</a:t>
            </a:r>
          </a:p>
          <a:p>
            <a:endParaRPr lang="en-US" sz="3200" dirty="0"/>
          </a:p>
          <a:p>
            <a:pPr>
              <a:buFont typeface="Wingdings" pitchFamily="2" charset="2"/>
              <a:buNone/>
            </a:pPr>
            <a:endParaRPr lang="en-US" sz="3200" dirty="0"/>
          </a:p>
          <a:p>
            <a:pPr>
              <a:buFont typeface="Wingdings" pitchFamily="2" charset="2"/>
              <a:buNone/>
            </a:pPr>
            <a:r>
              <a:rPr lang="en-US" sz="3200" dirty="0"/>
              <a:t> </a:t>
            </a:r>
          </a:p>
          <a:p>
            <a:endParaRPr lang="en-US" sz="3200" dirty="0"/>
          </a:p>
        </p:txBody>
      </p:sp>
      <p:pic>
        <p:nvPicPr>
          <p:cNvPr id="340996" name="Picture 3"/>
          <p:cNvPicPr>
            <a:picLocks noChangeAspect="1" noChangeArrowheads="1"/>
          </p:cNvPicPr>
          <p:nvPr/>
        </p:nvPicPr>
        <p:blipFill>
          <a:blip r:embed="rId2" cstate="print"/>
          <a:srcRect/>
          <a:stretch>
            <a:fillRect/>
          </a:stretch>
        </p:blipFill>
        <p:spPr bwMode="auto">
          <a:xfrm>
            <a:off x="533400" y="3299707"/>
            <a:ext cx="6705600" cy="2013656"/>
          </a:xfrm>
          <a:prstGeom prst="rect">
            <a:avLst/>
          </a:prstGeom>
          <a:noFill/>
          <a:ln w="9525">
            <a:noFill/>
            <a:miter lim="800000"/>
            <a:headEnd/>
            <a:tailEnd/>
          </a:ln>
        </p:spPr>
      </p:pic>
      <p:sp>
        <p:nvSpPr>
          <p:cNvPr id="8" name="Title 1"/>
          <p:cNvSpPr>
            <a:spLocks noGrp="1"/>
          </p:cNvSpPr>
          <p:nvPr>
            <p:ph type="title"/>
          </p:nvPr>
        </p:nvSpPr>
        <p:spPr>
          <a:xfrm>
            <a:off x="457200" y="274638"/>
            <a:ext cx="8077200" cy="1143000"/>
          </a:xfrm>
          <a:solidFill>
            <a:schemeClr val="accent3">
              <a:lumMod val="50000"/>
            </a:schemeClr>
          </a:solidFill>
        </p:spPr>
        <p:txBody>
          <a:bodyPr/>
          <a:lstStyle/>
          <a:p>
            <a:pPr>
              <a:defRPr/>
            </a:pPr>
            <a:r>
              <a:rPr lang="en-US" sz="4000" b="1" dirty="0">
                <a:solidFill>
                  <a:schemeClr val="bg1"/>
                </a:solidFill>
              </a:rPr>
              <a:t>How to Use an </a:t>
            </a:r>
            <a:r>
              <a:rPr lang="en-US" sz="4000" b="1" dirty="0" smtClean="0">
                <a:solidFill>
                  <a:schemeClr val="bg1"/>
                </a:solidFill>
              </a:rPr>
              <a:t>RDT: Step 6</a:t>
            </a:r>
            <a:endParaRPr lang="en-US" sz="4000" dirty="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9" name="Content Placeholder 2"/>
          <p:cNvSpPr>
            <a:spLocks noGrp="1"/>
          </p:cNvSpPr>
          <p:nvPr>
            <p:ph sz="quarter" idx="1"/>
          </p:nvPr>
        </p:nvSpPr>
        <p:spPr>
          <a:xfrm>
            <a:off x="457200" y="1600200"/>
            <a:ext cx="4038600" cy="3505199"/>
          </a:xfrm>
        </p:spPr>
        <p:txBody>
          <a:bodyPr>
            <a:normAutofit/>
          </a:bodyPr>
          <a:lstStyle/>
          <a:p>
            <a:pPr marL="0" indent="0">
              <a:buNone/>
            </a:pPr>
            <a:r>
              <a:rPr lang="en-ZA" b="1" dirty="0" smtClean="0"/>
              <a:t>7. Set </a:t>
            </a:r>
            <a:r>
              <a:rPr lang="en-ZA" b="1" dirty="0"/>
              <a:t>the timer to </a:t>
            </a:r>
            <a:r>
              <a:rPr lang="en-ZA" b="1" dirty="0" smtClean="0"/>
              <a:t>20 </a:t>
            </a:r>
            <a:r>
              <a:rPr lang="en-ZA" b="1" dirty="0"/>
              <a:t>minutes.</a:t>
            </a:r>
            <a:endParaRPr lang="en-US" b="1" dirty="0"/>
          </a:p>
          <a:p>
            <a:pPr marL="514350" indent="-514350">
              <a:buFont typeface="+mj-lt"/>
              <a:buAutoNum type="arabicPeriod" startAt="6"/>
            </a:pPr>
            <a:endParaRPr lang="en-ZA" b="1" dirty="0"/>
          </a:p>
          <a:p>
            <a:pPr marL="0" indent="0">
              <a:buNone/>
            </a:pPr>
            <a:r>
              <a:rPr lang="en-ZA" b="1" dirty="0" smtClean="0"/>
              <a:t>8. Read </a:t>
            </a:r>
            <a:r>
              <a:rPr lang="en-ZA" b="1" dirty="0"/>
              <a:t>the results exactly </a:t>
            </a:r>
            <a:r>
              <a:rPr lang="en-ZA" b="1" dirty="0" smtClean="0"/>
              <a:t>twenty (20) </a:t>
            </a:r>
            <a:r>
              <a:rPr lang="en-ZA" b="1" dirty="0"/>
              <a:t>minutes after adding buffer.</a:t>
            </a:r>
            <a:endParaRPr lang="en-US" b="1" dirty="0"/>
          </a:p>
        </p:txBody>
      </p:sp>
      <p:sp>
        <p:nvSpPr>
          <p:cNvPr id="8" name="Title 1"/>
          <p:cNvSpPr>
            <a:spLocks noGrp="1"/>
          </p:cNvSpPr>
          <p:nvPr>
            <p:ph type="title"/>
          </p:nvPr>
        </p:nvSpPr>
        <p:spPr>
          <a:xfrm>
            <a:off x="457200" y="274638"/>
            <a:ext cx="8077200" cy="1143000"/>
          </a:xfrm>
          <a:solidFill>
            <a:schemeClr val="accent3">
              <a:lumMod val="50000"/>
            </a:schemeClr>
          </a:solidFill>
        </p:spPr>
        <p:txBody>
          <a:bodyPr/>
          <a:lstStyle/>
          <a:p>
            <a:pPr>
              <a:defRPr/>
            </a:pPr>
            <a:r>
              <a:rPr lang="en-US" sz="4000" b="1" dirty="0">
                <a:solidFill>
                  <a:schemeClr val="bg1"/>
                </a:solidFill>
              </a:rPr>
              <a:t>How to Use an </a:t>
            </a:r>
            <a:r>
              <a:rPr lang="en-US" sz="4000" b="1" dirty="0" smtClean="0">
                <a:solidFill>
                  <a:schemeClr val="bg1"/>
                </a:solidFill>
              </a:rPr>
              <a:t>RDT: Steps 7-8</a:t>
            </a:r>
            <a:endParaRPr lang="en-US" sz="4000" dirty="0">
              <a:solidFill>
                <a:schemeClr val="bg1"/>
              </a:solidFill>
            </a:endParaRPr>
          </a:p>
        </p:txBody>
      </p:sp>
      <p:sp>
        <p:nvSpPr>
          <p:cNvPr id="5" name="Rectangle 4"/>
          <p:cNvSpPr/>
          <p:nvPr/>
        </p:nvSpPr>
        <p:spPr>
          <a:xfrm>
            <a:off x="762000" y="5943600"/>
            <a:ext cx="7772400" cy="461665"/>
          </a:xfrm>
          <a:prstGeom prst="rect">
            <a:avLst/>
          </a:prstGeom>
        </p:spPr>
        <p:txBody>
          <a:bodyPr wrap="square">
            <a:spAutoFit/>
          </a:bodyPr>
          <a:lstStyle/>
          <a:p>
            <a:pPr>
              <a:buFont typeface="Wingdings" pitchFamily="2" charset="2"/>
              <a:buNone/>
            </a:pPr>
            <a:r>
              <a:rPr lang="en-ZA" sz="2400" b="1" i="1" dirty="0"/>
              <a:t>Note</a:t>
            </a:r>
            <a:r>
              <a:rPr lang="en-ZA" sz="2400" i="1" dirty="0"/>
              <a:t>:</a:t>
            </a:r>
            <a:r>
              <a:rPr lang="en-ZA" sz="2400" dirty="0"/>
              <a:t> Do not read the results </a:t>
            </a:r>
            <a:r>
              <a:rPr lang="en-ZA" sz="2400" u="sng" dirty="0"/>
              <a:t>before</a:t>
            </a:r>
            <a:r>
              <a:rPr lang="en-ZA" sz="2400" dirty="0"/>
              <a:t> or </a:t>
            </a:r>
            <a:r>
              <a:rPr lang="en-ZA" sz="2400" u="sng" dirty="0"/>
              <a:t>after</a:t>
            </a:r>
            <a:r>
              <a:rPr lang="en-ZA" sz="2400" dirty="0"/>
              <a:t> </a:t>
            </a:r>
            <a:r>
              <a:rPr lang="en-ZA" sz="2400" dirty="0" smtClean="0"/>
              <a:t>20 minutes</a:t>
            </a:r>
            <a:r>
              <a:rPr lang="en-ZA" sz="2400" dirty="0"/>
              <a:t>.</a:t>
            </a:r>
            <a:r>
              <a:rPr lang="en-US" sz="2400" dirty="0"/>
              <a:t> </a:t>
            </a:r>
          </a:p>
        </p:txBody>
      </p:sp>
      <p:pic>
        <p:nvPicPr>
          <p:cNvPr id="1028" name="Picture 4" descr="http://etc.usf.edu/clipart/17400/17498/1220_17498_lg.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1905000"/>
            <a:ext cx="3558659" cy="36115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3" name="Content Placeholder 2"/>
          <p:cNvSpPr>
            <a:spLocks noGrp="1"/>
          </p:cNvSpPr>
          <p:nvPr>
            <p:ph sz="quarter" idx="1"/>
          </p:nvPr>
        </p:nvSpPr>
        <p:spPr>
          <a:xfrm>
            <a:off x="457200" y="1600200"/>
            <a:ext cx="8077200" cy="4873625"/>
          </a:xfrm>
        </p:spPr>
        <p:txBody>
          <a:bodyPr/>
          <a:lstStyle/>
          <a:p>
            <a:pPr marL="0" indent="0">
              <a:buNone/>
            </a:pPr>
            <a:r>
              <a:rPr lang="en-ZA" sz="2800" b="1" dirty="0" smtClean="0"/>
              <a:t>9. Interpret </a:t>
            </a:r>
            <a:r>
              <a:rPr lang="en-ZA" sz="2800" b="1" dirty="0"/>
              <a:t>the results.</a:t>
            </a:r>
          </a:p>
          <a:p>
            <a:pPr marL="914400" lvl="1" indent="-514350">
              <a:buFont typeface="+mj-lt"/>
              <a:buAutoNum type="alphaLcPeriod"/>
            </a:pPr>
            <a:r>
              <a:rPr lang="en-ZA" sz="2400" dirty="0"/>
              <a:t>Look in the window section of the cassette.</a:t>
            </a:r>
          </a:p>
          <a:p>
            <a:pPr marL="914400" lvl="1" indent="-514350">
              <a:buFont typeface="+mj-lt"/>
              <a:buAutoNum type="alphaLcPeriod"/>
            </a:pPr>
            <a:r>
              <a:rPr lang="en-ZA" sz="2400" dirty="0"/>
              <a:t>If you see one red control line near mark “C”, the result is </a:t>
            </a:r>
            <a:r>
              <a:rPr lang="en-ZA" sz="2400" b="1" dirty="0"/>
              <a:t>NEGATIVE</a:t>
            </a:r>
            <a:r>
              <a:rPr lang="en-ZA" sz="2400" dirty="0"/>
              <a:t> – the person does </a:t>
            </a:r>
            <a:r>
              <a:rPr lang="en-ZA" sz="2400" u="sng" dirty="0"/>
              <a:t>not</a:t>
            </a:r>
            <a:r>
              <a:rPr lang="en-ZA" sz="2400" dirty="0"/>
              <a:t> have malaria.</a:t>
            </a:r>
            <a:endParaRPr lang="en-US" sz="2400" dirty="0"/>
          </a:p>
          <a:p>
            <a:pPr marL="0" indent="0">
              <a:buNone/>
            </a:pPr>
            <a:endParaRPr lang="en-US" sz="2400" dirty="0"/>
          </a:p>
          <a:p>
            <a:pPr marL="0" indent="0">
              <a:buNone/>
            </a:pPr>
            <a:r>
              <a:rPr lang="en-ZA" sz="1800" dirty="0" smtClean="0"/>
              <a:t>One </a:t>
            </a:r>
            <a:r>
              <a:rPr lang="en-ZA" sz="1800" dirty="0"/>
              <a:t>control band near mark “C”</a:t>
            </a:r>
            <a:r>
              <a:rPr lang="en-US" sz="1800" dirty="0"/>
              <a:t> </a:t>
            </a:r>
          </a:p>
          <a:p>
            <a:pPr marL="0" indent="0">
              <a:buNone/>
            </a:pPr>
            <a:endParaRPr lang="en-US" sz="2800" dirty="0"/>
          </a:p>
          <a:p>
            <a:endParaRPr lang="en-US" sz="2800" dirty="0"/>
          </a:p>
        </p:txBody>
      </p:sp>
      <p:sp>
        <p:nvSpPr>
          <p:cNvPr id="8" name="Title 1"/>
          <p:cNvSpPr>
            <a:spLocks noGrp="1"/>
          </p:cNvSpPr>
          <p:nvPr>
            <p:ph type="title"/>
          </p:nvPr>
        </p:nvSpPr>
        <p:spPr>
          <a:xfrm>
            <a:off x="457200" y="274638"/>
            <a:ext cx="8077200" cy="1143000"/>
          </a:xfrm>
          <a:solidFill>
            <a:schemeClr val="accent3">
              <a:lumMod val="50000"/>
            </a:schemeClr>
          </a:solidFill>
        </p:spPr>
        <p:txBody>
          <a:bodyPr/>
          <a:lstStyle/>
          <a:p>
            <a:pPr>
              <a:defRPr/>
            </a:pPr>
            <a:r>
              <a:rPr lang="en-US" sz="4000" b="1" dirty="0">
                <a:solidFill>
                  <a:schemeClr val="bg1"/>
                </a:solidFill>
              </a:rPr>
              <a:t>How to Use an </a:t>
            </a:r>
            <a:r>
              <a:rPr lang="en-US" sz="4000" b="1" dirty="0" smtClean="0">
                <a:solidFill>
                  <a:schemeClr val="bg1"/>
                </a:solidFill>
              </a:rPr>
              <a:t>RDT: Step 9</a:t>
            </a:r>
            <a:endParaRPr lang="en-US" sz="4000" dirty="0">
              <a:solidFill>
                <a:schemeClr val="bg1"/>
              </a:solidFill>
            </a:endParaRPr>
          </a:p>
        </p:txBody>
      </p:sp>
      <p:sp>
        <p:nvSpPr>
          <p:cNvPr id="2" name="AutoShape 2" descr="Image result for rapid diagnostic test for malar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4267200"/>
            <a:ext cx="3505200" cy="20128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4152" cy="1143000"/>
          </a:xfrm>
          <a:solidFill>
            <a:schemeClr val="accent3">
              <a:lumMod val="50000"/>
            </a:schemeClr>
          </a:solidFill>
        </p:spPr>
        <p:txBody>
          <a:bodyPr>
            <a:noAutofit/>
          </a:bodyPr>
          <a:lstStyle/>
          <a:p>
            <a:pPr>
              <a:defRPr/>
            </a:pPr>
            <a:r>
              <a:rPr lang="en-ZA" sz="4000" b="1" dirty="0">
                <a:solidFill>
                  <a:schemeClr val="bg1"/>
                </a:solidFill>
              </a:rPr>
              <a:t>How to Interpret the Results </a:t>
            </a:r>
            <a:endParaRPr lang="en-US" sz="4000" b="1" dirty="0">
              <a:solidFill>
                <a:schemeClr val="bg1"/>
              </a:solidFill>
            </a:endParaRPr>
          </a:p>
        </p:txBody>
      </p:sp>
      <p:sp>
        <p:nvSpPr>
          <p:cNvPr id="344067" name="Content Placeholder 2"/>
          <p:cNvSpPr>
            <a:spLocks noGrp="1"/>
          </p:cNvSpPr>
          <p:nvPr>
            <p:ph sz="quarter" idx="1"/>
          </p:nvPr>
        </p:nvSpPr>
        <p:spPr>
          <a:xfrm>
            <a:off x="457200" y="1676400"/>
            <a:ext cx="7772400" cy="4873625"/>
          </a:xfrm>
        </p:spPr>
        <p:txBody>
          <a:bodyPr>
            <a:normAutofit lnSpcReduction="10000"/>
          </a:bodyPr>
          <a:lstStyle/>
          <a:p>
            <a:pPr marL="0" indent="0">
              <a:buNone/>
            </a:pPr>
            <a:r>
              <a:rPr lang="en-ZA" sz="2800" b="1" dirty="0" smtClean="0"/>
              <a:t>9. Interpret </a:t>
            </a:r>
            <a:r>
              <a:rPr lang="en-ZA" sz="2800" b="1" dirty="0"/>
              <a:t>the results </a:t>
            </a:r>
            <a:r>
              <a:rPr lang="en-ZA" sz="2800" dirty="0"/>
              <a:t>(cont.)</a:t>
            </a:r>
          </a:p>
          <a:p>
            <a:pPr marL="914400" lvl="1" indent="-514350">
              <a:buFont typeface="+mj-lt"/>
              <a:buAutoNum type="alphaLcPeriod" startAt="3"/>
            </a:pPr>
            <a:r>
              <a:rPr lang="en-ZA" sz="2400" dirty="0"/>
              <a:t>If you see two (2) </a:t>
            </a:r>
            <a:r>
              <a:rPr lang="en-ZA" sz="2400" dirty="0" smtClean="0"/>
              <a:t>red-coloured </a:t>
            </a:r>
            <a:r>
              <a:rPr lang="en-ZA" sz="2400" dirty="0"/>
              <a:t>lines – one test line and one control line – near mark “C”, the result is </a:t>
            </a:r>
            <a:r>
              <a:rPr lang="en-ZA" sz="2400" b="1" dirty="0"/>
              <a:t>POSITIVE</a:t>
            </a:r>
            <a:r>
              <a:rPr lang="en-ZA" sz="2400" dirty="0"/>
              <a:t> – the person </a:t>
            </a:r>
            <a:r>
              <a:rPr lang="en-ZA" sz="2400" u="sng" dirty="0"/>
              <a:t>has</a:t>
            </a:r>
            <a:r>
              <a:rPr lang="en-ZA" sz="2400" dirty="0"/>
              <a:t> malaria</a:t>
            </a:r>
            <a:r>
              <a:rPr lang="en-ZA" sz="2400" dirty="0" smtClean="0"/>
              <a:t>.</a:t>
            </a:r>
          </a:p>
          <a:p>
            <a:pPr marL="914400" lvl="1" indent="-514350">
              <a:buFont typeface="+mj-lt"/>
              <a:buAutoNum type="alphaLcPeriod" startAt="3"/>
            </a:pPr>
            <a:endParaRPr lang="en-ZA" sz="2400" dirty="0"/>
          </a:p>
          <a:p>
            <a:pPr marL="914400" lvl="1" indent="-514350">
              <a:buFont typeface="+mj-lt"/>
              <a:buAutoNum type="alphaLcPeriod" startAt="3"/>
            </a:pPr>
            <a:endParaRPr lang="en-ZA" sz="2400" dirty="0" smtClean="0"/>
          </a:p>
          <a:p>
            <a:pPr marL="400050" lvl="1" indent="0">
              <a:buNone/>
            </a:pPr>
            <a:endParaRPr lang="en-US" sz="2400" dirty="0"/>
          </a:p>
          <a:p>
            <a:pPr marL="400050" lvl="1" indent="0">
              <a:buNone/>
            </a:pPr>
            <a:endParaRPr lang="en-ZA" sz="2400" dirty="0" smtClean="0"/>
          </a:p>
          <a:p>
            <a:pPr marL="400050" lvl="1" indent="0">
              <a:buNone/>
            </a:pPr>
            <a:r>
              <a:rPr lang="en-ZA" sz="2400" dirty="0" smtClean="0"/>
              <a:t>d.	If </a:t>
            </a:r>
            <a:r>
              <a:rPr lang="en-ZA" sz="2400" dirty="0"/>
              <a:t>the control line fails to appear, the test is </a:t>
            </a:r>
            <a:r>
              <a:rPr lang="en-ZA" sz="2400" u="sng" dirty="0"/>
              <a:t>not valid </a:t>
            </a:r>
            <a:r>
              <a:rPr lang="en-ZA" sz="2400" dirty="0" smtClean="0"/>
              <a:t>	and </a:t>
            </a:r>
            <a:r>
              <a:rPr lang="en-ZA" sz="2400" dirty="0"/>
              <a:t>must be repeated. (The reagents may have </a:t>
            </a:r>
            <a:r>
              <a:rPr lang="en-ZA" sz="2400" dirty="0" smtClean="0"/>
              <a:t>	expired </a:t>
            </a:r>
            <a:r>
              <a:rPr lang="en-ZA" sz="2400" dirty="0"/>
              <a:t>or the procedure may have been done </a:t>
            </a:r>
            <a:r>
              <a:rPr lang="en-ZA" sz="2400" dirty="0" smtClean="0"/>
              <a:t>	incorrectly</a:t>
            </a:r>
            <a:r>
              <a:rPr lang="en-ZA" sz="2400" dirty="0"/>
              <a:t>.)</a:t>
            </a:r>
            <a:endParaRPr lang="en-US" sz="2400" dirty="0"/>
          </a:p>
          <a:p>
            <a:pPr marL="0" indent="0">
              <a:buNone/>
            </a:pPr>
            <a:endParaRPr lang="en-US" sz="2800" dirty="0"/>
          </a:p>
          <a:p>
            <a:endParaRPr lang="en-US" sz="2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3200400"/>
            <a:ext cx="2610205" cy="15247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274638"/>
            <a:ext cx="8077200" cy="1143000"/>
          </a:xfrm>
          <a:solidFill>
            <a:schemeClr val="accent3">
              <a:lumMod val="50000"/>
            </a:schemeClr>
          </a:solidFill>
        </p:spPr>
        <p:txBody>
          <a:bodyPr/>
          <a:lstStyle/>
          <a:p>
            <a:pPr>
              <a:defRPr/>
            </a:pPr>
            <a:r>
              <a:rPr lang="en-US" sz="4000" b="1" dirty="0" smtClean="0">
                <a:solidFill>
                  <a:schemeClr val="bg1"/>
                </a:solidFill>
              </a:rPr>
              <a:t>Treat Appropriately</a:t>
            </a:r>
            <a:endParaRPr lang="en-US" sz="4000" dirty="0">
              <a:solidFill>
                <a:schemeClr val="bg1"/>
              </a:solidFill>
            </a:endParaRPr>
          </a:p>
        </p:txBody>
      </p:sp>
      <p:sp>
        <p:nvSpPr>
          <p:cNvPr id="2" name="AutoShape 2" descr="Image result for rapid diagnostic test for malar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954309" y="2349036"/>
            <a:ext cx="5082981" cy="3375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185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4152" cy="1143000"/>
          </a:xfrm>
          <a:solidFill>
            <a:schemeClr val="accent3">
              <a:lumMod val="50000"/>
            </a:schemeClr>
          </a:solidFill>
        </p:spPr>
        <p:txBody>
          <a:bodyPr>
            <a:normAutofit/>
          </a:bodyPr>
          <a:lstStyle/>
          <a:p>
            <a:pPr>
              <a:defRPr/>
            </a:pPr>
            <a:r>
              <a:rPr lang="en-US" sz="4000" b="1" dirty="0">
                <a:solidFill>
                  <a:schemeClr val="bg1"/>
                </a:solidFill>
              </a:rPr>
              <a:t>Precautions </a:t>
            </a:r>
          </a:p>
        </p:txBody>
      </p:sp>
      <p:sp>
        <p:nvSpPr>
          <p:cNvPr id="345091" name="Content Placeholder 2"/>
          <p:cNvSpPr>
            <a:spLocks noGrp="1"/>
          </p:cNvSpPr>
          <p:nvPr>
            <p:ph sz="quarter" idx="1"/>
          </p:nvPr>
        </p:nvSpPr>
        <p:spPr>
          <a:xfrm>
            <a:off x="457200" y="1527175"/>
            <a:ext cx="7696200" cy="5330825"/>
          </a:xfrm>
        </p:spPr>
        <p:txBody>
          <a:bodyPr>
            <a:normAutofit/>
          </a:bodyPr>
          <a:lstStyle/>
          <a:p>
            <a:pPr lvl="0"/>
            <a:r>
              <a:rPr lang="en-AU" dirty="0"/>
              <a:t>Ensure that RDTs are stored at room temperature </a:t>
            </a:r>
            <a:r>
              <a:rPr lang="en-AU" dirty="0">
                <a:solidFill>
                  <a:srgbClr val="FF0000"/>
                </a:solidFill>
              </a:rPr>
              <a:t>(4 - 40º C).</a:t>
            </a:r>
            <a:r>
              <a:rPr lang="en-US" dirty="0">
                <a:solidFill>
                  <a:srgbClr val="FF0000"/>
                </a:solidFill>
              </a:rPr>
              <a:t> </a:t>
            </a:r>
          </a:p>
          <a:p>
            <a:pPr lvl="0"/>
            <a:r>
              <a:rPr lang="en-US" dirty="0"/>
              <a:t>Follow instructions given in the leaflet.</a:t>
            </a:r>
          </a:p>
          <a:p>
            <a:pPr lvl="0"/>
            <a:r>
              <a:rPr lang="en-AU" dirty="0"/>
              <a:t>Use recommended sample and buffer volumes.  </a:t>
            </a:r>
            <a:endParaRPr lang="en-US" dirty="0"/>
          </a:p>
          <a:p>
            <a:pPr lvl="0"/>
            <a:r>
              <a:rPr lang="en-AU" dirty="0"/>
              <a:t>Do not open the foil until you are ready to do the test.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4152" cy="1143000"/>
          </a:xfrm>
          <a:solidFill>
            <a:schemeClr val="accent3">
              <a:lumMod val="50000"/>
            </a:schemeClr>
          </a:solidFill>
        </p:spPr>
        <p:txBody>
          <a:bodyPr>
            <a:normAutofit/>
          </a:bodyPr>
          <a:lstStyle/>
          <a:p>
            <a:pPr>
              <a:defRPr/>
            </a:pPr>
            <a:r>
              <a:rPr lang="en-US" sz="4000" b="1" dirty="0" smtClean="0">
                <a:solidFill>
                  <a:schemeClr val="bg1"/>
                </a:solidFill>
              </a:rPr>
              <a:t>Review of Objectives </a:t>
            </a:r>
            <a:endParaRPr lang="en-US" sz="4000" b="1" dirty="0">
              <a:solidFill>
                <a:schemeClr val="bg1"/>
              </a:solidFill>
            </a:endParaRPr>
          </a:p>
        </p:txBody>
      </p:sp>
      <p:sp>
        <p:nvSpPr>
          <p:cNvPr id="345091" name="Content Placeholder 2"/>
          <p:cNvSpPr>
            <a:spLocks noGrp="1"/>
          </p:cNvSpPr>
          <p:nvPr>
            <p:ph sz="quarter" idx="1"/>
          </p:nvPr>
        </p:nvSpPr>
        <p:spPr>
          <a:xfrm>
            <a:off x="457200" y="1527175"/>
            <a:ext cx="7696200" cy="5330825"/>
          </a:xfrm>
        </p:spPr>
        <p:txBody>
          <a:bodyPr>
            <a:normAutofit/>
          </a:bodyPr>
          <a:lstStyle/>
          <a:p>
            <a:pPr marL="0" lvl="0" indent="0">
              <a:buNone/>
            </a:pPr>
            <a:r>
              <a:rPr lang="en-US" dirty="0" smtClean="0"/>
              <a:t>Were we able to:</a:t>
            </a:r>
          </a:p>
          <a:p>
            <a:pPr marL="514350" lvl="0" indent="-514350">
              <a:buFont typeface="+mj-lt"/>
              <a:buAutoNum type="arabicPeriod"/>
            </a:pPr>
            <a:r>
              <a:rPr lang="en-US" dirty="0"/>
              <a:t>Demonstrate the RDT testing process</a:t>
            </a:r>
            <a:r>
              <a:rPr lang="en-US" dirty="0" smtClean="0"/>
              <a:t>.</a:t>
            </a:r>
          </a:p>
          <a:p>
            <a:pPr marL="514350" lvl="0" indent="-514350">
              <a:buFont typeface="+mj-lt"/>
              <a:buAutoNum type="arabicPeriod"/>
            </a:pPr>
            <a:endParaRPr lang="en-US" dirty="0"/>
          </a:p>
          <a:p>
            <a:pPr marL="514350" lvl="0" indent="-514350">
              <a:buFont typeface="+mj-lt"/>
              <a:buAutoNum type="arabicPeriod"/>
            </a:pPr>
            <a:endParaRPr lang="en-US" dirty="0" smtClean="0"/>
          </a:p>
          <a:p>
            <a:pPr marL="514350" lvl="0" indent="-514350">
              <a:buFont typeface="+mj-lt"/>
              <a:buAutoNum type="arabicPeriod"/>
            </a:pPr>
            <a:endParaRPr lang="en-US" dirty="0"/>
          </a:p>
          <a:p>
            <a:pPr marL="0" lvl="0" indent="0" algn="r">
              <a:buNone/>
            </a:pPr>
            <a:r>
              <a:rPr lang="en-US" dirty="0" smtClean="0"/>
              <a:t>  Field practicum of RDT use to follow.</a:t>
            </a:r>
            <a:endParaRPr lang="en-US" dirty="0"/>
          </a:p>
          <a:p>
            <a:pPr lvl="0"/>
            <a:endParaRPr lang="en-US" dirty="0"/>
          </a:p>
          <a:p>
            <a:pPr lvl="0"/>
            <a:endParaRPr lang="en-US" dirty="0" smtClean="0"/>
          </a:p>
          <a:p>
            <a:pPr lvl="0"/>
            <a:endParaRPr lang="en-US" dirty="0"/>
          </a:p>
        </p:txBody>
      </p:sp>
    </p:spTree>
    <p:extLst>
      <p:ext uri="{BB962C8B-B14F-4D97-AF65-F5344CB8AC3E}">
        <p14:creationId xmlns:p14="http://schemas.microsoft.com/office/powerpoint/2010/main" val="3300399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50000"/>
            </a:schemeClr>
          </a:solidFill>
        </p:spPr>
        <p:txBody>
          <a:bodyPr>
            <a:normAutofit/>
          </a:bodyPr>
          <a:lstStyle/>
          <a:p>
            <a:r>
              <a:rPr lang="en-US" sz="4000" b="1" dirty="0" smtClean="0">
                <a:solidFill>
                  <a:schemeClr val="bg1"/>
                </a:solidFill>
              </a:rPr>
              <a:t>NOTE</a:t>
            </a:r>
            <a:endParaRPr lang="en-US" sz="4000" b="1" dirty="0">
              <a:solidFill>
                <a:schemeClr val="bg1"/>
              </a:solidFill>
            </a:endParaRPr>
          </a:p>
        </p:txBody>
      </p:sp>
      <p:sp>
        <p:nvSpPr>
          <p:cNvPr id="3" name="Content Placeholder 2"/>
          <p:cNvSpPr>
            <a:spLocks noGrp="1"/>
          </p:cNvSpPr>
          <p:nvPr>
            <p:ph idx="1"/>
          </p:nvPr>
        </p:nvSpPr>
        <p:spPr/>
        <p:txBody>
          <a:bodyPr/>
          <a:lstStyle/>
          <a:p>
            <a:pPr marL="0" indent="0">
              <a:buNone/>
            </a:pPr>
            <a:r>
              <a:rPr lang="en-US" dirty="0"/>
              <a:t>THIS SESSION IS A GENERIC FORMAT FOR TRAINING IN USE OF AN RDT. IT IS RECOMMENDED THAT THE PACKAGE LEAFLET OF THE ACTUAL RDT IN USE IN THE FACILITIES AT THE TIME OF CONDUCTING THIS TRAINING BE USED TO REFER DURING THIS SESSION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50000"/>
            </a:schemeClr>
          </a:solidFill>
        </p:spPr>
        <p:txBody>
          <a:bodyPr>
            <a:normAutofit/>
          </a:bodyPr>
          <a:lstStyle/>
          <a:p>
            <a:r>
              <a:rPr lang="en-US" sz="4000" b="1" dirty="0">
                <a:solidFill>
                  <a:schemeClr val="bg1"/>
                </a:solidFill>
              </a:rPr>
              <a:t>Objectives</a:t>
            </a:r>
          </a:p>
        </p:txBody>
      </p:sp>
      <p:sp>
        <p:nvSpPr>
          <p:cNvPr id="3" name="Content Placeholder 2"/>
          <p:cNvSpPr>
            <a:spLocks noGrp="1"/>
          </p:cNvSpPr>
          <p:nvPr>
            <p:ph idx="1"/>
          </p:nvPr>
        </p:nvSpPr>
        <p:spPr/>
        <p:txBody>
          <a:bodyPr/>
          <a:lstStyle/>
          <a:p>
            <a:pPr marL="0" indent="0">
              <a:buNone/>
            </a:pPr>
            <a:r>
              <a:rPr lang="en-US" altLang="en-US" dirty="0"/>
              <a:t>As a result of actively participating in this session, the individual will be able to:</a:t>
            </a:r>
          </a:p>
          <a:p>
            <a:pPr marL="176213" lvl="1" indent="-176213">
              <a:buFont typeface="Calibri" panose="020F0502020204030204" pitchFamily="34" charset="0"/>
              <a:buAutoNum type="arabicPeriod"/>
            </a:pPr>
            <a:r>
              <a:rPr lang="en-US" sz="3200" dirty="0"/>
              <a:t> Demonstrate the RDT testing process.</a:t>
            </a:r>
          </a:p>
          <a:p>
            <a:pPr marL="0" indent="0">
              <a:buNone/>
            </a:pPr>
            <a:endParaRPr lang="en-US" dirty="0"/>
          </a:p>
        </p:txBody>
      </p:sp>
    </p:spTree>
    <p:extLst>
      <p:ext uri="{BB962C8B-B14F-4D97-AF65-F5344CB8AC3E}">
        <p14:creationId xmlns:p14="http://schemas.microsoft.com/office/powerpoint/2010/main" val="705064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a:solidFill>
            <a:schemeClr val="accent3">
              <a:lumMod val="50000"/>
            </a:schemeClr>
          </a:solidFill>
        </p:spPr>
        <p:txBody>
          <a:bodyPr>
            <a:normAutofit/>
          </a:bodyPr>
          <a:lstStyle/>
          <a:p>
            <a:pPr>
              <a:defRPr/>
            </a:pPr>
            <a:r>
              <a:rPr lang="en-US" sz="4000" b="1" dirty="0">
                <a:solidFill>
                  <a:schemeClr val="bg1"/>
                </a:solidFill>
              </a:rPr>
              <a:t>Rapid Diagnostic Tests</a:t>
            </a:r>
            <a:endParaRPr lang="en-US" sz="4000" dirty="0">
              <a:solidFill>
                <a:schemeClr val="bg1"/>
              </a:solidFill>
            </a:endParaRPr>
          </a:p>
        </p:txBody>
      </p:sp>
      <p:sp>
        <p:nvSpPr>
          <p:cNvPr id="333827" name="Content Placeholder 2"/>
          <p:cNvSpPr>
            <a:spLocks noGrp="1"/>
          </p:cNvSpPr>
          <p:nvPr>
            <p:ph sz="quarter" idx="1"/>
          </p:nvPr>
        </p:nvSpPr>
        <p:spPr>
          <a:xfrm>
            <a:off x="304800" y="1447800"/>
            <a:ext cx="8229600" cy="5026025"/>
          </a:xfrm>
        </p:spPr>
        <p:txBody>
          <a:bodyPr>
            <a:normAutofit/>
          </a:bodyPr>
          <a:lstStyle/>
          <a:p>
            <a:r>
              <a:rPr lang="en-AU" sz="2800" dirty="0"/>
              <a:t>We must confirm all suspected cases of malaria by identifying the presence of parasites in the blood.  </a:t>
            </a:r>
            <a:endParaRPr lang="en-US" sz="2800" dirty="0"/>
          </a:p>
          <a:p>
            <a:r>
              <a:rPr lang="en-AU" sz="2800" dirty="0"/>
              <a:t>In a </a:t>
            </a:r>
            <a:r>
              <a:rPr lang="en-AU" sz="2800" dirty="0" smtClean="0"/>
              <a:t>health </a:t>
            </a:r>
            <a:r>
              <a:rPr lang="en-AU" sz="2800" dirty="0"/>
              <a:t>shop setting, we can do this with the use of rapid diagnostic tests (RDT).</a:t>
            </a:r>
            <a:endParaRPr lang="en-US" sz="2800" dirty="0"/>
          </a:p>
          <a:p>
            <a:r>
              <a:rPr lang="en-AU" sz="2800" dirty="0"/>
              <a:t>An RDT is accurate, simple to perform, and doesn’t require a microscope.</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a:solidFill>
            <a:schemeClr val="accent3">
              <a:lumMod val="50000"/>
            </a:schemeClr>
          </a:solidFill>
        </p:spPr>
        <p:txBody>
          <a:bodyPr/>
          <a:lstStyle/>
          <a:p>
            <a:pPr>
              <a:defRPr/>
            </a:pPr>
            <a:r>
              <a:rPr lang="en-US" sz="4000" b="1" dirty="0">
                <a:solidFill>
                  <a:schemeClr val="bg1"/>
                </a:solidFill>
              </a:rPr>
              <a:t>How to Use an </a:t>
            </a:r>
            <a:r>
              <a:rPr lang="en-US" sz="4000" b="1" dirty="0" smtClean="0">
                <a:solidFill>
                  <a:schemeClr val="bg1"/>
                </a:solidFill>
              </a:rPr>
              <a:t>RDT: Step 1</a:t>
            </a:r>
            <a:endParaRPr lang="en-US" sz="4000" b="1" dirty="0">
              <a:solidFill>
                <a:schemeClr val="bg1"/>
              </a:solidFill>
            </a:endParaRPr>
          </a:p>
        </p:txBody>
      </p:sp>
      <p:sp>
        <p:nvSpPr>
          <p:cNvPr id="335875" name="Content Placeholder 2"/>
          <p:cNvSpPr>
            <a:spLocks noGrp="1"/>
          </p:cNvSpPr>
          <p:nvPr>
            <p:ph sz="quarter" idx="1"/>
          </p:nvPr>
        </p:nvSpPr>
        <p:spPr>
          <a:xfrm>
            <a:off x="457200" y="1600200"/>
            <a:ext cx="8077200" cy="4873625"/>
          </a:xfrm>
        </p:spPr>
        <p:txBody>
          <a:bodyPr>
            <a:normAutofit/>
          </a:bodyPr>
          <a:lstStyle/>
          <a:p>
            <a:pPr marL="514350" indent="-514350">
              <a:buFont typeface="+mj-lt"/>
              <a:buAutoNum type="arabicPeriod"/>
            </a:pPr>
            <a:r>
              <a:rPr lang="en-US" sz="2800" b="1" dirty="0"/>
              <a:t>Gather your materials</a:t>
            </a:r>
            <a:endParaRPr lang="en-US" sz="2800" dirty="0"/>
          </a:p>
          <a:p>
            <a:pPr lvl="1">
              <a:buFont typeface="Arial" panose="020B0604020202020204" pitchFamily="34" charset="0"/>
              <a:buChar char="•"/>
            </a:pPr>
            <a:r>
              <a:rPr lang="en-ZA" sz="2400" dirty="0"/>
              <a:t>Instruction sheet (package insert)</a:t>
            </a:r>
            <a:endParaRPr lang="en-US" sz="2400" dirty="0"/>
          </a:p>
          <a:p>
            <a:pPr lvl="1">
              <a:buFont typeface="Arial" panose="020B0604020202020204" pitchFamily="34" charset="0"/>
              <a:buChar char="•"/>
            </a:pPr>
            <a:r>
              <a:rPr lang="en-ZA" sz="2400" dirty="0"/>
              <a:t>Packaged cassettes</a:t>
            </a:r>
            <a:endParaRPr lang="en-US" sz="2400" dirty="0"/>
          </a:p>
          <a:p>
            <a:pPr lvl="1">
              <a:buFont typeface="Arial" panose="020B0604020202020204" pitchFamily="34" charset="0"/>
              <a:buChar char="•"/>
            </a:pPr>
            <a:r>
              <a:rPr lang="en-ZA" sz="2400" dirty="0"/>
              <a:t>Lancets </a:t>
            </a:r>
            <a:endParaRPr lang="en-US" sz="2400" dirty="0"/>
          </a:p>
          <a:p>
            <a:pPr lvl="1">
              <a:buFont typeface="Arial" panose="020B0604020202020204" pitchFamily="34" charset="0"/>
              <a:buChar char="•"/>
            </a:pPr>
            <a:r>
              <a:rPr lang="en-ZA" sz="2400" dirty="0"/>
              <a:t>Blood collection devices (dropper or micro-capillary tubes)</a:t>
            </a:r>
            <a:endParaRPr lang="en-US" sz="2400" dirty="0"/>
          </a:p>
          <a:p>
            <a:pPr lvl="1">
              <a:buFont typeface="Arial" panose="020B0604020202020204" pitchFamily="34" charset="0"/>
              <a:buChar char="•"/>
            </a:pPr>
            <a:r>
              <a:rPr lang="en-ZA" sz="2400" dirty="0"/>
              <a:t>Reagent buffer</a:t>
            </a:r>
            <a:endParaRPr lang="en-US" sz="2400" dirty="0"/>
          </a:p>
          <a:p>
            <a:pPr lvl="1">
              <a:buFont typeface="Arial" panose="020B0604020202020204" pitchFamily="34" charset="0"/>
              <a:buChar char="•"/>
            </a:pPr>
            <a:r>
              <a:rPr lang="en-ZA" sz="2400" dirty="0"/>
              <a:t>Swabs (70% alcohol, cotton wool, or gauze) </a:t>
            </a:r>
          </a:p>
          <a:p>
            <a:pPr lvl="1">
              <a:buFont typeface="Arial" panose="020B0604020202020204" pitchFamily="34" charset="0"/>
              <a:buChar char="•"/>
            </a:pPr>
            <a:r>
              <a:rPr lang="en-ZA" sz="2400" dirty="0"/>
              <a:t>Gloves</a:t>
            </a:r>
            <a:endParaRPr lang="en-US" sz="2400" dirty="0"/>
          </a:p>
          <a:p>
            <a:pPr lvl="1">
              <a:buFont typeface="Arial" panose="020B0604020202020204" pitchFamily="34" charset="0"/>
              <a:buChar char="•"/>
            </a:pPr>
            <a:r>
              <a:rPr lang="en-ZA" sz="2400" dirty="0"/>
              <a:t>Timer (watch or clock)</a:t>
            </a:r>
            <a:r>
              <a:rPr lang="en-US" sz="2400" dirty="0"/>
              <a:t> </a:t>
            </a:r>
          </a:p>
          <a:p>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9" name="Content Placeholder 2"/>
          <p:cNvSpPr>
            <a:spLocks noGrp="1"/>
          </p:cNvSpPr>
          <p:nvPr>
            <p:ph sz="quarter" idx="1"/>
          </p:nvPr>
        </p:nvSpPr>
        <p:spPr>
          <a:xfrm>
            <a:off x="457200" y="1600200"/>
            <a:ext cx="8305800" cy="5181600"/>
          </a:xfrm>
        </p:spPr>
        <p:txBody>
          <a:bodyPr>
            <a:normAutofit/>
          </a:bodyPr>
          <a:lstStyle/>
          <a:p>
            <a:pPr marL="514350" indent="-514350">
              <a:buFont typeface="+mj-lt"/>
              <a:buAutoNum type="arabicPeriod" startAt="2"/>
            </a:pPr>
            <a:r>
              <a:rPr lang="en-ZA" sz="2800" b="1" dirty="0"/>
              <a:t>Prepare for the test</a:t>
            </a:r>
          </a:p>
          <a:p>
            <a:pPr marL="914400" lvl="1" indent="-457200">
              <a:buFont typeface="+mj-lt"/>
              <a:buAutoNum type="alphaLcPeriod"/>
            </a:pPr>
            <a:r>
              <a:rPr lang="en-ZA" sz="2400" dirty="0"/>
              <a:t>Read the instructions on how to use the malaria test kit carefully.</a:t>
            </a:r>
            <a:endParaRPr lang="en-US" sz="2400" dirty="0"/>
          </a:p>
          <a:p>
            <a:pPr marL="914400" lvl="1" indent="-457200">
              <a:buFont typeface="+mj-lt"/>
              <a:buAutoNum type="alphaLcPeriod"/>
            </a:pPr>
            <a:r>
              <a:rPr lang="en-ZA" sz="2400" dirty="0"/>
              <a:t>Look for the expiry date at the back of the package. </a:t>
            </a:r>
            <a:r>
              <a:rPr lang="en-ZA" sz="2400" i="1" dirty="0"/>
              <a:t>If the test kit has expired, use another cassette.</a:t>
            </a:r>
            <a:endParaRPr lang="en-US" sz="2400" i="1" dirty="0"/>
          </a:p>
          <a:p>
            <a:pPr marL="914400" lvl="1" indent="-457200">
              <a:buFont typeface="+mj-lt"/>
              <a:buAutoNum type="alphaLcPeriod"/>
            </a:pPr>
            <a:r>
              <a:rPr lang="en-ZA" sz="2400" dirty="0"/>
              <a:t>Ensure the foil is not damaged by squeezing gently and feel/listen for air leakage. </a:t>
            </a:r>
            <a:r>
              <a:rPr lang="en-ZA" sz="2400" i="1" dirty="0"/>
              <a:t>If the foil is damaged, use another cassette.</a:t>
            </a:r>
            <a:endParaRPr lang="en-US" sz="2400" i="1" dirty="0"/>
          </a:p>
          <a:p>
            <a:pPr marL="914400" lvl="1" indent="-457200">
              <a:buFont typeface="+mj-lt"/>
              <a:buAutoNum type="alphaLcPeriod"/>
            </a:pPr>
            <a:r>
              <a:rPr lang="en-ZA" sz="2400" dirty="0"/>
              <a:t>Talk to the client and explain what you want to do.</a:t>
            </a:r>
            <a:r>
              <a:rPr lang="en-US" sz="2400" dirty="0"/>
              <a:t> </a:t>
            </a:r>
          </a:p>
          <a:p>
            <a:pPr marL="0" indent="0">
              <a:buNone/>
            </a:pPr>
            <a:endParaRPr lang="en-US" sz="2400" dirty="0"/>
          </a:p>
        </p:txBody>
      </p:sp>
      <p:sp>
        <p:nvSpPr>
          <p:cNvPr id="5" name="Title 1"/>
          <p:cNvSpPr>
            <a:spLocks noGrp="1"/>
          </p:cNvSpPr>
          <p:nvPr>
            <p:ph type="title"/>
          </p:nvPr>
        </p:nvSpPr>
        <p:spPr>
          <a:xfrm>
            <a:off x="457200" y="274638"/>
            <a:ext cx="8077200" cy="1143000"/>
          </a:xfrm>
          <a:solidFill>
            <a:schemeClr val="accent3">
              <a:lumMod val="50000"/>
            </a:schemeClr>
          </a:solidFill>
        </p:spPr>
        <p:txBody>
          <a:bodyPr/>
          <a:lstStyle/>
          <a:p>
            <a:pPr>
              <a:defRPr/>
            </a:pPr>
            <a:r>
              <a:rPr lang="en-US" sz="4000" b="1" dirty="0">
                <a:solidFill>
                  <a:schemeClr val="bg1"/>
                </a:solidFill>
              </a:rPr>
              <a:t>How to Use an </a:t>
            </a:r>
            <a:r>
              <a:rPr lang="en-US" sz="4000" b="1" dirty="0" smtClean="0">
                <a:solidFill>
                  <a:schemeClr val="bg1"/>
                </a:solidFill>
              </a:rPr>
              <a:t>RDT: </a:t>
            </a:r>
            <a:r>
              <a:rPr lang="en-US" sz="4000" dirty="0" smtClean="0">
                <a:solidFill>
                  <a:schemeClr val="bg1"/>
                </a:solidFill>
              </a:rPr>
              <a:t>Step 2</a:t>
            </a:r>
            <a:endParaRPr lang="en-US" sz="4000"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3" name="Content Placeholder 2"/>
          <p:cNvSpPr>
            <a:spLocks noGrp="1"/>
          </p:cNvSpPr>
          <p:nvPr>
            <p:ph sz="quarter" idx="1"/>
          </p:nvPr>
        </p:nvSpPr>
        <p:spPr>
          <a:xfrm>
            <a:off x="457200" y="1600200"/>
            <a:ext cx="8077200" cy="4873625"/>
          </a:xfrm>
        </p:spPr>
        <p:txBody>
          <a:bodyPr/>
          <a:lstStyle/>
          <a:p>
            <a:pPr marL="514350" indent="-514350">
              <a:buFont typeface="+mj-lt"/>
              <a:buAutoNum type="arabicPeriod" startAt="3"/>
            </a:pPr>
            <a:r>
              <a:rPr lang="en-ZA" sz="2800" b="1" dirty="0"/>
              <a:t>Open the packaged cassette</a:t>
            </a:r>
          </a:p>
          <a:p>
            <a:pPr marL="914400" lvl="1" indent="-457200">
              <a:buFont typeface="+mj-lt"/>
              <a:buAutoNum type="alphaLcPeriod"/>
            </a:pPr>
            <a:r>
              <a:rPr lang="en-ZA" sz="2400" dirty="0"/>
              <a:t>Open the package by tearing along the nick. </a:t>
            </a:r>
          </a:p>
          <a:p>
            <a:pPr marL="914400" lvl="1" indent="-457200">
              <a:buFont typeface="+mj-lt"/>
              <a:buAutoNum type="alphaLcPeriod"/>
            </a:pPr>
            <a:r>
              <a:rPr lang="en-ZA" sz="2400" dirty="0"/>
              <a:t>Look for the following:</a:t>
            </a:r>
            <a:endParaRPr lang="en-US" sz="2400" dirty="0"/>
          </a:p>
          <a:p>
            <a:endParaRPr lang="en-US" dirty="0"/>
          </a:p>
          <a:p>
            <a:endParaRPr lang="en-US" dirty="0"/>
          </a:p>
          <a:p>
            <a:endParaRPr lang="en-US" dirty="0"/>
          </a:p>
          <a:p>
            <a:endParaRPr lang="en-US" dirty="0"/>
          </a:p>
          <a:p>
            <a:pPr marL="914400" lvl="1" indent="-457200">
              <a:buFont typeface="+mj-lt"/>
              <a:buAutoNum type="alphaLcPeriod"/>
            </a:pPr>
            <a:endParaRPr lang="en-ZA" sz="2400" dirty="0"/>
          </a:p>
          <a:p>
            <a:pPr marL="457200" lvl="1" indent="0">
              <a:buNone/>
            </a:pPr>
            <a:r>
              <a:rPr lang="en-ZA" sz="2400" dirty="0"/>
              <a:t>c. Throw away the desiccant.</a:t>
            </a:r>
            <a:endParaRPr lang="en-US" sz="2400" dirty="0"/>
          </a:p>
          <a:p>
            <a:endParaRPr lang="en-US" dirty="0"/>
          </a:p>
        </p:txBody>
      </p:sp>
      <p:pic>
        <p:nvPicPr>
          <p:cNvPr id="337924" name="Picture 3"/>
          <p:cNvPicPr>
            <a:picLocks noChangeAspect="1" noChangeArrowheads="1"/>
          </p:cNvPicPr>
          <p:nvPr/>
        </p:nvPicPr>
        <p:blipFill>
          <a:blip r:embed="rId2" cstate="print"/>
          <a:srcRect/>
          <a:stretch>
            <a:fillRect/>
          </a:stretch>
        </p:blipFill>
        <p:spPr bwMode="auto">
          <a:xfrm>
            <a:off x="685800" y="4114800"/>
            <a:ext cx="7543800" cy="1676400"/>
          </a:xfrm>
          <a:prstGeom prst="rect">
            <a:avLst/>
          </a:prstGeom>
          <a:noFill/>
          <a:ln w="9525">
            <a:noFill/>
            <a:miter lim="800000"/>
            <a:headEnd/>
            <a:tailEnd/>
          </a:ln>
        </p:spPr>
      </p:pic>
      <p:sp>
        <p:nvSpPr>
          <p:cNvPr id="5" name="Rectangle 4"/>
          <p:cNvSpPr/>
          <p:nvPr/>
        </p:nvSpPr>
        <p:spPr>
          <a:xfrm>
            <a:off x="1143000" y="3048000"/>
            <a:ext cx="198120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ZA" sz="2000" b="1" dirty="0">
                <a:solidFill>
                  <a:schemeClr val="tx1"/>
                </a:solidFill>
              </a:rPr>
              <a:t>Desiccant</a:t>
            </a:r>
            <a:endParaRPr lang="en-US" sz="2000" b="1" dirty="0">
              <a:solidFill>
                <a:schemeClr val="tx1"/>
              </a:solidFill>
            </a:endParaRPr>
          </a:p>
          <a:p>
            <a:pPr algn="ctr">
              <a:defRPr/>
            </a:pPr>
            <a:endParaRPr lang="en-US" sz="2000" b="1" dirty="0">
              <a:solidFill>
                <a:schemeClr val="tx1"/>
              </a:solidFill>
            </a:endParaRPr>
          </a:p>
        </p:txBody>
      </p:sp>
      <p:sp>
        <p:nvSpPr>
          <p:cNvPr id="6" name="Rectangle 5"/>
          <p:cNvSpPr/>
          <p:nvPr/>
        </p:nvSpPr>
        <p:spPr>
          <a:xfrm>
            <a:off x="5181600" y="3048000"/>
            <a:ext cx="1752600"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ZA" sz="2000" b="1" dirty="0">
                <a:solidFill>
                  <a:schemeClr val="tx1"/>
                </a:solidFill>
              </a:rPr>
              <a:t>Cassette</a:t>
            </a:r>
            <a:endParaRPr lang="en-US" sz="2000" b="1" dirty="0">
              <a:solidFill>
                <a:schemeClr val="tx1"/>
              </a:solidFill>
            </a:endParaRPr>
          </a:p>
          <a:p>
            <a:pPr algn="ctr">
              <a:defRPr/>
            </a:pPr>
            <a:endParaRPr lang="en-US" sz="2000" b="1" dirty="0">
              <a:solidFill>
                <a:schemeClr val="tx1"/>
              </a:solidFill>
            </a:endParaRPr>
          </a:p>
        </p:txBody>
      </p:sp>
      <p:cxnSp>
        <p:nvCxnSpPr>
          <p:cNvPr id="8" name="Straight Arrow Connector 7"/>
          <p:cNvCxnSpPr/>
          <p:nvPr/>
        </p:nvCxnSpPr>
        <p:spPr>
          <a:xfrm rot="5400000">
            <a:off x="1257300" y="3619500"/>
            <a:ext cx="12192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5400000">
            <a:off x="4953000" y="3505200"/>
            <a:ext cx="10668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itle 1"/>
          <p:cNvSpPr>
            <a:spLocks noGrp="1"/>
          </p:cNvSpPr>
          <p:nvPr>
            <p:ph type="title"/>
          </p:nvPr>
        </p:nvSpPr>
        <p:spPr>
          <a:xfrm>
            <a:off x="457200" y="274638"/>
            <a:ext cx="8077200" cy="1143000"/>
          </a:xfrm>
          <a:solidFill>
            <a:schemeClr val="accent3">
              <a:lumMod val="50000"/>
            </a:schemeClr>
          </a:solidFill>
        </p:spPr>
        <p:txBody>
          <a:bodyPr/>
          <a:lstStyle/>
          <a:p>
            <a:pPr>
              <a:defRPr/>
            </a:pPr>
            <a:r>
              <a:rPr lang="en-US" sz="4000" b="1" dirty="0">
                <a:solidFill>
                  <a:schemeClr val="bg1"/>
                </a:solidFill>
              </a:rPr>
              <a:t>How to Use an </a:t>
            </a:r>
            <a:r>
              <a:rPr lang="en-US" sz="4000" b="1" dirty="0" smtClean="0">
                <a:solidFill>
                  <a:schemeClr val="bg1"/>
                </a:solidFill>
              </a:rPr>
              <a:t>RD: Step 3</a:t>
            </a:r>
            <a:endParaRPr lang="en-US" sz="4000" dirty="0">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4851" name="Content Placeholder 3"/>
          <p:cNvPicPr>
            <a:picLocks noGrp="1"/>
          </p:cNvPicPr>
          <p:nvPr>
            <p:ph sz="quarter" idx="1"/>
          </p:nvPr>
        </p:nvPicPr>
        <p:blipFill>
          <a:blip r:embed="rId2" cstate="print"/>
          <a:srcRect/>
          <a:stretch>
            <a:fillRect/>
          </a:stretch>
        </p:blipFill>
        <p:spPr>
          <a:xfrm>
            <a:off x="457200" y="2362200"/>
            <a:ext cx="8153400" cy="4419600"/>
          </a:xfrm>
        </p:spPr>
      </p:pic>
      <p:sp>
        <p:nvSpPr>
          <p:cNvPr id="5" name="Rectangle 4"/>
          <p:cNvSpPr/>
          <p:nvPr/>
        </p:nvSpPr>
        <p:spPr>
          <a:xfrm>
            <a:off x="457200" y="1676400"/>
            <a:ext cx="6934200" cy="461665"/>
          </a:xfrm>
          <a:prstGeom prst="rect">
            <a:avLst/>
          </a:prstGeom>
        </p:spPr>
        <p:txBody>
          <a:bodyPr wrap="square">
            <a:spAutoFit/>
          </a:bodyPr>
          <a:lstStyle/>
          <a:p>
            <a:pPr>
              <a:buFont typeface="Wingdings" pitchFamily="2" charset="2"/>
              <a:buNone/>
            </a:pPr>
            <a:r>
              <a:rPr lang="en-ZA" sz="2400" b="1" i="1" dirty="0"/>
              <a:t>NOTE: </a:t>
            </a:r>
            <a:r>
              <a:rPr lang="en-ZA" sz="2400" i="1" dirty="0"/>
              <a:t>the opened RDT looks like this:</a:t>
            </a:r>
            <a:endParaRPr lang="en-ZA" sz="2400" dirty="0"/>
          </a:p>
        </p:txBody>
      </p:sp>
      <p:sp>
        <p:nvSpPr>
          <p:cNvPr id="6" name="Title 1"/>
          <p:cNvSpPr>
            <a:spLocks noGrp="1"/>
          </p:cNvSpPr>
          <p:nvPr>
            <p:ph type="title"/>
          </p:nvPr>
        </p:nvSpPr>
        <p:spPr>
          <a:xfrm>
            <a:off x="457200" y="274638"/>
            <a:ext cx="8077200" cy="1143000"/>
          </a:xfrm>
          <a:solidFill>
            <a:schemeClr val="accent3">
              <a:lumMod val="50000"/>
            </a:schemeClr>
          </a:solidFill>
        </p:spPr>
        <p:txBody>
          <a:bodyPr/>
          <a:lstStyle/>
          <a:p>
            <a:pPr>
              <a:defRPr/>
            </a:pPr>
            <a:r>
              <a:rPr lang="en-US" sz="4000" b="1" dirty="0">
                <a:solidFill>
                  <a:schemeClr val="bg1"/>
                </a:solidFill>
              </a:rPr>
              <a:t>How to Use an </a:t>
            </a:r>
            <a:r>
              <a:rPr lang="en-US" sz="4000" b="1" dirty="0" smtClean="0">
                <a:solidFill>
                  <a:schemeClr val="bg1"/>
                </a:solidFill>
              </a:rPr>
              <a:t>RDT: Step 3 </a:t>
            </a:r>
            <a:r>
              <a:rPr lang="en-US" sz="4000" dirty="0">
                <a:solidFill>
                  <a:schemeClr val="bg1"/>
                </a:solidFill>
              </a:rPr>
              <a:t>(cont.)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7" name="Content Placeholder 2"/>
          <p:cNvSpPr>
            <a:spLocks noGrp="1"/>
          </p:cNvSpPr>
          <p:nvPr>
            <p:ph sz="quarter" idx="1"/>
          </p:nvPr>
        </p:nvSpPr>
        <p:spPr>
          <a:xfrm>
            <a:off x="457200" y="1600200"/>
            <a:ext cx="5029200" cy="5029200"/>
          </a:xfrm>
        </p:spPr>
        <p:txBody>
          <a:bodyPr>
            <a:normAutofit/>
          </a:bodyPr>
          <a:lstStyle/>
          <a:p>
            <a:pPr marL="514350" indent="-514350">
              <a:buFont typeface="+mj-lt"/>
              <a:buAutoNum type="arabicPeriod" startAt="4"/>
            </a:pPr>
            <a:r>
              <a:rPr lang="en-ZA" b="1" dirty="0"/>
              <a:t>Draw the client’s blood.</a:t>
            </a:r>
          </a:p>
          <a:p>
            <a:pPr marL="857250" lvl="1" indent="-457200">
              <a:buFont typeface="+mj-lt"/>
              <a:buAutoNum type="alphaLcPeriod"/>
            </a:pPr>
            <a:r>
              <a:rPr lang="en-ZA" dirty="0"/>
              <a:t>Ensure you are wearing gloves.</a:t>
            </a:r>
            <a:endParaRPr lang="en-US" dirty="0"/>
          </a:p>
          <a:p>
            <a:pPr marL="857250" lvl="1" indent="-457200">
              <a:buFont typeface="+mj-lt"/>
              <a:buAutoNum type="alphaLcPeriod"/>
            </a:pPr>
            <a:r>
              <a:rPr lang="en-ZA" dirty="0"/>
              <a:t>Clean the client’s finger using alcohol swab.</a:t>
            </a:r>
          </a:p>
          <a:p>
            <a:pPr marL="857250" lvl="1" indent="-457200">
              <a:buFont typeface="+mj-lt"/>
              <a:buAutoNum type="alphaLcPeriod"/>
            </a:pPr>
            <a:r>
              <a:rPr lang="en-ZA" dirty="0"/>
              <a:t>Allow the site to DRY.</a:t>
            </a:r>
            <a:endParaRPr lang="en-US" dirty="0"/>
          </a:p>
          <a:p>
            <a:pPr marL="857250" lvl="1" indent="-457200">
              <a:buFont typeface="+mj-lt"/>
              <a:buAutoNum type="alphaLcPeriod"/>
            </a:pPr>
            <a:r>
              <a:rPr lang="en-ZA" dirty="0"/>
              <a:t>Prick the side of the client’s finger to get just a very small amount of blood.</a:t>
            </a:r>
          </a:p>
          <a:p>
            <a:pPr>
              <a:buFont typeface="Wingdings" pitchFamily="2" charset="2"/>
              <a:buNone/>
            </a:pPr>
            <a:endParaRPr lang="en-ZA" sz="2400" b="1" i="1" dirty="0"/>
          </a:p>
          <a:p>
            <a:pPr>
              <a:buFont typeface="Wingdings" pitchFamily="2" charset="2"/>
              <a:buNone/>
            </a:pPr>
            <a:r>
              <a:rPr lang="en-ZA" sz="2400" b="1" i="1" dirty="0"/>
              <a:t>Note:</a:t>
            </a:r>
            <a:r>
              <a:rPr lang="en-ZA" sz="2400" dirty="0"/>
              <a:t> Dispose of the lancet in a sharps container. </a:t>
            </a:r>
            <a:endParaRPr lang="en-US" sz="2400" dirty="0"/>
          </a:p>
          <a:p>
            <a:endParaRPr lang="en-US" dirty="0"/>
          </a:p>
          <a:p>
            <a:endParaRPr lang="en-US" dirty="0"/>
          </a:p>
        </p:txBody>
      </p:sp>
      <p:pic>
        <p:nvPicPr>
          <p:cNvPr id="338948" name="Content Placeholder 4"/>
          <p:cNvPicPr>
            <a:picLocks noGrp="1"/>
          </p:cNvPicPr>
          <p:nvPr>
            <p:ph sz="quarter" idx="2"/>
          </p:nvPr>
        </p:nvPicPr>
        <p:blipFill>
          <a:blip r:embed="rId2" cstate="print"/>
          <a:srcRect/>
          <a:stretch>
            <a:fillRect/>
          </a:stretch>
        </p:blipFill>
        <p:spPr>
          <a:xfrm>
            <a:off x="5410200" y="1676400"/>
            <a:ext cx="3276600" cy="1524000"/>
          </a:xfrm>
        </p:spPr>
      </p:pic>
      <p:pic>
        <p:nvPicPr>
          <p:cNvPr id="338949" name="Picture 5"/>
          <p:cNvPicPr>
            <a:picLocks noChangeAspect="1" noChangeArrowheads="1"/>
          </p:cNvPicPr>
          <p:nvPr/>
        </p:nvPicPr>
        <p:blipFill>
          <a:blip r:embed="rId3" cstate="print"/>
          <a:srcRect/>
          <a:stretch>
            <a:fillRect/>
          </a:stretch>
        </p:blipFill>
        <p:spPr bwMode="auto">
          <a:xfrm>
            <a:off x="5334000" y="3429000"/>
            <a:ext cx="3429000" cy="1752600"/>
          </a:xfrm>
          <a:prstGeom prst="rect">
            <a:avLst/>
          </a:prstGeom>
          <a:noFill/>
          <a:ln w="9525">
            <a:noFill/>
            <a:miter lim="800000"/>
            <a:headEnd/>
            <a:tailEnd/>
          </a:ln>
        </p:spPr>
      </p:pic>
      <p:pic>
        <p:nvPicPr>
          <p:cNvPr id="338950" name="Picture 6"/>
          <p:cNvPicPr>
            <a:picLocks noChangeAspect="1" noChangeArrowheads="1"/>
          </p:cNvPicPr>
          <p:nvPr/>
        </p:nvPicPr>
        <p:blipFill>
          <a:blip r:embed="rId4" cstate="print"/>
          <a:srcRect/>
          <a:stretch>
            <a:fillRect/>
          </a:stretch>
        </p:blipFill>
        <p:spPr bwMode="auto">
          <a:xfrm>
            <a:off x="6172200" y="5334000"/>
            <a:ext cx="1495425" cy="990600"/>
          </a:xfrm>
          <a:prstGeom prst="rect">
            <a:avLst/>
          </a:prstGeom>
          <a:noFill/>
          <a:ln w="9525">
            <a:noFill/>
            <a:miter lim="800000"/>
            <a:headEnd/>
            <a:tailEnd/>
          </a:ln>
        </p:spPr>
      </p:pic>
      <p:cxnSp>
        <p:nvCxnSpPr>
          <p:cNvPr id="9" name="Straight Arrow Connector 8"/>
          <p:cNvCxnSpPr/>
          <p:nvPr/>
        </p:nvCxnSpPr>
        <p:spPr>
          <a:xfrm>
            <a:off x="4038600" y="5791200"/>
            <a:ext cx="2209800" cy="152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1" name="Title 1"/>
          <p:cNvSpPr>
            <a:spLocks noGrp="1"/>
          </p:cNvSpPr>
          <p:nvPr>
            <p:ph type="title"/>
          </p:nvPr>
        </p:nvSpPr>
        <p:spPr>
          <a:xfrm>
            <a:off x="457200" y="274638"/>
            <a:ext cx="8077200" cy="1143000"/>
          </a:xfrm>
          <a:solidFill>
            <a:schemeClr val="accent3">
              <a:lumMod val="50000"/>
            </a:schemeClr>
          </a:solidFill>
        </p:spPr>
        <p:txBody>
          <a:bodyPr/>
          <a:lstStyle/>
          <a:p>
            <a:pPr>
              <a:defRPr/>
            </a:pPr>
            <a:r>
              <a:rPr lang="en-US" sz="4000" b="1" dirty="0">
                <a:solidFill>
                  <a:schemeClr val="bg1"/>
                </a:solidFill>
              </a:rPr>
              <a:t>How to Use an </a:t>
            </a:r>
            <a:r>
              <a:rPr lang="en-US" sz="4000" b="1" dirty="0" smtClean="0">
                <a:solidFill>
                  <a:schemeClr val="bg1"/>
                </a:solidFill>
              </a:rPr>
              <a:t>RDT: Step 4</a:t>
            </a:r>
            <a:endParaRPr lang="en-US" sz="4000" dirty="0">
              <a:solidFill>
                <a:schemeClr val="bg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358</TotalTime>
  <Words>705</Words>
  <Application>Microsoft Office PowerPoint</Application>
  <PresentationFormat>On-screen Show (4:3)</PresentationFormat>
  <Paragraphs>95</Paragraphs>
  <Slides>17</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Courier New</vt:lpstr>
      <vt:lpstr>Wingdings</vt:lpstr>
      <vt:lpstr>Office Theme</vt:lpstr>
      <vt:lpstr>1_Office Theme</vt:lpstr>
      <vt:lpstr>Health Shops Training  Zambia</vt:lpstr>
      <vt:lpstr>NOTE</vt:lpstr>
      <vt:lpstr>Objectives</vt:lpstr>
      <vt:lpstr>Rapid Diagnostic Tests</vt:lpstr>
      <vt:lpstr>How to Use an RDT: Step 1</vt:lpstr>
      <vt:lpstr>How to Use an RDT: Step 2</vt:lpstr>
      <vt:lpstr>How to Use an RD: Step 3</vt:lpstr>
      <vt:lpstr>How to Use an RDT: Step 3 (cont.)</vt:lpstr>
      <vt:lpstr>How to Use an RDT: Step 4</vt:lpstr>
      <vt:lpstr>How to Use an RDT: Step 5</vt:lpstr>
      <vt:lpstr>How to Use an RDT: Step 6</vt:lpstr>
      <vt:lpstr>How to Use an RDT: Steps 7-8</vt:lpstr>
      <vt:lpstr>How to Use an RDT: Step 9</vt:lpstr>
      <vt:lpstr>How to Interpret the Results </vt:lpstr>
      <vt:lpstr>Treat Appropriately</vt:lpstr>
      <vt:lpstr>Precautions </vt:lpstr>
      <vt:lpstr>Review of Objectives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Accredited Drug Shops Training Uganda</dc:title>
  <dc:creator>lgwoyita</dc:creator>
  <cp:lastModifiedBy>Owner</cp:lastModifiedBy>
  <cp:revision>32</cp:revision>
  <dcterms:created xsi:type="dcterms:W3CDTF">2014-03-19T14:23:26Z</dcterms:created>
  <dcterms:modified xsi:type="dcterms:W3CDTF">2017-04-24T21:24:27Z</dcterms:modified>
</cp:coreProperties>
</file>