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ags/tag3.xml" ContentType="application/vnd.openxmlformats-officedocument.presentationml.tags+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7.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8.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9.xml" ContentType="application/vnd.openxmlformats-officedocument.presentationml.tags+xml"/>
  <Override PartName="/ppt/notesSlides/notesSlide50.xml" ContentType="application/vnd.openxmlformats-officedocument.presentationml.notesSlide+xml"/>
  <Override PartName="/ppt/tags/tag10.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8" r:id="rId3"/>
    <p:sldMasterId id="2147483686" r:id="rId4"/>
    <p:sldMasterId id="2147483710" r:id="rId5"/>
  </p:sldMasterIdLst>
  <p:notesMasterIdLst>
    <p:notesMasterId r:id="rId76"/>
  </p:notesMasterIdLst>
  <p:sldIdLst>
    <p:sldId id="258" r:id="rId6"/>
    <p:sldId id="259" r:id="rId7"/>
    <p:sldId id="260" r:id="rId8"/>
    <p:sldId id="261" r:id="rId9"/>
    <p:sldId id="262" r:id="rId10"/>
    <p:sldId id="263" r:id="rId11"/>
    <p:sldId id="264" r:id="rId12"/>
    <p:sldId id="265" r:id="rId13"/>
    <p:sldId id="341" r:id="rId14"/>
    <p:sldId id="267" r:id="rId15"/>
    <p:sldId id="343" r:id="rId16"/>
    <p:sldId id="269" r:id="rId17"/>
    <p:sldId id="270" r:id="rId18"/>
    <p:sldId id="271" r:id="rId19"/>
    <p:sldId id="272" r:id="rId20"/>
    <p:sldId id="273" r:id="rId21"/>
    <p:sldId id="274" r:id="rId22"/>
    <p:sldId id="275" r:id="rId23"/>
    <p:sldId id="277" r:id="rId24"/>
    <p:sldId id="278" r:id="rId25"/>
    <p:sldId id="327" r:id="rId26"/>
    <p:sldId id="285" r:id="rId27"/>
    <p:sldId id="279" r:id="rId28"/>
    <p:sldId id="280" r:id="rId29"/>
    <p:sldId id="281" r:id="rId30"/>
    <p:sldId id="328" r:id="rId31"/>
    <p:sldId id="329" r:id="rId32"/>
    <p:sldId id="284" r:id="rId33"/>
    <p:sldId id="330" r:id="rId34"/>
    <p:sldId id="286" r:id="rId35"/>
    <p:sldId id="287" r:id="rId36"/>
    <p:sldId id="288" r:id="rId37"/>
    <p:sldId id="289" r:id="rId38"/>
    <p:sldId id="290" r:id="rId39"/>
    <p:sldId id="291" r:id="rId40"/>
    <p:sldId id="292" r:id="rId41"/>
    <p:sldId id="333" r:id="rId42"/>
    <p:sldId id="334" r:id="rId43"/>
    <p:sldId id="331" r:id="rId44"/>
    <p:sldId id="332" r:id="rId45"/>
    <p:sldId id="335" r:id="rId46"/>
    <p:sldId id="295" r:id="rId47"/>
    <p:sldId id="340" r:id="rId48"/>
    <p:sldId id="296" r:id="rId49"/>
    <p:sldId id="297" r:id="rId50"/>
    <p:sldId id="298" r:id="rId51"/>
    <p:sldId id="299" r:id="rId52"/>
    <p:sldId id="300" r:id="rId53"/>
    <p:sldId id="301" r:id="rId54"/>
    <p:sldId id="336" r:id="rId55"/>
    <p:sldId id="337" r:id="rId56"/>
    <p:sldId id="302" r:id="rId57"/>
    <p:sldId id="303" r:id="rId58"/>
    <p:sldId id="304" r:id="rId59"/>
    <p:sldId id="305" r:id="rId60"/>
    <p:sldId id="306" r:id="rId61"/>
    <p:sldId id="307" r:id="rId62"/>
    <p:sldId id="308" r:id="rId63"/>
    <p:sldId id="309" r:id="rId64"/>
    <p:sldId id="310" r:id="rId65"/>
    <p:sldId id="312" r:id="rId66"/>
    <p:sldId id="314" r:id="rId67"/>
    <p:sldId id="316" r:id="rId68"/>
    <p:sldId id="317" r:id="rId69"/>
    <p:sldId id="318" r:id="rId70"/>
    <p:sldId id="323" r:id="rId71"/>
    <p:sldId id="320" r:id="rId72"/>
    <p:sldId id="326" r:id="rId73"/>
    <p:sldId id="324" r:id="rId74"/>
    <p:sldId id="325" r:id="rId75"/>
  </p:sldIdLst>
  <p:sldSz cx="12192000" cy="6858000"/>
  <p:notesSz cx="6858000" cy="9144000"/>
  <p:custDataLst>
    <p:tags r:id="rId7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Vorderbruegge" initials="E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C836"/>
    <a:srgbClr val="1B2F7F"/>
    <a:srgbClr val="8CC7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8330" autoAdjust="0"/>
  </p:normalViewPr>
  <p:slideViewPr>
    <p:cSldViewPr snapToGrid="0">
      <p:cViewPr varScale="1">
        <p:scale>
          <a:sx n="56" d="100"/>
          <a:sy n="56" d="100"/>
        </p:scale>
        <p:origin x="129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2344AA-AAD1-114F-BE4E-AAFFD35B9C93}" type="datetimeFigureOut">
              <a:rPr lang="en-US" smtClean="0"/>
              <a:t>12/17/2020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E3098-061A-7349-9F6E-D396FB9F5289}" type="slidenum">
              <a:rPr lang="en-US" smtClean="0"/>
              <a:t>‹#›</a:t>
            </a:fld>
            <a:endParaRPr lang="en-US"/>
          </a:p>
        </p:txBody>
      </p:sp>
    </p:spTree>
    <p:extLst>
      <p:ext uri="{BB962C8B-B14F-4D97-AF65-F5344CB8AC3E}">
        <p14:creationId xmlns:p14="http://schemas.microsoft.com/office/powerpoint/2010/main" val="9816215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eaLnBrk="1" hangingPunct="1">
              <a:spcBef>
                <a:spcPct val="0"/>
              </a:spcBef>
            </a:pPr>
            <a:r>
              <a:rPr lang="en-US" sz="1200" b="1" kern="1200" dirty="0">
                <a:solidFill>
                  <a:schemeClr val="tx1"/>
                </a:solidFill>
                <a:latin typeface="+mn-lt"/>
                <a:ea typeface="+mn-ea"/>
                <a:cs typeface="+mn-cs"/>
              </a:rPr>
              <a:t>A.  REGISTRATION</a:t>
            </a:r>
            <a:r>
              <a:rPr lang="en-US" sz="1200" b="0" kern="1200" dirty="0">
                <a:solidFill>
                  <a:schemeClr val="tx1"/>
                </a:solidFill>
                <a:latin typeface="+mn-lt"/>
                <a:ea typeface="+mn-ea"/>
                <a:cs typeface="+mn-cs"/>
              </a:rPr>
              <a:t> </a:t>
            </a:r>
            <a:r>
              <a:rPr lang="en-US" sz="1200" b="1" kern="1200" dirty="0">
                <a:solidFill>
                  <a:schemeClr val="tx1"/>
                </a:solidFill>
                <a:latin typeface="+mn-lt"/>
                <a:ea typeface="+mn-ea"/>
                <a:cs typeface="+mn-cs"/>
              </a:rPr>
              <a:t>PROCESS</a:t>
            </a:r>
          </a:p>
          <a:p>
            <a:pPr eaLnBrk="1" hangingPunct="1">
              <a:spcBef>
                <a:spcPct val="0"/>
              </a:spcBef>
            </a:pPr>
            <a:endParaRPr lang="en-US" sz="1200" b="0" kern="1200" dirty="0">
              <a:solidFill>
                <a:schemeClr val="tx1"/>
              </a:solidFill>
              <a:latin typeface="+mn-lt"/>
              <a:ea typeface="+mn-ea"/>
              <a:cs typeface="+mn-cs"/>
            </a:endParaRPr>
          </a:p>
          <a:p>
            <a:pPr eaLnBrk="1" hangingPunct="1">
              <a:spcBef>
                <a:spcPct val="0"/>
              </a:spcBef>
            </a:pPr>
            <a:r>
              <a:rPr lang="en-US" sz="1200" b="1" kern="1200" dirty="0">
                <a:solidFill>
                  <a:schemeClr val="tx1"/>
                </a:solidFill>
                <a:latin typeface="+mn-lt"/>
                <a:ea typeface="+mn-ea"/>
                <a:cs typeface="+mn-cs"/>
              </a:rPr>
              <a:t>SET</a:t>
            </a:r>
            <a:r>
              <a:rPr lang="en-US" sz="1200" b="1" kern="1200" baseline="0" dirty="0">
                <a:solidFill>
                  <a:schemeClr val="tx1"/>
                </a:solidFill>
                <a:latin typeface="+mn-lt"/>
                <a:ea typeface="+mn-ea"/>
                <a:cs typeface="+mn-cs"/>
              </a:rPr>
              <a:t> UP </a:t>
            </a:r>
            <a:r>
              <a:rPr lang="en-US" sz="1200" b="0" kern="1200" baseline="0" dirty="0">
                <a:solidFill>
                  <a:schemeClr val="tx1"/>
                </a:solidFill>
                <a:latin typeface="+mn-lt"/>
                <a:ea typeface="+mn-ea"/>
                <a:cs typeface="+mn-cs"/>
              </a:rPr>
              <a:t>a registration table at the door.  </a:t>
            </a:r>
          </a:p>
          <a:p>
            <a:pPr eaLnBrk="1" hangingPunct="1">
              <a:spcBef>
                <a:spcPct val="0"/>
              </a:spcBef>
            </a:pPr>
            <a:endParaRPr lang="en-US" sz="1200" b="1" kern="1200" baseline="0" dirty="0">
              <a:solidFill>
                <a:schemeClr val="tx1"/>
              </a:solidFill>
              <a:latin typeface="+mn-lt"/>
              <a:ea typeface="+mn-ea"/>
              <a:cs typeface="+mn-cs"/>
            </a:endParaRPr>
          </a:p>
          <a:p>
            <a:pPr eaLnBrk="1" hangingPunct="1">
              <a:spcBef>
                <a:spcPct val="0"/>
              </a:spcBef>
            </a:pPr>
            <a:r>
              <a:rPr lang="en-US" sz="1200" b="1" kern="1200" baseline="0" dirty="0">
                <a:solidFill>
                  <a:schemeClr val="tx1"/>
                </a:solidFill>
                <a:latin typeface="+mn-lt"/>
                <a:ea typeface="+mn-ea"/>
                <a:cs typeface="+mn-cs"/>
              </a:rPr>
              <a:t>AS EACH TRAINEE ENTERS, DO THE FOLLOWING</a:t>
            </a:r>
            <a:r>
              <a:rPr lang="en-US" sz="1200" b="0" kern="1200" baseline="0" dirty="0">
                <a:solidFill>
                  <a:schemeClr val="tx1"/>
                </a:solidFill>
                <a:latin typeface="+mn-lt"/>
                <a:ea typeface="+mn-ea"/>
                <a:cs typeface="+mn-cs"/>
              </a:rPr>
              <a:t>:</a:t>
            </a:r>
          </a:p>
          <a:p>
            <a:pPr marL="228600" indent="-228600" eaLnBrk="1" hangingPunct="1">
              <a:spcBef>
                <a:spcPct val="0"/>
              </a:spcBef>
              <a:buFont typeface="+mj-lt"/>
              <a:buAutoNum type="arabicPeriod"/>
            </a:pPr>
            <a:r>
              <a:rPr lang="en-US" sz="1200" b="1" kern="1200" baseline="0" dirty="0">
                <a:solidFill>
                  <a:schemeClr val="tx1"/>
                </a:solidFill>
                <a:latin typeface="+mn-lt"/>
                <a:ea typeface="+mn-ea"/>
                <a:cs typeface="+mn-cs"/>
              </a:rPr>
              <a:t>ASK</a:t>
            </a:r>
            <a:r>
              <a:rPr lang="en-US" sz="1200" b="0" kern="1200" baseline="0" dirty="0">
                <a:solidFill>
                  <a:schemeClr val="tx1"/>
                </a:solidFill>
                <a:latin typeface="+mn-lt"/>
                <a:ea typeface="+mn-ea"/>
                <a:cs typeface="+mn-cs"/>
              </a:rPr>
              <a:t> them to </a:t>
            </a:r>
            <a:r>
              <a:rPr lang="en-US" sz="1200" b="1" kern="1200" baseline="0" dirty="0">
                <a:solidFill>
                  <a:schemeClr val="tx1"/>
                </a:solidFill>
                <a:latin typeface="+mn-lt"/>
                <a:ea typeface="+mn-ea"/>
                <a:cs typeface="+mn-cs"/>
              </a:rPr>
              <a:t>COMPLETE</a:t>
            </a:r>
            <a:r>
              <a:rPr lang="en-US" sz="1200" b="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INITIAL</a:t>
            </a:r>
            <a:r>
              <a:rPr lang="en-US" sz="1200" b="0" kern="1200" baseline="0" dirty="0">
                <a:solidFill>
                  <a:schemeClr val="tx1"/>
                </a:solidFill>
                <a:latin typeface="+mn-lt"/>
                <a:ea typeface="+mn-ea"/>
                <a:cs typeface="+mn-cs"/>
              </a:rPr>
              <a:t> the Attendance Sheet.  </a:t>
            </a:r>
          </a:p>
          <a:p>
            <a:pPr marL="457200" lvl="1" indent="0" eaLnBrk="1" hangingPunct="1">
              <a:spcBef>
                <a:spcPct val="0"/>
              </a:spcBef>
              <a:buFont typeface="+mj-lt"/>
              <a:buNone/>
            </a:pPr>
            <a:r>
              <a:rPr lang="en-US" sz="1200" b="1" kern="1200" baseline="0" dirty="0">
                <a:solidFill>
                  <a:schemeClr val="tx1"/>
                </a:solidFill>
                <a:latin typeface="+mn-lt"/>
                <a:ea typeface="+mn-ea"/>
                <a:cs typeface="+mn-cs"/>
              </a:rPr>
              <a:t>TELL</a:t>
            </a:r>
            <a:r>
              <a:rPr lang="en-US" sz="1200" b="0" kern="1200" baseline="0" dirty="0">
                <a:solidFill>
                  <a:schemeClr val="tx1"/>
                </a:solidFill>
                <a:latin typeface="+mn-lt"/>
                <a:ea typeface="+mn-ea"/>
                <a:cs typeface="+mn-cs"/>
              </a:rPr>
              <a:t> them to </a:t>
            </a:r>
            <a:r>
              <a:rPr lang="en-US" sz="1200" b="1" i="1" kern="1200" baseline="0" dirty="0">
                <a:solidFill>
                  <a:schemeClr val="tx1"/>
                </a:solidFill>
                <a:latin typeface="+mn-lt"/>
                <a:ea typeface="+mn-ea"/>
                <a:cs typeface="+mn-cs"/>
              </a:rPr>
              <a:t>be sure to register each day as they enter the training venue</a:t>
            </a:r>
            <a:r>
              <a:rPr lang="en-US" sz="1200" b="0" kern="1200" baseline="0" dirty="0">
                <a:solidFill>
                  <a:schemeClr val="tx1"/>
                </a:solidFill>
                <a:latin typeface="+mn-lt"/>
                <a:ea typeface="+mn-ea"/>
                <a:cs typeface="+mn-cs"/>
              </a:rPr>
              <a:t>.</a:t>
            </a:r>
          </a:p>
          <a:p>
            <a:pPr marL="457200" lvl="1" indent="0" eaLnBrk="1" hangingPunct="1">
              <a:spcBef>
                <a:spcPct val="0"/>
              </a:spcBef>
              <a:buFont typeface="+mj-lt"/>
              <a:buNone/>
            </a:pPr>
            <a:endParaRPr lang="en-US" sz="1200" b="0" kern="1200" baseline="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them a </a:t>
            </a:r>
            <a:r>
              <a:rPr lang="en-US" sz="1200" b="1" kern="1200" baseline="0" dirty="0">
                <a:solidFill>
                  <a:schemeClr val="tx1"/>
                </a:solidFill>
                <a:latin typeface="+mn-lt"/>
                <a:ea typeface="+mn-ea"/>
                <a:cs typeface="+mn-cs"/>
              </a:rPr>
              <a:t>NAME TAG </a:t>
            </a:r>
            <a:r>
              <a:rPr lang="en-US" sz="1200" b="0" kern="1200" baseline="0" dirty="0">
                <a:solidFill>
                  <a:schemeClr val="tx1"/>
                </a:solidFill>
                <a:latin typeface="+mn-lt"/>
                <a:ea typeface="+mn-ea"/>
                <a:cs typeface="+mn-cs"/>
              </a:rPr>
              <a:t>and instruct them to wear it each day of the training.</a:t>
            </a:r>
          </a:p>
          <a:p>
            <a:pPr marL="228600" indent="-228600" eaLnBrk="1" hangingPunct="1">
              <a:spcBef>
                <a:spcPct val="0"/>
              </a:spcBef>
              <a:buFont typeface="+mj-lt"/>
              <a:buAutoNum type="arabicPeriod"/>
            </a:pPr>
            <a:endParaRPr lang="en-US" sz="1200" b="0"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DISTRIBUTE </a:t>
            </a:r>
            <a:r>
              <a:rPr lang="en-US" sz="1200" b="0" kern="1200" dirty="0">
                <a:solidFill>
                  <a:schemeClr val="tx1"/>
                </a:solidFill>
                <a:latin typeface="+mn-lt"/>
                <a:ea typeface="+mn-ea"/>
                <a:cs typeface="+mn-cs"/>
              </a:rPr>
              <a:t>the</a:t>
            </a:r>
            <a:r>
              <a:rPr lang="en-US" sz="1200" b="0" kern="1200" baseline="0" dirty="0">
                <a:solidFill>
                  <a:schemeClr val="tx1"/>
                </a:solidFill>
                <a:latin typeface="+mn-lt"/>
                <a:ea typeface="+mn-ea"/>
                <a:cs typeface="+mn-cs"/>
              </a:rPr>
              <a:t> training materials for Module 2</a:t>
            </a:r>
            <a:r>
              <a:rPr lang="en-US" sz="1200" b="1" kern="1200" dirty="0">
                <a:solidFill>
                  <a:schemeClr val="tx1"/>
                </a:solidFill>
                <a:latin typeface="+mn-lt"/>
                <a:ea typeface="+mn-ea"/>
                <a:cs typeface="+mn-cs"/>
              </a:rPr>
              <a:t>.  </a:t>
            </a:r>
            <a:r>
              <a:rPr lang="en-US" sz="1200" b="1" kern="1200" baseline="0" dirty="0">
                <a:solidFill>
                  <a:schemeClr val="tx1"/>
                </a:solidFill>
                <a:latin typeface="+mn-lt"/>
                <a:ea typeface="+mn-ea"/>
                <a:cs typeface="+mn-cs"/>
              </a:rPr>
              <a:t>EXPLAIN</a:t>
            </a:r>
            <a:r>
              <a:rPr lang="en-US" sz="1200" kern="1200" baseline="0" dirty="0">
                <a:solidFill>
                  <a:schemeClr val="tx1"/>
                </a:solidFill>
                <a:latin typeface="+mn-lt"/>
                <a:ea typeface="+mn-ea"/>
                <a:cs typeface="+mn-cs"/>
              </a:rPr>
              <a:t>:</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Contains everything you need for the workshop.  </a:t>
            </a:r>
          </a:p>
          <a:p>
            <a:pPr lvl="1">
              <a:buFont typeface="Wingdings" pitchFamily="2" charset="2"/>
              <a:buChar char="§"/>
            </a:pPr>
            <a:r>
              <a:rPr lang="en-US" sz="1200" kern="1200" dirty="0">
                <a:solidFill>
                  <a:schemeClr val="tx1"/>
                </a:solidFill>
                <a:latin typeface="+mn-lt"/>
                <a:ea typeface="+mn-ea"/>
                <a:cs typeface="+mn-cs"/>
              </a:rPr>
              <a:t>Write your name on the front.  It is yours to use as a job aid.  </a:t>
            </a:r>
          </a:p>
          <a:p>
            <a:pPr lvl="1">
              <a:buFont typeface="Wingdings" pitchFamily="2" charset="2"/>
              <a:buChar char="§"/>
            </a:pPr>
            <a:r>
              <a:rPr lang="en-US" sz="1200" kern="1200" dirty="0">
                <a:solidFill>
                  <a:schemeClr val="tx1"/>
                </a:solidFill>
                <a:latin typeface="+mn-lt"/>
                <a:ea typeface="+mn-ea"/>
                <a:cs typeface="+mn-cs"/>
              </a:rPr>
              <a:t>Bring the materials</a:t>
            </a:r>
            <a:r>
              <a:rPr lang="en-US" sz="1200" kern="1200" baseline="0" dirty="0">
                <a:solidFill>
                  <a:schemeClr val="tx1"/>
                </a:solidFill>
                <a:latin typeface="+mn-lt"/>
                <a:ea typeface="+mn-ea"/>
                <a:cs typeface="+mn-cs"/>
              </a:rPr>
              <a:t> with you</a:t>
            </a:r>
            <a:r>
              <a:rPr lang="en-US" sz="1200" kern="1200" dirty="0">
                <a:solidFill>
                  <a:schemeClr val="tx1"/>
                </a:solidFill>
                <a:latin typeface="+mn-lt"/>
                <a:ea typeface="+mn-ea"/>
                <a:cs typeface="+mn-cs"/>
              </a:rPr>
              <a:t> to the training every day.</a:t>
            </a:r>
          </a:p>
          <a:p>
            <a:pPr lvl="1">
              <a:buFont typeface="Wingdings" pitchFamily="2" charset="2"/>
              <a:buChar char="§"/>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HANDOUTS</a:t>
            </a:r>
            <a:r>
              <a:rPr lang="en-US" sz="120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SUPPLIES</a:t>
            </a:r>
            <a:r>
              <a:rPr lang="en-US" sz="1200" kern="1200" baseline="0" dirty="0">
                <a:solidFill>
                  <a:schemeClr val="tx1"/>
                </a:solidFill>
                <a:latin typeface="+mn-lt"/>
                <a:ea typeface="+mn-ea"/>
                <a:cs typeface="+mn-cs"/>
              </a:rPr>
              <a:t> needed:</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Flipchart</a:t>
            </a:r>
            <a:r>
              <a:rPr lang="en-US" sz="1200" kern="1200" baseline="0" dirty="0">
                <a:solidFill>
                  <a:schemeClr val="tx1"/>
                </a:solidFill>
                <a:latin typeface="+mn-lt"/>
                <a:ea typeface="+mn-ea"/>
                <a:cs typeface="+mn-cs"/>
              </a:rPr>
              <a:t> paper – 15 pieces for Day 1</a:t>
            </a:r>
          </a:p>
          <a:p>
            <a:pPr lvl="1">
              <a:buFont typeface="Wingdings" pitchFamily="2" charset="2"/>
              <a:buChar char="§"/>
            </a:pPr>
            <a:r>
              <a:rPr lang="en-US" sz="1200" kern="1200" baseline="0" dirty="0">
                <a:solidFill>
                  <a:schemeClr val="tx1"/>
                </a:solidFill>
                <a:latin typeface="+mn-lt"/>
                <a:ea typeface="+mn-ea"/>
                <a:cs typeface="+mn-cs"/>
              </a:rPr>
              <a:t>Markers – one for every 2 trainees (returned for use by the trainer)</a:t>
            </a:r>
            <a:endParaRPr lang="en-US" sz="1200" kern="1200" dirty="0">
              <a:solidFill>
                <a:schemeClr val="tx1"/>
              </a:solidFill>
              <a:latin typeface="+mn-lt"/>
              <a:ea typeface="+mn-ea"/>
              <a:cs typeface="+mn-cs"/>
            </a:endParaRPr>
          </a:p>
          <a:p>
            <a:pPr lvl="1">
              <a:buFont typeface="Wingdings" pitchFamily="2" charset="2"/>
              <a:buChar char="§"/>
            </a:pPr>
            <a:r>
              <a:rPr lang="en-US" sz="1200" kern="1200" baseline="0" dirty="0">
                <a:solidFill>
                  <a:schemeClr val="tx1"/>
                </a:solidFill>
                <a:latin typeface="+mn-lt"/>
                <a:ea typeface="+mn-ea"/>
                <a:cs typeface="+mn-cs"/>
              </a:rPr>
              <a:t>Masking tape for hanging Flipcharts</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Pen and small notebooks – one for each trainee</a:t>
            </a:r>
          </a:p>
          <a:p>
            <a:pPr lvl="1">
              <a:buFont typeface="Wingdings" pitchFamily="2" charset="2"/>
              <a:buChar char="§"/>
            </a:pPr>
            <a:r>
              <a:rPr lang="en-US" sz="1200" kern="1200" dirty="0">
                <a:solidFill>
                  <a:schemeClr val="tx1"/>
                </a:solidFill>
                <a:latin typeface="+mn-lt"/>
                <a:ea typeface="+mn-ea"/>
                <a:cs typeface="+mn-cs"/>
              </a:rPr>
              <a:t>Name tags</a:t>
            </a:r>
            <a:r>
              <a:rPr lang="en-US" sz="1200" kern="1200" baseline="0" dirty="0">
                <a:solidFill>
                  <a:schemeClr val="tx1"/>
                </a:solidFill>
                <a:latin typeface="+mn-lt"/>
                <a:ea typeface="+mn-ea"/>
                <a:cs typeface="+mn-cs"/>
              </a:rPr>
              <a:t> – one for each trainee and staff</a:t>
            </a:r>
            <a:endParaRPr lang="en-US" sz="1200" kern="1200" dirty="0">
              <a:solidFill>
                <a:schemeClr val="tx1"/>
              </a:solidFill>
              <a:latin typeface="+mn-lt"/>
              <a:ea typeface="+mn-ea"/>
              <a:cs typeface="+mn-cs"/>
            </a:endParaRPr>
          </a:p>
          <a:p>
            <a:pPr lvl="1">
              <a:buFont typeface="Wingdings" pitchFamily="2" charset="2"/>
              <a:buChar char="§"/>
            </a:pPr>
            <a:r>
              <a:rPr lang="en-US" sz="1200" kern="1200" baseline="0" dirty="0">
                <a:solidFill>
                  <a:schemeClr val="tx1"/>
                </a:solidFill>
                <a:latin typeface="+mn-lt"/>
                <a:ea typeface="+mn-ea"/>
                <a:cs typeface="+mn-cs"/>
              </a:rPr>
              <a:t> Introduction Sheets – one for each trainee pair and staff</a:t>
            </a:r>
          </a:p>
          <a:p>
            <a:pPr lvl="1">
              <a:buFont typeface="Wingdings" pitchFamily="2" charset="2"/>
              <a:buChar char="§"/>
            </a:pPr>
            <a:r>
              <a:rPr lang="en-US" sz="1200" kern="1200" baseline="0" dirty="0">
                <a:solidFill>
                  <a:schemeClr val="tx1"/>
                </a:solidFill>
                <a:latin typeface="+mn-lt"/>
                <a:ea typeface="+mn-ea"/>
                <a:cs typeface="+mn-cs"/>
              </a:rPr>
              <a:t>Day 1 Test – one for each trainee</a:t>
            </a:r>
          </a:p>
          <a:p>
            <a:pPr lvl="1">
              <a:buFont typeface="Wingdings" pitchFamily="2" charset="2"/>
              <a:buChar char="§"/>
            </a:pPr>
            <a:r>
              <a:rPr lang="en-US" sz="1200" kern="1200" baseline="0" dirty="0">
                <a:solidFill>
                  <a:schemeClr val="tx1"/>
                </a:solidFill>
                <a:latin typeface="+mn-lt"/>
                <a:ea typeface="+mn-ea"/>
                <a:cs typeface="+mn-cs"/>
              </a:rPr>
              <a:t>Day 1 Evaluation – one for each trainee</a:t>
            </a:r>
          </a:p>
          <a:p>
            <a:pPr lvl="1">
              <a:buFont typeface="Wingdings" pitchFamily="2" charset="2"/>
              <a:buChar char="§"/>
            </a:pPr>
            <a:endParaRPr lang="en-US" sz="1200" kern="1200" dirty="0">
              <a:solidFill>
                <a:schemeClr val="tx1"/>
              </a:solidFill>
              <a:latin typeface="+mn-lt"/>
              <a:ea typeface="+mn-ea"/>
              <a:cs typeface="+mn-cs"/>
            </a:endParaRPr>
          </a:p>
          <a:p>
            <a:pPr lvl="0">
              <a:buFont typeface="Wingdings" pitchFamily="2" charset="2"/>
              <a:buNone/>
            </a:pPr>
            <a:r>
              <a:rPr lang="en-US" sz="1200" b="1" kern="1200" dirty="0">
                <a:solidFill>
                  <a:schemeClr val="tx1"/>
                </a:solidFill>
                <a:latin typeface="+mn-lt"/>
                <a:ea typeface="+mn-ea"/>
                <a:cs typeface="+mn-cs"/>
              </a:rPr>
              <a:t>B.  WELCOME</a:t>
            </a:r>
            <a:r>
              <a:rPr lang="en-US" sz="1200" kern="1200" baseline="0" dirty="0">
                <a:solidFill>
                  <a:schemeClr val="tx1"/>
                </a:solidFill>
                <a:latin typeface="+mn-lt"/>
                <a:ea typeface="+mn-ea"/>
                <a:cs typeface="+mn-cs"/>
              </a:rPr>
              <a:t> the trainees.</a:t>
            </a:r>
            <a:endParaRPr lang="en-US" sz="1200" kern="1200" dirty="0">
              <a:solidFill>
                <a:schemeClr val="tx1"/>
              </a:solidFill>
              <a:latin typeface="+mn-lt"/>
              <a:ea typeface="+mn-ea"/>
              <a:cs typeface="+mn-cs"/>
            </a:endParaRPr>
          </a:p>
          <a:p>
            <a:endParaRPr lang="en-US" sz="1200" dirty="0"/>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224889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Mentors’ and Participants' experiences</a:t>
            </a:r>
          </a:p>
          <a:p>
            <a:endParaRPr lang="en-US" sz="1200" b="0" dirty="0"/>
          </a:p>
          <a:p>
            <a:r>
              <a:rPr lang="en-US" sz="1200" b="0" dirty="0"/>
              <a:t>Make sure there is a mentor in each group of 6 people.</a:t>
            </a:r>
          </a:p>
          <a:p>
            <a:r>
              <a:rPr lang="en-US" sz="1200" b="0" dirty="0"/>
              <a:t>Note down the themes that emerge.</a:t>
            </a:r>
          </a:p>
          <a:p>
            <a:r>
              <a:rPr lang="en-US" sz="1200" b="0" dirty="0"/>
              <a:t>Discuss</a:t>
            </a:r>
            <a:r>
              <a:rPr lang="en-US" sz="1200" b="0" baseline="0" dirty="0"/>
              <a:t> ways to overcome the challenges if solutions are not offered by each group.</a:t>
            </a:r>
          </a:p>
          <a:p>
            <a:r>
              <a:rPr lang="en-US" sz="1200" b="0" baseline="0" dirty="0"/>
              <a:t>You have 15 min to have people present.</a:t>
            </a:r>
            <a:endParaRPr lang="en-US" sz="1200" b="0" dirty="0"/>
          </a:p>
        </p:txBody>
      </p:sp>
      <p:sp>
        <p:nvSpPr>
          <p:cNvPr id="4" name="Slide Number Placeholder 3"/>
          <p:cNvSpPr>
            <a:spLocks noGrp="1"/>
          </p:cNvSpPr>
          <p:nvPr>
            <p:ph type="sldNum" sz="quarter" idx="10"/>
          </p:nvPr>
        </p:nvSpPr>
        <p:spPr/>
        <p:txBody>
          <a:bodyPr/>
          <a:lstStyle/>
          <a:p>
            <a:fld id="{383EDA43-A0F3-4210-B32D-CBBB2ED562D6}" type="slidenum">
              <a:rPr lang="en-US" smtClean="0"/>
              <a:t>10</a:t>
            </a:fld>
            <a:endParaRPr lang="en-US"/>
          </a:p>
        </p:txBody>
      </p:sp>
    </p:spTree>
    <p:extLst>
      <p:ext uri="{BB962C8B-B14F-4D97-AF65-F5344CB8AC3E}">
        <p14:creationId xmlns:p14="http://schemas.microsoft.com/office/powerpoint/2010/main" val="1601342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TRAINING AGENDA REVIEW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REVIEW</a:t>
            </a:r>
            <a:r>
              <a:rPr lang="en-US" sz="1200" kern="1200" dirty="0">
                <a:solidFill>
                  <a:schemeClr val="tx1"/>
                </a:solidFill>
                <a:latin typeface="Calibri" panose="020F0502020204030204" pitchFamily="34" charset="0"/>
                <a:ea typeface="+mn-ea"/>
                <a:cs typeface="+mn-cs"/>
              </a:rPr>
              <a:t> the Agenda for the</a:t>
            </a:r>
            <a:r>
              <a:rPr lang="en-US" sz="1200" kern="1200" baseline="0" dirty="0">
                <a:solidFill>
                  <a:schemeClr val="tx1"/>
                </a:solidFill>
                <a:latin typeface="Calibri" panose="020F0502020204030204" pitchFamily="34" charset="0"/>
                <a:ea typeface="+mn-ea"/>
                <a:cs typeface="+mn-cs"/>
              </a:rPr>
              <a:t> 3-day workshop day-by-day</a:t>
            </a:r>
            <a:r>
              <a:rPr lang="en-US" sz="1200" kern="1200" dirty="0">
                <a:solidFill>
                  <a:schemeClr val="tx1"/>
                </a:solidFill>
                <a:latin typeface="Calibri" panose="020F0502020204030204" pitchFamily="34" charset="0"/>
                <a:ea typeface="+mn-ea"/>
                <a:cs typeface="+mn-cs"/>
              </a:rPr>
              <a:t>.</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a:latin typeface="Calibri" panose="020F0502020204030204" pitchFamily="34" charset="0"/>
              </a:rPr>
              <a:t>ENSURE</a:t>
            </a:r>
            <a:r>
              <a:rPr lang="en-US" baseline="0" dirty="0">
                <a:latin typeface="Calibri" panose="020F0502020204030204" pitchFamily="34" charset="0"/>
              </a:rPr>
              <a:t> that all participants have registered and each have a notebook and a pen </a:t>
            </a:r>
            <a:endParaRPr lang="en-US" dirty="0">
              <a:latin typeface="Calibri" panose="020F0502020204030204" pitchFamily="34" charset="0"/>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ANNOUNCE:</a:t>
            </a:r>
            <a:r>
              <a:rPr lang="en-US" sz="1200" b="1" kern="1200" baseline="0" dirty="0">
                <a:solidFill>
                  <a:schemeClr val="tx1"/>
                </a:solidFill>
                <a:latin typeface="Calibri" panose="020F0502020204030204" pitchFamily="34" charset="0"/>
                <a:ea typeface="+mn-ea"/>
                <a:cs typeface="+mn-cs"/>
              </a:rPr>
              <a:t> </a:t>
            </a:r>
          </a:p>
          <a:p>
            <a:pPr lvl="1">
              <a:spcBef>
                <a:spcPts val="0"/>
              </a:spcBef>
              <a:spcAft>
                <a:spcPts val="0"/>
              </a:spcAft>
              <a:buClr>
                <a:srgbClr val="002060"/>
              </a:buClr>
              <a:buFont typeface="Wingdings" panose="05000000000000000000" pitchFamily="2" charset="2"/>
              <a:buChar char="§"/>
            </a:pPr>
            <a:r>
              <a:rPr lang="en-US" sz="1200" b="0" dirty="0">
                <a:solidFill>
                  <a:srgbClr val="008000"/>
                </a:solidFill>
                <a:latin typeface="Calibri" panose="020F0502020204030204" pitchFamily="34" charset="0"/>
              </a:rPr>
              <a:t>A full day of training (10:00 – 16:30)</a:t>
            </a:r>
          </a:p>
          <a:p>
            <a:pPr lvl="1">
              <a:spcBef>
                <a:spcPts val="0"/>
              </a:spcBef>
              <a:spcAft>
                <a:spcPts val="0"/>
              </a:spcAft>
              <a:buClr>
                <a:srgbClr val="002060"/>
              </a:buClr>
              <a:buFont typeface="Wingdings" panose="05000000000000000000" pitchFamily="2" charset="2"/>
              <a:buChar char="§"/>
            </a:pPr>
            <a:r>
              <a:rPr lang="en-US" sz="1200" b="1" dirty="0">
                <a:solidFill>
                  <a:srgbClr val="008000"/>
                </a:solidFill>
                <a:latin typeface="Calibri" panose="020F0502020204030204" pitchFamily="34" charset="0"/>
              </a:rPr>
              <a:t>Lunch and tea breaks are provided</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ASK</a:t>
            </a:r>
            <a:r>
              <a:rPr lang="en-US" sz="1200" kern="1200" dirty="0">
                <a:solidFill>
                  <a:schemeClr val="tx1"/>
                </a:solidFill>
                <a:latin typeface="Calibri" panose="020F0502020204030204" pitchFamily="34" charset="0"/>
                <a:ea typeface="+mn-ea"/>
                <a:cs typeface="+mn-cs"/>
              </a:rPr>
              <a:t> for and </a:t>
            </a: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a:p>
            <a:endParaRPr lang="en-US" dirty="0">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219390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Session 2.  PNEUMONIA overview</a:t>
            </a: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PRESENT</a:t>
            </a:r>
            <a:r>
              <a:rPr lang="en-US" sz="1200" kern="1200" dirty="0">
                <a:solidFill>
                  <a:schemeClr val="tx1"/>
                </a:solidFill>
                <a:latin typeface="Calibri" panose="020F0502020204030204" pitchFamily="34" charset="0"/>
                <a:ea typeface="+mn-ea"/>
                <a:cs typeface="+mn-cs"/>
              </a:rPr>
              <a:t> the Overview</a:t>
            </a:r>
            <a:r>
              <a:rPr lang="en-US" sz="1200" kern="1200" baseline="0" dirty="0">
                <a:solidFill>
                  <a:schemeClr val="tx1"/>
                </a:solidFill>
                <a:latin typeface="Calibri" panose="020F0502020204030204" pitchFamily="34" charset="0"/>
                <a:ea typeface="+mn-ea"/>
                <a:cs typeface="+mn-cs"/>
              </a:rPr>
              <a:t> for Session 2</a:t>
            </a:r>
            <a:r>
              <a:rPr lang="en-US" sz="1200" kern="1200" dirty="0">
                <a:solidFill>
                  <a:schemeClr val="tx1"/>
                </a:solidFill>
                <a:latin typeface="Calibri" panose="020F0502020204030204" pitchFamily="34" charset="0"/>
                <a:ea typeface="+mn-ea"/>
                <a:cs typeface="+mn-cs"/>
              </a:rPr>
              <a:t>. </a:t>
            </a:r>
          </a:p>
          <a:p>
            <a:pPr lvl="1" eaLnBrk="1" hangingPunct="1">
              <a:spcAft>
                <a:spcPts val="0"/>
              </a:spcAft>
              <a:buFont typeface="Arial" pitchFamily="34" charset="0"/>
              <a:buNone/>
            </a:pPr>
            <a:r>
              <a:rPr lang="en-US" sz="1200" b="0" dirty="0">
                <a:solidFill>
                  <a:schemeClr val="accent2">
                    <a:lumMod val="75000"/>
                  </a:schemeClr>
                </a:solidFill>
                <a:latin typeface="Calibri" panose="020F0502020204030204" pitchFamily="34" charset="0"/>
              </a:rPr>
              <a:t>During this session, your focus is to:</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Define pneumonia and why it is dangerous</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Examine the cause and how it spreads</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List the signs and symptoms of pneumonia</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Review treatment/referral for </a:t>
            </a:r>
            <a:r>
              <a:rPr kumimoji="0" lang="en-US" sz="1200" b="0" i="0" u="none" strike="noStrike" kern="1200" cap="none" spc="0" normalizeH="0" baseline="0" noProof="0" dirty="0">
                <a:ln>
                  <a:noFill/>
                </a:ln>
                <a:solidFill>
                  <a:srgbClr val="063A73"/>
                </a:solidFill>
                <a:effectLst/>
                <a:uLnTx/>
                <a:uFillTx/>
                <a:latin typeface="Calibri" panose="020F0502020204030204" pitchFamily="34" charset="0"/>
                <a:ea typeface="+mn-ea"/>
                <a:cs typeface="Arial" pitchFamily="34" charset="0"/>
              </a:rPr>
              <a:t>pneumonia</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Identify ways of preventing pneumonia</a:t>
            </a:r>
          </a:p>
          <a:p>
            <a:pPr marL="1263650" lvl="2" indent="-463550" defTabSz="457200" fontAlgn="base">
              <a:spcBef>
                <a:spcPct val="0"/>
              </a:spcBef>
              <a:spcAft>
                <a:spcPts val="600"/>
              </a:spcAft>
              <a:buFont typeface="Wingdings" pitchFamily="2" charset="2"/>
              <a:buChar char="q"/>
            </a:pPr>
            <a:endParaRPr lang="en-US" sz="1200" b="1" kern="1200" dirty="0">
              <a:solidFill>
                <a:schemeClr val="tx1"/>
              </a:solidFill>
              <a:latin typeface="Calibri" panose="020F0502020204030204" pitchFamily="34" charset="0"/>
              <a:ea typeface="+mn-ea"/>
              <a:cs typeface="+mn-cs"/>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162332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buFont typeface="Arial" charset="0"/>
              <a:buNone/>
              <a:defRPr/>
            </a:pPr>
            <a:r>
              <a:rPr lang="en-US" b="1" dirty="0"/>
              <a:t>PRESENT THE DEADLY HEALTH PROBLEMS FOR CHILDREN IN UGANDA</a:t>
            </a:r>
          </a:p>
          <a:p>
            <a:pPr>
              <a:buFont typeface="Arial" charset="0"/>
              <a:buNone/>
              <a:defRPr/>
            </a:pPr>
            <a:endParaRPr lang="en-US" b="1" dirty="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a:t>ASK</a:t>
            </a:r>
            <a:r>
              <a:rPr lang="en-US" dirty="0"/>
              <a:t> the question:  </a:t>
            </a:r>
            <a:r>
              <a:rPr lang="en-US" sz="1200" b="1" dirty="0">
                <a:solidFill>
                  <a:schemeClr val="accent2">
                    <a:lumMod val="75000"/>
                  </a:schemeClr>
                </a:solidFill>
              </a:rPr>
              <a:t>What are the 5 most deadly health problems for children under 5 in Uganda?</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dirty="0">
              <a:solidFill>
                <a:schemeClr val="accent2">
                  <a:lumMod val="75000"/>
                </a:schemeClr>
              </a:solidFill>
            </a:endParaRPr>
          </a:p>
          <a:p>
            <a:pPr marL="228600" indent="-228600">
              <a:buFont typeface="+mj-lt"/>
              <a:buAutoNum type="arabicPeriod"/>
              <a:defRPr/>
            </a:pPr>
            <a:r>
              <a:rPr lang="en-US" b="1" dirty="0"/>
              <a:t>WRITE</a:t>
            </a:r>
            <a:r>
              <a:rPr lang="en-US" baseline="0" dirty="0"/>
              <a:t> their ideas on a </a:t>
            </a:r>
            <a:r>
              <a:rPr lang="en-US" b="1" baseline="0" dirty="0"/>
              <a:t>FLIPCHART</a:t>
            </a:r>
            <a:r>
              <a:rPr lang="en-US" baseline="0" dirty="0"/>
              <a:t>.</a:t>
            </a:r>
          </a:p>
          <a:p>
            <a:pPr marL="228600" indent="-228600">
              <a:buFont typeface="+mj-lt"/>
              <a:buAutoNum type="arabicPeriod"/>
              <a:defRPr/>
            </a:pPr>
            <a:endParaRPr lang="en-US" dirty="0"/>
          </a:p>
          <a:p>
            <a:pPr marL="228600" indent="-228600">
              <a:buFont typeface="+mj-lt"/>
              <a:buAutoNum type="arabicPeriod"/>
              <a:defRPr/>
            </a:pPr>
            <a:r>
              <a:rPr lang="en-US" b="1" dirty="0"/>
              <a:t>REVEAL</a:t>
            </a:r>
            <a:r>
              <a:rPr lang="en-US" baseline="0" dirty="0"/>
              <a:t> the answers and/or </a:t>
            </a:r>
            <a:r>
              <a:rPr lang="en-US" b="1" baseline="0" dirty="0"/>
              <a:t>CIRCLE</a:t>
            </a:r>
            <a:r>
              <a:rPr lang="en-US" baseline="0" dirty="0"/>
              <a:t> the “correct” ones on the </a:t>
            </a:r>
            <a:r>
              <a:rPr lang="en-US" b="1" baseline="0" dirty="0"/>
              <a:t>FLIPCHART</a:t>
            </a:r>
            <a:r>
              <a:rPr lang="en-US" baseline="0" dirty="0"/>
              <a:t> as you reveal them.</a:t>
            </a:r>
          </a:p>
          <a:p>
            <a:pPr marL="457200" lvl="1" indent="0">
              <a:buFont typeface="+mj-lt"/>
              <a:buNone/>
              <a:defRPr/>
            </a:pPr>
            <a:r>
              <a:rPr lang="en-US" baseline="0" dirty="0"/>
              <a:t>Answer = * </a:t>
            </a:r>
            <a:r>
              <a:rPr lang="en-US" i="1" baseline="0" dirty="0"/>
              <a:t>Malaria, * Pneumonia, * Diarrhoea, * Measles and * Premature Birth…*</a:t>
            </a:r>
            <a:endParaRPr lang="en-US" i="1" dirty="0"/>
          </a:p>
          <a:p>
            <a:pPr marL="228600" indent="-228600">
              <a:buFont typeface="+mj-lt"/>
              <a:buAutoNum type="arabicPeriod"/>
              <a:defRPr/>
            </a:pPr>
            <a:r>
              <a:rPr lang="en-US" b="1" dirty="0"/>
              <a:t>REMIND/EXPLAIN</a:t>
            </a:r>
            <a:r>
              <a:rPr lang="en-US" dirty="0"/>
              <a:t>: Severe pneumonia and</a:t>
            </a:r>
            <a:r>
              <a:rPr lang="en-US" baseline="0" dirty="0"/>
              <a:t> premature birth</a:t>
            </a:r>
            <a:r>
              <a:rPr lang="en-US" dirty="0"/>
              <a:t> the </a:t>
            </a:r>
            <a:r>
              <a:rPr lang="en-US" b="1" u="sng" dirty="0"/>
              <a:t>most likely</a:t>
            </a:r>
            <a:r>
              <a:rPr lang="en-US" b="0" u="none" dirty="0"/>
              <a:t> </a:t>
            </a:r>
            <a:r>
              <a:rPr lang="en-US" dirty="0"/>
              <a:t>to cause death among</a:t>
            </a:r>
            <a:r>
              <a:rPr lang="en-US" baseline="0" dirty="0"/>
              <a:t> the</a:t>
            </a:r>
            <a:r>
              <a:rPr lang="en-US" dirty="0"/>
              <a:t> 5 health</a:t>
            </a:r>
            <a:r>
              <a:rPr lang="en-US" baseline="0" dirty="0"/>
              <a:t> </a:t>
            </a:r>
            <a:r>
              <a:rPr lang="en-US" dirty="0"/>
              <a:t>problems.  Today we are going to focus on pneumonia—the</a:t>
            </a:r>
            <a:r>
              <a:rPr lang="en-US" baseline="0" dirty="0"/>
              <a:t> most deadly sickness. </a:t>
            </a:r>
            <a:endParaRPr lang="en-US" dirty="0"/>
          </a:p>
          <a:p>
            <a:pPr>
              <a:buFont typeface="Arial" charset="0"/>
              <a:buNone/>
              <a:defRPr/>
            </a:pPr>
            <a:endParaRPr lang="en-US" dirty="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E71BBE-F2B1-4C10-9F3C-1772D6153E38}" type="slidenum">
              <a:rPr lang="en-US" smtClean="0">
                <a:solidFill>
                  <a:prstClr val="black"/>
                </a:solidFill>
              </a:rPr>
              <a:pPr fontAlgn="base">
                <a:spcBef>
                  <a:spcPct val="0"/>
                </a:spcBef>
                <a:spcAft>
                  <a:spcPct val="0"/>
                </a:spcAft>
                <a:defRPr/>
              </a:pPr>
              <a:t>13</a:t>
            </a:fld>
            <a:endParaRPr lang="en-US">
              <a:solidFill>
                <a:prstClr val="black"/>
              </a:solidFill>
            </a:endParaRPr>
          </a:p>
        </p:txBody>
      </p:sp>
    </p:spTree>
    <p:extLst>
      <p:ext uri="{BB962C8B-B14F-4D97-AF65-F5344CB8AC3E}">
        <p14:creationId xmlns:p14="http://schemas.microsoft.com/office/powerpoint/2010/main" val="776821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b="1" dirty="0">
                <a:solidFill>
                  <a:schemeClr val="bg1"/>
                </a:solidFill>
                <a:latin typeface="Calibri" panose="020F0502020204030204" pitchFamily="34" charset="0"/>
              </a:rPr>
              <a:t>TELL WHAT YOU KNOW ABOUT PNEUMONIA</a:t>
            </a:r>
          </a:p>
          <a:p>
            <a:pPr marL="0" indent="0">
              <a:buFont typeface="+mj-lt"/>
              <a:buNone/>
            </a:pPr>
            <a:endParaRPr lang="en-US" b="1" dirty="0">
              <a:latin typeface="Calibri" panose="020F0502020204030204" pitchFamily="34" charset="0"/>
            </a:endParaRPr>
          </a:p>
          <a:p>
            <a:pPr marL="228600" indent="-228600">
              <a:buFont typeface="+mj-lt"/>
              <a:buAutoNum type="arabicPeriod"/>
            </a:pPr>
            <a:r>
              <a:rPr lang="en-US" b="1" dirty="0">
                <a:latin typeface="Calibri" panose="020F0502020204030204" pitchFamily="34" charset="0"/>
              </a:rPr>
              <a:t>ASK</a:t>
            </a:r>
            <a:r>
              <a:rPr lang="en-US" dirty="0">
                <a:latin typeface="Calibri" panose="020F0502020204030204" pitchFamily="34" charset="0"/>
              </a:rPr>
              <a:t> the question to learn what the trainees</a:t>
            </a:r>
            <a:r>
              <a:rPr lang="en-US" baseline="0" dirty="0">
                <a:latin typeface="Calibri" panose="020F0502020204030204" pitchFamily="34" charset="0"/>
              </a:rPr>
              <a:t> know about pneumonia.  </a:t>
            </a:r>
          </a:p>
          <a:p>
            <a:pPr lvl="1"/>
            <a:r>
              <a:rPr lang="en-US" b="1" baseline="0" dirty="0">
                <a:latin typeface="Calibri" panose="020F0502020204030204" pitchFamily="34" charset="0"/>
              </a:rPr>
              <a:t>What is pneumonia?  </a:t>
            </a:r>
          </a:p>
          <a:p>
            <a:pPr lvl="0"/>
            <a:r>
              <a:rPr lang="en-US" sz="1200" b="1" kern="1200" baseline="0" dirty="0">
                <a:solidFill>
                  <a:schemeClr val="tx1"/>
                </a:solidFill>
                <a:latin typeface="Calibri" panose="020F0502020204030204" pitchFamily="34" charset="0"/>
                <a:ea typeface="+mn-ea"/>
                <a:cs typeface="+mn-cs"/>
              </a:rPr>
              <a:t>       </a:t>
            </a:r>
            <a:r>
              <a:rPr lang="en-US" sz="1200" b="1" kern="1200" dirty="0">
                <a:solidFill>
                  <a:schemeClr val="tx1"/>
                </a:solidFill>
                <a:latin typeface="Calibri" panose="020F0502020204030204" pitchFamily="34" charset="0"/>
                <a:ea typeface="+mn-ea"/>
                <a:cs typeface="+mn-cs"/>
              </a:rPr>
              <a:t>GET</a:t>
            </a:r>
            <a:r>
              <a:rPr lang="en-US" sz="1200" b="1" kern="1200" baseline="0" dirty="0">
                <a:solidFill>
                  <a:schemeClr val="tx1"/>
                </a:solidFill>
                <a:latin typeface="Calibri" panose="020F0502020204030204" pitchFamily="34" charset="0"/>
                <a:ea typeface="+mn-ea"/>
                <a:cs typeface="+mn-cs"/>
              </a:rPr>
              <a:t> </a:t>
            </a:r>
            <a:r>
              <a:rPr lang="en-US" sz="1200" b="0" kern="1200" baseline="0" dirty="0">
                <a:solidFill>
                  <a:schemeClr val="tx1"/>
                </a:solidFill>
                <a:latin typeface="Calibri" panose="020F0502020204030204" pitchFamily="34" charset="0"/>
                <a:ea typeface="+mn-ea"/>
                <a:cs typeface="+mn-cs"/>
              </a:rPr>
              <a:t>several answers.</a:t>
            </a:r>
          </a:p>
          <a:p>
            <a:pPr lvl="0"/>
            <a:endParaRPr lang="en-US" sz="1200" b="0" kern="1200" baseline="0" dirty="0">
              <a:solidFill>
                <a:schemeClr val="tx1"/>
              </a:solidFill>
              <a:latin typeface="Calibri" panose="020F0502020204030204" pitchFamily="34" charset="0"/>
              <a:ea typeface="+mn-ea"/>
              <a:cs typeface="+mn-cs"/>
            </a:endParaRPr>
          </a:p>
          <a:p>
            <a:pPr marL="228600" indent="-228600">
              <a:spcBef>
                <a:spcPts val="0"/>
              </a:spcBef>
              <a:spcAft>
                <a:spcPts val="0"/>
              </a:spcAft>
              <a:buClr>
                <a:srgbClr val="4590B8"/>
              </a:buClr>
              <a:buFont typeface="+mj-lt"/>
              <a:buAutoNum type="arabicPeriod" startAt="2"/>
            </a:pPr>
            <a:r>
              <a:rPr lang="en-US" sz="1200" b="1" kern="1200" baseline="0" dirty="0">
                <a:solidFill>
                  <a:schemeClr val="tx1"/>
                </a:solidFill>
                <a:latin typeface="Calibri" panose="020F0502020204030204" pitchFamily="34" charset="0"/>
                <a:ea typeface="+mn-ea"/>
                <a:cs typeface="+mn-cs"/>
              </a:rPr>
              <a:t>REVEAL</a:t>
            </a:r>
            <a:r>
              <a:rPr lang="en-US" sz="1200" b="0" kern="1200" baseline="0" dirty="0">
                <a:solidFill>
                  <a:schemeClr val="tx1"/>
                </a:solidFill>
                <a:latin typeface="Calibri" panose="020F0502020204030204" pitchFamily="34" charset="0"/>
                <a:ea typeface="+mn-ea"/>
                <a:cs typeface="+mn-cs"/>
              </a:rPr>
              <a:t> the</a:t>
            </a:r>
            <a:r>
              <a:rPr lang="en-US" sz="1200" b="0" kern="1200" baseline="0" dirty="0">
                <a:solidFill>
                  <a:schemeClr val="accent1"/>
                </a:solidFill>
                <a:latin typeface="Calibri" panose="020F0502020204030204" pitchFamily="34" charset="0"/>
                <a:ea typeface="+mn-ea"/>
                <a:cs typeface="+mn-cs"/>
              </a:rPr>
              <a:t> answers</a:t>
            </a:r>
            <a:r>
              <a:rPr lang="en-US" sz="1200" dirty="0">
                <a:solidFill>
                  <a:schemeClr val="accent1"/>
                </a:solidFill>
                <a:latin typeface="Calibri" panose="020F0502020204030204" pitchFamily="34" charset="0"/>
              </a:rPr>
              <a:t>.  </a:t>
            </a:r>
          </a:p>
          <a:p>
            <a:pPr marL="720976" lvl="1" indent="-263776" defTabSz="453180">
              <a:spcAft>
                <a:spcPts val="715"/>
              </a:spcAft>
              <a:buClr>
                <a:srgbClr val="A23A30"/>
              </a:buClr>
              <a:buFont typeface="Arial"/>
              <a:buChar char="•"/>
            </a:pPr>
            <a:r>
              <a:rPr lang="en-GB" sz="1200" b="0" dirty="0">
                <a:solidFill>
                  <a:schemeClr val="accent1"/>
                </a:solidFill>
                <a:latin typeface="Calibri" panose="020F0502020204030204" pitchFamily="34" charset="0"/>
              </a:rPr>
              <a:t>A dangerous infection of the lungs</a:t>
            </a:r>
          </a:p>
          <a:p>
            <a:pPr marL="720976" lvl="1" indent="-263776" defTabSz="453180">
              <a:spcAft>
                <a:spcPts val="715"/>
              </a:spcAft>
              <a:buClr>
                <a:srgbClr val="A23A30"/>
              </a:buClr>
              <a:buFont typeface="Arial"/>
              <a:buChar char="•"/>
            </a:pPr>
            <a:r>
              <a:rPr lang="en-GB" sz="1200" b="0" dirty="0">
                <a:solidFill>
                  <a:schemeClr val="accent1"/>
                </a:solidFill>
                <a:latin typeface="Calibri" panose="020F0502020204030204" pitchFamily="34" charset="0"/>
              </a:rPr>
              <a:t>Air sacs in lungs fill with pus and fluid</a:t>
            </a:r>
          </a:p>
          <a:p>
            <a:pPr marL="720976" lvl="1" indent="-263776" defTabSz="453180">
              <a:spcAft>
                <a:spcPts val="715"/>
              </a:spcAft>
              <a:buClr>
                <a:srgbClr val="A23A30"/>
              </a:buClr>
              <a:buFont typeface="Arial"/>
              <a:buChar char="•"/>
            </a:pPr>
            <a:r>
              <a:rPr lang="en-GB" sz="1200" b="0" dirty="0">
                <a:solidFill>
                  <a:schemeClr val="accent1"/>
                </a:solidFill>
                <a:latin typeface="Calibri" panose="020F0502020204030204" pitchFamily="34" charset="0"/>
              </a:rPr>
              <a:t>Not enough oxygen gets into the body</a:t>
            </a:r>
          </a:p>
          <a:p>
            <a:pPr marL="720976" lvl="1" indent="-263776" defTabSz="453180">
              <a:spcAft>
                <a:spcPts val="715"/>
              </a:spcAft>
              <a:buClr>
                <a:srgbClr val="A23A30"/>
              </a:buClr>
              <a:buFont typeface="Arial"/>
              <a:buChar char="•"/>
            </a:pPr>
            <a:r>
              <a:rPr lang="en-GB" sz="1200" b="0" dirty="0">
                <a:solidFill>
                  <a:schemeClr val="accent1"/>
                </a:solidFill>
                <a:latin typeface="Calibri" panose="020F0502020204030204" pitchFamily="34" charset="0"/>
              </a:rPr>
              <a:t>A child has to breathe faster and harder</a:t>
            </a:r>
          </a:p>
          <a:p>
            <a:pPr marL="457200" lvl="1" indent="0">
              <a:spcBef>
                <a:spcPts val="0"/>
              </a:spcBef>
              <a:spcAft>
                <a:spcPts val="0"/>
              </a:spcAft>
              <a:buClr>
                <a:srgbClr val="4590B8"/>
              </a:buClr>
              <a:buFont typeface="Arial" panose="020B0604020202020204" pitchFamily="34" charset="0"/>
              <a:buNone/>
            </a:pPr>
            <a:endParaRPr lang="en-US" sz="1200" b="1" dirty="0">
              <a:solidFill>
                <a:srgbClr val="1A3260"/>
              </a:solidFill>
              <a:latin typeface="Calibri" panose="020F0502020204030204" pitchFamily="34" charset="0"/>
            </a:endParaRPr>
          </a:p>
          <a:p>
            <a:pPr marL="228600" lvl="0" indent="-228600">
              <a:buFont typeface="+mj-lt"/>
              <a:buAutoNum type="arabicPeriod" startAt="3"/>
            </a:pPr>
            <a:r>
              <a:rPr lang="en-US" sz="1200" b="1" kern="1200" baseline="0" dirty="0">
                <a:solidFill>
                  <a:schemeClr val="tx1"/>
                </a:solidFill>
                <a:latin typeface="Calibri" panose="020F0502020204030204" pitchFamily="34" charset="0"/>
                <a:ea typeface="+mn-ea"/>
                <a:cs typeface="+mn-cs"/>
              </a:rPr>
              <a:t>CLARIFY</a:t>
            </a:r>
            <a:r>
              <a:rPr lang="en-US" sz="1200" b="0" kern="1200" baseline="0" dirty="0">
                <a:solidFill>
                  <a:schemeClr val="tx1"/>
                </a:solidFill>
                <a:latin typeface="Calibri" panose="020F0502020204030204" pitchFamily="34" charset="0"/>
                <a:ea typeface="+mn-ea"/>
                <a:cs typeface="+mn-cs"/>
              </a:rPr>
              <a:t> any confusion.</a:t>
            </a:r>
          </a:p>
          <a:p>
            <a:pPr marL="228600" lvl="0" indent="-228600">
              <a:buFont typeface="+mj-lt"/>
              <a:buAutoNum type="arabicPeriod" startAt="3"/>
            </a:pPr>
            <a:endParaRPr lang="en-US" sz="1200" b="0" kern="1200" baseline="0" dirty="0">
              <a:solidFill>
                <a:schemeClr val="tx1"/>
              </a:solidFill>
              <a:latin typeface="Calibri" panose="020F0502020204030204" pitchFamily="34" charset="0"/>
              <a:ea typeface="+mn-ea"/>
              <a:cs typeface="+mn-cs"/>
            </a:endParaRPr>
          </a:p>
          <a:p>
            <a:pPr marL="228600" lvl="0" indent="-228600">
              <a:buFont typeface="+mj-lt"/>
              <a:buAutoNum type="arabicPeriod" startAt="3"/>
            </a:pPr>
            <a:r>
              <a:rPr lang="en-US" b="1" dirty="0">
                <a:latin typeface="Calibri" panose="020F0502020204030204" pitchFamily="34" charset="0"/>
              </a:rPr>
              <a:t>HIGHLIGHT</a:t>
            </a:r>
            <a:r>
              <a:rPr lang="en-US" dirty="0">
                <a:latin typeface="Calibri" panose="020F0502020204030204" pitchFamily="34" charset="0"/>
              </a:rPr>
              <a:t> the final point: </a:t>
            </a:r>
            <a:r>
              <a:rPr lang="en-US" b="1" dirty="0">
                <a:latin typeface="Calibri" panose="020F0502020204030204" pitchFamily="34" charset="0"/>
              </a:rPr>
              <a:t>Pneumonia is a preventable and treatable disease.</a:t>
            </a: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515845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The danger of pneumonia</a:t>
            </a:r>
            <a:endParaRPr lang="en-GB" sz="1200" b="1" dirty="0">
              <a:solidFill>
                <a:srgbClr val="A23A30"/>
              </a:solidFill>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A23A30"/>
              </a:solidFill>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b="1" dirty="0">
                <a:solidFill>
                  <a:srgbClr val="A23A30"/>
                </a:solidFill>
                <a:latin typeface="Calibri" panose="020F0502020204030204" pitchFamily="34" charset="0"/>
              </a:rPr>
              <a:t>PRESENT:</a:t>
            </a:r>
            <a:r>
              <a:rPr lang="en-GB" sz="1200" b="1" baseline="0" dirty="0">
                <a:solidFill>
                  <a:srgbClr val="A23A30"/>
                </a:solidFill>
                <a:latin typeface="Calibri" panose="020F0502020204030204" pitchFamily="34" charset="0"/>
              </a:rPr>
              <a: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solidFill>
                  <a:srgbClr val="A23A30"/>
                </a:solidFill>
                <a:latin typeface="Calibri" panose="020F0502020204030204" pitchFamily="34" charset="0"/>
              </a:rPr>
              <a:t>PNEUMONIA KILLS MORE CHILDREN UNDER 5 THAN ANY OTHER DISEASE.</a:t>
            </a:r>
            <a:r>
              <a:rPr lang="en-GB" sz="1200" dirty="0">
                <a:solidFill>
                  <a:srgbClr val="505150"/>
                </a:solidFill>
                <a:latin typeface="Calibri" panose="020F0502020204030204" pitchFamily="34" charset="0"/>
              </a:rPr>
              <a:t> </a:t>
            </a:r>
          </a:p>
          <a:p>
            <a:pPr marL="628650" lvl="1" indent="-171450" defTabSz="453180">
              <a:buFont typeface="Arial" panose="020B0604020202020204" pitchFamily="34" charset="0"/>
              <a:buChar char="•"/>
            </a:pP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can get worse very quickly. </a:t>
            </a:r>
          </a:p>
          <a:p>
            <a:pPr marL="628650" lvl="1" indent="-171450" defTabSz="453180">
              <a:buFont typeface="Arial" panose="020B0604020202020204" pitchFamily="34" charset="0"/>
              <a:buChar char="•"/>
            </a:pPr>
            <a:r>
              <a:rPr lang="en-GB" sz="1200" dirty="0">
                <a:solidFill>
                  <a:srgbClr val="505150"/>
                </a:solidFill>
                <a:latin typeface="Calibri" panose="020F0502020204030204" pitchFamily="34" charset="0"/>
              </a:rPr>
              <a:t>Children with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need care right away because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can kill. </a:t>
            </a:r>
            <a:br>
              <a:rPr lang="en-GB" sz="1200" dirty="0">
                <a:solidFill>
                  <a:srgbClr val="505150"/>
                </a:solidFill>
                <a:latin typeface="Calibri" panose="020F0502020204030204" pitchFamily="34" charset="0"/>
              </a:rPr>
            </a:br>
            <a:endParaRPr lang="en-GB" sz="1200" dirty="0">
              <a:solidFill>
                <a:srgbClr val="505150"/>
              </a:solidFill>
              <a:latin typeface="Calibri" panose="020F0502020204030204" pitchFamily="34" charset="0"/>
            </a:endParaRPr>
          </a:p>
          <a:p>
            <a:pPr lvl="1" defTabSz="453180"/>
            <a:r>
              <a:rPr lang="en-GB" sz="1200" b="1" dirty="0">
                <a:solidFill>
                  <a:srgbClr val="247776"/>
                </a:solidFill>
                <a:latin typeface="Calibri" panose="020F0502020204030204" pitchFamily="34" charset="0"/>
              </a:rPr>
              <a:t>Every second counts.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383EDA43-A0F3-4210-B32D-CBBB2ED562D6}" type="slidenum">
              <a:rPr lang="en-US" smtClean="0"/>
              <a:t>15</a:t>
            </a:fld>
            <a:endParaRPr lang="en-US"/>
          </a:p>
        </p:txBody>
      </p:sp>
    </p:spTree>
    <p:extLst>
      <p:ext uri="{BB962C8B-B14F-4D97-AF65-F5344CB8AC3E}">
        <p14:creationId xmlns:p14="http://schemas.microsoft.com/office/powerpoint/2010/main" val="2211163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3180" rtl="0" eaLnBrk="1" fontAlgn="auto" latinLnBrk="0" hangingPunct="1">
              <a:lnSpc>
                <a:spcPct val="100000"/>
              </a:lnSpc>
              <a:spcBef>
                <a:spcPts val="0"/>
              </a:spcBef>
              <a:spcAft>
                <a:spcPts val="554"/>
              </a:spcAft>
              <a:buClr>
                <a:srgbClr val="A23A30"/>
              </a:buClr>
              <a:buSzTx/>
              <a:buFont typeface="Arial"/>
              <a:buNone/>
              <a:tabLst/>
              <a:defRPr/>
            </a:pPr>
            <a:r>
              <a:rPr lang="en-GB" sz="1200" b="1" dirty="0">
                <a:solidFill>
                  <a:srgbClr val="A23A30"/>
                </a:solidFill>
                <a:latin typeface="Calibri" panose="020F0502020204030204" pitchFamily="34" charset="0"/>
              </a:rPr>
              <a:t>WHAT CAUSES PNEUMONIA?</a:t>
            </a:r>
          </a:p>
          <a:p>
            <a:pPr marL="0" marR="0" indent="0" algn="l" defTabSz="453180" rtl="0" eaLnBrk="1" fontAlgn="auto" latinLnBrk="0" hangingPunct="1">
              <a:lnSpc>
                <a:spcPct val="100000"/>
              </a:lnSpc>
              <a:spcBef>
                <a:spcPts val="0"/>
              </a:spcBef>
              <a:spcAft>
                <a:spcPts val="554"/>
              </a:spcAft>
              <a:buClr>
                <a:srgbClr val="A23A30"/>
              </a:buClr>
              <a:buSzTx/>
              <a:buFont typeface="Arial"/>
              <a:buNone/>
              <a:tabLst/>
              <a:defRPr/>
            </a:pPr>
            <a:endParaRPr lang="en-GB" sz="1200" b="1" dirty="0">
              <a:solidFill>
                <a:srgbClr val="A23A30"/>
              </a:solidFill>
              <a:latin typeface="Calibri" panose="020F0502020204030204" pitchFamily="34" charset="0"/>
            </a:endParaRPr>
          </a:p>
          <a:p>
            <a:pPr marL="253225" marR="0" indent="-253225" algn="l" defTabSz="453180" rtl="0" eaLnBrk="1" fontAlgn="auto" latinLnBrk="0" hangingPunct="1">
              <a:lnSpc>
                <a:spcPct val="100000"/>
              </a:lnSpc>
              <a:spcBef>
                <a:spcPts val="0"/>
              </a:spcBef>
              <a:spcAft>
                <a:spcPts val="554"/>
              </a:spcAft>
              <a:buClr>
                <a:srgbClr val="A23A30"/>
              </a:buClr>
              <a:buSzTx/>
              <a:buFont typeface="+mj-lt"/>
              <a:buAutoNum type="arabicPeriod"/>
              <a:tabLst/>
              <a:defRPr/>
            </a:pPr>
            <a:r>
              <a:rPr lang="en-GB" sz="1200" b="1" dirty="0">
                <a:solidFill>
                  <a:srgbClr val="A23A30"/>
                </a:solidFill>
                <a:latin typeface="Calibri" panose="020F0502020204030204" pitchFamily="34" charset="0"/>
              </a:rPr>
              <a:t>PNEUMONIA is mostly caused by certain kinds of bacteria or other germs. </a:t>
            </a:r>
          </a:p>
          <a:p>
            <a:pPr marL="710425" marR="0" lvl="1" indent="-253225" algn="l" defTabSz="453180" rtl="0" eaLnBrk="1" fontAlgn="auto" latinLnBrk="0" hangingPunct="1">
              <a:lnSpc>
                <a:spcPct val="100000"/>
              </a:lnSpc>
              <a:spcBef>
                <a:spcPts val="0"/>
              </a:spcBef>
              <a:spcAft>
                <a:spcPts val="554"/>
              </a:spcAft>
              <a:buClr>
                <a:srgbClr val="A23A30"/>
              </a:buClr>
              <a:buSzTx/>
              <a:buFont typeface="Arial" panose="020B0604020202020204" pitchFamily="34" charset="0"/>
              <a:buChar char="•"/>
              <a:tabLst/>
              <a:defRPr/>
            </a:pPr>
            <a:r>
              <a:rPr lang="en-GB" sz="1200" dirty="0">
                <a:solidFill>
                  <a:srgbClr val="505150"/>
                </a:solidFill>
                <a:latin typeface="Calibri" panose="020F0502020204030204" pitchFamily="34" charset="0"/>
              </a:rPr>
              <a:t>Antibiotics are available that can kill bacteria. </a:t>
            </a:r>
          </a:p>
          <a:p>
            <a:pPr marL="710425" marR="0" lvl="1" indent="-253225" algn="l" defTabSz="453180" rtl="0" eaLnBrk="1" fontAlgn="auto" latinLnBrk="0" hangingPunct="1">
              <a:lnSpc>
                <a:spcPct val="100000"/>
              </a:lnSpc>
              <a:spcBef>
                <a:spcPts val="0"/>
              </a:spcBef>
              <a:spcAft>
                <a:spcPts val="554"/>
              </a:spcAft>
              <a:buClr>
                <a:srgbClr val="A23A30"/>
              </a:buClr>
              <a:buSzTx/>
              <a:buFont typeface="Arial" panose="020B0604020202020204" pitchFamily="34" charset="0"/>
              <a:buChar char="•"/>
              <a:tabLst/>
              <a:defRPr/>
            </a:pPr>
            <a:r>
              <a:rPr lang="en-GB" sz="1200" dirty="0">
                <a:solidFill>
                  <a:srgbClr val="505150"/>
                </a:solidFill>
                <a:latin typeface="Calibri" panose="020F0502020204030204" pitchFamily="34" charset="0"/>
              </a:rPr>
              <a:t>Amoxicillin is the best antibiotic to treat children with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a:t>
            </a:r>
          </a:p>
          <a:p>
            <a:pPr marL="710425" marR="0" lvl="1" indent="-253225" algn="l" defTabSz="453180" rtl="0" eaLnBrk="1" fontAlgn="auto" latinLnBrk="0" hangingPunct="1">
              <a:lnSpc>
                <a:spcPct val="100000"/>
              </a:lnSpc>
              <a:spcBef>
                <a:spcPts val="0"/>
              </a:spcBef>
              <a:spcAft>
                <a:spcPts val="554"/>
              </a:spcAft>
              <a:buClr>
                <a:srgbClr val="A23A30"/>
              </a:buClr>
              <a:buSzTx/>
              <a:buFont typeface="Arial" panose="020B0604020202020204" pitchFamily="34" charset="0"/>
              <a:buChar char="•"/>
              <a:tabLst/>
              <a:defRPr/>
            </a:pPr>
            <a:r>
              <a:rPr lang="en-GB" sz="1200" dirty="0">
                <a:solidFill>
                  <a:srgbClr val="505150"/>
                </a:solidFill>
                <a:latin typeface="Calibri" panose="020F0502020204030204" pitchFamily="34" charset="0"/>
              </a:rPr>
              <a:t>A child can get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when germs get into the nose and throat and are inhaled. </a:t>
            </a:r>
          </a:p>
          <a:p>
            <a:pPr marL="0" indent="0" defTabSz="453180">
              <a:spcAft>
                <a:spcPts val="554"/>
              </a:spcAft>
              <a:buClr>
                <a:srgbClr val="A23A30"/>
              </a:buClr>
              <a:buFont typeface="Arial"/>
              <a:buNone/>
            </a:pPr>
            <a:endParaRPr lang="en-GB" sz="1200" dirty="0">
              <a:solidFill>
                <a:srgbClr val="505150"/>
              </a:solidFill>
              <a:latin typeface="Calibri" panose="020F0502020204030204" pitchFamily="34" charset="0"/>
            </a:endParaRPr>
          </a:p>
          <a:p>
            <a:pPr marL="0" indent="0" defTabSz="453180">
              <a:spcAft>
                <a:spcPts val="554"/>
              </a:spcAft>
              <a:buClr>
                <a:srgbClr val="A23A30"/>
              </a:buClr>
              <a:buFont typeface="Arial"/>
              <a:buNone/>
            </a:pPr>
            <a:r>
              <a:rPr lang="en-GB" sz="1200" b="1" dirty="0">
                <a:solidFill>
                  <a:srgbClr val="505150"/>
                </a:solidFill>
                <a:latin typeface="Calibri" panose="020F0502020204030204" pitchFamily="34" charset="0"/>
              </a:rPr>
              <a:t>HOW</a:t>
            </a:r>
            <a:r>
              <a:rPr lang="en-GB" sz="1200" b="1" baseline="0" dirty="0">
                <a:solidFill>
                  <a:srgbClr val="505150"/>
                </a:solidFill>
                <a:latin typeface="Calibri" panose="020F0502020204030204" pitchFamily="34" charset="0"/>
              </a:rPr>
              <a:t> DOES PNEUMONIA SPREAD?</a:t>
            </a:r>
          </a:p>
          <a:p>
            <a:pPr marL="253225" indent="-253225" defTabSz="453180">
              <a:spcAft>
                <a:spcPts val="554"/>
              </a:spcAft>
              <a:buClr>
                <a:srgbClr val="A23A30"/>
              </a:buClr>
              <a:buFont typeface="+mj-lt"/>
              <a:buAutoNum type="arabicPeriod" startAt="2"/>
            </a:pP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germs can be spread:</a:t>
            </a:r>
          </a:p>
          <a:p>
            <a:pPr marL="710425" lvl="1" indent="-253225" defTabSz="453180">
              <a:spcAft>
                <a:spcPts val="554"/>
              </a:spcAft>
              <a:buClr>
                <a:srgbClr val="A23A30"/>
              </a:buClr>
              <a:buFont typeface="Arial"/>
              <a:buChar char="•"/>
            </a:pPr>
            <a:r>
              <a:rPr lang="en-GB" sz="1200" dirty="0">
                <a:solidFill>
                  <a:srgbClr val="505150"/>
                </a:solidFill>
                <a:latin typeface="Calibri" panose="020F0502020204030204" pitchFamily="34" charset="0"/>
              </a:rPr>
              <a:t>Through the air from coughs and sneezes</a:t>
            </a:r>
          </a:p>
          <a:p>
            <a:pPr marL="253225" lvl="0" indent="-253225" defTabSz="453180">
              <a:spcAft>
                <a:spcPts val="554"/>
              </a:spcAft>
              <a:buClr>
                <a:srgbClr val="A23A30"/>
              </a:buClr>
              <a:buFont typeface="Arial"/>
              <a:buChar char="•"/>
            </a:pPr>
            <a:endParaRPr lang="en-GB" sz="1200" dirty="0">
              <a:solidFill>
                <a:srgbClr val="505150"/>
              </a:solidFill>
              <a:latin typeface="Calibri" panose="020F0502020204030204" pitchFamily="34" charset="0"/>
            </a:endParaRPr>
          </a:p>
          <a:p>
            <a:pPr marL="0" lvl="0" indent="0" defTabSz="453180">
              <a:spcAft>
                <a:spcPts val="554"/>
              </a:spcAft>
              <a:buClr>
                <a:srgbClr val="A23A30"/>
              </a:buClr>
              <a:buFont typeface="Arial"/>
              <a:buNone/>
            </a:pPr>
            <a:r>
              <a:rPr lang="en-GB" sz="1200" b="1" dirty="0">
                <a:solidFill>
                  <a:srgbClr val="505150"/>
                </a:solidFill>
                <a:latin typeface="Calibri" panose="020F0502020204030204" pitchFamily="34" charset="0"/>
              </a:rPr>
              <a:t>WHAT MAKES PNEUMONIA</a:t>
            </a:r>
            <a:r>
              <a:rPr lang="en-GB" sz="1200" b="1" baseline="0" dirty="0">
                <a:solidFill>
                  <a:srgbClr val="505150"/>
                </a:solidFill>
                <a:latin typeface="Calibri" panose="020F0502020204030204" pitchFamily="34" charset="0"/>
              </a:rPr>
              <a:t> MORE LIKELY?</a:t>
            </a:r>
          </a:p>
          <a:p>
            <a:pPr marL="228600" lvl="0" indent="-228600" defTabSz="453180">
              <a:spcAft>
                <a:spcPts val="554"/>
              </a:spcAft>
              <a:buClr>
                <a:srgbClr val="A23A30"/>
              </a:buClr>
              <a:buFont typeface="+mj-lt"/>
              <a:buAutoNum type="arabicPeriod" startAt="3"/>
            </a:pPr>
            <a:r>
              <a:rPr lang="en-GB" sz="1200" dirty="0">
                <a:solidFill>
                  <a:srgbClr val="505150"/>
                </a:solidFill>
                <a:latin typeface="Calibri" panose="020F0502020204030204" pitchFamily="34" charset="0"/>
              </a:rPr>
              <a:t>Smoke is also bad for a child’s lungs.  </a:t>
            </a:r>
          </a:p>
          <a:p>
            <a:pPr marL="685800" lvl="1" indent="-228600" defTabSz="453180">
              <a:spcAft>
                <a:spcPts val="554"/>
              </a:spcAft>
              <a:buClr>
                <a:srgbClr val="A23A30"/>
              </a:buClr>
              <a:buFont typeface="Arial" panose="020B0604020202020204" pitchFamily="34" charset="0"/>
              <a:buChar char="•"/>
            </a:pPr>
            <a:r>
              <a:rPr lang="en-GB" sz="1200" dirty="0">
                <a:solidFill>
                  <a:srgbClr val="505150"/>
                </a:solidFill>
                <a:latin typeface="Calibri" panose="020F0502020204030204" pitchFamily="34" charset="0"/>
              </a:rPr>
              <a:t>If a child is often near a lot of smoke, such as a cooking fire or a parent who smokes, the smoke can harm the lungs. </a:t>
            </a:r>
          </a:p>
          <a:p>
            <a:pPr marL="685800" lvl="1" indent="-228600" defTabSz="453180">
              <a:spcAft>
                <a:spcPts val="554"/>
              </a:spcAft>
              <a:buClr>
                <a:srgbClr val="A23A30"/>
              </a:buClr>
              <a:buFont typeface="Arial" panose="020B0604020202020204" pitchFamily="34" charset="0"/>
              <a:buChar char="•"/>
            </a:pPr>
            <a:r>
              <a:rPr lang="en-GB" sz="1200" dirty="0">
                <a:solidFill>
                  <a:srgbClr val="505150"/>
                </a:solidFill>
                <a:latin typeface="Calibri" panose="020F0502020204030204" pitchFamily="34" charset="0"/>
              </a:rPr>
              <a:t>Children who are near a lot of smoke more often get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and other diseases.</a:t>
            </a:r>
          </a:p>
          <a:p>
            <a:pPr marL="228600" lvl="0" indent="-228600" defTabSz="453180">
              <a:spcAft>
                <a:spcPts val="554"/>
              </a:spcAft>
              <a:buClr>
                <a:srgbClr val="A23A30"/>
              </a:buClr>
              <a:buFont typeface="+mj-lt"/>
              <a:buAutoNum type="arabicPeriod" startAt="3"/>
            </a:pPr>
            <a:r>
              <a:rPr lang="en-GB" sz="1200" dirty="0">
                <a:solidFill>
                  <a:srgbClr val="505150"/>
                </a:solidFill>
                <a:latin typeface="Calibri" panose="020F0502020204030204" pitchFamily="34" charset="0"/>
              </a:rPr>
              <a:t>Children with poor diets also get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and other diseases more often. </a:t>
            </a:r>
          </a:p>
          <a:p>
            <a:pPr marL="685800" lvl="1" indent="-228600" defTabSz="453180">
              <a:spcAft>
                <a:spcPts val="554"/>
              </a:spcAft>
              <a:buClr>
                <a:srgbClr val="A23A30"/>
              </a:buClr>
              <a:buFont typeface="Arial" panose="020B0604020202020204" pitchFamily="34" charset="0"/>
              <a:buChar char="•"/>
            </a:pPr>
            <a:r>
              <a:rPr lang="en-GB" sz="1200" dirty="0">
                <a:solidFill>
                  <a:srgbClr val="505150"/>
                </a:solidFill>
                <a:latin typeface="Calibri" panose="020F0502020204030204" pitchFamily="34" charset="0"/>
              </a:rPr>
              <a:t>Without good nutrition, a child’s body is less able to fight disease. </a:t>
            </a:r>
          </a:p>
          <a:p>
            <a:pPr marL="685800" lvl="1" indent="-228600" defTabSz="453180">
              <a:spcAft>
                <a:spcPts val="554"/>
              </a:spcAft>
              <a:buClr>
                <a:srgbClr val="A23A30"/>
              </a:buClr>
              <a:buFont typeface="Arial" panose="020B0604020202020204" pitchFamily="34" charset="0"/>
              <a:buChar char="•"/>
            </a:pPr>
            <a:r>
              <a:rPr lang="en-GB" sz="1200" dirty="0">
                <a:solidFill>
                  <a:srgbClr val="505150"/>
                </a:solidFill>
                <a:latin typeface="Calibri" panose="020F0502020204030204" pitchFamily="34" charset="0"/>
              </a:rPr>
              <a:t>There are many nutrients that strengthen a child’s immune system. </a:t>
            </a:r>
          </a:p>
          <a:p>
            <a:pPr marL="685800" lvl="1" indent="-228600" defTabSz="453180">
              <a:spcAft>
                <a:spcPts val="554"/>
              </a:spcAft>
              <a:buClr>
                <a:srgbClr val="A23A30"/>
              </a:buClr>
              <a:buFont typeface="Arial" panose="020B0604020202020204" pitchFamily="34" charset="0"/>
              <a:buChar char="•"/>
            </a:pPr>
            <a:r>
              <a:rPr lang="en-GB" sz="1200" dirty="0">
                <a:solidFill>
                  <a:srgbClr val="505150"/>
                </a:solidFill>
                <a:latin typeface="Calibri" panose="020F0502020204030204" pitchFamily="34" charset="0"/>
              </a:rPr>
              <a:t>The immune system is how the body gets rid of germs and fights disease</a:t>
            </a:r>
          </a:p>
          <a:p>
            <a:pPr marL="800100" lvl="2" indent="0" defTabSz="457200" fontAlgn="base">
              <a:spcBef>
                <a:spcPct val="0"/>
              </a:spcBef>
              <a:spcAft>
                <a:spcPts val="600"/>
              </a:spcAft>
              <a:buFont typeface="Wingdings" pitchFamily="2" charset="2"/>
              <a:buNone/>
            </a:pPr>
            <a:endParaRPr lang="en-US" sz="1200" b="1" kern="1200" dirty="0">
              <a:solidFill>
                <a:schemeClr val="tx1"/>
              </a:solidFill>
              <a:latin typeface="Calibri" panose="020F0502020204030204" pitchFamily="34" charset="0"/>
              <a:ea typeface="+mn-ea"/>
              <a:cs typeface="+mn-cs"/>
            </a:endParaRPr>
          </a:p>
          <a:p>
            <a:pPr marL="228600" indent="-228600">
              <a:buFont typeface="+mj-lt"/>
              <a:buAutoNum type="arabicPeriod" startAt="5"/>
            </a:pP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endParaRPr lang="en-US" sz="1200" dirty="0">
              <a:latin typeface="Calibri" panose="020F0502020204030204" pitchFamily="34" charset="0"/>
            </a:endParaRPr>
          </a:p>
          <a:p>
            <a:pPr lvl="0"/>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383EDA43-A0F3-4210-B32D-CBBB2ED562D6}" type="slidenum">
              <a:rPr lang="en-US" smtClean="0"/>
              <a:t>16</a:t>
            </a:fld>
            <a:endParaRPr lang="en-US"/>
          </a:p>
        </p:txBody>
      </p:sp>
    </p:spTree>
    <p:extLst>
      <p:ext uri="{BB962C8B-B14F-4D97-AF65-F5344CB8AC3E}">
        <p14:creationId xmlns:p14="http://schemas.microsoft.com/office/powerpoint/2010/main" val="425848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charset="0"/>
              <a:buNone/>
              <a:defRPr/>
            </a:pPr>
            <a:r>
              <a:rPr lang="en-US" sz="1200" b="1" baseline="0" dirty="0">
                <a:solidFill>
                  <a:prstClr val="black"/>
                </a:solidFill>
                <a:latin typeface="Calibri" panose="020F0502020204030204" pitchFamily="34" charset="0"/>
                <a:cs typeface="Arial" charset="0"/>
              </a:rPr>
              <a:t>REVIEW THE SYMPTOMS AND SIGNS OF PNEUMONIA</a:t>
            </a:r>
          </a:p>
          <a:p>
            <a:pPr>
              <a:buFont typeface="Arial" charset="0"/>
              <a:buNone/>
              <a:defRPr/>
            </a:pPr>
            <a:endParaRPr lang="en-US" sz="1200" b="1" baseline="0" dirty="0">
              <a:solidFill>
                <a:prstClr val="black"/>
              </a:solidFill>
              <a:latin typeface="Calibri" panose="020F0502020204030204" pitchFamily="34" charset="0"/>
              <a:cs typeface="Arial" charset="0"/>
            </a:endParaRPr>
          </a:p>
          <a:p>
            <a:pPr marL="228600" indent="-228600">
              <a:buFont typeface="+mj-lt"/>
              <a:buAutoNum type="arabicPeriod"/>
              <a:defRPr/>
            </a:pPr>
            <a:r>
              <a:rPr lang="en-US" sz="1200" b="1" baseline="0" dirty="0">
                <a:solidFill>
                  <a:prstClr val="black"/>
                </a:solidFill>
                <a:latin typeface="Calibri" panose="020F0502020204030204" pitchFamily="34" charset="0"/>
                <a:cs typeface="Arial" charset="0"/>
              </a:rPr>
              <a:t>ASK</a:t>
            </a:r>
            <a:r>
              <a:rPr lang="en-US" sz="1200" b="0" baseline="0" dirty="0">
                <a:solidFill>
                  <a:prstClr val="black"/>
                </a:solidFill>
                <a:latin typeface="Calibri" panose="020F0502020204030204" pitchFamily="34" charset="0"/>
                <a:cs typeface="Arial" charset="0"/>
              </a:rPr>
              <a:t>: </a:t>
            </a:r>
          </a:p>
          <a:p>
            <a:pPr marL="457200" lvl="1" indent="0">
              <a:buFont typeface="+mj-lt"/>
              <a:buNone/>
              <a:defRPr/>
            </a:pPr>
            <a:r>
              <a:rPr lang="en-US" sz="1200" b="1" baseline="0" dirty="0">
                <a:solidFill>
                  <a:prstClr val="black"/>
                </a:solidFill>
                <a:latin typeface="Calibri" panose="020F0502020204030204" pitchFamily="34" charset="0"/>
                <a:cs typeface="Arial" charset="0"/>
              </a:rPr>
              <a:t>What are the signs and symptoms of Pneumonia?</a:t>
            </a:r>
            <a:endParaRPr lang="en-US" sz="1200" b="1" dirty="0">
              <a:latin typeface="Calibri" panose="020F0502020204030204" pitchFamily="34" charset="0"/>
            </a:endParaRPr>
          </a:p>
          <a:p>
            <a:pPr marL="457200" lvl="1" indent="0">
              <a:buFont typeface="+mj-lt"/>
              <a:buNone/>
              <a:defRPr/>
            </a:pPr>
            <a:r>
              <a:rPr lang="en-US" sz="1200" b="1" baseline="0" dirty="0">
                <a:solidFill>
                  <a:prstClr val="black"/>
                </a:solidFill>
                <a:latin typeface="Calibri" panose="020F0502020204030204" pitchFamily="34" charset="0"/>
                <a:cs typeface="Arial" charset="0"/>
              </a:rPr>
              <a:t>PROBE </a:t>
            </a:r>
            <a:r>
              <a:rPr lang="en-US" sz="1200" b="0" baseline="0" dirty="0">
                <a:solidFill>
                  <a:prstClr val="black"/>
                </a:solidFill>
                <a:latin typeface="Calibri" panose="020F0502020204030204" pitchFamily="34" charset="0"/>
                <a:cs typeface="Arial" charset="0"/>
              </a:rPr>
              <a:t>for several answers.</a:t>
            </a:r>
          </a:p>
          <a:p>
            <a:pPr marL="457200" lvl="1" indent="0">
              <a:buFont typeface="+mj-lt"/>
              <a:buNone/>
              <a:defRPr/>
            </a:pPr>
            <a:endParaRPr lang="en-US" sz="1200" b="1" baseline="0" dirty="0">
              <a:solidFill>
                <a:prstClr val="black"/>
              </a:solidFill>
              <a:latin typeface="Calibri" panose="020F0502020204030204" pitchFamily="34" charset="0"/>
              <a:cs typeface="Arial" charset="0"/>
            </a:endParaRPr>
          </a:p>
          <a:p>
            <a:pPr marL="228600" indent="-228600">
              <a:buFont typeface="+mj-lt"/>
              <a:buAutoNum type="arabicPeriod"/>
              <a:defRPr/>
            </a:pPr>
            <a:r>
              <a:rPr lang="en-US" sz="1200" b="1" baseline="0" dirty="0">
                <a:solidFill>
                  <a:prstClr val="black"/>
                </a:solidFill>
                <a:latin typeface="Calibri" panose="020F0502020204030204" pitchFamily="34" charset="0"/>
                <a:cs typeface="Arial" charset="0"/>
              </a:rPr>
              <a:t>PRESENT</a:t>
            </a:r>
            <a:r>
              <a:rPr lang="en-US" sz="1200" b="0" baseline="0" dirty="0">
                <a:solidFill>
                  <a:prstClr val="black"/>
                </a:solidFill>
                <a:latin typeface="Calibri" panose="020F0502020204030204" pitchFamily="34" charset="0"/>
                <a:cs typeface="Arial" charset="0"/>
              </a:rPr>
              <a:t> the information about the Signs and Symptoms of pneumonia.</a:t>
            </a:r>
            <a:endParaRPr lang="en-US" sz="1200" b="0" dirty="0">
              <a:latin typeface="Calibri" panose="020F0502020204030204" pitchFamily="34" charset="0"/>
            </a:endParaRPr>
          </a:p>
          <a:p>
            <a:pPr marL="457200" lvl="1" indent="0" fontAlgn="base">
              <a:buFont typeface="+mj-lt"/>
              <a:buNone/>
            </a:pPr>
            <a:r>
              <a:rPr lang="en-US" sz="1200" b="0" i="0" kern="1200" dirty="0">
                <a:solidFill>
                  <a:schemeClr val="tx1"/>
                </a:solidFill>
                <a:latin typeface="Calibri" panose="020F0502020204030204" pitchFamily="34" charset="0"/>
                <a:ea typeface="+mn-ea"/>
                <a:cs typeface="+mn-cs"/>
              </a:rPr>
              <a:t>The most common symptoms of pneumonia are:</a:t>
            </a:r>
          </a:p>
          <a:p>
            <a:pPr marL="628650" lvl="1" indent="-171450" fontAlgn="base">
              <a:buFont typeface="Arial" panose="020B0604020202020204" pitchFamily="34" charset="0"/>
              <a:buChar char="•"/>
            </a:pPr>
            <a:r>
              <a:rPr lang="en-US" sz="1200" b="0" i="0" kern="1200" dirty="0">
                <a:solidFill>
                  <a:schemeClr val="tx1"/>
                </a:solidFill>
                <a:latin typeface="Calibri" panose="020F0502020204030204" pitchFamily="34" charset="0"/>
                <a:ea typeface="+mn-ea"/>
                <a:cs typeface="+mn-cs"/>
              </a:rPr>
              <a:t>Cough (any type of cough should be investigated)</a:t>
            </a:r>
          </a:p>
          <a:p>
            <a:pPr marL="628650" lvl="1" indent="-171450" fontAlgn="base">
              <a:buFont typeface="Arial" panose="020B0604020202020204" pitchFamily="34" charset="0"/>
              <a:buChar char="•"/>
            </a:pPr>
            <a:r>
              <a:rPr lang="en-US" sz="1200" b="0" i="0" kern="1200" dirty="0">
                <a:solidFill>
                  <a:schemeClr val="tx1"/>
                </a:solidFill>
                <a:latin typeface="Calibri" panose="020F0502020204030204" pitchFamily="34" charset="0"/>
                <a:ea typeface="+mn-ea"/>
                <a:cs typeface="+mn-cs"/>
              </a:rPr>
              <a:t>Fever</a:t>
            </a:r>
            <a:r>
              <a:rPr lang="en-US" sz="1200" b="0" i="0" kern="1200" baseline="0" dirty="0">
                <a:solidFill>
                  <a:schemeClr val="tx1"/>
                </a:solidFill>
                <a:latin typeface="Calibri" panose="020F0502020204030204" pitchFamily="34" charset="0"/>
                <a:ea typeface="+mn-ea"/>
                <a:cs typeface="+mn-cs"/>
              </a:rPr>
              <a:t> (but it is not always present in pneumonia</a:t>
            </a:r>
            <a:endParaRPr lang="en-US" sz="1200" b="0" i="0" kern="1200" dirty="0">
              <a:solidFill>
                <a:schemeClr val="tx1"/>
              </a:solidFill>
              <a:latin typeface="Calibri" panose="020F0502020204030204" pitchFamily="34" charset="0"/>
              <a:ea typeface="+mn-ea"/>
              <a:cs typeface="+mn-cs"/>
            </a:endParaRPr>
          </a:p>
          <a:p>
            <a:pPr defTabSz="453180"/>
            <a:endParaRPr lang="en-GB" sz="1200" b="1" dirty="0">
              <a:solidFill>
                <a:srgbClr val="A23A30"/>
              </a:solidFill>
              <a:latin typeface="Calibri" panose="020F0502020204030204" pitchFamily="34" charset="0"/>
            </a:endParaRPr>
          </a:p>
          <a:p>
            <a:pPr defTabSz="453180"/>
            <a:r>
              <a:rPr lang="en-GB" sz="1200" b="1" dirty="0">
                <a:solidFill>
                  <a:srgbClr val="A23A30"/>
                </a:solidFill>
                <a:latin typeface="Calibri" panose="020F0502020204030204" pitchFamily="34" charset="0"/>
              </a:rPr>
              <a:t>WHEN CHECKING FOR PNEUMONIA, TWO IMPORTANT SYMPTOMS ARE COUGH AND FAST BREATHING. </a:t>
            </a:r>
          </a:p>
          <a:p>
            <a:pPr defTabSz="453180"/>
            <a:r>
              <a:rPr lang="en-GB" sz="1200" dirty="0">
                <a:solidFill>
                  <a:srgbClr val="505150"/>
                </a:solidFill>
                <a:latin typeface="Calibri" panose="020F0502020204030204" pitchFamily="34" charset="0"/>
              </a:rPr>
              <a:t>But when a child has cough and fast breathing together, that is a clear sign of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Sometimes a child with </a:t>
            </a:r>
            <a:r>
              <a:rPr lang="en-GB" sz="1200" b="1" dirty="0">
                <a:solidFill>
                  <a:srgbClr val="247776"/>
                </a:solidFill>
                <a:latin typeface="Calibri" panose="020F0502020204030204" pitchFamily="34" charset="0"/>
              </a:rPr>
              <a:t>PNEUMONIA</a:t>
            </a:r>
            <a:r>
              <a:rPr lang="en-GB" sz="1200" dirty="0">
                <a:solidFill>
                  <a:srgbClr val="505150"/>
                </a:solidFill>
                <a:latin typeface="Calibri" panose="020F0502020204030204" pitchFamily="34" charset="0"/>
              </a:rPr>
              <a:t> has a fever, but not always.</a:t>
            </a:r>
            <a:br>
              <a:rPr lang="en-GB" sz="1200" dirty="0">
                <a:solidFill>
                  <a:srgbClr val="505150"/>
                </a:solidFill>
                <a:latin typeface="Calibri" panose="020F0502020204030204" pitchFamily="34" charset="0"/>
              </a:rPr>
            </a:br>
            <a:endParaRPr lang="en-GB" sz="1200" dirty="0">
              <a:solidFill>
                <a:srgbClr val="505150"/>
              </a:solidFill>
              <a:latin typeface="Calibri" panose="020F0502020204030204" pitchFamily="34" charset="0"/>
            </a:endParaRPr>
          </a:p>
          <a:p>
            <a:pPr defTabSz="453180"/>
            <a:r>
              <a:rPr lang="en-GB" sz="1200" b="1" dirty="0">
                <a:solidFill>
                  <a:srgbClr val="505150"/>
                </a:solidFill>
                <a:latin typeface="Calibri" panose="020F0502020204030204" pitchFamily="34" charset="0"/>
              </a:rPr>
              <a:t>Importance</a:t>
            </a:r>
            <a:r>
              <a:rPr lang="en-GB" sz="1200" b="1" baseline="0" dirty="0">
                <a:solidFill>
                  <a:srgbClr val="505150"/>
                </a:solidFill>
                <a:latin typeface="Calibri" panose="020F0502020204030204" pitchFamily="34" charset="0"/>
              </a:rPr>
              <a:t> of Referral</a:t>
            </a:r>
          </a:p>
          <a:p>
            <a:pPr marL="171450" indent="-171450" defTabSz="453180">
              <a:buFont typeface="Arial" panose="020B0604020202020204" pitchFamily="34" charset="0"/>
              <a:buChar char="•"/>
            </a:pPr>
            <a:r>
              <a:rPr lang="en-GB" sz="1200" dirty="0">
                <a:solidFill>
                  <a:srgbClr val="505150"/>
                </a:solidFill>
                <a:latin typeface="Calibri" panose="020F0502020204030204" pitchFamily="34" charset="0"/>
              </a:rPr>
              <a:t>If a child has chest in-drawing, additional treatment at a health facility will be necessary. </a:t>
            </a:r>
          </a:p>
          <a:p>
            <a:pPr marL="171450" indent="-171450" defTabSz="453180">
              <a:buFont typeface="Arial" panose="020B0604020202020204" pitchFamily="34" charset="0"/>
              <a:buChar char="•"/>
            </a:pPr>
            <a:r>
              <a:rPr lang="en-GB" sz="1200" dirty="0">
                <a:solidFill>
                  <a:srgbClr val="505150"/>
                </a:solidFill>
                <a:latin typeface="Calibri" panose="020F0502020204030204" pitchFamily="34" charset="0"/>
              </a:rPr>
              <a:t>You will need to do everything you can to assist in referring the child to the health facility as soon as possible. </a:t>
            </a:r>
          </a:p>
          <a:p>
            <a:pPr marL="171450" indent="-171450" defTabSz="453180">
              <a:buFont typeface="Arial" panose="020B0604020202020204" pitchFamily="34" charset="0"/>
              <a:buChar char="•"/>
            </a:pPr>
            <a:r>
              <a:rPr lang="en-GB" sz="1200" dirty="0">
                <a:solidFill>
                  <a:srgbClr val="505150"/>
                </a:solidFill>
                <a:latin typeface="Calibri" panose="020F0502020204030204" pitchFamily="34" charset="0"/>
              </a:rPr>
              <a:t>Write a referral note for the facility, so they understand the diagnosis and what treatment has already been given.</a:t>
            </a:r>
            <a:br>
              <a:rPr lang="en-GB" sz="1200" dirty="0">
                <a:solidFill>
                  <a:srgbClr val="505150"/>
                </a:solidFill>
                <a:latin typeface="Calibri" panose="020F0502020204030204" pitchFamily="34" charset="0"/>
              </a:rPr>
            </a:br>
            <a:endParaRPr lang="en-GB" sz="1200" dirty="0">
              <a:solidFill>
                <a:srgbClr val="505150"/>
              </a:solidFill>
              <a:latin typeface="Calibri" panose="020F0502020204030204" pitchFamily="34" charset="0"/>
            </a:endParaRPr>
          </a:p>
          <a:p>
            <a:pPr defTabSz="453180"/>
            <a:r>
              <a:rPr lang="en-GB" sz="1200" dirty="0">
                <a:solidFill>
                  <a:srgbClr val="505150"/>
                </a:solidFill>
                <a:latin typeface="Calibri" panose="020F0502020204030204" pitchFamily="34" charset="0"/>
              </a:rPr>
              <a:t>Also make sure to check for the other General Danger Signs as well.</a:t>
            </a:r>
          </a:p>
          <a:p>
            <a:pPr marL="571500" marR="0" lvl="3" indent="-571500" algn="l" defTabSz="457200" rtl="0" eaLnBrk="1" fontAlgn="auto" latinLnBrk="0" hangingPunct="1">
              <a:lnSpc>
                <a:spcPct val="100000"/>
              </a:lnSpc>
              <a:spcBef>
                <a:spcPct val="0"/>
              </a:spcBef>
              <a:spcAft>
                <a:spcPts val="0"/>
              </a:spcAft>
              <a:buClrTx/>
              <a:buSzTx/>
              <a:buFontTx/>
              <a:buNone/>
              <a:tabLst/>
              <a:defRPr/>
            </a:pPr>
            <a:endParaRPr lang="en-US" sz="1200" b="0" i="0" kern="1200" dirty="0">
              <a:solidFill>
                <a:schemeClr val="tx1"/>
              </a:solidFill>
              <a:latin typeface="Calibri" panose="020F0502020204030204" pitchFamily="34" charset="0"/>
              <a:ea typeface="+mn-ea"/>
              <a:cs typeface="+mn-cs"/>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034199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bg1"/>
                </a:solidFill>
              </a:rPr>
              <a:t>HOW TO PREVENT PNEUMONIA</a:t>
            </a:r>
            <a:endParaRPr lang="en-US" sz="1200" b="1"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EXPLAIN</a:t>
            </a:r>
            <a:r>
              <a:rPr lang="en-US" sz="1200" b="0" kern="1200" baseline="0" dirty="0">
                <a:solidFill>
                  <a:schemeClr val="tx1"/>
                </a:solidFill>
                <a:latin typeface="+mn-lt"/>
                <a:ea typeface="+mn-ea"/>
                <a:cs typeface="+mn-cs"/>
              </a:rPr>
              <a:t> how to </a:t>
            </a:r>
            <a:r>
              <a:rPr lang="en-US" sz="1200" kern="1200" dirty="0">
                <a:solidFill>
                  <a:schemeClr val="tx1"/>
                </a:solidFill>
                <a:latin typeface="+mn-lt"/>
                <a:ea typeface="+mn-ea"/>
                <a:cs typeface="+mn-cs"/>
              </a:rPr>
              <a:t>prevent or help reduce pneumonia in infants</a:t>
            </a:r>
            <a:r>
              <a:rPr lang="en-US" sz="1200" kern="1200" baseline="0" dirty="0">
                <a:solidFill>
                  <a:schemeClr val="tx1"/>
                </a:solidFill>
                <a:latin typeface="+mn-lt"/>
                <a:ea typeface="+mn-ea"/>
                <a:cs typeface="+mn-cs"/>
              </a:rPr>
              <a:t> and children.</a:t>
            </a:r>
          </a:p>
          <a:p>
            <a:pPr marL="457200" lvl="1" indent="0" defTabSz="453180" eaLnBrk="1" hangingPunct="1">
              <a:spcAft>
                <a:spcPts val="554"/>
              </a:spcAft>
              <a:buFont typeface="+mj-lt"/>
              <a:buNone/>
            </a:pPr>
            <a:r>
              <a:rPr lang="en-GB" sz="1200" b="0" dirty="0">
                <a:solidFill>
                  <a:srgbClr val="A23A30"/>
                </a:solidFill>
              </a:rPr>
              <a:t>Pneumonia is preventable. Here are some ways you should encourage caregivers to help keep their children from getting sick in the future</a:t>
            </a:r>
            <a:r>
              <a:rPr lang="en-GB" sz="1200" b="1" dirty="0">
                <a:solidFill>
                  <a:srgbClr val="A23A30"/>
                </a:solidFill>
              </a:rPr>
              <a:t>.</a:t>
            </a:r>
          </a:p>
          <a:p>
            <a:pPr marL="710425" lvl="1" indent="-253225" defTabSz="453180" eaLnBrk="1" hangingPunct="1">
              <a:spcAft>
                <a:spcPts val="554"/>
              </a:spcAft>
              <a:buClr>
                <a:srgbClr val="A23A30"/>
              </a:buClr>
              <a:buFont typeface="Arial"/>
              <a:buChar char="•"/>
              <a:defRPr/>
            </a:pPr>
            <a:r>
              <a:rPr lang="en-GB" sz="1200" dirty="0">
                <a:solidFill>
                  <a:srgbClr val="505150"/>
                </a:solidFill>
              </a:rPr>
              <a:t>Vaccines. Check the child’s vaccination record. Make sure the child is getting all recommended and available vaccines according to schedule. </a:t>
            </a:r>
          </a:p>
          <a:p>
            <a:pPr marL="710425" lvl="1" indent="-253225" defTabSz="453180" eaLnBrk="1" hangingPunct="1">
              <a:spcAft>
                <a:spcPts val="554"/>
              </a:spcAft>
              <a:buClr>
                <a:srgbClr val="A23A30"/>
              </a:buClr>
              <a:buFont typeface="Arial"/>
              <a:buChar char="•"/>
              <a:defRPr/>
            </a:pPr>
            <a:r>
              <a:rPr lang="en-GB" sz="1200" dirty="0">
                <a:solidFill>
                  <a:srgbClr val="505150"/>
                </a:solidFill>
              </a:rPr>
              <a:t>Hand washing. Have everyone in the family wash their hands often, with soap and clean water. This is an excellent way to prevent PNEUMONIA and many other diseases.</a:t>
            </a:r>
          </a:p>
          <a:p>
            <a:pPr marL="710425" lvl="1" indent="-253225" defTabSz="453180" eaLnBrk="1" hangingPunct="1">
              <a:spcAft>
                <a:spcPts val="554"/>
              </a:spcAft>
              <a:buClr>
                <a:srgbClr val="A23A30"/>
              </a:buClr>
              <a:buFont typeface="Arial"/>
              <a:buChar char="•"/>
              <a:defRPr/>
            </a:pPr>
            <a:r>
              <a:rPr lang="en-GB" sz="1200" dirty="0">
                <a:solidFill>
                  <a:srgbClr val="505150"/>
                </a:solidFill>
              </a:rPr>
              <a:t>A smoke-free home. Keep cooking fires and cigarette smoke out of the home as much as possible. Encourage the caregiver to make sure that their home is well ventilated, meaning that it has enough fresh air moving around inside.</a:t>
            </a:r>
          </a:p>
          <a:p>
            <a:pPr marL="710425" lvl="1" indent="-253225" defTabSz="453180" eaLnBrk="1" hangingPunct="1">
              <a:spcAft>
                <a:spcPts val="554"/>
              </a:spcAft>
              <a:buClr>
                <a:srgbClr val="A23A30"/>
              </a:buClr>
              <a:buFont typeface="Arial"/>
              <a:buChar char="•"/>
              <a:defRPr/>
            </a:pPr>
            <a:r>
              <a:rPr lang="en-GB" sz="1200" dirty="0">
                <a:solidFill>
                  <a:srgbClr val="505150"/>
                </a:solidFill>
              </a:rPr>
              <a:t>Breastfeeding and good nutrition. Nutritious food and breast milk help a child fight disease. Being malnourished makes a child more at risk of getting sick and slower to get well. All mothers should exclusively breastfeed for the first 6 months of a child’s life</a:t>
            </a:r>
          </a:p>
          <a:p>
            <a:pPr marL="710425" lvl="1" indent="-253225" defTabSz="453180" eaLnBrk="1" hangingPunct="1">
              <a:spcAft>
                <a:spcPts val="554"/>
              </a:spcAft>
              <a:buClr>
                <a:srgbClr val="A23A30"/>
              </a:buClr>
              <a:buFont typeface="Arial"/>
              <a:buChar char="•"/>
              <a:defRPr/>
            </a:pPr>
            <a:endParaRPr lang="en-GB" sz="1200" dirty="0">
              <a:solidFill>
                <a:srgbClr val="505150"/>
              </a:solidFill>
            </a:endParaRPr>
          </a:p>
          <a:p>
            <a:pPr marL="228600" indent="-228600" defTabSz="453180" eaLnBrk="1" hangingPunct="1">
              <a:spcAft>
                <a:spcPts val="554"/>
              </a:spcAft>
              <a:buClr>
                <a:srgbClr val="A23A30"/>
              </a:buClr>
              <a:buFont typeface="+mj-lt"/>
              <a:buAutoNum type="arabicPeriod"/>
              <a:defRPr/>
            </a:pPr>
            <a:r>
              <a:rPr lang="en-GB" sz="1200" b="1" dirty="0">
                <a:solidFill>
                  <a:srgbClr val="505150"/>
                </a:solidFill>
              </a:rPr>
              <a:t>RESPOND</a:t>
            </a:r>
            <a:r>
              <a:rPr lang="en-GB" sz="1200" dirty="0">
                <a:solidFill>
                  <a:srgbClr val="505150"/>
                </a:solidFill>
              </a:rPr>
              <a:t> to questions.</a:t>
            </a:r>
            <a:endParaRPr lang="en-US" dirty="0"/>
          </a:p>
        </p:txBody>
      </p:sp>
      <p:sp>
        <p:nvSpPr>
          <p:cNvPr id="4" name="Slide Number Placeholder 3"/>
          <p:cNvSpPr>
            <a:spLocks noGrp="1"/>
          </p:cNvSpPr>
          <p:nvPr>
            <p:ph type="sldNum" sz="quarter" idx="10"/>
          </p:nvPr>
        </p:nvSpPr>
        <p:spPr/>
        <p:txBody>
          <a:bodyPr/>
          <a:lstStyle/>
          <a:p>
            <a:fld id="{383EDA43-A0F3-4210-B32D-CBBB2ED562D6}" type="slidenum">
              <a:rPr lang="en-US" smtClean="0"/>
              <a:t>18</a:t>
            </a:fld>
            <a:endParaRPr lang="en-US"/>
          </a:p>
        </p:txBody>
      </p:sp>
    </p:spTree>
    <p:extLst>
      <p:ext uri="{BB962C8B-B14F-4D97-AF65-F5344CB8AC3E}">
        <p14:creationId xmlns:p14="http://schemas.microsoft.com/office/powerpoint/2010/main" val="74748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Session 3.  ASSESSING FOR PNEUMONIA</a:t>
            </a: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PRESENT</a:t>
            </a:r>
            <a:r>
              <a:rPr lang="en-US" sz="1200" kern="1200" dirty="0">
                <a:solidFill>
                  <a:schemeClr val="tx1"/>
                </a:solidFill>
                <a:latin typeface="Calibri" panose="020F0502020204030204" pitchFamily="34" charset="0"/>
                <a:ea typeface="+mn-ea"/>
                <a:cs typeface="+mn-cs"/>
              </a:rPr>
              <a:t> the Overview</a:t>
            </a:r>
            <a:r>
              <a:rPr lang="en-US" sz="1200" kern="1200" baseline="0" dirty="0">
                <a:solidFill>
                  <a:schemeClr val="tx1"/>
                </a:solidFill>
                <a:latin typeface="Calibri" panose="020F0502020204030204" pitchFamily="34" charset="0"/>
                <a:ea typeface="+mn-ea"/>
                <a:cs typeface="+mn-cs"/>
              </a:rPr>
              <a:t> for Session 3</a:t>
            </a:r>
            <a:r>
              <a:rPr lang="en-US" sz="1200" kern="1200" dirty="0">
                <a:solidFill>
                  <a:schemeClr val="tx1"/>
                </a:solidFill>
                <a:latin typeface="Calibri" panose="020F0502020204030204" pitchFamily="34" charset="0"/>
                <a:ea typeface="+mn-ea"/>
                <a:cs typeface="+mn-cs"/>
              </a:rPr>
              <a:t>. </a:t>
            </a:r>
          </a:p>
          <a:p>
            <a:pPr lvl="1" eaLnBrk="1" hangingPunct="1">
              <a:spcAft>
                <a:spcPts val="0"/>
              </a:spcAft>
              <a:buFont typeface="Arial" pitchFamily="34" charset="0"/>
              <a:buNone/>
            </a:pPr>
            <a:r>
              <a:rPr lang="en-US" sz="1200" b="0" dirty="0">
                <a:solidFill>
                  <a:schemeClr val="accent2">
                    <a:lumMod val="75000"/>
                  </a:schemeClr>
                </a:solidFill>
                <a:latin typeface="Calibri" panose="020F0502020204030204" pitchFamily="34" charset="0"/>
              </a:rPr>
              <a:t>During this session, your focus is to:</a:t>
            </a:r>
          </a:p>
          <a:p>
            <a:pPr marL="628650" lvl="1" indent="-171450" defTabSz="457200" fontAlgn="base">
              <a:spcBef>
                <a:spcPct val="0"/>
              </a:spcBef>
              <a:spcAft>
                <a:spcPts val="600"/>
              </a:spcAft>
              <a:buFont typeface="Arial" panose="020B0604020202020204" pitchFamily="34" charset="0"/>
              <a:buChar char="•"/>
            </a:pPr>
            <a:r>
              <a:rPr lang="en-US" sz="1200" b="0" dirty="0">
                <a:solidFill>
                  <a:schemeClr val="accent1"/>
                </a:solidFill>
                <a:latin typeface="Calibri" panose="020F0502020204030204" pitchFamily="34" charset="0"/>
                <a:cs typeface="Arial" pitchFamily="34" charset="0"/>
              </a:rPr>
              <a:t>Prepare for counting breaths.</a:t>
            </a:r>
          </a:p>
          <a:p>
            <a:pPr marL="628650" lvl="1" indent="-171450" defTabSz="457200">
              <a:spcAft>
                <a:spcPts val="600"/>
              </a:spcAft>
              <a:buFont typeface="Arial" panose="020B0604020202020204" pitchFamily="34" charset="0"/>
              <a:buChar char="•"/>
            </a:pPr>
            <a:r>
              <a:rPr lang="en-US" sz="1200" b="0" dirty="0">
                <a:solidFill>
                  <a:srgbClr val="063A73"/>
                </a:solidFill>
                <a:latin typeface="Calibri" panose="020F0502020204030204" pitchFamily="34" charset="0"/>
              </a:rPr>
              <a:t>Study the pneumonia videos</a:t>
            </a:r>
          </a:p>
          <a:p>
            <a:pPr marL="628650" lvl="1" indent="-171450" defTabSz="457200">
              <a:spcAft>
                <a:spcPts val="600"/>
              </a:spcAft>
              <a:buFont typeface="Arial" panose="020B0604020202020204" pitchFamily="34" charset="0"/>
              <a:buChar char="•"/>
            </a:pPr>
            <a:r>
              <a:rPr lang="en-US" sz="1200" b="0" dirty="0">
                <a:solidFill>
                  <a:srgbClr val="063A73"/>
                </a:solidFill>
                <a:latin typeface="Calibri" panose="020F0502020204030204" pitchFamily="34" charset="0"/>
              </a:rPr>
              <a:t>Practice assessing cases of pneumonia</a:t>
            </a:r>
            <a:endParaRPr lang="en-US" sz="1200" b="0" dirty="0">
              <a:solidFill>
                <a:prstClr val="black"/>
              </a:solidFill>
              <a:latin typeface="Calibri" panose="020F0502020204030204" pitchFamily="34" charset="0"/>
            </a:endParaRPr>
          </a:p>
          <a:p>
            <a:pPr marL="1263650" lvl="2" indent="-463550" defTabSz="457200" fontAlgn="base">
              <a:spcBef>
                <a:spcPct val="0"/>
              </a:spcBef>
              <a:spcAft>
                <a:spcPts val="600"/>
              </a:spcAft>
              <a:buFont typeface="Wingdings" pitchFamily="2" charset="2"/>
              <a:buChar char="q"/>
            </a:pPr>
            <a:endParaRPr lang="en-US" sz="1200" b="1" kern="1200" dirty="0">
              <a:solidFill>
                <a:schemeClr val="tx1"/>
              </a:solidFill>
              <a:latin typeface="Calibri" panose="020F0502020204030204" pitchFamily="34" charset="0"/>
              <a:ea typeface="+mn-ea"/>
              <a:cs typeface="+mn-cs"/>
            </a:endParaRPr>
          </a:p>
          <a:p>
            <a:pPr marL="228600" indent="-228600">
              <a:buFont typeface="+mj-lt"/>
              <a:buAutoNum type="arabicPeriod" startAt="2"/>
            </a:pP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2007318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WELCOME</a:t>
            </a:r>
            <a:r>
              <a:rPr lang="en-US" b="1" baseline="0" dirty="0">
                <a:solidFill>
                  <a:schemeClr val="bg1"/>
                </a:solidFill>
                <a:latin typeface="Calibri" panose="020F0502020204030204" pitchFamily="34" charset="0"/>
              </a:rPr>
              <a:t> THE GROUP</a:t>
            </a:r>
            <a:endParaRPr lang="en-US" b="1" dirty="0">
              <a:solidFill>
                <a:schemeClr val="bg1"/>
              </a:solidFill>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RECOGNIZE</a:t>
            </a:r>
            <a:r>
              <a:rPr lang="en-US" sz="1200" b="1" kern="1200" baseline="0" dirty="0">
                <a:solidFill>
                  <a:schemeClr val="tx1"/>
                </a:solidFill>
                <a:latin typeface="Calibri" panose="020F0502020204030204" pitchFamily="34" charset="0"/>
                <a:ea typeface="+mn-ea"/>
                <a:cs typeface="+mn-cs"/>
              </a:rPr>
              <a:t> </a:t>
            </a:r>
            <a:r>
              <a:rPr lang="en-US" sz="1200" b="0" kern="1200" baseline="0" dirty="0">
                <a:solidFill>
                  <a:schemeClr val="tx1"/>
                </a:solidFill>
                <a:latin typeface="Calibri" panose="020F0502020204030204" pitchFamily="34" charset="0"/>
                <a:ea typeface="+mn-ea"/>
                <a:cs typeface="+mn-cs"/>
              </a:rPr>
              <a:t>the participants and make them feel welcome. “We are so happy that you could join us today as we continue this very important and exciting journey!” </a:t>
            </a:r>
            <a:endParaRPr lang="en-US" sz="1200" b="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t>2</a:t>
            </a:fld>
            <a:endParaRPr lang="en-US"/>
          </a:p>
        </p:txBody>
      </p:sp>
    </p:spTree>
    <p:extLst>
      <p:ext uri="{BB962C8B-B14F-4D97-AF65-F5344CB8AC3E}">
        <p14:creationId xmlns:p14="http://schemas.microsoft.com/office/powerpoint/2010/main" val="2475189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DO A QUICK REVIE</a:t>
            </a:r>
            <a:r>
              <a:rPr lang="en-US" b="1" baseline="0" dirty="0"/>
              <a:t>W OF ASSESSING SICKNESS WITH THE SCG.</a:t>
            </a:r>
          </a:p>
          <a:p>
            <a:pPr eaLnBrk="1" hangingPunct="1">
              <a:spcBef>
                <a:spcPct val="0"/>
              </a:spcBef>
            </a:pPr>
            <a:endParaRPr lang="en-US" baseline="0" dirty="0"/>
          </a:p>
          <a:p>
            <a:pPr marL="228600" indent="-228600" eaLnBrk="1" hangingPunct="1">
              <a:spcBef>
                <a:spcPct val="0"/>
              </a:spcBef>
              <a:buFont typeface="+mj-lt"/>
              <a:buAutoNum type="arabicPeriod"/>
            </a:pPr>
            <a:r>
              <a:rPr lang="en-US" b="1" baseline="0" dirty="0"/>
              <a:t>HIGHLIGHT</a:t>
            </a:r>
            <a:r>
              <a:rPr lang="en-US" baseline="0" dirty="0"/>
              <a:t> again how the SCG is used to diagnose sickness and danger signs.</a:t>
            </a:r>
          </a:p>
          <a:p>
            <a:pPr marL="228600" indent="-228600" eaLnBrk="1" hangingPunct="1">
              <a:spcBef>
                <a:spcPct val="0"/>
              </a:spcBef>
              <a:buFont typeface="+mj-lt"/>
              <a:buAutoNum type="arabicPeriod"/>
            </a:pPr>
            <a:endParaRPr lang="en-US" dirty="0"/>
          </a:p>
          <a:p>
            <a:pPr marL="228600" indent="-228600" eaLnBrk="1" hangingPunct="1">
              <a:spcBef>
                <a:spcPct val="0"/>
              </a:spcBef>
              <a:buFont typeface="+mj-lt"/>
              <a:buAutoNum type="arabicPeriod"/>
            </a:pPr>
            <a:r>
              <a:rPr lang="en-US" b="1" dirty="0"/>
              <a:t>FOCUS on COUGH and COUGH for 14+ days as a DANGER SIGN that needs immediate referral.</a:t>
            </a:r>
          </a:p>
          <a:p>
            <a:pPr marL="228600" indent="-228600" eaLnBrk="1" hangingPunct="1">
              <a:spcBef>
                <a:spcPct val="0"/>
              </a:spcBef>
              <a:buFont typeface="+mj-lt"/>
              <a:buAutoNum type="arabicPeriod"/>
            </a:pPr>
            <a:endParaRPr lang="en-US" b="1" baseline="0" dirty="0"/>
          </a:p>
          <a:p>
            <a:pPr marL="228600" indent="-228600" eaLnBrk="1" hangingPunct="1">
              <a:spcBef>
                <a:spcPct val="0"/>
              </a:spcBef>
              <a:buFont typeface="+mj-lt"/>
              <a:buAutoNum type="arabicPeriod"/>
            </a:pPr>
            <a:r>
              <a:rPr lang="en-US" b="1" baseline="0" dirty="0"/>
              <a:t>Also focus on the DANGER SIGN of Chest in-drawing that needs immediate referral</a:t>
            </a:r>
            <a:endParaRPr lang="en-US" baseline="0"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4FF94-EB78-4FE1-84CE-0C505BCAF5CC}" type="slidenum">
              <a:rPr lang="en-US" smtClean="0">
                <a:solidFill>
                  <a:prstClr val="black"/>
                </a:solidFill>
              </a:rPr>
              <a:pPr fontAlgn="base">
                <a:spcBef>
                  <a:spcPct val="0"/>
                </a:spcBef>
                <a:spcAft>
                  <a:spcPct val="0"/>
                </a:spcAft>
                <a:defRPr/>
              </a:pPr>
              <a:t>20</a:t>
            </a:fld>
            <a:endParaRPr lang="en-US">
              <a:solidFill>
                <a:prstClr val="black"/>
              </a:solidFill>
            </a:endParaRPr>
          </a:p>
        </p:txBody>
      </p:sp>
    </p:spTree>
    <p:extLst>
      <p:ext uri="{BB962C8B-B14F-4D97-AF65-F5344CB8AC3E}">
        <p14:creationId xmlns:p14="http://schemas.microsoft.com/office/powerpoint/2010/main" val="2106649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DO A QUICK REVIE</a:t>
            </a:r>
            <a:r>
              <a:rPr lang="en-US" b="1" baseline="0" dirty="0"/>
              <a:t>W OF ASSESSING SICKNESS WITH THE SCG.</a:t>
            </a:r>
          </a:p>
          <a:p>
            <a:pPr eaLnBrk="1" hangingPunct="1">
              <a:spcBef>
                <a:spcPct val="0"/>
              </a:spcBef>
            </a:pPr>
            <a:endParaRPr lang="en-US" baseline="0" dirty="0"/>
          </a:p>
          <a:p>
            <a:pPr eaLnBrk="1" hangingPunct="1">
              <a:spcBef>
                <a:spcPct val="0"/>
              </a:spcBef>
            </a:pPr>
            <a:r>
              <a:rPr lang="en-US" b="1" baseline="0" dirty="0"/>
              <a:t>Highlight</a:t>
            </a:r>
            <a:r>
              <a:rPr lang="en-US" baseline="0" dirty="0"/>
              <a:t> that if a cough is present for less than 14 days </a:t>
            </a:r>
            <a:r>
              <a:rPr lang="en-US" b="1" baseline="0" dirty="0"/>
              <a:t>AND </a:t>
            </a:r>
            <a:r>
              <a:rPr lang="en-US" baseline="0" dirty="0"/>
              <a:t>there are no general danger signs then the child should be assessed for </a:t>
            </a:r>
            <a:r>
              <a:rPr lang="en-US" b="1" baseline="0" dirty="0"/>
              <a:t>PNEUMONIA</a:t>
            </a:r>
          </a:p>
          <a:p>
            <a:pPr eaLnBrk="1" hangingPunct="1">
              <a:spcBef>
                <a:spcPct val="0"/>
              </a:spcBef>
            </a:pPr>
            <a:r>
              <a:rPr lang="en-US" baseline="0" dirty="0"/>
              <a:t>Ask participants to turn to the COUGH page of their Sick CHILD GUIDE</a:t>
            </a:r>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4FF94-EB78-4FE1-84CE-0C505BCAF5CC}" type="slidenum">
              <a:rPr lang="en-US" smtClean="0">
                <a:solidFill>
                  <a:prstClr val="black"/>
                </a:solidFill>
              </a:rPr>
              <a:pPr fontAlgn="base">
                <a:spcBef>
                  <a:spcPct val="0"/>
                </a:spcBef>
                <a:spcAft>
                  <a:spcPct val="0"/>
                </a:spcAft>
                <a:defRPr/>
              </a:pPr>
              <a:t>21</a:t>
            </a:fld>
            <a:endParaRPr lang="en-US">
              <a:solidFill>
                <a:prstClr val="black"/>
              </a:solidFill>
            </a:endParaRPr>
          </a:p>
        </p:txBody>
      </p:sp>
    </p:spTree>
    <p:extLst>
      <p:ext uri="{BB962C8B-B14F-4D97-AF65-F5344CB8AC3E}">
        <p14:creationId xmlns:p14="http://schemas.microsoft.com/office/powerpoint/2010/main" val="2106649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2 – children with a cough</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2.</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quick and general review of this page.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that it shows all the steps needed for a child with a cough. We will go into each section in</a:t>
            </a:r>
            <a:r>
              <a:rPr lang="en-US" sz="1200" b="0" kern="1200" baseline="0" dirty="0">
                <a:solidFill>
                  <a:schemeClr val="tx1"/>
                </a:solidFill>
                <a:latin typeface="+mn-lt"/>
                <a:ea typeface="+mn-ea"/>
                <a:cs typeface="+mn-cs"/>
              </a:rPr>
              <a:t> detail on the next slides</a:t>
            </a:r>
          </a:p>
          <a:p>
            <a:pPr marL="628650" lvl="1" indent="-171450" eaLnBrk="1" hangingPunct="1">
              <a:spcBef>
                <a:spcPct val="0"/>
              </a:spcBef>
              <a:buFont typeface="Arial" panose="020B0604020202020204" pitchFamily="34" charset="0"/>
              <a:buChar char="•"/>
            </a:pPr>
            <a:endParaRPr lang="en-US" sz="1200" b="0" kern="1200" dirty="0">
              <a:solidFill>
                <a:schemeClr val="tx1"/>
              </a:solidFill>
              <a:latin typeface="+mn-lt"/>
              <a:ea typeface="+mn-ea"/>
              <a:cs typeface="+mn-cs"/>
            </a:endParaRPr>
          </a:p>
          <a:p>
            <a:pPr eaLnBrk="1" hangingPunct="1">
              <a:spcBef>
                <a:spcPct val="0"/>
              </a:spcBef>
            </a:pPr>
            <a:endParaRPr lang="en-US" b="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22</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DO A QUICK REVIE</a:t>
            </a:r>
            <a:r>
              <a:rPr lang="en-US" b="1" baseline="0" dirty="0"/>
              <a:t>W OF ASSESSING SICKNESS WITH THE SCG.</a:t>
            </a:r>
          </a:p>
          <a:p>
            <a:pPr eaLnBrk="1" hangingPunct="1">
              <a:spcBef>
                <a:spcPct val="0"/>
              </a:spcBef>
            </a:pPr>
            <a:endParaRPr lang="en-US" baseline="0" dirty="0"/>
          </a:p>
          <a:p>
            <a:pPr marL="228600" indent="-228600" eaLnBrk="1" hangingPunct="1">
              <a:spcBef>
                <a:spcPct val="0"/>
              </a:spcBef>
              <a:buFont typeface="+mj-lt"/>
              <a:buAutoNum type="arabicPeriod"/>
            </a:pPr>
            <a:r>
              <a:rPr lang="en-US" b="1" baseline="0" dirty="0"/>
              <a:t>HIGHLIGHT</a:t>
            </a:r>
            <a:r>
              <a:rPr lang="en-US" baseline="0" dirty="0"/>
              <a:t> where chest in-drawing can be found on the SCG. Ask participants to find it on their SCG.</a:t>
            </a:r>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4FF94-EB78-4FE1-84CE-0C505BCAF5CC}" type="slidenum">
              <a:rPr lang="en-US" smtClean="0">
                <a:solidFill>
                  <a:prstClr val="black"/>
                </a:solidFill>
              </a:rPr>
              <a:pPr fontAlgn="base">
                <a:spcBef>
                  <a:spcPct val="0"/>
                </a:spcBef>
                <a:spcAft>
                  <a:spcPct val="0"/>
                </a:spcAft>
                <a:defRPr/>
              </a:pPr>
              <a:t>23</a:t>
            </a:fld>
            <a:endParaRPr lang="en-US">
              <a:solidFill>
                <a:prstClr val="black"/>
              </a:solidFill>
            </a:endParaRPr>
          </a:p>
        </p:txBody>
      </p:sp>
    </p:spTree>
    <p:extLst>
      <p:ext uri="{BB962C8B-B14F-4D97-AF65-F5344CB8AC3E}">
        <p14:creationId xmlns:p14="http://schemas.microsoft.com/office/powerpoint/2010/main" val="21066499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453180">
              <a:spcAft>
                <a:spcPts val="554"/>
              </a:spcAft>
              <a:buClr>
                <a:srgbClr val="A23A30"/>
              </a:buClr>
              <a:buFont typeface="+mj-lt"/>
              <a:buNone/>
            </a:pPr>
            <a:r>
              <a:rPr lang="en-GB" sz="1200" b="1" dirty="0">
                <a:solidFill>
                  <a:srgbClr val="505150"/>
                </a:solidFill>
              </a:rPr>
              <a:t>EXPLAIN what</a:t>
            </a:r>
            <a:r>
              <a:rPr lang="en-GB" sz="1200" b="1" baseline="0" dirty="0">
                <a:solidFill>
                  <a:srgbClr val="505150"/>
                </a:solidFill>
              </a:rPr>
              <a:t> chest in-drawing is and why we look for it</a:t>
            </a:r>
            <a:endParaRPr lang="en-GB" sz="1200" b="1" dirty="0">
              <a:solidFill>
                <a:srgbClr val="505150"/>
              </a:solidFill>
            </a:endParaRPr>
          </a:p>
          <a:p>
            <a:pPr marL="0" indent="0" defTabSz="453180">
              <a:spcAft>
                <a:spcPts val="554"/>
              </a:spcAft>
              <a:buClr>
                <a:srgbClr val="A23A30"/>
              </a:buClr>
              <a:buFont typeface="+mj-lt"/>
              <a:buNone/>
            </a:pPr>
            <a:endParaRPr lang="en-GB" sz="1200" b="1" dirty="0">
              <a:solidFill>
                <a:srgbClr val="505150"/>
              </a:solidFill>
            </a:endParaRPr>
          </a:p>
        </p:txBody>
      </p:sp>
      <p:sp>
        <p:nvSpPr>
          <p:cNvPr id="4" name="Slide Number Placeholder 3"/>
          <p:cNvSpPr>
            <a:spLocks noGrp="1"/>
          </p:cNvSpPr>
          <p:nvPr>
            <p:ph type="sldNum" sz="quarter" idx="10"/>
          </p:nvPr>
        </p:nvSpPr>
        <p:spPr/>
        <p:txBody>
          <a:bodyPr/>
          <a:lstStyle/>
          <a:p>
            <a:fld id="{383EDA43-A0F3-4210-B32D-CBBB2ED562D6}" type="slidenum">
              <a:rPr lang="en-US" smtClean="0"/>
              <a:t>24</a:t>
            </a:fld>
            <a:endParaRPr lang="en-US"/>
          </a:p>
        </p:txBody>
      </p:sp>
    </p:spTree>
    <p:extLst>
      <p:ext uri="{BB962C8B-B14F-4D97-AF65-F5344CB8AC3E}">
        <p14:creationId xmlns:p14="http://schemas.microsoft.com/office/powerpoint/2010/main" val="3391911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453180">
              <a:spcAft>
                <a:spcPts val="554"/>
              </a:spcAft>
              <a:buClr>
                <a:srgbClr val="A23A30"/>
              </a:buClr>
              <a:buFont typeface="+mj-lt"/>
              <a:buNone/>
            </a:pPr>
            <a:r>
              <a:rPr lang="en-GB" sz="1200" b="1" dirty="0">
                <a:solidFill>
                  <a:srgbClr val="505150"/>
                </a:solidFill>
              </a:rPr>
              <a:t>EXPLAIN what</a:t>
            </a:r>
            <a:r>
              <a:rPr lang="en-GB" sz="1200" b="1" baseline="0" dirty="0">
                <a:solidFill>
                  <a:srgbClr val="505150"/>
                </a:solidFill>
              </a:rPr>
              <a:t> chest in-drawing is and why we look for it</a:t>
            </a:r>
            <a:endParaRPr lang="en-GB" sz="1200" b="1" dirty="0">
              <a:solidFill>
                <a:srgbClr val="505150"/>
              </a:solidFill>
            </a:endParaRPr>
          </a:p>
        </p:txBody>
      </p:sp>
      <p:sp>
        <p:nvSpPr>
          <p:cNvPr id="4" name="Slide Number Placeholder 3"/>
          <p:cNvSpPr>
            <a:spLocks noGrp="1"/>
          </p:cNvSpPr>
          <p:nvPr>
            <p:ph type="sldNum" sz="quarter" idx="10"/>
          </p:nvPr>
        </p:nvSpPr>
        <p:spPr/>
        <p:txBody>
          <a:bodyPr/>
          <a:lstStyle/>
          <a:p>
            <a:fld id="{383EDA43-A0F3-4210-B32D-CBBB2ED562D6}" type="slidenum">
              <a:rPr lang="en-US" smtClean="0"/>
              <a:t>25</a:t>
            </a:fld>
            <a:endParaRPr lang="en-US"/>
          </a:p>
        </p:txBody>
      </p:sp>
    </p:spTree>
    <p:extLst>
      <p:ext uri="{BB962C8B-B14F-4D97-AF65-F5344CB8AC3E}">
        <p14:creationId xmlns:p14="http://schemas.microsoft.com/office/powerpoint/2010/main" val="3391911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fontAlgn="auto" hangingPunct="1">
              <a:spcBef>
                <a:spcPts val="0"/>
              </a:spcBef>
              <a:spcAft>
                <a:spcPts val="0"/>
              </a:spcAft>
              <a:defRPr/>
            </a:pPr>
            <a:r>
              <a:rPr lang="en-US" b="1" dirty="0"/>
              <a:t>IDENTIFYING CHEST IN-DRAWINGS</a:t>
            </a:r>
            <a:r>
              <a:rPr lang="en-US" b="1" baseline="0" dirty="0"/>
              <a:t> </a:t>
            </a:r>
            <a:r>
              <a:rPr lang="en-US" b="1" dirty="0"/>
              <a:t>– </a:t>
            </a:r>
            <a:r>
              <a:rPr lang="en-US" b="1" u="sng" dirty="0"/>
              <a:t>VIDEO 5</a:t>
            </a:r>
            <a:r>
              <a:rPr lang="en-US" b="1" u="sng" baseline="0" dirty="0"/>
              <a:t> </a:t>
            </a:r>
            <a:r>
              <a:rPr lang="en-US" b="1" dirty="0"/>
              <a:t>in your video folder!</a:t>
            </a:r>
          </a:p>
          <a:p>
            <a:pPr eaLnBrk="1" fontAlgn="auto" hangingPunct="1">
              <a:spcBef>
                <a:spcPts val="0"/>
              </a:spcBef>
              <a:spcAft>
                <a:spcPts val="0"/>
              </a:spcAft>
              <a:defRPr/>
            </a:pPr>
            <a:endParaRPr lang="en-US" b="1" dirty="0"/>
          </a:p>
          <a:p>
            <a:pPr marL="228600" indent="-228600" eaLnBrk="1" fontAlgn="auto" hangingPunct="1">
              <a:spcBef>
                <a:spcPts val="0"/>
              </a:spcBef>
              <a:spcAft>
                <a:spcPts val="0"/>
              </a:spcAft>
              <a:buFont typeface="+mj-lt"/>
              <a:buAutoNum type="arabicPeriod"/>
              <a:defRPr/>
            </a:pPr>
            <a:r>
              <a:rPr lang="en-US" b="1" dirty="0"/>
              <a:t>SHOW</a:t>
            </a:r>
            <a:r>
              <a:rPr lang="en-US" dirty="0"/>
              <a:t> the </a:t>
            </a:r>
            <a:r>
              <a:rPr lang="en-US" b="1" dirty="0"/>
              <a:t>Signs</a:t>
            </a:r>
            <a:r>
              <a:rPr lang="en-US" b="1" baseline="0" dirty="0"/>
              <a:t> of pneumonia chest in-drawing video </a:t>
            </a:r>
            <a:r>
              <a:rPr lang="en-US" dirty="0"/>
              <a:t>.</a:t>
            </a:r>
          </a:p>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After the video,:</a:t>
            </a:r>
          </a:p>
          <a:p>
            <a:pPr marL="228600" indent="-228600" eaLnBrk="1" fontAlgn="auto" hangingPunct="1">
              <a:spcBef>
                <a:spcPts val="0"/>
              </a:spcBef>
              <a:spcAft>
                <a:spcPts val="0"/>
              </a:spcAft>
              <a:buAutoNum type="arabicPeriod" startAt="2"/>
              <a:defRPr/>
            </a:pPr>
            <a:r>
              <a:rPr lang="en-US" b="1" dirty="0"/>
              <a:t>DISCUSS</a:t>
            </a:r>
            <a:r>
              <a:rPr lang="en-US" dirty="0"/>
              <a:t> the video and clarify any questions.</a:t>
            </a:r>
            <a:endParaRPr lang="en-US" b="1" baseline="0" dirty="0"/>
          </a:p>
          <a:p>
            <a:pPr marL="0" indent="0" eaLnBrk="1" fontAlgn="auto" hangingPunct="1">
              <a:spcBef>
                <a:spcPts val="0"/>
              </a:spcBef>
              <a:spcAft>
                <a:spcPts val="0"/>
              </a:spcAft>
              <a:buNone/>
              <a:defRPr/>
            </a:pPr>
            <a:endParaRPr lang="en-US" b="1" dirty="0"/>
          </a:p>
          <a:p>
            <a:pPr lvl="1" eaLnBrk="1" fontAlgn="auto" hangingPunct="1">
              <a:spcBef>
                <a:spcPts val="0"/>
              </a:spcBef>
              <a:spcAft>
                <a:spcPts val="0"/>
              </a:spcAft>
              <a:defRPr/>
            </a:pPr>
            <a:r>
              <a:rPr lang="en-US" b="1" dirty="0"/>
              <a:t>ASK</a:t>
            </a:r>
            <a:r>
              <a:rPr lang="en-US" dirty="0"/>
              <a:t>:  </a:t>
            </a:r>
            <a:r>
              <a:rPr lang="en-US" b="1" dirty="0"/>
              <a:t>What do you do if you detect chest in-drawings?  </a:t>
            </a:r>
          </a:p>
          <a:p>
            <a:pPr lvl="2" eaLnBrk="1" fontAlgn="auto" hangingPunct="1">
              <a:spcBef>
                <a:spcPts val="0"/>
              </a:spcBef>
              <a:spcAft>
                <a:spcPts val="0"/>
              </a:spcAft>
              <a:defRPr/>
            </a:pPr>
            <a:r>
              <a:rPr lang="en-US" b="1" i="1" dirty="0"/>
              <a:t>Give first dose of Amoxicillin</a:t>
            </a:r>
            <a:r>
              <a:rPr lang="en-US" b="1" i="1" baseline="0" dirty="0"/>
              <a:t> and refer</a:t>
            </a:r>
            <a:endParaRPr lang="en-US" i="1"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26</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fontAlgn="auto" hangingPunct="1">
              <a:spcBef>
                <a:spcPts val="0"/>
              </a:spcBef>
              <a:spcAft>
                <a:spcPts val="0"/>
              </a:spcAft>
              <a:defRPr/>
            </a:pPr>
            <a:r>
              <a:rPr lang="en-US" b="1" dirty="0"/>
              <a:t>PRACTICE IDENTIFYING CHEST IN-DRAWINGS</a:t>
            </a:r>
            <a:r>
              <a:rPr lang="en-US" b="1" baseline="0" dirty="0"/>
              <a:t> </a:t>
            </a:r>
            <a:r>
              <a:rPr lang="en-US" b="1" dirty="0"/>
              <a:t>– </a:t>
            </a:r>
            <a:r>
              <a:rPr lang="en-US" b="1" u="sng" dirty="0"/>
              <a:t>VIDEO 6</a:t>
            </a:r>
            <a:r>
              <a:rPr lang="en-US" b="1" u="sng" baseline="0" dirty="0"/>
              <a:t> </a:t>
            </a:r>
            <a:r>
              <a:rPr lang="en-US" b="1" dirty="0"/>
              <a:t>in your video folder!</a:t>
            </a:r>
          </a:p>
          <a:p>
            <a:pPr eaLnBrk="1" fontAlgn="auto" hangingPunct="1">
              <a:spcBef>
                <a:spcPts val="0"/>
              </a:spcBef>
              <a:spcAft>
                <a:spcPts val="0"/>
              </a:spcAft>
              <a:defRPr/>
            </a:pPr>
            <a:endParaRPr lang="en-US" b="1" dirty="0"/>
          </a:p>
          <a:p>
            <a:pPr marL="228600" indent="-228600" eaLnBrk="1" fontAlgn="auto" hangingPunct="1">
              <a:spcBef>
                <a:spcPts val="0"/>
              </a:spcBef>
              <a:spcAft>
                <a:spcPts val="0"/>
              </a:spcAft>
              <a:buFont typeface="+mj-lt"/>
              <a:buAutoNum type="arabicPeriod"/>
              <a:defRPr/>
            </a:pPr>
            <a:r>
              <a:rPr lang="en-US" b="1" dirty="0"/>
              <a:t>SHOW</a:t>
            </a:r>
            <a:r>
              <a:rPr lang="en-US" dirty="0"/>
              <a:t> the </a:t>
            </a:r>
            <a:r>
              <a:rPr lang="en-US" b="1" dirty="0"/>
              <a:t>ICCM</a:t>
            </a:r>
            <a:r>
              <a:rPr lang="en-US" b="1" baseline="0" dirty="0"/>
              <a:t> looking for chest in-drawings 1</a:t>
            </a:r>
            <a:endParaRPr lang="en-US" b="1" dirty="0"/>
          </a:p>
          <a:p>
            <a:pPr marL="457200" lvl="1" indent="0" eaLnBrk="1" fontAlgn="auto" hangingPunct="1">
              <a:spcBef>
                <a:spcPts val="0"/>
              </a:spcBef>
              <a:spcAft>
                <a:spcPts val="0"/>
              </a:spcAft>
              <a:buFont typeface="+mj-lt"/>
              <a:buNone/>
              <a:defRPr/>
            </a:pPr>
            <a:r>
              <a:rPr lang="en-US" b="1" dirty="0"/>
              <a:t>TELL</a:t>
            </a:r>
            <a:r>
              <a:rPr lang="en-US" dirty="0"/>
              <a:t> the trainees to look for</a:t>
            </a:r>
            <a:r>
              <a:rPr lang="en-US" baseline="0" dirty="0"/>
              <a:t> chest in-drawing in the practice cases </a:t>
            </a:r>
          </a:p>
          <a:p>
            <a:pPr marL="457200" lvl="1" indent="0" eaLnBrk="1" fontAlgn="auto" hangingPunct="1">
              <a:spcBef>
                <a:spcPts val="0"/>
              </a:spcBef>
              <a:spcAft>
                <a:spcPts val="0"/>
              </a:spcAft>
              <a:buFont typeface="+mj-lt"/>
              <a:buNone/>
              <a:defRPr/>
            </a:pPr>
            <a:endParaRPr lang="en-US" dirty="0"/>
          </a:p>
          <a:p>
            <a:pPr eaLnBrk="1" fontAlgn="auto" hangingPunct="1">
              <a:spcBef>
                <a:spcPts val="0"/>
              </a:spcBef>
              <a:spcAft>
                <a:spcPts val="0"/>
              </a:spcAft>
              <a:defRPr/>
            </a:pPr>
            <a:r>
              <a:rPr lang="en-US" dirty="0"/>
              <a:t>After the video,:</a:t>
            </a:r>
          </a:p>
          <a:p>
            <a:pPr lvl="1"/>
            <a:r>
              <a:rPr lang="en-US" b="1" dirty="0"/>
              <a:t>REVIEW</a:t>
            </a:r>
            <a:r>
              <a:rPr lang="en-US" baseline="0" dirty="0"/>
              <a:t> correct answers for the video examples with the trainees.</a:t>
            </a:r>
          </a:p>
          <a:p>
            <a:pPr marL="685800" lvl="1" indent="-228600">
              <a:buAutoNum type="arabicPeriod"/>
            </a:pPr>
            <a:r>
              <a:rPr lang="en-US" baseline="0" dirty="0"/>
              <a:t>Mary (normal)</a:t>
            </a:r>
          </a:p>
          <a:p>
            <a:pPr marL="685800" lvl="1" indent="-228600">
              <a:buAutoNum type="arabicPeriod"/>
            </a:pPr>
            <a:r>
              <a:rPr lang="en-US" baseline="0" dirty="0" err="1"/>
              <a:t>Gena</a:t>
            </a:r>
            <a:r>
              <a:rPr lang="en-US" baseline="0" dirty="0"/>
              <a:t> (in-drawing)</a:t>
            </a:r>
          </a:p>
          <a:p>
            <a:pPr marL="685800" lvl="1" indent="-228600">
              <a:buAutoNum type="arabicPeriod"/>
            </a:pPr>
            <a:r>
              <a:rPr lang="en-US" baseline="0" dirty="0"/>
              <a:t>Ho (in-drawing)</a:t>
            </a:r>
          </a:p>
          <a:p>
            <a:pPr marL="685800" lvl="1" indent="-228600">
              <a:buAutoNum type="arabicPeriod"/>
            </a:pPr>
            <a:r>
              <a:rPr lang="en-US" baseline="0" dirty="0"/>
              <a:t>Anna (normal)</a:t>
            </a:r>
          </a:p>
          <a:p>
            <a:pPr marL="685800" lvl="1" indent="-228600">
              <a:buAutoNum type="arabicPeriod"/>
            </a:pPr>
            <a:r>
              <a:rPr lang="en-US" baseline="0" dirty="0"/>
              <a:t>Loo (Normal)</a:t>
            </a:r>
          </a:p>
          <a:p>
            <a:pPr marL="228600" indent="-228600" eaLnBrk="1" fontAlgn="auto" hangingPunct="1">
              <a:spcBef>
                <a:spcPts val="0"/>
              </a:spcBef>
              <a:spcAft>
                <a:spcPts val="0"/>
              </a:spcAft>
              <a:buAutoNum type="arabicPeriod" startAt="2"/>
              <a:defRPr/>
            </a:pPr>
            <a:r>
              <a:rPr lang="en-US" dirty="0"/>
              <a:t>If</a:t>
            </a:r>
            <a:r>
              <a:rPr lang="en-US" baseline="0" dirty="0"/>
              <a:t> people had troubles identifying chest in-drawing in some cases – play those cases again and clarify. </a:t>
            </a:r>
            <a:endParaRPr lang="en-US" dirty="0"/>
          </a:p>
          <a:p>
            <a:pPr marL="0" indent="0" eaLnBrk="1" fontAlgn="auto" hangingPunct="1">
              <a:spcBef>
                <a:spcPts val="0"/>
              </a:spcBef>
              <a:spcAft>
                <a:spcPts val="0"/>
              </a:spcAft>
              <a:buNone/>
              <a:defRPr/>
            </a:pPr>
            <a:endParaRPr lang="en-US" b="1" dirty="0"/>
          </a:p>
          <a:p>
            <a:pPr lvl="1" eaLnBrk="1" fontAlgn="auto" hangingPunct="1">
              <a:spcBef>
                <a:spcPts val="0"/>
              </a:spcBef>
              <a:spcAft>
                <a:spcPts val="0"/>
              </a:spcAft>
              <a:defRPr/>
            </a:pPr>
            <a:r>
              <a:rPr lang="en-US" b="1" dirty="0"/>
              <a:t>ASK</a:t>
            </a:r>
            <a:r>
              <a:rPr lang="en-US" dirty="0"/>
              <a:t>:  </a:t>
            </a:r>
            <a:r>
              <a:rPr lang="en-US" b="1" dirty="0"/>
              <a:t>What do you do if you detect</a:t>
            </a:r>
            <a:r>
              <a:rPr lang="en-US" b="1" baseline="0" dirty="0"/>
              <a:t> chest in-drawing</a:t>
            </a:r>
            <a:r>
              <a:rPr lang="en-US" b="0" i="1" baseline="0" dirty="0"/>
              <a:t> – </a:t>
            </a:r>
            <a:r>
              <a:rPr lang="en-US" b="1" i="1" baseline="0" dirty="0"/>
              <a:t>Give first dose of Amoxicillin and refer!</a:t>
            </a: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27</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fontAlgn="auto" hangingPunct="1">
              <a:spcBef>
                <a:spcPts val="0"/>
              </a:spcBef>
              <a:spcAft>
                <a:spcPts val="0"/>
              </a:spcAft>
              <a:defRPr/>
            </a:pPr>
            <a:r>
              <a:rPr lang="en-US" b="1" dirty="0"/>
              <a:t>MORE PRACTICE IDENTIFYING CHEST IN-DRAWINGS</a:t>
            </a:r>
            <a:r>
              <a:rPr lang="en-US" b="1" baseline="0" dirty="0"/>
              <a:t> </a:t>
            </a:r>
            <a:r>
              <a:rPr lang="en-US" b="1" dirty="0"/>
              <a:t>– </a:t>
            </a:r>
            <a:r>
              <a:rPr lang="en-US" b="1" u="sng" dirty="0"/>
              <a:t>VIDEO 7</a:t>
            </a:r>
            <a:r>
              <a:rPr lang="en-US" b="1" u="sng" baseline="0" dirty="0"/>
              <a:t> </a:t>
            </a:r>
            <a:r>
              <a:rPr lang="en-US" b="1" dirty="0"/>
              <a:t>in your video folder!</a:t>
            </a:r>
          </a:p>
          <a:p>
            <a:pPr eaLnBrk="1" fontAlgn="auto" hangingPunct="1">
              <a:spcBef>
                <a:spcPts val="0"/>
              </a:spcBef>
              <a:spcAft>
                <a:spcPts val="0"/>
              </a:spcAft>
              <a:defRPr/>
            </a:pPr>
            <a:endParaRPr lang="en-US" b="1" dirty="0"/>
          </a:p>
          <a:p>
            <a:pPr marL="228600" indent="-228600" eaLnBrk="1" fontAlgn="auto" hangingPunct="1">
              <a:spcBef>
                <a:spcPts val="0"/>
              </a:spcBef>
              <a:spcAft>
                <a:spcPts val="0"/>
              </a:spcAft>
              <a:buFont typeface="+mj-lt"/>
              <a:buAutoNum type="arabicPeriod"/>
              <a:defRPr/>
            </a:pPr>
            <a:r>
              <a:rPr lang="en-US" b="1" dirty="0"/>
              <a:t>SHOW</a:t>
            </a:r>
            <a:r>
              <a:rPr lang="en-US" dirty="0"/>
              <a:t> the </a:t>
            </a:r>
            <a:r>
              <a:rPr lang="en-US" b="1" dirty="0"/>
              <a:t>ICCM</a:t>
            </a:r>
            <a:r>
              <a:rPr lang="en-US" b="1" baseline="0" dirty="0"/>
              <a:t> looking for chest in-drawings 2</a:t>
            </a:r>
            <a:endParaRPr lang="en-US" b="1" dirty="0"/>
          </a:p>
          <a:p>
            <a:pPr marL="457200" lvl="1" indent="0" eaLnBrk="1" fontAlgn="auto" hangingPunct="1">
              <a:spcBef>
                <a:spcPts val="0"/>
              </a:spcBef>
              <a:spcAft>
                <a:spcPts val="0"/>
              </a:spcAft>
              <a:buFont typeface="+mj-lt"/>
              <a:buNone/>
              <a:defRPr/>
            </a:pPr>
            <a:r>
              <a:rPr lang="en-US" b="1" dirty="0"/>
              <a:t>TELL</a:t>
            </a:r>
            <a:r>
              <a:rPr lang="en-US" dirty="0"/>
              <a:t> the trainees to look for</a:t>
            </a:r>
            <a:r>
              <a:rPr lang="en-US" baseline="0" dirty="0"/>
              <a:t> chest in-drawing in the practice cases </a:t>
            </a:r>
          </a:p>
          <a:p>
            <a:endParaRPr lang="en-US" b="1" dirty="0"/>
          </a:p>
          <a:p>
            <a:r>
              <a:rPr lang="en-US" b="1" dirty="0"/>
              <a:t>After watching </a:t>
            </a:r>
            <a:r>
              <a:rPr lang="en-US" b="1" baseline="0" dirty="0"/>
              <a:t>the video, </a:t>
            </a:r>
            <a:endParaRPr lang="en-US" b="1" dirty="0"/>
          </a:p>
          <a:p>
            <a:pPr lvl="1"/>
            <a:r>
              <a:rPr lang="en-US" b="1" dirty="0"/>
              <a:t>REVIEW</a:t>
            </a:r>
            <a:r>
              <a:rPr lang="en-US" baseline="0" dirty="0"/>
              <a:t> correct answers for the video examples with the trainees.</a:t>
            </a:r>
          </a:p>
          <a:p>
            <a:pPr lvl="1"/>
            <a:endParaRPr lang="en-US" baseline="0" dirty="0"/>
          </a:p>
          <a:p>
            <a:pPr lvl="1"/>
            <a:r>
              <a:rPr lang="en-US" baseline="0" dirty="0"/>
              <a:t>Correct answers:</a:t>
            </a:r>
          </a:p>
          <a:p>
            <a:pPr marL="685800" lvl="1" indent="-228600">
              <a:buAutoNum type="arabicPeriod"/>
            </a:pPr>
            <a:r>
              <a:rPr lang="en-US" baseline="0" dirty="0"/>
              <a:t>Yes</a:t>
            </a:r>
          </a:p>
          <a:p>
            <a:pPr marL="685800" lvl="1" indent="-228600">
              <a:buAutoNum type="arabicPeriod"/>
            </a:pPr>
            <a:r>
              <a:rPr lang="en-US" baseline="0" dirty="0"/>
              <a:t>No</a:t>
            </a:r>
          </a:p>
          <a:p>
            <a:pPr marL="685800" lvl="1" indent="-228600">
              <a:buAutoNum type="arabicPeriod"/>
            </a:pPr>
            <a:r>
              <a:rPr lang="en-US" baseline="0" dirty="0"/>
              <a:t>Yes</a:t>
            </a:r>
          </a:p>
          <a:p>
            <a:pPr marL="685800" lvl="1" indent="-228600">
              <a:buAutoNum type="arabicPeriod"/>
            </a:pPr>
            <a:r>
              <a:rPr lang="en-US" baseline="0" dirty="0"/>
              <a:t>Yes</a:t>
            </a:r>
          </a:p>
          <a:p>
            <a:pPr marL="685800" lvl="1" indent="-228600">
              <a:buAutoNum type="arabicPeriod"/>
            </a:pPr>
            <a:r>
              <a:rPr lang="en-US" baseline="0" dirty="0"/>
              <a:t>No</a:t>
            </a:r>
          </a:p>
          <a:p>
            <a:pPr marL="685800" lvl="1" indent="-228600">
              <a:buAutoNum type="arabicPeriod"/>
            </a:pPr>
            <a:r>
              <a:rPr lang="en-US" baseline="0" dirty="0"/>
              <a:t>Yes</a:t>
            </a:r>
          </a:p>
          <a:p>
            <a:pPr marL="685800" lvl="1" indent="-228600">
              <a:buAutoNum type="arabicPeriod"/>
            </a:pPr>
            <a:r>
              <a:rPr lang="en-US" baseline="0" dirty="0"/>
              <a:t>No</a:t>
            </a:r>
            <a:endParaRPr lang="en-US" dirty="0"/>
          </a:p>
          <a:p>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770903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Reinforce that a child with chest in-drawing needs to be referred straight away because pneumonia can kill quickly.</a:t>
            </a:r>
          </a:p>
          <a:p>
            <a:r>
              <a:rPr lang="en-US" dirty="0"/>
              <a:t>If</a:t>
            </a:r>
            <a:r>
              <a:rPr lang="en-US" baseline="0" dirty="0"/>
              <a:t> the child is 2 – 12months five ONE 250mg DT</a:t>
            </a:r>
          </a:p>
          <a:p>
            <a:r>
              <a:rPr lang="en-US" baseline="0" dirty="0"/>
              <a:t>If the child is 1-5 years give TWO 250mg DT’s</a:t>
            </a:r>
          </a:p>
          <a:p>
            <a:endParaRPr lang="en-US" baseline="0" dirty="0"/>
          </a:p>
          <a:p>
            <a:r>
              <a:rPr lang="en-US" baseline="0" dirty="0"/>
              <a:t>If the child is not able to swallow the mixture, DO NOT DELAY – refer to a health facility straight away.</a:t>
            </a:r>
          </a:p>
          <a:p>
            <a:r>
              <a:rPr lang="en-US" baseline="0" dirty="0"/>
              <a:t>Explain to the mother how important it is to go there STRAIGHT AWAY – without ANY DELAY.</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29</a:t>
            </a:fld>
            <a:endParaRPr lang="en-US"/>
          </a:p>
        </p:txBody>
      </p:sp>
    </p:spTree>
    <p:extLst>
      <p:ext uri="{BB962C8B-B14F-4D97-AF65-F5344CB8AC3E}">
        <p14:creationId xmlns:p14="http://schemas.microsoft.com/office/powerpoint/2010/main" val="260704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WORKSHOP OPENING ACTIVITIES</a:t>
            </a:r>
          </a:p>
          <a:p>
            <a:endParaRPr lang="en-US" sz="1200" b="1" dirty="0">
              <a:latin typeface="+mn-lt"/>
            </a:endParaRPr>
          </a:p>
          <a:p>
            <a:pPr marL="228600" indent="-228600">
              <a:buFont typeface="+mj-lt"/>
              <a:buAutoNum type="arabicPeriod"/>
            </a:pPr>
            <a:r>
              <a:rPr lang="en-US" b="1" baseline="0" dirty="0">
                <a:latin typeface="+mn-lt"/>
              </a:rPr>
              <a:t>WELCOME </a:t>
            </a:r>
            <a:r>
              <a:rPr lang="en-US" b="0" baseline="0" dirty="0">
                <a:latin typeface="+mn-lt"/>
              </a:rPr>
              <a:t>all the participants</a:t>
            </a:r>
            <a:r>
              <a:rPr lang="en-US" baseline="0" dirty="0">
                <a:latin typeface="+mn-lt"/>
              </a:rPr>
              <a:t>.</a:t>
            </a:r>
          </a:p>
          <a:p>
            <a:pPr marL="228600" indent="-228600">
              <a:buFont typeface="+mj-lt"/>
              <a:buAutoNum type="arabicPeriod"/>
            </a:pPr>
            <a:endParaRPr lang="en-US" baseline="0" dirty="0">
              <a:latin typeface="+mn-lt"/>
            </a:endParaRPr>
          </a:p>
          <a:p>
            <a:pPr marL="228600" indent="-228600">
              <a:buFont typeface="+mj-lt"/>
              <a:buAutoNum type="arabicPeriod"/>
            </a:pPr>
            <a:r>
              <a:rPr lang="en-US" b="1" baseline="0" dirty="0">
                <a:latin typeface="+mn-lt"/>
              </a:rPr>
              <a:t>INVITE</a:t>
            </a:r>
            <a:r>
              <a:rPr lang="en-US" b="0" baseline="0" dirty="0">
                <a:latin typeface="+mn-lt"/>
              </a:rPr>
              <a:t> everyone to take a couple of minutes to greet and re-introduce themselves to the trainees around them.</a:t>
            </a:r>
            <a:endParaRPr lang="en-US" baseline="0" dirty="0">
              <a:latin typeface="+mn-lt"/>
            </a:endParaRPr>
          </a:p>
          <a:p>
            <a:pPr marL="228600" indent="-228600">
              <a:buFont typeface="+mj-lt"/>
              <a:buAutoNum type="arabicPeriod"/>
            </a:pPr>
            <a:endParaRPr lang="en-US" baseline="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591141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2 – children with a cough</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0" kern="1200" dirty="0">
                <a:solidFill>
                  <a:schemeClr val="tx1"/>
                </a:solidFill>
                <a:latin typeface="+mn-lt"/>
                <a:ea typeface="+mn-ea"/>
                <a:cs typeface="+mn-cs"/>
              </a:rPr>
              <a:t>Explain that if there is no chest in-drawing, then the child should be checked for FAST BREATHING</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0" kern="1200" baseline="0" dirty="0">
                <a:solidFill>
                  <a:schemeClr val="tx1"/>
                </a:solidFill>
                <a:latin typeface="+mn-lt"/>
                <a:ea typeface="+mn-ea"/>
                <a:cs typeface="+mn-cs"/>
              </a:rPr>
              <a:t>REMEMBER that this is only if there is NO DANGER SIGN that needs immediate referral</a:t>
            </a:r>
          </a:p>
          <a:p>
            <a:pPr marL="628650" lvl="1" indent="-171450" eaLnBrk="1" hangingPunct="1">
              <a:spcBef>
                <a:spcPct val="0"/>
              </a:spcBef>
              <a:buFont typeface="Arial" panose="020B0604020202020204" pitchFamily="34" charset="0"/>
              <a:buChar char="•"/>
            </a:pPr>
            <a:endParaRPr lang="en-US" sz="1200" b="0" kern="1200" dirty="0">
              <a:solidFill>
                <a:schemeClr val="tx1"/>
              </a:solidFill>
              <a:latin typeface="+mn-lt"/>
              <a:ea typeface="+mn-ea"/>
              <a:cs typeface="+mn-cs"/>
            </a:endParaRPr>
          </a:p>
          <a:p>
            <a:pPr marL="0" lvl="0" indent="0" eaLnBrk="1" hangingPunct="1">
              <a:spcBef>
                <a:spcPct val="0"/>
              </a:spcBef>
              <a:buFont typeface="Arial" panose="020B0604020202020204" pitchFamily="34" charset="0"/>
              <a:buNone/>
            </a:pPr>
            <a:endParaRPr lang="en-US" b="0"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30</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453180">
              <a:spcAft>
                <a:spcPts val="554"/>
              </a:spcAft>
              <a:buClr>
                <a:srgbClr val="A23A30"/>
              </a:buClr>
              <a:buFont typeface="+mj-lt"/>
              <a:buNone/>
            </a:pPr>
            <a:r>
              <a:rPr lang="en-US" sz="1200" b="1" dirty="0">
                <a:solidFill>
                  <a:srgbClr val="505150"/>
                </a:solidFill>
              </a:rPr>
              <a:t>EXPLAIN to the participants why they should count breaths when a child has a cough. </a:t>
            </a:r>
            <a:endParaRPr lang="pt-BR" sz="1200" kern="1200" dirty="0">
              <a:solidFill>
                <a:schemeClr val="tx1"/>
              </a:solidFill>
              <a:effectLst/>
              <a:latin typeface="+mn-lt"/>
              <a:ea typeface="+mn-ea"/>
              <a:cs typeface="+mn-cs"/>
            </a:endParaRPr>
          </a:p>
          <a:p>
            <a:pPr marL="0" marR="0" indent="0" algn="l" defTabSz="453180" rtl="0" eaLnBrk="1" fontAlgn="auto" latinLnBrk="0" hangingPunct="1">
              <a:lnSpc>
                <a:spcPct val="100000"/>
              </a:lnSpc>
              <a:spcBef>
                <a:spcPts val="0"/>
              </a:spcBef>
              <a:spcAft>
                <a:spcPts val="554"/>
              </a:spcAft>
              <a:buClr>
                <a:srgbClr val="A23A30"/>
              </a:buClr>
              <a:buSzTx/>
              <a:buFont typeface="+mj-lt"/>
              <a:buNone/>
              <a:tabLst/>
              <a:defRPr/>
            </a:pPr>
            <a:r>
              <a:rPr lang="pt-BR" sz="1200" kern="1200" dirty="0">
                <a:solidFill>
                  <a:schemeClr val="tx1"/>
                </a:solidFill>
                <a:effectLst/>
                <a:latin typeface="+mn-lt"/>
                <a:ea typeface="+mn-ea"/>
                <a:cs typeface="+mn-cs"/>
              </a:rPr>
              <a:t> </a:t>
            </a:r>
            <a:endParaRPr lang="pt-BR" dirty="0">
              <a:effectLst/>
            </a:endParaRPr>
          </a:p>
          <a:p>
            <a:pPr marL="253225" marR="0" indent="-253225" algn="l" defTabSz="453180" rtl="0" eaLnBrk="1" fontAlgn="auto" latinLnBrk="0" hangingPunct="1">
              <a:lnSpc>
                <a:spcPct val="100000"/>
              </a:lnSpc>
              <a:spcBef>
                <a:spcPts val="0"/>
              </a:spcBef>
              <a:spcAft>
                <a:spcPts val="554"/>
              </a:spcAft>
              <a:buClr>
                <a:srgbClr val="A23A30"/>
              </a:buClr>
              <a:buSzTx/>
              <a:buFont typeface="+mj-lt"/>
              <a:buAutoNum type="arabicPeriod"/>
              <a:tabLst/>
              <a:defRPr/>
            </a:pPr>
            <a:endParaRPr lang="en-US" dirty="0"/>
          </a:p>
        </p:txBody>
      </p:sp>
      <p:sp>
        <p:nvSpPr>
          <p:cNvPr id="4" name="Slide Number Placeholder 3"/>
          <p:cNvSpPr>
            <a:spLocks noGrp="1"/>
          </p:cNvSpPr>
          <p:nvPr>
            <p:ph type="sldNum" sz="quarter" idx="10"/>
          </p:nvPr>
        </p:nvSpPr>
        <p:spPr/>
        <p:txBody>
          <a:bodyPr/>
          <a:lstStyle/>
          <a:p>
            <a:fld id="{383EDA43-A0F3-4210-B32D-CBBB2ED562D6}" type="slidenum">
              <a:rPr lang="en-US" smtClean="0"/>
              <a:t>31</a:t>
            </a:fld>
            <a:endParaRPr lang="en-US"/>
          </a:p>
        </p:txBody>
      </p:sp>
    </p:spTree>
    <p:extLst>
      <p:ext uri="{BB962C8B-B14F-4D97-AF65-F5344CB8AC3E}">
        <p14:creationId xmlns:p14="http://schemas.microsoft.com/office/powerpoint/2010/main" val="3391911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A23A30"/>
                </a:solidFill>
              </a:rPr>
              <a:t>PRESENT: FAST BREATHING IS A CLEAR SIGN OF PNEUMONIA.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A23A30"/>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b="1" dirty="0">
                <a:solidFill>
                  <a:srgbClr val="A23A30"/>
                </a:solidFill>
              </a:rPr>
              <a:t>PRESENT:</a:t>
            </a:r>
            <a:r>
              <a:rPr lang="en-GB" sz="1200" b="1" baseline="0" dirty="0">
                <a:solidFill>
                  <a:srgbClr val="A23A30"/>
                </a:solidFill>
              </a:rPr>
              <a:t> </a:t>
            </a:r>
            <a:r>
              <a:rPr lang="en-GB" sz="1200" dirty="0">
                <a:solidFill>
                  <a:srgbClr val="505150"/>
                </a:solidFill>
              </a:rPr>
              <a:t>We measure breathing by counting breaths per minute.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rgbClr val="505150"/>
                </a:solidFill>
              </a:rPr>
              <a:t>The number of breaths that defines fast breathing depends on the child’s age.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rgbClr val="505150"/>
                </a:solidFill>
              </a:rPr>
              <a:t>In a child age 2 months up to 12 months, fast breathing is 50 breaths or more per minute.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rgbClr val="505150"/>
                </a:solidFill>
              </a:rPr>
              <a:t>In a child age 12 months up to 5 years, fast breathing is 40 breaths or more per minute.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solidFill>
                <a:srgbClr val="505150"/>
              </a:solidFill>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b="1" dirty="0">
                <a:solidFill>
                  <a:srgbClr val="505150"/>
                </a:solidFill>
              </a:rPr>
              <a:t>ASK</a:t>
            </a:r>
            <a:r>
              <a:rPr lang="en-GB" sz="1200" dirty="0">
                <a:solidFill>
                  <a:srgbClr val="505150"/>
                </a:solidFill>
              </a:rPr>
              <a:t>:</a:t>
            </a:r>
            <a:r>
              <a:rPr lang="en-GB" sz="1200" baseline="0" dirty="0">
                <a:solidFill>
                  <a:srgbClr val="505150"/>
                </a:solidFill>
              </a:rPr>
              <a:t>  </a:t>
            </a:r>
            <a:r>
              <a:rPr lang="en-GB" sz="1200" dirty="0">
                <a:solidFill>
                  <a:srgbClr val="505150"/>
                </a:solidFill>
              </a:rPr>
              <a:t>But how do we count breaths?</a:t>
            </a:r>
          </a:p>
          <a:p>
            <a:endParaRPr lang="en-US" dirty="0"/>
          </a:p>
        </p:txBody>
      </p:sp>
      <p:sp>
        <p:nvSpPr>
          <p:cNvPr id="4" name="Slide Number Placeholder 3"/>
          <p:cNvSpPr>
            <a:spLocks noGrp="1"/>
          </p:cNvSpPr>
          <p:nvPr>
            <p:ph type="sldNum" sz="quarter" idx="10"/>
          </p:nvPr>
        </p:nvSpPr>
        <p:spPr/>
        <p:txBody>
          <a:bodyPr/>
          <a:lstStyle/>
          <a:p>
            <a:fld id="{383EDA43-A0F3-4210-B32D-CBBB2ED562D6}"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6532917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7709038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pPr marL="228600" indent="-228600">
              <a:buAutoNum type="arabicPeriod"/>
            </a:pPr>
            <a:r>
              <a:rPr lang="en-US" dirty="0"/>
              <a:t>Fast</a:t>
            </a:r>
          </a:p>
          <a:p>
            <a:pPr marL="228600" indent="-228600">
              <a:buAutoNum type="arabicPeriod"/>
            </a:pPr>
            <a:r>
              <a:rPr lang="en-US" dirty="0"/>
              <a:t>Normal</a:t>
            </a:r>
          </a:p>
          <a:p>
            <a:pPr marL="228600" indent="-228600">
              <a:buAutoNum type="arabicPeriod"/>
            </a:pPr>
            <a:r>
              <a:rPr lang="en-US" dirty="0"/>
              <a:t>Fast</a:t>
            </a:r>
          </a:p>
          <a:p>
            <a:pPr marL="228600" indent="-228600">
              <a:buAutoNum type="arabicPeriod"/>
            </a:pPr>
            <a:r>
              <a:rPr lang="en-US" dirty="0"/>
              <a:t>Fast</a:t>
            </a:r>
          </a:p>
          <a:p>
            <a:pPr marL="228600" indent="-228600">
              <a:buAutoNum type="arabicPeriod"/>
            </a:pPr>
            <a:r>
              <a:rPr lang="en-US" dirty="0"/>
              <a:t>Normal</a:t>
            </a:r>
          </a:p>
          <a:p>
            <a:pPr marL="228600" indent="-228600">
              <a:buAutoNum type="arabicPeriod"/>
            </a:pPr>
            <a:endParaRPr lang="en-US" dirty="0"/>
          </a:p>
          <a:p>
            <a:pPr marL="228600" indent="-228600">
              <a:buAutoNum type="arabicPeriod"/>
            </a:pPr>
            <a:endParaRPr lang="en-US" dirty="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7709038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453180">
              <a:spcAft>
                <a:spcPts val="554"/>
              </a:spcAft>
              <a:buClr>
                <a:srgbClr val="A23A30"/>
              </a:buClr>
              <a:buFont typeface="+mj-lt"/>
              <a:buNone/>
            </a:pPr>
            <a:r>
              <a:rPr lang="en-GB" sz="1200" b="1" dirty="0">
                <a:solidFill>
                  <a:srgbClr val="505150"/>
                </a:solidFill>
              </a:rPr>
              <a:t>HOW</a:t>
            </a:r>
            <a:r>
              <a:rPr lang="en-GB" sz="1200" b="1" baseline="0" dirty="0">
                <a:solidFill>
                  <a:srgbClr val="505150"/>
                </a:solidFill>
              </a:rPr>
              <a:t> TO COUNT BREATHS</a:t>
            </a:r>
          </a:p>
          <a:p>
            <a:pPr marL="0" indent="0" defTabSz="453180">
              <a:spcAft>
                <a:spcPts val="554"/>
              </a:spcAft>
              <a:buClr>
                <a:srgbClr val="A23A30"/>
              </a:buClr>
              <a:buFont typeface="+mj-lt"/>
              <a:buNone/>
            </a:pPr>
            <a:endParaRPr lang="en-GB" sz="1200" dirty="0">
              <a:solidFill>
                <a:srgbClr val="505150"/>
              </a:solidFill>
            </a:endParaRPr>
          </a:p>
          <a:p>
            <a:pPr marL="253225" marR="0" indent="-253225" algn="l" defTabSz="453180" rtl="0" eaLnBrk="1" fontAlgn="auto" latinLnBrk="0" hangingPunct="1">
              <a:lnSpc>
                <a:spcPct val="100000"/>
              </a:lnSpc>
              <a:spcBef>
                <a:spcPts val="0"/>
              </a:spcBef>
              <a:spcAft>
                <a:spcPts val="554"/>
              </a:spcAft>
              <a:buClr>
                <a:srgbClr val="A23A30"/>
              </a:buClr>
              <a:buSzTx/>
              <a:buFont typeface="+mj-lt"/>
              <a:buAutoNum type="arabicPeriod"/>
              <a:tabLst/>
              <a:defRPr/>
            </a:pPr>
            <a:r>
              <a:rPr lang="en-GB" sz="1200" b="1" dirty="0">
                <a:solidFill>
                  <a:srgbClr val="505150"/>
                </a:solidFill>
              </a:rPr>
              <a:t>PRESENT</a:t>
            </a:r>
            <a:r>
              <a:rPr lang="en-GB" sz="1200" dirty="0">
                <a:solidFill>
                  <a:srgbClr val="505150"/>
                </a:solidFill>
              </a:rPr>
              <a:t>:</a:t>
            </a:r>
            <a:r>
              <a:rPr lang="en-GB" sz="1200" baseline="0" dirty="0">
                <a:solidFill>
                  <a:srgbClr val="505150"/>
                </a:solidFill>
              </a:rPr>
              <a:t>  </a:t>
            </a:r>
            <a:r>
              <a:rPr lang="en-GB" sz="1200" b="0" dirty="0">
                <a:solidFill>
                  <a:srgbClr val="A23A30"/>
                </a:solidFill>
              </a:rPr>
              <a:t>Knowing how to count a child’s breath is important for understanding if a child has pneumonia. Here is how you do it: </a:t>
            </a:r>
          </a:p>
          <a:p>
            <a:pPr marL="710425" lvl="1" indent="-253225" defTabSz="453180">
              <a:spcAft>
                <a:spcPts val="554"/>
              </a:spcAft>
              <a:buClr>
                <a:srgbClr val="A23A30"/>
              </a:buClr>
              <a:buFont typeface="+mj-lt"/>
              <a:buAutoNum type="arabicPeriod"/>
            </a:pPr>
            <a:r>
              <a:rPr lang="en-GB" sz="1200" dirty="0">
                <a:solidFill>
                  <a:srgbClr val="505150"/>
                </a:solidFill>
              </a:rPr>
              <a:t>The child must be calm and still. Have the mother hold the child if necessary. If the child is sleeping, do not wake the child.</a:t>
            </a:r>
          </a:p>
          <a:p>
            <a:pPr marL="710425" lvl="1" indent="-253225" defTabSz="453180">
              <a:spcAft>
                <a:spcPts val="554"/>
              </a:spcAft>
              <a:buClr>
                <a:srgbClr val="A23A30"/>
              </a:buClr>
              <a:buFont typeface="+mj-lt"/>
              <a:buAutoNum type="arabicPeriod"/>
            </a:pPr>
            <a:r>
              <a:rPr lang="en-GB" sz="1200" dirty="0">
                <a:solidFill>
                  <a:srgbClr val="505150"/>
                </a:solidFill>
              </a:rPr>
              <a:t>Start keeping track of the time. For one minute, watch the child’s breathing. Breathing in and out counts as one breath. </a:t>
            </a:r>
            <a:br>
              <a:rPr lang="en-GB" sz="1200" dirty="0">
                <a:solidFill>
                  <a:srgbClr val="505150"/>
                </a:solidFill>
              </a:rPr>
            </a:br>
            <a:r>
              <a:rPr lang="en-GB" sz="1200" dirty="0">
                <a:solidFill>
                  <a:srgbClr val="505150"/>
                </a:solidFill>
              </a:rPr>
              <a:t>It is easier if you just count every time the child breathes out.</a:t>
            </a:r>
          </a:p>
          <a:p>
            <a:pPr marL="710425" lvl="1" indent="-253225" defTabSz="453180">
              <a:spcAft>
                <a:spcPts val="554"/>
              </a:spcAft>
              <a:buClr>
                <a:srgbClr val="A23A30"/>
              </a:buClr>
              <a:buFont typeface="+mj-lt"/>
              <a:buAutoNum type="arabicPeriod"/>
            </a:pPr>
            <a:r>
              <a:rPr lang="en-GB" sz="1200" dirty="0">
                <a:solidFill>
                  <a:srgbClr val="505150"/>
                </a:solidFill>
              </a:rPr>
              <a:t>At the end of one minute, stop counting and record the number of breaths per minute.</a:t>
            </a:r>
          </a:p>
          <a:p>
            <a:pPr marL="710425" lvl="1" indent="-253225" defTabSz="453180">
              <a:spcAft>
                <a:spcPts val="554"/>
              </a:spcAft>
              <a:buClr>
                <a:srgbClr val="A23A30"/>
              </a:buClr>
              <a:buFont typeface="+mj-lt"/>
              <a:buAutoNum type="arabicPeriod"/>
            </a:pPr>
            <a:r>
              <a:rPr lang="en-GB" sz="1200" dirty="0">
                <a:solidFill>
                  <a:srgbClr val="505150"/>
                </a:solidFill>
              </a:rPr>
              <a:t>Sometimes, children get restless, and their breathing becomes hard to count. If you are unsure, do the count again. If the child starts to cry or moves too much, wait until the child is calm and count again.</a:t>
            </a:r>
          </a:p>
          <a:p>
            <a:pPr marL="710425" lvl="1" indent="-253225" defTabSz="453180">
              <a:spcAft>
                <a:spcPts val="554"/>
              </a:spcAft>
              <a:buClr>
                <a:srgbClr val="A23A30"/>
              </a:buClr>
              <a:buFont typeface="+mj-lt"/>
              <a:buAutoNum type="arabicPeriod"/>
            </a:pPr>
            <a:endParaRPr lang="en-GB" sz="1200" dirty="0">
              <a:solidFill>
                <a:srgbClr val="505150"/>
              </a:solidFill>
            </a:endParaRPr>
          </a:p>
          <a:p>
            <a:pPr marL="228600" indent="-228600">
              <a:buFont typeface="+mj-lt"/>
              <a:buAutoNum type="arabicPeriod"/>
            </a:pPr>
            <a:r>
              <a:rPr lang="en-US" b="1" dirty="0"/>
              <a:t>ASK</a:t>
            </a:r>
            <a:r>
              <a:rPr lang="en-US" dirty="0"/>
              <a:t> for and </a:t>
            </a:r>
            <a:r>
              <a:rPr lang="en-US" b="1" dirty="0"/>
              <a:t>ANSWER</a:t>
            </a:r>
            <a:r>
              <a:rPr lang="en-US" dirty="0"/>
              <a:t> questions.</a:t>
            </a:r>
          </a:p>
        </p:txBody>
      </p:sp>
      <p:sp>
        <p:nvSpPr>
          <p:cNvPr id="4" name="Slide Number Placeholder 3"/>
          <p:cNvSpPr>
            <a:spLocks noGrp="1"/>
          </p:cNvSpPr>
          <p:nvPr>
            <p:ph type="sldNum" sz="quarter" idx="10"/>
          </p:nvPr>
        </p:nvSpPr>
        <p:spPr/>
        <p:txBody>
          <a:bodyPr/>
          <a:lstStyle/>
          <a:p>
            <a:fld id="{383EDA43-A0F3-4210-B32D-CBBB2ED562D6}" type="slidenum">
              <a:rPr lang="en-US" smtClean="0"/>
              <a:t>35</a:t>
            </a:fld>
            <a:endParaRPr lang="en-US"/>
          </a:p>
        </p:txBody>
      </p:sp>
    </p:spTree>
    <p:extLst>
      <p:ext uri="{BB962C8B-B14F-4D97-AF65-F5344CB8AC3E}">
        <p14:creationId xmlns:p14="http://schemas.microsoft.com/office/powerpoint/2010/main" val="33919112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3180" rtl="0" eaLnBrk="1" fontAlgn="auto" latinLnBrk="0" hangingPunct="1">
              <a:lnSpc>
                <a:spcPct val="100000"/>
              </a:lnSpc>
              <a:spcBef>
                <a:spcPts val="0"/>
              </a:spcBef>
              <a:spcAft>
                <a:spcPts val="554"/>
              </a:spcAft>
              <a:buClr>
                <a:srgbClr val="A23A30"/>
              </a:buClr>
              <a:buSzTx/>
              <a:buFont typeface="+mj-lt"/>
              <a:buNone/>
              <a:tabLst/>
              <a:defRPr/>
            </a:pPr>
            <a:r>
              <a:rPr lang="en-GB" sz="1200" b="1" dirty="0">
                <a:solidFill>
                  <a:srgbClr val="505150"/>
                </a:solidFill>
              </a:rPr>
              <a:t>HOW</a:t>
            </a:r>
            <a:r>
              <a:rPr lang="en-GB" sz="1200" b="1" baseline="0" dirty="0">
                <a:solidFill>
                  <a:srgbClr val="505150"/>
                </a:solidFill>
              </a:rPr>
              <a:t> TO COUNT </a:t>
            </a:r>
            <a:r>
              <a:rPr lang="en-GB" sz="1200" b="1" baseline="0">
                <a:solidFill>
                  <a:srgbClr val="505150"/>
                </a:solidFill>
              </a:rPr>
              <a:t>BREATHS - </a:t>
            </a:r>
            <a:r>
              <a:rPr lang="en-US" b="1" u="sng"/>
              <a:t>VIDEO 5</a:t>
            </a:r>
            <a:r>
              <a:rPr lang="en-US" b="1" u="sng" baseline="0"/>
              <a:t> </a:t>
            </a:r>
            <a:r>
              <a:rPr lang="en-US" b="1" dirty="0"/>
              <a:t>in your video folder!</a:t>
            </a:r>
          </a:p>
          <a:p>
            <a:pPr marL="0" indent="0" defTabSz="453180">
              <a:spcAft>
                <a:spcPts val="554"/>
              </a:spcAft>
              <a:buClr>
                <a:srgbClr val="A23A30"/>
              </a:buClr>
              <a:buFont typeface="+mj-lt"/>
              <a:buNone/>
            </a:pPr>
            <a:endParaRPr lang="en-GB" sz="1200" dirty="0">
              <a:solidFill>
                <a:srgbClr val="505150"/>
              </a:solidFill>
            </a:endParaRPr>
          </a:p>
          <a:p>
            <a:pPr marL="253225" marR="0" indent="-253225" algn="l" defTabSz="453180" rtl="0" eaLnBrk="1" fontAlgn="auto" latinLnBrk="0" hangingPunct="1">
              <a:lnSpc>
                <a:spcPct val="100000"/>
              </a:lnSpc>
              <a:spcBef>
                <a:spcPts val="0"/>
              </a:spcBef>
              <a:spcAft>
                <a:spcPts val="554"/>
              </a:spcAft>
              <a:buClr>
                <a:srgbClr val="A23A30"/>
              </a:buClr>
              <a:buSzTx/>
              <a:buFont typeface="+mj-lt"/>
              <a:buAutoNum type="arabicPeriod"/>
              <a:tabLst/>
              <a:defRPr/>
            </a:pPr>
            <a:r>
              <a:rPr lang="en-AU" sz="1200" b="1" dirty="0">
                <a:solidFill>
                  <a:srgbClr val="505150"/>
                </a:solidFill>
              </a:rPr>
              <a:t>Play the video:</a:t>
            </a:r>
            <a:endParaRPr lang="pt-BR" sz="1200" kern="1200" dirty="0">
              <a:solidFill>
                <a:schemeClr val="tx1"/>
              </a:solidFill>
              <a:effectLst/>
              <a:latin typeface="+mn-lt"/>
              <a:ea typeface="+mn-ea"/>
              <a:cs typeface="+mn-cs"/>
            </a:endParaRPr>
          </a:p>
          <a:p>
            <a:pPr marL="0" marR="0" indent="0" algn="l" defTabSz="453180" rtl="0" eaLnBrk="1" fontAlgn="auto" latinLnBrk="0" hangingPunct="1">
              <a:lnSpc>
                <a:spcPct val="100000"/>
              </a:lnSpc>
              <a:spcBef>
                <a:spcPts val="0"/>
              </a:spcBef>
              <a:spcAft>
                <a:spcPts val="554"/>
              </a:spcAft>
              <a:buClr>
                <a:srgbClr val="A23A30"/>
              </a:buClr>
              <a:buSzTx/>
              <a:buFont typeface="+mj-lt"/>
              <a:buNone/>
              <a:tabLst/>
              <a:defRPr/>
            </a:pPr>
            <a:r>
              <a:rPr lang="pt-BR" sz="1200" kern="1200" dirty="0" err="1">
                <a:solidFill>
                  <a:schemeClr val="tx1"/>
                </a:solidFill>
                <a:effectLst/>
                <a:latin typeface="+mn-lt"/>
                <a:ea typeface="+mn-ea"/>
                <a:cs typeface="+mn-cs"/>
              </a:rPr>
              <a:t>After</a:t>
            </a:r>
            <a:r>
              <a:rPr lang="pt-BR" sz="1200" kern="1200" dirty="0">
                <a:solidFill>
                  <a:schemeClr val="tx1"/>
                </a:solidFill>
                <a:effectLst/>
                <a:latin typeface="+mn-lt"/>
                <a:ea typeface="+mn-ea"/>
                <a:cs typeface="+mn-cs"/>
              </a:rPr>
              <a:t> </a:t>
            </a:r>
            <a:r>
              <a:rPr lang="pt-BR" sz="1200" kern="1200" dirty="0" err="1">
                <a:solidFill>
                  <a:schemeClr val="tx1"/>
                </a:solidFill>
                <a:effectLst/>
                <a:latin typeface="+mn-lt"/>
                <a:ea typeface="+mn-ea"/>
                <a:cs typeface="+mn-cs"/>
              </a:rPr>
              <a:t>the</a:t>
            </a:r>
            <a:r>
              <a:rPr lang="pt-BR" sz="1200" kern="1200" dirty="0">
                <a:solidFill>
                  <a:schemeClr val="tx1"/>
                </a:solidFill>
                <a:effectLst/>
                <a:latin typeface="+mn-lt"/>
                <a:ea typeface="+mn-ea"/>
                <a:cs typeface="+mn-cs"/>
              </a:rPr>
              <a:t> </a:t>
            </a:r>
            <a:r>
              <a:rPr lang="pt-BR" sz="1200" kern="1200" dirty="0" err="1">
                <a:solidFill>
                  <a:schemeClr val="tx1"/>
                </a:solidFill>
                <a:effectLst/>
                <a:latin typeface="+mn-lt"/>
                <a:ea typeface="+mn-ea"/>
                <a:cs typeface="+mn-cs"/>
              </a:rPr>
              <a:t>video</a:t>
            </a:r>
            <a:r>
              <a:rPr lang="pt-BR" sz="1200" kern="1200" dirty="0">
                <a:solidFill>
                  <a:schemeClr val="tx1"/>
                </a:solidFill>
                <a:effectLst/>
                <a:latin typeface="+mn-lt"/>
                <a:ea typeface="+mn-ea"/>
                <a:cs typeface="+mn-cs"/>
              </a:rPr>
              <a:t> – </a:t>
            </a:r>
            <a:r>
              <a:rPr lang="pt-BR" sz="1200" kern="1200" dirty="0" err="1">
                <a:solidFill>
                  <a:schemeClr val="tx1"/>
                </a:solidFill>
                <a:effectLst/>
                <a:latin typeface="+mn-lt"/>
                <a:ea typeface="+mn-ea"/>
                <a:cs typeface="+mn-cs"/>
              </a:rPr>
              <a:t>ask</a:t>
            </a:r>
            <a:r>
              <a:rPr lang="pt-BR" sz="1200" kern="1200" dirty="0">
                <a:solidFill>
                  <a:schemeClr val="tx1"/>
                </a:solidFill>
                <a:effectLst/>
                <a:latin typeface="+mn-lt"/>
                <a:ea typeface="+mn-ea"/>
                <a:cs typeface="+mn-cs"/>
              </a:rPr>
              <a:t> </a:t>
            </a:r>
            <a:r>
              <a:rPr lang="pt-BR" sz="1200" kern="1200" dirty="0" err="1">
                <a:solidFill>
                  <a:schemeClr val="tx1"/>
                </a:solidFill>
                <a:effectLst/>
                <a:latin typeface="+mn-lt"/>
                <a:ea typeface="+mn-ea"/>
                <a:cs typeface="+mn-cs"/>
              </a:rPr>
              <a:t>if</a:t>
            </a:r>
            <a:r>
              <a:rPr lang="pt-BR" sz="1200" kern="1200" dirty="0">
                <a:solidFill>
                  <a:schemeClr val="tx1"/>
                </a:solidFill>
                <a:effectLst/>
                <a:latin typeface="+mn-lt"/>
                <a:ea typeface="+mn-ea"/>
                <a:cs typeface="+mn-cs"/>
              </a:rPr>
              <a:t> </a:t>
            </a:r>
            <a:r>
              <a:rPr lang="pt-BR" sz="1200" kern="1200" dirty="0" err="1">
                <a:solidFill>
                  <a:schemeClr val="tx1"/>
                </a:solidFill>
                <a:effectLst/>
                <a:latin typeface="+mn-lt"/>
                <a:ea typeface="+mn-ea"/>
                <a:cs typeface="+mn-cs"/>
              </a:rPr>
              <a:t>there</a:t>
            </a:r>
            <a:r>
              <a:rPr lang="pt-BR" sz="1200" kern="1200" dirty="0">
                <a:solidFill>
                  <a:schemeClr val="tx1"/>
                </a:solidFill>
                <a:effectLst/>
                <a:latin typeface="+mn-lt"/>
                <a:ea typeface="+mn-ea"/>
                <a:cs typeface="+mn-cs"/>
              </a:rPr>
              <a:t> are </a:t>
            </a:r>
            <a:r>
              <a:rPr lang="pt-BR" sz="1200" kern="1200" dirty="0" err="1">
                <a:solidFill>
                  <a:schemeClr val="tx1"/>
                </a:solidFill>
                <a:effectLst/>
                <a:latin typeface="+mn-lt"/>
                <a:ea typeface="+mn-ea"/>
                <a:cs typeface="+mn-cs"/>
              </a:rPr>
              <a:t>any</a:t>
            </a:r>
            <a:r>
              <a:rPr lang="pt-BR" sz="1200" kern="1200" dirty="0">
                <a:solidFill>
                  <a:schemeClr val="tx1"/>
                </a:solidFill>
                <a:effectLst/>
                <a:latin typeface="+mn-lt"/>
                <a:ea typeface="+mn-ea"/>
                <a:cs typeface="+mn-cs"/>
              </a:rPr>
              <a:t> </a:t>
            </a:r>
            <a:r>
              <a:rPr lang="pt-BR" sz="1200" kern="1200" dirty="0" err="1">
                <a:solidFill>
                  <a:schemeClr val="tx1"/>
                </a:solidFill>
                <a:effectLst/>
                <a:latin typeface="+mn-lt"/>
                <a:ea typeface="+mn-ea"/>
                <a:cs typeface="+mn-cs"/>
              </a:rPr>
              <a:t>questions</a:t>
            </a:r>
            <a:r>
              <a:rPr lang="pt-BR" sz="1200" kern="1200" dirty="0">
                <a:solidFill>
                  <a:schemeClr val="tx1"/>
                </a:solidFill>
                <a:effectLst/>
                <a:latin typeface="+mn-lt"/>
                <a:ea typeface="+mn-ea"/>
                <a:cs typeface="+mn-cs"/>
              </a:rPr>
              <a:t>.</a:t>
            </a:r>
          </a:p>
          <a:p>
            <a:pPr marL="0" marR="0" indent="0" algn="l" defTabSz="453180" rtl="0" eaLnBrk="1" fontAlgn="auto" latinLnBrk="0" hangingPunct="1">
              <a:lnSpc>
                <a:spcPct val="100000"/>
              </a:lnSpc>
              <a:spcBef>
                <a:spcPts val="0"/>
              </a:spcBef>
              <a:spcAft>
                <a:spcPts val="554"/>
              </a:spcAft>
              <a:buClr>
                <a:srgbClr val="A23A30"/>
              </a:buClr>
              <a:buSzTx/>
              <a:buFont typeface="+mj-lt"/>
              <a:buNone/>
              <a:tabLst/>
              <a:defRPr/>
            </a:pPr>
            <a:r>
              <a:rPr lang="pt-BR" sz="1200" kern="1200" dirty="0">
                <a:solidFill>
                  <a:schemeClr val="tx1"/>
                </a:solidFill>
                <a:effectLst/>
                <a:latin typeface="+mn-lt"/>
                <a:ea typeface="+mn-ea"/>
                <a:cs typeface="+mn-cs"/>
              </a:rPr>
              <a:t> </a:t>
            </a:r>
            <a:endParaRPr lang="pt-BR" dirty="0">
              <a:effectLst/>
            </a:endParaRPr>
          </a:p>
          <a:p>
            <a:pPr marL="253225" marR="0" indent="-253225" algn="l" defTabSz="453180" rtl="0" eaLnBrk="1" fontAlgn="auto" latinLnBrk="0" hangingPunct="1">
              <a:lnSpc>
                <a:spcPct val="100000"/>
              </a:lnSpc>
              <a:spcBef>
                <a:spcPts val="0"/>
              </a:spcBef>
              <a:spcAft>
                <a:spcPts val="554"/>
              </a:spcAft>
              <a:buClr>
                <a:srgbClr val="A23A30"/>
              </a:buClr>
              <a:buSzTx/>
              <a:buFont typeface="+mj-lt"/>
              <a:buAutoNum type="arabicPeriod"/>
              <a:tabLst/>
              <a:defRPr/>
            </a:pPr>
            <a:endParaRPr lang="en-US" dirty="0"/>
          </a:p>
        </p:txBody>
      </p:sp>
      <p:sp>
        <p:nvSpPr>
          <p:cNvPr id="4" name="Slide Number Placeholder 3"/>
          <p:cNvSpPr>
            <a:spLocks noGrp="1"/>
          </p:cNvSpPr>
          <p:nvPr>
            <p:ph type="sldNum" sz="quarter" idx="10"/>
          </p:nvPr>
        </p:nvSpPr>
        <p:spPr/>
        <p:txBody>
          <a:bodyPr/>
          <a:lstStyle/>
          <a:p>
            <a:fld id="{383EDA43-A0F3-4210-B32D-CBBB2ED562D6}" type="slidenum">
              <a:rPr lang="en-US" smtClean="0"/>
              <a:t>36</a:t>
            </a:fld>
            <a:endParaRPr lang="en-US"/>
          </a:p>
        </p:txBody>
      </p:sp>
    </p:spTree>
    <p:extLst>
      <p:ext uri="{BB962C8B-B14F-4D97-AF65-F5344CB8AC3E}">
        <p14:creationId xmlns:p14="http://schemas.microsoft.com/office/powerpoint/2010/main" val="33919112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b="1" dirty="0"/>
              <a:t>WAIT</a:t>
            </a:r>
            <a:r>
              <a:rPr lang="en-US" b="1" baseline="0" dirty="0"/>
              <a:t> with handing out </a:t>
            </a:r>
            <a:r>
              <a:rPr lang="en-US" b="1" dirty="0"/>
              <a:t>the respiratory timers</a:t>
            </a:r>
          </a:p>
          <a:p>
            <a:pPr marL="228600" indent="-228600">
              <a:buAutoNum type="arabicPeriod"/>
            </a:pPr>
            <a:endParaRPr lang="en-US" b="1" baseline="0" dirty="0"/>
          </a:p>
          <a:p>
            <a:pPr marL="228600" indent="-228600">
              <a:buAutoNum type="arabicPeriod"/>
            </a:pPr>
            <a:r>
              <a:rPr lang="en-US" b="1" baseline="0" dirty="0"/>
              <a:t>EXPLAIN </a:t>
            </a:r>
            <a:r>
              <a:rPr lang="en-US" b="0" baseline="0" dirty="0"/>
              <a:t>that </a:t>
            </a:r>
            <a:r>
              <a:rPr lang="en-US" b="0" i="1" baseline="0" dirty="0"/>
              <a:t>this timer is an accurate timing device that enables you to count the respiratory rate of a young child for an exact duration of 30 or 60 seconds. Audible ticks will sound every second so that you can be sure the timing is in progress, while continuing to observe the patient. </a:t>
            </a:r>
          </a:p>
          <a:p>
            <a:pPr marL="228600" indent="-228600">
              <a:buAutoNum type="arabicPeriod"/>
            </a:pPr>
            <a:endParaRPr lang="en-US" b="0" baseline="0" dirty="0"/>
          </a:p>
          <a:p>
            <a:pPr marL="228600" indent="-228600">
              <a:buAutoNum type="arabicPeriod"/>
            </a:pPr>
            <a:r>
              <a:rPr lang="en-US" b="1" baseline="0" dirty="0"/>
              <a:t>GO OVER the instructions </a:t>
            </a:r>
            <a:r>
              <a:rPr lang="en-US" b="0" baseline="0" dirty="0"/>
              <a:t>with the class. </a:t>
            </a:r>
          </a:p>
          <a:p>
            <a:pPr marL="228600" indent="-228600">
              <a:buAutoNum type="arabicPeriod"/>
            </a:pPr>
            <a:endParaRPr lang="en-US" b="0" baseline="0" dirty="0"/>
          </a:p>
          <a:p>
            <a:pPr marL="228600" indent="-228600">
              <a:buAutoNum type="arabicPeriod"/>
            </a:pPr>
            <a:r>
              <a:rPr lang="en-US" b="1" baseline="0" dirty="0"/>
              <a:t>Clarify</a:t>
            </a:r>
            <a:r>
              <a:rPr lang="en-US" b="0" baseline="0" dirty="0"/>
              <a:t> any questions or issues</a:t>
            </a:r>
          </a:p>
          <a:p>
            <a:pPr marL="228600" indent="-228600">
              <a:buAutoNum type="arabicPeriod"/>
            </a:pPr>
            <a:endParaRPr lang="en-US" b="0" baseline="0" dirty="0"/>
          </a:p>
          <a:p>
            <a:pPr marL="228600" indent="-228600">
              <a:buAutoNum type="arabicPeriod"/>
            </a:pPr>
            <a:r>
              <a:rPr lang="en-US" b="1" baseline="0" dirty="0"/>
              <a:t>INVITE </a:t>
            </a:r>
            <a:r>
              <a:rPr lang="en-US" b="0" baseline="0" dirty="0"/>
              <a:t>people to try their respiratory timer. It is important that both people get to try how to use the timer. </a:t>
            </a:r>
            <a:endParaRPr lang="en-US" b="1"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18204861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HAND OUT THE RESPIRATORY TIMER</a:t>
            </a:r>
          </a:p>
          <a:p>
            <a:endParaRPr lang="en-US" b="1" dirty="0"/>
          </a:p>
          <a:p>
            <a:r>
              <a:rPr lang="en-US" b="1" dirty="0"/>
              <a:t>Let people try it out for 1 minute. Then tell them to not use it until the training video!</a:t>
            </a:r>
          </a:p>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38</a:t>
            </a:fld>
            <a:endParaRPr lang="en-US"/>
          </a:p>
        </p:txBody>
      </p:sp>
    </p:spTree>
    <p:extLst>
      <p:ext uri="{BB962C8B-B14F-4D97-AF65-F5344CB8AC3E}">
        <p14:creationId xmlns:p14="http://schemas.microsoft.com/office/powerpoint/2010/main" val="1702781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timer is not the only</a:t>
            </a:r>
            <a:r>
              <a:rPr lang="en-US" baseline="0" dirty="0"/>
              <a:t> device you can use when counting breaths per minute. </a:t>
            </a:r>
          </a:p>
          <a:p>
            <a:endParaRPr lang="en-US" baseline="0" dirty="0"/>
          </a:p>
          <a:p>
            <a:r>
              <a:rPr lang="en-US" baseline="0" dirty="0"/>
              <a:t>GO OVER other devices one by one and explain how they can be used to measure 1 minute while they count breaths.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39</a:t>
            </a:fld>
            <a:endParaRPr lang="en-US"/>
          </a:p>
        </p:txBody>
      </p:sp>
    </p:spTree>
    <p:extLst>
      <p:ext uri="{BB962C8B-B14F-4D97-AF65-F5344CB8AC3E}">
        <p14:creationId xmlns:p14="http://schemas.microsoft.com/office/powerpoint/2010/main" val="1009579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REVIEW THE PLAN FOR DAY 3</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ANNOUNCE </a:t>
            </a:r>
            <a:r>
              <a:rPr lang="en-US" sz="1200" b="0" kern="1200" dirty="0">
                <a:solidFill>
                  <a:schemeClr val="tx1"/>
                </a:solidFill>
                <a:latin typeface="+mn-lt"/>
                <a:ea typeface="+mn-ea"/>
                <a:cs typeface="+mn-cs"/>
              </a:rPr>
              <a:t>the focus for session 1</a:t>
            </a:r>
            <a:endParaRPr lang="en-US" sz="1200" b="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767869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dirty="0">
                <a:solidFill>
                  <a:srgbClr val="505150"/>
                </a:solidFill>
              </a:rPr>
              <a:t>PRACTICE</a:t>
            </a:r>
            <a:r>
              <a:rPr lang="en-GB" sz="1200" b="1" baseline="0" dirty="0">
                <a:solidFill>
                  <a:srgbClr val="505150"/>
                </a:solidFill>
              </a:rPr>
              <a:t> COUNTING BREATHS – </a:t>
            </a:r>
            <a:r>
              <a:rPr lang="en-US" b="1" u="sng" dirty="0"/>
              <a:t>VIDEO 9</a:t>
            </a:r>
            <a:r>
              <a:rPr lang="en-US" b="1" u="sng" baseline="0" dirty="0"/>
              <a:t> </a:t>
            </a:r>
            <a:r>
              <a:rPr lang="en-US" b="1" dirty="0"/>
              <a:t>in your video folder!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dirty="0"/>
              <a:t>EXPLAIN</a:t>
            </a:r>
            <a:r>
              <a:rPr lang="en-US" b="1" baseline="0" dirty="0"/>
              <a:t> to the participants that there will be a practice case in the video.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baseline="0" dirty="0"/>
              <a:t>TELL </a:t>
            </a:r>
            <a:r>
              <a:rPr lang="en-US" b="0" baseline="0" dirty="0"/>
              <a:t>the participants that you want them to </a:t>
            </a:r>
            <a:r>
              <a:rPr lang="en-US" b="1" baseline="0" dirty="0"/>
              <a:t>practice using their timer and other devices</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0" baseline="0" dirty="0"/>
              <a:t>For each drug shop </a:t>
            </a:r>
            <a:r>
              <a:rPr lang="en-US" b="1" baseline="0" dirty="0"/>
              <a:t>– let 1 person practice with the timer and another one with a mobile phone. </a:t>
            </a:r>
            <a:endParaRPr lang="en-US" b="1" dirty="0"/>
          </a:p>
          <a:p>
            <a:r>
              <a:rPr lang="en-US" b="1" dirty="0"/>
              <a:t>4. Play video </a:t>
            </a:r>
            <a:r>
              <a:rPr lang="en-US" b="0" dirty="0"/>
              <a:t>of how to count breaths </a:t>
            </a:r>
          </a:p>
          <a:p>
            <a:r>
              <a:rPr lang="en-US" b="1" dirty="0"/>
              <a:t>5. STOP </a:t>
            </a:r>
            <a:r>
              <a:rPr lang="en-US" b="0" dirty="0"/>
              <a:t>just before the health workers</a:t>
            </a:r>
            <a:r>
              <a:rPr lang="en-US" b="0" baseline="0" dirty="0"/>
              <a:t> start counting – tell participants you want them to count along with the health worker</a:t>
            </a:r>
            <a:endParaRPr lang="en-US" b="0" dirty="0"/>
          </a:p>
          <a:p>
            <a:endParaRPr lang="en-US" b="1" dirty="0"/>
          </a:p>
          <a:p>
            <a:r>
              <a:rPr lang="en-US" b="1" dirty="0"/>
              <a:t>5. After watching</a:t>
            </a:r>
            <a:r>
              <a:rPr lang="en-US" b="1" baseline="0" dirty="0"/>
              <a:t> the video, </a:t>
            </a:r>
            <a:endParaRPr lang="en-US" b="1" dirty="0"/>
          </a:p>
          <a:p>
            <a:pPr lvl="1"/>
            <a:r>
              <a:rPr lang="en-US" b="1" dirty="0"/>
              <a:t>REVIEW</a:t>
            </a:r>
            <a:r>
              <a:rPr lang="en-US" baseline="0" dirty="0"/>
              <a:t> correct answers for the video examples with the trainees</a:t>
            </a:r>
          </a:p>
          <a:p>
            <a:pPr lvl="1"/>
            <a:r>
              <a:rPr lang="en-US" b="1" baseline="0" dirty="0"/>
              <a:t>CLARIFY</a:t>
            </a:r>
            <a:r>
              <a:rPr lang="en-US" baseline="0" dirty="0"/>
              <a:t> any questions</a:t>
            </a:r>
          </a:p>
          <a:p>
            <a:pPr lvl="1"/>
            <a:endParaRPr lang="en-US" baseline="0" dirty="0"/>
          </a:p>
          <a:p>
            <a:pPr lvl="1"/>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40</a:t>
            </a:fld>
            <a:endParaRPr lang="en-US"/>
          </a:p>
        </p:txBody>
      </p:sp>
    </p:spTree>
    <p:extLst>
      <p:ext uri="{BB962C8B-B14F-4D97-AF65-F5344CB8AC3E}">
        <p14:creationId xmlns:p14="http://schemas.microsoft.com/office/powerpoint/2010/main" val="33263758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b="1" baseline="0" dirty="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734B82-09B3-497D-9D33-A7270278E78F}" type="slidenum">
              <a:rPr lang="en-US" smtClean="0">
                <a:solidFill>
                  <a:prstClr val="black"/>
                </a:solidFill>
              </a:rPr>
              <a:pPr fontAlgn="base">
                <a:spcBef>
                  <a:spcPct val="0"/>
                </a:spcBef>
                <a:spcAft>
                  <a:spcPct val="0"/>
                </a:spcAft>
                <a:defRPr/>
              </a:pPr>
              <a:t>42</a:t>
            </a:fld>
            <a:endParaRPr lang="en-US">
              <a:solidFill>
                <a:prstClr val="black"/>
              </a:solidFill>
            </a:endParaRPr>
          </a:p>
        </p:txBody>
      </p:sp>
    </p:spTree>
    <p:extLst>
      <p:ext uri="{BB962C8B-B14F-4D97-AF65-F5344CB8AC3E}">
        <p14:creationId xmlns:p14="http://schemas.microsoft.com/office/powerpoint/2010/main" val="19338952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b="1" kern="1200" dirty="0">
                <a:solidFill>
                  <a:schemeClr val="tx1"/>
                </a:solidFill>
                <a:latin typeface="Calibri" panose="020F0502020204030204" pitchFamily="34" charset="0"/>
                <a:ea typeface="+mn-ea"/>
                <a:cs typeface="+mn-cs"/>
              </a:rPr>
              <a:t>SUMMARIZE</a:t>
            </a:r>
            <a:r>
              <a:rPr lang="en-US" sz="1200" kern="1200" dirty="0">
                <a:solidFill>
                  <a:schemeClr val="tx1"/>
                </a:solidFill>
                <a:latin typeface="Calibri" panose="020F0502020204030204" pitchFamily="34" charset="0"/>
                <a:ea typeface="+mn-ea"/>
                <a:cs typeface="+mn-cs"/>
              </a:rPr>
              <a:t> </a:t>
            </a:r>
            <a:r>
              <a:rPr lang="en-US" sz="1200" b="1" kern="1200" dirty="0">
                <a:solidFill>
                  <a:schemeClr val="tx1"/>
                </a:solidFill>
                <a:latin typeface="Calibri" panose="020F0502020204030204" pitchFamily="34" charset="0"/>
                <a:ea typeface="+mn-ea"/>
                <a:cs typeface="+mn-cs"/>
              </a:rPr>
              <a:t>THE SESSION</a:t>
            </a:r>
            <a:endParaRPr lang="en-US" sz="1200" kern="1200" dirty="0">
              <a:solidFill>
                <a:schemeClr val="tx1"/>
              </a:solidFill>
              <a:latin typeface="Calibri" panose="020F0502020204030204" pitchFamily="34" charset="0"/>
              <a:ea typeface="+mn-ea"/>
              <a:cs typeface="+mn-cs"/>
            </a:endParaRPr>
          </a:p>
          <a:p>
            <a:endParaRPr lang="en-US" sz="1200" baseline="0" dirty="0">
              <a:latin typeface="Calibri" panose="020F0502020204030204" pitchFamily="34" charset="0"/>
            </a:endParaRPr>
          </a:p>
          <a:p>
            <a:pPr marL="228600" indent="-228600" eaLnBrk="1" hangingPunct="1">
              <a:spcBef>
                <a:spcPct val="0"/>
              </a:spcBef>
              <a:buFont typeface="+mj-lt"/>
              <a:buAutoNum type="arabicPeriod"/>
            </a:pPr>
            <a:r>
              <a:rPr lang="en-US" sz="1200" b="1" kern="1200" dirty="0">
                <a:solidFill>
                  <a:schemeClr val="tx1"/>
                </a:solidFill>
                <a:latin typeface="Calibri" panose="020F0502020204030204" pitchFamily="34" charset="0"/>
                <a:ea typeface="+mn-ea"/>
                <a:cs typeface="+mn-cs"/>
              </a:rPr>
              <a:t>HIGHLIGHT </a:t>
            </a:r>
            <a:r>
              <a:rPr lang="en-US" sz="1200" b="0" kern="1200" dirty="0">
                <a:solidFill>
                  <a:schemeClr val="tx1"/>
                </a:solidFill>
                <a:latin typeface="Calibri" panose="020F0502020204030204" pitchFamily="34" charset="0"/>
                <a:ea typeface="+mn-ea"/>
                <a:cs typeface="+mn-cs"/>
              </a:rPr>
              <a:t>the summary message.</a:t>
            </a:r>
          </a:p>
          <a:p>
            <a:pPr lvl="1" algn="l" defTabSz="457177">
              <a:defRPr/>
            </a:pPr>
            <a:r>
              <a:rPr lang="en-US" sz="1200" b="0" dirty="0">
                <a:solidFill>
                  <a:srgbClr val="DC2524"/>
                </a:solidFill>
                <a:latin typeface="Calibri" panose="020F0502020204030204" pitchFamily="34" charset="0"/>
              </a:rPr>
              <a:t>The Sick Child Guide tells when to: Treat, Treat and Refer, and when to Follow-up. Keep it handy.  </a:t>
            </a:r>
            <a:endParaRPr lang="en-US" sz="1200" b="0" dirty="0">
              <a:solidFill>
                <a:srgbClr val="063A73"/>
              </a:solidFill>
              <a:latin typeface="Calibri" panose="020F0502020204030204" pitchFamily="34" charset="0"/>
            </a:endParaRPr>
          </a:p>
          <a:p>
            <a:pPr lvl="1" defTabSz="457177">
              <a:defRPr/>
            </a:pPr>
            <a:endParaRPr lang="en-US" sz="1200" b="1" kern="1200" dirty="0">
              <a:solidFill>
                <a:schemeClr val="tx1"/>
              </a:solidFill>
              <a:latin typeface="Calibri" panose="020F0502020204030204" pitchFamily="34" charset="0"/>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Calibri" panose="020F0502020204030204" pitchFamily="34" charset="0"/>
                <a:ea typeface="+mn-ea"/>
                <a:cs typeface="+mn-cs"/>
              </a:rPr>
              <a:t>ASK FOR AND CLARIFY </a:t>
            </a:r>
            <a:r>
              <a:rPr lang="en-US" sz="1200" kern="1200" dirty="0">
                <a:solidFill>
                  <a:schemeClr val="tx1"/>
                </a:solidFill>
                <a:latin typeface="Calibri" panose="020F0502020204030204" pitchFamily="34" charset="0"/>
                <a:ea typeface="+mn-ea"/>
                <a:cs typeface="+mn-cs"/>
              </a:rPr>
              <a:t>any general questions about the Sick Child Guide.</a:t>
            </a:r>
          </a:p>
          <a:p>
            <a:pPr eaLnBrk="1" hangingPunct="1">
              <a:spcBef>
                <a:spcPct val="0"/>
              </a:spcBef>
            </a:pPr>
            <a:endParaRPr lang="en-US" sz="1200" b="1" kern="1200" dirty="0">
              <a:solidFill>
                <a:schemeClr val="tx1"/>
              </a:solidFill>
              <a:latin typeface="Calibri" panose="020F0502020204030204" pitchFamily="34" charset="0"/>
              <a:ea typeface="+mn-ea"/>
              <a:cs typeface="+mn-cs"/>
            </a:endParaRPr>
          </a:p>
          <a:p>
            <a:pPr eaLnBrk="1" hangingPunct="1">
              <a:spcBef>
                <a:spcPct val="0"/>
              </a:spcBef>
            </a:pPr>
            <a:endParaRPr lang="en-US" sz="1200" dirty="0">
              <a:latin typeface="Calibri" panose="020F0502020204030204" pitchFamily="34" charset="0"/>
            </a:endParaRPr>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DA9A0F-9E6B-4DD0-96A5-92F169401DA7}" type="slidenum">
              <a:rPr lang="en-US" smtClean="0">
                <a:solidFill>
                  <a:prstClr val="black"/>
                </a:solidFill>
              </a:rPr>
              <a:pPr fontAlgn="base">
                <a:spcBef>
                  <a:spcPct val="0"/>
                </a:spcBef>
                <a:spcAft>
                  <a:spcPct val="0"/>
                </a:spcAft>
                <a:defRPr/>
              </a:pPr>
              <a:t>43</a:t>
            </a:fld>
            <a:endParaRPr lang="en-US">
              <a:solidFill>
                <a:prstClr val="black"/>
              </a:solidFill>
            </a:endParaRPr>
          </a:p>
        </p:txBody>
      </p:sp>
    </p:spTree>
    <p:extLst>
      <p:ext uri="{BB962C8B-B14F-4D97-AF65-F5344CB8AC3E}">
        <p14:creationId xmlns:p14="http://schemas.microsoft.com/office/powerpoint/2010/main" val="40074110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ANNOUNCE THE</a:t>
            </a:r>
            <a:r>
              <a:rPr lang="en-US" b="1" baseline="0" dirty="0"/>
              <a:t> FOCUS OF SESSION 4.</a:t>
            </a:r>
            <a:r>
              <a:rPr lang="en-US" sz="1200" dirty="0">
                <a:solidFill>
                  <a:schemeClr val="tx2"/>
                </a:solidFill>
              </a:rPr>
              <a:t> </a:t>
            </a:r>
            <a:r>
              <a:rPr lang="en-US" sz="1200" b="1" dirty="0">
                <a:solidFill>
                  <a:schemeClr val="tx2"/>
                </a:solidFill>
              </a:rPr>
              <a:t>TREATING COUGH AND PNEUMONIA</a:t>
            </a:r>
            <a:endParaRPr lang="en-US" b="1" baseline="0" dirty="0"/>
          </a:p>
          <a:p>
            <a:endParaRPr lang="en-US" baseline="0" dirty="0"/>
          </a:p>
          <a:p>
            <a:r>
              <a:rPr lang="en-US" sz="1200" b="1" dirty="0">
                <a:solidFill>
                  <a:schemeClr val="accent2">
                    <a:lumMod val="75000"/>
                  </a:schemeClr>
                </a:solidFill>
              </a:rPr>
              <a:t>During this session, your focus is to:</a:t>
            </a:r>
            <a:endParaRPr lang="en-US" sz="1200" b="1" dirty="0">
              <a:solidFill>
                <a:schemeClr val="tx2"/>
              </a:solidFill>
            </a:endParaRPr>
          </a:p>
          <a:p>
            <a:pPr marL="628650" lvl="1" indent="-171450">
              <a:spcAft>
                <a:spcPts val="600"/>
              </a:spcAft>
              <a:buFont typeface="Arial" panose="020B0604020202020204" pitchFamily="34" charset="0"/>
              <a:buChar char="•"/>
            </a:pPr>
            <a:r>
              <a:rPr lang="en-US" sz="1200" b="0" dirty="0">
                <a:solidFill>
                  <a:schemeClr val="tx2"/>
                </a:solidFill>
              </a:rPr>
              <a:t>Practice Assessing Cases of Pneumonia</a:t>
            </a:r>
          </a:p>
          <a:p>
            <a:pPr marL="628650" lvl="1" indent="-171450">
              <a:spcAft>
                <a:spcPts val="600"/>
              </a:spcAft>
              <a:buFont typeface="Arial" panose="020B0604020202020204" pitchFamily="34" charset="0"/>
              <a:buChar char="•"/>
            </a:pPr>
            <a:r>
              <a:rPr lang="en-US" sz="1200" b="0" dirty="0">
                <a:solidFill>
                  <a:schemeClr val="tx2"/>
                </a:solidFill>
              </a:rPr>
              <a:t>Interview Clients</a:t>
            </a:r>
          </a:p>
          <a:p>
            <a:pPr marL="628650" lvl="1" indent="-171450">
              <a:spcAft>
                <a:spcPts val="600"/>
              </a:spcAft>
              <a:buFont typeface="Arial" panose="020B0604020202020204" pitchFamily="34" charset="0"/>
              <a:buChar char="•"/>
            </a:pPr>
            <a:r>
              <a:rPr lang="en-US" sz="1200" b="0" dirty="0">
                <a:solidFill>
                  <a:schemeClr val="tx2"/>
                </a:solidFill>
              </a:rPr>
              <a:t>Practice Treatment and Instructions</a:t>
            </a:r>
          </a:p>
          <a:p>
            <a:pPr marL="628650" lvl="1" indent="-171450">
              <a:spcAft>
                <a:spcPts val="600"/>
              </a:spcAft>
              <a:buFont typeface="Arial" panose="020B0604020202020204" pitchFamily="34" charset="0"/>
              <a:buChar char="•"/>
            </a:pPr>
            <a:r>
              <a:rPr lang="en-US" sz="1200" b="0" dirty="0">
                <a:solidFill>
                  <a:schemeClr val="tx2"/>
                </a:solidFill>
              </a:rPr>
              <a:t>Advise on Home-Treatment and Prevention</a:t>
            </a:r>
            <a:endParaRPr lang="en-US" sz="1200" b="0" dirty="0"/>
          </a:p>
          <a:p>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5412470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2 – treating pneumonia</a:t>
            </a:r>
            <a:endParaRPr lang="en-US" sz="1200" b="1" kern="1200" dirty="0">
              <a:solidFill>
                <a:schemeClr val="tx1"/>
              </a:solidFill>
              <a:latin typeface="+mn-lt"/>
              <a:ea typeface="+mn-ea"/>
              <a:cs typeface="+mn-cs"/>
            </a:endParaRPr>
          </a:p>
          <a:p>
            <a:pPr marL="0" indent="0" eaLnBrk="1" hangingPunct="1">
              <a:spcBef>
                <a:spcPct val="0"/>
              </a:spcBef>
              <a:buFont typeface="+mj-lt"/>
              <a:buNone/>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If a child has fast breathing (and no chest in-drawing or other danger sign) then they need to be treated for pneumonia.</a:t>
            </a:r>
          </a:p>
          <a:p>
            <a:pPr marL="228600" indent="-228600" eaLnBrk="1" hangingPunct="1">
              <a:spcBef>
                <a:spcPct val="0"/>
              </a:spcBef>
              <a:buFont typeface="+mj-lt"/>
              <a:buAutoNum type="arabicPeriod"/>
            </a:pPr>
            <a:r>
              <a:rPr lang="en-US" sz="1200" b="0" kern="1200" baseline="0" dirty="0">
                <a:solidFill>
                  <a:schemeClr val="tx1"/>
                </a:solidFill>
                <a:latin typeface="+mn-lt"/>
                <a:ea typeface="+mn-ea"/>
                <a:cs typeface="+mn-cs"/>
              </a:rPr>
              <a:t>We use Amoxicillin dispersible tablets to treat pneumonia</a:t>
            </a:r>
          </a:p>
          <a:p>
            <a:pPr marL="628650" lvl="1" indent="-171450" eaLnBrk="1" hangingPunct="1">
              <a:spcBef>
                <a:spcPct val="0"/>
              </a:spcBef>
              <a:buFont typeface="Arial" panose="020B0604020202020204" pitchFamily="34" charset="0"/>
              <a:buChar char="•"/>
            </a:pPr>
            <a:endParaRPr lang="en-US" sz="1200" b="0" kern="1200" dirty="0">
              <a:solidFill>
                <a:schemeClr val="tx1"/>
              </a:solidFill>
              <a:latin typeface="+mn-lt"/>
              <a:ea typeface="+mn-ea"/>
              <a:cs typeface="+mn-cs"/>
            </a:endParaRPr>
          </a:p>
          <a:p>
            <a:pPr marL="0" lvl="0" indent="0" eaLnBrk="1" hangingPunct="1">
              <a:spcBef>
                <a:spcPct val="0"/>
              </a:spcBef>
              <a:buFont typeface="Arial" panose="020B0604020202020204" pitchFamily="34" charset="0"/>
              <a:buNone/>
            </a:pPr>
            <a:endParaRPr lang="en-US" b="0"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45</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2 – treating pneumonia</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ANY</a:t>
            </a:r>
            <a:r>
              <a:rPr lang="en-US" sz="1200" b="0" kern="1200" baseline="0" dirty="0">
                <a:solidFill>
                  <a:schemeClr val="tx1"/>
                </a:solidFill>
                <a:latin typeface="+mn-lt"/>
                <a:ea typeface="+mn-ea"/>
                <a:cs typeface="+mn-cs"/>
              </a:rPr>
              <a:t> child that has fast breathing (and NO DANGER SIGN) should be treated with Amoxicillin.</a:t>
            </a:r>
          </a:p>
          <a:p>
            <a:pPr marL="228600" indent="-228600" eaLnBrk="1" hangingPunct="1">
              <a:spcBef>
                <a:spcPct val="0"/>
              </a:spcBef>
              <a:buFont typeface="+mj-lt"/>
              <a:buAutoNum type="arabicPeriod"/>
            </a:pPr>
            <a:endParaRPr lang="en-US" sz="1200" b="0" kern="1200" baseline="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0" kern="1200" baseline="0" dirty="0">
                <a:solidFill>
                  <a:schemeClr val="tx1"/>
                </a:solidFill>
                <a:latin typeface="+mn-lt"/>
                <a:ea typeface="+mn-ea"/>
                <a:cs typeface="+mn-cs"/>
              </a:rPr>
              <a:t>EXPLAIN</a:t>
            </a:r>
          </a:p>
          <a:p>
            <a:pPr marL="685800" lvl="1" indent="-228600" eaLnBrk="1" hangingPunct="1">
              <a:spcBef>
                <a:spcPct val="0"/>
              </a:spcBef>
              <a:buFont typeface="+mj-lt"/>
              <a:buAutoNum type="arabicPeriod"/>
            </a:pPr>
            <a:r>
              <a:rPr lang="en-US" sz="1200" b="0" kern="1200" baseline="0" dirty="0">
                <a:solidFill>
                  <a:schemeClr val="tx1"/>
                </a:solidFill>
                <a:latin typeface="+mn-lt"/>
                <a:ea typeface="+mn-ea"/>
                <a:cs typeface="+mn-cs"/>
              </a:rPr>
              <a:t>That this table refers to a 250mg tablet (explain that this is different to previous tablets in Uganda that were 125mg)</a:t>
            </a:r>
          </a:p>
          <a:p>
            <a:pPr marL="1143000" lvl="2" indent="-228600" eaLnBrk="1" hangingPunct="1">
              <a:spcBef>
                <a:spcPct val="0"/>
              </a:spcBef>
              <a:buFont typeface="+mj-lt"/>
              <a:buAutoNum type="arabicPeriod"/>
            </a:pPr>
            <a:r>
              <a:rPr lang="en-US" sz="1200" b="0" kern="1200" baseline="0" dirty="0">
                <a:solidFill>
                  <a:schemeClr val="tx1"/>
                </a:solidFill>
                <a:latin typeface="+mn-lt"/>
                <a:ea typeface="+mn-ea"/>
                <a:cs typeface="+mn-cs"/>
              </a:rPr>
              <a:t>SHOW them the packaging of KPI 250mg tablets.</a:t>
            </a:r>
          </a:p>
          <a:p>
            <a:pPr marL="685800" lvl="1" indent="-228600" eaLnBrk="1" hangingPunct="1">
              <a:spcBef>
                <a:spcPct val="0"/>
              </a:spcBef>
              <a:buFont typeface="+mj-lt"/>
              <a:buAutoNum type="arabicPeriod"/>
            </a:pPr>
            <a:r>
              <a:rPr lang="en-US" sz="1200" b="0" kern="1200" baseline="0" dirty="0">
                <a:solidFill>
                  <a:schemeClr val="tx1"/>
                </a:solidFill>
                <a:latin typeface="+mn-lt"/>
                <a:ea typeface="+mn-ea"/>
                <a:cs typeface="+mn-cs"/>
              </a:rPr>
              <a:t> The 2 different age categories – 2 months to 12months take 2 tablets per day (1 in morning and 1 at night) – for 5 days</a:t>
            </a:r>
          </a:p>
          <a:p>
            <a:pPr marL="2743200" lvl="6" indent="0" eaLnBrk="1" hangingPunct="1">
              <a:spcBef>
                <a:spcPct val="0"/>
              </a:spcBef>
              <a:buFont typeface="+mj-lt"/>
              <a:buNone/>
            </a:pPr>
            <a:r>
              <a:rPr lang="en-US" sz="1200" b="0" kern="1200" baseline="0" dirty="0">
                <a:solidFill>
                  <a:schemeClr val="tx1"/>
                </a:solidFill>
                <a:latin typeface="+mn-lt"/>
                <a:ea typeface="+mn-ea"/>
                <a:cs typeface="+mn-cs"/>
              </a:rPr>
              <a:t>- 12months to 5 years take 4 tablets per day (2 in morning and 2 at night) – for 5 days</a:t>
            </a:r>
          </a:p>
          <a:p>
            <a:pPr marL="628650" lvl="1" indent="-171450" eaLnBrk="1" hangingPunct="1">
              <a:spcBef>
                <a:spcPct val="0"/>
              </a:spcBef>
              <a:buFont typeface="Arial" panose="020B0604020202020204" pitchFamily="34" charset="0"/>
              <a:buChar char="•"/>
            </a:pPr>
            <a:endParaRPr lang="en-US" sz="1200" b="0" kern="1200" dirty="0">
              <a:solidFill>
                <a:schemeClr val="tx1"/>
              </a:solidFill>
              <a:latin typeface="+mn-lt"/>
              <a:ea typeface="+mn-ea"/>
              <a:cs typeface="+mn-cs"/>
            </a:endParaRPr>
          </a:p>
          <a:p>
            <a:pPr marL="0" lvl="0" indent="0" eaLnBrk="1" hangingPunct="1">
              <a:spcBef>
                <a:spcPct val="0"/>
              </a:spcBef>
              <a:buFont typeface="Arial" panose="020B0604020202020204" pitchFamily="34" charset="0"/>
              <a:buNone/>
            </a:pPr>
            <a:endParaRPr lang="en-US" b="0"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46</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How to mix Amoxicillin DT</a:t>
            </a:r>
          </a:p>
          <a:p>
            <a:pPr eaLnBrk="1" hangingPunct="1">
              <a:spcBef>
                <a:spcPct val="0"/>
              </a:spcBef>
            </a:pPr>
            <a:endParaRPr lang="en-US" sz="1200" b="1" kern="1200" baseline="0" dirty="0">
              <a:solidFill>
                <a:schemeClr val="bg1"/>
              </a:solidFill>
              <a:latin typeface="+mn-lt"/>
              <a:ea typeface="+mn-ea"/>
              <a:cs typeface="+mn-cs"/>
            </a:endParaRPr>
          </a:p>
          <a:p>
            <a:pPr eaLnBrk="1" hangingPunct="1">
              <a:spcBef>
                <a:spcPct val="0"/>
              </a:spcBef>
            </a:pPr>
            <a:r>
              <a:rPr lang="en-US" sz="1200" b="1" kern="1200" baseline="0" dirty="0">
                <a:solidFill>
                  <a:schemeClr val="bg1"/>
                </a:solidFill>
                <a:latin typeface="+mn-lt"/>
                <a:ea typeface="+mn-ea"/>
                <a:cs typeface="+mn-cs"/>
              </a:rPr>
              <a:t>Highlight to the group that if dispersible tablets are not available, other forms of AMX can be used such as syrup or tablets that can be crushed.</a:t>
            </a:r>
            <a:endParaRPr lang="en-US" sz="1200" b="0" kern="1200" baseline="0" dirty="0">
              <a:solidFill>
                <a:schemeClr val="tx1"/>
              </a:solidFill>
              <a:latin typeface="+mn-lt"/>
              <a:ea typeface="+mn-ea"/>
              <a:cs typeface="+mn-cs"/>
            </a:endParaRPr>
          </a:p>
          <a:p>
            <a:pPr marL="628650" lvl="1" indent="-171450" eaLnBrk="1" hangingPunct="1">
              <a:spcBef>
                <a:spcPct val="0"/>
              </a:spcBef>
              <a:buFont typeface="Arial" panose="020B0604020202020204" pitchFamily="34" charset="0"/>
              <a:buChar char="•"/>
            </a:pPr>
            <a:endParaRPr lang="en-US" sz="1200" b="0" kern="1200" dirty="0">
              <a:solidFill>
                <a:schemeClr val="tx1"/>
              </a:solidFill>
              <a:latin typeface="+mn-lt"/>
              <a:ea typeface="+mn-ea"/>
              <a:cs typeface="+mn-cs"/>
            </a:endParaRPr>
          </a:p>
          <a:p>
            <a:pPr marL="0" lvl="0" indent="0" eaLnBrk="1" hangingPunct="1">
              <a:spcBef>
                <a:spcPct val="0"/>
              </a:spcBef>
              <a:buFont typeface="Arial" panose="020B0604020202020204" pitchFamily="34" charset="0"/>
              <a:buNone/>
            </a:pPr>
            <a:endParaRPr lang="en-US" b="0" i="1"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Calibri" panose="020F0502020204030204" pitchFamily="34" charset="0"/>
              </a:rPr>
              <a:t>DEMONSTRATE PREPARATION OF AMOXICILLIN </a:t>
            </a:r>
            <a:endParaRPr lang="en-US" sz="1200" b="1" kern="1200" dirty="0">
              <a:solidFill>
                <a:schemeClr val="tx1"/>
              </a:solidFill>
              <a:latin typeface="Calibri" panose="020F0502020204030204" pitchFamily="34" charset="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EXPLAIN the steps</a:t>
            </a:r>
            <a:r>
              <a:rPr lang="en-US" sz="1200" b="1" kern="1200" baseline="0" dirty="0">
                <a:solidFill>
                  <a:schemeClr val="tx1"/>
                </a:solidFill>
                <a:latin typeface="Calibri" panose="020F0502020204030204" pitchFamily="34" charset="0"/>
                <a:ea typeface="+mn-ea"/>
                <a:cs typeface="+mn-cs"/>
              </a:rPr>
              <a:t> </a:t>
            </a:r>
          </a:p>
          <a:p>
            <a:pPr marL="628650" lvl="1" indent="-171450">
              <a:buFont typeface="Arial" panose="020B0604020202020204" pitchFamily="34" charset="0"/>
              <a:buChar char="•"/>
            </a:pPr>
            <a:r>
              <a:rPr lang="en-US" sz="1200" b="0" dirty="0">
                <a:latin typeface="Calibri" panose="020F0502020204030204" pitchFamily="34" charset="0"/>
              </a:rPr>
              <a:t>The caregiver puts the tablet in a spoon, cup or small bowl.</a:t>
            </a:r>
          </a:p>
          <a:p>
            <a:pPr marL="628650" lvl="1" indent="-171450">
              <a:buFont typeface="Arial" panose="020B0604020202020204" pitchFamily="34" charset="0"/>
              <a:buChar char="•"/>
            </a:pPr>
            <a:r>
              <a:rPr lang="en-US" sz="1200" b="0" dirty="0">
                <a:latin typeface="Calibri" panose="020F0502020204030204" pitchFamily="34" charset="0"/>
              </a:rPr>
              <a:t>Mix it with a small amount of </a:t>
            </a:r>
            <a:r>
              <a:rPr lang="en-US" sz="1200" b="0" dirty="0" err="1">
                <a:latin typeface="Calibri" panose="020F0502020204030204" pitchFamily="34" charset="0"/>
              </a:rPr>
              <a:t>breastmilk</a:t>
            </a:r>
            <a:r>
              <a:rPr lang="en-US" sz="1200" b="0" dirty="0">
                <a:latin typeface="Calibri" panose="020F0502020204030204" pitchFamily="34" charset="0"/>
              </a:rPr>
              <a:t>, water or juice.  </a:t>
            </a:r>
            <a:r>
              <a:rPr lang="en-US" sz="1200" b="0" dirty="0">
                <a:solidFill>
                  <a:schemeClr val="accent2">
                    <a:lumMod val="75000"/>
                  </a:schemeClr>
                </a:solidFill>
                <a:latin typeface="Calibri" panose="020F0502020204030204" pitchFamily="34" charset="0"/>
              </a:rPr>
              <a:t>Do not crush the tablet.</a:t>
            </a:r>
          </a:p>
          <a:p>
            <a:pPr marL="628650" lvl="1" indent="-171450">
              <a:buFont typeface="Arial" panose="020B0604020202020204" pitchFamily="34" charset="0"/>
              <a:buChar char="•"/>
            </a:pPr>
            <a:r>
              <a:rPr lang="en-US" sz="1200" b="0" dirty="0">
                <a:latin typeface="Calibri" panose="020F0502020204030204" pitchFamily="34" charset="0"/>
              </a:rPr>
              <a:t>Give the medicine with a spoon.</a:t>
            </a:r>
          </a:p>
          <a:p>
            <a:pPr marL="628650" lvl="1" indent="-171450">
              <a:buFont typeface="Arial" panose="020B0604020202020204" pitchFamily="34" charset="0"/>
              <a:buChar char="•"/>
            </a:pPr>
            <a:r>
              <a:rPr lang="en-US" sz="1200" b="0" dirty="0">
                <a:latin typeface="Calibri" panose="020F0502020204030204" pitchFamily="34" charset="0"/>
              </a:rPr>
              <a:t>The caregiver gives one dose in the morning and one dose at night.</a:t>
            </a:r>
          </a:p>
          <a:p>
            <a:pPr marL="685800" marR="0" lvl="1" indent="-2286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kern="1200" dirty="0">
              <a:solidFill>
                <a:schemeClr val="tx1"/>
              </a:solidFill>
              <a:latin typeface="Calibri" panose="020F0502020204030204" pitchFamily="34" charset="0"/>
              <a:ea typeface="+mn-ea"/>
              <a:cs typeface="+mn-cs"/>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startAt="2"/>
              <a:tabLst/>
              <a:defRPr/>
            </a:pPr>
            <a:r>
              <a:rPr lang="en-US" sz="1200" b="1" kern="1200" dirty="0">
                <a:solidFill>
                  <a:schemeClr val="tx1"/>
                </a:solidFill>
                <a:latin typeface="Calibri" panose="020F0502020204030204" pitchFamily="34" charset="0"/>
                <a:ea typeface="+mn-ea"/>
                <a:cs typeface="+mn-cs"/>
              </a:rPr>
              <a:t>DEMONSTRATE </a:t>
            </a:r>
            <a:r>
              <a:rPr lang="en-US" sz="1200" b="0" kern="1200" dirty="0">
                <a:solidFill>
                  <a:schemeClr val="tx1"/>
                </a:solidFill>
                <a:latin typeface="Calibri" panose="020F0502020204030204" pitchFamily="34" charset="0"/>
                <a:ea typeface="+mn-ea"/>
                <a:cs typeface="+mn-cs"/>
              </a:rPr>
              <a:t>how to prepare and administer amoxicillin treatment.</a:t>
            </a:r>
            <a:r>
              <a:rPr lang="en-US" sz="1200" dirty="0">
                <a:latin typeface="Calibri" panose="020F0502020204030204" pitchFamily="34" charset="0"/>
              </a:rPr>
              <a:t> </a:t>
            </a:r>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47</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AMOXICILLIN TABLETS</a:t>
            </a:r>
          </a:p>
          <a:p>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228600" indent="-228600">
              <a:buFont typeface="+mj-lt"/>
              <a:buAutoNum type="arabicPeriod"/>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PRESENT</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Look for the new Amoxicillin Treatment tablets – Amoxicillin – 250 DT.  </a:t>
            </a:r>
          </a:p>
          <a:p>
            <a:pPr marL="228600" indent="-228600">
              <a:buFont typeface="+mj-lt"/>
              <a:buAutoNum type="arabicPeriod"/>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If the 250mg DT is not available – the 125mg DT can be used – the number of tablets should just be doubled.</a:t>
            </a:r>
          </a:p>
          <a:p>
            <a:pPr marL="228600" indent="-228600">
              <a:buFont typeface="+mj-lt"/>
              <a:buAutoNum type="arabicPeriod"/>
            </a:pP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4" name="Slide Number Placeholder 3"/>
          <p:cNvSpPr>
            <a:spLocks noGrp="1"/>
          </p:cNvSpPr>
          <p:nvPr>
            <p:ph type="sldNum" sz="quarter" idx="10"/>
          </p:nvPr>
        </p:nvSpPr>
        <p:spPr/>
        <p:txBody>
          <a:bodyPr/>
          <a:lstStyle/>
          <a:p>
            <a:fld id="{383EDA43-A0F3-4210-B32D-CBBB2ED562D6}" type="slidenum">
              <a:rPr lang="en-US" smtClean="0"/>
              <a:t>48</a:t>
            </a:fld>
            <a:endParaRPr lang="en-US"/>
          </a:p>
        </p:txBody>
      </p:sp>
    </p:spTree>
    <p:extLst>
      <p:ext uri="{BB962C8B-B14F-4D97-AF65-F5344CB8AC3E}">
        <p14:creationId xmlns:p14="http://schemas.microsoft.com/office/powerpoint/2010/main" val="13773215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rPr>
              <a:t>TEAM PRACTICE MIXING AMOXICILLIN</a:t>
            </a:r>
            <a:r>
              <a:rPr lang="en-US" b="1" dirty="0"/>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dirty="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a:t>PUT </a:t>
            </a:r>
            <a:r>
              <a:rPr lang="en-US" dirty="0"/>
              <a:t>the trainees in teams of 3 or 4.</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dirty="0"/>
          </a:p>
          <a:p>
            <a:pPr marL="228600" lvl="0" indent="-228600">
              <a:buFont typeface="+mj-lt"/>
              <a:buAutoNum type="arabicPeriod"/>
            </a:pPr>
            <a:r>
              <a:rPr lang="en-US" b="1" dirty="0"/>
              <a:t>DISTRIBUTE an</a:t>
            </a:r>
            <a:r>
              <a:rPr lang="en-US" b="1" baseline="0" dirty="0"/>
              <a:t> Amoxicillin sample to each group.</a:t>
            </a:r>
          </a:p>
          <a:p>
            <a:pPr marL="228600" lvl="0" indent="-228600">
              <a:buFont typeface="+mj-lt"/>
              <a:buAutoNum type="arabicPeriod"/>
            </a:pPr>
            <a:endParaRPr lang="en-US" b="1" baseline="0" dirty="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a:t>PRESENT the steps in the activity.</a:t>
            </a:r>
          </a:p>
          <a:p>
            <a:pPr marL="628650" lvl="1" indent="-171450">
              <a:buFont typeface="Arial" panose="020B0604020202020204" pitchFamily="34" charset="0"/>
              <a:buChar char="•"/>
            </a:pPr>
            <a:r>
              <a:rPr lang="en-US" b="1" dirty="0"/>
              <a:t>TELL</a:t>
            </a:r>
            <a:r>
              <a:rPr lang="en-US" dirty="0"/>
              <a:t> each team to work together to dissolve one tablet of Amoxicillin in a very small amount of water.  </a:t>
            </a:r>
          </a:p>
          <a:p>
            <a:pPr marL="628650" lvl="1" indent="-171450">
              <a:buFont typeface="Arial" panose="020B0604020202020204" pitchFamily="34" charset="0"/>
              <a:buChar char="•"/>
            </a:pPr>
            <a:r>
              <a:rPr lang="en-US" dirty="0"/>
              <a:t>They should discuss how to describe the process to the caregiver.  </a:t>
            </a:r>
          </a:p>
          <a:p>
            <a:pPr marL="628650" lvl="1" indent="-171450">
              <a:buFont typeface="Arial" panose="020B0604020202020204" pitchFamily="34" charset="0"/>
              <a:buChar char="•"/>
            </a:pPr>
            <a:r>
              <a:rPr lang="en-US" dirty="0"/>
              <a:t>They should also discuss/practice how to give the treatment to a small child (in a spoon or cup) </a:t>
            </a:r>
          </a:p>
          <a:p>
            <a:pPr marL="628650" lvl="1" indent="-171450">
              <a:buFont typeface="Arial" panose="020B0604020202020204" pitchFamily="34" charset="0"/>
              <a:buChar char="•"/>
            </a:pPr>
            <a:r>
              <a:rPr lang="en-US" dirty="0"/>
              <a:t>Discuss</a:t>
            </a:r>
            <a:r>
              <a:rPr lang="en-US" baseline="0" dirty="0"/>
              <a:t> how to encourage the child to </a:t>
            </a:r>
            <a:r>
              <a:rPr lang="en-US" dirty="0"/>
              <a:t>drink the full dose.</a:t>
            </a:r>
          </a:p>
          <a:p>
            <a:pPr marL="628650" lvl="1" indent="-171450">
              <a:buFont typeface="Arial" panose="020B0604020202020204" pitchFamily="34" charset="0"/>
              <a:buChar char="•"/>
            </a:pPr>
            <a:endParaRPr lang="en-US" dirty="0"/>
          </a:p>
          <a:p>
            <a:pPr marL="228600" indent="-228600">
              <a:buFont typeface="+mj-lt"/>
              <a:buAutoNum type="arabicPeriod"/>
            </a:pPr>
            <a:r>
              <a:rPr lang="en-US" b="1" dirty="0"/>
              <a:t>GIVE</a:t>
            </a:r>
            <a:r>
              <a:rPr lang="en-US" dirty="0"/>
              <a:t> the teams 10 minutes to practice.</a:t>
            </a:r>
          </a:p>
          <a:p>
            <a:pPr marL="228600" indent="-228600">
              <a:buFont typeface="+mj-lt"/>
              <a:buAutoNum type="arabicPeriod"/>
            </a:pPr>
            <a:endParaRPr lang="en-US" dirty="0"/>
          </a:p>
          <a:p>
            <a:pPr marL="228600" indent="-228600">
              <a:buFont typeface="+mj-lt"/>
              <a:buAutoNum type="arabicPeriod"/>
            </a:pPr>
            <a:r>
              <a:rPr lang="en-US" b="1" dirty="0"/>
              <a:t>INVITE</a:t>
            </a:r>
            <a:r>
              <a:rPr lang="en-US" dirty="0"/>
              <a:t> one team to demonstrate their work and </a:t>
            </a:r>
            <a:r>
              <a:rPr lang="en-US" b="1" dirty="0"/>
              <a:t>ALLOW</a:t>
            </a:r>
            <a:r>
              <a:rPr lang="en-US" dirty="0"/>
              <a:t> other teams to comment.</a:t>
            </a:r>
          </a:p>
          <a:p>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4454986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ANNOUNCE</a:t>
            </a:r>
            <a:r>
              <a:rPr lang="en-US" dirty="0"/>
              <a:t> that you</a:t>
            </a:r>
            <a:r>
              <a:rPr lang="en-US" baseline="0" dirty="0"/>
              <a:t> will now practice filling in the patient register and referral form for children with cough</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51</a:t>
            </a:fld>
            <a:endParaRPr lang="en-US"/>
          </a:p>
        </p:txBody>
      </p:sp>
    </p:spTree>
    <p:extLst>
      <p:ext uri="{BB962C8B-B14F-4D97-AF65-F5344CB8AC3E}">
        <p14:creationId xmlns:p14="http://schemas.microsoft.com/office/powerpoint/2010/main" val="3812920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b="1" dirty="0">
                <a:solidFill>
                  <a:schemeClr val="bg1"/>
                </a:solidFill>
              </a:rPr>
              <a:t>REVIEW WORKSHOP NORMS</a:t>
            </a:r>
          </a:p>
          <a:p>
            <a:pPr lvl="0"/>
            <a:endParaRPr lang="en-US" sz="1200" b="1" kern="1200" dirty="0">
              <a:solidFill>
                <a:schemeClr val="tx1"/>
              </a:solidFill>
              <a:latin typeface="+mn-lt"/>
              <a:ea typeface="+mn-ea"/>
              <a:cs typeface="+mn-cs"/>
            </a:endParaRPr>
          </a:p>
          <a:p>
            <a:pPr marL="228600" lvl="0" indent="-228600">
              <a:buAutoNum type="arabicPeriod"/>
            </a:pPr>
            <a:r>
              <a:rPr lang="en-US" sz="1200" b="1" kern="1200" dirty="0">
                <a:solidFill>
                  <a:schemeClr val="tx1"/>
                </a:solidFill>
                <a:latin typeface="+mn-lt"/>
                <a:ea typeface="+mn-ea"/>
                <a:cs typeface="+mn-cs"/>
              </a:rPr>
              <a:t>REMIND participants of norms</a:t>
            </a:r>
            <a:r>
              <a:rPr lang="en-US" sz="1200" b="0" kern="1200" baseline="0" dirty="0">
                <a:solidFill>
                  <a:schemeClr val="tx1"/>
                </a:solidFill>
                <a:latin typeface="+mn-lt"/>
                <a:ea typeface="+mn-ea"/>
                <a:cs typeface="+mn-cs"/>
              </a:rPr>
              <a:t> that were decided on from Day 1</a:t>
            </a:r>
            <a:endParaRPr lang="en-US" sz="1200" kern="1200" dirty="0">
              <a:solidFill>
                <a:schemeClr val="tx1"/>
              </a:solidFill>
              <a:latin typeface="+mn-lt"/>
              <a:ea typeface="+mn-ea"/>
              <a:cs typeface="+mn-cs"/>
            </a:endParaRPr>
          </a:p>
          <a:p>
            <a:pPr marL="228600" lvl="0" indent="-228600">
              <a:buAutoNum type="arabicPeriod"/>
            </a:pPr>
            <a:endParaRPr lang="en-US" sz="1200" kern="1200" dirty="0">
              <a:solidFill>
                <a:schemeClr val="tx1"/>
              </a:solidFill>
              <a:latin typeface="+mn-lt"/>
              <a:ea typeface="+mn-ea"/>
              <a:cs typeface="+mn-cs"/>
            </a:endParaRPr>
          </a:p>
          <a:p>
            <a:pPr marL="228600" lvl="0" indent="-228600">
              <a:buAutoNum type="arabicPeriod"/>
            </a:pPr>
            <a:r>
              <a:rPr lang="en-US" sz="1200" b="1" kern="1200" dirty="0">
                <a:solidFill>
                  <a:schemeClr val="tx1"/>
                </a:solidFill>
                <a:latin typeface="+mn-lt"/>
                <a:ea typeface="+mn-ea"/>
                <a:cs typeface="+mn-cs"/>
              </a:rPr>
              <a:t>SEE</a:t>
            </a:r>
            <a:r>
              <a:rPr lang="en-US" sz="1200" kern="1200" dirty="0">
                <a:solidFill>
                  <a:schemeClr val="tx1"/>
                </a:solidFill>
                <a:latin typeface="+mn-lt"/>
                <a:ea typeface="+mn-ea"/>
                <a:cs typeface="+mn-cs"/>
              </a:rPr>
              <a:t> if new</a:t>
            </a:r>
            <a:r>
              <a:rPr lang="en-US" sz="1200" kern="1200" baseline="0" dirty="0">
                <a:solidFill>
                  <a:schemeClr val="tx1"/>
                </a:solidFill>
                <a:latin typeface="+mn-lt"/>
                <a:ea typeface="+mn-ea"/>
                <a:cs typeface="+mn-cs"/>
              </a:rPr>
              <a:t> ones need to be added.</a:t>
            </a:r>
            <a:endParaRPr lang="en-US" sz="1200" kern="1200" dirty="0">
              <a:solidFill>
                <a:schemeClr val="tx1"/>
              </a:solidFill>
              <a:latin typeface="+mn-lt"/>
              <a:ea typeface="+mn-ea"/>
              <a:cs typeface="+mn-cs"/>
            </a:endParaRPr>
          </a:p>
          <a:p>
            <a:pPr lvl="1">
              <a:buFont typeface="Wingdings" pitchFamily="2" charset="2"/>
              <a:buNone/>
            </a:pPr>
            <a:endParaRPr lang="en-US" sz="1200" kern="1200" dirty="0">
              <a:solidFill>
                <a:schemeClr val="tx1"/>
              </a:solidFill>
              <a:latin typeface="+mn-lt"/>
              <a:ea typeface="+mn-ea"/>
              <a:cs typeface="+mn-cs"/>
            </a:endParaRPr>
          </a:p>
          <a:p>
            <a:pPr marL="228600" lvl="0" indent="-228600">
              <a:buAutoNum type="arabicPeriod" startAt="2"/>
            </a:pPr>
            <a:r>
              <a:rPr lang="en-US" sz="1200" b="1" kern="1200" dirty="0">
                <a:solidFill>
                  <a:schemeClr val="tx1"/>
                </a:solidFill>
                <a:latin typeface="+mn-lt"/>
                <a:ea typeface="+mn-ea"/>
                <a:cs typeface="+mn-cs"/>
              </a:rPr>
              <a:t>APPLAUDE</a:t>
            </a:r>
            <a:r>
              <a:rPr lang="en-US" sz="1200" kern="1200" baseline="0" dirty="0">
                <a:solidFill>
                  <a:schemeClr val="tx1"/>
                </a:solidFill>
                <a:latin typeface="+mn-lt"/>
                <a:ea typeface="+mn-ea"/>
                <a:cs typeface="+mn-cs"/>
              </a:rPr>
              <a:t> the participants and </a:t>
            </a:r>
            <a:r>
              <a:rPr lang="en-US" sz="1200" b="1" kern="1200" baseline="0" dirty="0">
                <a:solidFill>
                  <a:schemeClr val="tx1"/>
                </a:solidFill>
                <a:latin typeface="+mn-lt"/>
                <a:ea typeface="+mn-ea"/>
                <a:cs typeface="+mn-cs"/>
              </a:rPr>
              <a:t>ENCOURAGE</a:t>
            </a:r>
            <a:r>
              <a:rPr lang="en-US" sz="1200" kern="1200" baseline="0" dirty="0">
                <a:solidFill>
                  <a:schemeClr val="tx1"/>
                </a:solidFill>
                <a:latin typeface="+mn-lt"/>
                <a:ea typeface="+mn-ea"/>
                <a:cs typeface="+mn-cs"/>
              </a:rPr>
              <a:t> them to participate well.</a:t>
            </a:r>
            <a:r>
              <a:rPr lang="en-US" sz="1200" kern="1200" dirty="0">
                <a:solidFill>
                  <a:schemeClr val="tx1"/>
                </a:solidFill>
                <a:latin typeface="+mn-lt"/>
                <a:ea typeface="+mn-ea"/>
                <a:cs typeface="+mn-cs"/>
              </a:rPr>
              <a:t> </a:t>
            </a:r>
          </a:p>
          <a:p>
            <a:pPr lvl="0"/>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5629645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Patient Register – for cough, pneumonia,</a:t>
            </a:r>
            <a:r>
              <a:rPr lang="en-US" sz="1200" b="1" baseline="0" dirty="0">
                <a:latin typeface="+mn-lt"/>
              </a:rPr>
              <a:t> amoxicillin</a:t>
            </a:r>
            <a:endParaRPr lang="en-US" sz="1200" b="1" dirty="0">
              <a:latin typeface="+mn-lt"/>
            </a:endParaRP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practice patient register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EXPLAIN how to fill out each of the highlighted columns in detail – including: </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how long the cough has been present</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What the respiratory rate is</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Whether this is fast breathing – Yes or No</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Presence of chest in-drawing should be included in the Danger Signs column</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Write down how many tablets were given in the appropriate age column for amoxicillin</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if there are any questions</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solidFill>
                  <a:srgbClr val="006E2E"/>
                </a:solidFill>
                <a:latin typeface="+mn-lt"/>
              </a:rPr>
              <a:t>REFERRAL FORM  – for</a:t>
            </a:r>
            <a:r>
              <a:rPr lang="en-US" sz="1200" b="1" baseline="0" dirty="0">
                <a:solidFill>
                  <a:srgbClr val="006E2E"/>
                </a:solidFill>
                <a:latin typeface="+mn-lt"/>
              </a:rPr>
              <a:t> cough and pneumonia</a:t>
            </a:r>
            <a:endParaRPr lang="en-US" b="1" dirty="0"/>
          </a:p>
          <a:p>
            <a:endParaRPr lang="en-US" baseline="0" dirty="0"/>
          </a:p>
          <a:p>
            <a:pPr marL="457200" lvl="1" indent="0">
              <a:buFont typeface="+mj-lt"/>
              <a:buNone/>
            </a:pPr>
            <a:endParaRPr lang="en-US" b="1" dirty="0"/>
          </a:p>
          <a:p>
            <a:pPr marL="228600" indent="-228600">
              <a:buFont typeface="+mj-lt"/>
              <a:buAutoNum type="arabicPeriod"/>
            </a:pPr>
            <a:endParaRPr lang="en-US" baseline="0" dirty="0"/>
          </a:p>
          <a:p>
            <a:r>
              <a:rPr lang="en-US" dirty="0"/>
              <a:t>ASK participants</a:t>
            </a:r>
            <a:r>
              <a:rPr lang="en-US" baseline="0" dirty="0"/>
              <a:t> to take out a practice referral form</a:t>
            </a:r>
          </a:p>
          <a:p>
            <a:r>
              <a:rPr lang="en-US" baseline="0" dirty="0"/>
              <a:t>EXPLAIN the “cough” box in detail including:</a:t>
            </a:r>
          </a:p>
          <a:p>
            <a:r>
              <a:rPr lang="en-US" baseline="0" dirty="0"/>
              <a:t>	- writing respiratory rate</a:t>
            </a:r>
          </a:p>
          <a:p>
            <a:r>
              <a:rPr lang="en-US" baseline="0" dirty="0"/>
              <a:t>	- writing down a danger sign that is present with fast breathing</a:t>
            </a:r>
          </a:p>
          <a:p>
            <a:r>
              <a:rPr lang="en-US" baseline="0" dirty="0"/>
              <a:t>	- chest in-drawing</a:t>
            </a:r>
          </a:p>
          <a:p>
            <a:r>
              <a:rPr lang="en-US" baseline="0" dirty="0"/>
              <a:t>	- cough for 14 days or more (write the number of days)</a:t>
            </a:r>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11284423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54</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55</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56</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57</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58</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ADVICE TO THE CAREGIVER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teach step of the advice section</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Stress the importance of telling the mother to watch out for DANGER SIGNS (they can use the front page of their Sick Child Guide as a counseling tool)</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Stress the importance of telling the mother to complete ALL medicine, even if the child seems better.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59</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ea typeface="Calibri" pitchFamily="34" charset="0"/>
                <a:cs typeface="Times New Roman" pitchFamily="18" charset="0"/>
              </a:rPr>
              <a:t>DEMONSTRATION</a:t>
            </a:r>
            <a:r>
              <a:rPr lang="en-US" dirty="0">
                <a:solidFill>
                  <a:schemeClr val="bg1"/>
                </a:solidFill>
                <a:ea typeface="Calibri" pitchFamily="34" charset="0"/>
                <a:cs typeface="Times New Roman" pitchFamily="18" charset="0"/>
              </a:rPr>
              <a:t> </a:t>
            </a:r>
            <a:r>
              <a:rPr lang="en-US" b="1" dirty="0">
                <a:solidFill>
                  <a:schemeClr val="bg1"/>
                </a:solidFill>
                <a:ea typeface="Calibri" pitchFamily="34" charset="0"/>
                <a:cs typeface="Times New Roman" pitchFamily="18" charset="0"/>
              </a:rPr>
              <a:t>ROLE PLAY:  </a:t>
            </a:r>
            <a:r>
              <a:rPr lang="en-US" b="1" i="1" dirty="0">
                <a:solidFill>
                  <a:schemeClr val="bg1"/>
                </a:solidFill>
              </a:rPr>
              <a:t>Mrs. Sarah Nkinga and the Drug</a:t>
            </a:r>
            <a:r>
              <a:rPr lang="en-US" b="1" i="1" baseline="0" dirty="0">
                <a:solidFill>
                  <a:schemeClr val="bg1"/>
                </a:solidFill>
              </a:rPr>
              <a:t> Seller</a:t>
            </a:r>
            <a:endParaRPr lang="en-US" sz="1200" b="1"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b="1" kern="1200" baseline="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DEMONSTRATE</a:t>
            </a:r>
            <a:r>
              <a:rPr lang="en-US" sz="1200" kern="1200" dirty="0">
                <a:solidFill>
                  <a:schemeClr val="tx1"/>
                </a:solidFill>
                <a:latin typeface="+mn-lt"/>
                <a:ea typeface="+mn-ea"/>
                <a:cs typeface="+mn-cs"/>
              </a:rPr>
              <a:t> how to do an interview of a mother with a sick child by</a:t>
            </a:r>
            <a:r>
              <a:rPr lang="en-US" sz="1200" kern="1200" baseline="0" dirty="0">
                <a:solidFill>
                  <a:schemeClr val="tx1"/>
                </a:solidFill>
                <a:latin typeface="+mn-lt"/>
                <a:ea typeface="+mn-ea"/>
                <a:cs typeface="+mn-cs"/>
              </a:rPr>
              <a:t> using the Sick Child Guide</a:t>
            </a:r>
            <a:endParaRPr lang="en-US" sz="1200" kern="1200" dirty="0">
              <a:solidFill>
                <a:schemeClr val="tx1"/>
              </a:solidFill>
              <a:latin typeface="+mn-lt"/>
              <a:ea typeface="+mn-ea"/>
              <a:cs typeface="+mn-cs"/>
            </a:endParaRPr>
          </a:p>
          <a:p>
            <a:pPr marL="228600" lvl="0" indent="-228600">
              <a:buFont typeface="+mj-lt"/>
              <a:buAutoNum type="arabicPeriod"/>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IMPLEMENT</a:t>
            </a:r>
            <a:r>
              <a:rPr lang="en-US" sz="1200" kern="1200" dirty="0">
                <a:solidFill>
                  <a:schemeClr val="tx1"/>
                </a:solidFill>
                <a:latin typeface="+mn-lt"/>
                <a:ea typeface="+mn-ea"/>
                <a:cs typeface="+mn-cs"/>
              </a:rPr>
              <a:t> the role play with 2 trainers or rehearse with a volunteer ahead of time.</a:t>
            </a:r>
          </a:p>
          <a:p>
            <a:pPr marL="228600" lvl="0" indent="-228600">
              <a:buFont typeface="+mj-lt"/>
              <a:buAutoNum type="arabicPeriod"/>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USE</a:t>
            </a:r>
            <a:r>
              <a:rPr lang="en-US" sz="1200" kern="1200" dirty="0">
                <a:solidFill>
                  <a:schemeClr val="tx1"/>
                </a:solidFill>
                <a:latin typeface="+mn-lt"/>
                <a:ea typeface="+mn-ea"/>
                <a:cs typeface="+mn-cs"/>
              </a:rPr>
              <a:t> the information on the slide to go through every step of the Sick Child Guide</a:t>
            </a:r>
          </a:p>
          <a:p>
            <a:pPr marL="228600" lvl="0" indent="-228600">
              <a:buFont typeface="+mj-lt"/>
              <a:buAutoNum type="arabicPeriod"/>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TELL</a:t>
            </a:r>
            <a:r>
              <a:rPr lang="en-US" sz="1200" kern="1200" dirty="0">
                <a:solidFill>
                  <a:schemeClr val="tx1"/>
                </a:solidFill>
                <a:latin typeface="+mn-lt"/>
                <a:ea typeface="+mn-ea"/>
                <a:cs typeface="+mn-cs"/>
              </a:rPr>
              <a:t> the group to observe if all the  steps in the Sick Child Guide are followed correctly and be ready with feedback.  </a:t>
            </a:r>
          </a:p>
          <a:p>
            <a:pPr marL="457200" lvl="1" indent="0">
              <a:buFont typeface="+mj-lt"/>
              <a:buNone/>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 DISCUSS </a:t>
            </a:r>
            <a:r>
              <a:rPr lang="en-US" sz="1200" b="0" kern="1200" dirty="0">
                <a:solidFill>
                  <a:schemeClr val="tx1"/>
                </a:solidFill>
                <a:latin typeface="+mn-lt"/>
                <a:ea typeface="+mn-ea"/>
                <a:cs typeface="+mn-cs"/>
              </a:rPr>
              <a:t>the role play</a:t>
            </a: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9E65E9-49B0-4F64-AED7-7C7DE9F100DF}" type="slidenum">
              <a:rPr lang="en-US" smtClean="0">
                <a:solidFill>
                  <a:prstClr val="black"/>
                </a:solidFill>
              </a:rPr>
              <a:pPr fontAlgn="base">
                <a:spcBef>
                  <a:spcPct val="0"/>
                </a:spcBef>
                <a:spcAft>
                  <a:spcPct val="0"/>
                </a:spcAft>
                <a:defRPr/>
              </a:pPr>
              <a:t>60</a:t>
            </a:fld>
            <a:endParaRPr lang="en-US">
              <a:solidFill>
                <a:prstClr val="black"/>
              </a:solidFill>
            </a:endParaRPr>
          </a:p>
        </p:txBody>
      </p:sp>
    </p:spTree>
    <p:extLst>
      <p:ext uri="{BB962C8B-B14F-4D97-AF65-F5344CB8AC3E}">
        <p14:creationId xmlns:p14="http://schemas.microsoft.com/office/powerpoint/2010/main" val="32983099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ea typeface="Calibri" pitchFamily="34" charset="0"/>
                <a:cs typeface="Times New Roman" pitchFamily="18" charset="0"/>
              </a:rPr>
              <a:t>LET’S PRACTICE: ROLE PLAY:  </a:t>
            </a:r>
            <a:r>
              <a:rPr lang="en-US" b="1" dirty="0">
                <a:solidFill>
                  <a:schemeClr val="bg1"/>
                </a:solidFill>
              </a:rPr>
              <a:t>MRS. JANE MUSISI WITH YOUR SICK SON ENOCH</a:t>
            </a:r>
            <a:endParaRPr lang="en-US" b="1" dirty="0"/>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b="1" dirty="0"/>
          </a:p>
          <a:p>
            <a:pPr marL="228600" lvl="0" indent="-228600">
              <a:buFont typeface="+mj-lt"/>
              <a:buAutoNum type="arabicPeriod"/>
            </a:pPr>
            <a:r>
              <a:rPr lang="en-US" sz="1200" b="1" dirty="0"/>
              <a:t>ASK</a:t>
            </a:r>
            <a:r>
              <a:rPr lang="en-US" sz="1200" baseline="0" dirty="0"/>
              <a:t> trainees to form pairs.</a:t>
            </a:r>
          </a:p>
          <a:p>
            <a:pPr marL="628650" lvl="1" indent="-171450">
              <a:buFont typeface="Arial" panose="020B0604020202020204" pitchFamily="34" charset="0"/>
              <a:buChar char="•"/>
            </a:pPr>
            <a:r>
              <a:rPr lang="en-US" sz="1200" b="1" kern="1200" dirty="0">
                <a:solidFill>
                  <a:schemeClr val="tx1"/>
                </a:solidFill>
                <a:latin typeface="+mn-lt"/>
                <a:ea typeface="+mn-ea"/>
                <a:cs typeface="+mn-cs"/>
              </a:rPr>
              <a:t>DECIDE</a:t>
            </a:r>
            <a:r>
              <a:rPr lang="en-US" sz="1200" kern="1200" dirty="0">
                <a:solidFill>
                  <a:schemeClr val="tx1"/>
                </a:solidFill>
                <a:latin typeface="+mn-lt"/>
                <a:ea typeface="+mn-ea"/>
                <a:cs typeface="+mn-cs"/>
              </a:rPr>
              <a:t> who is the mother with the sick child</a:t>
            </a:r>
            <a:r>
              <a:rPr lang="en-US" sz="1200" kern="1200" baseline="0" dirty="0">
                <a:solidFill>
                  <a:schemeClr val="tx1"/>
                </a:solidFill>
                <a:latin typeface="+mn-lt"/>
                <a:ea typeface="+mn-ea"/>
                <a:cs typeface="+mn-cs"/>
              </a:rPr>
              <a:t> and who is the drug seller.</a:t>
            </a:r>
          </a:p>
          <a:p>
            <a:pPr marL="228600" lvl="0" indent="-228600">
              <a:buFont typeface="+mj-lt"/>
              <a:buAutoNum type="arabicPeriod"/>
            </a:pPr>
            <a:endParaRPr lang="en-US" sz="1200" baseline="0" dirty="0"/>
          </a:p>
          <a:p>
            <a:pPr marL="228600" lvl="0" indent="-228600">
              <a:buFont typeface="+mj-lt"/>
              <a:buAutoNum type="arabicPeriod"/>
            </a:pPr>
            <a:r>
              <a:rPr lang="en-US" sz="1200" b="1" kern="1200" dirty="0">
                <a:solidFill>
                  <a:schemeClr val="tx1"/>
                </a:solidFill>
                <a:latin typeface="+mn-lt"/>
                <a:ea typeface="+mn-ea"/>
                <a:cs typeface="+mn-cs"/>
              </a:rPr>
              <a:t>USE</a:t>
            </a:r>
            <a:r>
              <a:rPr lang="en-US" sz="1200" kern="1200" dirty="0">
                <a:solidFill>
                  <a:schemeClr val="tx1"/>
                </a:solidFill>
                <a:latin typeface="+mn-lt"/>
                <a:ea typeface="+mn-ea"/>
                <a:cs typeface="+mn-cs"/>
              </a:rPr>
              <a:t> the information on the Slide to answer</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 interview questions.  </a:t>
            </a:r>
          </a:p>
          <a:p>
            <a:pPr marL="228600" lvl="0" indent="-228600">
              <a:buFont typeface="+mj-lt"/>
              <a:buAutoNum type="arabicPeriod"/>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ANNOUNCE</a:t>
            </a:r>
            <a:r>
              <a:rPr lang="en-US" sz="1200" kern="1200" baseline="0" dirty="0">
                <a:solidFill>
                  <a:schemeClr val="tx1"/>
                </a:solidFill>
                <a:latin typeface="+mn-lt"/>
                <a:ea typeface="+mn-ea"/>
                <a:cs typeface="+mn-cs"/>
              </a:rPr>
              <a:t> they have 10 minutes to practice.</a:t>
            </a:r>
          </a:p>
          <a:p>
            <a:pPr marL="228600" lvl="0" indent="-228600">
              <a:buFont typeface="+mj-lt"/>
              <a:buAutoNum type="arabicPeriod"/>
            </a:pPr>
            <a:endParaRPr lang="en-US" sz="1200" kern="1200" dirty="0">
              <a:solidFill>
                <a:schemeClr val="tx1"/>
              </a:solidFill>
              <a:latin typeface="+mn-lt"/>
              <a:ea typeface="+mn-ea"/>
              <a:cs typeface="+mn-cs"/>
            </a:endParaRPr>
          </a:p>
          <a:p>
            <a:pPr marL="0" indent="0">
              <a:buFont typeface="+mj-lt"/>
              <a:buNone/>
            </a:pPr>
            <a:r>
              <a:rPr lang="en-US" sz="1200" b="0" kern="1200" dirty="0">
                <a:solidFill>
                  <a:schemeClr val="tx1"/>
                </a:solidFill>
                <a:latin typeface="+mn-lt"/>
                <a:ea typeface="+mn-ea"/>
                <a:cs typeface="+mn-cs"/>
              </a:rPr>
              <a:t>After 10 minutes,</a:t>
            </a:r>
            <a:r>
              <a:rPr lang="en-US" sz="1200" b="0" kern="1200" baseline="0" dirty="0">
                <a:solidFill>
                  <a:schemeClr val="tx1"/>
                </a:solidFill>
                <a:latin typeface="+mn-lt"/>
                <a:ea typeface="+mn-ea"/>
                <a:cs typeface="+mn-cs"/>
              </a:rPr>
              <a:t> </a:t>
            </a:r>
          </a:p>
          <a:p>
            <a:pPr marL="228600" indent="-228600">
              <a:buFont typeface="+mj-lt"/>
              <a:buAutoNum type="arabicPeriod"/>
            </a:pPr>
            <a:r>
              <a:rPr lang="en-US" sz="1200" b="1" kern="1200" dirty="0">
                <a:solidFill>
                  <a:schemeClr val="tx1"/>
                </a:solidFill>
                <a:latin typeface="+mn-lt"/>
                <a:ea typeface="+mn-ea"/>
                <a:cs typeface="+mn-cs"/>
              </a:rPr>
              <a:t>ASK ONE PAIR TO DEMONSTRATION</a:t>
            </a:r>
            <a:r>
              <a:rPr lang="en-US" sz="1200" kern="1200" dirty="0">
                <a:solidFill>
                  <a:schemeClr val="tx1"/>
                </a:solidFill>
                <a:latin typeface="+mn-lt"/>
                <a:ea typeface="+mn-ea"/>
                <a:cs typeface="+mn-cs"/>
              </a:rPr>
              <a:t> their interview and process using the Sick Child Guide</a:t>
            </a:r>
          </a:p>
          <a:p>
            <a:pPr marL="228600" indent="-228600">
              <a:buFont typeface="+mj-lt"/>
              <a:buAutoNum type="arabicPeriod"/>
            </a:pPr>
            <a:endParaRPr lang="en-US" sz="1200" kern="1200" dirty="0">
              <a:solidFill>
                <a:schemeClr val="tx1"/>
              </a:solidFill>
              <a:latin typeface="+mn-lt"/>
              <a:ea typeface="+mn-ea"/>
              <a:cs typeface="+mn-cs"/>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INVITE </a:t>
            </a:r>
            <a:r>
              <a:rPr lang="en-US" sz="1200" kern="1200" dirty="0">
                <a:solidFill>
                  <a:schemeClr val="tx1"/>
                </a:solidFill>
                <a:latin typeface="+mn-lt"/>
                <a:ea typeface="+mn-ea"/>
                <a:cs typeface="+mn-cs"/>
              </a:rPr>
              <a:t>all the others to comment on their demonstration.</a:t>
            </a:r>
            <a:r>
              <a:rPr lang="en-US" sz="1200" i="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eaLnBrk="1" hangingPunct="1">
              <a:spcBef>
                <a:spcPct val="0"/>
              </a:spcBef>
            </a:pPr>
            <a:endParaRPr lang="en-US" sz="1200"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9E65E9-49B0-4F64-AED7-7C7DE9F100DF}" type="slidenum">
              <a:rPr lang="en-US" smtClean="0">
                <a:solidFill>
                  <a:prstClr val="black"/>
                </a:solidFill>
              </a:rPr>
              <a:pPr fontAlgn="base">
                <a:spcBef>
                  <a:spcPct val="0"/>
                </a:spcBef>
                <a:spcAft>
                  <a:spcPct val="0"/>
                </a:spcAft>
                <a:defRPr/>
              </a:pPr>
              <a:t>61</a:t>
            </a:fld>
            <a:endParaRPr lang="en-US">
              <a:solidFill>
                <a:prstClr val="black"/>
              </a:solidFill>
            </a:endParaRPr>
          </a:p>
        </p:txBody>
      </p:sp>
    </p:spTree>
    <p:extLst>
      <p:ext uri="{BB962C8B-B14F-4D97-AF65-F5344CB8AC3E}">
        <p14:creationId xmlns:p14="http://schemas.microsoft.com/office/powerpoint/2010/main" val="3236630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PRESENT THE OBJECTIVES OF THE PROGRAM</a:t>
            </a:r>
          </a:p>
          <a:p>
            <a:pPr marL="0" marR="0" indent="0" algn="l" defTabSz="685800" rtl="0" eaLnBrk="1" fontAlgn="auto" latinLnBrk="0" hangingPunct="1">
              <a:lnSpc>
                <a:spcPct val="100000"/>
              </a:lnSpc>
              <a:spcBef>
                <a:spcPts val="0"/>
              </a:spcBef>
              <a:spcAft>
                <a:spcPts val="0"/>
              </a:spcAft>
              <a:buClrTx/>
              <a:buSzTx/>
              <a:buFontTx/>
              <a:buNone/>
              <a:tabLst/>
              <a:defRPr/>
            </a:pPr>
            <a:endParaRPr lang="en-US" sz="1200" b="1"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PRESENT</a:t>
            </a:r>
            <a:r>
              <a:rPr lang="en-US" sz="1200" dirty="0">
                <a:latin typeface="Calibri" panose="020F0502020204030204" pitchFamily="34" charset="0"/>
              </a:rPr>
              <a:t>:  What participants can expect to achieve by the end of the program. </a:t>
            </a: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baseline="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INVITE</a:t>
            </a:r>
            <a:r>
              <a:rPr lang="en-US" sz="1200" baseline="0" dirty="0">
                <a:latin typeface="Calibri" panose="020F0502020204030204" pitchFamily="34" charset="0"/>
              </a:rPr>
              <a:t> a volunteers to read: </a:t>
            </a:r>
          </a:p>
          <a:p>
            <a:pPr marL="457200" marR="0" lvl="1" indent="0" algn="l" defTabSz="685800" rtl="0" eaLnBrk="1" fontAlgn="auto" latinLnBrk="0" hangingPunct="1">
              <a:lnSpc>
                <a:spcPct val="100000"/>
              </a:lnSpc>
              <a:spcBef>
                <a:spcPts val="0"/>
              </a:spcBef>
              <a:spcAft>
                <a:spcPts val="0"/>
              </a:spcAft>
              <a:buClrTx/>
              <a:buSzTx/>
              <a:buFont typeface="+mj-lt"/>
              <a:buNone/>
              <a:tabLst/>
              <a:defRPr/>
            </a:pPr>
            <a:r>
              <a:rPr lang="en-US" sz="1200" baseline="0" dirty="0">
                <a:latin typeface="Calibri" panose="020F0502020204030204" pitchFamily="34" charset="0"/>
              </a:rPr>
              <a:t>The first bullet point: </a:t>
            </a:r>
            <a:r>
              <a:rPr lang="en-US" sz="1200" dirty="0">
                <a:latin typeface="Calibri" panose="020F0502020204030204" pitchFamily="34" charset="0"/>
              </a:rPr>
              <a:t>Improve the ability of frontline private providers to: </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r>
              <a:rPr lang="en-US" sz="1200" dirty="0">
                <a:latin typeface="Calibri" panose="020F0502020204030204" pitchFamily="34" charset="0"/>
              </a:rPr>
              <a:t>Appropriately assess, treat, and refer sick children</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endParaRPr lang="en-US" sz="1200" baseline="0" dirty="0">
              <a:latin typeface="Calibri" panose="020F0502020204030204" pitchFamily="34" charset="0"/>
            </a:endParaRP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r>
              <a:rPr lang="en-US" sz="1200" baseline="0" dirty="0">
                <a:latin typeface="Calibri" panose="020F0502020204030204" pitchFamily="34" charset="0"/>
              </a:rPr>
              <a:t>The second bullet point:  </a:t>
            </a:r>
            <a:r>
              <a:rPr lang="en-US" sz="1200" b="0" dirty="0">
                <a:solidFill>
                  <a:schemeClr val="accent1"/>
                </a:solidFill>
                <a:latin typeface="Calibri" panose="020F0502020204030204" pitchFamily="34" charset="0"/>
              </a:rPr>
              <a:t>have access to essential medicines and supplies </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endParaRPr lang="en-US" sz="1200" baseline="0" dirty="0">
              <a:latin typeface="Calibri" panose="020F0502020204030204" pitchFamily="34" charset="0"/>
            </a:endParaRP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r>
              <a:rPr lang="en-US" sz="1200" baseline="0" dirty="0">
                <a:latin typeface="Calibri" panose="020F0502020204030204" pitchFamily="34" charset="0"/>
              </a:rPr>
              <a:t>The third bullet point:  </a:t>
            </a:r>
            <a:r>
              <a:rPr lang="en-US" sz="1200" b="0" dirty="0">
                <a:solidFill>
                  <a:schemeClr val="accent1"/>
                </a:solidFill>
                <a:latin typeface="Calibri" panose="020F0502020204030204" pitchFamily="34" charset="0"/>
              </a:rPr>
              <a:t>run a trusted and successful business in your community</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endParaRPr lang="en-US" sz="1200" dirty="0">
              <a:latin typeface="Calibri" panose="020F0502020204030204" pitchFamily="34" charset="0"/>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HIGHLIGHT</a:t>
            </a:r>
            <a:r>
              <a:rPr lang="en-US" sz="1200" dirty="0">
                <a:latin typeface="Calibri" panose="020F0502020204030204" pitchFamily="34" charset="0"/>
              </a:rPr>
              <a:t> that the</a:t>
            </a:r>
            <a:r>
              <a:rPr lang="en-US" sz="1200" baseline="0" dirty="0">
                <a:latin typeface="Calibri" panose="020F0502020204030204" pitchFamily="34" charset="0"/>
              </a:rPr>
              <a:t> first bullet is the focus of this program: </a:t>
            </a:r>
            <a:r>
              <a:rPr lang="en-US" sz="1200" dirty="0">
                <a:latin typeface="Calibri" panose="020F0502020204030204" pitchFamily="34" charset="0"/>
              </a:rPr>
              <a:t>Improve the ability of frontline private providers to</a:t>
            </a:r>
            <a:r>
              <a:rPr lang="en-US" sz="1200" baseline="0" dirty="0">
                <a:latin typeface="Calibri" panose="020F0502020204030204" pitchFamily="34" charset="0"/>
              </a:rPr>
              <a:t> </a:t>
            </a:r>
            <a:r>
              <a:rPr lang="en-US" sz="1200" dirty="0">
                <a:latin typeface="Calibri" panose="020F0502020204030204" pitchFamily="34" charset="0"/>
              </a:rPr>
              <a:t>assess, treat, and refer sick children.</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dirty="0">
              <a:latin typeface="Calibri" panose="020F0502020204030204" pitchFamily="34" charset="0"/>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ASK</a:t>
            </a:r>
            <a:r>
              <a:rPr lang="en-US" sz="1200" dirty="0">
                <a:latin typeface="Calibri" panose="020F0502020204030204" pitchFamily="34" charset="0"/>
              </a:rPr>
              <a:t> respondent for feedback about these objectives.</a:t>
            </a:r>
          </a:p>
          <a:p>
            <a:pPr marL="0" lvl="0" indent="0">
              <a:buFont typeface="+mj-lt"/>
              <a:buNone/>
            </a:pP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916073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b="1" dirty="0">
                <a:solidFill>
                  <a:schemeClr val="bg1"/>
                </a:solidFill>
                <a:ea typeface="Calibri" pitchFamily="34" charset="0"/>
                <a:cs typeface="Times New Roman" pitchFamily="18" charset="0"/>
              </a:rPr>
              <a:t>LET’S PRACTICE: ROLE PLAY:  </a:t>
            </a:r>
            <a:r>
              <a:rPr lang="en-US" sz="1200" b="1" dirty="0">
                <a:solidFill>
                  <a:schemeClr val="bg1"/>
                </a:solidFill>
              </a:rPr>
              <a:t>MRS. FLORENCE MBABAZI AND HER SICK DAUGHTER MAGGIE</a:t>
            </a:r>
            <a:endParaRPr lang="en-US" sz="1200" b="1" dirty="0"/>
          </a:p>
          <a:p>
            <a:pPr lvl="0"/>
            <a:endParaRPr lang="en-US" sz="1200" b="1" dirty="0"/>
          </a:p>
          <a:p>
            <a:pPr marL="228600" lvl="0" indent="-228600">
              <a:buFont typeface="+mj-lt"/>
              <a:buAutoNum type="arabicPeriod"/>
            </a:pPr>
            <a:r>
              <a:rPr lang="en-US" sz="1200" b="1" dirty="0"/>
              <a:t>ASK</a:t>
            </a:r>
            <a:r>
              <a:rPr lang="en-US" sz="1200" baseline="0" dirty="0"/>
              <a:t> trainees to swap roles for the next Role Play</a:t>
            </a:r>
          </a:p>
          <a:p>
            <a:pPr marL="228600" lvl="0" indent="-228600">
              <a:buFont typeface="+mj-lt"/>
              <a:buAutoNum type="arabicPeriod"/>
            </a:pPr>
            <a:endParaRPr lang="en-US" sz="1200" baseline="0" dirty="0"/>
          </a:p>
          <a:p>
            <a:pPr marL="228600" lvl="0" indent="-228600">
              <a:buFont typeface="+mj-lt"/>
              <a:buAutoNum type="arabicPeriod"/>
            </a:pPr>
            <a:r>
              <a:rPr lang="en-US" sz="1200" b="1" kern="1200" dirty="0">
                <a:solidFill>
                  <a:schemeClr val="tx1"/>
                </a:solidFill>
                <a:latin typeface="+mn-lt"/>
                <a:ea typeface="+mn-ea"/>
                <a:cs typeface="+mn-cs"/>
              </a:rPr>
              <a:t>USE</a:t>
            </a:r>
            <a:r>
              <a:rPr lang="en-US" sz="1200" kern="1200" dirty="0">
                <a:solidFill>
                  <a:schemeClr val="tx1"/>
                </a:solidFill>
                <a:latin typeface="+mn-lt"/>
                <a:ea typeface="+mn-ea"/>
                <a:cs typeface="+mn-cs"/>
              </a:rPr>
              <a:t> the information on the Slide to answer</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 interview questions.  </a:t>
            </a:r>
          </a:p>
          <a:p>
            <a:pPr marL="228600" lvl="0" indent="-228600">
              <a:buFont typeface="+mj-lt"/>
              <a:buAutoNum type="arabicPeriod"/>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ANNOUNCE</a:t>
            </a:r>
            <a:r>
              <a:rPr lang="en-US" sz="1200" kern="1200" baseline="0" dirty="0">
                <a:solidFill>
                  <a:schemeClr val="tx1"/>
                </a:solidFill>
                <a:latin typeface="+mn-lt"/>
                <a:ea typeface="+mn-ea"/>
                <a:cs typeface="+mn-cs"/>
              </a:rPr>
              <a:t> they have 10 minutes to practice.</a:t>
            </a:r>
          </a:p>
          <a:p>
            <a:pPr marL="228600" lvl="0" indent="-228600">
              <a:buFont typeface="+mj-lt"/>
              <a:buAutoNum type="arabicPeriod"/>
            </a:pPr>
            <a:endParaRPr lang="en-US" sz="1200" kern="1200" dirty="0">
              <a:solidFill>
                <a:schemeClr val="tx1"/>
              </a:solidFill>
              <a:latin typeface="+mn-lt"/>
              <a:ea typeface="+mn-ea"/>
              <a:cs typeface="+mn-cs"/>
            </a:endParaRPr>
          </a:p>
          <a:p>
            <a:pPr marL="0" indent="0">
              <a:buFont typeface="+mj-lt"/>
              <a:buNone/>
            </a:pPr>
            <a:r>
              <a:rPr lang="en-US" sz="1200" b="0" kern="1200" dirty="0">
                <a:solidFill>
                  <a:schemeClr val="tx1"/>
                </a:solidFill>
                <a:latin typeface="+mn-lt"/>
                <a:ea typeface="+mn-ea"/>
                <a:cs typeface="+mn-cs"/>
              </a:rPr>
              <a:t>After 10 minutes,</a:t>
            </a:r>
            <a:r>
              <a:rPr lang="en-US" sz="1200" b="0" kern="1200" baseline="0" dirty="0">
                <a:solidFill>
                  <a:schemeClr val="tx1"/>
                </a:solidFill>
                <a:latin typeface="+mn-lt"/>
                <a:ea typeface="+mn-ea"/>
                <a:cs typeface="+mn-cs"/>
              </a:rPr>
              <a:t> </a:t>
            </a:r>
          </a:p>
          <a:p>
            <a:pPr marL="228600" indent="-228600">
              <a:buFont typeface="+mj-lt"/>
              <a:buAutoNum type="arabicPeriod" startAt="4"/>
            </a:pPr>
            <a:r>
              <a:rPr lang="en-US" sz="1200" b="1" kern="1200" dirty="0">
                <a:solidFill>
                  <a:schemeClr val="tx1"/>
                </a:solidFill>
                <a:latin typeface="+mn-lt"/>
                <a:ea typeface="+mn-ea"/>
                <a:cs typeface="+mn-cs"/>
              </a:rPr>
              <a:t>ASK ONE PAIR TO DEMONSTRATION</a:t>
            </a:r>
            <a:r>
              <a:rPr lang="en-US" sz="1200" kern="1200" dirty="0">
                <a:solidFill>
                  <a:schemeClr val="tx1"/>
                </a:solidFill>
                <a:latin typeface="+mn-lt"/>
                <a:ea typeface="+mn-ea"/>
                <a:cs typeface="+mn-cs"/>
              </a:rPr>
              <a:t> their interview using the Sick Child Guide at the front of the room</a:t>
            </a:r>
          </a:p>
          <a:p>
            <a:pPr marL="228600" indent="-228600">
              <a:buFont typeface="+mj-lt"/>
              <a:buAutoNum type="arabicPeriod" startAt="4"/>
            </a:pPr>
            <a:endParaRPr lang="en-US" sz="1200" kern="1200" dirty="0">
              <a:solidFill>
                <a:schemeClr val="tx1"/>
              </a:solidFill>
              <a:latin typeface="+mn-lt"/>
              <a:ea typeface="+mn-ea"/>
              <a:cs typeface="+mn-cs"/>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startAt="4"/>
              <a:tabLst/>
              <a:defRPr/>
            </a:pPr>
            <a:r>
              <a:rPr lang="en-US" sz="1200" b="1" kern="1200" dirty="0">
                <a:solidFill>
                  <a:schemeClr val="tx1"/>
                </a:solidFill>
                <a:latin typeface="+mn-lt"/>
                <a:ea typeface="+mn-ea"/>
                <a:cs typeface="+mn-cs"/>
              </a:rPr>
              <a:t>INVITE </a:t>
            </a:r>
            <a:r>
              <a:rPr lang="en-US" sz="1200" kern="1200" dirty="0">
                <a:solidFill>
                  <a:schemeClr val="tx1"/>
                </a:solidFill>
                <a:latin typeface="+mn-lt"/>
                <a:ea typeface="+mn-ea"/>
                <a:cs typeface="+mn-cs"/>
              </a:rPr>
              <a:t>all the others to comment on their demonstration.</a:t>
            </a:r>
            <a:r>
              <a:rPr lang="en-US" sz="1200" i="1" kern="1200" dirty="0">
                <a:solidFill>
                  <a:schemeClr val="tx1"/>
                </a:solidFill>
                <a:latin typeface="+mn-lt"/>
                <a:ea typeface="+mn-ea"/>
                <a:cs typeface="+mn-cs"/>
              </a:rPr>
              <a:t> </a:t>
            </a:r>
          </a:p>
          <a:p>
            <a:r>
              <a:rPr lang="en-US" sz="1200" kern="1200" dirty="0">
                <a:solidFill>
                  <a:schemeClr val="tx1"/>
                </a:solidFill>
                <a:latin typeface="+mn-lt"/>
                <a:ea typeface="+mn-ea"/>
                <a:cs typeface="+mn-cs"/>
              </a:rPr>
              <a:t> </a:t>
            </a:r>
          </a:p>
          <a:p>
            <a:pPr eaLnBrk="1" hangingPunct="1">
              <a:spcBef>
                <a:spcPct val="0"/>
              </a:spcBef>
            </a:pPr>
            <a:endParaRPr lang="en-US"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9E65E9-49B0-4F64-AED7-7C7DE9F100DF}" type="slidenum">
              <a:rPr lang="en-US" smtClean="0">
                <a:solidFill>
                  <a:prstClr val="black"/>
                </a:solidFill>
              </a:rPr>
              <a:pPr fontAlgn="base">
                <a:spcBef>
                  <a:spcPct val="0"/>
                </a:spcBef>
                <a:spcAft>
                  <a:spcPct val="0"/>
                </a:spcAft>
                <a:defRPr/>
              </a:pPr>
              <a:t>62</a:t>
            </a:fld>
            <a:endParaRPr lang="en-US">
              <a:solidFill>
                <a:prstClr val="black"/>
              </a:solidFill>
            </a:endParaRPr>
          </a:p>
        </p:txBody>
      </p:sp>
    </p:spTree>
    <p:extLst>
      <p:ext uri="{BB962C8B-B14F-4D97-AF65-F5344CB8AC3E}">
        <p14:creationId xmlns:p14="http://schemas.microsoft.com/office/powerpoint/2010/main" val="9719555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SUMMARIZE</a:t>
            </a:r>
            <a:r>
              <a:rPr lang="en-US" dirty="0"/>
              <a:t> the key messages.</a:t>
            </a:r>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F9F216-E68C-4700-A52F-9132F8E8769E}" type="slidenum">
              <a:rPr lang="en-US" smtClean="0">
                <a:solidFill>
                  <a:prstClr val="black"/>
                </a:solidFill>
              </a:rPr>
              <a:pPr fontAlgn="base">
                <a:spcBef>
                  <a:spcPct val="0"/>
                </a:spcBef>
                <a:spcAft>
                  <a:spcPct val="0"/>
                </a:spcAft>
                <a:defRPr/>
              </a:pPr>
              <a:t>63</a:t>
            </a:fld>
            <a:endParaRPr lang="en-US">
              <a:solidFill>
                <a:prstClr val="black"/>
              </a:solidFill>
            </a:endParaRPr>
          </a:p>
        </p:txBody>
      </p:sp>
    </p:spTree>
    <p:extLst>
      <p:ext uri="{BB962C8B-B14F-4D97-AF65-F5344CB8AC3E}">
        <p14:creationId xmlns:p14="http://schemas.microsoft.com/office/powerpoint/2010/main" val="33710798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ANNOUNCE </a:t>
            </a: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SESSION 5. </a:t>
            </a:r>
            <a:r>
              <a:rPr kumimoji="0" lang="en-US" sz="1200" b="1" i="0" u="none" strike="noStrike" kern="1200" cap="none" spc="0" normalizeH="0" baseline="0" noProof="0" dirty="0">
                <a:ln>
                  <a:noFill/>
                </a:ln>
                <a:solidFill>
                  <a:srgbClr val="44546A"/>
                </a:solidFill>
                <a:effectLst/>
                <a:uLnTx/>
                <a:uFillTx/>
                <a:latin typeface="+mn-lt"/>
                <a:ea typeface="+mn-ea"/>
                <a:cs typeface="+mn-cs"/>
              </a:rPr>
              <a:t>END OF THE DAY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endParaRPr>
          </a:p>
          <a:p>
            <a:pPr marL="342900" marR="0" lvl="0" indent="-342900" algn="l" defTabSz="457200" rtl="0" eaLnBrk="1" fontAlgn="base" latinLnBrk="0" hangingPunct="1">
              <a:lnSpc>
                <a:spcPct val="100000"/>
              </a:lnSpc>
              <a:spcBef>
                <a:spcPct val="20000"/>
              </a:spcBef>
              <a:spcAft>
                <a:spcPct val="0"/>
              </a:spcAft>
              <a:buClrTx/>
              <a:buSzTx/>
              <a:buFont typeface="Arial" pitchFamily="34" charset="0"/>
              <a:buNone/>
              <a:tabLst/>
              <a:defRPr/>
            </a:pP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During this session, your focus is to:</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Create Key Messages for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342155"/>
                </a:solidFill>
                <a:effectLst/>
                <a:uLnTx/>
                <a:uFillTx/>
              </a:rPr>
              <a:t>Test</a:t>
            </a:r>
            <a:r>
              <a:rPr kumimoji="0" lang="en-US" sz="1200" b="0" i="0" u="none" strike="noStrike" kern="0" cap="none" spc="0" normalizeH="0" noProof="0" dirty="0">
                <a:ln>
                  <a:noFill/>
                </a:ln>
                <a:solidFill>
                  <a:srgbClr val="342155"/>
                </a:solidFill>
                <a:effectLst/>
                <a:uLnTx/>
                <a:uFillTx/>
              </a:rPr>
              <a:t> </a:t>
            </a:r>
            <a:r>
              <a:rPr lang="en-US" sz="1200" b="0" kern="0" dirty="0">
                <a:solidFill>
                  <a:srgbClr val="342155"/>
                </a:solidFill>
              </a:rPr>
              <a:t>Y</a:t>
            </a:r>
            <a:r>
              <a:rPr kumimoji="0" lang="en-US" sz="1200" b="0" i="0" u="none" strike="noStrike" kern="0" cap="none" spc="0" normalizeH="0" noProof="0" dirty="0">
                <a:ln>
                  <a:noFill/>
                </a:ln>
                <a:solidFill>
                  <a:srgbClr val="342155"/>
                </a:solidFill>
                <a:effectLst/>
                <a:uLnTx/>
                <a:uFillTx/>
              </a:rPr>
              <a:t>our Learning</a:t>
            </a:r>
            <a:endParaRPr kumimoji="0" lang="en-US" sz="1200" b="0" i="0" u="none" strike="noStrike" kern="0" cap="none" spc="0" normalizeH="0" baseline="0" noProof="0" dirty="0">
              <a:ln>
                <a:noFill/>
              </a:ln>
              <a:solidFill>
                <a:srgbClr val="342155"/>
              </a:solidFill>
              <a:effectLst/>
              <a:uLnTx/>
              <a:uFillTx/>
            </a:endParaRP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Evaluate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Celebrate the End of the 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12623228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POINT</a:t>
            </a:r>
            <a:r>
              <a:rPr kumimoji="0" lang="en-US" sz="1200" b="0" i="0" u="none" strike="noStrike" kern="1200" cap="none" spc="0" normalizeH="0" baseline="0" noProof="0" dirty="0">
                <a:ln>
                  <a:noFill/>
                </a:ln>
                <a:solidFill>
                  <a:prstClr val="black"/>
                </a:solidFill>
                <a:effectLst/>
                <a:uLnTx/>
                <a:uFillTx/>
                <a:latin typeface="+mn-lt"/>
                <a:ea typeface="+mn-ea"/>
                <a:cs typeface="+mn-cs"/>
              </a:rPr>
              <a:t> to the images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PROBE</a:t>
            </a:r>
            <a:r>
              <a:rPr kumimoji="0" lang="en-US" sz="1200" b="0" i="0"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0" u="none" strike="noStrike" kern="1200" cap="none" spc="0" normalizeH="0" baseline="0" noProof="0" dirty="0">
                <a:ln>
                  <a:noFill/>
                </a:ln>
                <a:solidFill>
                  <a:prstClr val="black"/>
                </a:solidFill>
                <a:effectLst/>
                <a:uLnTx/>
                <a:uFillTx/>
                <a:latin typeface="+mn-lt"/>
                <a:ea typeface="+mn-ea"/>
                <a:cs typeface="+mn-cs"/>
              </a:rPr>
              <a:t>CAPTURE</a:t>
            </a:r>
            <a:r>
              <a:rPr kumimoji="0" lang="en-US" sz="1200" b="0" i="0" u="none" strike="noStrike" kern="1200" cap="none" spc="0" normalizeH="0" baseline="0" noProof="0" dirty="0">
                <a:ln>
                  <a:noFill/>
                </a:ln>
                <a:solidFill>
                  <a:prstClr val="black"/>
                </a:solidFill>
                <a:effectLst/>
                <a:uLnTx/>
                <a:uFillTx/>
                <a:latin typeface="+mn-lt"/>
                <a:ea typeface="+mn-ea"/>
                <a:cs typeface="+mn-cs"/>
              </a:rPr>
              <a:t> the major Key Points from all of the sessions.</a:t>
            </a:r>
          </a:p>
          <a:p>
            <a:pPr marL="628650" marR="0" lvl="2"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OPTIONAL:  WRITE their contributions on a FLIPCHART.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END </a:t>
            </a:r>
            <a:r>
              <a:rPr kumimoji="0" lang="en-US" sz="1200" b="0" i="0" u="none" strike="noStrike" kern="1200" cap="none" spc="0" normalizeH="0" baseline="0" noProof="0" dirty="0">
                <a:ln>
                  <a:noFill/>
                </a:ln>
                <a:solidFill>
                  <a:prstClr val="black"/>
                </a:solidFill>
                <a:effectLst/>
                <a:uLnTx/>
                <a:uFillTx/>
                <a:latin typeface="+mn-lt"/>
                <a:ea typeface="+mn-ea"/>
                <a:cs typeface="+mn-cs"/>
              </a:rPr>
              <a:t>the day with a round of thanks and applause.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9708968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dirty="0">
                <a:solidFill>
                  <a:schemeClr val="bg1"/>
                </a:solidFill>
              </a:rPr>
              <a:t>IMPLEMENT THE TEST</a:t>
            </a:r>
            <a:endParaRPr lang="en-US" sz="1200" b="1" kern="1200" dirty="0">
              <a:solidFill>
                <a:schemeClr val="tx1"/>
              </a:solidFill>
              <a:latin typeface="+mn-lt"/>
              <a:ea typeface="+mn-ea"/>
              <a:cs typeface="+mn-cs"/>
            </a:endParaRPr>
          </a:p>
          <a:p>
            <a:pPr lvl="0"/>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ASK participants to write 1-5 on a new page of their notebook</a:t>
            </a:r>
            <a:endParaRPr lang="en-US" sz="1200" b="0" kern="1200" dirty="0">
              <a:solidFill>
                <a:schemeClr val="tx1"/>
              </a:solidFill>
              <a:latin typeface="+mn-lt"/>
              <a:ea typeface="+mn-ea"/>
              <a:cs typeface="+mn-cs"/>
            </a:endParaRP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EXPLAIN</a:t>
            </a:r>
            <a:r>
              <a:rPr lang="en-US" sz="1200" kern="1200" dirty="0">
                <a:solidFill>
                  <a:schemeClr val="tx1"/>
                </a:solidFill>
                <a:latin typeface="+mn-lt"/>
                <a:ea typeface="+mn-ea"/>
                <a:cs typeface="+mn-cs"/>
              </a:rPr>
              <a:t> how to take the test.</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a:t>
            </a:r>
            <a:r>
              <a:rPr lang="en-US" sz="1200" kern="1200" baseline="0" dirty="0">
                <a:solidFill>
                  <a:schemeClr val="tx1"/>
                </a:solidFill>
                <a:latin typeface="+mn-lt"/>
                <a:ea typeface="+mn-ea"/>
                <a:cs typeface="+mn-cs"/>
              </a:rPr>
              <a:t> multiple choice.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 True</a:t>
            </a:r>
            <a:r>
              <a:rPr lang="en-US" sz="1200" kern="1200" baseline="0" dirty="0">
                <a:solidFill>
                  <a:schemeClr val="tx1"/>
                </a:solidFill>
                <a:latin typeface="+mn-lt"/>
                <a:ea typeface="+mn-ea"/>
                <a:cs typeface="+mn-cs"/>
              </a:rPr>
              <a:t> or False.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have a blank space where you are asked to </a:t>
            </a:r>
            <a:r>
              <a:rPr lang="en-US" sz="1200" u="sng" kern="1200" dirty="0">
                <a:solidFill>
                  <a:schemeClr val="tx1"/>
                </a:solidFill>
                <a:latin typeface="+mn-lt"/>
                <a:ea typeface="+mn-ea"/>
                <a:cs typeface="+mn-cs"/>
              </a:rPr>
              <a:t>fill in the correct word or phrase</a:t>
            </a:r>
            <a:r>
              <a:rPr lang="en-US" sz="1200" kern="1200" dirty="0">
                <a:solidFill>
                  <a:schemeClr val="tx1"/>
                </a:solidFill>
                <a:latin typeface="+mn-lt"/>
                <a:ea typeface="+mn-ea"/>
                <a:cs typeface="+mn-cs"/>
              </a:rPr>
              <a:t>.   </a:t>
            </a:r>
          </a:p>
          <a:p>
            <a:pPr marL="457200" marR="0" lvl="2" indent="0" algn="l" defTabSz="457200" rtl="0" eaLnBrk="1" fontAlgn="auto" latinLnBrk="0" hangingPunct="1">
              <a:lnSpc>
                <a:spcPct val="100000"/>
              </a:lnSpc>
              <a:spcBef>
                <a:spcPts val="0"/>
              </a:spcBef>
              <a:spcAft>
                <a:spcPts val="0"/>
              </a:spcAft>
              <a:buClrTx/>
              <a:buSzTx/>
              <a:buFont typeface="+mj-lt"/>
              <a:buNone/>
              <a:tabLst/>
              <a:defRPr/>
            </a:pPr>
            <a:r>
              <a:rPr lang="en-US" sz="1200" b="1" dirty="0">
                <a:solidFill>
                  <a:srgbClr val="342155"/>
                </a:solidFill>
              </a:rPr>
              <a:t>It is OK to </a:t>
            </a:r>
            <a:r>
              <a:rPr lang="en-US" sz="1200" b="1" dirty="0">
                <a:solidFill>
                  <a:srgbClr val="C00000"/>
                </a:solidFill>
              </a:rPr>
              <a:t>use your Sick Child Guide to find answers</a:t>
            </a:r>
            <a:endParaRPr lang="en-US" sz="1200" b="1" dirty="0">
              <a:solidFill>
                <a:srgbClr val="342155"/>
              </a:solidFill>
            </a:endParaRP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 FOR </a:t>
            </a:r>
            <a:r>
              <a:rPr lang="en-US" sz="1200" kern="1200" dirty="0">
                <a:solidFill>
                  <a:schemeClr val="tx1"/>
                </a:solidFill>
                <a:latin typeface="+mn-lt"/>
                <a:ea typeface="+mn-ea"/>
                <a:cs typeface="+mn-cs"/>
              </a:rPr>
              <a:t>and </a:t>
            </a:r>
            <a:r>
              <a:rPr lang="en-US" sz="1200" b="1" kern="1200" dirty="0">
                <a:solidFill>
                  <a:schemeClr val="tx1"/>
                </a:solidFill>
                <a:latin typeface="+mn-lt"/>
                <a:ea typeface="+mn-ea"/>
                <a:cs typeface="+mn-cs"/>
              </a:rPr>
              <a:t>RESPOND</a:t>
            </a:r>
            <a:r>
              <a:rPr lang="en-US" sz="1200" kern="1200" dirty="0">
                <a:solidFill>
                  <a:schemeClr val="tx1"/>
                </a:solidFill>
                <a:latin typeface="+mn-lt"/>
                <a:ea typeface="+mn-ea"/>
                <a:cs typeface="+mn-cs"/>
              </a:rPr>
              <a:t> to questions for clarification.</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TELL</a:t>
            </a:r>
            <a:r>
              <a:rPr lang="en-US" sz="1200" kern="1200" dirty="0">
                <a:solidFill>
                  <a:schemeClr val="tx1"/>
                </a:solidFill>
                <a:latin typeface="+mn-lt"/>
                <a:ea typeface="+mn-ea"/>
                <a:cs typeface="+mn-cs"/>
              </a:rPr>
              <a:t> the trainees to put their</a:t>
            </a:r>
            <a:r>
              <a:rPr lang="en-US" sz="1200" b="1" kern="1200" dirty="0">
                <a:solidFill>
                  <a:schemeClr val="tx1"/>
                </a:solidFill>
                <a:latin typeface="+mn-lt"/>
                <a:ea typeface="+mn-ea"/>
                <a:cs typeface="+mn-cs"/>
              </a:rPr>
              <a:t> </a:t>
            </a:r>
            <a:r>
              <a:rPr lang="en-US" sz="1200" b="1" u="sng" kern="1200" dirty="0">
                <a:solidFill>
                  <a:schemeClr val="tx1"/>
                </a:solidFill>
                <a:latin typeface="+mn-lt"/>
                <a:ea typeface="+mn-ea"/>
                <a:cs typeface="+mn-cs"/>
              </a:rPr>
              <a:t>NAMES ON THE TEST</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at the top of the page </a:t>
            </a:r>
            <a:r>
              <a:rPr lang="en-US" sz="1200" i="1" kern="1200" dirty="0">
                <a:solidFill>
                  <a:schemeClr val="accent2">
                    <a:lumMod val="75000"/>
                  </a:schemeClr>
                </a:solidFill>
                <a:latin typeface="+mn-lt"/>
                <a:ea typeface="+mn-ea"/>
                <a:cs typeface="+mn-cs"/>
              </a:rPr>
              <a:t>NOW</a:t>
            </a:r>
            <a:r>
              <a:rPr lang="en-US" sz="1200" kern="1200" dirty="0">
                <a:solidFill>
                  <a:schemeClr val="tx1"/>
                </a:solidFill>
                <a:latin typeface="+mn-lt"/>
                <a:ea typeface="+mn-ea"/>
                <a:cs typeface="+mn-cs"/>
              </a:rPr>
              <a:t>.  </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that </a:t>
            </a:r>
            <a:r>
              <a:rPr lang="en-US" sz="1200" b="1" kern="1200" dirty="0">
                <a:solidFill>
                  <a:schemeClr val="tx1"/>
                </a:solidFill>
                <a:latin typeface="+mn-lt"/>
                <a:ea typeface="+mn-ea"/>
                <a:cs typeface="+mn-cs"/>
              </a:rPr>
              <a:t>they have 10 minutes </a:t>
            </a:r>
            <a:r>
              <a:rPr lang="en-US" sz="1200" b="0" kern="1200" dirty="0">
                <a:solidFill>
                  <a:schemeClr val="tx1"/>
                </a:solidFill>
                <a:latin typeface="+mn-lt"/>
                <a:ea typeface="+mn-ea"/>
                <a:cs typeface="+mn-cs"/>
              </a:rPr>
              <a:t>to complete as much of the test as they can</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228600" indent="-228600">
              <a:buFont typeface="+mj-lt"/>
              <a:buAutoNum type="arabicPeriod"/>
            </a:pPr>
            <a:endParaRPr lang="en-US" sz="1200" dirty="0"/>
          </a:p>
        </p:txBody>
      </p:sp>
      <p:sp>
        <p:nvSpPr>
          <p:cNvPr id="4" name="Slide Number Placeholder 3"/>
          <p:cNvSpPr>
            <a:spLocks noGrp="1"/>
          </p:cNvSpPr>
          <p:nvPr>
            <p:ph type="sldNum" sz="quarter" idx="10"/>
          </p:nvPr>
        </p:nvSpPr>
        <p:spPr/>
        <p:txBody>
          <a:bodyPr/>
          <a:lstStyle/>
          <a:p>
            <a:fld id="{BF5803BD-EF1A-D842-9E59-0DB484323DFF}" type="slidenum">
              <a:rPr lang="en-US">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40467884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mn-lt"/>
              </a:rPr>
              <a:t>PRESENT</a:t>
            </a:r>
            <a:r>
              <a:rPr lang="en-US" sz="1200" b="1" baseline="0" dirty="0">
                <a:latin typeface="+mn-lt"/>
              </a:rPr>
              <a:t> THE </a:t>
            </a:r>
            <a:r>
              <a:rPr lang="en-US" sz="1200" b="1" dirty="0">
                <a:latin typeface="+mn-lt"/>
              </a:rPr>
              <a:t>DAY 3 TEST QUESTIONS</a:t>
            </a:r>
          </a:p>
          <a:p>
            <a:endParaRPr lang="en-US" dirty="0"/>
          </a:p>
          <a:p>
            <a:pPr marL="228600" indent="-228600">
              <a:buFont typeface="+mj-lt"/>
              <a:buAutoNum type="arabicPeriod"/>
            </a:pPr>
            <a:r>
              <a:rPr lang="en-US" b="1" dirty="0"/>
              <a:t>DISPLAY</a:t>
            </a:r>
            <a:r>
              <a:rPr lang="en-US" dirty="0"/>
              <a:t> the test</a:t>
            </a:r>
            <a:r>
              <a:rPr lang="en-US" baseline="0" dirty="0"/>
              <a:t> questions while the trainees take the test.</a:t>
            </a:r>
          </a:p>
          <a:p>
            <a:pPr marL="228600" indent="-228600">
              <a:buFont typeface="+mj-lt"/>
              <a:buAutoNum type="arabicPeriod"/>
            </a:pPr>
            <a:endParaRPr lang="en-US" dirty="0"/>
          </a:p>
          <a:p>
            <a:pPr marL="228600" indent="-228600">
              <a:buFont typeface="+mj-lt"/>
              <a:buAutoNum type="arabicPeriod"/>
            </a:pPr>
            <a:r>
              <a:rPr lang="en-US" b="1" dirty="0"/>
              <a:t>READ</a:t>
            </a:r>
            <a:r>
              <a:rPr lang="en-US" baseline="0" dirty="0"/>
              <a:t> or </a:t>
            </a:r>
            <a:r>
              <a:rPr lang="en-US" b="1" baseline="0" dirty="0"/>
              <a:t>REVIEW</a:t>
            </a:r>
            <a:r>
              <a:rPr lang="en-US" baseline="0" dirty="0"/>
              <a:t> the Test Questions only if needed.  </a:t>
            </a:r>
          </a:p>
          <a:p>
            <a:pPr marL="228600" indent="-228600">
              <a:buFont typeface="+mj-lt"/>
              <a:buAutoNum type="arabicPeriod"/>
            </a:pPr>
            <a:endParaRPr lang="en-US" baseline="0" dirty="0"/>
          </a:p>
          <a:p>
            <a:pPr marL="228600" indent="-228600">
              <a:buFont typeface="+mj-lt"/>
              <a:buAutoNum type="arabicPeriod"/>
            </a:pPr>
            <a:r>
              <a:rPr lang="en-US" baseline="0" dirty="0"/>
              <a:t>After 10 minutes, </a:t>
            </a:r>
            <a:r>
              <a:rPr lang="en-US" b="1" baseline="0" dirty="0"/>
              <a:t>TELL</a:t>
            </a:r>
            <a:r>
              <a:rPr lang="en-US" baseline="0" dirty="0"/>
              <a:t> everyone to </a:t>
            </a:r>
            <a:r>
              <a:rPr lang="en-US" b="1" baseline="0" dirty="0"/>
              <a:t>STOP</a:t>
            </a:r>
            <a:r>
              <a:rPr lang="en-US" baseline="0" dirty="0"/>
              <a:t> and </a:t>
            </a:r>
            <a:r>
              <a:rPr lang="en-US" b="1" baseline="0" dirty="0"/>
              <a:t>TURN IN </a:t>
            </a:r>
            <a:r>
              <a:rPr lang="en-US" baseline="0" dirty="0"/>
              <a:t>their papers.  Be sure your </a:t>
            </a:r>
            <a:r>
              <a:rPr lang="en-US" b="1" baseline="0" dirty="0"/>
              <a:t>NAME</a:t>
            </a:r>
            <a:r>
              <a:rPr lang="en-US" baseline="0" dirty="0"/>
              <a:t> is on the paper.</a:t>
            </a:r>
          </a:p>
          <a:p>
            <a:pPr marL="228600" indent="-228600">
              <a:buFont typeface="+mj-lt"/>
              <a:buAutoNum type="arabicPeriod"/>
            </a:pPr>
            <a:endParaRPr lang="en-US" baseline="0" dirty="0"/>
          </a:p>
          <a:p>
            <a:pPr marL="228600" indent="-228600">
              <a:buFont typeface="+mj-lt"/>
              <a:buAutoNum type="arabicPeriod"/>
            </a:pPr>
            <a:r>
              <a:rPr lang="en-US" b="1" baseline="0" dirty="0"/>
              <a:t>REVIEW</a:t>
            </a:r>
            <a:r>
              <a:rPr lang="en-US" baseline="0" dirty="0"/>
              <a:t> – quickly – the correct answers to each question.  </a:t>
            </a:r>
          </a:p>
          <a:p>
            <a:pPr marL="228600" indent="-228600">
              <a:buFont typeface="+mj-lt"/>
              <a:buAutoNum type="arabicPeriod"/>
            </a:pPr>
            <a:endParaRPr lang="en-US" baseline="0" dirty="0"/>
          </a:p>
          <a:p>
            <a:pPr marL="228600" indent="-228600">
              <a:buFont typeface="+mj-lt"/>
              <a:buAutoNum type="arabicPeriod"/>
            </a:pPr>
            <a:r>
              <a:rPr lang="en-US" b="1" baseline="0" dirty="0"/>
              <a:t>CLARIFY</a:t>
            </a:r>
            <a:r>
              <a:rPr lang="en-US" baseline="0" dirty="0"/>
              <a:t> any questions.</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3887473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IMPLEMENT AN EVALUATION OF DAY ONE</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 a VERBAL EVALUATION using the questions.</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the participants for any feedback they have for each of the questions.</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3.  THANK</a:t>
            </a:r>
            <a:r>
              <a:rPr kumimoji="0" lang="en-US" sz="1200" b="0" i="0" u="none" strike="noStrike" kern="1200" cap="none" spc="0" normalizeH="0" baseline="0" noProof="0" dirty="0">
                <a:ln>
                  <a:noFill/>
                </a:ln>
                <a:solidFill>
                  <a:prstClr val="black"/>
                </a:solidFill>
                <a:effectLst/>
                <a:uLnTx/>
                <a:uFillTx/>
                <a:latin typeface="+mn-lt"/>
                <a:ea typeface="+mn-ea"/>
                <a:cs typeface="+mn-cs"/>
              </a:rPr>
              <a:t> the trainees for their input.</a:t>
            </a:r>
          </a:p>
          <a:p>
            <a:endParaRPr lang="en-US" sz="1200"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17531838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IMPLEMENT A CELEBRATION CIRCLE</a:t>
            </a: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CLOSE</a:t>
            </a:r>
            <a:r>
              <a:rPr kumimoji="0" lang="en-US" sz="1200" b="0" i="0" u="none" strike="noStrike" kern="1200" cap="none" spc="0" normalizeH="0" baseline="0" noProof="0" dirty="0">
                <a:ln>
                  <a:noFill/>
                </a:ln>
                <a:solidFill>
                  <a:prstClr val="black"/>
                </a:solidFill>
                <a:effectLst/>
                <a:uLnTx/>
                <a:uFillTx/>
                <a:latin typeface="+mn-lt"/>
                <a:ea typeface="+mn-ea"/>
                <a:cs typeface="+mn-cs"/>
              </a:rPr>
              <a:t> with enthusiasm and confidence.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FORM</a:t>
            </a:r>
            <a:r>
              <a:rPr kumimoji="0" lang="en-US" sz="1200" b="0" i="0" u="none" strike="noStrike" kern="1200" cap="none" spc="0" normalizeH="0" baseline="0" noProof="0" dirty="0">
                <a:ln>
                  <a:noFill/>
                </a:ln>
                <a:solidFill>
                  <a:prstClr val="black"/>
                </a:solidFill>
                <a:effectLst/>
                <a:uLnTx/>
                <a:uFillTx/>
                <a:latin typeface="+mn-lt"/>
                <a:ea typeface="+mn-ea"/>
                <a:cs typeface="+mn-cs"/>
              </a:rPr>
              <a:t> a circle with all the participants.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GIVE</a:t>
            </a:r>
            <a:r>
              <a:rPr kumimoji="0" lang="en-US" sz="1200" b="0" i="0" u="none" strike="noStrike" kern="1200" cap="none" spc="0" normalizeH="0" baseline="0" noProof="0" dirty="0">
                <a:ln>
                  <a:noFill/>
                </a:ln>
                <a:solidFill>
                  <a:prstClr val="black"/>
                </a:solidFill>
                <a:effectLst/>
                <a:uLnTx/>
                <a:uFillTx/>
                <a:latin typeface="+mn-lt"/>
                <a:ea typeface="+mn-ea"/>
                <a:cs typeface="+mn-cs"/>
              </a:rPr>
              <a:t> instructions: </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1 or 2 words, say how you are feeling about the day.</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Move very quickly to invite all to respond.</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a:t>
            </a:r>
            <a:r>
              <a:rPr kumimoji="0" lang="en-US" sz="1200" b="0" i="0" u="none" strike="noStrike" kern="1200" cap="none" spc="0" normalizeH="0" baseline="0" noProof="0" dirty="0">
                <a:ln>
                  <a:noFill/>
                </a:ln>
                <a:solidFill>
                  <a:prstClr val="black"/>
                </a:solidFill>
                <a:effectLst/>
                <a:uLnTx/>
                <a:uFillTx/>
                <a:latin typeface="+mn-lt"/>
                <a:ea typeface="+mn-ea"/>
                <a:cs typeface="+mn-cs"/>
              </a:rPr>
              <a:t> a clap, cheer or….?  </a:t>
            </a:r>
            <a:r>
              <a:rPr kumimoji="0" lang="en-US" sz="1200" b="1" i="0" u="none" strike="noStrike" kern="1200" cap="none" spc="0" normalizeH="0" baseline="0" noProof="0" dirty="0">
                <a:ln>
                  <a:noFill/>
                </a:ln>
                <a:solidFill>
                  <a:prstClr val="black"/>
                </a:solidFill>
                <a:effectLst/>
                <a:uLnTx/>
                <a:uFillTx/>
                <a:latin typeface="+mn-lt"/>
                <a:ea typeface="+mn-ea"/>
                <a:cs typeface="+mn-cs"/>
              </a:rPr>
              <a:t>Culture building!!!</a:t>
            </a: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5791145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SAY </a:t>
            </a:r>
            <a:r>
              <a:rPr lang="en-US" sz="1200" b="1" dirty="0">
                <a:solidFill>
                  <a:schemeClr val="accent2">
                    <a:lumMod val="75000"/>
                  </a:schemeClr>
                </a:solidFill>
              </a:rPr>
              <a:t>THANK YOU!</a:t>
            </a:r>
            <a:r>
              <a:rPr lang="en-US" b="1" dirty="0"/>
              <a:t> </a:t>
            </a: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46923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PRESENT THE OUTCOMES OF THE PROGRAM</a:t>
            </a:r>
          </a:p>
          <a:p>
            <a:pPr marL="0" marR="0" indent="0" algn="l" defTabSz="6858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ANNOUNCE</a:t>
            </a:r>
            <a:r>
              <a:rPr lang="en-US" sz="1200" dirty="0">
                <a:latin typeface="Calibri" panose="020F0502020204030204" pitchFamily="34" charset="0"/>
              </a:rPr>
              <a:t> the two key end benefits/outcomes of the program</a:t>
            </a: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baseline="0" dirty="0">
              <a:latin typeface="Calibri" panose="020F0502020204030204" pitchFamily="34" charset="0"/>
            </a:endParaRPr>
          </a:p>
          <a:p>
            <a:pPr marL="0" lvl="0" indent="0">
              <a:buFont typeface="+mj-lt"/>
              <a:buNone/>
            </a:pP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91607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b="1" dirty="0">
                <a:latin typeface="+mn-lt"/>
              </a:rPr>
              <a:t>INTRODUCE THE TRAINING STRUCTURE</a:t>
            </a:r>
          </a:p>
          <a:p>
            <a:pPr marL="0" marR="0" indent="0" algn="l" defTabSz="6858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mn-lt"/>
              </a:rPr>
              <a:t>USE</a:t>
            </a:r>
            <a:r>
              <a:rPr lang="en-US" sz="1200" baseline="0" dirty="0">
                <a:latin typeface="+mn-lt"/>
              </a:rPr>
              <a:t> the illustration to </a:t>
            </a:r>
            <a:r>
              <a:rPr lang="en-US" sz="1200" b="1" dirty="0">
                <a:latin typeface="+mn-lt"/>
              </a:rPr>
              <a:t>BRIEFLY REVIEW</a:t>
            </a:r>
            <a:r>
              <a:rPr lang="en-US" sz="1200" b="0" baseline="0" dirty="0">
                <a:latin typeface="+mn-lt"/>
              </a:rPr>
              <a:t> where you are in the training program. What has been accomplished and what is still to go.</a:t>
            </a:r>
            <a:endParaRPr lang="en-US" sz="1200" baseline="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820004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mn-lt"/>
              </a:rPr>
              <a:t>TRAINING MODULES REVIEW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REMIND </a:t>
            </a:r>
            <a:r>
              <a:rPr lang="en-US" sz="1200" b="0" kern="1200" dirty="0">
                <a:solidFill>
                  <a:schemeClr val="tx1"/>
                </a:solidFill>
                <a:latin typeface="+mn-lt"/>
                <a:ea typeface="+mn-ea"/>
                <a:cs typeface="+mn-cs"/>
              </a:rPr>
              <a:t>the trainees of the topics covered in</a:t>
            </a:r>
            <a:r>
              <a:rPr lang="en-US" sz="1200" b="0" kern="1200" baseline="0" dirty="0">
                <a:solidFill>
                  <a:schemeClr val="tx1"/>
                </a:solidFill>
                <a:latin typeface="+mn-lt"/>
                <a:ea typeface="+mn-ea"/>
                <a:cs typeface="+mn-cs"/>
              </a:rPr>
              <a:t> Module 1.  </a:t>
            </a:r>
          </a:p>
          <a:p>
            <a:pPr marL="685789" marR="0" lvl="1"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Sick Child Assessment</a:t>
            </a:r>
          </a:p>
          <a:p>
            <a:pPr marL="685789" marR="0" lvl="1"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Danger Signs Identification </a:t>
            </a:r>
          </a:p>
          <a:p>
            <a:pPr marL="685789" marR="0" lvl="1"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Rapid Diagnosis and Treatment for Malaria (</a:t>
            </a:r>
            <a:r>
              <a:rPr kumimoji="0" lang="en-US" sz="1200" b="0" i="0" u="none" strike="noStrike" kern="1200" cap="none" spc="0" normalizeH="0" baseline="0" noProof="0" dirty="0" err="1">
                <a:ln>
                  <a:noFill/>
                </a:ln>
                <a:solidFill>
                  <a:srgbClr val="1A3260"/>
                </a:solidFill>
                <a:effectLst/>
                <a:uLnTx/>
                <a:uFillTx/>
                <a:latin typeface="+mn-lt"/>
                <a:ea typeface="+mn-ea"/>
                <a:cs typeface="+mn-cs"/>
              </a:rPr>
              <a:t>mRDT</a:t>
            </a:r>
            <a:r>
              <a:rPr kumimoji="0" lang="en-US" sz="1200" b="0" i="0" u="none" strike="noStrike" kern="1200" cap="none" spc="0" normalizeH="0" baseline="0" noProof="0" dirty="0">
                <a:ln>
                  <a:noFill/>
                </a:ln>
                <a:solidFill>
                  <a:srgbClr val="1A3260"/>
                </a:solidFill>
                <a:effectLst/>
                <a:uLnTx/>
                <a:uFillTx/>
                <a:latin typeface="+mn-lt"/>
                <a:ea typeface="+mn-ea"/>
                <a:cs typeface="+mn-cs"/>
              </a:rPr>
              <a:t>)</a:t>
            </a:r>
          </a:p>
          <a:p>
            <a:pPr marL="685789" marR="0" lvl="1"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Making Referrals and Registering Sick Children</a:t>
            </a:r>
          </a:p>
          <a:p>
            <a:pPr marL="685789" marR="0" lvl="1"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Diarrhea</a:t>
            </a:r>
          </a:p>
          <a:p>
            <a:pPr marL="685789" marR="0" lvl="1"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1A3260"/>
              </a:solidFill>
              <a:effectLst/>
              <a:uLnTx/>
              <a:uFillTx/>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baseline="0" dirty="0">
                <a:solidFill>
                  <a:schemeClr val="tx1"/>
                </a:solidFill>
                <a:latin typeface="+mn-lt"/>
                <a:ea typeface="+mn-ea"/>
                <a:cs typeface="+mn-cs"/>
              </a:rPr>
              <a:t>PRESENT</a:t>
            </a:r>
            <a:r>
              <a:rPr lang="en-US" sz="1200" b="0" kern="1200" baseline="0" dirty="0">
                <a:solidFill>
                  <a:schemeClr val="tx1"/>
                </a:solidFill>
                <a:latin typeface="+mn-lt"/>
                <a:ea typeface="+mn-ea"/>
                <a:cs typeface="+mn-cs"/>
              </a:rPr>
              <a:t> the topics that will be covered in Module 2.</a:t>
            </a:r>
          </a:p>
          <a:p>
            <a:pPr marL="628650" marR="0" lvl="1" indent="-171450"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Diagnosis and Treatment for Pneumonia</a:t>
            </a:r>
          </a:p>
          <a:p>
            <a:pPr marL="628650" marR="0" lvl="1" indent="-171450"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Pneumonia practice at health facility</a:t>
            </a:r>
          </a:p>
          <a:p>
            <a:pPr marL="628650" marR="0" lvl="1" indent="-171450"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Business practices</a:t>
            </a:r>
          </a:p>
          <a:p>
            <a:pPr marL="457200" marR="0" lvl="1" indent="0" algn="l" defTabSz="342882"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1A3260"/>
              </a:solidFill>
              <a:effectLst/>
              <a:uLnTx/>
              <a:uFillTx/>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for and </a:t>
            </a:r>
            <a:r>
              <a:rPr lang="en-US" sz="1200" b="1" kern="1200" dirty="0">
                <a:solidFill>
                  <a:schemeClr val="tx1"/>
                </a:solidFill>
                <a:latin typeface="+mn-lt"/>
                <a:ea typeface="+mn-ea"/>
                <a:cs typeface="+mn-cs"/>
              </a:rPr>
              <a:t>ANSWER</a:t>
            </a:r>
            <a:r>
              <a:rPr lang="en-US" sz="1200" kern="1200" dirty="0">
                <a:solidFill>
                  <a:schemeClr val="tx1"/>
                </a:solidFill>
                <a:latin typeface="+mn-lt"/>
                <a:ea typeface="+mn-ea"/>
                <a:cs typeface="+mn-cs"/>
              </a:rPr>
              <a:t> questions.</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mn-lt"/>
              <a:ea typeface="+mn-ea"/>
              <a:cs typeface="+mn-cs"/>
            </a:endParaRPr>
          </a:p>
          <a:p>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055155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46139" y="5254272"/>
            <a:ext cx="8808276" cy="1143000"/>
          </a:xfrm>
          <a:prstGeom prst="rect">
            <a:avLst/>
          </a:prstGeom>
        </p:spPr>
        <p:txBody>
          <a:bodyPr vert="horz"/>
          <a:lstStyle>
            <a:lvl1pPr>
              <a:defRPr b="1">
                <a:solidFill>
                  <a:srgbClr val="1B2F7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030930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1452681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834617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4" name="Title 1"/>
          <p:cNvSpPr>
            <a:spLocks noGrp="1"/>
          </p:cNvSpPr>
          <p:nvPr>
            <p:ph type="ctrTitle"/>
          </p:nvPr>
        </p:nvSpPr>
        <p:spPr>
          <a:xfrm>
            <a:off x="259796" y="5574157"/>
            <a:ext cx="9022489" cy="933577"/>
          </a:xfrm>
          <a:prstGeom prst="rect">
            <a:avLst/>
          </a:prstGeom>
        </p:spPr>
        <p:txBody>
          <a:bodyPr/>
          <a:lstStyle>
            <a:lvl1pPr>
              <a:defRPr b="0">
                <a:solidFill>
                  <a:srgbClr val="1B2F7F"/>
                </a:solidFill>
                <a:latin typeface="+mn-lt"/>
              </a:defRPr>
            </a:lvl1pPr>
          </a:lstStyle>
          <a:p>
            <a:r>
              <a:rPr lang="en-AU" dirty="0"/>
              <a:t>Click to edit</a:t>
            </a:r>
            <a:endParaRPr lang="en-US" dirty="0"/>
          </a:p>
        </p:txBody>
      </p:sp>
      <p:sp>
        <p:nvSpPr>
          <p:cNvPr id="2" name="Rectangle 1"/>
          <p:cNvSpPr/>
          <p:nvPr userDrawn="1"/>
        </p:nvSpPr>
        <p:spPr>
          <a:xfrm>
            <a:off x="0" y="6664863"/>
            <a:ext cx="12192000" cy="193137"/>
          </a:xfrm>
          <a:prstGeom prst="rect">
            <a:avLst/>
          </a:prstGeom>
          <a:solidFill>
            <a:srgbClr val="1B2F7F"/>
          </a:solidFill>
          <a:ln>
            <a:solidFill>
              <a:srgbClr val="1B2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9578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175856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548167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904781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1A3260">
                    <a:lumMod val="75000"/>
                    <a:lumOff val="25000"/>
                  </a:srgbClr>
                </a:solidFill>
              </a:rPr>
              <a:pPr/>
              <a:t>12/17/2020</a:t>
            </a:fld>
            <a:endParaRPr lang="en-US" dirty="0">
              <a:solidFill>
                <a:srgbClr val="1A3260">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1A3260">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1A3260">
                    <a:lumMod val="75000"/>
                    <a:lumOff val="25000"/>
                  </a:srgbClr>
                </a:solidFill>
              </a:rPr>
              <a:pPr/>
              <a:t>‹#›</a:t>
            </a:fld>
            <a:endParaRPr lang="en-US" dirty="0">
              <a:solidFill>
                <a:srgbClr val="1A3260">
                  <a:lumMod val="75000"/>
                  <a:lumOff val="25000"/>
                </a:srgbClr>
              </a:solidFill>
            </a:endParaRPr>
          </a:p>
        </p:txBody>
      </p:sp>
    </p:spTree>
    <p:extLst>
      <p:ext uri="{BB962C8B-B14F-4D97-AF65-F5344CB8AC3E}">
        <p14:creationId xmlns:p14="http://schemas.microsoft.com/office/powerpoint/2010/main" val="275897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8445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279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4004212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g"/></Relationships>
</file>

<file path=ppt/slideMasters/_rels/slideMaster3.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5.xml"/><Relationship Id="rId7" Type="http://schemas.openxmlformats.org/officeDocument/2006/relationships/tags" Target="../tags/tag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3.xml"/><Relationship Id="rId11" Type="http://schemas.openxmlformats.org/officeDocument/2006/relationships/image" Target="../media/image4.jpg"/><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slideLayout" Target="../slideLayouts/slideLayout6.xml"/><Relationship Id="rId9" Type="http://schemas.openxmlformats.org/officeDocument/2006/relationships/image" Target="../media/image5.emf"/></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1.xml"/><Relationship Id="rId7" Type="http://schemas.openxmlformats.org/officeDocument/2006/relationships/image" Target="../media/image5.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oleObject" Target="../embeddings/oleObject2.bin"/><Relationship Id="rId5" Type="http://schemas.openxmlformats.org/officeDocument/2006/relationships/tags" Target="../tags/tag3.xml"/><Relationship Id="rId4" Type="http://schemas.openxmlformats.org/officeDocument/2006/relationships/theme" Target="../theme/theme5.xml"/><Relationship Id="rId9"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
        <p:nvSpPr>
          <p:cNvPr id="8" name="Rectangle 7"/>
          <p:cNvSpPr/>
          <p:nvPr userDrawn="1"/>
        </p:nvSpPr>
        <p:spPr>
          <a:xfrm flipV="1">
            <a:off x="-15236" y="4652892"/>
            <a:ext cx="12308700" cy="113336"/>
          </a:xfrm>
          <a:prstGeom prst="rect">
            <a:avLst/>
          </a:prstGeom>
          <a:solidFill>
            <a:srgbClr val="00009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383448" y="1085106"/>
            <a:ext cx="3419432" cy="3180140"/>
          </a:xfrm>
          <a:prstGeom prst="rect">
            <a:avLst/>
          </a:prstGeom>
        </p:spPr>
      </p:pic>
      <p:sp>
        <p:nvSpPr>
          <p:cNvPr id="10" name="Text Placeholder 6"/>
          <p:cNvSpPr txBox="1">
            <a:spLocks/>
          </p:cNvSpPr>
          <p:nvPr userDrawn="1"/>
        </p:nvSpPr>
        <p:spPr>
          <a:xfrm>
            <a:off x="-1" y="4764624"/>
            <a:ext cx="9644208" cy="2093376"/>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4189045727"/>
      </p:ext>
    </p:extLst>
  </p:cSld>
  <p:clrMap bg1="lt1" tx1="dk1" bg2="lt2" tx2="dk2" accent1="accent1" accent2="accent2" accent3="accent3" accent4="accent4" accent5="accent5" accent6="accent6" hlink="hlink" folHlink="folHlink"/>
  <p:sldLayoutIdLst>
    <p:sldLayoutId id="214748370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678002"/>
            <a:ext cx="12192000" cy="179998"/>
          </a:xfrm>
          <a:prstGeom prst="rect">
            <a:avLst/>
          </a:prstGeom>
          <a:solidFill>
            <a:srgbClr val="1B2F7F"/>
          </a:solidFill>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Text Placeholder 6"/>
          <p:cNvSpPr txBox="1">
            <a:spLocks/>
          </p:cNvSpPr>
          <p:nvPr userDrawn="1"/>
        </p:nvSpPr>
        <p:spPr>
          <a:xfrm>
            <a:off x="0" y="5162526"/>
            <a:ext cx="9608234" cy="1511300"/>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80095" y="5145149"/>
            <a:ext cx="1637317" cy="1527113"/>
          </a:xfrm>
          <a:prstGeom prst="rect">
            <a:avLst/>
          </a:prstGeom>
        </p:spPr>
      </p:pic>
      <p:cxnSp>
        <p:nvCxnSpPr>
          <p:cNvPr id="3" name="Straight Connector 2"/>
          <p:cNvCxnSpPr/>
          <p:nvPr userDrawn="1"/>
        </p:nvCxnSpPr>
        <p:spPr>
          <a:xfrm>
            <a:off x="0" y="5132861"/>
            <a:ext cx="12192000" cy="26188"/>
          </a:xfrm>
          <a:prstGeom prst="line">
            <a:avLst/>
          </a:prstGeom>
          <a:ln w="76200" cmpd="sng">
            <a:solidFill>
              <a:srgbClr val="8CC7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1059451"/>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7"/>
            </p:custDataLst>
            <p:extLst>
              <p:ext uri="{D42A27DB-BD31-4B8C-83A1-F6EECF244321}">
                <p14:modId xmlns:p14="http://schemas.microsoft.com/office/powerpoint/2010/main" val="326924916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519897137"/>
      </p:ext>
    </p:extLst>
  </p:cSld>
  <p:clrMap bg1="lt1" tx1="dk1" bg2="lt2" tx2="dk2" accent1="accent1" accent2="accent2" accent3="accent3" accent4="accent4" accent5="accent5" accent6="accent6" hlink="hlink" folHlink="folHlink"/>
  <p:sldLayoutIdLst>
    <p:sldLayoutId id="2147483690" r:id="rId1"/>
    <p:sldLayoutId id="2147483703" r:id="rId2"/>
    <p:sldLayoutId id="2147483702" r:id="rId3"/>
    <p:sldLayoutId id="2147483705" r:id="rId4"/>
    <p:sldLayoutId id="214748370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Tree>
    <p:extLst>
      <p:ext uri="{BB962C8B-B14F-4D97-AF65-F5344CB8AC3E}">
        <p14:creationId xmlns:p14="http://schemas.microsoft.com/office/powerpoint/2010/main" val="2894148314"/>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5"/>
            </p:custDataLst>
            <p:extLst>
              <p:ext uri="{D42A27DB-BD31-4B8C-83A1-F6EECF244321}">
                <p14:modId xmlns:p14="http://schemas.microsoft.com/office/powerpoint/2010/main" val="177652502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247525775"/>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5.e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19.jpeg"/><Relationship Id="rId5" Type="http://schemas.openxmlformats.org/officeDocument/2006/relationships/image" Target="../media/image5.emf"/><Relationship Id="rId4"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image" Target="../media/image22.png"/><Relationship Id="rId5" Type="http://schemas.openxmlformats.org/officeDocument/2006/relationships/image" Target="../media/image5.emf"/><Relationship Id="rId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image" Target="../media/image30.jpeg"/><Relationship Id="rId5" Type="http://schemas.openxmlformats.org/officeDocument/2006/relationships/image" Target="../media/image5.emf"/><Relationship Id="rId4" Type="http://schemas.openxmlformats.org/officeDocument/2006/relationships/oleObject" Target="../embeddings/oleObject6.bin"/></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notesSlide" Target="../notesSlides/notesSlide39.xml"/><Relationship Id="rId7" Type="http://schemas.openxmlformats.org/officeDocument/2006/relationships/image" Target="../media/image33.jpeg"/><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32.jpeg"/><Relationship Id="rId5" Type="http://schemas.openxmlformats.org/officeDocument/2006/relationships/image" Target="../media/image5.emf"/><Relationship Id="rId4" Type="http://schemas.openxmlformats.org/officeDocument/2006/relationships/oleObject" Target="../embeddings/oleObject7.bin"/></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0.emf"/><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8.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image" Target="../media/image49.png"/><Relationship Id="rId5" Type="http://schemas.openxmlformats.org/officeDocument/2006/relationships/image" Target="../media/image5.emf"/><Relationship Id="rId4" Type="http://schemas.openxmlformats.org/officeDocument/2006/relationships/oleObject" Target="../embeddings/oleObject8.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image" Target="../media/image50.png"/><Relationship Id="rId5" Type="http://schemas.openxmlformats.org/officeDocument/2006/relationships/image" Target="../media/image5.emf"/><Relationship Id="rId4" Type="http://schemas.openxmlformats.org/officeDocument/2006/relationships/oleObject" Target="../embeddings/oleObject9.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png"/><Relationship Id="rId7" Type="http://schemas.openxmlformats.org/officeDocument/2006/relationships/image" Target="../media/image57.wmf"/><Relationship Id="rId2" Type="http://schemas.openxmlformats.org/officeDocument/2006/relationships/notesSlide" Target="../notesSlides/notesSlide63.xml"/><Relationship Id="rId1" Type="http://schemas.openxmlformats.org/officeDocument/2006/relationships/slideLayout" Target="../slideLayouts/slideLayout5.xml"/><Relationship Id="rId6" Type="http://schemas.openxmlformats.org/officeDocument/2006/relationships/image" Target="../media/image56.emf"/><Relationship Id="rId11" Type="http://schemas.openxmlformats.org/officeDocument/2006/relationships/image" Target="../media/image61.jpe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06" y="4932539"/>
            <a:ext cx="8808276" cy="1143000"/>
          </a:xfrm>
        </p:spPr>
        <p:txBody>
          <a:bodyPr>
            <a:noAutofit/>
          </a:bodyPr>
          <a:lstStyle/>
          <a:p>
            <a:br>
              <a:rPr lang="en-US" sz="2800" b="1" dirty="0">
                <a:solidFill>
                  <a:schemeClr val="bg1"/>
                </a:solidFill>
                <a:latin typeface="Calibri" panose="020F0502020204030204" pitchFamily="34" charset="0"/>
              </a:rPr>
            </a:br>
            <a:r>
              <a:rPr lang="en-US" sz="4400" b="1" dirty="0">
                <a:latin typeface="Calibri" panose="020F0502020204030204" pitchFamily="34" charset="0"/>
              </a:rPr>
              <a:t>Module 2</a:t>
            </a:r>
            <a:br>
              <a:rPr lang="en-US" sz="4400" b="1" dirty="0">
                <a:latin typeface="Calibri" panose="020F0502020204030204" pitchFamily="34" charset="0"/>
              </a:rPr>
            </a:br>
            <a:r>
              <a:rPr lang="en-US" sz="4400" b="1" dirty="0">
                <a:latin typeface="Calibri" panose="020F0502020204030204" pitchFamily="34" charset="0"/>
              </a:rPr>
              <a:t>Day 4</a:t>
            </a:r>
          </a:p>
        </p:txBody>
      </p:sp>
      <p:pic>
        <p:nvPicPr>
          <p:cNvPr id="8" name="Picture 7" descr="IMG_062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080500" y="4770258"/>
            <a:ext cx="3111500" cy="2087742"/>
          </a:xfrm>
          <a:prstGeom prst="rect">
            <a:avLst/>
          </a:prstGeom>
        </p:spPr>
      </p:pic>
    </p:spTree>
    <p:extLst>
      <p:ext uri="{BB962C8B-B14F-4D97-AF65-F5344CB8AC3E}">
        <p14:creationId xmlns:p14="http://schemas.microsoft.com/office/powerpoint/2010/main" val="983102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a:latin typeface="Calibri" panose="020F0502020204030204" pitchFamily="34" charset="0"/>
              </a:rPr>
              <a:t>Let’s review the past month!</a:t>
            </a:r>
          </a:p>
        </p:txBody>
      </p:sp>
      <p:sp>
        <p:nvSpPr>
          <p:cNvPr id="3" name="TextBox 2"/>
          <p:cNvSpPr txBox="1"/>
          <p:nvPr/>
        </p:nvSpPr>
        <p:spPr>
          <a:xfrm>
            <a:off x="502548" y="1689935"/>
            <a:ext cx="10316308" cy="4339650"/>
          </a:xfrm>
          <a:prstGeom prst="rect">
            <a:avLst/>
          </a:prstGeom>
          <a:noFill/>
        </p:spPr>
        <p:txBody>
          <a:bodyPr wrap="square" rtlCol="0">
            <a:spAutoFit/>
          </a:bodyPr>
          <a:lstStyle/>
          <a:p>
            <a:r>
              <a:rPr lang="en-US" sz="2800" i="1" dirty="0">
                <a:solidFill>
                  <a:srgbClr val="767171"/>
                </a:solidFill>
                <a:latin typeface="Calibri" panose="020F0502020204030204" pitchFamily="34" charset="0"/>
              </a:rPr>
              <a:t>Form groups of 6 people</a:t>
            </a:r>
          </a:p>
          <a:p>
            <a:pPr marL="342900" indent="-342900">
              <a:buFont typeface="Arial"/>
              <a:buChar char="•"/>
            </a:pPr>
            <a:r>
              <a:rPr lang="en-US" sz="2800" b="1" dirty="0">
                <a:solidFill>
                  <a:srgbClr val="767171"/>
                </a:solidFill>
                <a:latin typeface="Calibri" panose="020F0502020204030204" pitchFamily="34" charset="0"/>
              </a:rPr>
              <a:t>Discuss</a:t>
            </a:r>
            <a:r>
              <a:rPr lang="en-US" sz="2800" dirty="0">
                <a:solidFill>
                  <a:srgbClr val="767171"/>
                </a:solidFill>
                <a:latin typeface="Calibri" panose="020F0502020204030204" pitchFamily="34" charset="0"/>
              </a:rPr>
              <a:t> the successes and challenges that you had over the past month</a:t>
            </a:r>
          </a:p>
          <a:p>
            <a:endParaRPr lang="en-US" sz="2400" b="1" dirty="0">
              <a:solidFill>
                <a:srgbClr val="767171"/>
              </a:solidFill>
              <a:latin typeface="Calibri" panose="020F0502020204030204" pitchFamily="34" charset="0"/>
            </a:endParaRPr>
          </a:p>
          <a:p>
            <a:r>
              <a:rPr lang="en-US" sz="2400" b="1" dirty="0">
                <a:solidFill>
                  <a:srgbClr val="767171"/>
                </a:solidFill>
                <a:latin typeface="Calibri" panose="020F0502020204030204" pitchFamily="34" charset="0"/>
              </a:rPr>
              <a:t>As a group:</a:t>
            </a:r>
          </a:p>
          <a:p>
            <a:pPr marL="342900" indent="-342900">
              <a:buFont typeface="Arial"/>
              <a:buChar char="•"/>
            </a:pPr>
            <a:r>
              <a:rPr lang="en-US" sz="2400" dirty="0">
                <a:solidFill>
                  <a:srgbClr val="767171"/>
                </a:solidFill>
                <a:latin typeface="Calibri" panose="020F0502020204030204" pitchFamily="34" charset="0"/>
              </a:rPr>
              <a:t>List 2 things that went very well </a:t>
            </a:r>
          </a:p>
          <a:p>
            <a:pPr marL="342900" indent="-342900">
              <a:buFont typeface="Arial"/>
              <a:buChar char="•"/>
            </a:pPr>
            <a:r>
              <a:rPr lang="en-US" sz="2400" dirty="0">
                <a:solidFill>
                  <a:srgbClr val="767171"/>
                </a:solidFill>
                <a:latin typeface="Calibri" panose="020F0502020204030204" pitchFamily="34" charset="0"/>
              </a:rPr>
              <a:t>List 2 challenges that you had and how you overcame them</a:t>
            </a:r>
          </a:p>
          <a:p>
            <a:endParaRPr lang="en-US" sz="2400" dirty="0">
              <a:solidFill>
                <a:srgbClr val="767171"/>
              </a:solidFill>
              <a:latin typeface="Calibri" panose="020F0502020204030204" pitchFamily="34" charset="0"/>
            </a:endParaRPr>
          </a:p>
          <a:p>
            <a:r>
              <a:rPr lang="en-US" sz="2400" i="1" dirty="0">
                <a:solidFill>
                  <a:srgbClr val="767171"/>
                </a:solidFill>
                <a:latin typeface="Calibri" panose="020F0502020204030204" pitchFamily="34" charset="0"/>
              </a:rPr>
              <a:t>You have </a:t>
            </a:r>
            <a:r>
              <a:rPr lang="en-US" sz="2400" b="1" i="1" dirty="0">
                <a:solidFill>
                  <a:srgbClr val="767171"/>
                </a:solidFill>
                <a:latin typeface="Calibri" panose="020F0502020204030204" pitchFamily="34" charset="0"/>
              </a:rPr>
              <a:t>15min</a:t>
            </a:r>
          </a:p>
          <a:p>
            <a:r>
              <a:rPr lang="en-US" sz="2400" i="1" dirty="0">
                <a:solidFill>
                  <a:srgbClr val="767171"/>
                </a:solidFill>
                <a:latin typeface="Calibri" panose="020F0502020204030204" pitchFamily="34" charset="0"/>
              </a:rPr>
              <a:t>1 person will then present back to the group</a:t>
            </a:r>
          </a:p>
          <a:p>
            <a:endParaRPr lang="en-US" sz="2400" dirty="0">
              <a:latin typeface="Calibri" panose="020F0502020204030204" pitchFamily="34" charset="0"/>
            </a:endParaRPr>
          </a:p>
        </p:txBody>
      </p:sp>
      <p:pic>
        <p:nvPicPr>
          <p:cNvPr id="5" name="Picture 4"/>
          <p:cNvPicPr>
            <a:picLocks noChangeAspect="1"/>
          </p:cNvPicPr>
          <p:nvPr/>
        </p:nvPicPr>
        <p:blipFill>
          <a:blip r:embed="rId3"/>
          <a:stretch>
            <a:fillRect/>
          </a:stretch>
        </p:blipFill>
        <p:spPr>
          <a:xfrm>
            <a:off x="8867297" y="2989123"/>
            <a:ext cx="2622182" cy="1634247"/>
          </a:xfrm>
          <a:prstGeom prst="rect">
            <a:avLst/>
          </a:prstGeom>
        </p:spPr>
      </p:pic>
    </p:spTree>
    <p:extLst>
      <p:ext uri="{BB962C8B-B14F-4D97-AF65-F5344CB8AC3E}">
        <p14:creationId xmlns:p14="http://schemas.microsoft.com/office/powerpoint/2010/main" val="16077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180852923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itle 4"/>
          <p:cNvSpPr>
            <a:spLocks noGrp="1"/>
          </p:cNvSpPr>
          <p:nvPr>
            <p:ph type="title"/>
          </p:nvPr>
        </p:nvSpPr>
        <p:spPr/>
        <p:txBody>
          <a:bodyPr>
            <a:noAutofit/>
          </a:bodyPr>
          <a:lstStyle/>
          <a:p>
            <a:r>
              <a:rPr lang="en-US" b="1" dirty="0">
                <a:solidFill>
                  <a:prstClr val="white"/>
                </a:solidFill>
                <a:latin typeface="Calibri" panose="020F0502020204030204" pitchFamily="34" charset="0"/>
              </a:rPr>
              <a:t>Training </a:t>
            </a:r>
            <a:r>
              <a:rPr lang="en-US" dirty="0">
                <a:solidFill>
                  <a:prstClr val="white"/>
                </a:solidFill>
                <a:latin typeface="Calibri" panose="020F0502020204030204" pitchFamily="34" charset="0"/>
              </a:rPr>
              <a:t>a</a:t>
            </a:r>
            <a:r>
              <a:rPr lang="en-US" b="1" dirty="0">
                <a:solidFill>
                  <a:prstClr val="white"/>
                </a:solidFill>
                <a:latin typeface="Calibri" panose="020F0502020204030204" pitchFamily="34" charset="0"/>
              </a:rPr>
              <a:t>genda </a:t>
            </a:r>
            <a:r>
              <a:rPr lang="en-US" dirty="0">
                <a:solidFill>
                  <a:prstClr val="white"/>
                </a:solidFill>
                <a:latin typeface="Calibri" panose="020F0502020204030204" pitchFamily="34" charset="0"/>
              </a:rPr>
              <a:t>r</a:t>
            </a:r>
            <a:r>
              <a:rPr lang="en-US" b="1" dirty="0">
                <a:solidFill>
                  <a:prstClr val="white"/>
                </a:solidFill>
                <a:latin typeface="Calibri" panose="020F0502020204030204" pitchFamily="34" charset="0"/>
              </a:rPr>
              <a:t>eview</a:t>
            </a:r>
            <a:endParaRPr lang="en-US" b="1" dirty="0">
              <a:latin typeface="Calibri" panose="020F0502020204030204" pitchFamily="34" charset="0"/>
            </a:endParaRPr>
          </a:p>
        </p:txBody>
      </p:sp>
      <p:graphicFrame>
        <p:nvGraphicFramePr>
          <p:cNvPr id="3" name="Content Placeholder 2"/>
          <p:cNvGraphicFramePr>
            <a:graphicFrameLocks noGrp="1"/>
          </p:cNvGraphicFramePr>
          <p:nvPr>
            <p:ph idx="4294967295"/>
            <p:extLst>
              <p:ext uri="{D42A27DB-BD31-4B8C-83A1-F6EECF244321}">
                <p14:modId xmlns:p14="http://schemas.microsoft.com/office/powerpoint/2010/main" val="3025318383"/>
              </p:ext>
            </p:extLst>
          </p:nvPr>
        </p:nvGraphicFramePr>
        <p:xfrm>
          <a:off x="439393" y="1276177"/>
          <a:ext cx="3465290" cy="3596652"/>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4</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800" b="0" baseline="0" dirty="0">
                          <a:solidFill>
                            <a:schemeClr val="dk1"/>
                          </a:solidFill>
                          <a:latin typeface="+mn-lt"/>
                        </a:rPr>
                        <a:t>Feedback and Getting Started</a:t>
                      </a:r>
                    </a:p>
                    <a:p>
                      <a:endParaRPr lang="en-US" sz="18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r>
                        <a:rPr lang="en-US" sz="1800" dirty="0"/>
                        <a:t>Pneumonia Overview</a:t>
                      </a:r>
                      <a:endParaRPr lang="en-US" sz="1800" b="1" dirty="0">
                        <a:solidFill>
                          <a:schemeClr val="tx2"/>
                        </a:solidFill>
                        <a:latin typeface="Calibri" panose="020F0502020204030204" pitchFamily="34" charset="0"/>
                      </a:endParaRPr>
                    </a:p>
                    <a:p>
                      <a:endParaRPr lang="en-US" sz="18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r>
                        <a:rPr lang="en-US" sz="1800" dirty="0"/>
                        <a:t>Assessing for Pneumonia</a:t>
                      </a:r>
                    </a:p>
                    <a:p>
                      <a:endParaRPr lang="en-US" sz="18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r>
                        <a:rPr lang="en-US" sz="1800" b="0" dirty="0">
                          <a:solidFill>
                            <a:schemeClr val="dk1"/>
                          </a:solidFill>
                          <a:latin typeface="+mn-lt"/>
                        </a:rPr>
                        <a:t>Treating Cough and Pneumonia</a:t>
                      </a:r>
                    </a:p>
                    <a:p>
                      <a:endParaRPr lang="en-US" sz="18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69650">
                <a:tc>
                  <a:txBody>
                    <a:bodyPr/>
                    <a:lstStyle/>
                    <a:p>
                      <a:r>
                        <a:rPr lang="en-US" sz="1800" dirty="0"/>
                        <a:t>End</a:t>
                      </a:r>
                      <a:r>
                        <a:rPr lang="en-US" sz="1800" baseline="0" dirty="0"/>
                        <a:t> of the Day Activities</a:t>
                      </a:r>
                    </a:p>
                    <a:p>
                      <a:endParaRPr lang="en-US" sz="18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5"/>
                  </a:ext>
                </a:extLst>
              </a:tr>
            </a:tbl>
          </a:graphicData>
        </a:graphic>
      </p:graphicFrame>
      <p:sp>
        <p:nvSpPr>
          <p:cNvPr id="2" name="Rectangle 1"/>
          <p:cNvSpPr/>
          <p:nvPr/>
        </p:nvSpPr>
        <p:spPr>
          <a:xfrm>
            <a:off x="426244" y="1292580"/>
            <a:ext cx="3478439" cy="3618087"/>
          </a:xfrm>
          <a:prstGeom prst="rect">
            <a:avLst/>
          </a:prstGeom>
          <a:noFill/>
          <a:ln w="5715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2"/>
          <p:cNvGraphicFramePr>
            <a:graphicFrameLocks/>
          </p:cNvGraphicFramePr>
          <p:nvPr>
            <p:extLst>
              <p:ext uri="{D42A27DB-BD31-4B8C-83A1-F6EECF244321}">
                <p14:modId xmlns:p14="http://schemas.microsoft.com/office/powerpoint/2010/main" val="1116033310"/>
              </p:ext>
            </p:extLst>
          </p:nvPr>
        </p:nvGraphicFramePr>
        <p:xfrm>
          <a:off x="4307321" y="1266457"/>
          <a:ext cx="3465290" cy="3596652"/>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5</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127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effectLst/>
                          <a:uLnTx/>
                          <a:uFillTx/>
                          <a:latin typeface="+mn-lt"/>
                        </a:rPr>
                        <a:t>Dispensing Practices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chemeClr val="tx1"/>
                        </a:solidFill>
                        <a:effectLst/>
                        <a:uLnTx/>
                        <a:uFillTx/>
                        <a:latin typeface="+mn-lt"/>
                        <a:ea typeface="+mn-ea"/>
                        <a:cs typeface="+mn-cs"/>
                      </a:endParaRPr>
                    </a:p>
                  </a:txBody>
                  <a:tcPr marL="125255" marR="125255" marT="45721" marB="45721"/>
                </a:tc>
                <a:extLst>
                  <a:ext uri="{0D108BD9-81ED-4DB2-BD59-A6C34878D82A}">
                    <a16:rowId xmlns:a16="http://schemas.microsoft.com/office/drawing/2014/main" val="10001"/>
                  </a:ext>
                </a:extLst>
              </a:tr>
              <a:tr h="3696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chemeClr val="tx1"/>
                          </a:solidFill>
                          <a:effectLst/>
                          <a:uLnTx/>
                          <a:uFillTx/>
                          <a:latin typeface="+mn-lt"/>
                          <a:ea typeface="+mn-ea"/>
                          <a:cs typeface="+mn-cs"/>
                        </a:rPr>
                        <a:t>Pharmacovigilance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a:txBody>
                  <a:tcPr marL="125255" marR="125255" marT="45721" marB="45721"/>
                </a:tc>
                <a:extLst>
                  <a:ext uri="{0D108BD9-81ED-4DB2-BD59-A6C34878D82A}">
                    <a16:rowId xmlns:a16="http://schemas.microsoft.com/office/drawing/2014/main" val="10002"/>
                  </a:ext>
                </a:extLst>
              </a:tr>
              <a:tr h="38804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latin typeface="+mn-lt"/>
                        </a:rPr>
                        <a:t>Inventory Management Practices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b="1" dirty="0">
                        <a:solidFill>
                          <a:schemeClr val="tx1"/>
                        </a:solidFill>
                        <a:latin typeface="+mn-lt"/>
                      </a:endParaRPr>
                    </a:p>
                  </a:txBody>
                  <a:tcPr marL="125255" marR="125255" marT="45721" marB="45721"/>
                </a:tc>
                <a:extLst>
                  <a:ext uri="{0D108BD9-81ED-4DB2-BD59-A6C34878D82A}">
                    <a16:rowId xmlns:a16="http://schemas.microsoft.com/office/drawing/2014/main" val="10003"/>
                  </a:ext>
                </a:extLst>
              </a:tr>
              <a:tr h="337496">
                <a:tc>
                  <a:txBody>
                    <a:bodyPr/>
                    <a:lstStyle/>
                    <a:p>
                      <a:r>
                        <a:rPr lang="en-US" sz="1800" dirty="0">
                          <a:latin typeface="+mn-lt"/>
                        </a:rPr>
                        <a:t>Ways to Increase Your</a:t>
                      </a:r>
                      <a:r>
                        <a:rPr lang="en-US" sz="1800" baseline="0" dirty="0">
                          <a:latin typeface="+mn-lt"/>
                        </a:rPr>
                        <a:t> Earnings</a:t>
                      </a:r>
                    </a:p>
                    <a:p>
                      <a:endParaRPr lang="en-US" sz="1800" b="1" dirty="0">
                        <a:solidFill>
                          <a:schemeClr val="tx1"/>
                        </a:solidFill>
                        <a:latin typeface="+mn-lt"/>
                      </a:endParaRPr>
                    </a:p>
                  </a:txBody>
                  <a:tcPr marL="125255" marR="125255" marT="45721" marB="45721"/>
                </a:tc>
                <a:extLst>
                  <a:ext uri="{0D108BD9-81ED-4DB2-BD59-A6C34878D82A}">
                    <a16:rowId xmlns:a16="http://schemas.microsoft.com/office/drawing/2014/main" val="10004"/>
                  </a:ext>
                </a:extLst>
              </a:tr>
              <a:tr h="312781">
                <a:tc>
                  <a:txBody>
                    <a:bodyPr/>
                    <a:lstStyle/>
                    <a:p>
                      <a:r>
                        <a:rPr lang="en-US" sz="1800" b="0" dirty="0">
                          <a:solidFill>
                            <a:schemeClr val="tx1"/>
                          </a:solidFill>
                          <a:latin typeface="+mn-lt"/>
                        </a:rPr>
                        <a:t>Communicating with customers</a:t>
                      </a:r>
                    </a:p>
                    <a:p>
                      <a:endParaRPr lang="en-US" sz="1800" b="0" dirty="0">
                        <a:solidFill>
                          <a:schemeClr val="tx1"/>
                        </a:solidFill>
                        <a:latin typeface="+mn-lt"/>
                      </a:endParaRPr>
                    </a:p>
                  </a:txBody>
                  <a:tcPr marL="125255" marR="125255" marT="45721" marB="45721"/>
                </a:tc>
                <a:extLst>
                  <a:ext uri="{0D108BD9-81ED-4DB2-BD59-A6C34878D82A}">
                    <a16:rowId xmlns:a16="http://schemas.microsoft.com/office/drawing/2014/main" val="10005"/>
                  </a:ext>
                </a:extLst>
              </a:tr>
            </a:tbl>
          </a:graphicData>
        </a:graphic>
      </p:graphicFrame>
      <p:graphicFrame>
        <p:nvGraphicFramePr>
          <p:cNvPr id="9" name="Content Placeholder 2"/>
          <p:cNvGraphicFramePr>
            <a:graphicFrameLocks/>
          </p:cNvGraphicFramePr>
          <p:nvPr>
            <p:extLst>
              <p:ext uri="{D42A27DB-BD31-4B8C-83A1-F6EECF244321}">
                <p14:modId xmlns:p14="http://schemas.microsoft.com/office/powerpoint/2010/main" val="600675769"/>
              </p:ext>
            </p:extLst>
          </p:nvPr>
        </p:nvGraphicFramePr>
        <p:xfrm>
          <a:off x="8130938" y="1266458"/>
          <a:ext cx="3465290" cy="2956570"/>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6</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800" dirty="0"/>
                        <a:t>Review Day 5</a:t>
                      </a:r>
                    </a:p>
                    <a:p>
                      <a:endParaRPr lang="en-US" sz="1800" b="1" dirty="0">
                        <a:solidFill>
                          <a:schemeClr val="tx1"/>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Health Center Visit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800" b="1" dirty="0">
                        <a:solidFill>
                          <a:schemeClr val="tx1"/>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kern="1200" dirty="0">
                          <a:effectLst/>
                        </a:rPr>
                        <a:t>Job Aids, Tools and Mentor Support Review</a:t>
                      </a:r>
                      <a:endParaRPr lang="en-US" sz="1800" b="1" dirty="0">
                        <a:solidFill>
                          <a:schemeClr val="tx1"/>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effectLst/>
                          <a:uLnTx/>
                          <a:uFillTx/>
                        </a:rPr>
                        <a:t>Wrap-up and Next Steps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txBody>
                  <a:tcPr marL="125255" marR="125255" marT="45721" marB="45721"/>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52434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1" dirty="0">
                <a:latin typeface="Calibri" panose="020F0502020204030204" pitchFamily="34" charset="0"/>
              </a:rPr>
              <a:t>Session 2.  Pneumonia overview</a:t>
            </a:r>
          </a:p>
        </p:txBody>
      </p:sp>
      <p:sp>
        <p:nvSpPr>
          <p:cNvPr id="3" name="Rectangle 2"/>
          <p:cNvSpPr/>
          <p:nvPr/>
        </p:nvSpPr>
        <p:spPr>
          <a:xfrm>
            <a:off x="970439" y="1694107"/>
            <a:ext cx="10592813" cy="2662267"/>
          </a:xfrm>
          <a:prstGeom prst="rect">
            <a:avLst/>
          </a:prstGeom>
        </p:spPr>
        <p:txBody>
          <a:bodyPr wrap="square">
            <a:spAutoFit/>
          </a:bodyPr>
          <a:lstStyle/>
          <a:p>
            <a:pPr defTabSz="457200" fontAlgn="base">
              <a:spcBef>
                <a:spcPct val="0"/>
              </a:spcBef>
              <a:buFont typeface="Arial" pitchFamily="34" charset="0"/>
              <a:buNone/>
            </a:pPr>
            <a:r>
              <a:rPr lang="en-US" sz="4000" b="1" dirty="0">
                <a:solidFill>
                  <a:srgbClr val="767171"/>
                </a:solidFill>
                <a:latin typeface="Calibri" panose="020F0502020204030204" pitchFamily="34" charset="0"/>
                <a:cs typeface="Arial" pitchFamily="34" charset="0"/>
              </a:rPr>
              <a:t>During this session, your focus is to:</a:t>
            </a:r>
          </a:p>
          <a:p>
            <a:pPr marL="463550" indent="-463550" defTabSz="457200" fontAlgn="base">
              <a:spcBef>
                <a:spcPct val="0"/>
              </a:spcBef>
              <a:spcAft>
                <a:spcPts val="600"/>
              </a:spcAft>
              <a:buFont typeface="Wingdings" pitchFamily="2" charset="2"/>
              <a:buChar char="q"/>
            </a:pPr>
            <a:r>
              <a:rPr lang="en-US" sz="2800" b="1" dirty="0">
                <a:solidFill>
                  <a:srgbClr val="767171"/>
                </a:solidFill>
                <a:latin typeface="Calibri" panose="020F0502020204030204" pitchFamily="34" charset="0"/>
                <a:cs typeface="Arial" pitchFamily="34" charset="0"/>
              </a:rPr>
              <a:t>Define pneumonia and why it is dangerous</a:t>
            </a:r>
          </a:p>
          <a:p>
            <a:pPr marL="463550" indent="-463550" defTabSz="457200" fontAlgn="base">
              <a:spcBef>
                <a:spcPct val="0"/>
              </a:spcBef>
              <a:spcAft>
                <a:spcPts val="600"/>
              </a:spcAft>
              <a:buFont typeface="Wingdings" pitchFamily="2" charset="2"/>
              <a:buChar char="q"/>
            </a:pPr>
            <a:r>
              <a:rPr lang="en-US" sz="2800" b="1" dirty="0">
                <a:solidFill>
                  <a:srgbClr val="767171"/>
                </a:solidFill>
                <a:latin typeface="Calibri" panose="020F0502020204030204" pitchFamily="34" charset="0"/>
                <a:cs typeface="Arial" pitchFamily="34" charset="0"/>
              </a:rPr>
              <a:t>Examine the cause and how it spreads</a:t>
            </a:r>
          </a:p>
          <a:p>
            <a:pPr marL="463550" indent="-463550" defTabSz="457200" fontAlgn="base">
              <a:spcBef>
                <a:spcPct val="0"/>
              </a:spcBef>
              <a:spcAft>
                <a:spcPts val="600"/>
              </a:spcAft>
              <a:buFont typeface="Wingdings" pitchFamily="2" charset="2"/>
              <a:buChar char="q"/>
            </a:pPr>
            <a:r>
              <a:rPr lang="en-US" sz="2800" b="1" dirty="0">
                <a:solidFill>
                  <a:srgbClr val="767171"/>
                </a:solidFill>
                <a:latin typeface="Calibri" panose="020F0502020204030204" pitchFamily="34" charset="0"/>
                <a:cs typeface="Arial" pitchFamily="34" charset="0"/>
              </a:rPr>
              <a:t>List the signs and symptoms of pneumonia</a:t>
            </a:r>
          </a:p>
          <a:p>
            <a:pPr marL="463550" indent="-463550" defTabSz="457200" fontAlgn="base">
              <a:spcBef>
                <a:spcPct val="0"/>
              </a:spcBef>
              <a:spcAft>
                <a:spcPts val="600"/>
              </a:spcAft>
              <a:buFont typeface="Wingdings" pitchFamily="2" charset="2"/>
              <a:buChar char="q"/>
            </a:pPr>
            <a:r>
              <a:rPr lang="en-US" sz="2800" b="1" dirty="0">
                <a:solidFill>
                  <a:srgbClr val="767171"/>
                </a:solidFill>
                <a:latin typeface="Calibri" panose="020F0502020204030204" pitchFamily="34" charset="0"/>
                <a:cs typeface="Arial" pitchFamily="34" charset="0"/>
              </a:rPr>
              <a:t>Identify ways of preventing pneumonia</a:t>
            </a:r>
          </a:p>
        </p:txBody>
      </p:sp>
      <p:pic>
        <p:nvPicPr>
          <p:cNvPr id="4"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9369009" y="2439907"/>
            <a:ext cx="1478612" cy="1229139"/>
          </a:xfrm>
          <a:prstGeom prst="rect">
            <a:avLst/>
          </a:prstGeom>
          <a:noFill/>
          <a:ln w="9525">
            <a:noFill/>
            <a:miter lim="800000"/>
            <a:headEnd/>
            <a:tailEnd/>
          </a:ln>
        </p:spPr>
      </p:pic>
    </p:spTree>
    <p:extLst>
      <p:ext uri="{BB962C8B-B14F-4D97-AF65-F5344CB8AC3E}">
        <p14:creationId xmlns:p14="http://schemas.microsoft.com/office/powerpoint/2010/main" val="2048964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Content Placeholder 2"/>
          <p:cNvSpPr>
            <a:spLocks noGrp="1"/>
          </p:cNvSpPr>
          <p:nvPr>
            <p:ph type="body" sz="quarter" idx="10"/>
          </p:nvPr>
        </p:nvSpPr>
        <p:spPr>
          <a:xfrm>
            <a:off x="679450" y="2075404"/>
            <a:ext cx="8599488" cy="4413250"/>
          </a:xfrm>
          <a:prstGeom prst="rect">
            <a:avLst/>
          </a:prstGeom>
        </p:spPr>
        <p:txBody>
          <a:bodyPr>
            <a:normAutofit/>
          </a:bodyPr>
          <a:lstStyle/>
          <a:p>
            <a:pPr algn="ctr" eaLnBrk="1" hangingPunct="1">
              <a:buNone/>
            </a:pPr>
            <a:r>
              <a:rPr lang="en-US" sz="3200" b="1" dirty="0">
                <a:solidFill>
                  <a:schemeClr val="accent6">
                    <a:lumMod val="75000"/>
                  </a:schemeClr>
                </a:solidFill>
                <a:latin typeface="Calibri" panose="020F0502020204030204" pitchFamily="34" charset="0"/>
              </a:rPr>
              <a:t>What are the 5 most deadly health problems for children under 5 in Uganda?</a:t>
            </a:r>
          </a:p>
          <a:p>
            <a:pPr algn="ctr" eaLnBrk="1" hangingPunct="1">
              <a:buNone/>
            </a:pPr>
            <a:endParaRPr lang="en-US" sz="3200" b="1" dirty="0">
              <a:solidFill>
                <a:schemeClr val="accent6">
                  <a:lumMod val="75000"/>
                </a:schemeClr>
              </a:solidFill>
              <a:latin typeface="Calibri" panose="020F0502020204030204" pitchFamily="34" charset="0"/>
            </a:endParaRPr>
          </a:p>
          <a:p>
            <a:pPr lvl="1">
              <a:buFont typeface="Arial" charset="0"/>
              <a:buChar char="–"/>
              <a:defRPr/>
            </a:pPr>
            <a:r>
              <a:rPr lang="en-US" sz="2800" b="1" dirty="0">
                <a:solidFill>
                  <a:srgbClr val="767171"/>
                </a:solidFill>
                <a:latin typeface="Calibri" panose="020F0502020204030204" pitchFamily="34" charset="0"/>
              </a:rPr>
              <a:t>MALARIA</a:t>
            </a:r>
          </a:p>
          <a:p>
            <a:pPr lvl="1">
              <a:buFont typeface="Arial" charset="0"/>
              <a:buChar char="–"/>
              <a:defRPr/>
            </a:pPr>
            <a:r>
              <a:rPr lang="en-US" sz="2800" b="1" dirty="0">
                <a:solidFill>
                  <a:srgbClr val="767171"/>
                </a:solidFill>
                <a:latin typeface="Calibri" panose="020F0502020204030204" pitchFamily="34" charset="0"/>
              </a:rPr>
              <a:t>PNEUMONIA</a:t>
            </a:r>
          </a:p>
          <a:p>
            <a:pPr lvl="1">
              <a:buFont typeface="Arial" charset="0"/>
              <a:buChar char="–"/>
              <a:defRPr/>
            </a:pPr>
            <a:r>
              <a:rPr lang="en-US" sz="2800" b="1" dirty="0">
                <a:solidFill>
                  <a:srgbClr val="767171"/>
                </a:solidFill>
                <a:latin typeface="Calibri" panose="020F0502020204030204" pitchFamily="34" charset="0"/>
              </a:rPr>
              <a:t>DIARRHOEA </a:t>
            </a:r>
          </a:p>
          <a:p>
            <a:pPr lvl="1">
              <a:buFont typeface="Arial" charset="0"/>
              <a:buChar char="–"/>
              <a:defRPr/>
            </a:pPr>
            <a:r>
              <a:rPr lang="en-US" sz="2800" b="1" dirty="0">
                <a:solidFill>
                  <a:srgbClr val="767171"/>
                </a:solidFill>
                <a:latin typeface="Calibri" panose="020F0502020204030204" pitchFamily="34" charset="0"/>
              </a:rPr>
              <a:t>MEASLES</a:t>
            </a:r>
          </a:p>
          <a:p>
            <a:pPr lvl="1">
              <a:buFont typeface="Arial" charset="0"/>
              <a:buChar char="–"/>
              <a:defRPr/>
            </a:pPr>
            <a:r>
              <a:rPr lang="en-US" sz="2800" b="1" dirty="0">
                <a:solidFill>
                  <a:srgbClr val="767171"/>
                </a:solidFill>
                <a:latin typeface="Calibri" panose="020F0502020204030204" pitchFamily="34" charset="0"/>
              </a:rPr>
              <a:t>PREMATURE BIRTH</a:t>
            </a:r>
          </a:p>
        </p:txBody>
      </p:sp>
      <p:sp>
        <p:nvSpPr>
          <p:cNvPr id="11267" name="Title 1"/>
          <p:cNvSpPr>
            <a:spLocks noGrp="1"/>
          </p:cNvSpPr>
          <p:nvPr>
            <p:ph type="title"/>
          </p:nvPr>
        </p:nvSpPr>
        <p:spPr/>
        <p:txBody>
          <a:bodyPr>
            <a:noAutofit/>
          </a:bodyPr>
          <a:lstStyle/>
          <a:p>
            <a:pPr>
              <a:defRPr/>
            </a:pPr>
            <a:r>
              <a:rPr lang="en-US" b="1" dirty="0">
                <a:solidFill>
                  <a:schemeClr val="bg1"/>
                </a:solidFill>
                <a:latin typeface="Calibri" panose="020F0502020204030204" pitchFamily="34" charset="0"/>
                <a:cs typeface="Arial" charset="0"/>
              </a:rPr>
              <a:t>Deadly </a:t>
            </a:r>
            <a:r>
              <a:rPr lang="en-US" dirty="0">
                <a:solidFill>
                  <a:schemeClr val="bg1"/>
                </a:solidFill>
                <a:latin typeface="Calibri" panose="020F0502020204030204" pitchFamily="34" charset="0"/>
                <a:cs typeface="Arial" charset="0"/>
              </a:rPr>
              <a:t>h</a:t>
            </a:r>
            <a:r>
              <a:rPr lang="en-US" b="1" dirty="0">
                <a:solidFill>
                  <a:schemeClr val="bg1"/>
                </a:solidFill>
                <a:latin typeface="Calibri" panose="020F0502020204030204" pitchFamily="34" charset="0"/>
                <a:cs typeface="Arial" charset="0"/>
              </a:rPr>
              <a:t>ealth problems for children</a:t>
            </a:r>
            <a:endParaRPr lang="en-US" b="1" dirty="0">
              <a:solidFill>
                <a:schemeClr val="bg1"/>
              </a:solidFill>
              <a:latin typeface="Calibri" panose="020F0502020204030204" pitchFamily="34" charset="0"/>
            </a:endParaRPr>
          </a:p>
        </p:txBody>
      </p:sp>
      <p:sp>
        <p:nvSpPr>
          <p:cNvPr id="5" name="Rectangle 4"/>
          <p:cNvSpPr/>
          <p:nvPr/>
        </p:nvSpPr>
        <p:spPr>
          <a:xfrm>
            <a:off x="6456075" y="3502715"/>
            <a:ext cx="3739080" cy="2547730"/>
          </a:xfrm>
          <a:prstGeom prst="rect">
            <a:avLst/>
          </a:prstGeom>
          <a:solidFill>
            <a:srgbClr val="8AC836"/>
          </a:solidFill>
          <a:ln w="50800" cmpd="thickThin">
            <a:solidFill>
              <a:schemeClr val="bg2"/>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a:r>
              <a:rPr lang="en-US" b="1" u="sng" cap="all" dirty="0">
                <a:solidFill>
                  <a:srgbClr val="063A73"/>
                </a:solidFill>
                <a:latin typeface="Calibri" panose="020F0502020204030204" pitchFamily="34" charset="0"/>
              </a:rPr>
              <a:t>5 Health Problems</a:t>
            </a:r>
          </a:p>
          <a:p>
            <a:pPr defTabSz="457200">
              <a:buFont typeface="Wingdings" pitchFamily="2" charset="2"/>
              <a:buChar char="§"/>
            </a:pPr>
            <a:r>
              <a:rPr lang="en-US" sz="2800" cap="all" dirty="0">
                <a:solidFill>
                  <a:srgbClr val="063A73"/>
                </a:solidFill>
              </a:rPr>
              <a:t> ____________</a:t>
            </a:r>
          </a:p>
          <a:p>
            <a:pPr defTabSz="457200">
              <a:buFont typeface="Wingdings" pitchFamily="2" charset="2"/>
              <a:buChar char="§"/>
            </a:pPr>
            <a:r>
              <a:rPr lang="en-US" sz="2800" cap="all" dirty="0">
                <a:solidFill>
                  <a:srgbClr val="063A73"/>
                </a:solidFill>
              </a:rPr>
              <a:t> ____________</a:t>
            </a:r>
          </a:p>
          <a:p>
            <a:pPr defTabSz="457200">
              <a:buFont typeface="Wingdings" pitchFamily="2" charset="2"/>
              <a:buChar char="§"/>
            </a:pPr>
            <a:r>
              <a:rPr lang="en-US" sz="2800" cap="all" dirty="0">
                <a:solidFill>
                  <a:srgbClr val="063A73"/>
                </a:solidFill>
              </a:rPr>
              <a:t> ____________</a:t>
            </a:r>
          </a:p>
          <a:p>
            <a:pPr defTabSz="457200">
              <a:buFont typeface="Wingdings" pitchFamily="2" charset="2"/>
              <a:buChar char="§"/>
            </a:pPr>
            <a:r>
              <a:rPr lang="en-US" sz="2800" cap="all" dirty="0">
                <a:solidFill>
                  <a:srgbClr val="063A73"/>
                </a:solidFill>
              </a:rPr>
              <a:t> ____________</a:t>
            </a:r>
          </a:p>
          <a:p>
            <a:pPr defTabSz="457200">
              <a:buFont typeface="Wingdings" pitchFamily="2" charset="2"/>
              <a:buChar char="§"/>
            </a:pPr>
            <a:r>
              <a:rPr lang="en-US" sz="2800" cap="all" dirty="0">
                <a:solidFill>
                  <a:srgbClr val="063A73"/>
                </a:solidFill>
              </a:rPr>
              <a:t> ____________</a:t>
            </a:r>
          </a:p>
        </p:txBody>
      </p:sp>
      <p:pic>
        <p:nvPicPr>
          <p:cNvPr id="6" name="Picture 7" descr="C:\Documents and Settings\evorderbruegge\Local Settings\Temporary Internet Files\Content.IE5\MJTAJPOB\MC900434411[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56296" y="2895520"/>
            <a:ext cx="1404556" cy="1317865"/>
          </a:xfrm>
          <a:prstGeom prst="rect">
            <a:avLst/>
          </a:prstGeom>
          <a:noFill/>
          <a:ln w="9525">
            <a:noFill/>
            <a:miter lim="800000"/>
            <a:headEnd/>
            <a:tailEnd/>
          </a:ln>
        </p:spPr>
      </p:pic>
    </p:spTree>
    <p:extLst>
      <p:ext uri="{BB962C8B-B14F-4D97-AF65-F5344CB8AC3E}">
        <p14:creationId xmlns:p14="http://schemas.microsoft.com/office/powerpoint/2010/main" val="363754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268">
                                            <p:txEl>
                                              <p:pRg st="2" end="2"/>
                                            </p:txEl>
                                          </p:spTgt>
                                        </p:tgtEl>
                                        <p:attrNameLst>
                                          <p:attrName>style.visibility</p:attrName>
                                        </p:attrNameLst>
                                      </p:cBhvr>
                                      <p:to>
                                        <p:strVal val="visible"/>
                                      </p:to>
                                    </p:set>
                                    <p:animEffect transition="in" filter="box(in)">
                                      <p:cBhvr>
                                        <p:cTn id="7" dur="500"/>
                                        <p:tgtEl>
                                          <p:spTgt spid="1126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8">
                                            <p:txEl>
                                              <p:pRg st="3" end="3"/>
                                            </p:txEl>
                                          </p:spTgt>
                                        </p:tgtEl>
                                        <p:attrNameLst>
                                          <p:attrName>style.visibility</p:attrName>
                                        </p:attrNameLst>
                                      </p:cBhvr>
                                      <p:to>
                                        <p:strVal val="visible"/>
                                      </p:to>
                                    </p:set>
                                    <p:animEffect transition="in" filter="blinds(horizontal)">
                                      <p:cBhvr>
                                        <p:cTn id="12" dur="500"/>
                                        <p:tgtEl>
                                          <p:spTgt spid="1126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268">
                                            <p:txEl>
                                              <p:pRg st="4" end="4"/>
                                            </p:txEl>
                                          </p:spTgt>
                                        </p:tgtEl>
                                        <p:attrNameLst>
                                          <p:attrName>style.visibility</p:attrName>
                                        </p:attrNameLst>
                                      </p:cBhvr>
                                      <p:to>
                                        <p:strVal val="visible"/>
                                      </p:to>
                                    </p:set>
                                    <p:animEffect transition="in" filter="blinds(horizontal)">
                                      <p:cBhvr>
                                        <p:cTn id="17" dur="500"/>
                                        <p:tgtEl>
                                          <p:spTgt spid="1126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268">
                                            <p:txEl>
                                              <p:pRg st="5" end="5"/>
                                            </p:txEl>
                                          </p:spTgt>
                                        </p:tgtEl>
                                        <p:attrNameLst>
                                          <p:attrName>style.visibility</p:attrName>
                                        </p:attrNameLst>
                                      </p:cBhvr>
                                      <p:to>
                                        <p:strVal val="visible"/>
                                      </p:to>
                                    </p:set>
                                    <p:animEffect transition="in" filter="blinds(horizontal)">
                                      <p:cBhvr>
                                        <p:cTn id="22" dur="500"/>
                                        <p:tgtEl>
                                          <p:spTgt spid="1126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268">
                                            <p:txEl>
                                              <p:pRg st="6" end="6"/>
                                            </p:txEl>
                                          </p:spTgt>
                                        </p:tgtEl>
                                        <p:attrNameLst>
                                          <p:attrName>style.visibility</p:attrName>
                                        </p:attrNameLst>
                                      </p:cBhvr>
                                      <p:to>
                                        <p:strVal val="visible"/>
                                      </p:to>
                                    </p:set>
                                    <p:animEffect transition="in" filter="blinds(horizontal)">
                                      <p:cBhvr>
                                        <p:cTn id="27" dur="500"/>
                                        <p:tgtEl>
                                          <p:spTgt spid="1126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chemeClr val="bg1"/>
                </a:solidFill>
                <a:latin typeface="Calibri" panose="020F0502020204030204" pitchFamily="34" charset="0"/>
              </a:rPr>
              <a:t>  Tell </a:t>
            </a:r>
            <a:r>
              <a:rPr lang="en-US" dirty="0">
                <a:solidFill>
                  <a:schemeClr val="bg1"/>
                </a:solidFill>
                <a:latin typeface="Calibri" panose="020F0502020204030204" pitchFamily="34" charset="0"/>
              </a:rPr>
              <a:t>w</a:t>
            </a:r>
            <a:r>
              <a:rPr lang="en-US" b="1" dirty="0">
                <a:solidFill>
                  <a:schemeClr val="bg1"/>
                </a:solidFill>
                <a:latin typeface="Calibri" panose="020F0502020204030204" pitchFamily="34" charset="0"/>
              </a:rPr>
              <a:t>hat </a:t>
            </a:r>
            <a:r>
              <a:rPr lang="en-US" dirty="0">
                <a:solidFill>
                  <a:schemeClr val="bg1"/>
                </a:solidFill>
                <a:latin typeface="Calibri" panose="020F0502020204030204" pitchFamily="34" charset="0"/>
              </a:rPr>
              <a:t>y</a:t>
            </a:r>
            <a:r>
              <a:rPr lang="en-US" b="1" dirty="0">
                <a:solidFill>
                  <a:schemeClr val="bg1"/>
                </a:solidFill>
                <a:latin typeface="Calibri" panose="020F0502020204030204" pitchFamily="34" charset="0"/>
              </a:rPr>
              <a:t>ou </a:t>
            </a:r>
            <a:r>
              <a:rPr lang="en-US" dirty="0">
                <a:solidFill>
                  <a:schemeClr val="bg1"/>
                </a:solidFill>
                <a:latin typeface="Calibri" panose="020F0502020204030204" pitchFamily="34" charset="0"/>
              </a:rPr>
              <a:t>k</a:t>
            </a:r>
            <a:r>
              <a:rPr lang="en-US" b="1" dirty="0">
                <a:solidFill>
                  <a:schemeClr val="bg1"/>
                </a:solidFill>
                <a:latin typeface="Calibri" panose="020F0502020204030204" pitchFamily="34" charset="0"/>
              </a:rPr>
              <a:t>now </a:t>
            </a:r>
          </a:p>
        </p:txBody>
      </p:sp>
      <p:sp>
        <p:nvSpPr>
          <p:cNvPr id="6" name="Rectangle 5"/>
          <p:cNvSpPr/>
          <p:nvPr/>
        </p:nvSpPr>
        <p:spPr>
          <a:xfrm>
            <a:off x="7847726" y="468113"/>
            <a:ext cx="3515884" cy="1924487"/>
          </a:xfrm>
          <a:prstGeom prst="rect">
            <a:avLst/>
          </a:prstGeom>
          <a:solidFill>
            <a:srgbClr val="8CC738"/>
          </a:solidFill>
          <a:ln w="25400" cmpd="thickThin">
            <a:solidFill>
              <a:srgbClr val="8CC738"/>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base">
              <a:spcBef>
                <a:spcPct val="0"/>
              </a:spcBef>
              <a:spcAft>
                <a:spcPct val="0"/>
              </a:spcAft>
            </a:pPr>
            <a:r>
              <a:rPr lang="en-US" sz="2800" b="1" u="sng" cap="all" dirty="0">
                <a:solidFill>
                  <a:srgbClr val="1B2F7F"/>
                </a:solidFill>
                <a:latin typeface="Calibri" panose="020F0502020204030204" pitchFamily="34" charset="0"/>
              </a:rPr>
              <a:t>What is pneumonia?</a:t>
            </a:r>
          </a:p>
          <a:p>
            <a:pPr defTabSz="457200" fontAlgn="base">
              <a:spcBef>
                <a:spcPct val="0"/>
              </a:spcBef>
              <a:spcAft>
                <a:spcPct val="0"/>
              </a:spcAft>
              <a:buClr>
                <a:srgbClr val="F47A44">
                  <a:lumMod val="75000"/>
                </a:srgbClr>
              </a:buClr>
              <a:buFont typeface="Wingdings" pitchFamily="2" charset="2"/>
              <a:buChar char="ü"/>
            </a:pPr>
            <a:r>
              <a:rPr lang="en-US" sz="1600" cap="all" dirty="0">
                <a:solidFill>
                  <a:srgbClr val="1B2F7F"/>
                </a:solidFill>
                <a:latin typeface="Calibri" panose="020F0502020204030204" pitchFamily="34" charset="0"/>
              </a:rPr>
              <a:t> __________________</a:t>
            </a:r>
          </a:p>
          <a:p>
            <a:pPr defTabSz="457200" fontAlgn="base">
              <a:spcBef>
                <a:spcPct val="0"/>
              </a:spcBef>
              <a:spcAft>
                <a:spcPct val="0"/>
              </a:spcAft>
              <a:buClr>
                <a:srgbClr val="F47A44">
                  <a:lumMod val="75000"/>
                </a:srgbClr>
              </a:buClr>
              <a:buFont typeface="Wingdings" pitchFamily="2" charset="2"/>
              <a:buChar char="ü"/>
            </a:pPr>
            <a:r>
              <a:rPr lang="en-US" sz="1600" cap="all" dirty="0">
                <a:solidFill>
                  <a:srgbClr val="1B2F7F"/>
                </a:solidFill>
                <a:latin typeface="Calibri" panose="020F0502020204030204" pitchFamily="34" charset="0"/>
              </a:rPr>
              <a:t> __________________</a:t>
            </a:r>
          </a:p>
          <a:p>
            <a:pPr defTabSz="457200" fontAlgn="base">
              <a:spcBef>
                <a:spcPct val="0"/>
              </a:spcBef>
              <a:spcAft>
                <a:spcPct val="0"/>
              </a:spcAft>
              <a:buClr>
                <a:srgbClr val="F47A44">
                  <a:lumMod val="75000"/>
                </a:srgbClr>
              </a:buClr>
              <a:buFont typeface="Wingdings" pitchFamily="2" charset="2"/>
              <a:buChar char="ü"/>
            </a:pPr>
            <a:r>
              <a:rPr lang="en-US" sz="1600" cap="all" dirty="0">
                <a:solidFill>
                  <a:srgbClr val="1B2F7F"/>
                </a:solidFill>
                <a:latin typeface="Calibri" panose="020F0502020204030204" pitchFamily="34" charset="0"/>
              </a:rPr>
              <a:t> __________________</a:t>
            </a:r>
          </a:p>
          <a:p>
            <a:pPr defTabSz="457200" fontAlgn="base">
              <a:spcBef>
                <a:spcPct val="0"/>
              </a:spcBef>
              <a:spcAft>
                <a:spcPct val="0"/>
              </a:spcAft>
              <a:buClr>
                <a:srgbClr val="F47A44">
                  <a:lumMod val="75000"/>
                </a:srgbClr>
              </a:buClr>
              <a:buFont typeface="Wingdings" pitchFamily="2" charset="2"/>
              <a:buChar char="ü"/>
            </a:pPr>
            <a:r>
              <a:rPr lang="en-US" sz="1600" cap="all" dirty="0">
                <a:solidFill>
                  <a:srgbClr val="1B2F7F"/>
                </a:solidFill>
                <a:latin typeface="Calibri" panose="020F0502020204030204" pitchFamily="34" charset="0"/>
              </a:rPr>
              <a:t> __________________</a:t>
            </a:r>
          </a:p>
        </p:txBody>
      </p:sp>
      <p:sp>
        <p:nvSpPr>
          <p:cNvPr id="8" name="TextBox 9"/>
          <p:cNvSpPr txBox="1">
            <a:spLocks noChangeArrowheads="1"/>
          </p:cNvSpPr>
          <p:nvPr/>
        </p:nvSpPr>
        <p:spPr bwMode="auto">
          <a:xfrm>
            <a:off x="4434578" y="3102782"/>
            <a:ext cx="8200152" cy="2409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0634" tIns="45317" rIns="90634" bIns="45317">
            <a:spAutoFit/>
          </a:bodyPr>
          <a:lstStyle>
            <a:lvl1pPr marL="117475" indent="-117475">
              <a:defRPr sz="1900">
                <a:solidFill>
                  <a:schemeClr val="tx1"/>
                </a:solidFill>
                <a:latin typeface="Calibri" charset="0"/>
                <a:ea typeface="ＭＳ Ｐゴシック" charset="0"/>
                <a:cs typeface="ＭＳ Ｐゴシック" charset="0"/>
              </a:defRPr>
            </a:lvl1pPr>
            <a:lvl2pPr marL="742950" indent="-285750">
              <a:defRPr sz="1900">
                <a:solidFill>
                  <a:schemeClr val="tx1"/>
                </a:solidFill>
                <a:latin typeface="Calibri" charset="0"/>
                <a:ea typeface="ＭＳ Ｐゴシック" charset="0"/>
              </a:defRPr>
            </a:lvl2pPr>
            <a:lvl3pPr marL="1143000" indent="-228600">
              <a:defRPr sz="1900">
                <a:solidFill>
                  <a:schemeClr val="tx1"/>
                </a:solidFill>
                <a:latin typeface="Calibri" charset="0"/>
                <a:ea typeface="ＭＳ Ｐゴシック" charset="0"/>
              </a:defRPr>
            </a:lvl3pPr>
            <a:lvl4pPr marL="1600200" indent="-228600">
              <a:defRPr sz="1900">
                <a:solidFill>
                  <a:schemeClr val="tx1"/>
                </a:solidFill>
                <a:latin typeface="Calibri" charset="0"/>
                <a:ea typeface="ＭＳ Ｐゴシック" charset="0"/>
              </a:defRPr>
            </a:lvl4pPr>
            <a:lvl5pPr marL="2057400" indent="-228600">
              <a:defRPr sz="1900">
                <a:solidFill>
                  <a:schemeClr val="tx1"/>
                </a:solidFill>
                <a:latin typeface="Calibri" charset="0"/>
                <a:ea typeface="ＭＳ Ｐゴシック" charset="0"/>
              </a:defRPr>
            </a:lvl5pPr>
            <a:lvl6pPr marL="2514600" indent="-228600" defTabSz="490538" fontAlgn="base">
              <a:spcBef>
                <a:spcPct val="0"/>
              </a:spcBef>
              <a:spcAft>
                <a:spcPct val="0"/>
              </a:spcAft>
              <a:defRPr sz="1900">
                <a:solidFill>
                  <a:schemeClr val="tx1"/>
                </a:solidFill>
                <a:latin typeface="Calibri" charset="0"/>
                <a:ea typeface="ＭＳ Ｐゴシック" charset="0"/>
              </a:defRPr>
            </a:lvl6pPr>
            <a:lvl7pPr marL="2971800" indent="-228600" defTabSz="490538" fontAlgn="base">
              <a:spcBef>
                <a:spcPct val="0"/>
              </a:spcBef>
              <a:spcAft>
                <a:spcPct val="0"/>
              </a:spcAft>
              <a:defRPr sz="1900">
                <a:solidFill>
                  <a:schemeClr val="tx1"/>
                </a:solidFill>
                <a:latin typeface="Calibri" charset="0"/>
                <a:ea typeface="ＭＳ Ｐゴシック" charset="0"/>
              </a:defRPr>
            </a:lvl7pPr>
            <a:lvl8pPr marL="3429000" indent="-228600" defTabSz="490538" fontAlgn="base">
              <a:spcBef>
                <a:spcPct val="0"/>
              </a:spcBef>
              <a:spcAft>
                <a:spcPct val="0"/>
              </a:spcAft>
              <a:defRPr sz="1900">
                <a:solidFill>
                  <a:schemeClr val="tx1"/>
                </a:solidFill>
                <a:latin typeface="Calibri" charset="0"/>
                <a:ea typeface="ＭＳ Ｐゴシック" charset="0"/>
              </a:defRPr>
            </a:lvl8pPr>
            <a:lvl9pPr marL="3886200" indent="-228600" defTabSz="490538" fontAlgn="base">
              <a:spcBef>
                <a:spcPct val="0"/>
              </a:spcBef>
              <a:spcAft>
                <a:spcPct val="0"/>
              </a:spcAft>
              <a:defRPr sz="1900">
                <a:solidFill>
                  <a:schemeClr val="tx1"/>
                </a:solidFill>
                <a:latin typeface="Calibri" charset="0"/>
                <a:ea typeface="ＭＳ Ｐゴシック" charset="0"/>
              </a:defRPr>
            </a:lvl9pPr>
          </a:lstStyle>
          <a:p>
            <a:pPr marL="457200" indent="-457200" defTabSz="453180">
              <a:spcAft>
                <a:spcPts val="715"/>
              </a:spcAft>
              <a:buFont typeface="Wingdings" charset="2"/>
              <a:buChar char="§"/>
            </a:pPr>
            <a:r>
              <a:rPr lang="en-GB" sz="2800" b="1" dirty="0">
                <a:solidFill>
                  <a:srgbClr val="767171"/>
                </a:solidFill>
              </a:rPr>
              <a:t>A dangerous infection of the lungs</a:t>
            </a:r>
          </a:p>
          <a:p>
            <a:pPr marL="457200" indent="-457200" defTabSz="453180">
              <a:spcAft>
                <a:spcPts val="715"/>
              </a:spcAft>
              <a:buFont typeface="Wingdings" charset="2"/>
              <a:buChar char="§"/>
            </a:pPr>
            <a:r>
              <a:rPr lang="en-GB" sz="2800" b="1" dirty="0">
                <a:solidFill>
                  <a:srgbClr val="767171"/>
                </a:solidFill>
              </a:rPr>
              <a:t>Air sacs in lungs fill with pus and fluid</a:t>
            </a:r>
          </a:p>
          <a:p>
            <a:pPr marL="457200" indent="-457200" defTabSz="453180">
              <a:spcAft>
                <a:spcPts val="715"/>
              </a:spcAft>
              <a:buFont typeface="Wingdings" charset="2"/>
              <a:buChar char="§"/>
            </a:pPr>
            <a:r>
              <a:rPr lang="en-GB" sz="2800" b="1" dirty="0">
                <a:solidFill>
                  <a:srgbClr val="767171"/>
                </a:solidFill>
              </a:rPr>
              <a:t>Not enough oxygen gets into the body</a:t>
            </a:r>
          </a:p>
          <a:p>
            <a:pPr marL="457200" indent="-457200" defTabSz="453180">
              <a:spcAft>
                <a:spcPts val="715"/>
              </a:spcAft>
              <a:buFont typeface="Wingdings" charset="2"/>
              <a:buChar char="§"/>
            </a:pPr>
            <a:r>
              <a:rPr lang="en-GB" sz="2800" b="1" dirty="0">
                <a:solidFill>
                  <a:srgbClr val="767171"/>
                </a:solidFill>
              </a:rPr>
              <a:t>A child has to breathe faster and harder</a:t>
            </a:r>
          </a:p>
          <a:p>
            <a:pPr defTabSz="453180">
              <a:spcAft>
                <a:spcPts val="715"/>
              </a:spcAft>
            </a:pPr>
            <a:endParaRPr lang="en-GB" sz="1477" dirty="0">
              <a:solidFill>
                <a:srgbClr val="505150"/>
              </a:solidFill>
            </a:endParaRP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8613" y="2209376"/>
            <a:ext cx="4164774" cy="3235426"/>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69350" y="4012609"/>
            <a:ext cx="1381880" cy="1279312"/>
          </a:xfrm>
          <a:prstGeom prst="rect">
            <a:avLst/>
          </a:prstGeom>
        </p:spPr>
      </p:pic>
    </p:spTree>
    <p:extLst>
      <p:ext uri="{BB962C8B-B14F-4D97-AF65-F5344CB8AC3E}">
        <p14:creationId xmlns:p14="http://schemas.microsoft.com/office/powerpoint/2010/main" val="170480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Calibri" panose="020F0502020204030204" pitchFamily="34" charset="0"/>
              </a:rPr>
              <a:t>The danger of pneumonia</a:t>
            </a:r>
          </a:p>
        </p:txBody>
      </p:sp>
      <p:sp>
        <p:nvSpPr>
          <p:cNvPr id="3" name="Rectangle 2"/>
          <p:cNvSpPr/>
          <p:nvPr/>
        </p:nvSpPr>
        <p:spPr>
          <a:xfrm>
            <a:off x="392217" y="2424762"/>
            <a:ext cx="9597373" cy="1166986"/>
          </a:xfrm>
          <a:prstGeom prst="rect">
            <a:avLst/>
          </a:prstGeom>
        </p:spPr>
        <p:txBody>
          <a:bodyPr wrap="square">
            <a:spAutoFit/>
          </a:bodyPr>
          <a:lstStyle/>
          <a:p>
            <a:pPr marL="457200" indent="-457200" defTabSz="453180">
              <a:spcAft>
                <a:spcPts val="715"/>
              </a:spcAft>
              <a:buClr>
                <a:schemeClr val="bg2">
                  <a:lumMod val="50000"/>
                </a:schemeClr>
              </a:buClr>
              <a:buFont typeface="Wingdings" charset="2"/>
              <a:buChar char="§"/>
            </a:pPr>
            <a:r>
              <a:rPr lang="en-GB" sz="3200" b="1" dirty="0">
                <a:solidFill>
                  <a:schemeClr val="bg2">
                    <a:lumMod val="50000"/>
                  </a:schemeClr>
                </a:solidFill>
                <a:latin typeface="Calibri" panose="020F0502020204030204" pitchFamily="34" charset="0"/>
              </a:rPr>
              <a:t>Can get worse very quickly</a:t>
            </a:r>
          </a:p>
          <a:p>
            <a:pPr marL="457200" indent="-457200" defTabSz="453180">
              <a:spcAft>
                <a:spcPts val="715"/>
              </a:spcAft>
              <a:buClr>
                <a:schemeClr val="bg2">
                  <a:lumMod val="50000"/>
                </a:schemeClr>
              </a:buClr>
              <a:buFont typeface="Wingdings" charset="2"/>
              <a:buChar char="§"/>
            </a:pPr>
            <a:r>
              <a:rPr lang="en-GB" sz="3200" b="1" dirty="0">
                <a:solidFill>
                  <a:schemeClr val="bg2">
                    <a:lumMod val="50000"/>
                  </a:schemeClr>
                </a:solidFill>
                <a:latin typeface="Calibri" panose="020F0502020204030204" pitchFamily="34" charset="0"/>
              </a:rPr>
              <a:t>Sick children need care right away</a:t>
            </a:r>
          </a:p>
        </p:txBody>
      </p:sp>
      <p:sp>
        <p:nvSpPr>
          <p:cNvPr id="4" name="Rectangle 3"/>
          <p:cNvSpPr/>
          <p:nvPr/>
        </p:nvSpPr>
        <p:spPr>
          <a:xfrm>
            <a:off x="392217" y="1898663"/>
            <a:ext cx="11062167" cy="584775"/>
          </a:xfrm>
          <a:prstGeom prst="rect">
            <a:avLst/>
          </a:prstGeom>
        </p:spPr>
        <p:txBody>
          <a:bodyPr wrap="square">
            <a:spAutoFit/>
          </a:bodyPr>
          <a:lstStyle/>
          <a:p>
            <a:pPr marL="457200" indent="-457200" defTabSz="453180">
              <a:spcAft>
                <a:spcPts val="554"/>
              </a:spcAft>
              <a:buClr>
                <a:schemeClr val="bg2">
                  <a:lumMod val="50000"/>
                </a:schemeClr>
              </a:buClr>
              <a:buFont typeface="Wingdings" charset="2"/>
              <a:buChar char="§"/>
            </a:pPr>
            <a:r>
              <a:rPr lang="en-GB" sz="3200" b="1" dirty="0">
                <a:solidFill>
                  <a:schemeClr val="bg2">
                    <a:lumMod val="50000"/>
                  </a:schemeClr>
                </a:solidFill>
                <a:latin typeface="Calibri" panose="020F0502020204030204" pitchFamily="34" charset="0"/>
              </a:rPr>
              <a:t>The leading killer of children under 5</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7831666" y="1539527"/>
            <a:ext cx="3254073" cy="3831774"/>
          </a:xfrm>
          <a:prstGeom prst="rect">
            <a:avLst/>
          </a:prstGeom>
          <a:ln>
            <a:noFill/>
          </a:ln>
        </p:spPr>
      </p:pic>
      <p:sp>
        <p:nvSpPr>
          <p:cNvPr id="8" name="Rounded Rectangle 7"/>
          <p:cNvSpPr/>
          <p:nvPr/>
        </p:nvSpPr>
        <p:spPr>
          <a:xfrm>
            <a:off x="1600685" y="4061550"/>
            <a:ext cx="4378735"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3200" b="1" dirty="0">
                <a:solidFill>
                  <a:srgbClr val="1B2F7F"/>
                </a:solidFill>
                <a:cs typeface="Impact"/>
              </a:rPr>
              <a:t>Pneumonia kills more children than any other disease</a:t>
            </a:r>
          </a:p>
        </p:txBody>
      </p:sp>
    </p:spTree>
    <p:extLst>
      <p:ext uri="{BB962C8B-B14F-4D97-AF65-F5344CB8AC3E}">
        <p14:creationId xmlns:p14="http://schemas.microsoft.com/office/powerpoint/2010/main" val="2079642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399" y="340133"/>
            <a:ext cx="10972800" cy="1143000"/>
          </a:xfrm>
        </p:spPr>
        <p:txBody>
          <a:bodyPr>
            <a:normAutofit/>
          </a:bodyPr>
          <a:lstStyle/>
          <a:p>
            <a:r>
              <a:rPr lang="en-US" sz="3600" b="1" dirty="0">
                <a:latin typeface="Calibri" panose="020F0502020204030204" pitchFamily="34" charset="0"/>
              </a:rPr>
              <a:t>What causes pneumonia - how does it spread?</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25497" y="1799254"/>
            <a:ext cx="5452164" cy="3280746"/>
          </a:xfrm>
          <a:prstGeom prst="rect">
            <a:avLst/>
          </a:prstGeom>
          <a:ln w="50800">
            <a:solidFill>
              <a:srgbClr val="8CC738"/>
            </a:solidFill>
          </a:ln>
        </p:spPr>
      </p:pic>
      <p:sp>
        <p:nvSpPr>
          <p:cNvPr id="4" name="TextBox 3"/>
          <p:cNvSpPr txBox="1"/>
          <p:nvPr/>
        </p:nvSpPr>
        <p:spPr>
          <a:xfrm>
            <a:off x="406636" y="2175672"/>
            <a:ext cx="6126329" cy="2399843"/>
          </a:xfrm>
          <a:prstGeom prst="rect">
            <a:avLst/>
          </a:prstGeom>
          <a:noFill/>
        </p:spPr>
        <p:txBody>
          <a:bodyPr wrap="square" lIns="90634" tIns="45317" rIns="90634" bIns="45317" rtlCol="0">
            <a:spAutoFit/>
          </a:bodyPr>
          <a:lstStyle/>
          <a:p>
            <a:pPr marL="253225" indent="-253225" defTabSz="453180">
              <a:spcAft>
                <a:spcPts val="600"/>
              </a:spcAft>
              <a:buClr>
                <a:srgbClr val="219196"/>
              </a:buClr>
              <a:buFont typeface="Arial"/>
              <a:buChar char="•"/>
            </a:pPr>
            <a:r>
              <a:rPr lang="en-GB" sz="2800" b="1" dirty="0">
                <a:solidFill>
                  <a:schemeClr val="bg2">
                    <a:lumMod val="50000"/>
                  </a:schemeClr>
                </a:solidFill>
                <a:latin typeface="Calibri" panose="020F0502020204030204" pitchFamily="34" charset="0"/>
              </a:rPr>
              <a:t>Caused mostly by </a:t>
            </a:r>
            <a:r>
              <a:rPr lang="en-GB" sz="2800" b="1" dirty="0">
                <a:solidFill>
                  <a:srgbClr val="1B2F7F"/>
                </a:solidFill>
                <a:latin typeface="Calibri" panose="020F0502020204030204" pitchFamily="34" charset="0"/>
              </a:rPr>
              <a:t>BACTERIA</a:t>
            </a:r>
            <a:r>
              <a:rPr lang="en-GB" sz="2800" b="1" dirty="0">
                <a:solidFill>
                  <a:schemeClr val="bg2">
                    <a:lumMod val="50000"/>
                  </a:schemeClr>
                </a:solidFill>
                <a:latin typeface="Calibri" panose="020F0502020204030204" pitchFamily="34" charset="0"/>
              </a:rPr>
              <a:t> germs</a:t>
            </a:r>
          </a:p>
          <a:p>
            <a:pPr marL="253225" indent="-253225" defTabSz="453180">
              <a:spcAft>
                <a:spcPts val="600"/>
              </a:spcAft>
              <a:buClr>
                <a:srgbClr val="219196"/>
              </a:buClr>
              <a:buFont typeface="Arial"/>
              <a:buChar char="•"/>
            </a:pPr>
            <a:r>
              <a:rPr lang="en-GB" sz="2800" b="1" dirty="0">
                <a:solidFill>
                  <a:schemeClr val="bg2">
                    <a:lumMod val="50000"/>
                  </a:schemeClr>
                </a:solidFill>
                <a:latin typeface="Calibri" panose="020F0502020204030204" pitchFamily="34" charset="0"/>
              </a:rPr>
              <a:t>Germs get into the </a:t>
            </a:r>
            <a:r>
              <a:rPr lang="en-GB" sz="2800" b="1" dirty="0">
                <a:solidFill>
                  <a:srgbClr val="1B2F7F"/>
                </a:solidFill>
                <a:latin typeface="Calibri" panose="020F0502020204030204" pitchFamily="34" charset="0"/>
              </a:rPr>
              <a:t>NOSE AND THROAT </a:t>
            </a:r>
          </a:p>
          <a:p>
            <a:pPr marL="253225" indent="-253225" defTabSz="453180">
              <a:spcAft>
                <a:spcPts val="554"/>
              </a:spcAft>
              <a:buClr>
                <a:srgbClr val="219196"/>
              </a:buClr>
              <a:buFont typeface="Arial"/>
              <a:buChar char="•"/>
            </a:pPr>
            <a:r>
              <a:rPr lang="en-GB" sz="2800" b="1" dirty="0">
                <a:solidFill>
                  <a:srgbClr val="1B2F7F"/>
                </a:solidFill>
                <a:latin typeface="Calibri" panose="020F0502020204030204" pitchFamily="34" charset="0"/>
              </a:rPr>
              <a:t>COUGHS AND SNEEZES </a:t>
            </a:r>
            <a:r>
              <a:rPr lang="en-GB" sz="2800" b="1" dirty="0">
                <a:solidFill>
                  <a:schemeClr val="bg2">
                    <a:lumMod val="50000"/>
                  </a:schemeClr>
                </a:solidFill>
                <a:latin typeface="Calibri" panose="020F0502020204030204" pitchFamily="34" charset="0"/>
              </a:rPr>
              <a:t>spread the germs</a:t>
            </a:r>
          </a:p>
        </p:txBody>
      </p:sp>
      <p:sp>
        <p:nvSpPr>
          <p:cNvPr id="8" name="TextBox 12"/>
          <p:cNvSpPr txBox="1"/>
          <p:nvPr/>
        </p:nvSpPr>
        <p:spPr>
          <a:xfrm>
            <a:off x="8492889" y="1969529"/>
            <a:ext cx="1300480" cy="367738"/>
          </a:xfrm>
          <a:prstGeom prst="rect">
            <a:avLst/>
          </a:prstGeom>
          <a:noFill/>
        </p:spPr>
        <p:txBody>
          <a:bodyPr wrap="square" lIns="59381" tIns="29691" rIns="59381" bIns="29691" rtlCol="0" anchor="t">
            <a:spAutoFit/>
          </a:bodyPr>
          <a:lstStyle>
            <a:defPPr>
              <a:defRPr lang="en-US"/>
            </a:defPPr>
            <a:lvl1pPr marL="0" algn="l" defTabSz="490933" rtl="0" eaLnBrk="1" latinLnBrk="0" hangingPunct="1">
              <a:defRPr sz="1900" kern="1200">
                <a:solidFill>
                  <a:schemeClr val="tx1"/>
                </a:solidFill>
                <a:latin typeface="+mn-lt"/>
                <a:ea typeface="+mn-ea"/>
                <a:cs typeface="+mn-cs"/>
              </a:defRPr>
            </a:lvl1pPr>
            <a:lvl2pPr marL="490933" algn="l" defTabSz="490933" rtl="0" eaLnBrk="1" latinLnBrk="0" hangingPunct="1">
              <a:defRPr sz="1900" kern="1200">
                <a:solidFill>
                  <a:schemeClr val="tx1"/>
                </a:solidFill>
                <a:latin typeface="+mn-lt"/>
                <a:ea typeface="+mn-ea"/>
                <a:cs typeface="+mn-cs"/>
              </a:defRPr>
            </a:lvl2pPr>
            <a:lvl3pPr marL="981867" algn="l" defTabSz="490933" rtl="0" eaLnBrk="1" latinLnBrk="0" hangingPunct="1">
              <a:defRPr sz="1900" kern="1200">
                <a:solidFill>
                  <a:schemeClr val="tx1"/>
                </a:solidFill>
                <a:latin typeface="+mn-lt"/>
                <a:ea typeface="+mn-ea"/>
                <a:cs typeface="+mn-cs"/>
              </a:defRPr>
            </a:lvl3pPr>
            <a:lvl4pPr marL="1472801" algn="l" defTabSz="490933" rtl="0" eaLnBrk="1" latinLnBrk="0" hangingPunct="1">
              <a:defRPr sz="1900" kern="1200">
                <a:solidFill>
                  <a:schemeClr val="tx1"/>
                </a:solidFill>
                <a:latin typeface="+mn-lt"/>
                <a:ea typeface="+mn-ea"/>
                <a:cs typeface="+mn-cs"/>
              </a:defRPr>
            </a:lvl4pPr>
            <a:lvl5pPr marL="1963734" algn="l" defTabSz="490933" rtl="0" eaLnBrk="1" latinLnBrk="0" hangingPunct="1">
              <a:defRPr sz="1900" kern="1200">
                <a:solidFill>
                  <a:schemeClr val="tx1"/>
                </a:solidFill>
                <a:latin typeface="+mn-lt"/>
                <a:ea typeface="+mn-ea"/>
                <a:cs typeface="+mn-cs"/>
              </a:defRPr>
            </a:lvl5pPr>
            <a:lvl6pPr marL="2454668" algn="l" defTabSz="490933" rtl="0" eaLnBrk="1" latinLnBrk="0" hangingPunct="1">
              <a:defRPr sz="1900" kern="1200">
                <a:solidFill>
                  <a:schemeClr val="tx1"/>
                </a:solidFill>
                <a:latin typeface="+mn-lt"/>
                <a:ea typeface="+mn-ea"/>
                <a:cs typeface="+mn-cs"/>
              </a:defRPr>
            </a:lvl6pPr>
            <a:lvl7pPr marL="2945601" algn="l" defTabSz="490933" rtl="0" eaLnBrk="1" latinLnBrk="0" hangingPunct="1">
              <a:defRPr sz="1900" kern="1200">
                <a:solidFill>
                  <a:schemeClr val="tx1"/>
                </a:solidFill>
                <a:latin typeface="+mn-lt"/>
                <a:ea typeface="+mn-ea"/>
                <a:cs typeface="+mn-cs"/>
              </a:defRPr>
            </a:lvl7pPr>
            <a:lvl8pPr marL="3436535" algn="l" defTabSz="490933" rtl="0" eaLnBrk="1" latinLnBrk="0" hangingPunct="1">
              <a:defRPr sz="1900" kern="1200">
                <a:solidFill>
                  <a:schemeClr val="tx1"/>
                </a:solidFill>
                <a:latin typeface="+mn-lt"/>
                <a:ea typeface="+mn-ea"/>
                <a:cs typeface="+mn-cs"/>
              </a:defRPr>
            </a:lvl8pPr>
            <a:lvl9pPr marL="3927469" algn="l" defTabSz="490933" rtl="0" eaLnBrk="1" latinLnBrk="0" hangingPunct="1">
              <a:defRPr sz="1900" kern="1200">
                <a:solidFill>
                  <a:schemeClr val="tx1"/>
                </a:solidFill>
                <a:latin typeface="+mn-lt"/>
                <a:ea typeface="+mn-ea"/>
                <a:cs typeface="+mn-cs"/>
              </a:defRPr>
            </a:lvl9pPr>
          </a:lstStyle>
          <a:p>
            <a:pPr marL="0" marR="0" lvl="0" indent="0" algn="l" defTabSz="49093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A23A30"/>
                </a:solidFill>
                <a:effectLst/>
                <a:uLnTx/>
                <a:uFillTx/>
                <a:latin typeface="Calibri"/>
                <a:ea typeface="+mn-ea"/>
                <a:cs typeface="+mn-cs"/>
              </a:rPr>
              <a:t>Germs</a:t>
            </a:r>
          </a:p>
        </p:txBody>
      </p:sp>
      <p:sp>
        <p:nvSpPr>
          <p:cNvPr id="9" name="TextBox 16"/>
          <p:cNvSpPr txBox="1"/>
          <p:nvPr/>
        </p:nvSpPr>
        <p:spPr>
          <a:xfrm>
            <a:off x="9568249" y="4114710"/>
            <a:ext cx="1501487" cy="367738"/>
          </a:xfrm>
          <a:prstGeom prst="rect">
            <a:avLst/>
          </a:prstGeom>
          <a:noFill/>
        </p:spPr>
        <p:txBody>
          <a:bodyPr wrap="square" lIns="59381" tIns="29691" rIns="59381" bIns="29691" rtlCol="0" anchor="t">
            <a:spAutoFit/>
          </a:bodyPr>
          <a:lstStyle>
            <a:defPPr>
              <a:defRPr lang="en-US"/>
            </a:defPPr>
            <a:lvl1pPr marL="0" algn="l" defTabSz="490933" rtl="0" eaLnBrk="1" latinLnBrk="0" hangingPunct="1">
              <a:defRPr sz="1900" kern="1200">
                <a:solidFill>
                  <a:schemeClr val="tx1"/>
                </a:solidFill>
                <a:latin typeface="+mn-lt"/>
                <a:ea typeface="+mn-ea"/>
                <a:cs typeface="+mn-cs"/>
              </a:defRPr>
            </a:lvl1pPr>
            <a:lvl2pPr marL="490933" algn="l" defTabSz="490933" rtl="0" eaLnBrk="1" latinLnBrk="0" hangingPunct="1">
              <a:defRPr sz="1900" kern="1200">
                <a:solidFill>
                  <a:schemeClr val="tx1"/>
                </a:solidFill>
                <a:latin typeface="+mn-lt"/>
                <a:ea typeface="+mn-ea"/>
                <a:cs typeface="+mn-cs"/>
              </a:defRPr>
            </a:lvl2pPr>
            <a:lvl3pPr marL="981867" algn="l" defTabSz="490933" rtl="0" eaLnBrk="1" latinLnBrk="0" hangingPunct="1">
              <a:defRPr sz="1900" kern="1200">
                <a:solidFill>
                  <a:schemeClr val="tx1"/>
                </a:solidFill>
                <a:latin typeface="+mn-lt"/>
                <a:ea typeface="+mn-ea"/>
                <a:cs typeface="+mn-cs"/>
              </a:defRPr>
            </a:lvl3pPr>
            <a:lvl4pPr marL="1472801" algn="l" defTabSz="490933" rtl="0" eaLnBrk="1" latinLnBrk="0" hangingPunct="1">
              <a:defRPr sz="1900" kern="1200">
                <a:solidFill>
                  <a:schemeClr val="tx1"/>
                </a:solidFill>
                <a:latin typeface="+mn-lt"/>
                <a:ea typeface="+mn-ea"/>
                <a:cs typeface="+mn-cs"/>
              </a:defRPr>
            </a:lvl4pPr>
            <a:lvl5pPr marL="1963734" algn="l" defTabSz="490933" rtl="0" eaLnBrk="1" latinLnBrk="0" hangingPunct="1">
              <a:defRPr sz="1900" kern="1200">
                <a:solidFill>
                  <a:schemeClr val="tx1"/>
                </a:solidFill>
                <a:latin typeface="+mn-lt"/>
                <a:ea typeface="+mn-ea"/>
                <a:cs typeface="+mn-cs"/>
              </a:defRPr>
            </a:lvl5pPr>
            <a:lvl6pPr marL="2454668" algn="l" defTabSz="490933" rtl="0" eaLnBrk="1" latinLnBrk="0" hangingPunct="1">
              <a:defRPr sz="1900" kern="1200">
                <a:solidFill>
                  <a:schemeClr val="tx1"/>
                </a:solidFill>
                <a:latin typeface="+mn-lt"/>
                <a:ea typeface="+mn-ea"/>
                <a:cs typeface="+mn-cs"/>
              </a:defRPr>
            </a:lvl6pPr>
            <a:lvl7pPr marL="2945601" algn="l" defTabSz="490933" rtl="0" eaLnBrk="1" latinLnBrk="0" hangingPunct="1">
              <a:defRPr sz="1900" kern="1200">
                <a:solidFill>
                  <a:schemeClr val="tx1"/>
                </a:solidFill>
                <a:latin typeface="+mn-lt"/>
                <a:ea typeface="+mn-ea"/>
                <a:cs typeface="+mn-cs"/>
              </a:defRPr>
            </a:lvl7pPr>
            <a:lvl8pPr marL="3436535" algn="l" defTabSz="490933" rtl="0" eaLnBrk="1" latinLnBrk="0" hangingPunct="1">
              <a:defRPr sz="1900" kern="1200">
                <a:solidFill>
                  <a:schemeClr val="tx1"/>
                </a:solidFill>
                <a:latin typeface="+mn-lt"/>
                <a:ea typeface="+mn-ea"/>
                <a:cs typeface="+mn-cs"/>
              </a:defRPr>
            </a:lvl8pPr>
            <a:lvl9pPr marL="3927469" algn="l" defTabSz="490933" rtl="0" eaLnBrk="1" latinLnBrk="0" hangingPunct="1">
              <a:defRPr sz="1900" kern="1200">
                <a:solidFill>
                  <a:schemeClr val="tx1"/>
                </a:solidFill>
                <a:latin typeface="+mn-lt"/>
                <a:ea typeface="+mn-ea"/>
                <a:cs typeface="+mn-cs"/>
              </a:defRPr>
            </a:lvl9pPr>
          </a:lstStyle>
          <a:p>
            <a:r>
              <a:rPr lang="en-US" sz="2000" b="1" dirty="0">
                <a:solidFill>
                  <a:srgbClr val="A23A30"/>
                </a:solidFill>
                <a:latin typeface="Calibri" panose="020F0502020204030204" pitchFamily="34" charset="0"/>
              </a:rPr>
              <a:t>Poor Diet</a:t>
            </a:r>
          </a:p>
        </p:txBody>
      </p:sp>
      <p:sp>
        <p:nvSpPr>
          <p:cNvPr id="10" name="TextBox 15"/>
          <p:cNvSpPr txBox="1"/>
          <p:nvPr/>
        </p:nvSpPr>
        <p:spPr>
          <a:xfrm>
            <a:off x="10444980" y="3042124"/>
            <a:ext cx="1246293" cy="367738"/>
          </a:xfrm>
          <a:prstGeom prst="rect">
            <a:avLst/>
          </a:prstGeom>
          <a:noFill/>
        </p:spPr>
        <p:txBody>
          <a:bodyPr wrap="square" lIns="59381" tIns="29691" rIns="59381" bIns="29691" rtlCol="0" anchor="t">
            <a:spAutoFit/>
          </a:bodyPr>
          <a:lstStyle>
            <a:defPPr>
              <a:defRPr lang="en-US"/>
            </a:defPPr>
            <a:lvl1pPr marL="0" algn="l" defTabSz="490933" rtl="0" eaLnBrk="1" latinLnBrk="0" hangingPunct="1">
              <a:defRPr sz="1900" kern="1200">
                <a:solidFill>
                  <a:schemeClr val="tx1"/>
                </a:solidFill>
                <a:latin typeface="+mn-lt"/>
                <a:ea typeface="+mn-ea"/>
                <a:cs typeface="+mn-cs"/>
              </a:defRPr>
            </a:lvl1pPr>
            <a:lvl2pPr marL="490933" algn="l" defTabSz="490933" rtl="0" eaLnBrk="1" latinLnBrk="0" hangingPunct="1">
              <a:defRPr sz="1900" kern="1200">
                <a:solidFill>
                  <a:schemeClr val="tx1"/>
                </a:solidFill>
                <a:latin typeface="+mn-lt"/>
                <a:ea typeface="+mn-ea"/>
                <a:cs typeface="+mn-cs"/>
              </a:defRPr>
            </a:lvl2pPr>
            <a:lvl3pPr marL="981867" algn="l" defTabSz="490933" rtl="0" eaLnBrk="1" latinLnBrk="0" hangingPunct="1">
              <a:defRPr sz="1900" kern="1200">
                <a:solidFill>
                  <a:schemeClr val="tx1"/>
                </a:solidFill>
                <a:latin typeface="+mn-lt"/>
                <a:ea typeface="+mn-ea"/>
                <a:cs typeface="+mn-cs"/>
              </a:defRPr>
            </a:lvl3pPr>
            <a:lvl4pPr marL="1472801" algn="l" defTabSz="490933" rtl="0" eaLnBrk="1" latinLnBrk="0" hangingPunct="1">
              <a:defRPr sz="1900" kern="1200">
                <a:solidFill>
                  <a:schemeClr val="tx1"/>
                </a:solidFill>
                <a:latin typeface="+mn-lt"/>
                <a:ea typeface="+mn-ea"/>
                <a:cs typeface="+mn-cs"/>
              </a:defRPr>
            </a:lvl4pPr>
            <a:lvl5pPr marL="1963734" algn="l" defTabSz="490933" rtl="0" eaLnBrk="1" latinLnBrk="0" hangingPunct="1">
              <a:defRPr sz="1900" kern="1200">
                <a:solidFill>
                  <a:schemeClr val="tx1"/>
                </a:solidFill>
                <a:latin typeface="+mn-lt"/>
                <a:ea typeface="+mn-ea"/>
                <a:cs typeface="+mn-cs"/>
              </a:defRPr>
            </a:lvl5pPr>
            <a:lvl6pPr marL="2454668" algn="l" defTabSz="490933" rtl="0" eaLnBrk="1" latinLnBrk="0" hangingPunct="1">
              <a:defRPr sz="1900" kern="1200">
                <a:solidFill>
                  <a:schemeClr val="tx1"/>
                </a:solidFill>
                <a:latin typeface="+mn-lt"/>
                <a:ea typeface="+mn-ea"/>
                <a:cs typeface="+mn-cs"/>
              </a:defRPr>
            </a:lvl6pPr>
            <a:lvl7pPr marL="2945601" algn="l" defTabSz="490933" rtl="0" eaLnBrk="1" latinLnBrk="0" hangingPunct="1">
              <a:defRPr sz="1900" kern="1200">
                <a:solidFill>
                  <a:schemeClr val="tx1"/>
                </a:solidFill>
                <a:latin typeface="+mn-lt"/>
                <a:ea typeface="+mn-ea"/>
                <a:cs typeface="+mn-cs"/>
              </a:defRPr>
            </a:lvl7pPr>
            <a:lvl8pPr marL="3436535" algn="l" defTabSz="490933" rtl="0" eaLnBrk="1" latinLnBrk="0" hangingPunct="1">
              <a:defRPr sz="1900" kern="1200">
                <a:solidFill>
                  <a:schemeClr val="tx1"/>
                </a:solidFill>
                <a:latin typeface="+mn-lt"/>
                <a:ea typeface="+mn-ea"/>
                <a:cs typeface="+mn-cs"/>
              </a:defRPr>
            </a:lvl8pPr>
            <a:lvl9pPr marL="3927469" algn="l" defTabSz="490933" rtl="0" eaLnBrk="1" latinLnBrk="0" hangingPunct="1">
              <a:defRPr sz="1900" kern="1200">
                <a:solidFill>
                  <a:schemeClr val="tx1"/>
                </a:solidFill>
                <a:latin typeface="+mn-lt"/>
                <a:ea typeface="+mn-ea"/>
                <a:cs typeface="+mn-cs"/>
              </a:defRPr>
            </a:lvl9pPr>
          </a:lstStyle>
          <a:p>
            <a:r>
              <a:rPr lang="en-US" sz="2000" b="1" dirty="0">
                <a:solidFill>
                  <a:srgbClr val="A23A30"/>
                </a:solidFill>
                <a:latin typeface="Calibri" panose="020F0502020204030204" pitchFamily="34" charset="0"/>
              </a:rPr>
              <a:t>Smoke</a:t>
            </a:r>
          </a:p>
        </p:txBody>
      </p:sp>
      <p:sp>
        <p:nvSpPr>
          <p:cNvPr id="11" name="TextBox 10"/>
          <p:cNvSpPr txBox="1"/>
          <p:nvPr/>
        </p:nvSpPr>
        <p:spPr>
          <a:xfrm>
            <a:off x="238118" y="5565721"/>
            <a:ext cx="10292013" cy="1031051"/>
          </a:xfrm>
          <a:prstGeom prst="rect">
            <a:avLst/>
          </a:prstGeom>
          <a:solidFill>
            <a:srgbClr val="8CC738"/>
          </a:solidFill>
          <a:ln>
            <a:solidFill>
              <a:srgbClr val="8CC738"/>
            </a:solidFill>
          </a:ln>
        </p:spPr>
        <p:txBody>
          <a:bodyPr wrap="square" rtlCol="0">
            <a:spAutoFit/>
          </a:bodyPr>
          <a:lstStyle/>
          <a:p>
            <a:pPr marL="457200" lvl="0" indent="-457200" defTabSz="453180">
              <a:spcAft>
                <a:spcPts val="554"/>
              </a:spcAft>
              <a:buClr>
                <a:schemeClr val="bg2">
                  <a:lumMod val="50000"/>
                </a:schemeClr>
              </a:buClr>
              <a:buFont typeface="Wingdings" charset="2"/>
              <a:buChar char="§"/>
            </a:pPr>
            <a:r>
              <a:rPr lang="en-GB" sz="2800" b="1" dirty="0">
                <a:solidFill>
                  <a:srgbClr val="1B2F7F"/>
                </a:solidFill>
                <a:latin typeface="Calibri" panose="020F0502020204030204" pitchFamily="34" charset="0"/>
              </a:rPr>
              <a:t>People </a:t>
            </a:r>
            <a:r>
              <a:rPr lang="en-GB" sz="2800" b="1" u="sng" dirty="0">
                <a:solidFill>
                  <a:srgbClr val="1B2F7F"/>
                </a:solidFill>
                <a:latin typeface="Calibri" panose="020F0502020204030204" pitchFamily="34" charset="0"/>
              </a:rPr>
              <a:t>near a lot of smoke </a:t>
            </a:r>
            <a:r>
              <a:rPr lang="en-GB" sz="2800" b="1" dirty="0">
                <a:solidFill>
                  <a:srgbClr val="1B2F7F"/>
                </a:solidFill>
                <a:latin typeface="Calibri" panose="020F0502020204030204" pitchFamily="34" charset="0"/>
              </a:rPr>
              <a:t>more often get PNEUMONIA</a:t>
            </a:r>
          </a:p>
          <a:p>
            <a:pPr marL="457200" lvl="0" indent="-457200" defTabSz="453180">
              <a:spcAft>
                <a:spcPts val="554"/>
              </a:spcAft>
              <a:buClr>
                <a:schemeClr val="bg2">
                  <a:lumMod val="50000"/>
                </a:schemeClr>
              </a:buClr>
              <a:buFont typeface="Wingdings" charset="2"/>
              <a:buChar char="§"/>
            </a:pPr>
            <a:r>
              <a:rPr lang="en-GB" sz="2800" b="1" dirty="0">
                <a:solidFill>
                  <a:srgbClr val="1B2F7F"/>
                </a:solidFill>
                <a:latin typeface="Calibri" panose="020F0502020204030204" pitchFamily="34" charset="0"/>
              </a:rPr>
              <a:t>Children with </a:t>
            </a:r>
            <a:r>
              <a:rPr lang="en-GB" sz="2800" b="1" u="sng" dirty="0">
                <a:solidFill>
                  <a:srgbClr val="1B2F7F"/>
                </a:solidFill>
                <a:latin typeface="Calibri" panose="020F0502020204030204" pitchFamily="34" charset="0"/>
              </a:rPr>
              <a:t>poor diets</a:t>
            </a:r>
            <a:r>
              <a:rPr lang="en-GB" sz="2800" b="1" dirty="0">
                <a:solidFill>
                  <a:srgbClr val="1B2F7F"/>
                </a:solidFill>
                <a:latin typeface="Calibri" panose="020F0502020204030204" pitchFamily="34" charset="0"/>
              </a:rPr>
              <a:t> get PNEUMONIA more often</a:t>
            </a:r>
          </a:p>
        </p:txBody>
      </p:sp>
    </p:spTree>
    <p:extLst>
      <p:ext uri="{BB962C8B-B14F-4D97-AF65-F5344CB8AC3E}">
        <p14:creationId xmlns:p14="http://schemas.microsoft.com/office/powerpoint/2010/main" val="3512587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Symptoms and signs of pneumonia</a:t>
            </a:r>
          </a:p>
        </p:txBody>
      </p:sp>
      <p:sp>
        <p:nvSpPr>
          <p:cNvPr id="4" name="Rectangle 3"/>
          <p:cNvSpPr/>
          <p:nvPr/>
        </p:nvSpPr>
        <p:spPr>
          <a:xfrm>
            <a:off x="377873" y="2463651"/>
            <a:ext cx="4360632" cy="2554545"/>
          </a:xfrm>
          <a:prstGeom prst="rect">
            <a:avLst/>
          </a:prstGeom>
        </p:spPr>
        <p:txBody>
          <a:bodyPr wrap="square">
            <a:spAutoFit/>
          </a:bodyPr>
          <a:lstStyle/>
          <a:p>
            <a:pPr marL="519112" lvl="1" indent="-514350" defTabSz="457200">
              <a:buClr>
                <a:srgbClr val="8CC738"/>
              </a:buClr>
              <a:buAutoNum type="arabicPeriod"/>
              <a:defRPr/>
            </a:pPr>
            <a:r>
              <a:rPr lang="en-US" sz="3200" b="1" dirty="0">
                <a:solidFill>
                  <a:schemeClr val="bg2">
                    <a:lumMod val="50000"/>
                  </a:schemeClr>
                </a:solidFill>
                <a:latin typeface="Calibri" panose="020F0502020204030204" pitchFamily="34" charset="0"/>
              </a:rPr>
              <a:t>Cough (any type of cough)</a:t>
            </a:r>
          </a:p>
          <a:p>
            <a:pPr marL="519112" lvl="1" indent="-514350" defTabSz="457200">
              <a:buClr>
                <a:srgbClr val="8CC738"/>
              </a:buClr>
              <a:buAutoNum type="arabicPeriod"/>
              <a:defRPr/>
            </a:pPr>
            <a:r>
              <a:rPr lang="en-US" sz="3200" b="1" dirty="0">
                <a:solidFill>
                  <a:schemeClr val="bg2">
                    <a:lumMod val="50000"/>
                  </a:schemeClr>
                </a:solidFill>
                <a:latin typeface="Calibri" panose="020F0502020204030204" pitchFamily="34" charset="0"/>
              </a:rPr>
              <a:t>Chest in-drawing</a:t>
            </a:r>
          </a:p>
          <a:p>
            <a:pPr marL="463550" lvl="1" indent="-463550" defTabSz="457200">
              <a:buClr>
                <a:srgbClr val="8CC738"/>
              </a:buClr>
              <a:buFont typeface="+mj-lt"/>
              <a:buAutoNum type="arabicPeriod"/>
              <a:defRPr/>
            </a:pPr>
            <a:r>
              <a:rPr lang="en-US" sz="3200" b="1" dirty="0">
                <a:solidFill>
                  <a:schemeClr val="bg2">
                    <a:lumMod val="50000"/>
                  </a:schemeClr>
                </a:solidFill>
                <a:latin typeface="Calibri" panose="020F0502020204030204" pitchFamily="34" charset="0"/>
              </a:rPr>
              <a:t>Fast breathing</a:t>
            </a:r>
          </a:p>
          <a:p>
            <a:pPr marL="463550" lvl="1" indent="-463550" defTabSz="457200">
              <a:buClr>
                <a:srgbClr val="8CC738"/>
              </a:buClr>
              <a:buFont typeface="+mj-lt"/>
              <a:buAutoNum type="arabicPeriod"/>
              <a:defRPr/>
            </a:pPr>
            <a:r>
              <a:rPr lang="en-US" sz="3200" b="1" dirty="0">
                <a:solidFill>
                  <a:schemeClr val="bg2">
                    <a:lumMod val="50000"/>
                  </a:schemeClr>
                </a:solidFill>
                <a:latin typeface="Calibri" panose="020F0502020204030204" pitchFamily="34" charset="0"/>
              </a:rPr>
              <a:t>Fever (but not always)</a:t>
            </a:r>
          </a:p>
        </p:txBody>
      </p:sp>
      <p:grpSp>
        <p:nvGrpSpPr>
          <p:cNvPr id="8" name="Group 7"/>
          <p:cNvGrpSpPr/>
          <p:nvPr/>
        </p:nvGrpSpPr>
        <p:grpSpPr>
          <a:xfrm>
            <a:off x="5101166" y="1309752"/>
            <a:ext cx="5715001" cy="5363028"/>
            <a:chOff x="4772748" y="1532121"/>
            <a:chExt cx="4439282" cy="4555227"/>
          </a:xfrm>
        </p:grpSpPr>
        <p:sp>
          <p:nvSpPr>
            <p:cNvPr id="9" name="Rounded Rectangle 8"/>
            <p:cNvSpPr/>
            <p:nvPr/>
          </p:nvSpPr>
          <p:spPr>
            <a:xfrm>
              <a:off x="4778391" y="1532121"/>
              <a:ext cx="4433639" cy="4555227"/>
            </a:xfrm>
            <a:prstGeom prst="roundRect">
              <a:avLst>
                <a:gd name="adj" fmla="val 2296"/>
              </a:avLst>
            </a:prstGeom>
            <a:solidFill>
              <a:srgbClr val="EEF8FA"/>
            </a:solidFill>
            <a:ln w="57150" cmpd="sng">
              <a:solidFill>
                <a:srgbClr val="247776"/>
              </a:solidFill>
            </a:ln>
            <a:effectLst/>
          </p:spPr>
          <p:style>
            <a:lnRef idx="1">
              <a:schemeClr val="accent1"/>
            </a:lnRef>
            <a:fillRef idx="3">
              <a:schemeClr val="accent1"/>
            </a:fillRef>
            <a:effectRef idx="2">
              <a:schemeClr val="accent1"/>
            </a:effectRef>
            <a:fontRef idx="minor">
              <a:schemeClr val="lt1"/>
            </a:fontRef>
          </p:style>
          <p:txBody>
            <a:bodyPr lIns="54813" tIns="27407" rIns="54813" bIns="27407" spcCol="0" rtlCol="0" anchor="ctr"/>
            <a:lstStyle/>
            <a:p>
              <a:pPr algn="ctr" defTabSz="453180"/>
              <a:endParaRPr lang="en-US" sz="1754">
                <a:solidFill>
                  <a:prstClr val="white"/>
                </a:solidFill>
              </a:endParaRP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42121" y="1532121"/>
              <a:ext cx="3865379" cy="3865379"/>
            </a:xfrm>
            <a:prstGeom prst="rect">
              <a:avLst/>
            </a:prstGeom>
          </p:spPr>
        </p:pic>
        <p:sp>
          <p:nvSpPr>
            <p:cNvPr id="11" name="TextBox 10"/>
            <p:cNvSpPr txBox="1"/>
            <p:nvPr/>
          </p:nvSpPr>
          <p:spPr>
            <a:xfrm>
              <a:off x="4891134" y="2435088"/>
              <a:ext cx="1018601" cy="325927"/>
            </a:xfrm>
            <a:prstGeom prst="rect">
              <a:avLst/>
            </a:prstGeom>
            <a:noFill/>
          </p:spPr>
          <p:txBody>
            <a:bodyPr wrap="square" lIns="54813" tIns="27407" rIns="54813" bIns="27407" rtlCol="0" anchor="t">
              <a:spAutoFit/>
            </a:bodyPr>
            <a:lstStyle/>
            <a:p>
              <a:pPr algn="ctr" defTabSz="453180"/>
              <a:r>
                <a:rPr lang="en-US" b="1" dirty="0">
                  <a:solidFill>
                    <a:srgbClr val="247776"/>
                  </a:solidFill>
                  <a:latin typeface="Calibri" panose="020F0502020204030204" pitchFamily="34" charset="0"/>
                </a:rPr>
                <a:t>Cough</a:t>
              </a:r>
            </a:p>
          </p:txBody>
        </p:sp>
        <p:sp>
          <p:nvSpPr>
            <p:cNvPr id="12" name="TextBox 11"/>
            <p:cNvSpPr txBox="1"/>
            <p:nvPr/>
          </p:nvSpPr>
          <p:spPr>
            <a:xfrm>
              <a:off x="4772748" y="3808273"/>
              <a:ext cx="1841379" cy="325927"/>
            </a:xfrm>
            <a:prstGeom prst="rect">
              <a:avLst/>
            </a:prstGeom>
            <a:noFill/>
          </p:spPr>
          <p:txBody>
            <a:bodyPr wrap="square" lIns="54813" tIns="27407" rIns="54813" bIns="27407" rtlCol="0" anchor="t">
              <a:spAutoFit/>
            </a:bodyPr>
            <a:lstStyle/>
            <a:p>
              <a:pPr algn="ctr" defTabSz="453180"/>
              <a:r>
                <a:rPr lang="en-US" b="1" dirty="0">
                  <a:solidFill>
                    <a:srgbClr val="247776"/>
                  </a:solidFill>
                  <a:latin typeface="Calibri" panose="020F0502020204030204" pitchFamily="34" charset="0"/>
                </a:rPr>
                <a:t>Fast, difficult breathing</a:t>
              </a:r>
            </a:p>
          </p:txBody>
        </p:sp>
        <p:sp>
          <p:nvSpPr>
            <p:cNvPr id="13" name="TextBox 12"/>
            <p:cNvSpPr txBox="1"/>
            <p:nvPr/>
          </p:nvSpPr>
          <p:spPr>
            <a:xfrm>
              <a:off x="4772748" y="5063154"/>
              <a:ext cx="2712054" cy="325927"/>
            </a:xfrm>
            <a:prstGeom prst="rect">
              <a:avLst/>
            </a:prstGeom>
            <a:noFill/>
          </p:spPr>
          <p:txBody>
            <a:bodyPr wrap="square" lIns="54813" tIns="27407" rIns="54813" bIns="27407" rtlCol="0" anchor="t">
              <a:spAutoFit/>
            </a:bodyPr>
            <a:lstStyle/>
            <a:p>
              <a:pPr algn="ctr" defTabSz="453180"/>
              <a:r>
                <a:rPr lang="en-US" b="1" dirty="0">
                  <a:solidFill>
                    <a:srgbClr val="247776"/>
                  </a:solidFill>
                  <a:latin typeface="Calibri" panose="020F0502020204030204" pitchFamily="34" charset="0"/>
                </a:rPr>
                <a:t>Chest goes in when child breathes</a:t>
              </a:r>
            </a:p>
          </p:txBody>
        </p:sp>
      </p:grpSp>
    </p:spTree>
    <p:extLst>
      <p:ext uri="{BB962C8B-B14F-4D97-AF65-F5344CB8AC3E}">
        <p14:creationId xmlns:p14="http://schemas.microsoft.com/office/powerpoint/2010/main" val="80105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ox(in)">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ox(in)">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158241690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a:xfrm>
            <a:off x="320399" y="300443"/>
            <a:ext cx="10972800" cy="1143000"/>
          </a:xfrm>
        </p:spPr>
        <p:txBody>
          <a:bodyPr>
            <a:normAutofit/>
          </a:bodyPr>
          <a:lstStyle/>
          <a:p>
            <a:r>
              <a:rPr lang="en-US" b="1" dirty="0">
                <a:latin typeface="Calibri" panose="020F0502020204030204" pitchFamily="34" charset="0"/>
              </a:rPr>
              <a:t>How to prevent pneumonia</a:t>
            </a:r>
          </a:p>
        </p:txBody>
      </p:sp>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27155" y="1232088"/>
            <a:ext cx="7564845" cy="4170027"/>
          </a:xfrm>
          <a:prstGeom prst="rect">
            <a:avLst/>
          </a:prstGeom>
        </p:spPr>
      </p:pic>
      <p:sp>
        <p:nvSpPr>
          <p:cNvPr id="8" name="TextBox 7"/>
          <p:cNvSpPr txBox="1">
            <a:spLocks noChangeArrowheads="1"/>
          </p:cNvSpPr>
          <p:nvPr/>
        </p:nvSpPr>
        <p:spPr bwMode="auto">
          <a:xfrm>
            <a:off x="502290" y="2323018"/>
            <a:ext cx="5416061" cy="2784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634" tIns="45317" rIns="90634" bIns="45317">
            <a:spAutoFit/>
          </a:bodyPr>
          <a:lstStyle>
            <a:lvl1pPr>
              <a:defRPr sz="1900">
                <a:solidFill>
                  <a:schemeClr val="tx1"/>
                </a:solidFill>
                <a:latin typeface="Calibri" charset="0"/>
                <a:ea typeface="ＭＳ Ｐゴシック" charset="0"/>
                <a:cs typeface="ＭＳ Ｐゴシック" charset="0"/>
              </a:defRPr>
            </a:lvl1pPr>
            <a:lvl2pPr marL="742950" indent="-285750">
              <a:defRPr sz="1900">
                <a:solidFill>
                  <a:schemeClr val="tx1"/>
                </a:solidFill>
                <a:latin typeface="Calibri" charset="0"/>
                <a:ea typeface="ＭＳ Ｐゴシック" charset="0"/>
              </a:defRPr>
            </a:lvl2pPr>
            <a:lvl3pPr marL="1143000" indent="-228600">
              <a:defRPr sz="1900">
                <a:solidFill>
                  <a:schemeClr val="tx1"/>
                </a:solidFill>
                <a:latin typeface="Calibri" charset="0"/>
                <a:ea typeface="ＭＳ Ｐゴシック" charset="0"/>
              </a:defRPr>
            </a:lvl3pPr>
            <a:lvl4pPr marL="1600200" indent="-228600">
              <a:defRPr sz="1900">
                <a:solidFill>
                  <a:schemeClr val="tx1"/>
                </a:solidFill>
                <a:latin typeface="Calibri" charset="0"/>
                <a:ea typeface="ＭＳ Ｐゴシック" charset="0"/>
              </a:defRPr>
            </a:lvl4pPr>
            <a:lvl5pPr marL="2057400" indent="-228600">
              <a:defRPr sz="1900">
                <a:solidFill>
                  <a:schemeClr val="tx1"/>
                </a:solidFill>
                <a:latin typeface="Calibri" charset="0"/>
                <a:ea typeface="ＭＳ Ｐゴシック" charset="0"/>
              </a:defRPr>
            </a:lvl5pPr>
            <a:lvl6pPr marL="2514600" indent="-228600" defTabSz="490538" fontAlgn="base">
              <a:spcBef>
                <a:spcPct val="0"/>
              </a:spcBef>
              <a:spcAft>
                <a:spcPct val="0"/>
              </a:spcAft>
              <a:defRPr sz="1900">
                <a:solidFill>
                  <a:schemeClr val="tx1"/>
                </a:solidFill>
                <a:latin typeface="Calibri" charset="0"/>
                <a:ea typeface="ＭＳ Ｐゴシック" charset="0"/>
              </a:defRPr>
            </a:lvl6pPr>
            <a:lvl7pPr marL="2971800" indent="-228600" defTabSz="490538" fontAlgn="base">
              <a:spcBef>
                <a:spcPct val="0"/>
              </a:spcBef>
              <a:spcAft>
                <a:spcPct val="0"/>
              </a:spcAft>
              <a:defRPr sz="1900">
                <a:solidFill>
                  <a:schemeClr val="tx1"/>
                </a:solidFill>
                <a:latin typeface="Calibri" charset="0"/>
                <a:ea typeface="ＭＳ Ｐゴシック" charset="0"/>
              </a:defRPr>
            </a:lvl7pPr>
            <a:lvl8pPr marL="3429000" indent="-228600" defTabSz="490538" fontAlgn="base">
              <a:spcBef>
                <a:spcPct val="0"/>
              </a:spcBef>
              <a:spcAft>
                <a:spcPct val="0"/>
              </a:spcAft>
              <a:defRPr sz="1900">
                <a:solidFill>
                  <a:schemeClr val="tx1"/>
                </a:solidFill>
                <a:latin typeface="Calibri" charset="0"/>
                <a:ea typeface="ＭＳ Ｐゴシック" charset="0"/>
              </a:defRPr>
            </a:lvl8pPr>
            <a:lvl9pPr marL="3886200" indent="-228600" defTabSz="490538" fontAlgn="base">
              <a:spcBef>
                <a:spcPct val="0"/>
              </a:spcBef>
              <a:spcAft>
                <a:spcPct val="0"/>
              </a:spcAft>
              <a:defRPr sz="1900">
                <a:solidFill>
                  <a:schemeClr val="tx1"/>
                </a:solidFill>
                <a:latin typeface="Calibri" charset="0"/>
                <a:ea typeface="ＭＳ Ｐゴシック" charset="0"/>
              </a:defRPr>
            </a:lvl9pPr>
          </a:lstStyle>
          <a:p>
            <a:pPr marL="457200" marR="0" lvl="0" indent="-457200" defTabSz="453180" eaLnBrk="1" fontAlgn="auto" latinLnBrk="0" hangingPunct="1">
              <a:lnSpc>
                <a:spcPct val="100000"/>
              </a:lnSpc>
              <a:spcBef>
                <a:spcPts val="0"/>
              </a:spcBef>
              <a:spcAft>
                <a:spcPts val="554"/>
              </a:spcAft>
              <a:buSzTx/>
              <a:buFont typeface="Wingdings" charset="2"/>
              <a:buChar char="§"/>
              <a:tabLst/>
              <a:defRPr/>
            </a:pPr>
            <a:r>
              <a:rPr lang="en-GB" sz="3200" b="1" kern="0" dirty="0">
                <a:solidFill>
                  <a:srgbClr val="767171"/>
                </a:solidFill>
                <a:latin typeface="Calibri" panose="020F0502020204030204" pitchFamily="34" charset="0"/>
                <a:cs typeface="Zapf Dingbats" charset="0"/>
              </a:rPr>
              <a:t>Children vaccinated</a:t>
            </a:r>
            <a:endParaRPr kumimoji="0" lang="en-GB" sz="3200" b="1" i="0" u="none" strike="noStrike" kern="0" cap="none" spc="0" normalizeH="0" baseline="0" noProof="0" dirty="0">
              <a:ln>
                <a:noFill/>
              </a:ln>
              <a:solidFill>
                <a:srgbClr val="767171"/>
              </a:solidFill>
              <a:effectLst/>
              <a:uLnTx/>
              <a:uFillTx/>
              <a:latin typeface="Calibri" panose="020F0502020204030204" pitchFamily="34" charset="0"/>
              <a:cs typeface="Zapf Dingbats" charset="0"/>
            </a:endParaRPr>
          </a:p>
          <a:p>
            <a:pPr marL="457200" marR="0" lvl="0" indent="-457200" defTabSz="453180" eaLnBrk="1" fontAlgn="auto" latinLnBrk="0" hangingPunct="1">
              <a:lnSpc>
                <a:spcPct val="100000"/>
              </a:lnSpc>
              <a:spcBef>
                <a:spcPts val="0"/>
              </a:spcBef>
              <a:spcAft>
                <a:spcPts val="554"/>
              </a:spcAft>
              <a:buSzTx/>
              <a:buFont typeface="Wingdings" charset="2"/>
              <a:buChar char="§"/>
              <a:tabLst/>
              <a:defRPr/>
            </a:pPr>
            <a:r>
              <a:rPr kumimoji="0" lang="en-GB" sz="3200" b="1" i="0" u="none" strike="noStrike" kern="0" cap="none" spc="0" normalizeH="0" baseline="0" noProof="0" dirty="0">
                <a:ln>
                  <a:noFill/>
                </a:ln>
                <a:solidFill>
                  <a:srgbClr val="767171"/>
                </a:solidFill>
                <a:effectLst/>
                <a:uLnTx/>
                <a:uFillTx/>
                <a:latin typeface="Calibri" panose="020F0502020204030204" pitchFamily="34" charset="0"/>
              </a:rPr>
              <a:t>Hand washing</a:t>
            </a:r>
            <a:endParaRPr kumimoji="0" lang="en-GB" sz="3200" b="1" i="0" u="none" strike="noStrike" kern="0" cap="none" spc="0" normalizeH="0" baseline="0" noProof="0" dirty="0">
              <a:ln>
                <a:noFill/>
              </a:ln>
              <a:solidFill>
                <a:srgbClr val="767171"/>
              </a:solidFill>
              <a:effectLst/>
              <a:uLnTx/>
              <a:uFillTx/>
              <a:latin typeface="Calibri" panose="020F0502020204030204" pitchFamily="34" charset="0"/>
              <a:cs typeface="Zapf Dingbats" charset="0"/>
            </a:endParaRPr>
          </a:p>
          <a:p>
            <a:pPr marL="457200" marR="0" lvl="0" indent="-457200" defTabSz="453180" eaLnBrk="1" fontAlgn="auto" latinLnBrk="0" hangingPunct="1">
              <a:lnSpc>
                <a:spcPct val="100000"/>
              </a:lnSpc>
              <a:spcBef>
                <a:spcPts val="0"/>
              </a:spcBef>
              <a:spcAft>
                <a:spcPts val="554"/>
              </a:spcAft>
              <a:buSzTx/>
              <a:buFont typeface="Wingdings" charset="2"/>
              <a:buChar char="§"/>
              <a:tabLst/>
              <a:defRPr/>
            </a:pPr>
            <a:r>
              <a:rPr kumimoji="0" lang="en-GB" sz="3200" b="1" i="0" u="none" strike="noStrike" kern="0" cap="none" spc="0" normalizeH="0" baseline="0" noProof="0" dirty="0">
                <a:ln>
                  <a:noFill/>
                </a:ln>
                <a:solidFill>
                  <a:srgbClr val="767171"/>
                </a:solidFill>
                <a:effectLst/>
                <a:uLnTx/>
                <a:uFillTx/>
                <a:latin typeface="Calibri" panose="020F0502020204030204" pitchFamily="34" charset="0"/>
              </a:rPr>
              <a:t>Smoke-free home</a:t>
            </a:r>
            <a:endParaRPr kumimoji="0" lang="en-GB" sz="3200" b="1" i="0" u="none" strike="noStrike" kern="0" cap="none" spc="0" normalizeH="0" baseline="0" noProof="0" dirty="0">
              <a:ln>
                <a:noFill/>
              </a:ln>
              <a:solidFill>
                <a:srgbClr val="767171"/>
              </a:solidFill>
              <a:effectLst/>
              <a:uLnTx/>
              <a:uFillTx/>
              <a:latin typeface="Calibri" panose="020F0502020204030204" pitchFamily="34" charset="0"/>
              <a:cs typeface="Zapf Dingbats" charset="0"/>
            </a:endParaRPr>
          </a:p>
          <a:p>
            <a:pPr marL="457200" marR="0" lvl="0" indent="-457200" defTabSz="453180" eaLnBrk="1" fontAlgn="auto" latinLnBrk="0" hangingPunct="1">
              <a:lnSpc>
                <a:spcPct val="100000"/>
              </a:lnSpc>
              <a:spcBef>
                <a:spcPts val="0"/>
              </a:spcBef>
              <a:spcAft>
                <a:spcPts val="554"/>
              </a:spcAft>
              <a:buSzTx/>
              <a:buFont typeface="Wingdings" charset="2"/>
              <a:buChar char="§"/>
              <a:tabLst/>
              <a:defRPr/>
            </a:pPr>
            <a:r>
              <a:rPr kumimoji="0" lang="en-GB" sz="3200" b="1" i="0" u="none" strike="noStrike" kern="0" cap="none" spc="0" normalizeH="0" baseline="0" noProof="0" dirty="0">
                <a:ln>
                  <a:noFill/>
                </a:ln>
                <a:solidFill>
                  <a:srgbClr val="767171"/>
                </a:solidFill>
                <a:effectLst/>
                <a:uLnTx/>
                <a:uFillTx/>
                <a:latin typeface="Calibri" panose="020F0502020204030204" pitchFamily="34" charset="0"/>
              </a:rPr>
              <a:t>Breastfeeding and good nutrition</a:t>
            </a:r>
          </a:p>
        </p:txBody>
      </p:sp>
      <p:sp>
        <p:nvSpPr>
          <p:cNvPr id="9" name="TextBox 12"/>
          <p:cNvSpPr txBox="1">
            <a:spLocks noChangeArrowheads="1"/>
          </p:cNvSpPr>
          <p:nvPr/>
        </p:nvSpPr>
        <p:spPr bwMode="auto">
          <a:xfrm>
            <a:off x="5614398" y="3559287"/>
            <a:ext cx="2222304" cy="794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4813" tIns="27407" rIns="54813" bIns="27407">
            <a:spAutoFit/>
          </a:bodyPr>
          <a:lstStyle>
            <a:lvl1pPr eaLnBrk="0" hangingPunct="0">
              <a:defRPr sz="1900">
                <a:solidFill>
                  <a:schemeClr val="tx1"/>
                </a:solidFill>
                <a:latin typeface="Calibri" charset="0"/>
                <a:ea typeface="ＭＳ Ｐゴシック" charset="0"/>
                <a:cs typeface="ＭＳ Ｐゴシック" charset="0"/>
              </a:defRPr>
            </a:lvl1pPr>
            <a:lvl2pPr marL="742950" indent="-285750" eaLnBrk="0" hangingPunct="0">
              <a:defRPr sz="1900">
                <a:solidFill>
                  <a:schemeClr val="tx1"/>
                </a:solidFill>
                <a:latin typeface="Calibri" charset="0"/>
                <a:ea typeface="ＭＳ Ｐゴシック" charset="0"/>
              </a:defRPr>
            </a:lvl2pPr>
            <a:lvl3pPr marL="1143000" indent="-228600" eaLnBrk="0" hangingPunct="0">
              <a:defRPr sz="1900">
                <a:solidFill>
                  <a:schemeClr val="tx1"/>
                </a:solidFill>
                <a:latin typeface="Calibri" charset="0"/>
                <a:ea typeface="ＭＳ Ｐゴシック" charset="0"/>
              </a:defRPr>
            </a:lvl3pPr>
            <a:lvl4pPr marL="1600200" indent="-228600" eaLnBrk="0" hangingPunct="0">
              <a:defRPr sz="1900">
                <a:solidFill>
                  <a:schemeClr val="tx1"/>
                </a:solidFill>
                <a:latin typeface="Calibri" charset="0"/>
                <a:ea typeface="ＭＳ Ｐゴシック" charset="0"/>
              </a:defRPr>
            </a:lvl4pPr>
            <a:lvl5pPr marL="2057400" indent="-228600" eaLnBrk="0" hangingPunct="0">
              <a:defRPr sz="1900">
                <a:solidFill>
                  <a:schemeClr val="tx1"/>
                </a:solidFill>
                <a:latin typeface="Calibri" charset="0"/>
                <a:ea typeface="ＭＳ Ｐゴシック" charset="0"/>
              </a:defRPr>
            </a:lvl5pPr>
            <a:lvl6pPr marL="2514600" indent="-228600" defTabSz="490538" eaLnBrk="0" fontAlgn="base" hangingPunct="0">
              <a:spcBef>
                <a:spcPct val="0"/>
              </a:spcBef>
              <a:spcAft>
                <a:spcPct val="0"/>
              </a:spcAft>
              <a:defRPr sz="1900">
                <a:solidFill>
                  <a:schemeClr val="tx1"/>
                </a:solidFill>
                <a:latin typeface="Calibri" charset="0"/>
                <a:ea typeface="ＭＳ Ｐゴシック" charset="0"/>
              </a:defRPr>
            </a:lvl6pPr>
            <a:lvl7pPr marL="2971800" indent="-228600" defTabSz="490538" eaLnBrk="0" fontAlgn="base" hangingPunct="0">
              <a:spcBef>
                <a:spcPct val="0"/>
              </a:spcBef>
              <a:spcAft>
                <a:spcPct val="0"/>
              </a:spcAft>
              <a:defRPr sz="1900">
                <a:solidFill>
                  <a:schemeClr val="tx1"/>
                </a:solidFill>
                <a:latin typeface="Calibri" charset="0"/>
                <a:ea typeface="ＭＳ Ｐゴシック" charset="0"/>
              </a:defRPr>
            </a:lvl7pPr>
            <a:lvl8pPr marL="3429000" indent="-228600" defTabSz="490538" eaLnBrk="0" fontAlgn="base" hangingPunct="0">
              <a:spcBef>
                <a:spcPct val="0"/>
              </a:spcBef>
              <a:spcAft>
                <a:spcPct val="0"/>
              </a:spcAft>
              <a:defRPr sz="1900">
                <a:solidFill>
                  <a:schemeClr val="tx1"/>
                </a:solidFill>
                <a:latin typeface="Calibri" charset="0"/>
                <a:ea typeface="ＭＳ Ｐゴシック" charset="0"/>
              </a:defRPr>
            </a:lvl8pPr>
            <a:lvl9pPr marL="3886200" indent="-228600" defTabSz="490538" eaLnBrk="0" fontAlgn="base" hangingPunct="0">
              <a:spcBef>
                <a:spcPct val="0"/>
              </a:spcBef>
              <a:spcAft>
                <a:spcPct val="0"/>
              </a:spcAft>
              <a:defRPr sz="1900">
                <a:solidFill>
                  <a:schemeClr val="tx1"/>
                </a:solidFill>
                <a:latin typeface="Calibri" charset="0"/>
                <a:ea typeface="ＭＳ Ｐゴシック" charset="0"/>
              </a:defRPr>
            </a:lvl9pPr>
          </a:lstStyle>
          <a:p>
            <a:pPr defTabSz="453180" eaLnBrk="1" hangingPunct="1"/>
            <a:r>
              <a:rPr lang="en-US" sz="2400" b="1" dirty="0">
                <a:solidFill>
                  <a:srgbClr val="1B2F7F"/>
                </a:solidFill>
              </a:rPr>
              <a:t>Vaccines and hand washing</a:t>
            </a:r>
          </a:p>
        </p:txBody>
      </p:sp>
      <p:sp>
        <p:nvSpPr>
          <p:cNvPr id="10" name="TextBox 14"/>
          <p:cNvSpPr txBox="1">
            <a:spLocks noChangeArrowheads="1"/>
          </p:cNvSpPr>
          <p:nvPr/>
        </p:nvSpPr>
        <p:spPr bwMode="auto">
          <a:xfrm>
            <a:off x="7836702" y="5359273"/>
            <a:ext cx="2463212" cy="1163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4813" tIns="27407" rIns="54813" bIns="27407">
            <a:spAutoFit/>
          </a:bodyPr>
          <a:lstStyle>
            <a:lvl1pPr eaLnBrk="0" hangingPunct="0">
              <a:defRPr sz="1900">
                <a:solidFill>
                  <a:schemeClr val="tx1"/>
                </a:solidFill>
                <a:latin typeface="Calibri" charset="0"/>
                <a:ea typeface="ＭＳ Ｐゴシック" charset="0"/>
                <a:cs typeface="ＭＳ Ｐゴシック" charset="0"/>
              </a:defRPr>
            </a:lvl1pPr>
            <a:lvl2pPr marL="742950" indent="-285750" eaLnBrk="0" hangingPunct="0">
              <a:defRPr sz="1900">
                <a:solidFill>
                  <a:schemeClr val="tx1"/>
                </a:solidFill>
                <a:latin typeface="Calibri" charset="0"/>
                <a:ea typeface="ＭＳ Ｐゴシック" charset="0"/>
              </a:defRPr>
            </a:lvl2pPr>
            <a:lvl3pPr marL="1143000" indent="-228600" eaLnBrk="0" hangingPunct="0">
              <a:defRPr sz="1900">
                <a:solidFill>
                  <a:schemeClr val="tx1"/>
                </a:solidFill>
                <a:latin typeface="Calibri" charset="0"/>
                <a:ea typeface="ＭＳ Ｐゴシック" charset="0"/>
              </a:defRPr>
            </a:lvl3pPr>
            <a:lvl4pPr marL="1600200" indent="-228600" eaLnBrk="0" hangingPunct="0">
              <a:defRPr sz="1900">
                <a:solidFill>
                  <a:schemeClr val="tx1"/>
                </a:solidFill>
                <a:latin typeface="Calibri" charset="0"/>
                <a:ea typeface="ＭＳ Ｐゴシック" charset="0"/>
              </a:defRPr>
            </a:lvl4pPr>
            <a:lvl5pPr marL="2057400" indent="-228600" eaLnBrk="0" hangingPunct="0">
              <a:defRPr sz="1900">
                <a:solidFill>
                  <a:schemeClr val="tx1"/>
                </a:solidFill>
                <a:latin typeface="Calibri" charset="0"/>
                <a:ea typeface="ＭＳ Ｐゴシック" charset="0"/>
              </a:defRPr>
            </a:lvl5pPr>
            <a:lvl6pPr marL="2514600" indent="-228600" defTabSz="490538" eaLnBrk="0" fontAlgn="base" hangingPunct="0">
              <a:spcBef>
                <a:spcPct val="0"/>
              </a:spcBef>
              <a:spcAft>
                <a:spcPct val="0"/>
              </a:spcAft>
              <a:defRPr sz="1900">
                <a:solidFill>
                  <a:schemeClr val="tx1"/>
                </a:solidFill>
                <a:latin typeface="Calibri" charset="0"/>
                <a:ea typeface="ＭＳ Ｐゴシック" charset="0"/>
              </a:defRPr>
            </a:lvl6pPr>
            <a:lvl7pPr marL="2971800" indent="-228600" defTabSz="490538" eaLnBrk="0" fontAlgn="base" hangingPunct="0">
              <a:spcBef>
                <a:spcPct val="0"/>
              </a:spcBef>
              <a:spcAft>
                <a:spcPct val="0"/>
              </a:spcAft>
              <a:defRPr sz="1900">
                <a:solidFill>
                  <a:schemeClr val="tx1"/>
                </a:solidFill>
                <a:latin typeface="Calibri" charset="0"/>
                <a:ea typeface="ＭＳ Ｐゴシック" charset="0"/>
              </a:defRPr>
            </a:lvl7pPr>
            <a:lvl8pPr marL="3429000" indent="-228600" defTabSz="490538" eaLnBrk="0" fontAlgn="base" hangingPunct="0">
              <a:spcBef>
                <a:spcPct val="0"/>
              </a:spcBef>
              <a:spcAft>
                <a:spcPct val="0"/>
              </a:spcAft>
              <a:defRPr sz="1900">
                <a:solidFill>
                  <a:schemeClr val="tx1"/>
                </a:solidFill>
                <a:latin typeface="Calibri" charset="0"/>
                <a:ea typeface="ＭＳ Ｐゴシック" charset="0"/>
              </a:defRPr>
            </a:lvl8pPr>
            <a:lvl9pPr marL="3886200" indent="-228600" defTabSz="490538" eaLnBrk="0" fontAlgn="base" hangingPunct="0">
              <a:spcBef>
                <a:spcPct val="0"/>
              </a:spcBef>
              <a:spcAft>
                <a:spcPct val="0"/>
              </a:spcAft>
              <a:defRPr sz="1900">
                <a:solidFill>
                  <a:schemeClr val="tx1"/>
                </a:solidFill>
                <a:latin typeface="Calibri" charset="0"/>
                <a:ea typeface="ＭＳ Ｐゴシック" charset="0"/>
              </a:defRPr>
            </a:lvl9pPr>
          </a:lstStyle>
          <a:p>
            <a:pPr defTabSz="453180" eaLnBrk="1" hangingPunct="1"/>
            <a:r>
              <a:rPr lang="en-US" sz="2400" b="1" dirty="0">
                <a:solidFill>
                  <a:srgbClr val="1B2F7F"/>
                </a:solidFill>
              </a:rPr>
              <a:t>Breastfeeding  and Good nutrition</a:t>
            </a:r>
          </a:p>
        </p:txBody>
      </p:sp>
      <p:sp>
        <p:nvSpPr>
          <p:cNvPr id="11" name="TextBox 13"/>
          <p:cNvSpPr txBox="1">
            <a:spLocks noChangeArrowheads="1"/>
          </p:cNvSpPr>
          <p:nvPr/>
        </p:nvSpPr>
        <p:spPr bwMode="auto">
          <a:xfrm>
            <a:off x="9722236" y="3702105"/>
            <a:ext cx="1641231" cy="794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4813" tIns="27407" rIns="54813" bIns="27407">
            <a:spAutoFit/>
          </a:bodyPr>
          <a:lstStyle>
            <a:lvl1pPr eaLnBrk="0" hangingPunct="0">
              <a:defRPr sz="1900">
                <a:solidFill>
                  <a:schemeClr val="tx1"/>
                </a:solidFill>
                <a:latin typeface="Calibri" charset="0"/>
                <a:ea typeface="ＭＳ Ｐゴシック" charset="0"/>
                <a:cs typeface="ＭＳ Ｐゴシック" charset="0"/>
              </a:defRPr>
            </a:lvl1pPr>
            <a:lvl2pPr marL="742950" indent="-285750" eaLnBrk="0" hangingPunct="0">
              <a:defRPr sz="1900">
                <a:solidFill>
                  <a:schemeClr val="tx1"/>
                </a:solidFill>
                <a:latin typeface="Calibri" charset="0"/>
                <a:ea typeface="ＭＳ Ｐゴシック" charset="0"/>
              </a:defRPr>
            </a:lvl2pPr>
            <a:lvl3pPr marL="1143000" indent="-228600" eaLnBrk="0" hangingPunct="0">
              <a:defRPr sz="1900">
                <a:solidFill>
                  <a:schemeClr val="tx1"/>
                </a:solidFill>
                <a:latin typeface="Calibri" charset="0"/>
                <a:ea typeface="ＭＳ Ｐゴシック" charset="0"/>
              </a:defRPr>
            </a:lvl3pPr>
            <a:lvl4pPr marL="1600200" indent="-228600" eaLnBrk="0" hangingPunct="0">
              <a:defRPr sz="1900">
                <a:solidFill>
                  <a:schemeClr val="tx1"/>
                </a:solidFill>
                <a:latin typeface="Calibri" charset="0"/>
                <a:ea typeface="ＭＳ Ｐゴシック" charset="0"/>
              </a:defRPr>
            </a:lvl4pPr>
            <a:lvl5pPr marL="2057400" indent="-228600" eaLnBrk="0" hangingPunct="0">
              <a:defRPr sz="1900">
                <a:solidFill>
                  <a:schemeClr val="tx1"/>
                </a:solidFill>
                <a:latin typeface="Calibri" charset="0"/>
                <a:ea typeface="ＭＳ Ｐゴシック" charset="0"/>
              </a:defRPr>
            </a:lvl5pPr>
            <a:lvl6pPr marL="2514600" indent="-228600" defTabSz="490538" eaLnBrk="0" fontAlgn="base" hangingPunct="0">
              <a:spcBef>
                <a:spcPct val="0"/>
              </a:spcBef>
              <a:spcAft>
                <a:spcPct val="0"/>
              </a:spcAft>
              <a:defRPr sz="1900">
                <a:solidFill>
                  <a:schemeClr val="tx1"/>
                </a:solidFill>
                <a:latin typeface="Calibri" charset="0"/>
                <a:ea typeface="ＭＳ Ｐゴシック" charset="0"/>
              </a:defRPr>
            </a:lvl6pPr>
            <a:lvl7pPr marL="2971800" indent="-228600" defTabSz="490538" eaLnBrk="0" fontAlgn="base" hangingPunct="0">
              <a:spcBef>
                <a:spcPct val="0"/>
              </a:spcBef>
              <a:spcAft>
                <a:spcPct val="0"/>
              </a:spcAft>
              <a:defRPr sz="1900">
                <a:solidFill>
                  <a:schemeClr val="tx1"/>
                </a:solidFill>
                <a:latin typeface="Calibri" charset="0"/>
                <a:ea typeface="ＭＳ Ｐゴシック" charset="0"/>
              </a:defRPr>
            </a:lvl7pPr>
            <a:lvl8pPr marL="3429000" indent="-228600" defTabSz="490538" eaLnBrk="0" fontAlgn="base" hangingPunct="0">
              <a:spcBef>
                <a:spcPct val="0"/>
              </a:spcBef>
              <a:spcAft>
                <a:spcPct val="0"/>
              </a:spcAft>
              <a:defRPr sz="1900">
                <a:solidFill>
                  <a:schemeClr val="tx1"/>
                </a:solidFill>
                <a:latin typeface="Calibri" charset="0"/>
                <a:ea typeface="ＭＳ Ｐゴシック" charset="0"/>
              </a:defRPr>
            </a:lvl8pPr>
            <a:lvl9pPr marL="3886200" indent="-228600" defTabSz="490538" eaLnBrk="0" fontAlgn="base" hangingPunct="0">
              <a:spcBef>
                <a:spcPct val="0"/>
              </a:spcBef>
              <a:spcAft>
                <a:spcPct val="0"/>
              </a:spcAft>
              <a:defRPr sz="1900">
                <a:solidFill>
                  <a:schemeClr val="tx1"/>
                </a:solidFill>
                <a:latin typeface="Calibri" charset="0"/>
                <a:ea typeface="ＭＳ Ｐゴシック" charset="0"/>
              </a:defRPr>
            </a:lvl9pPr>
          </a:lstStyle>
          <a:p>
            <a:pPr defTabSz="453180" eaLnBrk="1" hangingPunct="1"/>
            <a:r>
              <a:rPr lang="en-US" sz="2400" b="1" dirty="0">
                <a:solidFill>
                  <a:srgbClr val="1B2F7F"/>
                </a:solidFill>
              </a:rPr>
              <a:t>Smoke-free home</a:t>
            </a:r>
          </a:p>
        </p:txBody>
      </p:sp>
    </p:spTree>
    <p:extLst>
      <p:ext uri="{BB962C8B-B14F-4D97-AF65-F5344CB8AC3E}">
        <p14:creationId xmlns:p14="http://schemas.microsoft.com/office/powerpoint/2010/main" val="37507448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1" dirty="0">
                <a:latin typeface="Calibri" panose="020F0502020204030204" pitchFamily="34" charset="0"/>
              </a:rPr>
              <a:t>Session 3. Assessing for pneumonia</a:t>
            </a:r>
          </a:p>
        </p:txBody>
      </p:sp>
      <p:sp>
        <p:nvSpPr>
          <p:cNvPr id="3" name="Rectangle 2"/>
          <p:cNvSpPr/>
          <p:nvPr/>
        </p:nvSpPr>
        <p:spPr>
          <a:xfrm>
            <a:off x="1200801" y="1712528"/>
            <a:ext cx="10592813" cy="2662267"/>
          </a:xfrm>
          <a:prstGeom prst="rect">
            <a:avLst/>
          </a:prstGeom>
        </p:spPr>
        <p:txBody>
          <a:bodyPr wrap="square">
            <a:spAutoFit/>
          </a:bodyPr>
          <a:lstStyle/>
          <a:p>
            <a:pPr defTabSz="457200" fontAlgn="base">
              <a:spcBef>
                <a:spcPct val="0"/>
              </a:spcBef>
              <a:buFont typeface="Arial" pitchFamily="34" charset="0"/>
              <a:buNone/>
            </a:pPr>
            <a:r>
              <a:rPr lang="en-US" sz="4000" b="1" dirty="0">
                <a:solidFill>
                  <a:srgbClr val="767171"/>
                </a:solidFill>
                <a:latin typeface="Calibri" panose="020F0502020204030204" pitchFamily="34" charset="0"/>
                <a:cs typeface="Arial" pitchFamily="34" charset="0"/>
              </a:rPr>
              <a:t>During this session, your focus is to:</a:t>
            </a:r>
          </a:p>
          <a:p>
            <a:pPr marL="463550" indent="-463550" defTabSz="457200" fontAlgn="base">
              <a:spcBef>
                <a:spcPct val="0"/>
              </a:spcBef>
              <a:spcAft>
                <a:spcPts val="600"/>
              </a:spcAft>
              <a:buFont typeface="Wingdings" pitchFamily="2" charset="2"/>
              <a:buChar char="q"/>
            </a:pPr>
            <a:r>
              <a:rPr lang="en-US" sz="2800" b="1" dirty="0">
                <a:solidFill>
                  <a:srgbClr val="767171"/>
                </a:solidFill>
                <a:latin typeface="Calibri" panose="020F0502020204030204" pitchFamily="34" charset="0"/>
                <a:cs typeface="Arial" pitchFamily="34" charset="0"/>
              </a:rPr>
              <a:t>Prepare for identifying chest in-drawing</a:t>
            </a:r>
          </a:p>
          <a:p>
            <a:pPr marL="463550" indent="-463550" defTabSz="457200" fontAlgn="base">
              <a:spcBef>
                <a:spcPct val="0"/>
              </a:spcBef>
              <a:spcAft>
                <a:spcPts val="600"/>
              </a:spcAft>
              <a:buFont typeface="Wingdings" pitchFamily="2" charset="2"/>
              <a:buChar char="q"/>
            </a:pPr>
            <a:r>
              <a:rPr lang="en-US" sz="2800" b="1" dirty="0">
                <a:solidFill>
                  <a:srgbClr val="767171"/>
                </a:solidFill>
                <a:latin typeface="Calibri" panose="020F0502020204030204" pitchFamily="34" charset="0"/>
                <a:cs typeface="Arial" pitchFamily="34" charset="0"/>
              </a:rPr>
              <a:t>Prepare for counting breaths</a:t>
            </a:r>
          </a:p>
          <a:p>
            <a:pPr marL="463550" indent="-463550" defTabSz="457200">
              <a:spcAft>
                <a:spcPts val="600"/>
              </a:spcAft>
              <a:buFont typeface="Wingdings" pitchFamily="2" charset="2"/>
              <a:buChar char="q"/>
            </a:pPr>
            <a:r>
              <a:rPr lang="en-US" sz="2800" b="1" dirty="0">
                <a:solidFill>
                  <a:srgbClr val="767171"/>
                </a:solidFill>
                <a:latin typeface="Calibri" panose="020F0502020204030204" pitchFamily="34" charset="0"/>
              </a:rPr>
              <a:t>Study the pneumonia videos</a:t>
            </a:r>
          </a:p>
          <a:p>
            <a:pPr marL="463550" indent="-463550" defTabSz="457200">
              <a:spcAft>
                <a:spcPts val="600"/>
              </a:spcAft>
              <a:buFont typeface="Wingdings" pitchFamily="2" charset="2"/>
              <a:buChar char="q"/>
            </a:pPr>
            <a:r>
              <a:rPr lang="en-US" sz="2800" b="1" dirty="0">
                <a:solidFill>
                  <a:srgbClr val="767171"/>
                </a:solidFill>
                <a:latin typeface="Calibri" panose="020F0502020204030204" pitchFamily="34" charset="0"/>
              </a:rPr>
              <a:t>Practice assessing cases of pneumonia</a:t>
            </a:r>
            <a:endParaRPr lang="en-US" sz="2800" dirty="0">
              <a:solidFill>
                <a:srgbClr val="767171"/>
              </a:solidFill>
              <a:latin typeface="Calibri" panose="020F0502020204030204" pitchFamily="34" charset="0"/>
            </a:endParaRPr>
          </a:p>
        </p:txBody>
      </p:sp>
      <p:pic>
        <p:nvPicPr>
          <p:cNvPr id="4"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9796407" y="2556521"/>
            <a:ext cx="1514223" cy="1229139"/>
          </a:xfrm>
          <a:prstGeom prst="rect">
            <a:avLst/>
          </a:prstGeom>
          <a:noFill/>
          <a:ln w="9525">
            <a:noFill/>
            <a:miter lim="800000"/>
            <a:headEnd/>
            <a:tailEnd/>
          </a:ln>
        </p:spPr>
      </p:pic>
    </p:spTree>
    <p:extLst>
      <p:ext uri="{BB962C8B-B14F-4D97-AF65-F5344CB8AC3E}">
        <p14:creationId xmlns:p14="http://schemas.microsoft.com/office/powerpoint/2010/main" val="4059408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0298" y="2186285"/>
            <a:ext cx="8996903" cy="280076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8800" b="1" cap="all" spc="0"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WELCOME</a:t>
            </a:r>
          </a:p>
          <a:p>
            <a:pPr algn="ctr"/>
            <a:r>
              <a:rPr lang="en-US" sz="8800" b="1" cap="all"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BACK!</a:t>
            </a:r>
            <a:endParaRPr lang="en-US" sz="8800" b="1" cap="all" spc="0"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1224417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p:txBody>
          <a:bodyPr>
            <a:noAutofit/>
          </a:bodyPr>
          <a:lstStyle/>
          <a:p>
            <a:r>
              <a:rPr lang="en-US" b="1" dirty="0">
                <a:latin typeface="Calibri" panose="020F0502020204030204" pitchFamily="34" charset="0"/>
              </a:rPr>
              <a:t>Sick Child Guide: Review Page 1</a:t>
            </a:r>
            <a:br>
              <a:rPr lang="en-US" b="1" dirty="0">
                <a:latin typeface="Calibri" panose="020F0502020204030204" pitchFamily="34" charset="0"/>
              </a:rPr>
            </a:br>
            <a:br>
              <a:rPr lang="en-US" b="1" dirty="0">
                <a:latin typeface="Calibri" panose="020F0502020204030204" pitchFamily="34" charset="0"/>
              </a:rPr>
            </a:br>
            <a:endParaRPr lang="en-US" sz="2800" b="1" dirty="0">
              <a:solidFill>
                <a:schemeClr val="bg1"/>
              </a:solidFill>
              <a:latin typeface="Calibri" panose="020F0502020204030204" pitchFamily="34" charset="0"/>
            </a:endParaRPr>
          </a:p>
        </p:txBody>
      </p:sp>
      <p:sp>
        <p:nvSpPr>
          <p:cNvPr id="7" name="Content Placeholder 2"/>
          <p:cNvSpPr txBox="1">
            <a:spLocks/>
          </p:cNvSpPr>
          <p:nvPr/>
        </p:nvSpPr>
        <p:spPr>
          <a:xfrm>
            <a:off x="482603" y="1409045"/>
            <a:ext cx="6527799"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buFont typeface="Arial" pitchFamily="34" charset="0"/>
              <a:buNone/>
            </a:pPr>
            <a:r>
              <a:rPr lang="en-US" sz="3200" b="1" dirty="0">
                <a:solidFill>
                  <a:srgbClr val="FF0000"/>
                </a:solidFill>
                <a:latin typeface="Calibri" panose="020F0502020204030204" pitchFamily="34" charset="0"/>
              </a:rPr>
              <a:t>Remember</a:t>
            </a:r>
            <a:r>
              <a:rPr lang="en-US" sz="3200" b="1" dirty="0">
                <a:solidFill>
                  <a:schemeClr val="bg2">
                    <a:lumMod val="50000"/>
                  </a:schemeClr>
                </a:solidFill>
                <a:latin typeface="Calibri" panose="020F0502020204030204" pitchFamily="34" charset="0"/>
              </a:rPr>
              <a:t> - for </a:t>
            </a:r>
            <a:r>
              <a:rPr lang="en-US" sz="3200" b="1" dirty="0">
                <a:solidFill>
                  <a:srgbClr val="FF0000"/>
                </a:solidFill>
                <a:latin typeface="Calibri" panose="020F0502020204030204" pitchFamily="34" charset="0"/>
              </a:rPr>
              <a:t>EVERY CHILD</a:t>
            </a:r>
            <a:r>
              <a:rPr lang="en-US" sz="3200" b="1" dirty="0">
                <a:solidFill>
                  <a:schemeClr val="bg2">
                    <a:lumMod val="50000"/>
                  </a:schemeClr>
                </a:solidFill>
                <a:latin typeface="Calibri" panose="020F0502020204030204" pitchFamily="34" charset="0"/>
              </a:rPr>
              <a:t>:</a:t>
            </a:r>
          </a:p>
          <a:p>
            <a:pPr>
              <a:buClr>
                <a:schemeClr val="bg2">
                  <a:lumMod val="50000"/>
                </a:schemeClr>
              </a:buClr>
            </a:pPr>
            <a:r>
              <a:rPr lang="en-US" sz="3200" b="1" dirty="0">
                <a:solidFill>
                  <a:schemeClr val="bg2">
                    <a:lumMod val="50000"/>
                  </a:schemeClr>
                </a:solidFill>
                <a:latin typeface="Calibri" panose="020F0502020204030204" pitchFamily="34" charset="0"/>
              </a:rPr>
              <a:t>Ask for age</a:t>
            </a:r>
          </a:p>
          <a:p>
            <a:pPr>
              <a:buClr>
                <a:schemeClr val="bg2">
                  <a:lumMod val="50000"/>
                </a:schemeClr>
              </a:buClr>
            </a:pPr>
            <a:r>
              <a:rPr lang="en-US" sz="3200" b="1" dirty="0">
                <a:solidFill>
                  <a:schemeClr val="bg2">
                    <a:lumMod val="50000"/>
                  </a:schemeClr>
                </a:solidFill>
                <a:latin typeface="Calibri" panose="020F0502020204030204" pitchFamily="34" charset="0"/>
              </a:rPr>
              <a:t>Ask for symptoms</a:t>
            </a:r>
          </a:p>
          <a:p>
            <a:pPr>
              <a:buClr>
                <a:schemeClr val="bg2">
                  <a:lumMod val="50000"/>
                </a:schemeClr>
              </a:buClr>
            </a:pPr>
            <a:r>
              <a:rPr lang="en-US" sz="3200" b="1" dirty="0">
                <a:solidFill>
                  <a:schemeClr val="bg2">
                    <a:lumMod val="50000"/>
                  </a:schemeClr>
                </a:solidFill>
                <a:latin typeface="Calibri" panose="020F0502020204030204" pitchFamily="34" charset="0"/>
              </a:rPr>
              <a:t>Ask and check for danger signs</a:t>
            </a:r>
          </a:p>
          <a:p>
            <a:pPr>
              <a:buClr>
                <a:schemeClr val="bg2">
                  <a:lumMod val="50000"/>
                </a:schemeClr>
              </a:buClr>
            </a:pPr>
            <a:r>
              <a:rPr lang="en-US" sz="3200" b="1" dirty="0">
                <a:solidFill>
                  <a:srgbClr val="FF0000"/>
                </a:solidFill>
                <a:latin typeface="Calibri" panose="020F0502020204030204" pitchFamily="34" charset="0"/>
              </a:rPr>
              <a:t>REFER</a:t>
            </a:r>
            <a:r>
              <a:rPr lang="en-US" sz="3200" b="1" dirty="0">
                <a:solidFill>
                  <a:schemeClr val="bg2">
                    <a:lumMod val="50000"/>
                  </a:schemeClr>
                </a:solidFill>
                <a:latin typeface="Calibri" panose="020F0502020204030204" pitchFamily="34" charset="0"/>
              </a:rPr>
              <a:t> dangerous sickness</a:t>
            </a:r>
          </a:p>
          <a:p>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3104" y="1215161"/>
            <a:ext cx="3794208" cy="53544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56749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p:txBody>
          <a:bodyPr>
            <a:noAutofit/>
          </a:bodyPr>
          <a:lstStyle/>
          <a:p>
            <a:r>
              <a:rPr lang="en-US" b="1" dirty="0">
                <a:latin typeface="Calibri" panose="020F0502020204030204" pitchFamily="34" charset="0"/>
              </a:rPr>
              <a:t>Sick Child Guide: </a:t>
            </a:r>
            <a:r>
              <a:rPr lang="en-US" dirty="0">
                <a:solidFill>
                  <a:srgbClr val="8AC836"/>
                </a:solidFill>
                <a:latin typeface="Calibri" panose="020F0502020204030204" pitchFamily="34" charset="0"/>
              </a:rPr>
              <a:t>No danger signs </a:t>
            </a:r>
            <a:r>
              <a:rPr lang="en-US" dirty="0">
                <a:latin typeface="Calibri" panose="020F0502020204030204" pitchFamily="34" charset="0"/>
              </a:rPr>
              <a:t>and </a:t>
            </a:r>
            <a:r>
              <a:rPr lang="en-US" dirty="0">
                <a:solidFill>
                  <a:srgbClr val="FF0000"/>
                </a:solidFill>
                <a:latin typeface="Calibri" panose="020F0502020204030204" pitchFamily="34" charset="0"/>
              </a:rPr>
              <a:t>COUGH</a:t>
            </a:r>
            <a:br>
              <a:rPr lang="en-US" b="1" dirty="0">
                <a:latin typeface="Calibri" panose="020F0502020204030204" pitchFamily="34" charset="0"/>
              </a:rPr>
            </a:br>
            <a:br>
              <a:rPr lang="en-US" b="1" dirty="0">
                <a:latin typeface="Calibri" panose="020F0502020204030204" pitchFamily="34" charset="0"/>
              </a:rPr>
            </a:br>
            <a:endParaRPr lang="en-US" sz="2800" b="1" dirty="0">
              <a:solidFill>
                <a:schemeClr val="bg1"/>
              </a:solidFill>
              <a:latin typeface="Calibri" panose="020F0502020204030204" pitchFamily="34" charset="0"/>
            </a:endParaRPr>
          </a:p>
        </p:txBody>
      </p:sp>
      <p:sp>
        <p:nvSpPr>
          <p:cNvPr id="2" name="TextBox 1"/>
          <p:cNvSpPr txBox="1"/>
          <p:nvPr/>
        </p:nvSpPr>
        <p:spPr>
          <a:xfrm>
            <a:off x="310896" y="2428732"/>
            <a:ext cx="5852160" cy="2923877"/>
          </a:xfrm>
          <a:prstGeom prst="rect">
            <a:avLst/>
          </a:prstGeom>
          <a:noFill/>
        </p:spPr>
        <p:txBody>
          <a:bodyPr wrap="square" rtlCol="0">
            <a:spAutoFit/>
          </a:bodyPr>
          <a:lstStyle/>
          <a:p>
            <a:r>
              <a:rPr lang="en-US" sz="3200" b="1" dirty="0">
                <a:solidFill>
                  <a:schemeClr val="bg2">
                    <a:lumMod val="50000"/>
                  </a:schemeClr>
                </a:solidFill>
              </a:rPr>
              <a:t>If the child has </a:t>
            </a:r>
            <a:r>
              <a:rPr lang="en-US" sz="3200" b="1" dirty="0">
                <a:solidFill>
                  <a:srgbClr val="FF0000"/>
                </a:solidFill>
              </a:rPr>
              <a:t>COUGH</a:t>
            </a:r>
            <a:r>
              <a:rPr lang="en-US" sz="3200" b="1" dirty="0"/>
              <a:t> </a:t>
            </a:r>
            <a:r>
              <a:rPr lang="en-US" sz="3200" b="1" dirty="0">
                <a:solidFill>
                  <a:schemeClr val="bg2">
                    <a:lumMod val="50000"/>
                  </a:schemeClr>
                </a:solidFill>
              </a:rPr>
              <a:t>for less than 14 days and </a:t>
            </a:r>
            <a:r>
              <a:rPr lang="en-US" sz="3200" b="1" dirty="0">
                <a:solidFill>
                  <a:srgbClr val="8AC836"/>
                </a:solidFill>
              </a:rPr>
              <a:t>no danger signs </a:t>
            </a:r>
          </a:p>
          <a:p>
            <a:endParaRPr lang="en-US" sz="2800" b="1" dirty="0"/>
          </a:p>
          <a:p>
            <a:endParaRPr lang="en-US" sz="2800" b="1" dirty="0"/>
          </a:p>
          <a:p>
            <a:r>
              <a:rPr lang="en-US" sz="3200" b="1" dirty="0">
                <a:solidFill>
                  <a:schemeClr val="bg2">
                    <a:lumMod val="50000"/>
                  </a:schemeClr>
                </a:solidFill>
              </a:rPr>
              <a:t>Go to the </a:t>
            </a:r>
            <a:r>
              <a:rPr lang="en-US" sz="3200" b="1" dirty="0">
                <a:solidFill>
                  <a:srgbClr val="FF0000"/>
                </a:solidFill>
              </a:rPr>
              <a:t>COUGH</a:t>
            </a:r>
            <a:r>
              <a:rPr lang="en-US" sz="3200" b="1" dirty="0"/>
              <a:t> </a:t>
            </a:r>
            <a:r>
              <a:rPr lang="en-US" sz="3200" b="1" dirty="0">
                <a:solidFill>
                  <a:schemeClr val="bg2">
                    <a:lumMod val="50000"/>
                  </a:schemeClr>
                </a:solidFill>
              </a:rPr>
              <a:t>page of the Sick Child Guide</a:t>
            </a:r>
          </a:p>
        </p:txBody>
      </p:sp>
      <p:sp>
        <p:nvSpPr>
          <p:cNvPr id="4" name="Down Arrow 3"/>
          <p:cNvSpPr/>
          <p:nvPr/>
        </p:nvSpPr>
        <p:spPr>
          <a:xfrm>
            <a:off x="2468880" y="3543198"/>
            <a:ext cx="621792" cy="69494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2086" y="1496498"/>
            <a:ext cx="3524058" cy="49959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41568417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Sick Child Guide: Page 2 - child with </a:t>
            </a:r>
            <a:r>
              <a:rPr lang="en-US" dirty="0">
                <a:solidFill>
                  <a:srgbClr val="FF0000"/>
                </a:solidFill>
              </a:rPr>
              <a:t>cough</a:t>
            </a:r>
            <a:endParaRPr lang="en-US" dirty="0"/>
          </a:p>
        </p:txBody>
      </p:sp>
      <p:sp>
        <p:nvSpPr>
          <p:cNvPr id="3" name="Content Placeholder 2"/>
          <p:cNvSpPr>
            <a:spLocks noGrp="1"/>
          </p:cNvSpPr>
          <p:nvPr>
            <p:ph idx="4294967295"/>
          </p:nvPr>
        </p:nvSpPr>
        <p:spPr>
          <a:xfrm>
            <a:off x="0" y="1600200"/>
            <a:ext cx="10972800" cy="4525963"/>
          </a:xfrm>
          <a:prstGeom prst="rect">
            <a:avLst/>
          </a:prstGeom>
        </p:spPr>
        <p:txBody>
          <a:bodyPr/>
          <a:lstStyle/>
          <a:p>
            <a:pPr marL="0" indent="0">
              <a:buNone/>
            </a:pPr>
            <a:r>
              <a:rPr lang="en-US" dirty="0">
                <a:solidFill>
                  <a:schemeClr val="bg1"/>
                </a:solidFill>
              </a:rPr>
              <a:t>.</a:t>
            </a:r>
          </a:p>
        </p:txBody>
      </p:sp>
      <p:sp>
        <p:nvSpPr>
          <p:cNvPr id="6" name="Content Placeholder 2"/>
          <p:cNvSpPr txBox="1">
            <a:spLocks/>
          </p:cNvSpPr>
          <p:nvPr/>
        </p:nvSpPr>
        <p:spPr>
          <a:xfrm>
            <a:off x="5344438" y="1660084"/>
            <a:ext cx="6542763"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buFont typeface="Arial" pitchFamily="34" charset="0"/>
              <a:buNone/>
            </a:pPr>
            <a:r>
              <a:rPr lang="en-US" sz="3200" b="1" dirty="0">
                <a:solidFill>
                  <a:schemeClr val="bg2">
                    <a:lumMod val="50000"/>
                  </a:schemeClr>
                </a:solidFill>
                <a:latin typeface="Calibri" panose="020F0502020204030204" pitchFamily="34" charset="0"/>
              </a:rPr>
              <a:t>When a child has </a:t>
            </a:r>
            <a:r>
              <a:rPr lang="en-US" sz="3200" b="1" u="sng" dirty="0">
                <a:solidFill>
                  <a:schemeClr val="bg2">
                    <a:lumMod val="50000"/>
                  </a:schemeClr>
                </a:solidFill>
                <a:latin typeface="Calibri" panose="020F0502020204030204" pitchFamily="34" charset="0"/>
              </a:rPr>
              <a:t>cough</a:t>
            </a:r>
            <a:r>
              <a:rPr lang="en-US" sz="3200" b="1" dirty="0">
                <a:solidFill>
                  <a:schemeClr val="bg2">
                    <a:lumMod val="50000"/>
                  </a:schemeClr>
                </a:solidFill>
                <a:latin typeface="Calibri" panose="020F0502020204030204" pitchFamily="34" charset="0"/>
              </a:rPr>
              <a:t>:</a:t>
            </a:r>
          </a:p>
          <a:p>
            <a:pPr>
              <a:buClrTx/>
            </a:pPr>
            <a:r>
              <a:rPr lang="en-US" sz="3200" b="1" dirty="0">
                <a:solidFill>
                  <a:schemeClr val="bg2">
                    <a:lumMod val="50000"/>
                  </a:schemeClr>
                </a:solidFill>
                <a:latin typeface="Calibri" panose="020F0502020204030204" pitchFamily="34" charset="0"/>
              </a:rPr>
              <a:t>After checking for chest in-drawing</a:t>
            </a:r>
          </a:p>
          <a:p>
            <a:pPr>
              <a:buClrTx/>
            </a:pPr>
            <a:r>
              <a:rPr lang="en-US" sz="3200" b="1" dirty="0">
                <a:solidFill>
                  <a:schemeClr val="bg2">
                    <a:lumMod val="50000"/>
                  </a:schemeClr>
                </a:solidFill>
                <a:latin typeface="Calibri" panose="020F0502020204030204" pitchFamily="34" charset="0"/>
              </a:rPr>
              <a:t>Check for fast breathing</a:t>
            </a:r>
          </a:p>
          <a:p>
            <a:pPr>
              <a:buClrTx/>
            </a:pPr>
            <a:r>
              <a:rPr lang="en-US" sz="3200" b="1" dirty="0">
                <a:solidFill>
                  <a:schemeClr val="bg2">
                    <a:lumMod val="50000"/>
                  </a:schemeClr>
                </a:solidFill>
                <a:latin typeface="Calibri" panose="020F0502020204030204" pitchFamily="34" charset="0"/>
              </a:rPr>
              <a:t>Decide what treatment is needed</a:t>
            </a:r>
          </a:p>
          <a:p>
            <a:pPr>
              <a:buClrTx/>
            </a:pPr>
            <a:r>
              <a:rPr lang="en-US" sz="3200" b="1" dirty="0">
                <a:solidFill>
                  <a:schemeClr val="bg2">
                    <a:lumMod val="50000"/>
                  </a:schemeClr>
                </a:solidFill>
                <a:latin typeface="Calibri" panose="020F0502020204030204" pitchFamily="34" charset="0"/>
              </a:rPr>
              <a:t>Make referrals for dangerous sickness</a:t>
            </a:r>
          </a:p>
          <a:p>
            <a:pPr>
              <a:buClrTx/>
            </a:pPr>
            <a:r>
              <a:rPr lang="en-US" sz="3200" b="1" dirty="0">
                <a:solidFill>
                  <a:schemeClr val="bg2">
                    <a:lumMod val="50000"/>
                  </a:schemeClr>
                </a:solidFill>
                <a:latin typeface="Calibri" panose="020F0502020204030204" pitchFamily="34" charset="0"/>
              </a:rPr>
              <a:t>Advise the caregiver</a:t>
            </a:r>
          </a:p>
          <a:p>
            <a:endParaRPr lang="en-US"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078" y="1496497"/>
            <a:ext cx="3524058" cy="49959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51882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linds(horizontal)">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blinds(horizontal)">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blinds(horizontal)">
                                      <p:cBhvr>
                                        <p:cTn id="2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extLst>
              <p:ext uri="{D42A27DB-BD31-4B8C-83A1-F6EECF244321}">
                <p14:modId xmlns:p14="http://schemas.microsoft.com/office/powerpoint/2010/main" val="286066032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4098"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b="3204"/>
          <a:stretch/>
        </p:blipFill>
        <p:spPr bwMode="auto">
          <a:xfrm>
            <a:off x="1558099" y="2229520"/>
            <a:ext cx="8490585" cy="36043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219" name="Title 1"/>
          <p:cNvSpPr>
            <a:spLocks noGrp="1"/>
          </p:cNvSpPr>
          <p:nvPr>
            <p:ph type="title"/>
          </p:nvPr>
        </p:nvSpPr>
        <p:spPr>
          <a:xfrm>
            <a:off x="307825" y="377858"/>
            <a:ext cx="10972800" cy="1143000"/>
          </a:xfrm>
        </p:spPr>
        <p:txBody>
          <a:bodyPr>
            <a:noAutofit/>
          </a:bodyPr>
          <a:lstStyle/>
          <a:p>
            <a:r>
              <a:rPr lang="en-US" b="1" dirty="0">
                <a:latin typeface="Calibri" panose="020F0502020204030204" pitchFamily="34" charset="0"/>
              </a:rPr>
              <a:t>Sick Child Guide: Page 2</a:t>
            </a:r>
            <a:r>
              <a:rPr lang="en-US" dirty="0">
                <a:latin typeface="Calibri" panose="020F0502020204030204" pitchFamily="34" charset="0"/>
              </a:rPr>
              <a:t> </a:t>
            </a:r>
            <a:r>
              <a:rPr lang="en-US" b="1" dirty="0">
                <a:latin typeface="Calibri" panose="020F0502020204030204" pitchFamily="34" charset="0"/>
              </a:rPr>
              <a:t>– for a child with </a:t>
            </a:r>
            <a:r>
              <a:rPr lang="en-US" b="1" dirty="0">
                <a:solidFill>
                  <a:srgbClr val="FF0000"/>
                </a:solidFill>
                <a:latin typeface="Calibri" panose="020F0502020204030204" pitchFamily="34" charset="0"/>
              </a:rPr>
              <a:t>COUGH</a:t>
            </a:r>
          </a:p>
        </p:txBody>
      </p:sp>
      <p:sp>
        <p:nvSpPr>
          <p:cNvPr id="7" name="Content Placeholder 2"/>
          <p:cNvSpPr txBox="1">
            <a:spLocks/>
          </p:cNvSpPr>
          <p:nvPr/>
        </p:nvSpPr>
        <p:spPr>
          <a:xfrm>
            <a:off x="1877568" y="5547531"/>
            <a:ext cx="7851648" cy="166155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spcBef>
                <a:spcPts val="0"/>
              </a:spcBef>
              <a:spcAft>
                <a:spcPts val="0"/>
              </a:spcAft>
              <a:buFont typeface="Arial" pitchFamily="34" charset="0"/>
              <a:buNone/>
            </a:pPr>
            <a:r>
              <a:rPr lang="en-US" sz="2800" b="1" dirty="0">
                <a:solidFill>
                  <a:schemeClr val="bg2">
                    <a:lumMod val="50000"/>
                  </a:schemeClr>
                </a:solidFill>
                <a:latin typeface="Calibri" panose="020F0502020204030204" pitchFamily="34" charset="0"/>
              </a:rPr>
              <a:t>We will now learn how to identify chest in-drawing</a:t>
            </a:r>
            <a:r>
              <a:rPr lang="en-US" sz="2800" b="1" dirty="0">
                <a:solidFill>
                  <a:srgbClr val="1B2F7F"/>
                </a:solidFill>
                <a:latin typeface="Calibri" panose="020F0502020204030204" pitchFamily="34" charset="0"/>
              </a:rPr>
              <a:t>!</a:t>
            </a:r>
          </a:p>
        </p:txBody>
      </p:sp>
      <p:sp>
        <p:nvSpPr>
          <p:cNvPr id="8" name="Content Placeholder 2"/>
          <p:cNvSpPr txBox="1">
            <a:spLocks/>
          </p:cNvSpPr>
          <p:nvPr/>
        </p:nvSpPr>
        <p:spPr>
          <a:xfrm>
            <a:off x="1773936" y="892290"/>
            <a:ext cx="7851648" cy="166155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spcBef>
                <a:spcPts val="0"/>
              </a:spcBef>
              <a:spcAft>
                <a:spcPts val="0"/>
              </a:spcAft>
              <a:buFont typeface="Arial" pitchFamily="34" charset="0"/>
              <a:buNone/>
            </a:pPr>
            <a:r>
              <a:rPr lang="en-US" sz="2800" b="1" dirty="0">
                <a:solidFill>
                  <a:schemeClr val="bg2">
                    <a:lumMod val="50000"/>
                  </a:schemeClr>
                </a:solidFill>
                <a:latin typeface="Calibri" panose="020F0502020204030204" pitchFamily="34" charset="0"/>
              </a:rPr>
              <a:t>The first assessment step for a child with cough is to look for chest in-drawings:</a:t>
            </a:r>
          </a:p>
        </p:txBody>
      </p:sp>
    </p:spTree>
    <p:extLst>
      <p:ext uri="{BB962C8B-B14F-4D97-AF65-F5344CB8AC3E}">
        <p14:creationId xmlns:p14="http://schemas.microsoft.com/office/powerpoint/2010/main" val="3435480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latin typeface="Calibri" panose="020F0502020204030204" pitchFamily="34" charset="0"/>
                <a:cs typeface="Impact"/>
              </a:rPr>
              <a:t>Why do we look for chest in-drawing?</a:t>
            </a:r>
            <a:endParaRPr lang="en-US" dirty="0"/>
          </a:p>
        </p:txBody>
      </p:sp>
      <p:sp>
        <p:nvSpPr>
          <p:cNvPr id="5" name="TextBox 4"/>
          <p:cNvSpPr txBox="1"/>
          <p:nvPr/>
        </p:nvSpPr>
        <p:spPr>
          <a:xfrm>
            <a:off x="624106" y="2608584"/>
            <a:ext cx="6889858" cy="2553732"/>
          </a:xfrm>
          <a:prstGeom prst="rect">
            <a:avLst/>
          </a:prstGeom>
          <a:noFill/>
        </p:spPr>
        <p:txBody>
          <a:bodyPr wrap="square" lIns="90634" tIns="45317" rIns="90634" bIns="45317" rtlCol="0">
            <a:spAutoFit/>
          </a:bodyPr>
          <a:lstStyle/>
          <a:p>
            <a:pPr marL="457200" indent="-457200">
              <a:buFont typeface="Wingdings" charset="2"/>
              <a:buChar char="§"/>
            </a:pPr>
            <a:r>
              <a:rPr lang="en-GB" sz="3200" b="1" dirty="0">
                <a:solidFill>
                  <a:srgbClr val="767171"/>
                </a:solidFill>
              </a:rPr>
              <a:t>When pneumonia is severe, the lungs become very stiff</a:t>
            </a:r>
          </a:p>
          <a:p>
            <a:pPr marL="457200" indent="-457200">
              <a:buFont typeface="Wingdings" charset="2"/>
              <a:buChar char="§"/>
            </a:pPr>
            <a:r>
              <a:rPr lang="en-GB" sz="3200" b="1" dirty="0">
                <a:solidFill>
                  <a:srgbClr val="767171"/>
                </a:solidFill>
              </a:rPr>
              <a:t>Breathing with very stiff lungs causes chest in-drawing</a:t>
            </a:r>
          </a:p>
          <a:p>
            <a:pPr marL="457200" indent="-457200">
              <a:buFont typeface="Wingdings" charset="2"/>
              <a:buChar char="§"/>
            </a:pPr>
            <a:r>
              <a:rPr lang="en-GB" sz="3200" b="1" dirty="0">
                <a:solidFill>
                  <a:srgbClr val="767171"/>
                </a:solidFill>
              </a:rPr>
              <a:t>The chest does not fill with air</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43591" y="2267737"/>
            <a:ext cx="4164774" cy="3235426"/>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03940" y="4078744"/>
            <a:ext cx="1381880" cy="1279312"/>
          </a:xfrm>
          <a:prstGeom prst="rect">
            <a:avLst/>
          </a:prstGeom>
        </p:spPr>
      </p:pic>
    </p:spTree>
    <p:extLst>
      <p:ext uri="{BB962C8B-B14F-4D97-AF65-F5344CB8AC3E}">
        <p14:creationId xmlns:p14="http://schemas.microsoft.com/office/powerpoint/2010/main" val="3928850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399" y="340133"/>
            <a:ext cx="10972800" cy="1143000"/>
          </a:xfrm>
        </p:spPr>
        <p:txBody>
          <a:bodyPr>
            <a:normAutofit/>
          </a:bodyPr>
          <a:lstStyle/>
          <a:p>
            <a:r>
              <a:rPr lang="en-GB" b="1" dirty="0">
                <a:latin typeface="Calibri" panose="020F0502020204030204" pitchFamily="34" charset="0"/>
                <a:cs typeface="Impact"/>
              </a:rPr>
              <a:t>How to identify chest in-drawing?</a:t>
            </a:r>
            <a:endParaRPr lang="en-US" sz="4400" dirty="0"/>
          </a:p>
        </p:txBody>
      </p:sp>
      <p:sp>
        <p:nvSpPr>
          <p:cNvPr id="5" name="TextBox 4"/>
          <p:cNvSpPr txBox="1"/>
          <p:nvPr/>
        </p:nvSpPr>
        <p:spPr>
          <a:xfrm>
            <a:off x="638079" y="2152702"/>
            <a:ext cx="5627252" cy="3538616"/>
          </a:xfrm>
          <a:prstGeom prst="rect">
            <a:avLst/>
          </a:prstGeom>
          <a:noFill/>
        </p:spPr>
        <p:txBody>
          <a:bodyPr wrap="square" lIns="90634" tIns="45317" rIns="90634" bIns="45317" rtlCol="0">
            <a:spAutoFit/>
          </a:bodyPr>
          <a:lstStyle/>
          <a:p>
            <a:pPr marL="457200" indent="-457200">
              <a:buFont typeface="Wingdings" charset="2"/>
              <a:buChar char="§"/>
            </a:pPr>
            <a:r>
              <a:rPr lang="en-GB" sz="3200" b="1" dirty="0">
                <a:solidFill>
                  <a:srgbClr val="767171"/>
                </a:solidFill>
              </a:rPr>
              <a:t>Normally when a child breathes in, the chest and stomach move out together. </a:t>
            </a:r>
          </a:p>
          <a:p>
            <a:pPr marL="457200" indent="-457200">
              <a:buFont typeface="Wingdings" charset="2"/>
              <a:buChar char="§"/>
            </a:pPr>
            <a:r>
              <a:rPr lang="en-GB" sz="3200" b="1" dirty="0">
                <a:solidFill>
                  <a:srgbClr val="767171"/>
                </a:solidFill>
              </a:rPr>
              <a:t>But in a child with an in-drawn chest, the chest below the ribs pulls in instead of moving out. </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32303" y="1143668"/>
            <a:ext cx="4813029" cy="4799213"/>
          </a:xfrm>
          <a:prstGeom prst="rect">
            <a:avLst/>
          </a:prstGeom>
        </p:spPr>
      </p:pic>
      <p:sp>
        <p:nvSpPr>
          <p:cNvPr id="8" name="TextBox 7"/>
          <p:cNvSpPr txBox="1"/>
          <p:nvPr/>
        </p:nvSpPr>
        <p:spPr>
          <a:xfrm>
            <a:off x="5374888" y="5694557"/>
            <a:ext cx="3937741" cy="332348"/>
          </a:xfrm>
          <a:prstGeom prst="rect">
            <a:avLst/>
          </a:prstGeom>
          <a:noFill/>
        </p:spPr>
        <p:txBody>
          <a:bodyPr wrap="square" lIns="54813" tIns="27407" rIns="54813" bIns="27407" rtlCol="0" anchor="t">
            <a:spAutoFit/>
          </a:bodyPr>
          <a:lstStyle/>
          <a:p>
            <a:pPr algn="ctr" defTabSz="453180"/>
            <a:r>
              <a:rPr lang="en-US" b="1" dirty="0">
                <a:solidFill>
                  <a:srgbClr val="1B2F7F"/>
                </a:solidFill>
                <a:latin typeface="Calibri" panose="020F0502020204030204" pitchFamily="34" charset="0"/>
              </a:rPr>
              <a:t>Chest goes in when child breathes</a:t>
            </a:r>
          </a:p>
        </p:txBody>
      </p:sp>
      <p:sp>
        <p:nvSpPr>
          <p:cNvPr id="3" name="Oval 2"/>
          <p:cNvSpPr/>
          <p:nvPr/>
        </p:nvSpPr>
        <p:spPr>
          <a:xfrm>
            <a:off x="6852533" y="1547048"/>
            <a:ext cx="2147830" cy="1251857"/>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6580419" y="2931277"/>
            <a:ext cx="1741713" cy="1251857"/>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3748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rmAutofit/>
          </a:bodyPr>
          <a:lstStyle/>
          <a:p>
            <a:pPr>
              <a:spcBef>
                <a:spcPts val="0"/>
              </a:spcBef>
              <a:defRPr/>
            </a:pPr>
            <a:r>
              <a:rPr lang="en-US" dirty="0"/>
              <a:t>VIDEO 5 – Identifying chest in-drawing</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pic>
        <p:nvPicPr>
          <p:cNvPr id="2" name="Picture 1"/>
          <p:cNvPicPr>
            <a:picLocks noChangeAspect="1"/>
          </p:cNvPicPr>
          <p:nvPr/>
        </p:nvPicPr>
        <p:blipFill>
          <a:blip r:embed="rId3"/>
          <a:stretch>
            <a:fillRect/>
          </a:stretch>
        </p:blipFill>
        <p:spPr>
          <a:xfrm>
            <a:off x="7704110" y="2853527"/>
            <a:ext cx="3200400" cy="2387600"/>
          </a:xfrm>
          <a:prstGeom prst="rect">
            <a:avLst/>
          </a:prstGeom>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 y="2280834"/>
            <a:ext cx="6326378" cy="35329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4855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rmAutofit/>
          </a:bodyPr>
          <a:lstStyle/>
          <a:p>
            <a:pPr>
              <a:spcBef>
                <a:spcPts val="0"/>
              </a:spcBef>
              <a:defRPr/>
            </a:pPr>
            <a:r>
              <a:rPr lang="en-US" dirty="0"/>
              <a:t>VIDEO 6 – Practice identifying chest in-drawings</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pic>
        <p:nvPicPr>
          <p:cNvPr id="2" name="Picture 1"/>
          <p:cNvPicPr>
            <a:picLocks noChangeAspect="1"/>
          </p:cNvPicPr>
          <p:nvPr/>
        </p:nvPicPr>
        <p:blipFill>
          <a:blip r:embed="rId3"/>
          <a:stretch>
            <a:fillRect/>
          </a:stretch>
        </p:blipFill>
        <p:spPr>
          <a:xfrm>
            <a:off x="6844574" y="2634071"/>
            <a:ext cx="3200400" cy="2387600"/>
          </a:xfrm>
          <a:prstGeom prst="rect">
            <a:avLst/>
          </a:prstGeom>
        </p:spPr>
      </p:pic>
      <p:sp>
        <p:nvSpPr>
          <p:cNvPr id="3" name="Rectangle 2"/>
          <p:cNvSpPr/>
          <p:nvPr/>
        </p:nvSpPr>
        <p:spPr>
          <a:xfrm>
            <a:off x="1575816" y="1554337"/>
            <a:ext cx="8688614" cy="4985980"/>
          </a:xfrm>
          <a:prstGeom prst="rect">
            <a:avLst/>
          </a:prstGeom>
        </p:spPr>
        <p:txBody>
          <a:bodyPr wrap="square">
            <a:spAutoFit/>
          </a:bodyPr>
          <a:lstStyle/>
          <a:p>
            <a:pPr defTabSz="453180">
              <a:spcAft>
                <a:spcPts val="554"/>
              </a:spcAft>
              <a:buClr>
                <a:srgbClr val="A23A30"/>
              </a:buClr>
            </a:pPr>
            <a:r>
              <a:rPr lang="en-GB" sz="3200" b="1" dirty="0">
                <a:solidFill>
                  <a:srgbClr val="767171"/>
                </a:solidFill>
                <a:latin typeface="Calibri" panose="020F0502020204030204" pitchFamily="34" charset="0"/>
              </a:rPr>
              <a:t>Let’s practice! </a:t>
            </a:r>
            <a:r>
              <a:rPr lang="en-GB" sz="3200" dirty="0">
                <a:solidFill>
                  <a:srgbClr val="767171"/>
                </a:solidFill>
                <a:latin typeface="Calibri" panose="020F0502020204030204" pitchFamily="34" charset="0"/>
              </a:rPr>
              <a:t>Take a new page in your note book and write:</a:t>
            </a:r>
          </a:p>
          <a:p>
            <a:pPr defTabSz="453180">
              <a:spcAft>
                <a:spcPts val="554"/>
              </a:spcAft>
              <a:buClr>
                <a:srgbClr val="A23A30"/>
              </a:buClr>
            </a:pPr>
            <a:r>
              <a:rPr lang="en-GB" sz="3200" i="1" dirty="0">
                <a:solidFill>
                  <a:srgbClr val="1B2F7F"/>
                </a:solidFill>
                <a:latin typeface="Libian SC Regular"/>
                <a:cs typeface="Libian SC Regular"/>
              </a:rPr>
              <a:t>1. Mary</a:t>
            </a:r>
          </a:p>
          <a:p>
            <a:pPr defTabSz="453180">
              <a:spcAft>
                <a:spcPts val="554"/>
              </a:spcAft>
              <a:buClr>
                <a:srgbClr val="A23A30"/>
              </a:buClr>
            </a:pPr>
            <a:r>
              <a:rPr lang="en-GB" sz="3200" i="1" dirty="0">
                <a:solidFill>
                  <a:srgbClr val="1B2F7F"/>
                </a:solidFill>
                <a:latin typeface="Libian SC Regular"/>
                <a:cs typeface="Libian SC Regular"/>
              </a:rPr>
              <a:t>2. </a:t>
            </a:r>
            <a:r>
              <a:rPr lang="en-GB" sz="3200" i="1" dirty="0" err="1">
                <a:solidFill>
                  <a:srgbClr val="1B2F7F"/>
                </a:solidFill>
                <a:latin typeface="Libian SC Regular"/>
                <a:cs typeface="Libian SC Regular"/>
              </a:rPr>
              <a:t>Gena</a:t>
            </a:r>
            <a:endParaRPr lang="en-GB" sz="3200" i="1" dirty="0">
              <a:solidFill>
                <a:srgbClr val="1B2F7F"/>
              </a:solidFill>
              <a:latin typeface="Libian SC Regular"/>
              <a:cs typeface="Libian SC Regular"/>
            </a:endParaRPr>
          </a:p>
          <a:p>
            <a:pPr defTabSz="453180">
              <a:spcAft>
                <a:spcPts val="554"/>
              </a:spcAft>
              <a:buClr>
                <a:srgbClr val="A23A30"/>
              </a:buClr>
            </a:pPr>
            <a:r>
              <a:rPr lang="en-GB" sz="3200" i="1" dirty="0">
                <a:solidFill>
                  <a:srgbClr val="1B2F7F"/>
                </a:solidFill>
                <a:latin typeface="Libian SC Regular"/>
                <a:cs typeface="Libian SC Regular"/>
              </a:rPr>
              <a:t>3. </a:t>
            </a:r>
            <a:r>
              <a:rPr lang="en-GB" sz="3200" i="1" dirty="0" err="1">
                <a:solidFill>
                  <a:srgbClr val="1B2F7F"/>
                </a:solidFill>
                <a:latin typeface="Libian SC Regular"/>
                <a:cs typeface="Libian SC Regular"/>
              </a:rPr>
              <a:t>Ho</a:t>
            </a:r>
            <a:endParaRPr lang="en-GB" sz="3200" i="1" dirty="0">
              <a:solidFill>
                <a:srgbClr val="1B2F7F"/>
              </a:solidFill>
              <a:latin typeface="Libian SC Regular"/>
              <a:cs typeface="Libian SC Regular"/>
            </a:endParaRPr>
          </a:p>
          <a:p>
            <a:pPr defTabSz="453180">
              <a:spcAft>
                <a:spcPts val="554"/>
              </a:spcAft>
              <a:buClr>
                <a:srgbClr val="A23A30"/>
              </a:buClr>
            </a:pPr>
            <a:r>
              <a:rPr lang="en-GB" sz="3200" i="1" dirty="0">
                <a:solidFill>
                  <a:srgbClr val="1B2F7F"/>
                </a:solidFill>
                <a:latin typeface="Libian SC Regular"/>
                <a:cs typeface="Libian SC Regular"/>
              </a:rPr>
              <a:t>4. Anna</a:t>
            </a:r>
          </a:p>
          <a:p>
            <a:pPr defTabSz="453180">
              <a:spcAft>
                <a:spcPts val="554"/>
              </a:spcAft>
              <a:buClr>
                <a:srgbClr val="A23A30"/>
              </a:buClr>
            </a:pPr>
            <a:r>
              <a:rPr lang="en-GB" sz="3200" i="1" dirty="0">
                <a:solidFill>
                  <a:srgbClr val="1B2F7F"/>
                </a:solidFill>
                <a:latin typeface="Libian SC Regular"/>
                <a:cs typeface="Libian SC Regular"/>
              </a:rPr>
              <a:t>5. Loo</a:t>
            </a:r>
          </a:p>
          <a:p>
            <a:pPr defTabSz="453180">
              <a:spcAft>
                <a:spcPts val="554"/>
              </a:spcAft>
              <a:buClr>
                <a:srgbClr val="A23A30"/>
              </a:buClr>
            </a:pPr>
            <a:r>
              <a:rPr lang="en-GB" sz="3200" dirty="0">
                <a:solidFill>
                  <a:srgbClr val="767171"/>
                </a:solidFill>
                <a:latin typeface="Calibri" panose="020F0502020204030204" pitchFamily="34" charset="0"/>
              </a:rPr>
              <a:t>Watch the video carefully and write next to each name if they have chest in-drawing</a:t>
            </a:r>
          </a:p>
        </p:txBody>
      </p:sp>
    </p:spTree>
    <p:extLst>
      <p:ext uri="{BB962C8B-B14F-4D97-AF65-F5344CB8AC3E}">
        <p14:creationId xmlns:p14="http://schemas.microsoft.com/office/powerpoint/2010/main" val="2773222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VIDEO 7 – Practice identifying chest in-drawings</a:t>
            </a:r>
            <a:endParaRPr lang="en-US" b="1" dirty="0">
              <a:solidFill>
                <a:schemeClr val="bg1"/>
              </a:solidFill>
              <a:latin typeface="Calibri" panose="020F0502020204030204" pitchFamily="34" charset="0"/>
            </a:endParaRPr>
          </a:p>
        </p:txBody>
      </p:sp>
      <p:sp>
        <p:nvSpPr>
          <p:cNvPr id="5" name="TextBox 4"/>
          <p:cNvSpPr txBox="1"/>
          <p:nvPr/>
        </p:nvSpPr>
        <p:spPr>
          <a:xfrm>
            <a:off x="905432" y="1626912"/>
            <a:ext cx="10410644" cy="4769723"/>
          </a:xfrm>
          <a:prstGeom prst="rect">
            <a:avLst/>
          </a:prstGeom>
          <a:noFill/>
        </p:spPr>
        <p:txBody>
          <a:bodyPr wrap="square" lIns="90634" tIns="45317" rIns="90634" bIns="45317" rtlCol="0">
            <a:spAutoFit/>
          </a:bodyPr>
          <a:lstStyle/>
          <a:p>
            <a:pPr defTabSz="453180">
              <a:spcAft>
                <a:spcPts val="554"/>
              </a:spcAft>
              <a:buClr>
                <a:srgbClr val="A23A30"/>
              </a:buClr>
            </a:pPr>
            <a:r>
              <a:rPr lang="en-GB" sz="3200" b="1" dirty="0">
                <a:solidFill>
                  <a:schemeClr val="bg2">
                    <a:lumMod val="50000"/>
                  </a:schemeClr>
                </a:solidFill>
                <a:latin typeface="Calibri" panose="020F0502020204030204" pitchFamily="34" charset="0"/>
              </a:rPr>
              <a:t>More practice! </a:t>
            </a:r>
            <a:r>
              <a:rPr lang="en-GB" sz="3200" dirty="0">
                <a:solidFill>
                  <a:schemeClr val="bg2">
                    <a:lumMod val="50000"/>
                  </a:schemeClr>
                </a:solidFill>
                <a:latin typeface="Calibri" panose="020F0502020204030204" pitchFamily="34" charset="0"/>
              </a:rPr>
              <a:t>Take a new page in your note book and write:</a:t>
            </a:r>
          </a:p>
          <a:p>
            <a:pPr defTabSz="453180">
              <a:spcAft>
                <a:spcPts val="554"/>
              </a:spcAft>
              <a:buClr>
                <a:srgbClr val="A23A30"/>
              </a:buClr>
            </a:pPr>
            <a:r>
              <a:rPr lang="en-GB" sz="2400" b="1" i="1" dirty="0">
                <a:solidFill>
                  <a:srgbClr val="1B2F7F"/>
                </a:solidFill>
                <a:latin typeface="Libian SC Regular"/>
                <a:cs typeface="Libian SC Regular"/>
              </a:rPr>
              <a:t>1. </a:t>
            </a:r>
          </a:p>
          <a:p>
            <a:pPr defTabSz="453180">
              <a:spcAft>
                <a:spcPts val="554"/>
              </a:spcAft>
              <a:buClr>
                <a:srgbClr val="A23A30"/>
              </a:buClr>
            </a:pPr>
            <a:r>
              <a:rPr lang="en-GB" sz="2400" b="1" i="1" dirty="0">
                <a:solidFill>
                  <a:srgbClr val="1B2F7F"/>
                </a:solidFill>
                <a:latin typeface="Libian SC Regular"/>
                <a:cs typeface="Libian SC Regular"/>
              </a:rPr>
              <a:t>2. </a:t>
            </a:r>
          </a:p>
          <a:p>
            <a:pPr defTabSz="453180">
              <a:spcAft>
                <a:spcPts val="554"/>
              </a:spcAft>
              <a:buClr>
                <a:srgbClr val="A23A30"/>
              </a:buClr>
            </a:pPr>
            <a:r>
              <a:rPr lang="en-GB" sz="2400" b="1" i="1" dirty="0">
                <a:solidFill>
                  <a:srgbClr val="1B2F7F"/>
                </a:solidFill>
                <a:latin typeface="Libian SC Regular"/>
                <a:cs typeface="Libian SC Regular"/>
              </a:rPr>
              <a:t>3. </a:t>
            </a:r>
          </a:p>
          <a:p>
            <a:pPr defTabSz="453180">
              <a:spcAft>
                <a:spcPts val="554"/>
              </a:spcAft>
              <a:buClr>
                <a:srgbClr val="A23A30"/>
              </a:buClr>
            </a:pPr>
            <a:r>
              <a:rPr lang="en-GB" sz="2400" b="1" i="1" dirty="0">
                <a:solidFill>
                  <a:srgbClr val="1B2F7F"/>
                </a:solidFill>
                <a:latin typeface="Libian SC Regular"/>
                <a:cs typeface="Libian SC Regular"/>
              </a:rPr>
              <a:t>4. </a:t>
            </a:r>
          </a:p>
          <a:p>
            <a:pPr defTabSz="453180">
              <a:spcAft>
                <a:spcPts val="554"/>
              </a:spcAft>
              <a:buClr>
                <a:srgbClr val="A23A30"/>
              </a:buClr>
            </a:pPr>
            <a:r>
              <a:rPr lang="en-GB" sz="2400" b="1" i="1" dirty="0">
                <a:solidFill>
                  <a:srgbClr val="1B2F7F"/>
                </a:solidFill>
                <a:latin typeface="Libian SC Regular"/>
                <a:cs typeface="Libian SC Regular"/>
              </a:rPr>
              <a:t>5. </a:t>
            </a:r>
          </a:p>
          <a:p>
            <a:pPr defTabSz="453180">
              <a:spcAft>
                <a:spcPts val="554"/>
              </a:spcAft>
              <a:buClr>
                <a:srgbClr val="A23A30"/>
              </a:buClr>
            </a:pPr>
            <a:r>
              <a:rPr lang="en-GB" sz="2400" b="1" i="1" dirty="0">
                <a:solidFill>
                  <a:srgbClr val="1B2F7F"/>
                </a:solidFill>
                <a:latin typeface="Libian SC Regular"/>
                <a:cs typeface="Libian SC Regular"/>
              </a:rPr>
              <a:t>6.</a:t>
            </a:r>
          </a:p>
          <a:p>
            <a:pPr defTabSz="453180">
              <a:spcAft>
                <a:spcPts val="554"/>
              </a:spcAft>
              <a:buClr>
                <a:srgbClr val="A23A30"/>
              </a:buClr>
            </a:pPr>
            <a:r>
              <a:rPr lang="en-GB" sz="2400" b="1" i="1" dirty="0">
                <a:solidFill>
                  <a:srgbClr val="1B2F7F"/>
                </a:solidFill>
                <a:latin typeface="Libian SC Regular"/>
                <a:cs typeface="Libian SC Regular"/>
              </a:rPr>
              <a:t>7</a:t>
            </a:r>
            <a:r>
              <a:rPr lang="en-GB" sz="2400" b="1" i="1" dirty="0">
                <a:solidFill>
                  <a:schemeClr val="bg2">
                    <a:lumMod val="50000"/>
                  </a:schemeClr>
                </a:solidFill>
                <a:latin typeface="Libian SC Regular"/>
                <a:cs typeface="Libian SC Regular"/>
              </a:rPr>
              <a:t>.</a:t>
            </a:r>
          </a:p>
          <a:p>
            <a:pPr defTabSz="453180">
              <a:spcAft>
                <a:spcPts val="554"/>
              </a:spcAft>
              <a:buClr>
                <a:srgbClr val="A23A30"/>
              </a:buClr>
            </a:pPr>
            <a:r>
              <a:rPr lang="en-GB" sz="3200" dirty="0">
                <a:solidFill>
                  <a:schemeClr val="bg2">
                    <a:lumMod val="50000"/>
                  </a:schemeClr>
                </a:solidFill>
                <a:latin typeface="Calibri" panose="020F0502020204030204" pitchFamily="34" charset="0"/>
              </a:rPr>
              <a:t>Watch the video carefully and write next to each number  </a:t>
            </a:r>
            <a:r>
              <a:rPr lang="en-GB" sz="3200" b="1" dirty="0">
                <a:solidFill>
                  <a:schemeClr val="bg2">
                    <a:lumMod val="50000"/>
                  </a:schemeClr>
                </a:solidFill>
                <a:latin typeface="Libian SC Regular"/>
                <a:cs typeface="Libian SC Regular"/>
              </a:rPr>
              <a:t>YES</a:t>
            </a:r>
            <a:r>
              <a:rPr lang="en-GB" sz="3200" dirty="0">
                <a:solidFill>
                  <a:schemeClr val="bg2">
                    <a:lumMod val="50000"/>
                  </a:schemeClr>
                </a:solidFill>
                <a:latin typeface="Calibri" panose="020F0502020204030204" pitchFamily="34" charset="0"/>
              </a:rPr>
              <a:t> if they have chest in-drawing, or </a:t>
            </a:r>
            <a:r>
              <a:rPr lang="en-GB" sz="3200" b="1" dirty="0">
                <a:solidFill>
                  <a:schemeClr val="bg2">
                    <a:lumMod val="50000"/>
                  </a:schemeClr>
                </a:solidFill>
                <a:latin typeface="Libian SC Regular"/>
                <a:cs typeface="Libian SC Regular"/>
              </a:rPr>
              <a:t>NO</a:t>
            </a:r>
            <a:r>
              <a:rPr lang="en-GB" sz="3200" dirty="0">
                <a:solidFill>
                  <a:schemeClr val="bg2">
                    <a:lumMod val="50000"/>
                  </a:schemeClr>
                </a:solidFill>
                <a:latin typeface="Calibri" panose="020F0502020204030204" pitchFamily="34" charset="0"/>
              </a:rPr>
              <a:t> if they do not</a:t>
            </a:r>
          </a:p>
        </p:txBody>
      </p:sp>
      <p:pic>
        <p:nvPicPr>
          <p:cNvPr id="7" name="Picture 6"/>
          <p:cNvPicPr>
            <a:picLocks noChangeAspect="1"/>
          </p:cNvPicPr>
          <p:nvPr/>
        </p:nvPicPr>
        <p:blipFill>
          <a:blip r:embed="rId3"/>
          <a:stretch>
            <a:fillRect/>
          </a:stretch>
        </p:blipFill>
        <p:spPr>
          <a:xfrm>
            <a:off x="6906282" y="2597495"/>
            <a:ext cx="3200400" cy="2387600"/>
          </a:xfrm>
          <a:prstGeom prst="rect">
            <a:avLst/>
          </a:prstGeom>
        </p:spPr>
      </p:pic>
    </p:spTree>
    <p:extLst>
      <p:ext uri="{BB962C8B-B14F-4D97-AF65-F5344CB8AC3E}">
        <p14:creationId xmlns:p14="http://schemas.microsoft.com/office/powerpoint/2010/main" val="27779811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Sick Child Guide: A child with </a:t>
            </a:r>
            <a:r>
              <a:rPr lang="en-US" dirty="0">
                <a:solidFill>
                  <a:srgbClr val="FF0000"/>
                </a:solidFill>
              </a:rPr>
              <a:t>chest in-drawings</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204"/>
          <a:stretch/>
        </p:blipFill>
        <p:spPr bwMode="auto">
          <a:xfrm>
            <a:off x="284813" y="4030097"/>
            <a:ext cx="5411449" cy="22972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Content Placeholder 2"/>
          <p:cNvSpPr txBox="1">
            <a:spLocks/>
          </p:cNvSpPr>
          <p:nvPr/>
        </p:nvSpPr>
        <p:spPr>
          <a:xfrm>
            <a:off x="614597" y="2204150"/>
            <a:ext cx="10478125" cy="1241969"/>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Arial" pitchFamily="34" charset="0"/>
              <a:buNone/>
            </a:pPr>
            <a:r>
              <a:rPr lang="en-US" sz="3200" b="1" dirty="0">
                <a:solidFill>
                  <a:srgbClr val="767171"/>
                </a:solidFill>
                <a:latin typeface="Calibri" panose="020F0502020204030204" pitchFamily="34" charset="0"/>
              </a:rPr>
              <a:t>Chest in-drawing is a sign of severe pneumonia. </a:t>
            </a:r>
            <a:r>
              <a:rPr lang="en-US" sz="3200" b="1" u="sng" dirty="0">
                <a:solidFill>
                  <a:srgbClr val="767171"/>
                </a:solidFill>
                <a:latin typeface="Calibri" panose="020F0502020204030204" pitchFamily="34" charset="0"/>
              </a:rPr>
              <a:t>The child is very sick! </a:t>
            </a:r>
          </a:p>
          <a:p>
            <a:pPr marL="0" indent="0">
              <a:buFont typeface="Arial" pitchFamily="34" charset="0"/>
              <a:buNone/>
            </a:pPr>
            <a:r>
              <a:rPr lang="en-US" sz="3200" b="1" dirty="0">
                <a:solidFill>
                  <a:srgbClr val="767171"/>
                </a:solidFill>
                <a:latin typeface="Calibri" panose="020F0502020204030204" pitchFamily="34" charset="0"/>
              </a:rPr>
              <a:t>First give </a:t>
            </a:r>
            <a:r>
              <a:rPr lang="en-US" sz="3200" b="1" dirty="0">
                <a:solidFill>
                  <a:srgbClr val="FF0000"/>
                </a:solidFill>
                <a:latin typeface="Calibri" panose="020F0502020204030204" pitchFamily="34" charset="0"/>
              </a:rPr>
              <a:t>1 dose of Amoxicillin 250DT </a:t>
            </a:r>
            <a:r>
              <a:rPr lang="en-US" sz="3200" b="1" dirty="0">
                <a:solidFill>
                  <a:srgbClr val="767171"/>
                </a:solidFill>
                <a:latin typeface="Calibri" panose="020F0502020204030204" pitchFamily="34" charset="0"/>
              </a:rPr>
              <a:t>according to dosing guidelines and then </a:t>
            </a:r>
            <a:r>
              <a:rPr lang="en-US" sz="3200" b="1" dirty="0">
                <a:solidFill>
                  <a:srgbClr val="FF0000"/>
                </a:solidFill>
                <a:latin typeface="Calibri" panose="020F0502020204030204" pitchFamily="34" charset="0"/>
              </a:rPr>
              <a:t>REFER immediately!</a:t>
            </a:r>
          </a:p>
          <a:p>
            <a:endParaRPr lang="en-US" sz="1600" dirty="0">
              <a:solidFill>
                <a:srgbClr val="FF0000"/>
              </a:solidFill>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7708" y="4056312"/>
            <a:ext cx="5269604" cy="22260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Oval 6"/>
          <p:cNvSpPr/>
          <p:nvPr/>
        </p:nvSpPr>
        <p:spPr>
          <a:xfrm>
            <a:off x="6137708" y="4167265"/>
            <a:ext cx="4955014" cy="159042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873114" y="4711909"/>
            <a:ext cx="2555824" cy="159042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0216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Workshop opening </a:t>
            </a:r>
            <a:r>
              <a:rPr lang="en-US" dirty="0">
                <a:latin typeface="Calibri" panose="020F0502020204030204" pitchFamily="34" charset="0"/>
              </a:rPr>
              <a:t>a</a:t>
            </a:r>
            <a:r>
              <a:rPr lang="en-US" b="1" dirty="0">
                <a:latin typeface="Calibri" panose="020F0502020204030204" pitchFamily="34" charset="0"/>
              </a:rPr>
              <a:t>ctivities</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577895" y="3321465"/>
            <a:ext cx="3410037" cy="3132486"/>
          </a:xfrm>
          <a:prstGeom prst="rect">
            <a:avLst/>
          </a:prstGeom>
        </p:spPr>
      </p:pic>
      <p:sp>
        <p:nvSpPr>
          <p:cNvPr id="6" name="Rounded Rectangular Callout 5"/>
          <p:cNvSpPr/>
          <p:nvPr/>
        </p:nvSpPr>
        <p:spPr>
          <a:xfrm>
            <a:off x="5998889" y="1764810"/>
            <a:ext cx="3845103" cy="1840411"/>
          </a:xfrm>
          <a:prstGeom prst="wedgeRoundRectCallout">
            <a:avLst>
              <a:gd name="adj1" fmla="val -74195"/>
              <a:gd name="adj2" fmla="val 44322"/>
              <a:gd name="adj3" fmla="val 16667"/>
            </a:avLst>
          </a:prstGeom>
          <a:solidFill>
            <a:srgbClr val="8CC738"/>
          </a:solidFill>
          <a:ln w="349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1B2F7F"/>
                </a:solidFill>
                <a:latin typeface="Calibri" panose="020F0502020204030204" pitchFamily="34" charset="0"/>
              </a:rPr>
              <a:t>Greet everyone around you!</a:t>
            </a:r>
          </a:p>
        </p:txBody>
      </p:sp>
    </p:spTree>
    <p:extLst>
      <p:ext uri="{BB962C8B-B14F-4D97-AF65-F5344CB8AC3E}">
        <p14:creationId xmlns:p14="http://schemas.microsoft.com/office/powerpoint/2010/main" val="904597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600200"/>
            <a:ext cx="10972800" cy="4525963"/>
          </a:xfrm>
          <a:prstGeom prst="rect">
            <a:avLst/>
          </a:prstGeom>
        </p:spPr>
        <p:txBody>
          <a:bodyPr/>
          <a:lstStyle/>
          <a:p>
            <a:pPr marL="0" indent="0">
              <a:buNone/>
            </a:pPr>
            <a:r>
              <a:rPr lang="en-US" dirty="0">
                <a:solidFill>
                  <a:schemeClr val="bg1"/>
                </a:solidFill>
              </a:rPr>
              <a:t>.</a:t>
            </a:r>
          </a:p>
        </p:txBody>
      </p:sp>
      <p:sp>
        <p:nvSpPr>
          <p:cNvPr id="6" name="Content Placeholder 2"/>
          <p:cNvSpPr txBox="1">
            <a:spLocks/>
          </p:cNvSpPr>
          <p:nvPr/>
        </p:nvSpPr>
        <p:spPr>
          <a:xfrm>
            <a:off x="648211" y="1125556"/>
            <a:ext cx="10524635" cy="3035397"/>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ctr">
              <a:buFont typeface="Arial" pitchFamily="34" charset="0"/>
              <a:buNone/>
            </a:pPr>
            <a:r>
              <a:rPr lang="en-US" sz="3200" b="1" dirty="0">
                <a:solidFill>
                  <a:srgbClr val="767171"/>
                </a:solidFill>
                <a:latin typeface="Calibri" panose="020F0502020204030204" pitchFamily="34" charset="0"/>
              </a:rPr>
              <a:t>If the child has </a:t>
            </a:r>
            <a:r>
              <a:rPr lang="en-US" sz="3200" b="1" dirty="0">
                <a:solidFill>
                  <a:srgbClr val="FF0000"/>
                </a:solidFill>
                <a:latin typeface="Calibri" panose="020F0502020204030204" pitchFamily="34" charset="0"/>
              </a:rPr>
              <a:t>COUGH</a:t>
            </a:r>
            <a:r>
              <a:rPr lang="en-US" sz="3200" b="1" dirty="0">
                <a:solidFill>
                  <a:srgbClr val="767171"/>
                </a:solidFill>
                <a:latin typeface="Calibri" panose="020F0502020204030204" pitchFamily="34" charset="0"/>
              </a:rPr>
              <a:t> and </a:t>
            </a:r>
            <a:r>
              <a:rPr lang="en-US" sz="3200" b="1" dirty="0">
                <a:solidFill>
                  <a:srgbClr val="8AC836"/>
                </a:solidFill>
                <a:latin typeface="Calibri" panose="020F0502020204030204" pitchFamily="34" charset="0"/>
              </a:rPr>
              <a:t>no chest in-drawing</a:t>
            </a:r>
            <a:r>
              <a:rPr lang="en-US" sz="3200" b="1" dirty="0">
                <a:solidFill>
                  <a:srgbClr val="767171"/>
                </a:solidFill>
                <a:latin typeface="Calibri" panose="020F0502020204030204" pitchFamily="34" charset="0"/>
              </a:rPr>
              <a:t>:</a:t>
            </a:r>
          </a:p>
          <a:p>
            <a:pPr algn="ctr">
              <a:buFont typeface="Arial" pitchFamily="34" charset="0"/>
              <a:buNone/>
            </a:pPr>
            <a:r>
              <a:rPr lang="en-US" sz="3200" b="1" dirty="0">
                <a:solidFill>
                  <a:srgbClr val="767171"/>
                </a:solidFill>
                <a:latin typeface="Calibri" panose="020F0502020204030204" pitchFamily="34" charset="0"/>
              </a:rPr>
              <a:t> </a:t>
            </a:r>
          </a:p>
          <a:p>
            <a:pPr algn="ctr">
              <a:buFont typeface="Arial" pitchFamily="34" charset="0"/>
              <a:buNone/>
            </a:pPr>
            <a:r>
              <a:rPr lang="en-US" sz="3200" b="1" dirty="0">
                <a:solidFill>
                  <a:srgbClr val="767171"/>
                </a:solidFill>
                <a:latin typeface="Calibri" panose="020F0502020204030204" pitchFamily="34" charset="0"/>
              </a:rPr>
              <a:t>Check for fast breathing</a:t>
            </a:r>
          </a:p>
          <a:p>
            <a:endParaRPr lang="en-US" dirty="0"/>
          </a:p>
        </p:txBody>
      </p:sp>
      <p:sp>
        <p:nvSpPr>
          <p:cNvPr id="4" name="Title 3"/>
          <p:cNvSpPr>
            <a:spLocks noGrp="1"/>
          </p:cNvSpPr>
          <p:nvPr>
            <p:ph type="title"/>
          </p:nvPr>
        </p:nvSpPr>
        <p:spPr/>
        <p:txBody>
          <a:bodyPr/>
          <a:lstStyle/>
          <a:p>
            <a:r>
              <a:rPr lang="en-US" dirty="0"/>
              <a:t>Sick Child Guide: Page 2 - child with </a:t>
            </a:r>
            <a:r>
              <a:rPr lang="en-US" dirty="0">
                <a:solidFill>
                  <a:srgbClr val="FF0000"/>
                </a:solidFill>
              </a:rPr>
              <a:t>cough</a:t>
            </a:r>
            <a:endParaRPr lang="en-US" dirty="0"/>
          </a:p>
        </p:txBody>
      </p:sp>
      <p:pic>
        <p:nvPicPr>
          <p:cNvPr id="8" name="Picture 7"/>
          <p:cNvPicPr>
            <a:picLocks noChangeAspect="1"/>
          </p:cNvPicPr>
          <p:nvPr/>
        </p:nvPicPr>
        <p:blipFill rotWithShape="1">
          <a:blip r:embed="rId3"/>
          <a:srcRect t="28837" b="53016"/>
          <a:stretch/>
        </p:blipFill>
        <p:spPr>
          <a:xfrm>
            <a:off x="1065437" y="3852473"/>
            <a:ext cx="9690182" cy="2503358"/>
          </a:xfrm>
          <a:prstGeom prst="rect">
            <a:avLst/>
          </a:prstGeom>
          <a:ln>
            <a:noFill/>
          </a:ln>
          <a:effectLst>
            <a:outerShdw blurRad="292100" dist="139700" dir="2700000" algn="tl" rotWithShape="0">
              <a:srgbClr val="333333">
                <a:alpha val="65000"/>
              </a:srgbClr>
            </a:outerShdw>
          </a:effectLst>
        </p:spPr>
      </p:pic>
      <p:sp>
        <p:nvSpPr>
          <p:cNvPr id="7" name="Down Arrow 6"/>
          <p:cNvSpPr/>
          <p:nvPr/>
        </p:nvSpPr>
        <p:spPr>
          <a:xfrm>
            <a:off x="5599632" y="2164103"/>
            <a:ext cx="621792" cy="69494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701276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a:latin typeface="Calibri" panose="020F0502020204030204" pitchFamily="34" charset="0"/>
                <a:cs typeface="Impact"/>
              </a:rPr>
              <a:t>Why do we count breaths?</a:t>
            </a:r>
            <a:endParaRPr lang="en-US" sz="4400" dirty="0"/>
          </a:p>
        </p:txBody>
      </p:sp>
      <p:sp>
        <p:nvSpPr>
          <p:cNvPr id="5" name="TextBox 4"/>
          <p:cNvSpPr txBox="1"/>
          <p:nvPr/>
        </p:nvSpPr>
        <p:spPr>
          <a:xfrm>
            <a:off x="686461" y="2116415"/>
            <a:ext cx="7852776" cy="3538617"/>
          </a:xfrm>
          <a:prstGeom prst="rect">
            <a:avLst/>
          </a:prstGeom>
          <a:noFill/>
        </p:spPr>
        <p:txBody>
          <a:bodyPr wrap="square" lIns="90634" tIns="45317" rIns="90634" bIns="45317" rtlCol="0">
            <a:spAutoFit/>
          </a:bodyPr>
          <a:lstStyle/>
          <a:p>
            <a:pPr marL="457200" indent="-457200">
              <a:buFont typeface="Wingdings" charset="2"/>
              <a:buChar char="§"/>
            </a:pPr>
            <a:r>
              <a:rPr lang="en-GB" sz="2800" dirty="0">
                <a:solidFill>
                  <a:srgbClr val="767171"/>
                </a:solidFill>
              </a:rPr>
              <a:t>Pneumonia affects small air sacs in the lungs. </a:t>
            </a:r>
          </a:p>
          <a:p>
            <a:pPr marL="457200" indent="-457200">
              <a:buFont typeface="Wingdings" charset="2"/>
              <a:buChar char="§"/>
            </a:pPr>
            <a:r>
              <a:rPr lang="en-GB" sz="2800" dirty="0">
                <a:solidFill>
                  <a:srgbClr val="767171"/>
                </a:solidFill>
              </a:rPr>
              <a:t>These air sacs help get oxygen into the body.</a:t>
            </a:r>
          </a:p>
          <a:p>
            <a:pPr marL="457200" indent="-457200">
              <a:buFont typeface="Wingdings" charset="2"/>
              <a:buChar char="§"/>
            </a:pPr>
            <a:r>
              <a:rPr lang="en-GB" sz="2800" dirty="0">
                <a:solidFill>
                  <a:srgbClr val="767171"/>
                </a:solidFill>
              </a:rPr>
              <a:t>When they get infected, they fill with pus and fluid. </a:t>
            </a:r>
          </a:p>
          <a:p>
            <a:pPr marL="457200" indent="-457200">
              <a:buFont typeface="Wingdings" charset="2"/>
              <a:buChar char="§"/>
            </a:pPr>
            <a:r>
              <a:rPr lang="en-GB" sz="2800" dirty="0">
                <a:solidFill>
                  <a:srgbClr val="767171"/>
                </a:solidFill>
              </a:rPr>
              <a:t>Not enough oxygen can get in </a:t>
            </a:r>
          </a:p>
          <a:p>
            <a:pPr marL="457200" indent="-457200">
              <a:buFont typeface="Wingdings" charset="2"/>
              <a:buChar char="§"/>
            </a:pPr>
            <a:r>
              <a:rPr lang="en-GB" sz="2800" dirty="0">
                <a:solidFill>
                  <a:srgbClr val="767171"/>
                </a:solidFill>
              </a:rPr>
              <a:t>A child breathes faster, trying to get air </a:t>
            </a:r>
          </a:p>
          <a:p>
            <a:pPr marL="457200" indent="-457200">
              <a:buFont typeface="Wingdings" charset="2"/>
              <a:buChar char="§"/>
            </a:pPr>
            <a:r>
              <a:rPr lang="en-GB" sz="2800" dirty="0">
                <a:solidFill>
                  <a:srgbClr val="767171"/>
                </a:solidFill>
              </a:rPr>
              <a:t>We therefore count breaths to determine if a child is breathing faster than normal</a:t>
            </a:r>
          </a:p>
        </p:txBody>
      </p:sp>
      <p:pic>
        <p:nvPicPr>
          <p:cNvPr id="3" name="Picture 2" descr="Icon - fast breathing.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6733" y="2438399"/>
            <a:ext cx="3001433" cy="3001433"/>
          </a:xfrm>
          <a:prstGeom prst="rect">
            <a:avLst/>
          </a:prstGeom>
        </p:spPr>
      </p:pic>
    </p:spTree>
    <p:extLst>
      <p:ext uri="{BB962C8B-B14F-4D97-AF65-F5344CB8AC3E}">
        <p14:creationId xmlns:p14="http://schemas.microsoft.com/office/powerpoint/2010/main" val="41055665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defTabSz="453180">
              <a:spcBef>
                <a:spcPts val="0"/>
              </a:spcBef>
            </a:pPr>
            <a:r>
              <a:rPr lang="en-GB" b="1" cap="none" dirty="0">
                <a:latin typeface="Calibri" panose="020F0502020204030204" pitchFamily="34" charset="0"/>
                <a:ea typeface="+mn-ea"/>
                <a:cs typeface="Impact"/>
              </a:rPr>
              <a:t>Fast breathing: How fast is too fast?</a:t>
            </a:r>
            <a:br>
              <a:rPr lang="en-GB" sz="2800" cap="none" dirty="0">
                <a:solidFill>
                  <a:srgbClr val="A23A30"/>
                </a:solidFill>
                <a:latin typeface="Impact"/>
                <a:ea typeface="+mn-ea"/>
                <a:cs typeface="Impact"/>
              </a:rPr>
            </a:br>
            <a:endParaRPr lang="en-US" b="1" dirty="0">
              <a:latin typeface="Calibri" panose="020F0502020204030204" pitchFamily="34" charset="0"/>
            </a:endParaRPr>
          </a:p>
        </p:txBody>
      </p:sp>
      <p:pic>
        <p:nvPicPr>
          <p:cNvPr id="5" name="Picture 4"/>
          <p:cNvPicPr>
            <a:picLocks noChangeAspect="1"/>
          </p:cNvPicPr>
          <p:nvPr/>
        </p:nvPicPr>
        <p:blipFill rotWithShape="1">
          <a:blip r:embed="rId3"/>
          <a:srcRect t="28837" b="53016"/>
          <a:stretch/>
        </p:blipFill>
        <p:spPr>
          <a:xfrm>
            <a:off x="703487" y="2366572"/>
            <a:ext cx="11044094" cy="2853127"/>
          </a:xfrm>
          <a:prstGeom prst="rect">
            <a:avLst/>
          </a:prstGeom>
          <a:ln>
            <a:noFill/>
          </a:ln>
          <a:effectLst>
            <a:outerShdw blurRad="292100" dist="139700" dir="2700000" algn="tl" rotWithShape="0">
              <a:srgbClr val="333333">
                <a:alpha val="65000"/>
              </a:srgbClr>
            </a:outerShdw>
          </a:effectLst>
        </p:spPr>
      </p:pic>
      <p:sp>
        <p:nvSpPr>
          <p:cNvPr id="6" name="Oval 5"/>
          <p:cNvSpPr/>
          <p:nvPr/>
        </p:nvSpPr>
        <p:spPr>
          <a:xfrm>
            <a:off x="2339714" y="3981450"/>
            <a:ext cx="2555824" cy="129707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8873864" y="3638550"/>
            <a:ext cx="2555824" cy="129707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28235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latin typeface="Calibri" panose="020F0502020204030204" pitchFamily="34" charset="0"/>
              </a:rPr>
              <a:t>F</a:t>
            </a:r>
            <a:r>
              <a:rPr lang="en-US" b="1" dirty="0">
                <a:solidFill>
                  <a:schemeClr val="bg1"/>
                </a:solidFill>
                <a:latin typeface="Calibri" panose="020F0502020204030204" pitchFamily="34" charset="0"/>
              </a:rPr>
              <a:t>ast breathing</a:t>
            </a:r>
          </a:p>
        </p:txBody>
      </p:sp>
      <p:sp>
        <p:nvSpPr>
          <p:cNvPr id="5" name="TextBox 4"/>
          <p:cNvSpPr txBox="1"/>
          <p:nvPr/>
        </p:nvSpPr>
        <p:spPr>
          <a:xfrm>
            <a:off x="677020" y="2116415"/>
            <a:ext cx="10410644" cy="3032067"/>
          </a:xfrm>
          <a:prstGeom prst="rect">
            <a:avLst/>
          </a:prstGeom>
          <a:noFill/>
        </p:spPr>
        <p:txBody>
          <a:bodyPr wrap="square" lIns="90634" tIns="45317" rIns="90634" bIns="45317" rtlCol="0">
            <a:spAutoFit/>
          </a:bodyPr>
          <a:lstStyle/>
          <a:p>
            <a:pPr defTabSz="453180">
              <a:spcAft>
                <a:spcPts val="554"/>
              </a:spcAft>
              <a:buClr>
                <a:srgbClr val="A23A30"/>
              </a:buClr>
            </a:pPr>
            <a:r>
              <a:rPr lang="en-GB" sz="2800" dirty="0">
                <a:solidFill>
                  <a:srgbClr val="767171"/>
                </a:solidFill>
                <a:latin typeface="Calibri" panose="020F0502020204030204" pitchFamily="34" charset="0"/>
              </a:rPr>
              <a:t>Take a new page in your note book and write:</a:t>
            </a:r>
          </a:p>
          <a:p>
            <a:pPr defTabSz="453180">
              <a:spcAft>
                <a:spcPts val="554"/>
              </a:spcAft>
              <a:buClr>
                <a:srgbClr val="A23A30"/>
              </a:buClr>
            </a:pPr>
            <a:r>
              <a:rPr lang="en-GB" sz="2800" i="1" dirty="0">
                <a:solidFill>
                  <a:srgbClr val="767171"/>
                </a:solidFill>
                <a:latin typeface="Libian SC Regular"/>
                <a:cs typeface="Libian SC Regular"/>
              </a:rPr>
              <a:t>1. </a:t>
            </a:r>
          </a:p>
          <a:p>
            <a:pPr defTabSz="453180">
              <a:spcAft>
                <a:spcPts val="554"/>
              </a:spcAft>
              <a:buClr>
                <a:srgbClr val="A23A30"/>
              </a:buClr>
            </a:pPr>
            <a:r>
              <a:rPr lang="en-GB" sz="2800" i="1" dirty="0">
                <a:solidFill>
                  <a:srgbClr val="767171"/>
                </a:solidFill>
                <a:latin typeface="Libian SC Regular"/>
                <a:cs typeface="Libian SC Regular"/>
              </a:rPr>
              <a:t>2. </a:t>
            </a:r>
          </a:p>
          <a:p>
            <a:pPr defTabSz="453180">
              <a:spcAft>
                <a:spcPts val="554"/>
              </a:spcAft>
              <a:buClr>
                <a:srgbClr val="A23A30"/>
              </a:buClr>
            </a:pPr>
            <a:r>
              <a:rPr lang="en-GB" sz="2800" i="1" dirty="0">
                <a:solidFill>
                  <a:srgbClr val="767171"/>
                </a:solidFill>
                <a:latin typeface="Libian SC Regular"/>
                <a:cs typeface="Libian SC Regular"/>
              </a:rPr>
              <a:t>3. </a:t>
            </a:r>
          </a:p>
          <a:p>
            <a:pPr defTabSz="453180">
              <a:spcAft>
                <a:spcPts val="554"/>
              </a:spcAft>
              <a:buClr>
                <a:srgbClr val="A23A30"/>
              </a:buClr>
            </a:pPr>
            <a:r>
              <a:rPr lang="en-GB" sz="2800" i="1" dirty="0">
                <a:solidFill>
                  <a:srgbClr val="767171"/>
                </a:solidFill>
                <a:latin typeface="Libian SC Regular"/>
                <a:cs typeface="Libian SC Regular"/>
              </a:rPr>
              <a:t>4. </a:t>
            </a:r>
          </a:p>
          <a:p>
            <a:pPr defTabSz="453180">
              <a:spcAft>
                <a:spcPts val="554"/>
              </a:spcAft>
              <a:buClr>
                <a:srgbClr val="A23A30"/>
              </a:buClr>
            </a:pPr>
            <a:r>
              <a:rPr lang="en-GB" sz="2800" i="1" dirty="0">
                <a:solidFill>
                  <a:srgbClr val="767171"/>
                </a:solidFill>
                <a:latin typeface="Libian SC Regular"/>
                <a:cs typeface="Libian SC Regular"/>
              </a:rPr>
              <a:t>5. </a:t>
            </a:r>
          </a:p>
        </p:txBody>
      </p:sp>
      <p:sp>
        <p:nvSpPr>
          <p:cNvPr id="6" name="Rounded Rectangle 5"/>
          <p:cNvSpPr/>
          <p:nvPr/>
        </p:nvSpPr>
        <p:spPr>
          <a:xfrm>
            <a:off x="7646252" y="3135464"/>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25491621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chemeClr val="bg1"/>
                </a:solidFill>
                <a:latin typeface="Calibri" panose="020F0502020204030204" pitchFamily="34" charset="0"/>
              </a:rPr>
              <a:t>Fast breathing</a:t>
            </a:r>
          </a:p>
        </p:txBody>
      </p:sp>
      <p:sp>
        <p:nvSpPr>
          <p:cNvPr id="5" name="TextBox 4"/>
          <p:cNvSpPr txBox="1"/>
          <p:nvPr/>
        </p:nvSpPr>
        <p:spPr>
          <a:xfrm>
            <a:off x="597647" y="2261943"/>
            <a:ext cx="10410644" cy="3032067"/>
          </a:xfrm>
          <a:prstGeom prst="rect">
            <a:avLst/>
          </a:prstGeom>
          <a:noFill/>
        </p:spPr>
        <p:txBody>
          <a:bodyPr wrap="square" lIns="90634" tIns="45317" rIns="90634" bIns="45317" rtlCol="0">
            <a:spAutoFit/>
          </a:bodyPr>
          <a:lstStyle/>
          <a:p>
            <a:pPr defTabSz="453180">
              <a:spcAft>
                <a:spcPts val="554"/>
              </a:spcAft>
              <a:buClr>
                <a:srgbClr val="A23A30"/>
              </a:buClr>
            </a:pPr>
            <a:r>
              <a:rPr lang="en-GB" sz="2800" dirty="0">
                <a:solidFill>
                  <a:srgbClr val="767171"/>
                </a:solidFill>
                <a:latin typeface="Calibri" panose="020F0502020204030204" pitchFamily="34" charset="0"/>
              </a:rPr>
              <a:t>Write “fast” or “normal” next to each number:</a:t>
            </a:r>
          </a:p>
          <a:p>
            <a:pPr defTabSz="453180">
              <a:spcAft>
                <a:spcPts val="554"/>
              </a:spcAft>
              <a:buClr>
                <a:srgbClr val="A23A30"/>
              </a:buClr>
            </a:pPr>
            <a:r>
              <a:rPr lang="en-GB" sz="2800" i="1" dirty="0">
                <a:solidFill>
                  <a:srgbClr val="767171"/>
                </a:solidFill>
                <a:latin typeface="Libian SC Regular"/>
                <a:cs typeface="Libian SC Regular"/>
              </a:rPr>
              <a:t>1.  Bill – 4 months old – 60 breaths/minute</a:t>
            </a:r>
          </a:p>
          <a:p>
            <a:pPr defTabSz="453180">
              <a:spcAft>
                <a:spcPts val="554"/>
              </a:spcAft>
              <a:buClr>
                <a:srgbClr val="A23A30"/>
              </a:buClr>
            </a:pPr>
            <a:r>
              <a:rPr lang="en-GB" sz="2800" i="1" dirty="0">
                <a:solidFill>
                  <a:srgbClr val="767171"/>
                </a:solidFill>
                <a:latin typeface="Libian SC Regular"/>
                <a:cs typeface="Libian SC Regular"/>
              </a:rPr>
              <a:t>2. Susan – 2 years old – 38 breaths/minute</a:t>
            </a:r>
          </a:p>
          <a:p>
            <a:pPr defTabSz="453180">
              <a:spcAft>
                <a:spcPts val="554"/>
              </a:spcAft>
              <a:buClr>
                <a:srgbClr val="A23A30"/>
              </a:buClr>
            </a:pPr>
            <a:r>
              <a:rPr lang="en-GB" sz="2800" i="1" dirty="0">
                <a:solidFill>
                  <a:srgbClr val="767171"/>
                </a:solidFill>
                <a:latin typeface="Libian SC Regular"/>
                <a:cs typeface="Libian SC Regular"/>
              </a:rPr>
              <a:t>3. Betty – 7 months old – 70 breaths/minute</a:t>
            </a:r>
          </a:p>
          <a:p>
            <a:pPr defTabSz="453180">
              <a:spcAft>
                <a:spcPts val="554"/>
              </a:spcAft>
              <a:buClr>
                <a:srgbClr val="A23A30"/>
              </a:buClr>
            </a:pPr>
            <a:r>
              <a:rPr lang="en-GB" sz="2800" i="1" dirty="0">
                <a:solidFill>
                  <a:srgbClr val="767171"/>
                </a:solidFill>
                <a:latin typeface="Libian SC Regular"/>
                <a:cs typeface="Libian SC Regular"/>
              </a:rPr>
              <a:t>4. Alex – 4 years old – 55 breaths/minute</a:t>
            </a:r>
          </a:p>
          <a:p>
            <a:pPr defTabSz="453180">
              <a:spcAft>
                <a:spcPts val="554"/>
              </a:spcAft>
              <a:buClr>
                <a:srgbClr val="A23A30"/>
              </a:buClr>
            </a:pPr>
            <a:r>
              <a:rPr lang="en-GB" sz="2800" i="1" dirty="0">
                <a:solidFill>
                  <a:srgbClr val="767171"/>
                </a:solidFill>
                <a:latin typeface="Libian SC Regular"/>
                <a:cs typeface="Libian SC Regular"/>
              </a:rPr>
              <a:t>5. Simon – 1 year old – 35 breaths/minute</a:t>
            </a:r>
          </a:p>
        </p:txBody>
      </p:sp>
      <p:sp>
        <p:nvSpPr>
          <p:cNvPr id="6" name="Rounded Rectangle 5"/>
          <p:cNvSpPr/>
          <p:nvPr/>
        </p:nvSpPr>
        <p:spPr>
          <a:xfrm>
            <a:off x="8426752" y="2659191"/>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26984736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latin typeface="Calibri" panose="020F0502020204030204" pitchFamily="34" charset="0"/>
                <a:cs typeface="Impact"/>
              </a:rPr>
              <a:t>How to count breaths</a:t>
            </a:r>
            <a:endParaRPr lang="en-US" sz="4400" dirty="0"/>
          </a:p>
        </p:txBody>
      </p:sp>
      <p:sp>
        <p:nvSpPr>
          <p:cNvPr id="40" name="TextBox 39"/>
          <p:cNvSpPr txBox="1"/>
          <p:nvPr/>
        </p:nvSpPr>
        <p:spPr>
          <a:xfrm>
            <a:off x="483041" y="1599261"/>
            <a:ext cx="6925092" cy="3884352"/>
          </a:xfrm>
          <a:prstGeom prst="rect">
            <a:avLst/>
          </a:prstGeom>
          <a:noFill/>
        </p:spPr>
        <p:txBody>
          <a:bodyPr wrap="square" lIns="90634" tIns="45317" rIns="90634" bIns="45317" rtlCol="0">
            <a:spAutoFit/>
          </a:bodyPr>
          <a:lstStyle/>
          <a:p>
            <a:pPr defTabSz="453180">
              <a:spcAft>
                <a:spcPts val="554"/>
              </a:spcAft>
              <a:buClr>
                <a:srgbClr val="A23A30"/>
              </a:buClr>
            </a:pPr>
            <a:r>
              <a:rPr lang="en-GB" sz="3200" b="1" dirty="0">
                <a:solidFill>
                  <a:srgbClr val="767171"/>
                </a:solidFill>
                <a:latin typeface="Calibri" panose="020F0502020204030204" pitchFamily="34" charset="0"/>
              </a:rPr>
              <a:t>With the caregiver’s help: </a:t>
            </a:r>
          </a:p>
          <a:p>
            <a:pPr marL="406400" indent="-406400" defTabSz="453180">
              <a:spcAft>
                <a:spcPts val="554"/>
              </a:spcAft>
              <a:buClr>
                <a:schemeClr val="accent6">
                  <a:lumMod val="75000"/>
                </a:schemeClr>
              </a:buClr>
              <a:buFont typeface="+mj-lt"/>
              <a:buAutoNum type="arabicPeriod"/>
            </a:pPr>
            <a:r>
              <a:rPr lang="en-GB" sz="2800" b="1" dirty="0">
                <a:solidFill>
                  <a:srgbClr val="767171"/>
                </a:solidFill>
                <a:latin typeface="Calibri" panose="020F0502020204030204" pitchFamily="34" charset="0"/>
              </a:rPr>
              <a:t>Get the child calm, still, and undressed from the waist up.</a:t>
            </a:r>
          </a:p>
          <a:p>
            <a:pPr marL="406400" indent="-406400" defTabSz="453180">
              <a:spcAft>
                <a:spcPts val="554"/>
              </a:spcAft>
              <a:buClr>
                <a:schemeClr val="accent6">
                  <a:lumMod val="75000"/>
                </a:schemeClr>
              </a:buClr>
              <a:buFont typeface="+mj-lt"/>
              <a:buAutoNum type="arabicPeriod"/>
            </a:pPr>
            <a:r>
              <a:rPr lang="en-GB" sz="2800" b="1" dirty="0">
                <a:solidFill>
                  <a:srgbClr val="767171"/>
                </a:solidFill>
                <a:latin typeface="Calibri" panose="020F0502020204030204" pitchFamily="34" charset="0"/>
              </a:rPr>
              <a:t> For one minute, watch the child’s breathing. </a:t>
            </a:r>
          </a:p>
          <a:p>
            <a:pPr marL="406400" indent="-406400" defTabSz="453180">
              <a:spcAft>
                <a:spcPts val="554"/>
              </a:spcAft>
              <a:buClr>
                <a:schemeClr val="accent6">
                  <a:lumMod val="75000"/>
                </a:schemeClr>
              </a:buClr>
              <a:buFont typeface="+mj-lt"/>
              <a:buAutoNum type="arabicPeriod"/>
            </a:pPr>
            <a:r>
              <a:rPr lang="en-GB" sz="2800" b="1" dirty="0">
                <a:solidFill>
                  <a:srgbClr val="767171"/>
                </a:solidFill>
                <a:latin typeface="Calibri" panose="020F0502020204030204" pitchFamily="34" charset="0"/>
              </a:rPr>
              <a:t> After one minute, record the number of breaths. </a:t>
            </a:r>
          </a:p>
          <a:p>
            <a:pPr marL="406400" indent="-406400" defTabSz="453180">
              <a:spcAft>
                <a:spcPts val="554"/>
              </a:spcAft>
              <a:buClr>
                <a:schemeClr val="accent6">
                  <a:lumMod val="75000"/>
                </a:schemeClr>
              </a:buClr>
              <a:buFont typeface="+mj-lt"/>
              <a:buAutoNum type="arabicPeriod"/>
            </a:pPr>
            <a:r>
              <a:rPr lang="en-GB" sz="2800" b="1" dirty="0">
                <a:solidFill>
                  <a:srgbClr val="767171"/>
                </a:solidFill>
                <a:latin typeface="Calibri" panose="020F0502020204030204" pitchFamily="34" charset="0"/>
              </a:rPr>
              <a:t> If you are unsure, do the count again</a:t>
            </a:r>
            <a:r>
              <a:rPr lang="en-GB" sz="2800" dirty="0">
                <a:solidFill>
                  <a:srgbClr val="767171"/>
                </a:solidFill>
                <a:latin typeface="Calibri" panose="020F0502020204030204" pitchFamily="34" charset="0"/>
              </a:rPr>
              <a:t>.</a:t>
            </a:r>
          </a:p>
        </p:txBody>
      </p:sp>
      <p:pic>
        <p:nvPicPr>
          <p:cNvPr id="30" name="Picture 29" descr="Poster_MotherBabyDoctor_revised_2.jpg"/>
          <p:cNvPicPr>
            <a:picLocks noChangeAspect="1"/>
          </p:cNvPicPr>
          <p:nvPr/>
        </p:nvPicPr>
        <p:blipFill rotWithShape="1">
          <a:blip r:embed="rId3" cstate="email">
            <a:extLst>
              <a:ext uri="{28A0092B-C50C-407E-A947-70E740481C1C}">
                <a14:useLocalDpi xmlns:a14="http://schemas.microsoft.com/office/drawing/2010/main"/>
              </a:ext>
            </a:extLst>
          </a:blip>
          <a:srcRect l="-2352"/>
          <a:stretch/>
        </p:blipFill>
        <p:spPr>
          <a:xfrm>
            <a:off x="7285265" y="2049204"/>
            <a:ext cx="3932765" cy="2978893"/>
          </a:xfrm>
          <a:prstGeom prst="roundRect">
            <a:avLst>
              <a:gd name="adj" fmla="val 3651"/>
            </a:avLst>
          </a:prstGeom>
        </p:spPr>
      </p:pic>
    </p:spTree>
    <p:extLst>
      <p:ext uri="{BB962C8B-B14F-4D97-AF65-F5344CB8AC3E}">
        <p14:creationId xmlns:p14="http://schemas.microsoft.com/office/powerpoint/2010/main" val="15223001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latin typeface="Calibri" panose="020F0502020204030204" pitchFamily="34" charset="0"/>
                <a:cs typeface="Impact"/>
              </a:rPr>
              <a:t>VIDEO 8 - How to count breaths</a:t>
            </a:r>
            <a:br>
              <a:rPr lang="en-GB" sz="2000" dirty="0">
                <a:solidFill>
                  <a:srgbClr val="505150"/>
                </a:solidFill>
              </a:rPr>
            </a:br>
            <a:endParaRPr lang="en-US" sz="4400" dirty="0"/>
          </a:p>
        </p:txBody>
      </p:sp>
      <p:sp>
        <p:nvSpPr>
          <p:cNvPr id="5" name="TextBox 4"/>
          <p:cNvSpPr txBox="1"/>
          <p:nvPr/>
        </p:nvSpPr>
        <p:spPr>
          <a:xfrm>
            <a:off x="905493" y="1533104"/>
            <a:ext cx="9050988" cy="1147449"/>
          </a:xfrm>
          <a:prstGeom prst="rect">
            <a:avLst/>
          </a:prstGeom>
          <a:noFill/>
        </p:spPr>
        <p:txBody>
          <a:bodyPr wrap="square" lIns="90634" tIns="45317" rIns="90634" bIns="45317" rtlCol="0">
            <a:spAutoFit/>
          </a:bodyPr>
          <a:lstStyle/>
          <a:p>
            <a:pPr marL="457200" indent="-457200" defTabSz="453180">
              <a:spcAft>
                <a:spcPts val="554"/>
              </a:spcAft>
              <a:buFont typeface="Wingdings" charset="2"/>
              <a:buChar char="§"/>
            </a:pPr>
            <a:r>
              <a:rPr lang="en-GB" sz="3200" dirty="0">
                <a:solidFill>
                  <a:srgbClr val="767171"/>
                </a:solidFill>
                <a:latin typeface="Calibri" panose="020F0502020204030204" pitchFamily="34" charset="0"/>
              </a:rPr>
              <a:t>Watch the video carefully.</a:t>
            </a:r>
          </a:p>
          <a:p>
            <a:pPr marL="457200" indent="-457200" defTabSz="453180">
              <a:spcAft>
                <a:spcPts val="554"/>
              </a:spcAft>
              <a:buFont typeface="Wingdings" charset="2"/>
              <a:buChar char="§"/>
            </a:pPr>
            <a:r>
              <a:rPr lang="en-GB" sz="3200" dirty="0">
                <a:solidFill>
                  <a:srgbClr val="767171"/>
                </a:solidFill>
                <a:latin typeface="Calibri" panose="020F0502020204030204" pitchFamily="34" charset="0"/>
              </a:rPr>
              <a:t>It will teach you how to count breaths</a:t>
            </a:r>
            <a:endParaRPr lang="en-GB" sz="3600" dirty="0">
              <a:solidFill>
                <a:srgbClr val="767171"/>
              </a:solidFill>
              <a:latin typeface="Calibri" panose="020F050202020403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38250" y="2920953"/>
            <a:ext cx="6355086" cy="3323398"/>
          </a:xfrm>
          <a:prstGeom prst="rect">
            <a:avLst/>
          </a:prstGeom>
        </p:spPr>
      </p:pic>
      <p:pic>
        <p:nvPicPr>
          <p:cNvPr id="6" name="Picture 5"/>
          <p:cNvPicPr>
            <a:picLocks noChangeAspect="1"/>
          </p:cNvPicPr>
          <p:nvPr/>
        </p:nvPicPr>
        <p:blipFill>
          <a:blip r:embed="rId4"/>
          <a:stretch>
            <a:fillRect/>
          </a:stretch>
        </p:blipFill>
        <p:spPr>
          <a:xfrm>
            <a:off x="8123210" y="3310727"/>
            <a:ext cx="3200400" cy="2387600"/>
          </a:xfrm>
          <a:prstGeom prst="rect">
            <a:avLst/>
          </a:prstGeom>
        </p:spPr>
      </p:pic>
    </p:spTree>
    <p:extLst>
      <p:ext uri="{BB962C8B-B14F-4D97-AF65-F5344CB8AC3E}">
        <p14:creationId xmlns:p14="http://schemas.microsoft.com/office/powerpoint/2010/main" val="1586184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236380949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p:txBody>
          <a:bodyPr>
            <a:noAutofit/>
          </a:bodyPr>
          <a:lstStyle/>
          <a:p>
            <a:r>
              <a:rPr lang="en-US" b="1" dirty="0">
                <a:solidFill>
                  <a:schemeClr val="bg1"/>
                </a:solidFill>
                <a:latin typeface="Calibri" panose="020F0502020204030204" pitchFamily="34" charset="0"/>
              </a:rPr>
              <a:t>How to use your respiratory timer</a:t>
            </a:r>
          </a:p>
        </p:txBody>
      </p:sp>
      <p:sp>
        <p:nvSpPr>
          <p:cNvPr id="4" name="TextBox 3"/>
          <p:cNvSpPr txBox="1"/>
          <p:nvPr/>
        </p:nvSpPr>
        <p:spPr>
          <a:xfrm>
            <a:off x="590550" y="1546681"/>
            <a:ext cx="9677400" cy="4893647"/>
          </a:xfrm>
          <a:prstGeom prst="rect">
            <a:avLst/>
          </a:prstGeom>
          <a:noFill/>
        </p:spPr>
        <p:txBody>
          <a:bodyPr wrap="square" rtlCol="0">
            <a:spAutoFit/>
          </a:bodyPr>
          <a:lstStyle/>
          <a:p>
            <a:pPr marL="342900" indent="-342900">
              <a:spcAft>
                <a:spcPts val="1200"/>
              </a:spcAft>
              <a:buAutoNum type="arabicPeriod"/>
            </a:pPr>
            <a:r>
              <a:rPr lang="en-US" sz="2800" b="1" dirty="0">
                <a:solidFill>
                  <a:schemeClr val="bg2">
                    <a:lumMod val="50000"/>
                  </a:schemeClr>
                </a:solidFill>
              </a:rPr>
              <a:t>Push the START/STOP button</a:t>
            </a:r>
          </a:p>
          <a:p>
            <a:pPr marL="342900" indent="-342900">
              <a:spcAft>
                <a:spcPts val="1200"/>
              </a:spcAft>
              <a:buAutoNum type="arabicPeriod"/>
            </a:pPr>
            <a:r>
              <a:rPr lang="en-US" sz="2800" b="1" dirty="0">
                <a:solidFill>
                  <a:schemeClr val="bg2">
                    <a:lumMod val="50000"/>
                  </a:schemeClr>
                </a:solidFill>
              </a:rPr>
              <a:t>A short beep sound will be heard, to show that the timer is starting</a:t>
            </a:r>
          </a:p>
          <a:p>
            <a:pPr marL="342900" indent="-342900">
              <a:spcAft>
                <a:spcPts val="1200"/>
              </a:spcAft>
              <a:buAutoNum type="arabicPeriod"/>
            </a:pPr>
            <a:r>
              <a:rPr lang="en-US" sz="2800" b="1" dirty="0">
                <a:solidFill>
                  <a:schemeClr val="bg2">
                    <a:lumMod val="50000"/>
                  </a:schemeClr>
                </a:solidFill>
              </a:rPr>
              <a:t>You must start counting as soon as you hear the beep</a:t>
            </a:r>
          </a:p>
          <a:p>
            <a:pPr marL="342900" indent="-342900">
              <a:spcAft>
                <a:spcPts val="1200"/>
              </a:spcAft>
              <a:buAutoNum type="arabicPeriod"/>
            </a:pPr>
            <a:r>
              <a:rPr lang="en-US" sz="2800" b="1" dirty="0">
                <a:solidFill>
                  <a:schemeClr val="bg2">
                    <a:lumMod val="50000"/>
                  </a:schemeClr>
                </a:solidFill>
              </a:rPr>
              <a:t>At 30 seconds you will hear another short beep. You should continue counting</a:t>
            </a:r>
          </a:p>
          <a:p>
            <a:pPr marL="342900" indent="-342900">
              <a:spcAft>
                <a:spcPts val="1200"/>
              </a:spcAft>
              <a:buAutoNum type="arabicPeriod"/>
            </a:pPr>
            <a:r>
              <a:rPr lang="en-US" sz="2800" b="1" dirty="0">
                <a:solidFill>
                  <a:schemeClr val="bg2">
                    <a:lumMod val="50000"/>
                  </a:schemeClr>
                </a:solidFill>
              </a:rPr>
              <a:t>At 60 second you will hear two short beeps – stop counting</a:t>
            </a:r>
          </a:p>
          <a:p>
            <a:pPr marL="342900" indent="-342900">
              <a:spcAft>
                <a:spcPts val="1200"/>
              </a:spcAft>
              <a:buAutoNum type="arabicPeriod"/>
            </a:pPr>
            <a:r>
              <a:rPr lang="en-US" sz="2800" b="1" dirty="0">
                <a:solidFill>
                  <a:schemeClr val="bg2">
                    <a:lumMod val="50000"/>
                  </a:schemeClr>
                </a:solidFill>
              </a:rPr>
              <a:t>The timer will automatically shut off</a:t>
            </a:r>
          </a:p>
          <a:p>
            <a:pPr marL="342900" indent="-342900">
              <a:spcAft>
                <a:spcPts val="1200"/>
              </a:spcAft>
              <a:buAutoNum type="arabicPeriod"/>
            </a:pPr>
            <a:endParaRPr lang="en-US" sz="2800" dirty="0"/>
          </a:p>
        </p:txBody>
      </p:sp>
      <p:pic>
        <p:nvPicPr>
          <p:cNvPr id="13314" name="Picture 2" descr="http://medicom.co.id/wp-content/uploads/2014/08/ari-timer1.jpg"/>
          <p:cNvPicPr>
            <a:picLocks noChangeAspect="1" noChangeArrowheads="1"/>
          </p:cNvPicPr>
          <p:nvPr/>
        </p:nvPicPr>
        <p:blipFill rotWithShape="1">
          <a:blip r:embed="rId6">
            <a:extLst>
              <a:ext uri="{28A0092B-C50C-407E-A947-70E740481C1C}">
                <a14:useLocalDpi xmlns:a14="http://schemas.microsoft.com/office/drawing/2010/main" val="0"/>
              </a:ext>
            </a:extLst>
          </a:blip>
          <a:srcRect l="9272" t="9432" r="27122" b="22235"/>
          <a:stretch/>
        </p:blipFill>
        <p:spPr bwMode="auto">
          <a:xfrm>
            <a:off x="9810750" y="4355970"/>
            <a:ext cx="2333625" cy="250203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 y="6150114"/>
            <a:ext cx="8343900" cy="1015663"/>
          </a:xfrm>
          <a:prstGeom prst="rect">
            <a:avLst/>
          </a:prstGeom>
          <a:noFill/>
        </p:spPr>
        <p:txBody>
          <a:bodyPr wrap="square" rtlCol="0">
            <a:spAutoFit/>
          </a:bodyPr>
          <a:lstStyle/>
          <a:p>
            <a:r>
              <a:rPr lang="en-US" sz="2000" dirty="0"/>
              <a:t>Note that the timer can also be stopped at any time if needed, by pushing the START/STOP button once. </a:t>
            </a:r>
          </a:p>
          <a:p>
            <a:endParaRPr lang="en-US" sz="2000" dirty="0"/>
          </a:p>
        </p:txBody>
      </p:sp>
    </p:spTree>
    <p:extLst>
      <p:ext uri="{BB962C8B-B14F-4D97-AF65-F5344CB8AC3E}">
        <p14:creationId xmlns:p14="http://schemas.microsoft.com/office/powerpoint/2010/main" val="30068330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Count for a full minute!</a:t>
            </a:r>
          </a:p>
        </p:txBody>
      </p:sp>
      <p:sp>
        <p:nvSpPr>
          <p:cNvPr id="3" name="Rectangle 2"/>
          <p:cNvSpPr/>
          <p:nvPr/>
        </p:nvSpPr>
        <p:spPr>
          <a:xfrm>
            <a:off x="5486400" y="1473048"/>
            <a:ext cx="6096000" cy="4893647"/>
          </a:xfrm>
          <a:prstGeom prst="rect">
            <a:avLst/>
          </a:prstGeom>
        </p:spPr>
        <p:txBody>
          <a:bodyPr>
            <a:spAutoFit/>
          </a:bodyPr>
          <a:lstStyle/>
          <a:p>
            <a:r>
              <a:rPr lang="en-US" sz="2800" b="1" dirty="0">
                <a:solidFill>
                  <a:srgbClr val="767171"/>
                </a:solidFill>
              </a:rPr>
              <a:t>Remember to count breaths until you hear TWO BEEPS (60 seconds).</a:t>
            </a:r>
          </a:p>
          <a:p>
            <a:endParaRPr lang="en-US" sz="2800" b="1" dirty="0">
              <a:solidFill>
                <a:srgbClr val="767171"/>
              </a:solidFill>
            </a:endParaRPr>
          </a:p>
          <a:p>
            <a:r>
              <a:rPr lang="en-US" sz="2800" b="1" dirty="0">
                <a:solidFill>
                  <a:srgbClr val="767171"/>
                </a:solidFill>
              </a:rPr>
              <a:t>Do </a:t>
            </a:r>
            <a:r>
              <a:rPr lang="en-US" sz="3200" b="1" dirty="0">
                <a:solidFill>
                  <a:srgbClr val="767171"/>
                </a:solidFill>
              </a:rPr>
              <a:t>NOT</a:t>
            </a:r>
            <a:r>
              <a:rPr lang="en-US" sz="2800" b="1" dirty="0">
                <a:solidFill>
                  <a:srgbClr val="767171"/>
                </a:solidFill>
              </a:rPr>
              <a:t> count the ticking sound from the timer! </a:t>
            </a:r>
          </a:p>
          <a:p>
            <a:endParaRPr lang="en-US" sz="2800" b="1" dirty="0">
              <a:solidFill>
                <a:srgbClr val="767171"/>
              </a:solidFill>
            </a:endParaRPr>
          </a:p>
          <a:p>
            <a:r>
              <a:rPr lang="en-US" sz="2800" b="1" dirty="0">
                <a:solidFill>
                  <a:srgbClr val="767171"/>
                </a:solidFill>
              </a:rPr>
              <a:t>This is a common mistake – make sure that you focus on counting the actual breaths!</a:t>
            </a:r>
            <a:endParaRPr lang="en-US" sz="2800" dirty="0">
              <a:solidFill>
                <a:srgbClr val="767171"/>
              </a:solidFill>
            </a:endParaRPr>
          </a:p>
          <a:p>
            <a:endParaRPr lang="en-US" sz="2800" b="1" dirty="0"/>
          </a:p>
          <a:p>
            <a:endParaRPr lang="en-US" sz="2800" dirty="0"/>
          </a:p>
        </p:txBody>
      </p:sp>
      <p:pic>
        <p:nvPicPr>
          <p:cNvPr id="4" name="Picture 3"/>
          <p:cNvPicPr>
            <a:picLocks noChangeAspect="1"/>
          </p:cNvPicPr>
          <p:nvPr/>
        </p:nvPicPr>
        <p:blipFill>
          <a:blip r:embed="rId3"/>
          <a:stretch>
            <a:fillRect/>
          </a:stretch>
        </p:blipFill>
        <p:spPr>
          <a:xfrm>
            <a:off x="428723" y="2426260"/>
            <a:ext cx="4602377" cy="25457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863830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371009816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8194" name="Picture 2" descr="http://img.cellular-news.com/story/40580/Nokia_Announces_Three_New_CDMA_Based_Mobile_Phones_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1661" y="2203806"/>
            <a:ext cx="1925589" cy="192558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p:txBody>
          <a:bodyPr/>
          <a:lstStyle/>
          <a:p>
            <a:r>
              <a:rPr lang="en-US" dirty="0"/>
              <a:t>If you don’t have a respiratory timer</a:t>
            </a:r>
          </a:p>
        </p:txBody>
      </p:sp>
      <p:sp>
        <p:nvSpPr>
          <p:cNvPr id="3" name="TextBox 2"/>
          <p:cNvSpPr txBox="1"/>
          <p:nvPr/>
        </p:nvSpPr>
        <p:spPr>
          <a:xfrm>
            <a:off x="183335" y="1676400"/>
            <a:ext cx="9367886" cy="4031873"/>
          </a:xfrm>
          <a:prstGeom prst="rect">
            <a:avLst/>
          </a:prstGeom>
          <a:noFill/>
        </p:spPr>
        <p:txBody>
          <a:bodyPr wrap="none" rtlCol="0">
            <a:spAutoFit/>
          </a:bodyPr>
          <a:lstStyle/>
          <a:p>
            <a:r>
              <a:rPr lang="en-US" sz="3200" dirty="0">
                <a:solidFill>
                  <a:srgbClr val="767171"/>
                </a:solidFill>
              </a:rPr>
              <a:t>In case you don’t have a respiratory timer you can use: </a:t>
            </a:r>
          </a:p>
          <a:p>
            <a:endParaRPr lang="en-US" sz="3200" dirty="0">
              <a:solidFill>
                <a:srgbClr val="767171"/>
              </a:solidFill>
            </a:endParaRPr>
          </a:p>
          <a:p>
            <a:pPr marL="457200" indent="-457200">
              <a:buClr>
                <a:schemeClr val="bg2">
                  <a:lumMod val="50000"/>
                </a:schemeClr>
              </a:buClr>
              <a:buFont typeface="Wingdings" charset="2"/>
              <a:buChar char="§"/>
            </a:pPr>
            <a:r>
              <a:rPr lang="en-US" sz="3200" b="1" dirty="0">
                <a:solidFill>
                  <a:srgbClr val="767171"/>
                </a:solidFill>
              </a:rPr>
              <a:t>The timer on a mobile phone</a:t>
            </a:r>
          </a:p>
          <a:p>
            <a:pPr marL="457200" indent="-457200">
              <a:buClr>
                <a:schemeClr val="bg2">
                  <a:lumMod val="50000"/>
                </a:schemeClr>
              </a:buClr>
              <a:buFont typeface="Wingdings" charset="2"/>
              <a:buChar char="§"/>
            </a:pPr>
            <a:endParaRPr lang="en-US" sz="3200" b="1" dirty="0">
              <a:solidFill>
                <a:srgbClr val="767171"/>
              </a:solidFill>
            </a:endParaRPr>
          </a:p>
          <a:p>
            <a:pPr marL="457200" indent="-457200">
              <a:buClr>
                <a:schemeClr val="bg2">
                  <a:lumMod val="50000"/>
                </a:schemeClr>
              </a:buClr>
              <a:buFont typeface="Wingdings" charset="2"/>
              <a:buChar char="§"/>
            </a:pPr>
            <a:r>
              <a:rPr lang="en-US" sz="3200" b="1" dirty="0">
                <a:solidFill>
                  <a:srgbClr val="767171"/>
                </a:solidFill>
              </a:rPr>
              <a:t>A watch or a clock with minute hand</a:t>
            </a:r>
          </a:p>
          <a:p>
            <a:pPr marL="457200" indent="-457200">
              <a:buClr>
                <a:schemeClr val="bg2">
                  <a:lumMod val="50000"/>
                </a:schemeClr>
              </a:buClr>
              <a:buFont typeface="Wingdings" charset="2"/>
              <a:buChar char="§"/>
            </a:pPr>
            <a:endParaRPr lang="en-US" sz="3200" b="1" dirty="0">
              <a:solidFill>
                <a:srgbClr val="767171"/>
              </a:solidFill>
            </a:endParaRPr>
          </a:p>
          <a:p>
            <a:pPr marL="457200" indent="-457200">
              <a:buClr>
                <a:schemeClr val="bg2">
                  <a:lumMod val="50000"/>
                </a:schemeClr>
              </a:buClr>
              <a:buFont typeface="Wingdings" charset="2"/>
              <a:buChar char="§"/>
            </a:pPr>
            <a:r>
              <a:rPr lang="en-US" sz="3200" b="1" dirty="0">
                <a:solidFill>
                  <a:srgbClr val="767171"/>
                </a:solidFill>
              </a:rPr>
              <a:t>Any other device that counts to 1 minute</a:t>
            </a:r>
          </a:p>
          <a:p>
            <a:pPr marL="457200" indent="-457200">
              <a:buClr>
                <a:schemeClr val="bg2">
                  <a:lumMod val="50000"/>
                </a:schemeClr>
              </a:buClr>
              <a:buFont typeface="Wingdings" charset="2"/>
              <a:buChar char="§"/>
            </a:pPr>
            <a:endParaRPr lang="en-US" sz="3200" dirty="0"/>
          </a:p>
        </p:txBody>
      </p:sp>
      <p:pic>
        <p:nvPicPr>
          <p:cNvPr id="8196" name="Picture 4" descr="http://cdn1.theodysseyonline.com/files/2016/02/23/635917875304205162-203674565_Reizen_Talking_Atomic_Watch.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12610" y="3005369"/>
            <a:ext cx="1848261" cy="1609262"/>
          </a:xfrm>
          <a:prstGeom prst="rect">
            <a:avLst/>
          </a:prstGeom>
          <a:noFill/>
          <a:extLst>
            <a:ext uri="{909E8E84-426E-40dd-AFC4-6F175D3DCCD1}">
              <a14:hiddenFill xmlns:a14="http://schemas.microsoft.com/office/drawing/2010/main" xmlns="">
                <a:solidFill>
                  <a:srgbClr val="FFFFFF"/>
                </a:solidFill>
              </a14:hiddenFill>
            </a:ext>
          </a:extLst>
        </p:spPr>
      </p:pic>
      <p:pic>
        <p:nvPicPr>
          <p:cNvPr id="8198" name="Picture 6" descr="http://www.magnifyingaids.com/store/images/large/Low%20Vision%20Wall%20Clock%20Black%20on%20White%20Sm_LRG.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0675" y="2330429"/>
            <a:ext cx="1482536" cy="14825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081935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600" b="1" dirty="0">
                <a:latin typeface="Calibri" panose="020F0502020204030204" pitchFamily="34" charset="0"/>
              </a:rPr>
              <a:t>Session 1: Getting started on module 2</a:t>
            </a:r>
          </a:p>
        </p:txBody>
      </p:sp>
      <p:sp>
        <p:nvSpPr>
          <p:cNvPr id="3" name="Content Placeholder 2"/>
          <p:cNvSpPr>
            <a:spLocks noGrp="1"/>
          </p:cNvSpPr>
          <p:nvPr>
            <p:ph idx="4294967295"/>
          </p:nvPr>
        </p:nvSpPr>
        <p:spPr>
          <a:xfrm>
            <a:off x="1402015" y="1745141"/>
            <a:ext cx="10183812" cy="4146550"/>
          </a:xfrm>
          <a:prstGeom prst="rect">
            <a:avLst/>
          </a:prstGeom>
        </p:spPr>
        <p:txBody>
          <a:bodyPr>
            <a:normAutofit/>
          </a:bodyPr>
          <a:lstStyle/>
          <a:p>
            <a:pPr marL="0" indent="0">
              <a:buClr>
                <a:schemeClr val="accent2">
                  <a:lumMod val="50000"/>
                </a:schemeClr>
              </a:buClr>
              <a:buNone/>
            </a:pPr>
            <a:r>
              <a:rPr lang="en-US" sz="4000" b="1" dirty="0">
                <a:solidFill>
                  <a:schemeClr val="bg2">
                    <a:lumMod val="50000"/>
                  </a:schemeClr>
                </a:solidFill>
                <a:latin typeface="Calibri" panose="020F0502020204030204" pitchFamily="34" charset="0"/>
              </a:rPr>
              <a:t>During this session, your focus is to:</a:t>
            </a:r>
          </a:p>
          <a:p>
            <a:pPr>
              <a:buClr>
                <a:schemeClr val="bg2">
                  <a:lumMod val="50000"/>
                </a:schemeClr>
              </a:buClr>
              <a:buSzPct val="100000"/>
              <a:buFont typeface="Wingdings" charset="2"/>
              <a:buChar char="q"/>
            </a:pPr>
            <a:r>
              <a:rPr lang="en-US" sz="3200" b="1" dirty="0">
                <a:solidFill>
                  <a:schemeClr val="bg2">
                    <a:lumMod val="50000"/>
                  </a:schemeClr>
                </a:solidFill>
                <a:latin typeface="Calibri" panose="020F0502020204030204" pitchFamily="34" charset="0"/>
              </a:rPr>
              <a:t>Review training objectives</a:t>
            </a:r>
          </a:p>
          <a:p>
            <a:pPr>
              <a:buClr>
                <a:schemeClr val="bg2">
                  <a:lumMod val="50000"/>
                </a:schemeClr>
              </a:buClr>
              <a:buSzPct val="100000"/>
              <a:buFont typeface="Wingdings" charset="2"/>
              <a:buChar char="q"/>
            </a:pPr>
            <a:r>
              <a:rPr lang="en-US" sz="3200" b="1" dirty="0">
                <a:solidFill>
                  <a:schemeClr val="bg2">
                    <a:lumMod val="50000"/>
                  </a:schemeClr>
                </a:solidFill>
                <a:latin typeface="Calibri" panose="020F0502020204030204" pitchFamily="34" charset="0"/>
              </a:rPr>
              <a:t>Review training plan</a:t>
            </a:r>
          </a:p>
          <a:p>
            <a:pPr>
              <a:buClr>
                <a:schemeClr val="bg2">
                  <a:lumMod val="50000"/>
                </a:schemeClr>
              </a:buClr>
              <a:buSzPct val="100000"/>
              <a:buFont typeface="Wingdings" charset="2"/>
              <a:buChar char="q"/>
            </a:pPr>
            <a:r>
              <a:rPr lang="en-US" sz="3200" b="1" dirty="0">
                <a:solidFill>
                  <a:schemeClr val="bg2">
                    <a:lumMod val="50000"/>
                  </a:schemeClr>
                </a:solidFill>
                <a:latin typeface="Calibri" panose="020F0502020204030204" pitchFamily="34" charset="0"/>
              </a:rPr>
              <a:t>Share experiences since last training</a:t>
            </a:r>
          </a:p>
          <a:p>
            <a:pPr marL="0" indent="0">
              <a:buClr>
                <a:schemeClr val="accent1"/>
              </a:buClr>
              <a:buSzPct val="100000"/>
              <a:buNone/>
            </a:pPr>
            <a:endParaRPr lang="en-US" sz="3200" b="1" dirty="0">
              <a:solidFill>
                <a:srgbClr val="1A3260"/>
              </a:solidFill>
              <a:latin typeface="Calibri" panose="020F0502020204030204" pitchFamily="34" charset="0"/>
            </a:endParaRPr>
          </a:p>
        </p:txBody>
      </p:sp>
      <p:pic>
        <p:nvPicPr>
          <p:cNvPr id="4" name="Picture 2"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58882" y="2650130"/>
            <a:ext cx="1670766" cy="1342055"/>
          </a:xfrm>
          <a:prstGeom prst="rect">
            <a:avLst/>
          </a:prstGeom>
          <a:noFill/>
          <a:ln w="9525">
            <a:noFill/>
            <a:miter lim="800000"/>
            <a:headEnd/>
            <a:tailEnd/>
          </a:ln>
        </p:spPr>
      </p:pic>
    </p:spTree>
    <p:extLst>
      <p:ext uri="{BB962C8B-B14F-4D97-AF65-F5344CB8AC3E}">
        <p14:creationId xmlns:p14="http://schemas.microsoft.com/office/powerpoint/2010/main" val="32720860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VIDEO 9 – Practice counting breaths</a:t>
            </a:r>
          </a:p>
        </p:txBody>
      </p:sp>
      <p:pic>
        <p:nvPicPr>
          <p:cNvPr id="4" name="Picture 3"/>
          <p:cNvPicPr>
            <a:picLocks noChangeAspect="1"/>
          </p:cNvPicPr>
          <p:nvPr/>
        </p:nvPicPr>
        <p:blipFill>
          <a:blip r:embed="rId3"/>
          <a:stretch>
            <a:fillRect/>
          </a:stretch>
        </p:blipFill>
        <p:spPr>
          <a:xfrm>
            <a:off x="7704110" y="2529677"/>
            <a:ext cx="3200400" cy="2387600"/>
          </a:xfrm>
          <a:prstGeom prst="rect">
            <a:avLst/>
          </a:prstGeom>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9" y="1771246"/>
            <a:ext cx="5327640" cy="39044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373227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79450" y="1824038"/>
            <a:ext cx="9759950" cy="4413250"/>
          </a:xfrm>
        </p:spPr>
        <p:txBody>
          <a:bodyPr/>
          <a:lstStyle/>
          <a:p>
            <a:pPr>
              <a:spcAft>
                <a:spcPts val="1200"/>
              </a:spcAft>
            </a:pPr>
            <a:r>
              <a:rPr lang="en-US" b="1" dirty="0"/>
              <a:t>Counting breaths can be tricky - if you loose count, stop and start over. </a:t>
            </a:r>
          </a:p>
          <a:p>
            <a:pPr>
              <a:spcAft>
                <a:spcPts val="1200"/>
              </a:spcAft>
            </a:pPr>
            <a:r>
              <a:rPr lang="en-US" b="1" dirty="0"/>
              <a:t>Sometimes you need to count several times to make sure you get it right!</a:t>
            </a:r>
          </a:p>
          <a:p>
            <a:pPr>
              <a:spcAft>
                <a:spcPts val="1200"/>
              </a:spcAft>
            </a:pPr>
            <a:r>
              <a:rPr lang="en-US" b="1" dirty="0"/>
              <a:t>Make sure that the child is calm when you count breaths – if you plan on doing an RDT during the assessment, it is probably a good idea to count the breaths FIRST. </a:t>
            </a:r>
          </a:p>
        </p:txBody>
      </p:sp>
      <p:sp>
        <p:nvSpPr>
          <p:cNvPr id="3" name="Title 2"/>
          <p:cNvSpPr>
            <a:spLocks noGrp="1"/>
          </p:cNvSpPr>
          <p:nvPr>
            <p:ph type="title"/>
          </p:nvPr>
        </p:nvSpPr>
        <p:spPr/>
        <p:txBody>
          <a:bodyPr/>
          <a:lstStyle/>
          <a:p>
            <a:r>
              <a:rPr lang="en-US" dirty="0"/>
              <a:t>REMEMBER!</a:t>
            </a:r>
          </a:p>
        </p:txBody>
      </p:sp>
    </p:spTree>
    <p:extLst>
      <p:ext uri="{BB962C8B-B14F-4D97-AF65-F5344CB8AC3E}">
        <p14:creationId xmlns:p14="http://schemas.microsoft.com/office/powerpoint/2010/main" val="7847943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loud Callout 11"/>
          <p:cNvSpPr/>
          <p:nvPr/>
        </p:nvSpPr>
        <p:spPr>
          <a:xfrm>
            <a:off x="3454400" y="1092200"/>
            <a:ext cx="8011159" cy="3097886"/>
          </a:xfrm>
          <a:prstGeom prst="cloudCallout">
            <a:avLst>
              <a:gd name="adj1" fmla="val -47754"/>
              <a:gd name="adj2" fmla="val 51163"/>
            </a:avLst>
          </a:prstGeom>
          <a:solidFill>
            <a:srgbClr val="8CC738"/>
          </a:solidFill>
          <a:ln w="50800">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en-US" sz="2000" dirty="0">
              <a:solidFill>
                <a:srgbClr val="063A73"/>
              </a:solidFill>
            </a:endParaRPr>
          </a:p>
        </p:txBody>
      </p:sp>
      <p:sp>
        <p:nvSpPr>
          <p:cNvPr id="25603" name="Title 1"/>
          <p:cNvSpPr>
            <a:spLocks noGrp="1"/>
          </p:cNvSpPr>
          <p:nvPr>
            <p:ph type="title" idx="4294967295"/>
          </p:nvPr>
        </p:nvSpPr>
        <p:spPr>
          <a:xfrm>
            <a:off x="0" y="411163"/>
            <a:ext cx="10972800" cy="681037"/>
          </a:xfrm>
          <a:prstGeom prst="rect">
            <a:avLst/>
          </a:prstGeom>
        </p:spPr>
        <p:txBody>
          <a:bodyPr/>
          <a:lstStyle/>
          <a:p>
            <a:pPr algn="l" eaLnBrk="1" hangingPunct="1"/>
            <a:r>
              <a:rPr lang="en-US" sz="800"/>
              <a:t>.</a:t>
            </a:r>
          </a:p>
        </p:txBody>
      </p:sp>
      <p:sp>
        <p:nvSpPr>
          <p:cNvPr id="25610" name="Rectangle 2"/>
          <p:cNvSpPr>
            <a:spLocks noGrp="1" noChangeArrowheads="1"/>
          </p:cNvSpPr>
          <p:nvPr>
            <p:ph idx="4294967295"/>
          </p:nvPr>
        </p:nvSpPr>
        <p:spPr>
          <a:xfrm>
            <a:off x="5012833" y="1825102"/>
            <a:ext cx="5816600" cy="1558925"/>
          </a:xfrm>
          <a:prstGeom prst="rect">
            <a:avLst/>
          </a:prstGeom>
        </p:spPr>
        <p:txBody>
          <a:bodyPr wrap="square" anchor="ctr">
            <a:spAutoFit/>
          </a:bodyPr>
          <a:lstStyle/>
          <a:p>
            <a:pPr marL="0" indent="0" eaLnBrk="1" hangingPunct="1">
              <a:spcBef>
                <a:spcPts val="0"/>
              </a:spcBef>
              <a:spcAft>
                <a:spcPts val="0"/>
              </a:spcAft>
              <a:buFont typeface="Arial" pitchFamily="34" charset="0"/>
              <a:buNone/>
            </a:pPr>
            <a:r>
              <a:rPr lang="en-US" sz="3200" b="1" dirty="0">
                <a:solidFill>
                  <a:srgbClr val="002060"/>
                </a:solidFill>
                <a:latin typeface="Calibri" panose="020F0502020204030204" pitchFamily="34" charset="0"/>
              </a:rPr>
              <a:t>LOOK and LISTEN when doing your breathing assessment.  </a:t>
            </a:r>
          </a:p>
          <a:p>
            <a:pPr eaLnBrk="1" hangingPunct="1">
              <a:buFont typeface="Arial" pitchFamily="34" charset="0"/>
              <a:buNone/>
            </a:pPr>
            <a:r>
              <a:rPr lang="en-US" sz="3200" b="1" dirty="0">
                <a:solidFill>
                  <a:srgbClr val="002060"/>
                </a:solidFill>
                <a:latin typeface="Calibri" panose="020F0502020204030204" pitchFamily="34" charset="0"/>
              </a:rPr>
              <a:t>It is OK to count again!</a:t>
            </a:r>
            <a:endParaRPr lang="en-US" sz="3200" dirty="0">
              <a:solidFill>
                <a:schemeClr val="tx2"/>
              </a:solidFill>
            </a:endParaRPr>
          </a:p>
        </p:txBody>
      </p:sp>
      <p:sp>
        <p:nvSpPr>
          <p:cNvPr id="25607" name="Rectangle 11"/>
          <p:cNvSpPr>
            <a:spLocks noChangeArrowheads="1"/>
          </p:cNvSpPr>
          <p:nvPr/>
        </p:nvSpPr>
        <p:spPr bwMode="auto">
          <a:xfrm>
            <a:off x="0" y="1253609"/>
            <a:ext cx="184666" cy="369332"/>
          </a:xfrm>
          <a:prstGeom prst="rect">
            <a:avLst/>
          </a:prstGeom>
          <a:noFill/>
          <a:ln w="9525">
            <a:noFill/>
            <a:miter lim="800000"/>
            <a:headEnd/>
            <a:tailEnd/>
          </a:ln>
        </p:spPr>
        <p:txBody>
          <a:bodyPr wrap="none" anchor="ctr">
            <a:spAutoFit/>
          </a:bodyPr>
          <a:lstStyle/>
          <a:p>
            <a:pPr defTabSz="457200" eaLnBrk="0" hangingPunct="0"/>
            <a:endParaRPr lang="en-US">
              <a:solidFill>
                <a:prstClr val="black"/>
              </a:solidFill>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77480" y="4473725"/>
            <a:ext cx="1813358" cy="1719543"/>
          </a:xfrm>
          <a:prstGeom prst="rect">
            <a:avLst/>
          </a:prstGeom>
        </p:spPr>
      </p:pic>
    </p:spTree>
    <p:extLst>
      <p:ext uri="{BB962C8B-B14F-4D97-AF65-F5344CB8AC3E}">
        <p14:creationId xmlns:p14="http://schemas.microsoft.com/office/powerpoint/2010/main" val="38007544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1"/>
          <p:cNvSpPr>
            <a:spLocks noGrp="1"/>
          </p:cNvSpPr>
          <p:nvPr>
            <p:ph type="title" idx="4294967295"/>
          </p:nvPr>
        </p:nvSpPr>
        <p:spPr>
          <a:xfrm>
            <a:off x="0" y="411163"/>
            <a:ext cx="10972800" cy="681037"/>
          </a:xfrm>
          <a:prstGeom prst="rect">
            <a:avLst/>
          </a:prstGeom>
        </p:spPr>
        <p:txBody>
          <a:bodyPr/>
          <a:lstStyle/>
          <a:p>
            <a:pPr algn="l" eaLnBrk="1" hangingPunct="1"/>
            <a:r>
              <a:rPr lang="en-US" sz="800"/>
              <a:t>.</a:t>
            </a:r>
          </a:p>
        </p:txBody>
      </p:sp>
      <p:sp>
        <p:nvSpPr>
          <p:cNvPr id="12292" name="Content Placeholder 2"/>
          <p:cNvSpPr>
            <a:spLocks noGrp="1"/>
          </p:cNvSpPr>
          <p:nvPr>
            <p:ph idx="4294967295"/>
          </p:nvPr>
        </p:nvSpPr>
        <p:spPr>
          <a:xfrm>
            <a:off x="3556000" y="2438400"/>
            <a:ext cx="8636000" cy="3687763"/>
          </a:xfrm>
          <a:prstGeom prst="rect">
            <a:avLst/>
          </a:prstGeom>
        </p:spPr>
        <p:txBody>
          <a:bodyPr/>
          <a:lstStyle/>
          <a:p>
            <a:pPr eaLnBrk="1" hangingPunct="1">
              <a:buFont typeface="Arial" pitchFamily="34" charset="0"/>
              <a:buNone/>
            </a:pPr>
            <a:r>
              <a:rPr lang="en-US" sz="800" dirty="0"/>
              <a:t>.</a:t>
            </a:r>
          </a:p>
        </p:txBody>
      </p:sp>
      <p:sp>
        <p:nvSpPr>
          <p:cNvPr id="12296" name="Rectangle 11"/>
          <p:cNvSpPr>
            <a:spLocks noChangeArrowheads="1"/>
          </p:cNvSpPr>
          <p:nvPr/>
        </p:nvSpPr>
        <p:spPr bwMode="auto">
          <a:xfrm>
            <a:off x="19" y="1253533"/>
            <a:ext cx="184666" cy="369486"/>
          </a:xfrm>
          <a:prstGeom prst="rect">
            <a:avLst/>
          </a:prstGeom>
          <a:noFill/>
          <a:ln w="9525">
            <a:noFill/>
            <a:miter lim="800000"/>
            <a:headEnd/>
            <a:tailEnd/>
          </a:ln>
        </p:spPr>
        <p:txBody>
          <a:bodyPr wrap="none" anchor="ctr">
            <a:spAutoFit/>
          </a:bodyPr>
          <a:lstStyle/>
          <a:p>
            <a:pPr defTabSz="457177" eaLnBrk="0" hangingPunct="0"/>
            <a:endParaRPr lang="en-US" sz="1801">
              <a:solidFill>
                <a:prstClr val="black"/>
              </a:solidFill>
            </a:endParaRPr>
          </a:p>
        </p:txBody>
      </p:sp>
      <p:sp>
        <p:nvSpPr>
          <p:cNvPr id="12" name="Cloud Callout 11"/>
          <p:cNvSpPr/>
          <p:nvPr/>
        </p:nvSpPr>
        <p:spPr>
          <a:xfrm>
            <a:off x="3594101" y="767329"/>
            <a:ext cx="6790514" cy="4339375"/>
          </a:xfrm>
          <a:prstGeom prst="cloudCallout">
            <a:avLst>
              <a:gd name="adj1" fmla="val -60171"/>
              <a:gd name="adj2" fmla="val 43023"/>
            </a:avLst>
          </a:prstGeom>
          <a:solidFill>
            <a:srgbClr val="8CC738"/>
          </a:solidFill>
          <a:ln w="50800">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177">
              <a:defRPr/>
            </a:pPr>
            <a:endParaRPr lang="en-US" sz="2800" b="1" dirty="0">
              <a:solidFill>
                <a:srgbClr val="063A73"/>
              </a:solidFill>
            </a:endParaRPr>
          </a:p>
        </p:txBody>
      </p:sp>
      <p:sp>
        <p:nvSpPr>
          <p:cNvPr id="11" name="Rectangle 10"/>
          <p:cNvSpPr/>
          <p:nvPr/>
        </p:nvSpPr>
        <p:spPr>
          <a:xfrm>
            <a:off x="4906751" y="1244336"/>
            <a:ext cx="4948711" cy="3046988"/>
          </a:xfrm>
          <a:prstGeom prst="rect">
            <a:avLst/>
          </a:prstGeom>
        </p:spPr>
        <p:txBody>
          <a:bodyPr wrap="square">
            <a:spAutoFit/>
          </a:bodyPr>
          <a:lstStyle/>
          <a:p>
            <a:pPr defTabSz="457177">
              <a:defRPr/>
            </a:pPr>
            <a:r>
              <a:rPr lang="en-US" sz="3200" b="1" dirty="0">
                <a:solidFill>
                  <a:srgbClr val="1A3260"/>
                </a:solidFill>
              </a:rPr>
              <a:t>Know how to:</a:t>
            </a:r>
          </a:p>
          <a:p>
            <a:pPr marL="457200" indent="-457200" defTabSz="457177">
              <a:buClr>
                <a:srgbClr val="1B2F7F"/>
              </a:buClr>
              <a:buFont typeface="Wingdings" charset="2"/>
              <a:buChar char="§"/>
              <a:defRPr/>
            </a:pPr>
            <a:r>
              <a:rPr lang="en-US" sz="3200" b="1" dirty="0">
                <a:solidFill>
                  <a:srgbClr val="1A3260"/>
                </a:solidFill>
              </a:rPr>
              <a:t>Spot pneumonia</a:t>
            </a:r>
          </a:p>
          <a:p>
            <a:pPr marL="457200" indent="-457200" defTabSz="457177">
              <a:buClr>
                <a:srgbClr val="1B2F7F"/>
              </a:buClr>
              <a:buFont typeface="Wingdings" charset="2"/>
              <a:buChar char="§"/>
              <a:defRPr/>
            </a:pPr>
            <a:r>
              <a:rPr lang="en-US" sz="3200" b="1" dirty="0">
                <a:solidFill>
                  <a:srgbClr val="1A3260"/>
                </a:solidFill>
              </a:rPr>
              <a:t>How to count breaths</a:t>
            </a:r>
          </a:p>
          <a:p>
            <a:pPr marL="457200" indent="-457200" defTabSz="457177">
              <a:buClr>
                <a:srgbClr val="1B2F7F"/>
              </a:buClr>
              <a:buFont typeface="Wingdings" charset="2"/>
              <a:buChar char="§"/>
              <a:defRPr/>
            </a:pPr>
            <a:r>
              <a:rPr lang="en-US" sz="3200" b="1" dirty="0">
                <a:solidFill>
                  <a:srgbClr val="1A3260"/>
                </a:solidFill>
              </a:rPr>
              <a:t>When and how to treat </a:t>
            </a:r>
          </a:p>
          <a:p>
            <a:pPr marL="457200" indent="-457200" defTabSz="457177">
              <a:buClr>
                <a:srgbClr val="1B2F7F"/>
              </a:buClr>
              <a:buFont typeface="Wingdings" charset="2"/>
              <a:buChar char="§"/>
              <a:defRPr/>
            </a:pPr>
            <a:r>
              <a:rPr lang="en-US" sz="3200" b="1" dirty="0">
                <a:solidFill>
                  <a:srgbClr val="1A3260"/>
                </a:solidFill>
              </a:rPr>
              <a:t>When to refer </a:t>
            </a:r>
          </a:p>
          <a:p>
            <a:pPr marL="457200" indent="-457200" defTabSz="457177">
              <a:buClr>
                <a:srgbClr val="1B2F7F"/>
              </a:buClr>
              <a:buFont typeface="Wingdings" charset="2"/>
              <a:buChar char="§"/>
              <a:defRPr/>
            </a:pPr>
            <a:r>
              <a:rPr lang="en-US" sz="3200" b="1" dirty="0">
                <a:solidFill>
                  <a:srgbClr val="1A3260"/>
                </a:solidFill>
              </a:rPr>
              <a:t>How to prevent</a:t>
            </a:r>
            <a:endParaRPr lang="en-US" sz="3001" dirty="0">
              <a:solidFill>
                <a:srgbClr val="1A3260"/>
              </a:solidFill>
            </a:endParaRPr>
          </a:p>
        </p:txBody>
      </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49898" y="4934717"/>
            <a:ext cx="1813355" cy="1664755"/>
          </a:xfrm>
          <a:prstGeom prst="rect">
            <a:avLst/>
          </a:prstGeom>
        </p:spPr>
      </p:pic>
    </p:spTree>
    <p:extLst>
      <p:ext uri="{BB962C8B-B14F-4D97-AF65-F5344CB8AC3E}">
        <p14:creationId xmlns:p14="http://schemas.microsoft.com/office/powerpoint/2010/main" val="28606636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prstGeom prst="rect">
            <a:avLst/>
          </a:prstGeom>
          <a:noFill/>
        </p:spPr>
        <p:txBody>
          <a:bodyPr>
            <a:noAutofit/>
          </a:bodyPr>
          <a:lstStyle/>
          <a:p>
            <a:r>
              <a:rPr lang="en-US" sz="3600" b="1" dirty="0">
                <a:latin typeface="Calibri" panose="020F0502020204030204" pitchFamily="34" charset="0"/>
              </a:rPr>
              <a:t>Session 4. Treating pneumonia</a:t>
            </a:r>
            <a:br>
              <a:rPr lang="en-US" sz="3600" b="1" dirty="0">
                <a:latin typeface="Calibri" panose="020F0502020204030204" pitchFamily="34" charset="0"/>
              </a:rPr>
            </a:br>
            <a:endParaRPr lang="en-US" sz="1200" b="1" dirty="0">
              <a:latin typeface="Calibri" panose="020F0502020204030204" pitchFamily="34" charset="0"/>
            </a:endParaRPr>
          </a:p>
        </p:txBody>
      </p:sp>
      <p:pic>
        <p:nvPicPr>
          <p:cNvPr id="3"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9529856" y="2547274"/>
            <a:ext cx="1569114" cy="1231948"/>
          </a:xfrm>
          <a:prstGeom prst="rect">
            <a:avLst/>
          </a:prstGeom>
          <a:noFill/>
          <a:ln w="9525">
            <a:noFill/>
            <a:miter lim="800000"/>
            <a:headEnd/>
            <a:tailEnd/>
          </a:ln>
        </p:spPr>
      </p:pic>
      <p:sp>
        <p:nvSpPr>
          <p:cNvPr id="4" name="Rectangle 3"/>
          <p:cNvSpPr/>
          <p:nvPr/>
        </p:nvSpPr>
        <p:spPr>
          <a:xfrm>
            <a:off x="972124" y="1742547"/>
            <a:ext cx="10592812" cy="2662267"/>
          </a:xfrm>
          <a:prstGeom prst="rect">
            <a:avLst/>
          </a:prstGeom>
        </p:spPr>
        <p:txBody>
          <a:bodyPr wrap="square">
            <a:spAutoFit/>
          </a:bodyPr>
          <a:lstStyle/>
          <a:p>
            <a:pPr defTabSz="457200"/>
            <a:r>
              <a:rPr lang="en-US" sz="4000" b="1" dirty="0">
                <a:solidFill>
                  <a:srgbClr val="767171"/>
                </a:solidFill>
                <a:latin typeface="Calibri" panose="020F0502020204030204" pitchFamily="34" charset="0"/>
              </a:rPr>
              <a:t>During this session, your focus is to:</a:t>
            </a:r>
          </a:p>
          <a:p>
            <a:pPr marL="463550" indent="-463550" defTabSz="457200">
              <a:spcAft>
                <a:spcPts val="600"/>
              </a:spcAft>
              <a:buFont typeface="Wingdings" pitchFamily="2" charset="2"/>
              <a:buChar char="q"/>
            </a:pPr>
            <a:r>
              <a:rPr lang="en-US" sz="2800" b="1" dirty="0">
                <a:solidFill>
                  <a:srgbClr val="767171"/>
                </a:solidFill>
                <a:latin typeface="Calibri" panose="020F0502020204030204" pitchFamily="34" charset="0"/>
              </a:rPr>
              <a:t>Practice Assessing Cases of Pneumonia</a:t>
            </a:r>
          </a:p>
          <a:p>
            <a:pPr marL="463550" indent="-463550" defTabSz="457200">
              <a:spcAft>
                <a:spcPts val="600"/>
              </a:spcAft>
              <a:buFont typeface="Wingdings" pitchFamily="2" charset="2"/>
              <a:buChar char="q"/>
            </a:pPr>
            <a:r>
              <a:rPr lang="en-US" sz="2800" b="1" dirty="0">
                <a:solidFill>
                  <a:srgbClr val="767171"/>
                </a:solidFill>
                <a:latin typeface="Calibri" panose="020F0502020204030204" pitchFamily="34" charset="0"/>
              </a:rPr>
              <a:t>Practice Treatment and Instructions</a:t>
            </a:r>
          </a:p>
          <a:p>
            <a:pPr marL="463550" indent="-463550" defTabSz="457200">
              <a:spcAft>
                <a:spcPts val="600"/>
              </a:spcAft>
              <a:buFont typeface="Wingdings" pitchFamily="2" charset="2"/>
              <a:buChar char="q"/>
            </a:pPr>
            <a:r>
              <a:rPr lang="en-US" sz="2800" b="1" dirty="0">
                <a:solidFill>
                  <a:srgbClr val="767171"/>
                </a:solidFill>
                <a:latin typeface="Calibri" panose="020F0502020204030204" pitchFamily="34" charset="0"/>
              </a:rPr>
              <a:t>Role Play Caregiver Interviews</a:t>
            </a:r>
          </a:p>
          <a:p>
            <a:pPr marL="463550" indent="-463550" defTabSz="457200">
              <a:spcAft>
                <a:spcPts val="600"/>
              </a:spcAft>
              <a:buFont typeface="Wingdings" pitchFamily="2" charset="2"/>
              <a:buChar char="q"/>
            </a:pPr>
            <a:r>
              <a:rPr lang="en-US" sz="2800" b="1" dirty="0">
                <a:solidFill>
                  <a:srgbClr val="767171"/>
                </a:solidFill>
                <a:latin typeface="Calibri" panose="020F0502020204030204" pitchFamily="34" charset="0"/>
              </a:rPr>
              <a:t>Advise on Home-Treatment and Prevention</a:t>
            </a:r>
            <a:endParaRPr lang="en-US" sz="2800" dirty="0">
              <a:solidFill>
                <a:srgbClr val="767171"/>
              </a:solidFill>
              <a:latin typeface="Calibri" panose="020F0502020204030204" pitchFamily="34" charset="0"/>
            </a:endParaRPr>
          </a:p>
        </p:txBody>
      </p:sp>
    </p:spTree>
    <p:extLst>
      <p:ext uri="{BB962C8B-B14F-4D97-AF65-F5344CB8AC3E}">
        <p14:creationId xmlns:p14="http://schemas.microsoft.com/office/powerpoint/2010/main" val="28834188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Sick Child Guide: Page 2</a:t>
            </a:r>
          </a:p>
        </p:txBody>
      </p:sp>
      <p:sp>
        <p:nvSpPr>
          <p:cNvPr id="3" name="Content Placeholder 2"/>
          <p:cNvSpPr>
            <a:spLocks noGrp="1"/>
          </p:cNvSpPr>
          <p:nvPr>
            <p:ph idx="4294967295"/>
          </p:nvPr>
        </p:nvSpPr>
        <p:spPr>
          <a:xfrm>
            <a:off x="0" y="1600200"/>
            <a:ext cx="10972800" cy="4525963"/>
          </a:xfrm>
          <a:prstGeom prst="rect">
            <a:avLst/>
          </a:prstGeom>
        </p:spPr>
        <p:txBody>
          <a:bodyPr/>
          <a:lstStyle/>
          <a:p>
            <a:pPr marL="0" indent="0">
              <a:buNone/>
            </a:pPr>
            <a:r>
              <a:rPr lang="en-US" dirty="0">
                <a:solidFill>
                  <a:schemeClr val="bg1"/>
                </a:solidFill>
              </a:rPr>
              <a:t>.</a:t>
            </a:r>
          </a:p>
        </p:txBody>
      </p:sp>
      <p:sp>
        <p:nvSpPr>
          <p:cNvPr id="2" name="Left Arrow 1"/>
          <p:cNvSpPr/>
          <p:nvPr/>
        </p:nvSpPr>
        <p:spPr>
          <a:xfrm>
            <a:off x="4642481" y="4160273"/>
            <a:ext cx="2052309" cy="904458"/>
          </a:xfrm>
          <a:prstGeom prst="leftArrow">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759433" y="1217143"/>
            <a:ext cx="3772853" cy="5371301"/>
          </a:xfrm>
          <a:prstGeom prst="rect">
            <a:avLst/>
          </a:prstGeom>
        </p:spPr>
      </p:pic>
      <p:sp>
        <p:nvSpPr>
          <p:cNvPr id="9" name="Rounded Rectangle 8"/>
          <p:cNvSpPr/>
          <p:nvPr/>
        </p:nvSpPr>
        <p:spPr>
          <a:xfrm>
            <a:off x="6693776" y="3400060"/>
            <a:ext cx="3796671" cy="2513662"/>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a:buFont typeface="Arial" pitchFamily="34" charset="0"/>
              <a:buNone/>
            </a:pPr>
            <a:r>
              <a:rPr lang="en-US" sz="3200" b="1" dirty="0">
                <a:solidFill>
                  <a:srgbClr val="1B2F7F"/>
                </a:solidFill>
                <a:latin typeface="Calibri" panose="020F0502020204030204" pitchFamily="34" charset="0"/>
              </a:rPr>
              <a:t>When a child has fast breathing</a:t>
            </a:r>
          </a:p>
          <a:p>
            <a:pPr algn="ctr"/>
            <a:r>
              <a:rPr lang="en-US" sz="3200" b="1" dirty="0">
                <a:solidFill>
                  <a:srgbClr val="1B2F7F"/>
                </a:solidFill>
                <a:latin typeface="Calibri" panose="020F0502020204030204" pitchFamily="34" charset="0"/>
              </a:rPr>
              <a:t>we treat with Amoxicillin 250 mg Dispersible tablets</a:t>
            </a:r>
          </a:p>
        </p:txBody>
      </p:sp>
      <p:sp>
        <p:nvSpPr>
          <p:cNvPr id="5" name="Rectangle 4"/>
          <p:cNvSpPr/>
          <p:nvPr/>
        </p:nvSpPr>
        <p:spPr>
          <a:xfrm>
            <a:off x="754042" y="3717575"/>
            <a:ext cx="3783439" cy="1944781"/>
          </a:xfrm>
          <a:prstGeom prst="rect">
            <a:avLst/>
          </a:prstGeom>
          <a:noFill/>
          <a:ln w="762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22445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600200"/>
            <a:ext cx="10972800" cy="4525963"/>
          </a:xfrm>
          <a:prstGeom prst="rect">
            <a:avLst/>
          </a:prstGeom>
        </p:spPr>
        <p:txBody>
          <a:bodyPr/>
          <a:lstStyle/>
          <a:p>
            <a:pPr marL="0" indent="0">
              <a:buNone/>
            </a:pPr>
            <a:r>
              <a:rPr lang="en-US" dirty="0">
                <a:solidFill>
                  <a:schemeClr val="bg1"/>
                </a:solidFill>
              </a:rPr>
              <a:t>.</a:t>
            </a:r>
          </a:p>
        </p:txBody>
      </p:sp>
      <p:sp>
        <p:nvSpPr>
          <p:cNvPr id="2" name="Title 1"/>
          <p:cNvSpPr>
            <a:spLocks noGrp="1"/>
          </p:cNvSpPr>
          <p:nvPr>
            <p:ph type="title"/>
          </p:nvPr>
        </p:nvSpPr>
        <p:spPr>
          <a:xfrm>
            <a:off x="307824" y="324938"/>
            <a:ext cx="11598103" cy="1143000"/>
          </a:xfrm>
        </p:spPr>
        <p:txBody>
          <a:bodyPr/>
          <a:lstStyle/>
          <a:p>
            <a:r>
              <a:rPr lang="en-US" dirty="0"/>
              <a:t>Sick Child Guide: Page 2 – treat cough + fast breathing</a:t>
            </a:r>
          </a:p>
        </p:txBody>
      </p:sp>
      <p:pic>
        <p:nvPicPr>
          <p:cNvPr id="5" name="Picture 4"/>
          <p:cNvPicPr>
            <a:picLocks noChangeAspect="1"/>
          </p:cNvPicPr>
          <p:nvPr/>
        </p:nvPicPr>
        <p:blipFill>
          <a:blip r:embed="rId3"/>
          <a:stretch>
            <a:fillRect/>
          </a:stretch>
        </p:blipFill>
        <p:spPr>
          <a:xfrm>
            <a:off x="1838873" y="1536170"/>
            <a:ext cx="8410388" cy="44304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16799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6" name="Content Placeholder 2"/>
          <p:cNvSpPr txBox="1">
            <a:spLocks/>
          </p:cNvSpPr>
          <p:nvPr/>
        </p:nvSpPr>
        <p:spPr>
          <a:xfrm>
            <a:off x="846577" y="1377463"/>
            <a:ext cx="10056316" cy="2829615"/>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2800" b="1" dirty="0">
                <a:solidFill>
                  <a:srgbClr val="767171"/>
                </a:solidFill>
                <a:latin typeface="Calibri" panose="020F0502020204030204" pitchFamily="34" charset="0"/>
              </a:rPr>
              <a:t>We treat with Amoxicillin Dispersible Tablets (DT)</a:t>
            </a:r>
          </a:p>
          <a:p>
            <a:pPr>
              <a:buClrTx/>
            </a:pPr>
            <a:r>
              <a:rPr lang="en-US" sz="2800" b="1" dirty="0">
                <a:solidFill>
                  <a:srgbClr val="767171"/>
                </a:solidFill>
                <a:latin typeface="Calibri" panose="020F0502020204030204" pitchFamily="34" charset="0"/>
              </a:rPr>
              <a:t>The tablet can be dissolved in breast milk or clean water and given to the child</a:t>
            </a:r>
          </a:p>
          <a:p>
            <a:endParaRPr lang="en-US" b="1" dirty="0"/>
          </a:p>
        </p:txBody>
      </p:sp>
      <p:sp>
        <p:nvSpPr>
          <p:cNvPr id="4" name="Title 3"/>
          <p:cNvSpPr>
            <a:spLocks noGrp="1"/>
          </p:cNvSpPr>
          <p:nvPr>
            <p:ph type="title"/>
          </p:nvPr>
        </p:nvSpPr>
        <p:spPr/>
        <p:txBody>
          <a:bodyPr/>
          <a:lstStyle/>
          <a:p>
            <a:r>
              <a:rPr lang="en-US" dirty="0">
                <a:solidFill>
                  <a:schemeClr val="bg1"/>
                </a:solidFill>
                <a:cs typeface="Calibri"/>
              </a:rPr>
              <a:t>How to mix amoxicillin DT</a:t>
            </a:r>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883" y="3826586"/>
            <a:ext cx="11649665" cy="14548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4185601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moxikid 250 picture.jpg"/>
          <p:cNvPicPr>
            <a:picLocks noChangeAspect="1"/>
          </p:cNvPicPr>
          <p:nvPr/>
        </p:nvPicPr>
        <p:blipFill>
          <a:blip r:embed="rId3">
            <a:extLst>
              <a:ext uri="{BEBA8EAE-BF5A-486C-A8C5-ECC9F3942E4B}">
                <a14:imgProps xmlns:a14="http://schemas.microsoft.com/office/drawing/2010/main">
                  <a14:imgLayer r:embed="rId4">
                    <a14:imgEffect>
                      <a14:backgroundRemoval t="3594" b="90000" l="9881" r="89921"/>
                    </a14:imgEffect>
                  </a14:imgLayer>
                </a14:imgProps>
              </a:ext>
              <a:ext uri="{28A0092B-C50C-407E-A947-70E740481C1C}">
                <a14:useLocalDpi xmlns:a14="http://schemas.microsoft.com/office/drawing/2010/main" val="0"/>
              </a:ext>
            </a:extLst>
          </a:blip>
          <a:stretch>
            <a:fillRect/>
          </a:stretch>
        </p:blipFill>
        <p:spPr>
          <a:xfrm>
            <a:off x="1018295" y="1661908"/>
            <a:ext cx="3757306" cy="4318969"/>
          </a:xfrm>
          <a:prstGeom prst="rect">
            <a:avLst/>
          </a:prstGeom>
          <a:ln>
            <a:noFill/>
          </a:ln>
          <a:effectLst>
            <a:outerShdw blurRad="292100" dist="139700" dir="2700000" algn="tl" rotWithShape="0">
              <a:srgbClr val="333333">
                <a:alpha val="65000"/>
              </a:srgbClr>
            </a:outerShdw>
          </a:effectLst>
        </p:spPr>
      </p:pic>
      <p:sp>
        <p:nvSpPr>
          <p:cNvPr id="3" name="Up Arrow 2"/>
          <p:cNvSpPr/>
          <p:nvPr/>
        </p:nvSpPr>
        <p:spPr>
          <a:xfrm>
            <a:off x="7741955" y="3110792"/>
            <a:ext cx="821068" cy="833799"/>
          </a:xfrm>
          <a:prstGeom prst="upArrow">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a:stretch>
            <a:fillRect/>
          </a:stretch>
        </p:blipFill>
        <p:spPr>
          <a:xfrm>
            <a:off x="6033197" y="1647645"/>
            <a:ext cx="4166213" cy="1465036"/>
          </a:xfrm>
          <a:prstGeom prst="rect">
            <a:avLst/>
          </a:prstGeom>
          <a:ln>
            <a:noFill/>
          </a:ln>
          <a:effectLst>
            <a:outerShdw blurRad="292100" dist="139700" dir="2700000" algn="tl" rotWithShape="0">
              <a:srgbClr val="333333">
                <a:alpha val="65000"/>
              </a:srgbClr>
            </a:outerShdw>
          </a:effectLst>
        </p:spPr>
      </p:pic>
      <p:sp>
        <p:nvSpPr>
          <p:cNvPr id="6" name="Title 5"/>
          <p:cNvSpPr>
            <a:spLocks noGrp="1"/>
          </p:cNvSpPr>
          <p:nvPr>
            <p:ph type="title"/>
          </p:nvPr>
        </p:nvSpPr>
        <p:spPr/>
        <p:txBody>
          <a:bodyPr/>
          <a:lstStyle/>
          <a:p>
            <a:r>
              <a:rPr lang="en-US" dirty="0"/>
              <a:t>Amoxicillin tablets</a:t>
            </a:r>
          </a:p>
        </p:txBody>
      </p:sp>
      <p:sp>
        <p:nvSpPr>
          <p:cNvPr id="8" name="Rounded Rectangle 7"/>
          <p:cNvSpPr/>
          <p:nvPr/>
        </p:nvSpPr>
        <p:spPr>
          <a:xfrm>
            <a:off x="6085252" y="3944591"/>
            <a:ext cx="4325820" cy="2456209"/>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marL="457200" indent="-457200" defTabSz="453180">
              <a:spcAft>
                <a:spcPts val="554"/>
              </a:spcAft>
              <a:buClr>
                <a:srgbClr val="1B2F7F"/>
              </a:buClr>
              <a:buFont typeface="Wingdings" charset="2"/>
              <a:buChar char="§"/>
            </a:pPr>
            <a:r>
              <a:rPr lang="en-GB" sz="2800" b="1" dirty="0">
                <a:solidFill>
                  <a:srgbClr val="1B2F7F"/>
                </a:solidFill>
                <a:latin typeface="Calibri" panose="020F0502020204030204" pitchFamily="34" charset="0"/>
              </a:rPr>
              <a:t>ALWAYS</a:t>
            </a:r>
            <a:r>
              <a:rPr lang="en-GB" sz="2800" dirty="0">
                <a:solidFill>
                  <a:srgbClr val="1B2F7F"/>
                </a:solidFill>
                <a:latin typeface="Calibri" panose="020F0502020204030204" pitchFamily="34" charset="0"/>
              </a:rPr>
              <a:t> check the strength of medicine</a:t>
            </a:r>
          </a:p>
          <a:p>
            <a:pPr marL="457200" indent="-457200" defTabSz="453180">
              <a:spcAft>
                <a:spcPts val="554"/>
              </a:spcAft>
              <a:buClr>
                <a:srgbClr val="1B2F7F"/>
              </a:buClr>
              <a:buFont typeface="Wingdings" charset="2"/>
              <a:buChar char="§"/>
            </a:pPr>
            <a:r>
              <a:rPr lang="en-GB" sz="2800" dirty="0">
                <a:solidFill>
                  <a:srgbClr val="1B2F7F"/>
                </a:solidFill>
                <a:latin typeface="Calibri" panose="020F0502020204030204" pitchFamily="34" charset="0"/>
              </a:rPr>
              <a:t>For 125mg tablets you need to </a:t>
            </a:r>
            <a:r>
              <a:rPr lang="en-GB" sz="2800" b="1" dirty="0">
                <a:solidFill>
                  <a:srgbClr val="1B2F7F"/>
                </a:solidFill>
                <a:latin typeface="Calibri" panose="020F0502020204030204" pitchFamily="34" charset="0"/>
              </a:rPr>
              <a:t>DOUBLE</a:t>
            </a:r>
            <a:r>
              <a:rPr lang="en-GB" sz="2800" dirty="0">
                <a:solidFill>
                  <a:srgbClr val="1B2F7F"/>
                </a:solidFill>
                <a:latin typeface="Calibri" panose="020F0502020204030204" pitchFamily="34" charset="0"/>
              </a:rPr>
              <a:t> the dose!</a:t>
            </a:r>
            <a:endParaRPr lang="en-GB" sz="3200" dirty="0">
              <a:solidFill>
                <a:srgbClr val="1B2F7F"/>
              </a:solidFill>
              <a:latin typeface="Calibri" panose="020F0502020204030204" pitchFamily="34" charset="0"/>
            </a:endParaRPr>
          </a:p>
        </p:txBody>
      </p:sp>
      <p:pic>
        <p:nvPicPr>
          <p:cNvPr id="9" name="Picture 8" descr="Amoxikid 250 picture.jpg"/>
          <p:cNvPicPr>
            <a:picLocks noChangeAspect="1"/>
          </p:cNvPicPr>
          <p:nvPr/>
        </p:nvPicPr>
        <p:blipFill>
          <a:blip r:embed="rId6">
            <a:extLst>
              <a:ext uri="{BEBA8EAE-BF5A-486C-A8C5-ECC9F3942E4B}">
                <a14:imgProps xmlns:a14="http://schemas.microsoft.com/office/drawing/2010/main">
                  <a14:imgLayer r:embed="rId4">
                    <a14:imgEffect>
                      <a14:backgroundRemoval t="58906" b="97500" l="2767" r="96443"/>
                    </a14:imgEffect>
                  </a14:imgLayer>
                </a14:imgProps>
              </a:ext>
              <a:ext uri="{28A0092B-C50C-407E-A947-70E740481C1C}">
                <a14:useLocalDpi xmlns:a14="http://schemas.microsoft.com/office/drawing/2010/main" val="0"/>
              </a:ext>
            </a:extLst>
          </a:blip>
          <a:stretch>
            <a:fillRect/>
          </a:stretch>
        </p:blipFill>
        <p:spPr>
          <a:xfrm>
            <a:off x="1064861" y="1856641"/>
            <a:ext cx="3757306" cy="43189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903205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47162" y="1824038"/>
            <a:ext cx="7786987" cy="4413250"/>
          </a:xfrm>
          <a:prstGeom prst="rect">
            <a:avLst/>
          </a:prstGeom>
        </p:spPr>
        <p:txBody>
          <a:bodyPr>
            <a:normAutofit lnSpcReduction="10000"/>
          </a:bodyPr>
          <a:lstStyle/>
          <a:p>
            <a:pPr lvl="0"/>
            <a:r>
              <a:rPr lang="en-US" sz="3200" b="1" dirty="0">
                <a:latin typeface="Calibri" panose="020F0502020204030204" pitchFamily="34" charset="0"/>
              </a:rPr>
              <a:t>Practice dissolving one tablet of Amoxicillin in a  small amount of water</a:t>
            </a:r>
          </a:p>
          <a:p>
            <a:pPr lvl="0"/>
            <a:r>
              <a:rPr lang="en-US" sz="3200" b="1" dirty="0">
                <a:latin typeface="Calibri" panose="020F0502020204030204" pitchFamily="34" charset="0"/>
              </a:rPr>
              <a:t>Discuss how to: </a:t>
            </a:r>
          </a:p>
          <a:p>
            <a:pPr lvl="1">
              <a:buFont typeface="Wingdings" pitchFamily="2" charset="2"/>
              <a:buChar char="ü"/>
            </a:pPr>
            <a:r>
              <a:rPr lang="en-US" sz="3000" b="1" dirty="0">
                <a:latin typeface="Calibri" panose="020F0502020204030204" pitchFamily="34" charset="0"/>
              </a:rPr>
              <a:t>Describe the process to the caregiver </a:t>
            </a:r>
          </a:p>
          <a:p>
            <a:pPr lvl="1">
              <a:buFont typeface="Wingdings" pitchFamily="2" charset="2"/>
              <a:buChar char="ü"/>
            </a:pPr>
            <a:r>
              <a:rPr lang="en-US" sz="3000" b="1" dirty="0">
                <a:latin typeface="Calibri" panose="020F0502020204030204" pitchFamily="34" charset="0"/>
              </a:rPr>
              <a:t>Give the treatment to a small child in a spoon</a:t>
            </a:r>
          </a:p>
          <a:p>
            <a:pPr lvl="1">
              <a:buFont typeface="Wingdings" pitchFamily="2" charset="2"/>
              <a:buChar char="ü"/>
            </a:pPr>
            <a:r>
              <a:rPr lang="en-US" sz="3000" b="1" dirty="0">
                <a:latin typeface="Calibri" panose="020F0502020204030204" pitchFamily="34" charset="0"/>
              </a:rPr>
              <a:t>Teach how to drink the full dose</a:t>
            </a:r>
          </a:p>
          <a:p>
            <a:pPr>
              <a:buNone/>
            </a:pPr>
            <a:endParaRPr lang="en-US" sz="3200" b="1" dirty="0">
              <a:latin typeface="Calibri" panose="020F0502020204030204" pitchFamily="34" charset="0"/>
            </a:endParaRPr>
          </a:p>
          <a:p>
            <a:pPr>
              <a:buNone/>
            </a:pPr>
            <a:r>
              <a:rPr lang="en-US" sz="3200" b="1" dirty="0">
                <a:solidFill>
                  <a:srgbClr val="1B2F7F"/>
                </a:solidFill>
                <a:latin typeface="Calibri" panose="020F0502020204030204" pitchFamily="34" charset="0"/>
              </a:rPr>
              <a:t>You have 10 minutes to practice</a:t>
            </a:r>
          </a:p>
        </p:txBody>
      </p:sp>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Mixing amoxicillin DT</a:t>
            </a:r>
            <a:r>
              <a:rPr lang="en-US" b="1" dirty="0">
                <a:latin typeface="Calibri" panose="020F0502020204030204" pitchFamily="34" charset="0"/>
              </a:rPr>
              <a:t>   </a:t>
            </a:r>
          </a:p>
        </p:txBody>
      </p:sp>
      <p:sp>
        <p:nvSpPr>
          <p:cNvPr id="7" name="Rounded Rectangle 6"/>
          <p:cNvSpPr/>
          <p:nvPr/>
        </p:nvSpPr>
        <p:spPr>
          <a:xfrm>
            <a:off x="8638413" y="2566582"/>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pic>
        <p:nvPicPr>
          <p:cNvPr id="4" name="Picture 3"/>
          <p:cNvPicPr>
            <a:picLocks noChangeAspect="1"/>
          </p:cNvPicPr>
          <p:nvPr/>
        </p:nvPicPr>
        <p:blipFill>
          <a:blip r:embed="rId3"/>
          <a:stretch>
            <a:fillRect/>
          </a:stretch>
        </p:blipFill>
        <p:spPr>
          <a:xfrm>
            <a:off x="6978039" y="5440506"/>
            <a:ext cx="1514855" cy="686916"/>
          </a:xfrm>
          <a:prstGeom prst="rect">
            <a:avLst/>
          </a:prstGeom>
        </p:spPr>
      </p:pic>
      <p:pic>
        <p:nvPicPr>
          <p:cNvPr id="8" name="Picture 7"/>
          <p:cNvPicPr>
            <a:picLocks noChangeAspect="1"/>
          </p:cNvPicPr>
          <p:nvPr/>
        </p:nvPicPr>
        <p:blipFill>
          <a:blip r:embed="rId4"/>
          <a:stretch>
            <a:fillRect/>
          </a:stretch>
        </p:blipFill>
        <p:spPr>
          <a:xfrm>
            <a:off x="9014236" y="5379141"/>
            <a:ext cx="942041" cy="905017"/>
          </a:xfrm>
          <a:prstGeom prst="rect">
            <a:avLst/>
          </a:prstGeom>
        </p:spPr>
      </p:pic>
    </p:spTree>
    <p:extLst>
      <p:ext uri="{BB962C8B-B14F-4D97-AF65-F5344CB8AC3E}">
        <p14:creationId xmlns:p14="http://schemas.microsoft.com/office/powerpoint/2010/main" val="3428121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Remember our workshop norms</a:t>
            </a:r>
          </a:p>
        </p:txBody>
      </p:sp>
      <p:sp>
        <p:nvSpPr>
          <p:cNvPr id="4" name="Rectangle 3"/>
          <p:cNvSpPr/>
          <p:nvPr/>
        </p:nvSpPr>
        <p:spPr>
          <a:xfrm>
            <a:off x="3395055" y="2451416"/>
            <a:ext cx="3919536" cy="3000412"/>
          </a:xfrm>
          <a:prstGeom prst="rect">
            <a:avLst/>
          </a:prstGeom>
          <a:solidFill>
            <a:schemeClr val="bg2"/>
          </a:solidFill>
          <a:ln w="25400" cmpd="thickThin">
            <a:solidFill>
              <a:schemeClr val="bg2"/>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177"/>
            <a:r>
              <a:rPr lang="en-US" sz="3200" b="1" u="sng" cap="all" dirty="0">
                <a:solidFill>
                  <a:srgbClr val="44546A"/>
                </a:solidFill>
                <a:latin typeface="Calibri" panose="020F0502020204030204" pitchFamily="34" charset="0"/>
              </a:rPr>
              <a:t>Workshop NormS</a:t>
            </a:r>
          </a:p>
          <a:p>
            <a:pPr defTabSz="457177">
              <a:buFont typeface="Wingdings" pitchFamily="2" charset="2"/>
              <a:buChar char="ü"/>
            </a:pPr>
            <a:r>
              <a:rPr lang="en-US" sz="3600" cap="all" dirty="0">
                <a:solidFill>
                  <a:srgbClr val="44546A"/>
                </a:solidFill>
                <a:latin typeface="Calibri" panose="020F0502020204030204" pitchFamily="34" charset="0"/>
              </a:rPr>
              <a:t> </a:t>
            </a:r>
            <a:r>
              <a:rPr lang="en-US" sz="3600" b="1" u="sng" dirty="0">
                <a:solidFill>
                  <a:srgbClr val="44546A"/>
                </a:solidFill>
                <a:latin typeface="Calibri" panose="020F0502020204030204" pitchFamily="34" charset="0"/>
              </a:rPr>
              <a:t>Be on time</a:t>
            </a:r>
            <a:r>
              <a:rPr lang="en-US" sz="3600" dirty="0">
                <a:solidFill>
                  <a:srgbClr val="44546A"/>
                </a:solidFill>
                <a:latin typeface="Calibri" panose="020F0502020204030204" pitchFamily="34" charset="0"/>
              </a:rPr>
              <a:t>__</a:t>
            </a:r>
            <a:endParaRPr lang="en-US" sz="3600" cap="all" dirty="0">
              <a:solidFill>
                <a:srgbClr val="44546A"/>
              </a:solidFill>
              <a:latin typeface="Calibri" panose="020F0502020204030204" pitchFamily="34" charset="0"/>
            </a:endParaRPr>
          </a:p>
          <a:p>
            <a:pPr defTabSz="457177">
              <a:buFont typeface="Wingdings" pitchFamily="2" charset="2"/>
              <a:buChar char="ü"/>
            </a:pPr>
            <a:r>
              <a:rPr lang="en-US" sz="2800" cap="all" dirty="0">
                <a:solidFill>
                  <a:srgbClr val="44546A"/>
                </a:solidFill>
                <a:latin typeface="Calibri" panose="020F0502020204030204" pitchFamily="34" charset="0"/>
              </a:rPr>
              <a:t> _______________</a:t>
            </a:r>
          </a:p>
          <a:p>
            <a:pPr defTabSz="457177">
              <a:buFont typeface="Wingdings" pitchFamily="2" charset="2"/>
              <a:buChar char="ü"/>
            </a:pPr>
            <a:r>
              <a:rPr lang="en-US" sz="2800" cap="all" dirty="0">
                <a:solidFill>
                  <a:srgbClr val="44546A"/>
                </a:solidFill>
                <a:latin typeface="Calibri" panose="020F0502020204030204" pitchFamily="34" charset="0"/>
              </a:rPr>
              <a:t> _______________</a:t>
            </a:r>
          </a:p>
          <a:p>
            <a:pPr defTabSz="457177">
              <a:buFont typeface="Wingdings" pitchFamily="2" charset="2"/>
              <a:buChar char="ü"/>
            </a:pPr>
            <a:r>
              <a:rPr lang="en-US" sz="2800" cap="all" dirty="0">
                <a:solidFill>
                  <a:srgbClr val="44546A"/>
                </a:solidFill>
                <a:latin typeface="Calibri" panose="020F0502020204030204" pitchFamily="34" charset="0"/>
              </a:rPr>
              <a:t> _______________</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70271" y="2719031"/>
            <a:ext cx="2451147" cy="2009178"/>
          </a:xfrm>
          <a:prstGeom prst="rect">
            <a:avLst/>
          </a:prstGeom>
        </p:spPr>
      </p:pic>
    </p:spTree>
    <p:extLst>
      <p:ext uri="{BB962C8B-B14F-4D97-AF65-F5344CB8AC3E}">
        <p14:creationId xmlns:p14="http://schemas.microsoft.com/office/powerpoint/2010/main" val="26337805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42886" y="1385888"/>
            <a:ext cx="9264650" cy="1566862"/>
          </a:xfrm>
        </p:spPr>
        <p:txBody>
          <a:bodyPr/>
          <a:lstStyle/>
          <a:p>
            <a:pPr marL="0" indent="0">
              <a:buNone/>
            </a:pPr>
            <a:r>
              <a:rPr lang="en-US" sz="3200" b="1" dirty="0"/>
              <a:t>For each symptom, you should go through the respective page of the Sick Child Guide! </a:t>
            </a:r>
          </a:p>
          <a:p>
            <a:pPr marL="0" indent="0">
              <a:buNone/>
            </a:pPr>
            <a:r>
              <a:rPr lang="en-US" sz="3200" b="1" dirty="0"/>
              <a:t>If the child apart from cough also has fever and/or diarrhea and no danger signs - you now move on to that page of the Sick Child Guide!</a:t>
            </a:r>
          </a:p>
        </p:txBody>
      </p:sp>
      <p:sp>
        <p:nvSpPr>
          <p:cNvPr id="3" name="Title 2"/>
          <p:cNvSpPr>
            <a:spLocks noGrp="1"/>
          </p:cNvSpPr>
          <p:nvPr>
            <p:ph type="title"/>
          </p:nvPr>
        </p:nvSpPr>
        <p:spPr/>
        <p:txBody>
          <a:bodyPr/>
          <a:lstStyle/>
          <a:p>
            <a:r>
              <a:rPr lang="en-US" dirty="0"/>
              <a:t>REMEMBER! </a:t>
            </a:r>
          </a:p>
        </p:txBody>
      </p:sp>
      <p:grpSp>
        <p:nvGrpSpPr>
          <p:cNvPr id="8" name="Group 7"/>
          <p:cNvGrpSpPr/>
          <p:nvPr/>
        </p:nvGrpSpPr>
        <p:grpSpPr>
          <a:xfrm>
            <a:off x="1772958" y="3981449"/>
            <a:ext cx="8646085" cy="2644319"/>
            <a:chOff x="1038036" y="3981449"/>
            <a:chExt cx="8646085" cy="2644319"/>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8036" y="3981449"/>
              <a:ext cx="1865269" cy="26443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8993" y="3981449"/>
              <a:ext cx="1866314" cy="26443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0995" y="4018345"/>
              <a:ext cx="1847850" cy="26074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6"/>
            <p:cNvPicPr>
              <a:picLocks noChangeAspect="1"/>
            </p:cNvPicPr>
            <p:nvPr/>
          </p:nvPicPr>
          <p:blipFill>
            <a:blip r:embed="rId5"/>
            <a:stretch>
              <a:fillRect/>
            </a:stretch>
          </p:blipFill>
          <p:spPr>
            <a:xfrm>
              <a:off x="7864532" y="4043834"/>
              <a:ext cx="1819589" cy="2581934"/>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0294836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4950" y="1389327"/>
            <a:ext cx="9182100" cy="1446550"/>
          </a:xfrm>
          <a:prstGeom prst="rect">
            <a:avLst/>
          </a:prstGeom>
          <a:noFill/>
        </p:spPr>
        <p:txBody>
          <a:bodyPr wrap="square" rtlCol="0">
            <a:spAutoFit/>
          </a:bodyPr>
          <a:lstStyle/>
          <a:p>
            <a:pPr algn="ctr"/>
            <a:r>
              <a:rPr lang="en-US" sz="4400" b="1" dirty="0">
                <a:solidFill>
                  <a:schemeClr val="bg2">
                    <a:lumMod val="50000"/>
                  </a:schemeClr>
                </a:solidFill>
              </a:rPr>
              <a:t>Now lets practice filling out the patient register and the referral form!</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57" y="3553139"/>
            <a:ext cx="4103643" cy="28065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6287" y="3103899"/>
            <a:ext cx="2180841" cy="32558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4951922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122629824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014" y="2132190"/>
            <a:ext cx="11694464" cy="27317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b="1" dirty="0">
                <a:latin typeface="Calibri" panose="020F0502020204030204" pitchFamily="34" charset="0"/>
              </a:rPr>
              <a:t>Filling out the patient register</a:t>
            </a:r>
          </a:p>
        </p:txBody>
      </p:sp>
      <p:sp>
        <p:nvSpPr>
          <p:cNvPr id="11" name="Rectangle 10"/>
          <p:cNvSpPr/>
          <p:nvPr/>
        </p:nvSpPr>
        <p:spPr>
          <a:xfrm>
            <a:off x="510664" y="3904112"/>
            <a:ext cx="3423275" cy="959821"/>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2" name="Rectangle 11"/>
          <p:cNvSpPr/>
          <p:nvPr/>
        </p:nvSpPr>
        <p:spPr>
          <a:xfrm>
            <a:off x="4343660" y="3904112"/>
            <a:ext cx="304540" cy="959821"/>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3" name="Rectangle 12"/>
          <p:cNvSpPr/>
          <p:nvPr/>
        </p:nvSpPr>
        <p:spPr>
          <a:xfrm>
            <a:off x="5898662" y="3922024"/>
            <a:ext cx="750185" cy="941909"/>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4" name="Rectangle 13"/>
          <p:cNvSpPr/>
          <p:nvPr/>
        </p:nvSpPr>
        <p:spPr>
          <a:xfrm>
            <a:off x="8736898" y="3730379"/>
            <a:ext cx="492827" cy="1133553"/>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5" name="Rectangle 14"/>
          <p:cNvSpPr/>
          <p:nvPr/>
        </p:nvSpPr>
        <p:spPr>
          <a:xfrm>
            <a:off x="10241848" y="3904112"/>
            <a:ext cx="1104900" cy="959819"/>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6" name="Rectangle 15"/>
          <p:cNvSpPr/>
          <p:nvPr/>
        </p:nvSpPr>
        <p:spPr>
          <a:xfrm>
            <a:off x="11346748" y="4392978"/>
            <a:ext cx="492827" cy="470953"/>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Tree>
    <p:extLst>
      <p:ext uri="{BB962C8B-B14F-4D97-AF65-F5344CB8AC3E}">
        <p14:creationId xmlns:p14="http://schemas.microsoft.com/office/powerpoint/2010/main" val="13364094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extLst>
              <p:ext uri="{D42A27DB-BD31-4B8C-83A1-F6EECF244321}">
                <p14:modId xmlns:p14="http://schemas.microsoft.com/office/powerpoint/2010/main" val="272126908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4471" y="2854018"/>
            <a:ext cx="7036712" cy="37595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2"/>
          <p:cNvSpPr>
            <a:spLocks noGrp="1"/>
          </p:cNvSpPr>
          <p:nvPr>
            <p:ph type="title"/>
          </p:nvPr>
        </p:nvSpPr>
        <p:spPr/>
        <p:txBody>
          <a:bodyPr/>
          <a:lstStyle/>
          <a:p>
            <a:r>
              <a:rPr lang="en-US" dirty="0"/>
              <a:t>Filling out the referral form</a:t>
            </a:r>
          </a:p>
        </p:txBody>
      </p:sp>
      <p:sp>
        <p:nvSpPr>
          <p:cNvPr id="9" name="Content Placeholder 2"/>
          <p:cNvSpPr txBox="1">
            <a:spLocks/>
          </p:cNvSpPr>
          <p:nvPr/>
        </p:nvSpPr>
        <p:spPr>
          <a:xfrm>
            <a:off x="1571281" y="1536531"/>
            <a:ext cx="8823885" cy="2161435"/>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2800"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This is where you fill in the details for cough, chest in-drawing, and any danger signs</a:t>
            </a:r>
          </a:p>
        </p:txBody>
      </p:sp>
      <p:sp>
        <p:nvSpPr>
          <p:cNvPr id="11" name="Rectangle 10"/>
          <p:cNvSpPr/>
          <p:nvPr/>
        </p:nvSpPr>
        <p:spPr>
          <a:xfrm>
            <a:off x="2440934" y="3210342"/>
            <a:ext cx="6603786" cy="1093644"/>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2" name="Rectangle 11"/>
          <p:cNvSpPr/>
          <p:nvPr/>
        </p:nvSpPr>
        <p:spPr>
          <a:xfrm>
            <a:off x="2440934" y="4461638"/>
            <a:ext cx="2083769" cy="1119355"/>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Tree>
    <p:extLst>
      <p:ext uri="{BB962C8B-B14F-4D97-AF65-F5344CB8AC3E}">
        <p14:creationId xmlns:p14="http://schemas.microsoft.com/office/powerpoint/2010/main" val="25493929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823246"/>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chemeClr val="bg2">
                    <a:lumMod val="50000"/>
                  </a:schemeClr>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chemeClr val="bg2">
                  <a:lumMod val="50000"/>
                </a:schemeClr>
              </a:solidFill>
            </a:endParaRPr>
          </a:p>
          <a:p>
            <a:pPr algn="ctr" defTabSz="342882" fontAlgn="base">
              <a:spcAft>
                <a:spcPct val="0"/>
              </a:spcAft>
              <a:defRPr/>
            </a:pPr>
            <a:endParaRPr lang="en-US" sz="2700" b="1" kern="0" dirty="0">
              <a:solidFill>
                <a:schemeClr val="bg2">
                  <a:lumMod val="50000"/>
                </a:schemeClr>
              </a:solidFill>
            </a:endParaRPr>
          </a:p>
        </p:txBody>
      </p:sp>
      <p:sp>
        <p:nvSpPr>
          <p:cNvPr id="5" name="Rectangle 3"/>
          <p:cNvSpPr>
            <a:spLocks noChangeArrowheads="1"/>
          </p:cNvSpPr>
          <p:nvPr/>
        </p:nvSpPr>
        <p:spPr bwMode="auto">
          <a:xfrm>
            <a:off x="1540933" y="2747725"/>
            <a:ext cx="10651067" cy="3354765"/>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chemeClr val="bg2">
                  <a:lumMod val="50000"/>
                </a:schemeClr>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Family Name is </a:t>
            </a:r>
            <a:r>
              <a:rPr lang="en-US" sz="2000" b="1" dirty="0">
                <a:solidFill>
                  <a:schemeClr val="bg2">
                    <a:lumMod val="50000"/>
                  </a:schemeClr>
                </a:solidFill>
                <a:latin typeface="Calibri" pitchFamily="34" charset="0"/>
                <a:ea typeface="Calibri" pitchFamily="34" charset="0"/>
                <a:cs typeface="Times New Roman" pitchFamily="18" charset="0"/>
              </a:rPr>
              <a:t>ALIORU</a:t>
            </a:r>
            <a:endParaRPr lang="en-US" sz="2000" dirty="0">
              <a:solidFill>
                <a:schemeClr val="bg2">
                  <a:lumMod val="50000"/>
                </a:schemeClr>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Patient’s Given Name is </a:t>
            </a:r>
            <a:r>
              <a:rPr lang="en-US" sz="2000" b="1" dirty="0">
                <a:solidFill>
                  <a:schemeClr val="bg2">
                    <a:lumMod val="50000"/>
                  </a:schemeClr>
                </a:solidFill>
                <a:latin typeface="Calibri" pitchFamily="34" charset="0"/>
                <a:ea typeface="Calibri" pitchFamily="34" charset="0"/>
                <a:cs typeface="Times New Roman" pitchFamily="18" charset="0"/>
              </a:rPr>
              <a:t>Patricia</a:t>
            </a: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Mothers name is </a:t>
            </a:r>
            <a:r>
              <a:rPr lang="en-US" sz="2000" b="1" dirty="0">
                <a:solidFill>
                  <a:schemeClr val="bg2">
                    <a:lumMod val="50000"/>
                  </a:schemeClr>
                </a:solidFill>
                <a:latin typeface="Calibri" pitchFamily="34" charset="0"/>
                <a:ea typeface="Calibri" pitchFamily="34" charset="0"/>
                <a:cs typeface="Times New Roman" pitchFamily="18" charset="0"/>
              </a:rPr>
              <a:t>Betty</a:t>
            </a: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Lives </a:t>
            </a:r>
            <a:r>
              <a:rPr lang="en-US" sz="2000" dirty="0" err="1">
                <a:solidFill>
                  <a:schemeClr val="bg2">
                    <a:lumMod val="50000"/>
                  </a:schemeClr>
                </a:solidFill>
                <a:latin typeface="Calibri" pitchFamily="34" charset="0"/>
                <a:ea typeface="Calibri" pitchFamily="34" charset="0"/>
                <a:cs typeface="Times New Roman" pitchFamily="18" charset="0"/>
              </a:rPr>
              <a:t>Owaffa</a:t>
            </a:r>
            <a:r>
              <a:rPr lang="en-US" sz="2000" dirty="0">
                <a:solidFill>
                  <a:schemeClr val="bg2">
                    <a:lumMod val="50000"/>
                  </a:schemeClr>
                </a:solidFill>
                <a:latin typeface="Calibri" pitchFamily="34" charset="0"/>
                <a:ea typeface="Calibri" pitchFamily="34" charset="0"/>
                <a:cs typeface="Times New Roman" pitchFamily="18" charset="0"/>
              </a:rPr>
              <a:t>, ARUA</a:t>
            </a: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She is </a:t>
            </a:r>
            <a:r>
              <a:rPr lang="en-US" sz="2000" b="1" dirty="0">
                <a:solidFill>
                  <a:schemeClr val="bg2">
                    <a:lumMod val="50000"/>
                  </a:schemeClr>
                </a:solidFill>
                <a:latin typeface="Calibri" pitchFamily="34" charset="0"/>
                <a:ea typeface="Calibri" pitchFamily="34" charset="0"/>
                <a:cs typeface="Times New Roman" pitchFamily="18" charset="0"/>
              </a:rPr>
              <a:t>1 year and 4 months </a:t>
            </a:r>
            <a:r>
              <a:rPr lang="en-US" sz="2000" dirty="0">
                <a:solidFill>
                  <a:schemeClr val="bg2">
                    <a:lumMod val="50000"/>
                  </a:schemeClr>
                </a:solidFill>
                <a:latin typeface="Calibri" pitchFamily="34" charset="0"/>
                <a:ea typeface="Calibri" pitchFamily="34" charset="0"/>
                <a:cs typeface="Times New Roman" pitchFamily="18" charset="0"/>
              </a:rPr>
              <a:t>old</a:t>
            </a: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Mobile Number is </a:t>
            </a:r>
            <a:r>
              <a:rPr lang="en-US" sz="2000" b="1" dirty="0">
                <a:solidFill>
                  <a:schemeClr val="bg2">
                    <a:lumMod val="50000"/>
                  </a:schemeClr>
                </a:solidFill>
                <a:latin typeface="Calibri" pitchFamily="34" charset="0"/>
                <a:ea typeface="Calibri" pitchFamily="34" charset="0"/>
                <a:cs typeface="Times New Roman" pitchFamily="18" charset="0"/>
              </a:rPr>
              <a:t>0774.570.859</a:t>
            </a:r>
            <a:endParaRPr lang="en-US" sz="2000" dirty="0">
              <a:solidFill>
                <a:schemeClr val="bg2">
                  <a:lumMod val="50000"/>
                </a:schemeClr>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She has been coughing for 10 days</a:t>
            </a:r>
          </a:p>
          <a:p>
            <a:pPr marL="342900" indent="-342900">
              <a:buSzPts val="1200"/>
              <a:buFont typeface="Wingdings" pitchFamily="2" charset="2"/>
              <a:buChar char=""/>
            </a:pPr>
            <a:r>
              <a:rPr lang="en-US" sz="2000" dirty="0">
                <a:solidFill>
                  <a:schemeClr val="bg2">
                    <a:lumMod val="50000"/>
                  </a:schemeClr>
                </a:solidFill>
                <a:latin typeface="Calibri" pitchFamily="34" charset="0"/>
                <a:ea typeface="Calibri" pitchFamily="34" charset="0"/>
                <a:cs typeface="Times New Roman" pitchFamily="18" charset="0"/>
              </a:rPr>
              <a:t>She is breathing 52 breaths per minute</a:t>
            </a:r>
          </a:p>
          <a:p>
            <a:pPr>
              <a:buSzPts val="1200"/>
            </a:pPr>
            <a:endParaRPr lang="en-US" sz="2400" dirty="0">
              <a:solidFill>
                <a:schemeClr val="bg2">
                  <a:lumMod val="50000"/>
                </a:schemeClr>
              </a:solidFill>
              <a:latin typeface="Calibri" pitchFamily="34" charset="0"/>
              <a:ea typeface="Calibri" pitchFamily="34" charset="0"/>
              <a:cs typeface="Times New Roman" pitchFamily="18" charset="0"/>
            </a:endParaRPr>
          </a:p>
        </p:txBody>
      </p:sp>
      <p:sp>
        <p:nvSpPr>
          <p:cNvPr id="7" name="Rounded Rectangle 6"/>
          <p:cNvSpPr/>
          <p:nvPr/>
        </p:nvSpPr>
        <p:spPr>
          <a:xfrm>
            <a:off x="7300059" y="3440474"/>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429434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7959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767171"/>
              </a:solidFill>
            </a:endParaRPr>
          </a:p>
          <a:p>
            <a:pPr algn="ctr" defTabSz="342882" fontAlgn="base">
              <a:spcAft>
                <a:spcPct val="0"/>
              </a:spcAft>
              <a:defRPr/>
            </a:pPr>
            <a:endParaRPr lang="en-US" sz="2700" b="1" kern="0" dirty="0">
              <a:solidFill>
                <a:srgbClr val="767171"/>
              </a:solidFill>
            </a:endParaRPr>
          </a:p>
        </p:txBody>
      </p:sp>
      <p:sp>
        <p:nvSpPr>
          <p:cNvPr id="5" name="Rectangle 3"/>
          <p:cNvSpPr>
            <a:spLocks noChangeArrowheads="1"/>
          </p:cNvSpPr>
          <p:nvPr/>
        </p:nvSpPr>
        <p:spPr bwMode="auto">
          <a:xfrm>
            <a:off x="1540933" y="2671632"/>
            <a:ext cx="10651067" cy="3662541"/>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Family Name is </a:t>
            </a:r>
            <a:r>
              <a:rPr lang="en-US" sz="2000" b="1" dirty="0" err="1">
                <a:solidFill>
                  <a:srgbClr val="767171"/>
                </a:solidFill>
                <a:latin typeface="Calibri" pitchFamily="34" charset="0"/>
                <a:ea typeface="Calibri" pitchFamily="34" charset="0"/>
                <a:cs typeface="Times New Roman" pitchFamily="18" charset="0"/>
              </a:rPr>
              <a:t>Sewankambo</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Patient’s Given Name is </a:t>
            </a:r>
            <a:r>
              <a:rPr lang="en-US" sz="2000" b="1" dirty="0">
                <a:solidFill>
                  <a:srgbClr val="767171"/>
                </a:solidFill>
                <a:latin typeface="Calibri" pitchFamily="34" charset="0"/>
                <a:ea typeface="Calibri" pitchFamily="34" charset="0"/>
                <a:cs typeface="Times New Roman" pitchFamily="18" charset="0"/>
              </a:rPr>
              <a:t>Ronald</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Mothers name is </a:t>
            </a:r>
            <a:r>
              <a:rPr lang="en-US" sz="2000" b="1" dirty="0">
                <a:solidFill>
                  <a:srgbClr val="767171"/>
                </a:solidFill>
                <a:latin typeface="Calibri" pitchFamily="34" charset="0"/>
                <a:ea typeface="Calibri" pitchFamily="34" charset="0"/>
                <a:cs typeface="Times New Roman" pitchFamily="18" charset="0"/>
              </a:rPr>
              <a:t>Angela</a:t>
            </a:r>
          </a:p>
          <a:p>
            <a:pPr marL="342900" indent="-342900">
              <a:buSzPts val="1200"/>
              <a:buFont typeface="Wingdings" pitchFamily="2" charset="2"/>
              <a:buChar char=""/>
            </a:pPr>
            <a:r>
              <a:rPr lang="en-US" sz="2000" dirty="0" err="1">
                <a:solidFill>
                  <a:srgbClr val="767171"/>
                </a:solidFill>
                <a:latin typeface="Calibri" pitchFamily="34" charset="0"/>
                <a:ea typeface="Calibri" pitchFamily="34" charset="0"/>
                <a:cs typeface="Times New Roman" pitchFamily="18" charset="0"/>
              </a:rPr>
              <a:t>Masaka</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 is </a:t>
            </a:r>
            <a:r>
              <a:rPr lang="en-US" sz="2000" b="1" dirty="0">
                <a:solidFill>
                  <a:srgbClr val="767171"/>
                </a:solidFill>
                <a:latin typeface="Calibri" pitchFamily="34" charset="0"/>
                <a:ea typeface="Calibri" pitchFamily="34" charset="0"/>
                <a:cs typeface="Times New Roman" pitchFamily="18" charset="0"/>
              </a:rPr>
              <a:t>3 months </a:t>
            </a:r>
            <a:r>
              <a:rPr lang="en-US" sz="2000" dirty="0">
                <a:solidFill>
                  <a:srgbClr val="767171"/>
                </a:solidFill>
                <a:latin typeface="Calibri" pitchFamily="34" charset="0"/>
                <a:ea typeface="Calibri" pitchFamily="34" charset="0"/>
                <a:cs typeface="Times New Roman" pitchFamily="18" charset="0"/>
              </a:rPr>
              <a:t>old</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Mobile Number is </a:t>
            </a:r>
            <a:r>
              <a:rPr lang="en-US" sz="2000" b="1" dirty="0">
                <a:solidFill>
                  <a:srgbClr val="767171"/>
                </a:solidFill>
                <a:latin typeface="Calibri" pitchFamily="34" charset="0"/>
                <a:ea typeface="Calibri" pitchFamily="34" charset="0"/>
                <a:cs typeface="Times New Roman" pitchFamily="18" charset="0"/>
              </a:rPr>
              <a:t>0774.570.859</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 has been coughing for 15 days</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 is breathing 38 breaths per minute</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 has started to vomit</a:t>
            </a:r>
          </a:p>
          <a:p>
            <a:pPr>
              <a:buSzPts val="1200"/>
            </a:pPr>
            <a:endParaRPr lang="en-US" sz="2400" dirty="0">
              <a:solidFill>
                <a:srgbClr val="767171"/>
              </a:solidFill>
              <a:latin typeface="Calibri" pitchFamily="34" charset="0"/>
              <a:ea typeface="Calibri" pitchFamily="34" charset="0"/>
              <a:cs typeface="Times New Roman" pitchFamily="18" charset="0"/>
            </a:endParaRPr>
          </a:p>
        </p:txBody>
      </p:sp>
      <p:sp>
        <p:nvSpPr>
          <p:cNvPr id="7" name="Rounded Rectangle 6"/>
          <p:cNvSpPr/>
          <p:nvPr/>
        </p:nvSpPr>
        <p:spPr>
          <a:xfrm>
            <a:off x="7300059" y="3440474"/>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76800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8232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767171"/>
              </a:solidFill>
            </a:endParaRPr>
          </a:p>
          <a:p>
            <a:pPr algn="ctr" defTabSz="342882" fontAlgn="base">
              <a:spcAft>
                <a:spcPct val="0"/>
              </a:spcAft>
              <a:defRPr/>
            </a:pPr>
            <a:endParaRPr lang="en-US" sz="2700" b="1" kern="0" dirty="0">
              <a:solidFill>
                <a:srgbClr val="767171"/>
              </a:solidFill>
            </a:endParaRPr>
          </a:p>
        </p:txBody>
      </p:sp>
      <p:sp>
        <p:nvSpPr>
          <p:cNvPr id="5" name="Rectangle 3"/>
          <p:cNvSpPr>
            <a:spLocks noChangeArrowheads="1"/>
          </p:cNvSpPr>
          <p:nvPr/>
        </p:nvSpPr>
        <p:spPr bwMode="auto">
          <a:xfrm>
            <a:off x="1540933" y="2788680"/>
            <a:ext cx="10651067" cy="3354765"/>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Family Name is </a:t>
            </a:r>
            <a:r>
              <a:rPr lang="en-US" sz="2000" b="1" dirty="0">
                <a:solidFill>
                  <a:srgbClr val="767171"/>
                </a:solidFill>
                <a:latin typeface="Calibri" pitchFamily="34" charset="0"/>
                <a:ea typeface="Calibri" pitchFamily="34" charset="0"/>
                <a:cs typeface="Times New Roman" pitchFamily="18" charset="0"/>
              </a:rPr>
              <a:t>MUCHERI</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Patient’s Given Name is </a:t>
            </a:r>
            <a:r>
              <a:rPr lang="en-US" sz="2000" b="1" dirty="0">
                <a:solidFill>
                  <a:srgbClr val="767171"/>
                </a:solidFill>
                <a:latin typeface="Calibri" pitchFamily="34" charset="0"/>
                <a:ea typeface="Calibri" pitchFamily="34" charset="0"/>
                <a:cs typeface="Times New Roman" pitchFamily="18" charset="0"/>
              </a:rPr>
              <a:t>Peter</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Mothers name is </a:t>
            </a:r>
            <a:r>
              <a:rPr lang="en-US" sz="2000" b="1" dirty="0">
                <a:solidFill>
                  <a:srgbClr val="767171"/>
                </a:solidFill>
                <a:latin typeface="Calibri" pitchFamily="34" charset="0"/>
                <a:ea typeface="Calibri" pitchFamily="34" charset="0"/>
                <a:cs typeface="Times New Roman" pitchFamily="18" charset="0"/>
              </a:rPr>
              <a:t>Vicki</a:t>
            </a:r>
          </a:p>
          <a:p>
            <a:pPr marL="342900" indent="-342900">
              <a:buSzPts val="1200"/>
              <a:buFont typeface="Wingdings" pitchFamily="2" charset="2"/>
              <a:buChar char=""/>
            </a:pPr>
            <a:r>
              <a:rPr lang="en-US" sz="2000" dirty="0" err="1">
                <a:solidFill>
                  <a:srgbClr val="767171"/>
                </a:solidFill>
                <a:latin typeface="Calibri" pitchFamily="34" charset="0"/>
                <a:ea typeface="Calibri" pitchFamily="34" charset="0"/>
                <a:cs typeface="Times New Roman" pitchFamily="18" charset="0"/>
              </a:rPr>
              <a:t>Bukoto</a:t>
            </a:r>
            <a:r>
              <a:rPr lang="en-US" sz="2000" dirty="0">
                <a:solidFill>
                  <a:srgbClr val="767171"/>
                </a:solidFill>
                <a:latin typeface="Calibri" pitchFamily="34" charset="0"/>
                <a:ea typeface="Calibri" pitchFamily="34" charset="0"/>
                <a:cs typeface="Times New Roman" pitchFamily="18" charset="0"/>
              </a:rPr>
              <a:t>, KAMPALA</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She is </a:t>
            </a:r>
            <a:r>
              <a:rPr lang="en-US" sz="2000" b="1" dirty="0">
                <a:solidFill>
                  <a:srgbClr val="767171"/>
                </a:solidFill>
                <a:latin typeface="Calibri" pitchFamily="34" charset="0"/>
                <a:ea typeface="Calibri" pitchFamily="34" charset="0"/>
                <a:cs typeface="Times New Roman" pitchFamily="18" charset="0"/>
              </a:rPr>
              <a:t>7 months </a:t>
            </a:r>
            <a:r>
              <a:rPr lang="en-US" sz="2000" dirty="0">
                <a:solidFill>
                  <a:srgbClr val="767171"/>
                </a:solidFill>
                <a:latin typeface="Calibri" pitchFamily="34" charset="0"/>
                <a:ea typeface="Calibri" pitchFamily="34" charset="0"/>
                <a:cs typeface="Times New Roman" pitchFamily="18" charset="0"/>
              </a:rPr>
              <a:t>old</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Mobile Number is </a:t>
            </a:r>
            <a:r>
              <a:rPr lang="en-US" sz="2000" b="1" dirty="0">
                <a:solidFill>
                  <a:srgbClr val="767171"/>
                </a:solidFill>
                <a:latin typeface="Calibri" pitchFamily="34" charset="0"/>
                <a:ea typeface="Calibri" pitchFamily="34" charset="0"/>
                <a:cs typeface="Times New Roman" pitchFamily="18" charset="0"/>
              </a:rPr>
              <a:t>0774.570.832</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She has been coughing for 2 days</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She is breathing 50 breaths per minute</a:t>
            </a:r>
          </a:p>
          <a:p>
            <a:pPr>
              <a:buSzPts val="1200"/>
            </a:pPr>
            <a:endParaRPr lang="en-US" sz="2400" dirty="0">
              <a:solidFill>
                <a:srgbClr val="767171"/>
              </a:solidFill>
              <a:latin typeface="Calibri" pitchFamily="34" charset="0"/>
              <a:ea typeface="Calibri" pitchFamily="34" charset="0"/>
              <a:cs typeface="Times New Roman" pitchFamily="18" charset="0"/>
            </a:endParaRPr>
          </a:p>
        </p:txBody>
      </p:sp>
      <p:sp>
        <p:nvSpPr>
          <p:cNvPr id="7" name="Rounded Rectangle 6"/>
          <p:cNvSpPr/>
          <p:nvPr/>
        </p:nvSpPr>
        <p:spPr>
          <a:xfrm>
            <a:off x="7300059" y="3440474"/>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39567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85054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767171"/>
              </a:solidFill>
            </a:endParaRPr>
          </a:p>
          <a:p>
            <a:pPr algn="ctr" defTabSz="342882" fontAlgn="base">
              <a:spcAft>
                <a:spcPct val="0"/>
              </a:spcAft>
              <a:defRPr/>
            </a:pPr>
            <a:endParaRPr lang="en-US" sz="2700" b="1" kern="0" dirty="0">
              <a:solidFill>
                <a:srgbClr val="767171"/>
              </a:solidFill>
            </a:endParaRPr>
          </a:p>
        </p:txBody>
      </p:sp>
      <p:sp>
        <p:nvSpPr>
          <p:cNvPr id="5" name="Rectangle 3"/>
          <p:cNvSpPr>
            <a:spLocks noChangeArrowheads="1"/>
          </p:cNvSpPr>
          <p:nvPr/>
        </p:nvSpPr>
        <p:spPr bwMode="auto">
          <a:xfrm>
            <a:off x="1540933" y="2716270"/>
            <a:ext cx="10651067" cy="3354765"/>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Family Name is </a:t>
            </a:r>
            <a:r>
              <a:rPr lang="en-US" sz="2000" b="1" dirty="0" err="1">
                <a:solidFill>
                  <a:srgbClr val="767171"/>
                </a:solidFill>
                <a:latin typeface="Calibri" pitchFamily="34" charset="0"/>
                <a:ea typeface="Calibri" pitchFamily="34" charset="0"/>
                <a:cs typeface="Times New Roman" pitchFamily="18" charset="0"/>
              </a:rPr>
              <a:t>Musinguzi</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Patient’s Given Name is </a:t>
            </a:r>
            <a:r>
              <a:rPr lang="en-US" sz="2000" b="1" dirty="0">
                <a:solidFill>
                  <a:srgbClr val="767171"/>
                </a:solidFill>
                <a:latin typeface="Calibri" pitchFamily="34" charset="0"/>
                <a:ea typeface="Calibri" pitchFamily="34" charset="0"/>
                <a:cs typeface="Times New Roman" pitchFamily="18" charset="0"/>
              </a:rPr>
              <a:t>Mary</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Mothers name is </a:t>
            </a:r>
            <a:r>
              <a:rPr lang="en-US" sz="2000" b="1" dirty="0">
                <a:solidFill>
                  <a:srgbClr val="767171"/>
                </a:solidFill>
                <a:latin typeface="Calibri" pitchFamily="34" charset="0"/>
                <a:ea typeface="Calibri" pitchFamily="34" charset="0"/>
                <a:cs typeface="Times New Roman" pitchFamily="18" charset="0"/>
              </a:rPr>
              <a:t>Maria</a:t>
            </a:r>
          </a:p>
          <a:p>
            <a:pPr marL="342900" indent="-342900">
              <a:buSzPts val="1200"/>
              <a:buFont typeface="Wingdings" pitchFamily="2" charset="2"/>
              <a:buChar char=""/>
            </a:pPr>
            <a:r>
              <a:rPr lang="en-US" sz="2000" dirty="0" err="1">
                <a:solidFill>
                  <a:srgbClr val="767171"/>
                </a:solidFill>
                <a:latin typeface="Calibri" pitchFamily="34" charset="0"/>
                <a:ea typeface="Calibri" pitchFamily="34" charset="0"/>
                <a:cs typeface="Times New Roman" pitchFamily="18" charset="0"/>
              </a:rPr>
              <a:t>Gulu</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She is </a:t>
            </a:r>
            <a:r>
              <a:rPr lang="en-US" sz="2000" b="1" dirty="0">
                <a:solidFill>
                  <a:srgbClr val="767171"/>
                </a:solidFill>
                <a:latin typeface="Calibri" pitchFamily="34" charset="0"/>
                <a:ea typeface="Calibri" pitchFamily="34" charset="0"/>
                <a:cs typeface="Times New Roman" pitchFamily="18" charset="0"/>
              </a:rPr>
              <a:t>14 months </a:t>
            </a:r>
            <a:r>
              <a:rPr lang="en-US" sz="2000" dirty="0">
                <a:solidFill>
                  <a:srgbClr val="767171"/>
                </a:solidFill>
                <a:latin typeface="Calibri" pitchFamily="34" charset="0"/>
                <a:ea typeface="Calibri" pitchFamily="34" charset="0"/>
                <a:cs typeface="Times New Roman" pitchFamily="18" charset="0"/>
              </a:rPr>
              <a:t>old</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Mobile Number is </a:t>
            </a:r>
            <a:r>
              <a:rPr lang="en-US" sz="2000" b="1" dirty="0">
                <a:solidFill>
                  <a:srgbClr val="767171"/>
                </a:solidFill>
                <a:latin typeface="Calibri" pitchFamily="34" charset="0"/>
                <a:ea typeface="Calibri" pitchFamily="34" charset="0"/>
                <a:cs typeface="Times New Roman" pitchFamily="18" charset="0"/>
              </a:rPr>
              <a:t>0774.570.863</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She has been coughing for 5 days</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Her is breathing 45 breaths per minute</a:t>
            </a:r>
          </a:p>
          <a:p>
            <a:pPr>
              <a:buSzPts val="1200"/>
            </a:pPr>
            <a:endParaRPr lang="en-US" sz="2400" dirty="0">
              <a:solidFill>
                <a:srgbClr val="767171"/>
              </a:solidFill>
              <a:latin typeface="Calibri" pitchFamily="34" charset="0"/>
              <a:ea typeface="Calibri" pitchFamily="34" charset="0"/>
              <a:cs typeface="Times New Roman" pitchFamily="18" charset="0"/>
            </a:endParaRPr>
          </a:p>
        </p:txBody>
      </p:sp>
      <p:sp>
        <p:nvSpPr>
          <p:cNvPr id="7" name="Rounded Rectangle 6"/>
          <p:cNvSpPr/>
          <p:nvPr/>
        </p:nvSpPr>
        <p:spPr>
          <a:xfrm>
            <a:off x="7300059" y="3440474"/>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395415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79592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767171"/>
              </a:solidFill>
            </a:endParaRPr>
          </a:p>
          <a:p>
            <a:pPr algn="ctr" defTabSz="342882" fontAlgn="base">
              <a:spcAft>
                <a:spcPct val="0"/>
              </a:spcAft>
              <a:defRPr/>
            </a:pPr>
            <a:endParaRPr lang="en-US" sz="2700" b="1" kern="0" dirty="0">
              <a:solidFill>
                <a:srgbClr val="767171"/>
              </a:solidFill>
            </a:endParaRPr>
          </a:p>
        </p:txBody>
      </p:sp>
      <p:sp>
        <p:nvSpPr>
          <p:cNvPr id="5" name="Rectangle 3"/>
          <p:cNvSpPr>
            <a:spLocks noChangeArrowheads="1"/>
          </p:cNvSpPr>
          <p:nvPr/>
        </p:nvSpPr>
        <p:spPr bwMode="auto">
          <a:xfrm>
            <a:off x="1540933" y="2480452"/>
            <a:ext cx="10651067" cy="3662541"/>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Family Name is </a:t>
            </a:r>
            <a:r>
              <a:rPr lang="en-US" sz="2000" b="1" dirty="0" err="1">
                <a:solidFill>
                  <a:srgbClr val="767171"/>
                </a:solidFill>
                <a:latin typeface="Calibri" pitchFamily="34" charset="0"/>
                <a:ea typeface="Calibri" pitchFamily="34" charset="0"/>
                <a:cs typeface="Times New Roman" pitchFamily="18" charset="0"/>
              </a:rPr>
              <a:t>Kabbale</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Patient’s Given Name is </a:t>
            </a:r>
            <a:r>
              <a:rPr lang="en-US" sz="2000" b="1" dirty="0">
                <a:solidFill>
                  <a:srgbClr val="767171"/>
                </a:solidFill>
                <a:latin typeface="Calibri" pitchFamily="34" charset="0"/>
                <a:ea typeface="Calibri" pitchFamily="34" charset="0"/>
                <a:cs typeface="Times New Roman" pitchFamily="18" charset="0"/>
              </a:rPr>
              <a:t>James</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Mothers name is </a:t>
            </a:r>
            <a:r>
              <a:rPr lang="en-US" sz="2000" b="1" dirty="0">
                <a:solidFill>
                  <a:srgbClr val="767171"/>
                </a:solidFill>
                <a:latin typeface="Calibri" pitchFamily="34" charset="0"/>
                <a:ea typeface="Calibri" pitchFamily="34" charset="0"/>
                <a:cs typeface="Times New Roman" pitchFamily="18" charset="0"/>
              </a:rPr>
              <a:t>Mary</a:t>
            </a:r>
          </a:p>
          <a:p>
            <a:pPr marL="342900" indent="-342900">
              <a:buSzPts val="1200"/>
              <a:buFont typeface="Wingdings" pitchFamily="2" charset="2"/>
              <a:buChar char=""/>
            </a:pPr>
            <a:r>
              <a:rPr lang="en-US" sz="2000" dirty="0" err="1">
                <a:solidFill>
                  <a:srgbClr val="767171"/>
                </a:solidFill>
                <a:latin typeface="Calibri" pitchFamily="34" charset="0"/>
                <a:ea typeface="Calibri" pitchFamily="34" charset="0"/>
                <a:cs typeface="Times New Roman" pitchFamily="18" charset="0"/>
              </a:rPr>
              <a:t>Mbale</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 is </a:t>
            </a:r>
            <a:r>
              <a:rPr lang="en-US" sz="2000" b="1" dirty="0">
                <a:solidFill>
                  <a:srgbClr val="767171"/>
                </a:solidFill>
                <a:latin typeface="Calibri" pitchFamily="34" charset="0"/>
                <a:ea typeface="Calibri" pitchFamily="34" charset="0"/>
                <a:cs typeface="Times New Roman" pitchFamily="18" charset="0"/>
              </a:rPr>
              <a:t>7 months </a:t>
            </a:r>
            <a:r>
              <a:rPr lang="en-US" sz="2000" dirty="0">
                <a:solidFill>
                  <a:srgbClr val="767171"/>
                </a:solidFill>
                <a:latin typeface="Calibri" pitchFamily="34" charset="0"/>
                <a:ea typeface="Calibri" pitchFamily="34" charset="0"/>
                <a:cs typeface="Times New Roman" pitchFamily="18" charset="0"/>
              </a:rPr>
              <a:t>old</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Mobile Number is </a:t>
            </a:r>
            <a:r>
              <a:rPr lang="en-US" sz="2000" b="1" dirty="0">
                <a:solidFill>
                  <a:srgbClr val="767171"/>
                </a:solidFill>
                <a:latin typeface="Calibri" pitchFamily="34" charset="0"/>
                <a:ea typeface="Calibri" pitchFamily="34" charset="0"/>
                <a:cs typeface="Times New Roman" pitchFamily="18" charset="0"/>
              </a:rPr>
              <a:t>0774.570.456</a:t>
            </a:r>
            <a:endParaRPr lang="en-US" sz="20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 has been coughing for 2 days</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His is breathing 65 breaths per minute</a:t>
            </a:r>
          </a:p>
          <a:p>
            <a:pPr marL="342900" indent="-342900">
              <a:buSzPts val="1200"/>
              <a:buFont typeface="Wingdings" pitchFamily="2" charset="2"/>
              <a:buChar char=""/>
            </a:pPr>
            <a:r>
              <a:rPr lang="en-US" sz="2000" dirty="0">
                <a:solidFill>
                  <a:srgbClr val="767171"/>
                </a:solidFill>
                <a:latin typeface="Calibri" pitchFamily="34" charset="0"/>
                <a:ea typeface="Calibri" pitchFamily="34" charset="0"/>
                <a:cs typeface="Times New Roman" pitchFamily="18" charset="0"/>
              </a:rPr>
              <a:t>He has chest in-drawing</a:t>
            </a:r>
          </a:p>
          <a:p>
            <a:pPr>
              <a:buSzPts val="1200"/>
            </a:pPr>
            <a:endParaRPr lang="en-US" sz="2400" dirty="0">
              <a:solidFill>
                <a:srgbClr val="767171"/>
              </a:solidFill>
              <a:latin typeface="Calibri" pitchFamily="34" charset="0"/>
              <a:ea typeface="Calibri" pitchFamily="34" charset="0"/>
              <a:cs typeface="Times New Roman" pitchFamily="18" charset="0"/>
            </a:endParaRPr>
          </a:p>
        </p:txBody>
      </p:sp>
      <p:sp>
        <p:nvSpPr>
          <p:cNvPr id="7" name="Rounded Rectangle 6"/>
          <p:cNvSpPr/>
          <p:nvPr/>
        </p:nvSpPr>
        <p:spPr>
          <a:xfrm>
            <a:off x="7272746" y="3262965"/>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1516668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rmAutofit/>
          </a:bodyPr>
          <a:lstStyle/>
          <a:p>
            <a:pPr>
              <a:spcBef>
                <a:spcPts val="0"/>
              </a:spcBef>
              <a:defRPr/>
            </a:pPr>
            <a:r>
              <a:rPr lang="en-US" dirty="0"/>
              <a:t>Advice to the caregiver</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pic>
        <p:nvPicPr>
          <p:cNvPr id="3" name="Picture 2"/>
          <p:cNvPicPr>
            <a:picLocks noChangeAspect="1"/>
          </p:cNvPicPr>
          <p:nvPr/>
        </p:nvPicPr>
        <p:blipFill>
          <a:blip r:embed="rId3"/>
          <a:stretch>
            <a:fillRect/>
          </a:stretch>
        </p:blipFill>
        <p:spPr>
          <a:xfrm>
            <a:off x="365716" y="2403744"/>
            <a:ext cx="11593453" cy="23480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72531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79450" y="1824038"/>
            <a:ext cx="9062604" cy="4413250"/>
          </a:xfrm>
        </p:spPr>
        <p:txBody>
          <a:bodyPr>
            <a:normAutofit/>
          </a:bodyPr>
          <a:lstStyle/>
          <a:p>
            <a:pPr marL="324000" lvl="1" indent="0">
              <a:buNone/>
            </a:pPr>
            <a:r>
              <a:rPr lang="en-US" sz="3200" b="1" dirty="0">
                <a:solidFill>
                  <a:srgbClr val="767171"/>
                </a:solidFill>
                <a:latin typeface="Calibri" panose="020F0502020204030204" pitchFamily="34" charset="0"/>
              </a:rPr>
              <a:t>By the end of this program you will be able to:</a:t>
            </a:r>
          </a:p>
          <a:p>
            <a:pPr lvl="1"/>
            <a:r>
              <a:rPr lang="en-US" sz="3200" b="1" dirty="0">
                <a:solidFill>
                  <a:srgbClr val="767171"/>
                </a:solidFill>
                <a:latin typeface="Calibri" panose="020F0502020204030204" pitchFamily="34" charset="0"/>
              </a:rPr>
              <a:t>appropriately assess, treat, and refer sick children</a:t>
            </a:r>
          </a:p>
          <a:p>
            <a:pPr lvl="1"/>
            <a:r>
              <a:rPr lang="en-US" sz="3200" b="1" dirty="0">
                <a:solidFill>
                  <a:srgbClr val="767171"/>
                </a:solidFill>
                <a:latin typeface="Calibri" panose="020F0502020204030204" pitchFamily="34" charset="0"/>
              </a:rPr>
              <a:t>have access to essential medicines and supplies</a:t>
            </a:r>
          </a:p>
          <a:p>
            <a:pPr lvl="1"/>
            <a:r>
              <a:rPr lang="en-US" sz="3200" b="1" dirty="0">
                <a:solidFill>
                  <a:srgbClr val="767171"/>
                </a:solidFill>
                <a:latin typeface="Calibri" panose="020F0502020204030204" pitchFamily="34" charset="0"/>
              </a:rPr>
              <a:t>run a trusted and successful business in your community!</a:t>
            </a:r>
          </a:p>
          <a:p>
            <a:pPr lvl="1"/>
            <a:endParaRPr lang="en-US" sz="3000" b="1" dirty="0">
              <a:solidFill>
                <a:schemeClr val="accent1"/>
              </a:solidFill>
              <a:latin typeface="Calibri" panose="020F0502020204030204" pitchFamily="34" charset="0"/>
            </a:endParaRPr>
          </a:p>
          <a:p>
            <a:endParaRPr lang="en-US" dirty="0"/>
          </a:p>
        </p:txBody>
      </p:sp>
      <p:sp>
        <p:nvSpPr>
          <p:cNvPr id="2" name="Title 1"/>
          <p:cNvSpPr>
            <a:spLocks noGrp="1"/>
          </p:cNvSpPr>
          <p:nvPr>
            <p:ph type="title"/>
          </p:nvPr>
        </p:nvSpPr>
        <p:spPr/>
        <p:txBody>
          <a:bodyPr>
            <a:normAutofit/>
          </a:bodyPr>
          <a:lstStyle/>
          <a:p>
            <a:r>
              <a:rPr lang="en-US" b="1" dirty="0">
                <a:latin typeface="Calibri" panose="020F0502020204030204" pitchFamily="34" charset="0"/>
              </a:rPr>
              <a:t>Review objectives of </a:t>
            </a:r>
            <a:r>
              <a:rPr lang="en-US" dirty="0">
                <a:latin typeface="Calibri" panose="020F0502020204030204" pitchFamily="34" charset="0"/>
              </a:rPr>
              <a:t>the</a:t>
            </a:r>
            <a:r>
              <a:rPr lang="en-US" b="1" dirty="0">
                <a:latin typeface="Calibri" panose="020F0502020204030204" pitchFamily="34" charset="0"/>
              </a:rPr>
              <a:t> </a:t>
            </a:r>
            <a:r>
              <a:rPr lang="en-US" dirty="0">
                <a:latin typeface="Calibri" panose="020F0502020204030204" pitchFamily="34" charset="0"/>
              </a:rPr>
              <a:t>p</a:t>
            </a:r>
            <a:r>
              <a:rPr lang="en-US" b="1" dirty="0">
                <a:latin typeface="Calibri" panose="020F0502020204030204" pitchFamily="34" charset="0"/>
              </a:rPr>
              <a:t>rogram </a:t>
            </a:r>
          </a:p>
        </p:txBody>
      </p:sp>
      <p:pic>
        <p:nvPicPr>
          <p:cNvPr id="6" name="Picture 5" descr="C:\Documents and Settings\evorderbruegge\Local Settings\Temporary Internet Files\Content.IE5\QASQ8N07\MC900326252[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49680" y="2395611"/>
            <a:ext cx="1343140" cy="1911983"/>
          </a:xfrm>
          <a:prstGeom prst="rect">
            <a:avLst/>
          </a:prstGeom>
          <a:noFill/>
          <a:ln w="9525">
            <a:noFill/>
            <a:miter lim="800000"/>
            <a:headEnd/>
            <a:tailEnd/>
          </a:ln>
        </p:spPr>
      </p:pic>
    </p:spTree>
    <p:extLst>
      <p:ext uri="{BB962C8B-B14F-4D97-AF65-F5344CB8AC3E}">
        <p14:creationId xmlns:p14="http://schemas.microsoft.com/office/powerpoint/2010/main" val="21905831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ChangeArrowheads="1"/>
          </p:cNvSpPr>
          <p:nvPr>
            <p:ph idx="4294967295"/>
          </p:nvPr>
        </p:nvSpPr>
        <p:spPr>
          <a:xfrm>
            <a:off x="641864" y="2549796"/>
            <a:ext cx="9299575" cy="3109913"/>
          </a:xfrm>
          <a:prstGeom prst="rect">
            <a:avLst/>
          </a:prstGeom>
        </p:spPr>
        <p:txBody>
          <a:bodyPr wrap="square" tIns="0" bIns="0" anchor="ctr">
            <a:spAutoFit/>
          </a:bodyPr>
          <a:lstStyle/>
          <a:p>
            <a:pPr marL="0" indent="0">
              <a:spcBef>
                <a:spcPts val="0"/>
              </a:spcBef>
              <a:buNone/>
            </a:pPr>
            <a:r>
              <a:rPr lang="en-US" dirty="0">
                <a:solidFill>
                  <a:srgbClr val="767171"/>
                </a:solidFill>
                <a:latin typeface="Calibri" panose="020F0502020204030204" pitchFamily="34" charset="0"/>
              </a:rPr>
              <a:t>Mrs. Sarah Nkinga has a sick daughter Diana. </a:t>
            </a:r>
          </a:p>
          <a:p>
            <a:pPr lvl="1">
              <a:spcBef>
                <a:spcPts val="0"/>
              </a:spcBef>
              <a:buFont typeface="Wingdings" charset="2"/>
              <a:buChar char="§"/>
            </a:pPr>
            <a:r>
              <a:rPr lang="en-US" sz="2800" dirty="0">
                <a:solidFill>
                  <a:srgbClr val="767171"/>
                </a:solidFill>
                <a:latin typeface="Calibri" panose="020F0502020204030204" pitchFamily="34" charset="0"/>
              </a:rPr>
              <a:t>Diana has a cough for 4 days.</a:t>
            </a:r>
          </a:p>
          <a:p>
            <a:pPr lvl="1">
              <a:spcBef>
                <a:spcPts val="0"/>
              </a:spcBef>
              <a:buFont typeface="Wingdings" charset="2"/>
              <a:buChar char="§"/>
            </a:pPr>
            <a:r>
              <a:rPr lang="en-US" sz="2800" dirty="0">
                <a:solidFill>
                  <a:srgbClr val="767171"/>
                </a:solidFill>
                <a:latin typeface="Calibri" panose="020F0502020204030204" pitchFamily="34" charset="0"/>
              </a:rPr>
              <a:t>Diana is 11 months old.</a:t>
            </a:r>
          </a:p>
          <a:p>
            <a:pPr lvl="1">
              <a:spcBef>
                <a:spcPts val="0"/>
              </a:spcBef>
              <a:buFont typeface="Wingdings" charset="2"/>
              <a:buChar char="§"/>
            </a:pPr>
            <a:r>
              <a:rPr lang="en-US" sz="2800" dirty="0">
                <a:solidFill>
                  <a:srgbClr val="767171"/>
                </a:solidFill>
                <a:latin typeface="Calibri" panose="020F0502020204030204" pitchFamily="34" charset="0"/>
              </a:rPr>
              <a:t>The family lives in Luwafu.  </a:t>
            </a:r>
          </a:p>
          <a:p>
            <a:pPr lvl="1">
              <a:spcBef>
                <a:spcPts val="0"/>
              </a:spcBef>
              <a:buFont typeface="Wingdings" charset="2"/>
              <a:buChar char="§"/>
            </a:pPr>
            <a:r>
              <a:rPr lang="en-US" sz="2800" dirty="0">
                <a:solidFill>
                  <a:srgbClr val="767171"/>
                </a:solidFill>
                <a:latin typeface="Calibri" panose="020F0502020204030204" pitchFamily="34" charset="0"/>
              </a:rPr>
              <a:t>Mobile number is 0750.112.355.</a:t>
            </a:r>
          </a:p>
          <a:p>
            <a:pPr lvl="1">
              <a:spcBef>
                <a:spcPts val="0"/>
              </a:spcBef>
              <a:buFont typeface="Wingdings" charset="2"/>
              <a:buChar char="§"/>
            </a:pPr>
            <a:r>
              <a:rPr lang="en-US" sz="2800" dirty="0">
                <a:solidFill>
                  <a:srgbClr val="767171"/>
                </a:solidFill>
                <a:latin typeface="Calibri" panose="020F0502020204030204" pitchFamily="34" charset="0"/>
              </a:rPr>
              <a:t>No vomiting, no diarrhea, no temperature.</a:t>
            </a:r>
          </a:p>
          <a:p>
            <a:pPr lvl="1">
              <a:spcBef>
                <a:spcPts val="0"/>
              </a:spcBef>
              <a:buFont typeface="Wingdings" charset="2"/>
              <a:buChar char="§"/>
            </a:pPr>
            <a:r>
              <a:rPr lang="en-US" sz="2800" dirty="0">
                <a:solidFill>
                  <a:srgbClr val="767171"/>
                </a:solidFill>
                <a:latin typeface="Calibri" panose="020F0502020204030204" pitchFamily="34" charset="0"/>
              </a:rPr>
              <a:t>Breathing rate is counted at 57 breaths per minute.</a:t>
            </a:r>
          </a:p>
          <a:p>
            <a:pPr lvl="1">
              <a:spcBef>
                <a:spcPts val="0"/>
              </a:spcBef>
              <a:buFont typeface="Wingdings" charset="2"/>
              <a:buChar char="§"/>
            </a:pPr>
            <a:r>
              <a:rPr lang="en-US" sz="2800" dirty="0">
                <a:solidFill>
                  <a:srgbClr val="767171"/>
                </a:solidFill>
                <a:latin typeface="Calibri" panose="020F0502020204030204" pitchFamily="34" charset="0"/>
              </a:rPr>
              <a:t>No chest in-drawing.</a:t>
            </a:r>
          </a:p>
        </p:txBody>
      </p:sp>
      <p:sp>
        <p:nvSpPr>
          <p:cNvPr id="4" name="Rectangle 3"/>
          <p:cNvSpPr/>
          <p:nvPr/>
        </p:nvSpPr>
        <p:spPr>
          <a:xfrm>
            <a:off x="573580" y="1710428"/>
            <a:ext cx="12192000" cy="492443"/>
          </a:xfrm>
          <a:prstGeom prst="rect">
            <a:avLst/>
          </a:prstGeom>
        </p:spPr>
        <p:txBody>
          <a:bodyPr wrap="square">
            <a:spAutoFit/>
          </a:bodyPr>
          <a:lstStyle/>
          <a:p>
            <a:pPr defTabSz="457200"/>
            <a:r>
              <a:rPr lang="en-US" sz="2600" b="1" dirty="0">
                <a:solidFill>
                  <a:srgbClr val="1B2F7F"/>
                </a:solidFill>
                <a:latin typeface="Calibri" panose="020F0502020204030204" pitchFamily="34" charset="0"/>
              </a:rPr>
              <a:t>Use this information to describe the problem to the Drug Seller.</a:t>
            </a:r>
            <a:endParaRPr lang="en-US" sz="2600" dirty="0">
              <a:solidFill>
                <a:srgbClr val="1B2F7F"/>
              </a:solidFill>
              <a:latin typeface="Calibri" panose="020F0502020204030204" pitchFamily="34" charset="0"/>
            </a:endParaRPr>
          </a:p>
        </p:txBody>
      </p:sp>
      <p:sp>
        <p:nvSpPr>
          <p:cNvPr id="6" name="Rounded Rectangle 5"/>
          <p:cNvSpPr/>
          <p:nvPr/>
        </p:nvSpPr>
        <p:spPr>
          <a:xfrm>
            <a:off x="8730029" y="2583031"/>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
        <p:nvSpPr>
          <p:cNvPr id="2" name="Title 1"/>
          <p:cNvSpPr>
            <a:spLocks noGrp="1"/>
          </p:cNvSpPr>
          <p:nvPr>
            <p:ph type="title"/>
          </p:nvPr>
        </p:nvSpPr>
        <p:spPr/>
        <p:txBody>
          <a:bodyPr/>
          <a:lstStyle/>
          <a:p>
            <a:r>
              <a:rPr lang="en-US" dirty="0"/>
              <a:t>Role play</a:t>
            </a:r>
          </a:p>
        </p:txBody>
      </p:sp>
    </p:spTree>
    <p:extLst>
      <p:ext uri="{BB962C8B-B14F-4D97-AF65-F5344CB8AC3E}">
        <p14:creationId xmlns:p14="http://schemas.microsoft.com/office/powerpoint/2010/main" val="271457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011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011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11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11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011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011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1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ChangeArrowheads="1"/>
          </p:cNvSpPr>
          <p:nvPr>
            <p:ph idx="4294967295"/>
          </p:nvPr>
        </p:nvSpPr>
        <p:spPr>
          <a:xfrm>
            <a:off x="705505" y="2684000"/>
            <a:ext cx="10788650" cy="3553793"/>
          </a:xfrm>
          <a:prstGeom prst="rect">
            <a:avLst/>
          </a:prstGeom>
        </p:spPr>
        <p:txBody>
          <a:bodyPr wrap="square" tIns="0" bIns="0" anchor="ctr">
            <a:spAutoFit/>
          </a:bodyPr>
          <a:lstStyle/>
          <a:p>
            <a:pPr marL="0" lvl="0" indent="0">
              <a:spcBef>
                <a:spcPts val="0"/>
              </a:spcBef>
              <a:buNone/>
            </a:pPr>
            <a:r>
              <a:rPr lang="en-US" sz="3200" b="1" dirty="0" err="1">
                <a:solidFill>
                  <a:schemeClr val="bg2">
                    <a:lumMod val="50000"/>
                  </a:schemeClr>
                </a:solidFill>
                <a:latin typeface="Calibri" panose="020F0502020204030204" pitchFamily="34" charset="0"/>
              </a:rPr>
              <a:t>Mrs</a:t>
            </a:r>
            <a:r>
              <a:rPr lang="en-US" sz="3200" b="1" dirty="0">
                <a:solidFill>
                  <a:schemeClr val="bg2">
                    <a:lumMod val="50000"/>
                  </a:schemeClr>
                </a:solidFill>
                <a:latin typeface="Calibri" panose="020F0502020204030204" pitchFamily="34" charset="0"/>
              </a:rPr>
              <a:t> </a:t>
            </a:r>
            <a:r>
              <a:rPr lang="en-US" sz="3200" b="1" dirty="0" err="1">
                <a:solidFill>
                  <a:schemeClr val="bg2">
                    <a:lumMod val="50000"/>
                  </a:schemeClr>
                </a:solidFill>
                <a:latin typeface="Calibri" panose="020F0502020204030204" pitchFamily="34" charset="0"/>
              </a:rPr>
              <a:t>Musisi</a:t>
            </a:r>
            <a:r>
              <a:rPr lang="en-US" sz="3200" b="1" dirty="0">
                <a:solidFill>
                  <a:schemeClr val="bg2">
                    <a:lumMod val="50000"/>
                  </a:schemeClr>
                </a:solidFill>
                <a:latin typeface="Calibri" panose="020F0502020204030204" pitchFamily="34" charset="0"/>
              </a:rPr>
              <a:t> with sick son Enoch</a:t>
            </a:r>
          </a:p>
          <a:p>
            <a:pPr lvl="0">
              <a:spcBef>
                <a:spcPts val="0"/>
              </a:spcBef>
              <a:buFont typeface="Wingdings" charset="2"/>
              <a:buChar char="§"/>
            </a:pPr>
            <a:r>
              <a:rPr lang="en-US" sz="3200" dirty="0">
                <a:solidFill>
                  <a:schemeClr val="bg2">
                    <a:lumMod val="50000"/>
                  </a:schemeClr>
                </a:solidFill>
                <a:latin typeface="Calibri" panose="020F0502020204030204" pitchFamily="34" charset="0"/>
              </a:rPr>
              <a:t>Enoch is sick with cough for 2 weeks.</a:t>
            </a:r>
          </a:p>
          <a:p>
            <a:pPr lvl="0">
              <a:spcBef>
                <a:spcPts val="0"/>
              </a:spcBef>
              <a:buFont typeface="Wingdings" charset="2"/>
              <a:buChar char="§"/>
            </a:pPr>
            <a:r>
              <a:rPr lang="en-US" sz="3200" dirty="0">
                <a:solidFill>
                  <a:schemeClr val="bg2">
                    <a:lumMod val="50000"/>
                  </a:schemeClr>
                </a:solidFill>
                <a:latin typeface="Calibri" panose="020F0502020204030204" pitchFamily="34" charset="0"/>
              </a:rPr>
              <a:t>Enoch is 3 years old.</a:t>
            </a:r>
          </a:p>
          <a:p>
            <a:pPr lvl="0">
              <a:spcBef>
                <a:spcPts val="0"/>
              </a:spcBef>
              <a:buFont typeface="Wingdings" charset="2"/>
              <a:buChar char="§"/>
            </a:pPr>
            <a:r>
              <a:rPr lang="en-US" sz="3200" dirty="0">
                <a:solidFill>
                  <a:schemeClr val="bg2">
                    <a:lumMod val="50000"/>
                  </a:schemeClr>
                </a:solidFill>
                <a:latin typeface="Calibri" panose="020F0502020204030204" pitchFamily="34" charset="0"/>
              </a:rPr>
              <a:t>The family lives in Kisenyi. </a:t>
            </a:r>
          </a:p>
          <a:p>
            <a:pPr lvl="0">
              <a:spcBef>
                <a:spcPts val="0"/>
              </a:spcBef>
              <a:buFont typeface="Wingdings" charset="2"/>
              <a:buChar char="§"/>
            </a:pPr>
            <a:r>
              <a:rPr lang="en-US" sz="3200" dirty="0">
                <a:solidFill>
                  <a:schemeClr val="bg2">
                    <a:lumMod val="50000"/>
                  </a:schemeClr>
                </a:solidFill>
                <a:latin typeface="Calibri" panose="020F0502020204030204" pitchFamily="34" charset="0"/>
              </a:rPr>
              <a:t>The Mobile Number is 0770.123.456</a:t>
            </a:r>
          </a:p>
          <a:p>
            <a:pPr lvl="0">
              <a:spcBef>
                <a:spcPts val="0"/>
              </a:spcBef>
              <a:buFont typeface="Wingdings" charset="2"/>
              <a:buChar char="§"/>
            </a:pPr>
            <a:r>
              <a:rPr lang="en-US" sz="3200" dirty="0">
                <a:solidFill>
                  <a:schemeClr val="bg2">
                    <a:lumMod val="50000"/>
                  </a:schemeClr>
                </a:solidFill>
                <a:latin typeface="Calibri" panose="020F0502020204030204" pitchFamily="34" charset="0"/>
              </a:rPr>
              <a:t>No vomiting, no diarrhea, no temperature.</a:t>
            </a:r>
          </a:p>
          <a:p>
            <a:pPr lvl="0">
              <a:spcBef>
                <a:spcPts val="0"/>
              </a:spcBef>
              <a:buFont typeface="Wingdings" charset="2"/>
              <a:buChar char="§"/>
            </a:pPr>
            <a:r>
              <a:rPr lang="en-US" sz="3200" dirty="0">
                <a:solidFill>
                  <a:schemeClr val="bg2">
                    <a:lumMod val="50000"/>
                  </a:schemeClr>
                </a:solidFill>
                <a:latin typeface="Calibri" panose="020F0502020204030204" pitchFamily="34" charset="0"/>
              </a:rPr>
              <a:t>Breathing rate is counted at 47 breaths per minute.</a:t>
            </a:r>
          </a:p>
          <a:p>
            <a:pPr>
              <a:spcBef>
                <a:spcPts val="0"/>
              </a:spcBef>
              <a:buFont typeface="Wingdings" charset="2"/>
              <a:buChar char="§"/>
            </a:pPr>
            <a:r>
              <a:rPr lang="en-US" sz="3200" dirty="0">
                <a:solidFill>
                  <a:schemeClr val="bg2">
                    <a:lumMod val="50000"/>
                  </a:schemeClr>
                </a:solidFill>
                <a:latin typeface="Calibri" panose="020F0502020204030204" pitchFamily="34" charset="0"/>
              </a:rPr>
              <a:t>No chest in-drawing.</a:t>
            </a:r>
          </a:p>
        </p:txBody>
      </p:sp>
      <p:sp>
        <p:nvSpPr>
          <p:cNvPr id="4" name="Rectangle 3"/>
          <p:cNvSpPr/>
          <p:nvPr/>
        </p:nvSpPr>
        <p:spPr>
          <a:xfrm>
            <a:off x="793693" y="1785896"/>
            <a:ext cx="10551702" cy="584775"/>
          </a:xfrm>
          <a:prstGeom prst="rect">
            <a:avLst/>
          </a:prstGeom>
        </p:spPr>
        <p:txBody>
          <a:bodyPr wrap="square">
            <a:spAutoFit/>
          </a:bodyPr>
          <a:lstStyle/>
          <a:p>
            <a:pPr defTabSz="457200"/>
            <a:r>
              <a:rPr lang="en-US" sz="3200" b="1" dirty="0">
                <a:solidFill>
                  <a:srgbClr val="1B2F7F"/>
                </a:solidFill>
                <a:latin typeface="Calibri" panose="020F0502020204030204" pitchFamily="34" charset="0"/>
              </a:rPr>
              <a:t>Use this information to describe the problem</a:t>
            </a:r>
            <a:r>
              <a:rPr lang="en-US" sz="2800" b="1" dirty="0">
                <a:solidFill>
                  <a:srgbClr val="1B2F7F"/>
                </a:solidFill>
              </a:rPr>
              <a:t>.</a:t>
            </a:r>
            <a:endParaRPr lang="en-US" sz="2800" dirty="0">
              <a:solidFill>
                <a:srgbClr val="1B2F7F"/>
              </a:solidFill>
            </a:endParaRPr>
          </a:p>
        </p:txBody>
      </p:sp>
      <p:sp>
        <p:nvSpPr>
          <p:cNvPr id="5" name="Rounded Rectangle 4"/>
          <p:cNvSpPr/>
          <p:nvPr/>
        </p:nvSpPr>
        <p:spPr>
          <a:xfrm>
            <a:off x="8712391" y="2424261"/>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
        <p:nvSpPr>
          <p:cNvPr id="2" name="Title 1"/>
          <p:cNvSpPr>
            <a:spLocks noGrp="1"/>
          </p:cNvSpPr>
          <p:nvPr>
            <p:ph type="title"/>
          </p:nvPr>
        </p:nvSpPr>
        <p:spPr/>
        <p:txBody>
          <a:bodyPr/>
          <a:lstStyle/>
          <a:p>
            <a:r>
              <a:rPr lang="en-US" dirty="0"/>
              <a:t>Role play</a:t>
            </a:r>
          </a:p>
        </p:txBody>
      </p:sp>
    </p:spTree>
    <p:extLst>
      <p:ext uri="{BB962C8B-B14F-4D97-AF65-F5344CB8AC3E}">
        <p14:creationId xmlns:p14="http://schemas.microsoft.com/office/powerpoint/2010/main" val="18095397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play</a:t>
            </a:r>
          </a:p>
        </p:txBody>
      </p:sp>
      <p:sp>
        <p:nvSpPr>
          <p:cNvPr id="90113" name="Rectangle 1"/>
          <p:cNvSpPr>
            <a:spLocks noGrp="1" noChangeArrowheads="1"/>
          </p:cNvSpPr>
          <p:nvPr>
            <p:ph idx="4294967295"/>
          </p:nvPr>
        </p:nvSpPr>
        <p:spPr>
          <a:xfrm>
            <a:off x="712754" y="2443162"/>
            <a:ext cx="11955462" cy="3238500"/>
          </a:xfrm>
          <a:prstGeom prst="rect">
            <a:avLst/>
          </a:prstGeom>
        </p:spPr>
        <p:txBody>
          <a:bodyPr wrap="square" tIns="0" bIns="0" anchor="ctr">
            <a:spAutoFit/>
          </a:bodyPr>
          <a:lstStyle/>
          <a:p>
            <a:pPr marL="0" lvl="0" indent="0">
              <a:spcBef>
                <a:spcPts val="0"/>
              </a:spcBef>
              <a:buClr>
                <a:schemeClr val="accent6">
                  <a:lumMod val="75000"/>
                </a:schemeClr>
              </a:buClr>
              <a:buSzPct val="100000"/>
              <a:buNone/>
            </a:pPr>
            <a:r>
              <a:rPr lang="en-US" sz="3200" b="1" dirty="0" err="1">
                <a:solidFill>
                  <a:srgbClr val="767171"/>
                </a:solidFill>
                <a:latin typeface="Calibri" panose="020F0502020204030204" pitchFamily="34" charset="0"/>
              </a:rPr>
              <a:t>Mrs</a:t>
            </a:r>
            <a:r>
              <a:rPr lang="en-US" sz="3200" b="1" dirty="0">
                <a:solidFill>
                  <a:srgbClr val="767171"/>
                </a:solidFill>
                <a:latin typeface="Calibri" panose="020F0502020204030204" pitchFamily="34" charset="0"/>
              </a:rPr>
              <a:t> Florence </a:t>
            </a:r>
            <a:r>
              <a:rPr lang="en-US" sz="3200" b="1" dirty="0" err="1">
                <a:solidFill>
                  <a:srgbClr val="767171"/>
                </a:solidFill>
                <a:latin typeface="Calibri" panose="020F0502020204030204" pitchFamily="34" charset="0"/>
              </a:rPr>
              <a:t>Mbabazi</a:t>
            </a:r>
            <a:r>
              <a:rPr lang="en-US" sz="3200" b="1" dirty="0">
                <a:solidFill>
                  <a:srgbClr val="767171"/>
                </a:solidFill>
                <a:latin typeface="Calibri" panose="020F0502020204030204" pitchFamily="34" charset="0"/>
              </a:rPr>
              <a:t> &amp; sick daughter Maggie</a:t>
            </a:r>
          </a:p>
          <a:p>
            <a:pPr lvl="0">
              <a:spcBef>
                <a:spcPts val="0"/>
              </a:spcBef>
              <a:buSzPct val="100000"/>
              <a:buFont typeface="Wingdings" panose="05000000000000000000" pitchFamily="2" charset="2"/>
              <a:buChar char="§"/>
            </a:pPr>
            <a:r>
              <a:rPr lang="en-US" sz="3200" dirty="0">
                <a:solidFill>
                  <a:schemeClr val="bg2">
                    <a:lumMod val="50000"/>
                  </a:schemeClr>
                </a:solidFill>
                <a:latin typeface="Calibri" panose="020F0502020204030204" pitchFamily="34" charset="0"/>
              </a:rPr>
              <a:t>Maggie has had a cough for one month.</a:t>
            </a:r>
          </a:p>
          <a:p>
            <a:pPr lvl="0">
              <a:spcBef>
                <a:spcPts val="0"/>
              </a:spcBef>
              <a:buSzPct val="100000"/>
              <a:buFont typeface="Wingdings" panose="05000000000000000000" pitchFamily="2" charset="2"/>
              <a:buChar char="§"/>
            </a:pPr>
            <a:r>
              <a:rPr lang="en-US" sz="3200" dirty="0">
                <a:solidFill>
                  <a:schemeClr val="bg2">
                    <a:lumMod val="50000"/>
                  </a:schemeClr>
                </a:solidFill>
                <a:latin typeface="Calibri" panose="020F0502020204030204" pitchFamily="34" charset="0"/>
              </a:rPr>
              <a:t>Maggie is 5 years old.</a:t>
            </a:r>
          </a:p>
          <a:p>
            <a:pPr lvl="0">
              <a:spcBef>
                <a:spcPts val="0"/>
              </a:spcBef>
              <a:buSzPct val="100000"/>
              <a:buFont typeface="Wingdings" panose="05000000000000000000" pitchFamily="2" charset="2"/>
              <a:buChar char="§"/>
            </a:pPr>
            <a:r>
              <a:rPr lang="en-US" sz="3200" dirty="0">
                <a:solidFill>
                  <a:schemeClr val="bg2">
                    <a:lumMod val="50000"/>
                  </a:schemeClr>
                </a:solidFill>
                <a:latin typeface="Calibri" panose="020F0502020204030204" pitchFamily="34" charset="0"/>
              </a:rPr>
              <a:t>The family lives in Namanve village.  </a:t>
            </a:r>
          </a:p>
          <a:p>
            <a:pPr lvl="0">
              <a:spcBef>
                <a:spcPts val="0"/>
              </a:spcBef>
              <a:buSzPct val="100000"/>
              <a:buFont typeface="Wingdings" panose="05000000000000000000" pitchFamily="2" charset="2"/>
              <a:buChar char="§"/>
            </a:pPr>
            <a:r>
              <a:rPr lang="en-US" sz="3200" dirty="0">
                <a:solidFill>
                  <a:schemeClr val="bg2">
                    <a:lumMod val="50000"/>
                  </a:schemeClr>
                </a:solidFill>
                <a:latin typeface="Calibri" panose="020F0502020204030204" pitchFamily="34" charset="0"/>
              </a:rPr>
              <a:t>Telephone Number is 0700.112.233.</a:t>
            </a:r>
          </a:p>
          <a:p>
            <a:pPr lvl="0">
              <a:spcBef>
                <a:spcPts val="0"/>
              </a:spcBef>
              <a:buSzPct val="100000"/>
              <a:buFont typeface="Wingdings" panose="05000000000000000000" pitchFamily="2" charset="2"/>
              <a:buChar char="§"/>
            </a:pPr>
            <a:r>
              <a:rPr lang="en-US" sz="3200" dirty="0">
                <a:solidFill>
                  <a:schemeClr val="bg2">
                    <a:lumMod val="50000"/>
                  </a:schemeClr>
                </a:solidFill>
                <a:latin typeface="Calibri" panose="020F0502020204030204" pitchFamily="34" charset="0"/>
              </a:rPr>
              <a:t>No vomiting, no diarrhea, no temperature</a:t>
            </a:r>
            <a:r>
              <a:rPr lang="en-US" sz="3200" dirty="0">
                <a:solidFill>
                  <a:schemeClr val="bg2">
                    <a:lumMod val="50000"/>
                  </a:schemeClr>
                </a:solidFill>
              </a:rPr>
              <a:t>.</a:t>
            </a:r>
          </a:p>
          <a:p>
            <a:pPr>
              <a:buSzPct val="100000"/>
              <a:buFont typeface="Wingdings" panose="05000000000000000000" pitchFamily="2" charset="2"/>
              <a:buChar char="§"/>
            </a:pPr>
            <a:r>
              <a:rPr lang="en-US" sz="3200" dirty="0">
                <a:solidFill>
                  <a:schemeClr val="bg2">
                    <a:lumMod val="50000"/>
                  </a:schemeClr>
                </a:solidFill>
                <a:latin typeface="Calibri" panose="020F0502020204030204" pitchFamily="34" charset="0"/>
              </a:rPr>
              <a:t>No fast breathing or chest in-drawing</a:t>
            </a:r>
            <a:r>
              <a:rPr lang="en-US" sz="3200" dirty="0">
                <a:solidFill>
                  <a:schemeClr val="bg2">
                    <a:lumMod val="50000"/>
                  </a:schemeClr>
                </a:solidFill>
              </a:rPr>
              <a:t>.</a:t>
            </a:r>
          </a:p>
        </p:txBody>
      </p:sp>
      <p:sp>
        <p:nvSpPr>
          <p:cNvPr id="4" name="Rectangle 3"/>
          <p:cNvSpPr/>
          <p:nvPr/>
        </p:nvSpPr>
        <p:spPr>
          <a:xfrm>
            <a:off x="740780" y="1839486"/>
            <a:ext cx="12192000" cy="523220"/>
          </a:xfrm>
          <a:prstGeom prst="rect">
            <a:avLst/>
          </a:prstGeom>
        </p:spPr>
        <p:txBody>
          <a:bodyPr wrap="square">
            <a:spAutoFit/>
          </a:bodyPr>
          <a:lstStyle/>
          <a:p>
            <a:pPr defTabSz="457200"/>
            <a:r>
              <a:rPr lang="en-US" sz="2800" b="1" dirty="0">
                <a:solidFill>
                  <a:srgbClr val="1B2F7F"/>
                </a:solidFill>
              </a:rPr>
              <a:t>Use this information to describe the problem.</a:t>
            </a:r>
            <a:endParaRPr lang="en-US" sz="2800" dirty="0">
              <a:solidFill>
                <a:srgbClr val="1B2F7F"/>
              </a:solidFill>
            </a:endParaRPr>
          </a:p>
        </p:txBody>
      </p:sp>
      <p:sp>
        <p:nvSpPr>
          <p:cNvPr id="8" name="Rounded Rectangle 7"/>
          <p:cNvSpPr/>
          <p:nvPr/>
        </p:nvSpPr>
        <p:spPr>
          <a:xfrm>
            <a:off x="8712391" y="2918213"/>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1353291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itle 1"/>
          <p:cNvSpPr>
            <a:spLocks noGrp="1"/>
          </p:cNvSpPr>
          <p:nvPr>
            <p:ph type="title" idx="4294967295"/>
          </p:nvPr>
        </p:nvSpPr>
        <p:spPr>
          <a:xfrm>
            <a:off x="0" y="411163"/>
            <a:ext cx="10972800" cy="681037"/>
          </a:xfrm>
          <a:prstGeom prst="rect">
            <a:avLst/>
          </a:prstGeom>
        </p:spPr>
        <p:txBody>
          <a:bodyPr/>
          <a:lstStyle/>
          <a:p>
            <a:pPr algn="l" eaLnBrk="1" hangingPunct="1"/>
            <a:r>
              <a:rPr lang="en-US" sz="800"/>
              <a:t>.</a:t>
            </a:r>
          </a:p>
        </p:txBody>
      </p:sp>
      <p:sp>
        <p:nvSpPr>
          <p:cNvPr id="24583" name="Rectangle 11"/>
          <p:cNvSpPr>
            <a:spLocks noChangeArrowheads="1"/>
          </p:cNvSpPr>
          <p:nvPr/>
        </p:nvSpPr>
        <p:spPr bwMode="auto">
          <a:xfrm>
            <a:off x="0" y="1253609"/>
            <a:ext cx="184666" cy="369332"/>
          </a:xfrm>
          <a:prstGeom prst="rect">
            <a:avLst/>
          </a:prstGeom>
          <a:noFill/>
          <a:ln w="9525">
            <a:noFill/>
            <a:miter lim="800000"/>
            <a:headEnd/>
            <a:tailEnd/>
          </a:ln>
        </p:spPr>
        <p:txBody>
          <a:bodyPr wrap="none" anchor="ctr">
            <a:spAutoFit/>
          </a:bodyPr>
          <a:lstStyle/>
          <a:p>
            <a:pPr defTabSz="457200" eaLnBrk="0" hangingPunct="0"/>
            <a:endParaRPr lang="en-US">
              <a:solidFill>
                <a:prstClr val="black"/>
              </a:solidFill>
            </a:endParaRPr>
          </a:p>
        </p:txBody>
      </p:sp>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06603" y="4759218"/>
            <a:ext cx="1509430" cy="1356076"/>
          </a:xfrm>
          <a:prstGeom prst="rect">
            <a:avLst/>
          </a:prstGeom>
        </p:spPr>
      </p:pic>
      <p:sp>
        <p:nvSpPr>
          <p:cNvPr id="12" name="Cloud Callout 11"/>
          <p:cNvSpPr/>
          <p:nvPr/>
        </p:nvSpPr>
        <p:spPr>
          <a:xfrm>
            <a:off x="2837084" y="1253609"/>
            <a:ext cx="8011159" cy="3430429"/>
          </a:xfrm>
          <a:prstGeom prst="cloudCallout">
            <a:avLst>
              <a:gd name="adj1" fmla="val -47754"/>
              <a:gd name="adj2" fmla="val 51163"/>
            </a:avLst>
          </a:prstGeom>
          <a:solidFill>
            <a:srgbClr val="8CC738"/>
          </a:solidFill>
          <a:ln w="50800">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r>
              <a:rPr lang="en-US" sz="4000" b="1" dirty="0">
                <a:solidFill>
                  <a:srgbClr val="063A73"/>
                </a:solidFill>
              </a:rPr>
              <a:t>If there is chest in-drawing, give the first dose of amoxicillin and refer</a:t>
            </a:r>
          </a:p>
        </p:txBody>
      </p:sp>
    </p:spTree>
    <p:extLst>
      <p:ext uri="{BB962C8B-B14F-4D97-AF65-F5344CB8AC3E}">
        <p14:creationId xmlns:p14="http://schemas.microsoft.com/office/powerpoint/2010/main" val="34226599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677812" y="874461"/>
            <a:ext cx="10363200" cy="1362075"/>
          </a:xfrm>
          <a:prstGeom prst="rect">
            <a:avLst/>
          </a:prstGeom>
        </p:spPr>
        <p:txBody>
          <a:bodyPr anchor="t"/>
          <a:lstStyle>
            <a:lvl1pPr algn="l" defTabSz="457200" rtl="0" eaLnBrk="1" latinLnBrk="0" hangingPunct="1">
              <a:spcBef>
                <a:spcPct val="0"/>
              </a:spcBef>
              <a:buNone/>
              <a:defRPr sz="4000" b="1" kern="1200" cap="all">
                <a:solidFill>
                  <a:schemeClr val="accent2"/>
                </a:solidFill>
                <a:latin typeface="+mj-lt"/>
                <a:ea typeface="+mj-ea"/>
                <a:cs typeface="+mj-cs"/>
              </a:defRPr>
            </a:lvl1pPr>
          </a:lstStyle>
          <a:p>
            <a:pPr>
              <a:defRPr/>
            </a:pPr>
            <a:endParaRPr lang="en-US" sz="3600" dirty="0">
              <a:solidFill>
                <a:srgbClr val="006E2E"/>
              </a:solidFill>
              <a:latin typeface="Calibri" panose="020F0502020204030204" pitchFamily="34" charset="0"/>
            </a:endParaRPr>
          </a:p>
        </p:txBody>
      </p:sp>
      <p:sp>
        <p:nvSpPr>
          <p:cNvPr id="6" name="Content Placeholder 2"/>
          <p:cNvSpPr txBox="1">
            <a:spLocks/>
          </p:cNvSpPr>
          <p:nvPr/>
        </p:nvSpPr>
        <p:spPr>
          <a:xfrm>
            <a:off x="1319237" y="1569703"/>
            <a:ext cx="10569055" cy="3170583"/>
          </a:xfrm>
          <a:prstGeom prst="rect">
            <a:avLst/>
          </a:prstGeom>
        </p:spPr>
        <p:txBody>
          <a:bodyPr/>
          <a:lstStyle/>
          <a:p>
            <a:pPr marL="342882" indent="-342882" defTabSz="457177" fontAlgn="base">
              <a:spcBef>
                <a:spcPct val="20000"/>
              </a:spcBef>
              <a:spcAft>
                <a:spcPct val="0"/>
              </a:spcAft>
              <a:defRPr/>
            </a:pPr>
            <a:r>
              <a:rPr lang="en-US" sz="4000" b="1" kern="0" dirty="0">
                <a:solidFill>
                  <a:schemeClr val="bg2">
                    <a:lumMod val="50000"/>
                  </a:schemeClr>
                </a:solidFill>
                <a:latin typeface="Calibri" panose="020F0502020204030204" pitchFamily="34" charset="0"/>
              </a:rPr>
              <a:t>During this session, your focus is to:</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Create Key Messages for the Day</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Test Your Learning</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Evaluate the Day</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Celebrate the End of the Day</a:t>
            </a:r>
          </a:p>
          <a:p>
            <a:pPr marL="342882" indent="-342882" defTabSz="457177" fontAlgn="base">
              <a:spcBef>
                <a:spcPct val="20000"/>
              </a:spcBef>
              <a:spcAft>
                <a:spcPct val="0"/>
              </a:spcAft>
              <a:buFont typeface="Arial" pitchFamily="34" charset="0"/>
              <a:buChar char="•"/>
              <a:defRPr/>
            </a:pPr>
            <a:endParaRPr lang="en-US" sz="2800" kern="0" dirty="0">
              <a:solidFill>
                <a:srgbClr val="342155"/>
              </a:solidFill>
            </a:endParaRPr>
          </a:p>
        </p:txBody>
      </p:sp>
      <p:pic>
        <p:nvPicPr>
          <p:cNvPr id="7" name="Picture 6"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70443" y="2615502"/>
            <a:ext cx="1376690" cy="1123099"/>
          </a:xfrm>
          <a:prstGeom prst="rect">
            <a:avLst/>
          </a:prstGeom>
          <a:noFill/>
          <a:ln w="9525">
            <a:noFill/>
            <a:miter lim="800000"/>
            <a:headEnd/>
            <a:tailEnd/>
          </a:ln>
        </p:spPr>
      </p:pic>
      <p:sp>
        <p:nvSpPr>
          <p:cNvPr id="2" name="Title 1"/>
          <p:cNvSpPr>
            <a:spLocks noGrp="1"/>
          </p:cNvSpPr>
          <p:nvPr>
            <p:ph type="ctrTitle"/>
          </p:nvPr>
        </p:nvSpPr>
        <p:spPr/>
        <p:txBody>
          <a:bodyPr>
            <a:normAutofit fontScale="90000"/>
          </a:bodyPr>
          <a:lstStyle/>
          <a:p>
            <a:pPr lvl="0" defTabSz="914400">
              <a:spcBef>
                <a:spcPts val="0"/>
              </a:spcBef>
              <a:defRPr/>
            </a:pPr>
            <a:r>
              <a:rPr lang="en-US" sz="4000" b="1" cap="none" dirty="0">
                <a:latin typeface="Calibri" panose="020F0502020204030204" pitchFamily="34" charset="0"/>
                <a:ea typeface="+mn-ea"/>
                <a:cs typeface="+mn-cs"/>
              </a:rPr>
              <a:t>Session 5. End of day activities</a:t>
            </a:r>
            <a:br>
              <a:rPr lang="en-US" sz="3600" cap="none" dirty="0">
                <a:solidFill>
                  <a:srgbClr val="006E2E"/>
                </a:solidFill>
                <a:latin typeface="Calibri" panose="020F0502020204030204" pitchFamily="34" charset="0"/>
                <a:ea typeface="+mn-ea"/>
                <a:cs typeface="+mn-cs"/>
              </a:rPr>
            </a:br>
            <a:endParaRPr lang="en-US" dirty="0"/>
          </a:p>
        </p:txBody>
      </p:sp>
    </p:spTree>
    <p:extLst>
      <p:ext uri="{BB962C8B-B14F-4D97-AF65-F5344CB8AC3E}">
        <p14:creationId xmlns:p14="http://schemas.microsoft.com/office/powerpoint/2010/main" val="6647673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591193" y="1668969"/>
            <a:ext cx="10972800" cy="3743771"/>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sz="3200" b="1" dirty="0">
                <a:solidFill>
                  <a:srgbClr val="342155"/>
                </a:solidFill>
                <a:latin typeface="Calibri" panose="020F0502020204030204" pitchFamily="34" charset="0"/>
              </a:rPr>
              <a:t>Tell something </a:t>
            </a:r>
            <a:r>
              <a:rPr lang="en-US" sz="3200" b="1" dirty="0">
                <a:solidFill>
                  <a:srgbClr val="C00000"/>
                </a:solidFill>
                <a:latin typeface="Calibri" panose="020F0502020204030204" pitchFamily="34" charset="0"/>
              </a:rPr>
              <a:t>interesting or important </a:t>
            </a:r>
            <a:r>
              <a:rPr lang="en-US" sz="3200" b="1" dirty="0">
                <a:solidFill>
                  <a:srgbClr val="342155"/>
                </a:solidFill>
                <a:latin typeface="Calibri" panose="020F0502020204030204" pitchFamily="34" charset="0"/>
              </a:rPr>
              <a:t>that you learned today.</a:t>
            </a:r>
            <a:endParaRPr lang="en-US" sz="3200" dirty="0">
              <a:solidFill>
                <a:srgbClr val="342155"/>
              </a:solidFill>
              <a:latin typeface="Calibri" panose="020F0502020204030204" pitchFamily="34" charset="0"/>
            </a:endParaRPr>
          </a:p>
        </p:txBody>
      </p:sp>
      <p:pic>
        <p:nvPicPr>
          <p:cNvPr id="1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27706" y="3147656"/>
            <a:ext cx="1432433" cy="1369324"/>
          </a:xfrm>
          <a:prstGeom prst="rect">
            <a:avLst/>
          </a:prstGeom>
          <a:noFill/>
          <a:ln w="9525">
            <a:noFill/>
            <a:miter lim="800000"/>
            <a:headEnd/>
            <a:tailEnd/>
          </a:ln>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85354" y="5556524"/>
            <a:ext cx="1009914" cy="829859"/>
          </a:xfrm>
          <a:prstGeom prst="rect">
            <a:avLst/>
          </a:prstGeom>
        </p:spPr>
      </p:pic>
      <p:pic>
        <p:nvPicPr>
          <p:cNvPr id="15"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31473" y="2632530"/>
            <a:ext cx="2331403" cy="833556"/>
          </a:xfrm>
          <a:prstGeom prst="rect">
            <a:avLst/>
          </a:prstGeom>
          <a:noFill/>
          <a:ln w="9525">
            <a:noFill/>
            <a:miter lim="800000"/>
            <a:headEnd/>
            <a:tailEnd/>
          </a:ln>
        </p:spPr>
      </p:pic>
      <p:pic>
        <p:nvPicPr>
          <p:cNvPr id="21" name="Picture 35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3718111" y="3416327"/>
            <a:ext cx="1159050" cy="1212518"/>
          </a:xfrm>
          <a:prstGeom prst="rect">
            <a:avLst/>
          </a:prstGeom>
          <a:noFill/>
          <a:ln w="9525">
            <a:noFill/>
            <a:miter lim="800000"/>
            <a:headEnd/>
            <a:tailEnd/>
          </a:ln>
        </p:spPr>
      </p:pic>
      <p:pic>
        <p:nvPicPr>
          <p:cNvPr id="18" name="Picture 12" descr="C:\Documents and Settings\evorderbruegge\Local Settings\Temporary Internet Files\Content.IE5\6MH7Y00Y\MC900030366[1].wmf"/>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977980" y="5060072"/>
            <a:ext cx="1666240" cy="823336"/>
          </a:xfrm>
          <a:prstGeom prst="rect">
            <a:avLst/>
          </a:prstGeom>
          <a:noFill/>
        </p:spPr>
      </p:pic>
      <p:grpSp>
        <p:nvGrpSpPr>
          <p:cNvPr id="20" name="Group 19"/>
          <p:cNvGrpSpPr/>
          <p:nvPr/>
        </p:nvGrpSpPr>
        <p:grpSpPr>
          <a:xfrm>
            <a:off x="4353930" y="4760392"/>
            <a:ext cx="3174325" cy="1644396"/>
            <a:chOff x="4737156" y="1162856"/>
            <a:chExt cx="4868973" cy="4570519"/>
          </a:xfrm>
        </p:grpSpPr>
        <p:pic>
          <p:nvPicPr>
            <p:cNvPr id="23" name="Picture 22" descr="DANGER-SIGNS-REV.jpg"/>
            <p:cNvPicPr>
              <a:picLocks noChangeAspect="1"/>
            </p:cNvPicPr>
            <p:nvPr/>
          </p:nvPicPr>
          <p:blipFill rotWithShape="1">
            <a:blip r:embed="rId8" cstate="email">
              <a:alphaModFix/>
              <a:extLst>
                <a:ext uri="{28A0092B-C50C-407E-A947-70E740481C1C}">
                  <a14:useLocalDpi xmlns:a14="http://schemas.microsoft.com/office/drawing/2010/main"/>
                </a:ext>
              </a:extLst>
            </a:blip>
            <a:srcRect/>
            <a:stretch/>
          </p:blipFill>
          <p:spPr>
            <a:xfrm>
              <a:off x="4737156" y="1162856"/>
              <a:ext cx="4868973" cy="4570519"/>
            </a:xfrm>
            <a:prstGeom prst="roundRect">
              <a:avLst>
                <a:gd name="adj" fmla="val 6965"/>
              </a:avLst>
            </a:prstGeom>
            <a:ln w="38100" cmpd="sng">
              <a:solidFill>
                <a:srgbClr val="247776"/>
              </a:solidFill>
            </a:ln>
          </p:spPr>
        </p:pic>
        <p:sp>
          <p:nvSpPr>
            <p:cNvPr id="24" name="TextBox 23"/>
            <p:cNvSpPr txBox="1"/>
            <p:nvPr/>
          </p:nvSpPr>
          <p:spPr>
            <a:xfrm>
              <a:off x="5616704" y="1678483"/>
              <a:ext cx="3609618" cy="1358523"/>
            </a:xfrm>
            <a:prstGeom prst="rect">
              <a:avLst/>
            </a:prstGeom>
            <a:noFill/>
          </p:spPr>
          <p:txBody>
            <a:bodyPr wrap="square" lIns="139566" tIns="69783" rIns="139566" bIns="69783" rtlCol="0">
              <a:spAutoFit/>
            </a:bodyPr>
            <a:lstStyle/>
            <a:p>
              <a:pPr algn="ctr" defTabSz="453180"/>
              <a:r>
                <a:rPr lang="en-GB" sz="1662" dirty="0">
                  <a:solidFill>
                    <a:srgbClr val="A23A30"/>
                  </a:solidFill>
                  <a:latin typeface="Impact"/>
                  <a:cs typeface="Impact"/>
                </a:rPr>
                <a:t>DANGER SIGNS</a:t>
              </a:r>
            </a:p>
          </p:txBody>
        </p:sp>
        <p:grpSp>
          <p:nvGrpSpPr>
            <p:cNvPr id="25" name="Group 24"/>
            <p:cNvGrpSpPr/>
            <p:nvPr/>
          </p:nvGrpSpPr>
          <p:grpSpPr>
            <a:xfrm>
              <a:off x="8068739" y="2149860"/>
              <a:ext cx="607445" cy="754156"/>
              <a:chOff x="12061444" y="2875945"/>
              <a:chExt cx="877536" cy="1112174"/>
            </a:xfrm>
          </p:grpSpPr>
          <p:grpSp>
            <p:nvGrpSpPr>
              <p:cNvPr id="51" name="Group 50"/>
              <p:cNvGrpSpPr/>
              <p:nvPr/>
            </p:nvGrpSpPr>
            <p:grpSpPr>
              <a:xfrm>
                <a:off x="12061444" y="2875945"/>
                <a:ext cx="322962" cy="1112174"/>
                <a:chOff x="9446309" y="3058906"/>
                <a:chExt cx="440790" cy="1517935"/>
              </a:xfrm>
            </p:grpSpPr>
            <p:sp>
              <p:nvSpPr>
                <p:cNvPr id="53" name="Oval 52"/>
                <p:cNvSpPr/>
                <p:nvPr/>
              </p:nvSpPr>
              <p:spPr>
                <a:xfrm>
                  <a:off x="9484708" y="3133831"/>
                  <a:ext cx="363990" cy="363722"/>
                </a:xfrm>
                <a:prstGeom prst="ellipse">
                  <a:avLst/>
                </a:prstGeom>
                <a:solidFill>
                  <a:srgbClr val="A23A3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3180"/>
                  <a:endParaRPr lang="en-US" sz="1477" dirty="0">
                    <a:solidFill>
                      <a:prstClr val="white"/>
                    </a:solidFill>
                  </a:endParaRPr>
                </a:p>
              </p:txBody>
            </p:sp>
            <p:sp>
              <p:nvSpPr>
                <p:cNvPr id="54" name="TextBox 53"/>
                <p:cNvSpPr txBox="1"/>
                <p:nvPr/>
              </p:nvSpPr>
              <p:spPr>
                <a:xfrm>
                  <a:off x="9446309" y="3058906"/>
                  <a:ext cx="440790" cy="1517935"/>
                </a:xfrm>
                <a:prstGeom prst="rect">
                  <a:avLst/>
                </a:prstGeom>
                <a:noFill/>
              </p:spPr>
              <p:txBody>
                <a:bodyPr wrap="square" rtlCol="0">
                  <a:spAutoFit/>
                </a:bodyPr>
                <a:lstStyle/>
                <a:p>
                  <a:pPr algn="ctr" defTabSz="453180"/>
                  <a:r>
                    <a:rPr lang="en-US" sz="831" dirty="0">
                      <a:solidFill>
                        <a:prstClr val="white"/>
                      </a:solidFill>
                    </a:rPr>
                    <a:t>1</a:t>
                  </a:r>
                </a:p>
              </p:txBody>
            </p:sp>
          </p:grpSp>
          <p:sp>
            <p:nvSpPr>
              <p:cNvPr id="52" name="TextBox 51"/>
              <p:cNvSpPr txBox="1"/>
              <p:nvPr/>
            </p:nvSpPr>
            <p:spPr>
              <a:xfrm>
                <a:off x="12329594" y="2913959"/>
                <a:ext cx="609386" cy="291221"/>
              </a:xfrm>
              <a:prstGeom prst="rect">
                <a:avLst/>
              </a:prstGeom>
              <a:noFill/>
            </p:spPr>
            <p:txBody>
              <a:bodyPr wrap="square" rtlCol="0" anchor="t">
                <a:normAutofit fontScale="25000" lnSpcReduction="20000"/>
              </a:bodyPr>
              <a:lstStyle/>
              <a:p>
                <a:pPr defTabSz="453180"/>
                <a:r>
                  <a:rPr lang="en-US" sz="831" dirty="0">
                    <a:solidFill>
                      <a:srgbClr val="A23A30"/>
                    </a:solidFill>
                  </a:rPr>
                  <a:t>Fever</a:t>
                </a:r>
              </a:p>
            </p:txBody>
          </p:sp>
        </p:grpSp>
        <p:grpSp>
          <p:nvGrpSpPr>
            <p:cNvPr id="26" name="Group 25"/>
            <p:cNvGrpSpPr/>
            <p:nvPr/>
          </p:nvGrpSpPr>
          <p:grpSpPr>
            <a:xfrm>
              <a:off x="8417581" y="2601541"/>
              <a:ext cx="829807" cy="785531"/>
              <a:chOff x="8423931" y="2493591"/>
              <a:chExt cx="829807" cy="785531"/>
            </a:xfrm>
          </p:grpSpPr>
          <p:grpSp>
            <p:nvGrpSpPr>
              <p:cNvPr id="47" name="Group 46"/>
              <p:cNvGrpSpPr/>
              <p:nvPr/>
            </p:nvGrpSpPr>
            <p:grpSpPr>
              <a:xfrm>
                <a:off x="8423931" y="2524966"/>
                <a:ext cx="223560" cy="754156"/>
                <a:chOff x="9446309" y="3058906"/>
                <a:chExt cx="440790" cy="1517935"/>
              </a:xfrm>
            </p:grpSpPr>
            <p:sp>
              <p:nvSpPr>
                <p:cNvPr id="49" name="Oval 48"/>
                <p:cNvSpPr/>
                <p:nvPr/>
              </p:nvSpPr>
              <p:spPr>
                <a:xfrm>
                  <a:off x="9484708" y="3133831"/>
                  <a:ext cx="363990" cy="363722"/>
                </a:xfrm>
                <a:prstGeom prst="ellipse">
                  <a:avLst/>
                </a:prstGeom>
                <a:solidFill>
                  <a:srgbClr val="A23A3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3180"/>
                  <a:endParaRPr lang="en-US" sz="1477" dirty="0">
                    <a:solidFill>
                      <a:prstClr val="white"/>
                    </a:solidFill>
                  </a:endParaRPr>
                </a:p>
              </p:txBody>
            </p:sp>
            <p:sp>
              <p:nvSpPr>
                <p:cNvPr id="50" name="TextBox 49"/>
                <p:cNvSpPr txBox="1"/>
                <p:nvPr/>
              </p:nvSpPr>
              <p:spPr>
                <a:xfrm>
                  <a:off x="9446309" y="3058906"/>
                  <a:ext cx="440790" cy="1517935"/>
                </a:xfrm>
                <a:prstGeom prst="rect">
                  <a:avLst/>
                </a:prstGeom>
                <a:noFill/>
              </p:spPr>
              <p:txBody>
                <a:bodyPr wrap="square" rtlCol="0">
                  <a:spAutoFit/>
                </a:bodyPr>
                <a:lstStyle/>
                <a:p>
                  <a:pPr algn="ctr" defTabSz="453180"/>
                  <a:r>
                    <a:rPr lang="en-US" sz="831" dirty="0">
                      <a:solidFill>
                        <a:prstClr val="white"/>
                      </a:solidFill>
                    </a:rPr>
                    <a:t>2</a:t>
                  </a:r>
                </a:p>
              </p:txBody>
            </p:sp>
          </p:grpSp>
          <p:sp>
            <p:nvSpPr>
              <p:cNvPr id="48" name="TextBox 47"/>
              <p:cNvSpPr txBox="1"/>
              <p:nvPr/>
            </p:nvSpPr>
            <p:spPr>
              <a:xfrm>
                <a:off x="8609548" y="2493591"/>
                <a:ext cx="644190" cy="335707"/>
              </a:xfrm>
              <a:prstGeom prst="rect">
                <a:avLst/>
              </a:prstGeom>
              <a:noFill/>
            </p:spPr>
            <p:txBody>
              <a:bodyPr wrap="square" rtlCol="0" anchor="t">
                <a:normAutofit fontScale="25000" lnSpcReduction="20000"/>
              </a:bodyPr>
              <a:lstStyle/>
              <a:p>
                <a:pPr defTabSz="453180"/>
                <a:r>
                  <a:rPr lang="en-US" sz="831" dirty="0">
                    <a:solidFill>
                      <a:srgbClr val="A23A30"/>
                    </a:solidFill>
                  </a:rPr>
                  <a:t>Coughing gets worse</a:t>
                </a:r>
              </a:p>
            </p:txBody>
          </p:sp>
        </p:grpSp>
        <p:grpSp>
          <p:nvGrpSpPr>
            <p:cNvPr id="27" name="Group 26"/>
            <p:cNvGrpSpPr/>
            <p:nvPr/>
          </p:nvGrpSpPr>
          <p:grpSpPr>
            <a:xfrm>
              <a:off x="6824263" y="4534982"/>
              <a:ext cx="767543" cy="786745"/>
              <a:chOff x="12001385" y="3156783"/>
              <a:chExt cx="1108818" cy="1160237"/>
            </a:xfrm>
          </p:grpSpPr>
          <p:grpSp>
            <p:nvGrpSpPr>
              <p:cNvPr id="43" name="Group 42"/>
              <p:cNvGrpSpPr/>
              <p:nvPr/>
            </p:nvGrpSpPr>
            <p:grpSpPr>
              <a:xfrm>
                <a:off x="12001385" y="3204856"/>
                <a:ext cx="322964" cy="1112164"/>
                <a:chOff x="9364300" y="3507837"/>
                <a:chExt cx="440791" cy="1517932"/>
              </a:xfrm>
            </p:grpSpPr>
            <p:sp>
              <p:nvSpPr>
                <p:cNvPr id="45" name="Oval 44"/>
                <p:cNvSpPr/>
                <p:nvPr/>
              </p:nvSpPr>
              <p:spPr>
                <a:xfrm>
                  <a:off x="9402706" y="3571191"/>
                  <a:ext cx="363991" cy="363720"/>
                </a:xfrm>
                <a:prstGeom prst="ellipse">
                  <a:avLst/>
                </a:prstGeom>
                <a:solidFill>
                  <a:srgbClr val="A23A3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3180"/>
                  <a:endParaRPr lang="en-US" sz="1477" dirty="0">
                    <a:solidFill>
                      <a:prstClr val="white"/>
                    </a:solidFill>
                  </a:endParaRPr>
                </a:p>
              </p:txBody>
            </p:sp>
            <p:sp>
              <p:nvSpPr>
                <p:cNvPr id="46" name="TextBox 45"/>
                <p:cNvSpPr txBox="1"/>
                <p:nvPr/>
              </p:nvSpPr>
              <p:spPr>
                <a:xfrm>
                  <a:off x="9364300" y="3507837"/>
                  <a:ext cx="440791" cy="1517932"/>
                </a:xfrm>
                <a:prstGeom prst="rect">
                  <a:avLst/>
                </a:prstGeom>
                <a:noFill/>
                <a:ln>
                  <a:noFill/>
                </a:ln>
              </p:spPr>
              <p:txBody>
                <a:bodyPr wrap="square" rtlCol="0">
                  <a:spAutoFit/>
                </a:bodyPr>
                <a:lstStyle/>
                <a:p>
                  <a:pPr algn="ctr" defTabSz="453180"/>
                  <a:r>
                    <a:rPr lang="en-US" sz="831" dirty="0">
                      <a:solidFill>
                        <a:prstClr val="white"/>
                      </a:solidFill>
                    </a:rPr>
                    <a:t>4</a:t>
                  </a:r>
                </a:p>
              </p:txBody>
            </p:sp>
          </p:grpSp>
          <p:sp>
            <p:nvSpPr>
              <p:cNvPr id="44" name="TextBox 43"/>
              <p:cNvSpPr txBox="1"/>
              <p:nvPr/>
            </p:nvSpPr>
            <p:spPr>
              <a:xfrm>
                <a:off x="12260334" y="3156783"/>
                <a:ext cx="849869" cy="495076"/>
              </a:xfrm>
              <a:prstGeom prst="rect">
                <a:avLst/>
              </a:prstGeom>
              <a:noFill/>
              <a:ln w="57150" cmpd="sng">
                <a:noFill/>
              </a:ln>
            </p:spPr>
            <p:txBody>
              <a:bodyPr wrap="square" rtlCol="0" anchor="t">
                <a:normAutofit fontScale="25000" lnSpcReduction="20000"/>
              </a:bodyPr>
              <a:lstStyle/>
              <a:p>
                <a:pPr defTabSz="453180"/>
                <a:r>
                  <a:rPr lang="en-US" sz="831" dirty="0">
                    <a:solidFill>
                      <a:srgbClr val="A23A30"/>
                    </a:solidFill>
                  </a:rPr>
                  <a:t>Refusing to eat</a:t>
                </a:r>
              </a:p>
            </p:txBody>
          </p:sp>
        </p:grpSp>
        <p:grpSp>
          <p:nvGrpSpPr>
            <p:cNvPr id="28" name="Group 27"/>
            <p:cNvGrpSpPr/>
            <p:nvPr/>
          </p:nvGrpSpPr>
          <p:grpSpPr>
            <a:xfrm>
              <a:off x="5685083" y="3842650"/>
              <a:ext cx="886688" cy="754156"/>
              <a:chOff x="12061444" y="2875945"/>
              <a:chExt cx="1280940" cy="1112171"/>
            </a:xfrm>
          </p:grpSpPr>
          <p:grpSp>
            <p:nvGrpSpPr>
              <p:cNvPr id="39" name="Group 38"/>
              <p:cNvGrpSpPr/>
              <p:nvPr/>
            </p:nvGrpSpPr>
            <p:grpSpPr>
              <a:xfrm>
                <a:off x="12061444" y="2875945"/>
                <a:ext cx="322962" cy="1112171"/>
                <a:chOff x="9446309" y="3058904"/>
                <a:chExt cx="440790" cy="1517932"/>
              </a:xfrm>
            </p:grpSpPr>
            <p:sp>
              <p:nvSpPr>
                <p:cNvPr id="41" name="Oval 40"/>
                <p:cNvSpPr/>
                <p:nvPr/>
              </p:nvSpPr>
              <p:spPr>
                <a:xfrm>
                  <a:off x="9484708" y="3133831"/>
                  <a:ext cx="363990" cy="363722"/>
                </a:xfrm>
                <a:prstGeom prst="ellipse">
                  <a:avLst/>
                </a:prstGeom>
                <a:solidFill>
                  <a:srgbClr val="A23A3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3180"/>
                  <a:endParaRPr lang="en-US" sz="1477" dirty="0">
                    <a:solidFill>
                      <a:prstClr val="white"/>
                    </a:solidFill>
                  </a:endParaRPr>
                </a:p>
              </p:txBody>
            </p:sp>
            <p:sp>
              <p:nvSpPr>
                <p:cNvPr id="42" name="TextBox 41"/>
                <p:cNvSpPr txBox="1"/>
                <p:nvPr/>
              </p:nvSpPr>
              <p:spPr>
                <a:xfrm>
                  <a:off x="9446309" y="3058904"/>
                  <a:ext cx="440790" cy="1517932"/>
                </a:xfrm>
                <a:prstGeom prst="rect">
                  <a:avLst/>
                </a:prstGeom>
                <a:noFill/>
              </p:spPr>
              <p:txBody>
                <a:bodyPr wrap="square" rtlCol="0">
                  <a:spAutoFit/>
                </a:bodyPr>
                <a:lstStyle/>
                <a:p>
                  <a:pPr algn="ctr" defTabSz="453180"/>
                  <a:r>
                    <a:rPr lang="en-US" sz="831" dirty="0">
                      <a:solidFill>
                        <a:prstClr val="white"/>
                      </a:solidFill>
                    </a:rPr>
                    <a:t>5</a:t>
                  </a:r>
                </a:p>
              </p:txBody>
            </p:sp>
          </p:grpSp>
          <p:sp>
            <p:nvSpPr>
              <p:cNvPr id="40" name="TextBox 39"/>
              <p:cNvSpPr txBox="1"/>
              <p:nvPr/>
            </p:nvSpPr>
            <p:spPr>
              <a:xfrm>
                <a:off x="12329588" y="2913959"/>
                <a:ext cx="1012796" cy="291222"/>
              </a:xfrm>
              <a:prstGeom prst="rect">
                <a:avLst/>
              </a:prstGeom>
              <a:noFill/>
            </p:spPr>
            <p:txBody>
              <a:bodyPr wrap="square" rtlCol="0" anchor="t">
                <a:normAutofit fontScale="25000" lnSpcReduction="20000"/>
              </a:bodyPr>
              <a:lstStyle/>
              <a:p>
                <a:pPr defTabSz="453180"/>
                <a:r>
                  <a:rPr lang="en-US" sz="831" dirty="0">
                    <a:solidFill>
                      <a:srgbClr val="A23A30"/>
                    </a:solidFill>
                  </a:rPr>
                  <a:t>Convulsions</a:t>
                </a:r>
              </a:p>
            </p:txBody>
          </p:sp>
        </p:grpSp>
        <p:grpSp>
          <p:nvGrpSpPr>
            <p:cNvPr id="29" name="Group 28"/>
            <p:cNvGrpSpPr/>
            <p:nvPr/>
          </p:nvGrpSpPr>
          <p:grpSpPr>
            <a:xfrm>
              <a:off x="5674763" y="2006556"/>
              <a:ext cx="824064" cy="798230"/>
              <a:chOff x="12061444" y="2810952"/>
              <a:chExt cx="1190471" cy="1177168"/>
            </a:xfrm>
          </p:grpSpPr>
          <p:grpSp>
            <p:nvGrpSpPr>
              <p:cNvPr id="35" name="Group 34"/>
              <p:cNvGrpSpPr/>
              <p:nvPr/>
            </p:nvGrpSpPr>
            <p:grpSpPr>
              <a:xfrm>
                <a:off x="12061444" y="2875950"/>
                <a:ext cx="322962" cy="1112170"/>
                <a:chOff x="9446309" y="3058908"/>
                <a:chExt cx="440790" cy="1517928"/>
              </a:xfrm>
            </p:grpSpPr>
            <p:sp>
              <p:nvSpPr>
                <p:cNvPr id="37" name="Oval 36"/>
                <p:cNvSpPr/>
                <p:nvPr/>
              </p:nvSpPr>
              <p:spPr>
                <a:xfrm>
                  <a:off x="9484708" y="3133831"/>
                  <a:ext cx="363990" cy="363722"/>
                </a:xfrm>
                <a:prstGeom prst="ellipse">
                  <a:avLst/>
                </a:prstGeom>
                <a:solidFill>
                  <a:srgbClr val="A23A3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3180"/>
                  <a:endParaRPr lang="en-US" sz="1477" dirty="0">
                    <a:solidFill>
                      <a:prstClr val="white"/>
                    </a:solidFill>
                  </a:endParaRPr>
                </a:p>
              </p:txBody>
            </p:sp>
            <p:sp>
              <p:nvSpPr>
                <p:cNvPr id="38" name="TextBox 37"/>
                <p:cNvSpPr txBox="1"/>
                <p:nvPr/>
              </p:nvSpPr>
              <p:spPr>
                <a:xfrm>
                  <a:off x="9446309" y="3058908"/>
                  <a:ext cx="440790" cy="1517928"/>
                </a:xfrm>
                <a:prstGeom prst="rect">
                  <a:avLst/>
                </a:prstGeom>
                <a:noFill/>
              </p:spPr>
              <p:txBody>
                <a:bodyPr wrap="square" rtlCol="0">
                  <a:spAutoFit/>
                </a:bodyPr>
                <a:lstStyle/>
                <a:p>
                  <a:pPr algn="ctr" defTabSz="453180"/>
                  <a:r>
                    <a:rPr lang="en-US" sz="831" dirty="0">
                      <a:solidFill>
                        <a:prstClr val="white"/>
                      </a:solidFill>
                    </a:rPr>
                    <a:t>6</a:t>
                  </a:r>
                </a:p>
              </p:txBody>
            </p:sp>
          </p:grpSp>
          <p:sp>
            <p:nvSpPr>
              <p:cNvPr id="36" name="TextBox 35"/>
              <p:cNvSpPr txBox="1"/>
              <p:nvPr/>
            </p:nvSpPr>
            <p:spPr>
              <a:xfrm>
                <a:off x="12329593" y="2810952"/>
                <a:ext cx="922322" cy="495075"/>
              </a:xfrm>
              <a:prstGeom prst="rect">
                <a:avLst/>
              </a:prstGeom>
              <a:noFill/>
            </p:spPr>
            <p:txBody>
              <a:bodyPr wrap="square" rtlCol="0" anchor="t">
                <a:normAutofit fontScale="25000" lnSpcReduction="20000"/>
              </a:bodyPr>
              <a:lstStyle/>
              <a:p>
                <a:pPr defTabSz="453180"/>
                <a:r>
                  <a:rPr lang="en-US" sz="831" dirty="0">
                    <a:solidFill>
                      <a:srgbClr val="A23A30"/>
                    </a:solidFill>
                  </a:rPr>
                  <a:t>Chest </a:t>
                </a:r>
                <a:br>
                  <a:rPr lang="en-US" sz="831" dirty="0">
                    <a:solidFill>
                      <a:srgbClr val="A23A30"/>
                    </a:solidFill>
                  </a:rPr>
                </a:br>
                <a:r>
                  <a:rPr lang="en-US" sz="831" dirty="0">
                    <a:solidFill>
                      <a:srgbClr val="A23A30"/>
                    </a:solidFill>
                  </a:rPr>
                  <a:t>in-drawing</a:t>
                </a:r>
              </a:p>
            </p:txBody>
          </p:sp>
        </p:grpSp>
        <p:grpSp>
          <p:nvGrpSpPr>
            <p:cNvPr id="30" name="Group 29"/>
            <p:cNvGrpSpPr/>
            <p:nvPr/>
          </p:nvGrpSpPr>
          <p:grpSpPr>
            <a:xfrm>
              <a:off x="7833381" y="4617781"/>
              <a:ext cx="1126469" cy="803403"/>
              <a:chOff x="8119131" y="3804981"/>
              <a:chExt cx="1126469" cy="803403"/>
            </a:xfrm>
          </p:grpSpPr>
          <p:sp>
            <p:nvSpPr>
              <p:cNvPr id="31" name="TextBox 30"/>
              <p:cNvSpPr txBox="1"/>
              <p:nvPr/>
            </p:nvSpPr>
            <p:spPr>
              <a:xfrm>
                <a:off x="8277475" y="3804981"/>
                <a:ext cx="968125" cy="417770"/>
              </a:xfrm>
              <a:prstGeom prst="rect">
                <a:avLst/>
              </a:prstGeom>
              <a:noFill/>
            </p:spPr>
            <p:txBody>
              <a:bodyPr wrap="square" rtlCol="0" anchor="t">
                <a:normAutofit fontScale="25000" lnSpcReduction="20000"/>
              </a:bodyPr>
              <a:lstStyle/>
              <a:p>
                <a:pPr defTabSz="453180"/>
                <a:r>
                  <a:rPr lang="en-US" sz="831" dirty="0">
                    <a:solidFill>
                      <a:srgbClr val="A23A30"/>
                    </a:solidFill>
                  </a:rPr>
                  <a:t>Unusually sleepy/can’t wake up</a:t>
                </a:r>
              </a:p>
            </p:txBody>
          </p:sp>
          <p:grpSp>
            <p:nvGrpSpPr>
              <p:cNvPr id="32" name="Group 31"/>
              <p:cNvGrpSpPr/>
              <p:nvPr/>
            </p:nvGrpSpPr>
            <p:grpSpPr>
              <a:xfrm>
                <a:off x="8119131" y="3854232"/>
                <a:ext cx="223560" cy="754152"/>
                <a:chOff x="9446309" y="3058906"/>
                <a:chExt cx="440790" cy="1517928"/>
              </a:xfrm>
            </p:grpSpPr>
            <p:sp>
              <p:nvSpPr>
                <p:cNvPr id="33" name="Oval 32"/>
                <p:cNvSpPr/>
                <p:nvPr/>
              </p:nvSpPr>
              <p:spPr>
                <a:xfrm>
                  <a:off x="9484708" y="3133831"/>
                  <a:ext cx="363990" cy="363722"/>
                </a:xfrm>
                <a:prstGeom prst="ellipse">
                  <a:avLst/>
                </a:prstGeom>
                <a:solidFill>
                  <a:srgbClr val="A23A3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3180"/>
                  <a:endParaRPr lang="en-US" sz="1477" dirty="0">
                    <a:solidFill>
                      <a:prstClr val="white"/>
                    </a:solidFill>
                  </a:endParaRPr>
                </a:p>
              </p:txBody>
            </p:sp>
            <p:sp>
              <p:nvSpPr>
                <p:cNvPr id="34" name="TextBox 33"/>
                <p:cNvSpPr txBox="1"/>
                <p:nvPr/>
              </p:nvSpPr>
              <p:spPr>
                <a:xfrm>
                  <a:off x="9446309" y="3058906"/>
                  <a:ext cx="440790" cy="1517928"/>
                </a:xfrm>
                <a:prstGeom prst="rect">
                  <a:avLst/>
                </a:prstGeom>
                <a:noFill/>
              </p:spPr>
              <p:txBody>
                <a:bodyPr wrap="square" rtlCol="0">
                  <a:spAutoFit/>
                </a:bodyPr>
                <a:lstStyle/>
                <a:p>
                  <a:pPr algn="ctr" defTabSz="453180"/>
                  <a:r>
                    <a:rPr lang="en-US" sz="831" dirty="0">
                      <a:solidFill>
                        <a:prstClr val="white"/>
                      </a:solidFill>
                    </a:rPr>
                    <a:t>3</a:t>
                  </a:r>
                </a:p>
              </p:txBody>
            </p:sp>
          </p:grpSp>
        </p:grpSp>
      </p:grpSp>
      <p:pic>
        <p:nvPicPr>
          <p:cNvPr id="55"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95184" y="4565946"/>
            <a:ext cx="1603640" cy="896893"/>
          </a:xfrm>
          <a:prstGeom prst="rect">
            <a:avLst/>
          </a:prstGeom>
          <a:noFill/>
          <a:ln w="9525">
            <a:noFill/>
            <a:miter lim="800000"/>
            <a:headEnd/>
            <a:tailEnd/>
          </a:ln>
        </p:spPr>
      </p:pic>
      <p:pic>
        <p:nvPicPr>
          <p:cNvPr id="56" name="Picture 55" descr="new_infographic-01.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223849" y="3731024"/>
            <a:ext cx="1646441" cy="1234831"/>
          </a:xfrm>
          <a:prstGeom prst="rect">
            <a:avLst/>
          </a:prstGeom>
        </p:spPr>
      </p:pic>
      <p:sp>
        <p:nvSpPr>
          <p:cNvPr id="57" name="Oval 56"/>
          <p:cNvSpPr/>
          <p:nvPr/>
        </p:nvSpPr>
        <p:spPr>
          <a:xfrm>
            <a:off x="8589983" y="4123470"/>
            <a:ext cx="1031319" cy="678971"/>
          </a:xfrm>
          <a:prstGeom prst="ellipse">
            <a:avLst/>
          </a:prstGeom>
          <a:solidFill>
            <a:srgbClr val="247776"/>
          </a:solidFill>
          <a:ln w="9525" cap="flat" cmpd="sng" algn="ctr">
            <a:noFill/>
            <a:prstDash val="solid"/>
          </a:ln>
          <a:effectLst/>
        </p:spPr>
        <p:txBody>
          <a:bodyPr rtlCol="0" anchor="ctr"/>
          <a:lstStyle/>
          <a:p>
            <a:pPr defTabSz="453180"/>
            <a:r>
              <a:rPr lang="en-US" sz="2400" dirty="0">
                <a:solidFill>
                  <a:prstClr val="white"/>
                </a:solidFill>
                <a:latin typeface="Calibri"/>
              </a:rPr>
              <a:t>50</a:t>
            </a:r>
          </a:p>
        </p:txBody>
      </p:sp>
      <p:pic>
        <p:nvPicPr>
          <p:cNvPr id="58" name="Picture 5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135523" y="2871113"/>
            <a:ext cx="2286939" cy="1427914"/>
          </a:xfrm>
          <a:prstGeom prst="rect">
            <a:avLst/>
          </a:prstGeom>
        </p:spPr>
      </p:pic>
      <p:sp>
        <p:nvSpPr>
          <p:cNvPr id="2" name="Title 1"/>
          <p:cNvSpPr>
            <a:spLocks noGrp="1"/>
          </p:cNvSpPr>
          <p:nvPr>
            <p:ph type="title"/>
          </p:nvPr>
        </p:nvSpPr>
        <p:spPr>
          <a:xfrm>
            <a:off x="276097" y="312877"/>
            <a:ext cx="10972800" cy="1143000"/>
          </a:xfrm>
        </p:spPr>
        <p:txBody>
          <a:bodyPr/>
          <a:lstStyle/>
          <a:p>
            <a:r>
              <a:rPr lang="en-US" dirty="0"/>
              <a:t>Create key messages for the day</a:t>
            </a:r>
          </a:p>
        </p:txBody>
      </p:sp>
    </p:spTree>
    <p:extLst>
      <p:ext uri="{BB962C8B-B14F-4D97-AF65-F5344CB8AC3E}">
        <p14:creationId xmlns:p14="http://schemas.microsoft.com/office/powerpoint/2010/main" val="3545187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48092" y="1761318"/>
            <a:ext cx="9401831" cy="4413250"/>
          </a:xfrm>
          <a:prstGeom prst="rect">
            <a:avLst/>
          </a:prstGeom>
        </p:spPr>
        <p:txBody>
          <a:bodyPr>
            <a:noAutofit/>
          </a:bodyPr>
          <a:lstStyle/>
          <a:p>
            <a:pPr lvl="0">
              <a:buNone/>
            </a:pPr>
            <a:r>
              <a:rPr lang="en-US" sz="3200" b="1" dirty="0">
                <a:solidFill>
                  <a:srgbClr val="767171"/>
                </a:solidFill>
              </a:rPr>
              <a:t>How to take the test:</a:t>
            </a:r>
          </a:p>
          <a:p>
            <a:pPr marL="348838" lvl="1">
              <a:spcBef>
                <a:spcPts val="0"/>
              </a:spcBef>
              <a:buFont typeface="Wingdings" pitchFamily="2" charset="2"/>
              <a:buChar char="§"/>
            </a:pPr>
            <a:r>
              <a:rPr lang="en-US" sz="2800" dirty="0">
                <a:solidFill>
                  <a:srgbClr val="767171"/>
                </a:solidFill>
              </a:rPr>
              <a:t>On a new page in your notebook:</a:t>
            </a:r>
          </a:p>
          <a:p>
            <a:pPr marL="748868" lvl="2">
              <a:spcBef>
                <a:spcPts val="0"/>
              </a:spcBef>
              <a:buFont typeface="Wingdings" pitchFamily="2" charset="2"/>
              <a:buChar char="§"/>
            </a:pPr>
            <a:r>
              <a:rPr lang="en-US" sz="2400" dirty="0">
                <a:solidFill>
                  <a:srgbClr val="767171"/>
                </a:solidFill>
              </a:rPr>
              <a:t>Write your name at the top</a:t>
            </a:r>
          </a:p>
          <a:p>
            <a:pPr marL="748868" lvl="2">
              <a:spcBef>
                <a:spcPts val="0"/>
              </a:spcBef>
              <a:buFont typeface="Wingdings" pitchFamily="2" charset="2"/>
              <a:buChar char="§"/>
            </a:pPr>
            <a:r>
              <a:rPr lang="en-US" sz="2400" dirty="0">
                <a:solidFill>
                  <a:srgbClr val="767171"/>
                </a:solidFill>
              </a:rPr>
              <a:t>Write 1 to 5 in your notebook </a:t>
            </a:r>
            <a:endParaRPr lang="en-US" sz="3200" dirty="0">
              <a:solidFill>
                <a:srgbClr val="767171"/>
              </a:solidFill>
            </a:endParaRPr>
          </a:p>
          <a:p>
            <a:pPr marL="348838" lvl="1">
              <a:buFont typeface="Wingdings" pitchFamily="2" charset="2"/>
              <a:buChar char="§"/>
            </a:pPr>
            <a:r>
              <a:rPr lang="en-US" sz="2800" dirty="0">
                <a:solidFill>
                  <a:srgbClr val="767171"/>
                </a:solidFill>
              </a:rPr>
              <a:t>Some questions are multiple choice.</a:t>
            </a:r>
          </a:p>
          <a:p>
            <a:pPr marL="348838" lvl="1">
              <a:spcBef>
                <a:spcPts val="0"/>
              </a:spcBef>
              <a:buFont typeface="Wingdings" pitchFamily="2" charset="2"/>
              <a:buChar char="§"/>
            </a:pPr>
            <a:r>
              <a:rPr lang="en-US" sz="2800" dirty="0">
                <a:solidFill>
                  <a:srgbClr val="767171"/>
                </a:solidFill>
              </a:rPr>
              <a:t>Some questions are True or False.</a:t>
            </a:r>
          </a:p>
          <a:p>
            <a:pPr marL="348838" lvl="1">
              <a:spcBef>
                <a:spcPts val="0"/>
              </a:spcBef>
              <a:buFont typeface="Wingdings" pitchFamily="2" charset="2"/>
              <a:buChar char="§"/>
            </a:pPr>
            <a:r>
              <a:rPr lang="en-US" sz="2800" dirty="0">
                <a:solidFill>
                  <a:srgbClr val="767171"/>
                </a:solidFill>
              </a:rPr>
              <a:t>Write the correct word, letter or true/false next to each number</a:t>
            </a:r>
          </a:p>
          <a:p>
            <a:pPr marL="348838" lvl="1">
              <a:spcBef>
                <a:spcPts val="0"/>
              </a:spcBef>
              <a:buNone/>
            </a:pPr>
            <a:endParaRPr lang="en-US" sz="1050" dirty="0">
              <a:solidFill>
                <a:srgbClr val="767171"/>
              </a:solidFill>
            </a:endParaRPr>
          </a:p>
          <a:p>
            <a:pPr marL="348838" lvl="1">
              <a:spcBef>
                <a:spcPts val="0"/>
              </a:spcBef>
              <a:buNone/>
            </a:pPr>
            <a:r>
              <a:rPr lang="en-US" sz="2800" dirty="0">
                <a:solidFill>
                  <a:srgbClr val="767171"/>
                </a:solidFill>
              </a:rPr>
              <a:t>It is OK to use your </a:t>
            </a:r>
            <a:r>
              <a:rPr lang="en-US" sz="2800" b="1" dirty="0">
                <a:solidFill>
                  <a:srgbClr val="8CC738"/>
                </a:solidFill>
              </a:rPr>
              <a:t>Sick Child Guide </a:t>
            </a:r>
            <a:r>
              <a:rPr lang="en-US" sz="2800" dirty="0">
                <a:solidFill>
                  <a:srgbClr val="767171"/>
                </a:solidFill>
              </a:rPr>
              <a:t>to find the information.</a:t>
            </a:r>
          </a:p>
          <a:p>
            <a:pPr marL="348838" lvl="1">
              <a:spcBef>
                <a:spcPts val="0"/>
              </a:spcBef>
              <a:buNone/>
            </a:pPr>
            <a:r>
              <a:rPr lang="en-US" sz="2800" dirty="0">
                <a:solidFill>
                  <a:srgbClr val="767171"/>
                </a:solidFill>
              </a:rPr>
              <a:t>You have </a:t>
            </a:r>
            <a:r>
              <a:rPr lang="en-US" sz="2800" u="sng" dirty="0">
                <a:solidFill>
                  <a:srgbClr val="767171"/>
                </a:solidFill>
              </a:rPr>
              <a:t>10 minutes</a:t>
            </a:r>
            <a:r>
              <a:rPr lang="en-US" sz="2800" dirty="0">
                <a:solidFill>
                  <a:srgbClr val="767171"/>
                </a:solidFill>
              </a:rPr>
              <a:t> to answer as many questions as you can</a:t>
            </a:r>
            <a:r>
              <a:rPr lang="en-US" sz="2400" b="1" dirty="0">
                <a:solidFill>
                  <a:srgbClr val="342155"/>
                </a:solidFill>
              </a:rPr>
              <a:t>.</a:t>
            </a:r>
          </a:p>
        </p:txBody>
      </p:sp>
      <p:sp>
        <p:nvSpPr>
          <p:cNvPr id="3" name="Title 2"/>
          <p:cNvSpPr>
            <a:spLocks noGrp="1"/>
          </p:cNvSpPr>
          <p:nvPr>
            <p:ph type="title"/>
          </p:nvPr>
        </p:nvSpPr>
        <p:spPr/>
        <p:txBody>
          <a:bodyPr/>
          <a:lstStyle/>
          <a:p>
            <a:r>
              <a:rPr lang="en-US" dirty="0"/>
              <a:t>Day 4 Quiz</a:t>
            </a:r>
          </a:p>
        </p:txBody>
      </p:sp>
      <p:pic>
        <p:nvPicPr>
          <p:cNvPr id="4" name="Picture 3"/>
          <p:cNvPicPr>
            <a:picLocks noChangeAspect="1"/>
          </p:cNvPicPr>
          <p:nvPr/>
        </p:nvPicPr>
        <p:blipFill>
          <a:blip r:embed="rId3"/>
          <a:stretch>
            <a:fillRect/>
          </a:stretch>
        </p:blipFill>
        <p:spPr>
          <a:xfrm>
            <a:off x="8066735" y="1146546"/>
            <a:ext cx="3289300" cy="2463800"/>
          </a:xfrm>
          <a:prstGeom prst="rect">
            <a:avLst/>
          </a:prstGeom>
        </p:spPr>
      </p:pic>
    </p:spTree>
    <p:extLst>
      <p:ext uri="{BB962C8B-B14F-4D97-AF65-F5344CB8AC3E}">
        <p14:creationId xmlns:p14="http://schemas.microsoft.com/office/powerpoint/2010/main" val="25505677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Day 3 Quiz</a:t>
            </a:r>
          </a:p>
        </p:txBody>
      </p:sp>
      <p:sp>
        <p:nvSpPr>
          <p:cNvPr id="3" name="Text Placeholder 2"/>
          <p:cNvSpPr>
            <a:spLocks noGrp="1"/>
          </p:cNvSpPr>
          <p:nvPr>
            <p:ph type="body" sz="quarter" idx="4294967295"/>
          </p:nvPr>
        </p:nvSpPr>
        <p:spPr>
          <a:xfrm>
            <a:off x="482413" y="1429939"/>
            <a:ext cx="9218273" cy="4132262"/>
          </a:xfrm>
          <a:prstGeom prst="rect">
            <a:avLst/>
          </a:prstGeom>
        </p:spPr>
        <p:txBody>
          <a:bodyPr>
            <a:noAutofit/>
          </a:bodyPr>
          <a:lstStyle/>
          <a:p>
            <a:pPr marL="346075" indent="-346075" defTabSz="453180">
              <a:spcAft>
                <a:spcPts val="554"/>
              </a:spcAft>
              <a:buClr>
                <a:srgbClr val="1A3260"/>
              </a:buClr>
              <a:buFont typeface="+mj-lt"/>
              <a:buAutoNum type="arabicPeriod"/>
            </a:pPr>
            <a:r>
              <a:rPr lang="en-GB" sz="2400" dirty="0">
                <a:solidFill>
                  <a:srgbClr val="767171"/>
                </a:solidFill>
                <a:latin typeface="Calibri" panose="020F0502020204030204" pitchFamily="34" charset="0"/>
              </a:rPr>
              <a:t>Pneumonia is the leading killer of children under 5.   True or False</a:t>
            </a:r>
          </a:p>
          <a:p>
            <a:pPr>
              <a:spcBef>
                <a:spcPts val="0"/>
              </a:spcBef>
              <a:spcAft>
                <a:spcPts val="0"/>
              </a:spcAft>
              <a:buClr>
                <a:srgbClr val="002060"/>
              </a:buClr>
              <a:buFont typeface="+mj-lt"/>
              <a:buAutoNum type="arabicPeriod"/>
            </a:pPr>
            <a:r>
              <a:rPr lang="en-US" sz="2400" dirty="0">
                <a:solidFill>
                  <a:srgbClr val="767171"/>
                </a:solidFill>
                <a:latin typeface="Calibri" panose="020F0502020204030204" pitchFamily="34" charset="0"/>
              </a:rPr>
              <a:t>The 2 major symptoms of pneumonia are:</a:t>
            </a:r>
          </a:p>
          <a:p>
            <a:pPr marL="781200" lvl="1" indent="-457200">
              <a:spcBef>
                <a:spcPts val="0"/>
              </a:spcBef>
              <a:spcAft>
                <a:spcPts val="0"/>
              </a:spcAft>
              <a:buClr>
                <a:srgbClr val="002060"/>
              </a:buClr>
              <a:buAutoNum type="alphaLcPeriod"/>
            </a:pPr>
            <a:r>
              <a:rPr lang="en-US" sz="2200" dirty="0">
                <a:solidFill>
                  <a:srgbClr val="767171"/>
                </a:solidFill>
                <a:latin typeface="Calibri" panose="020F0502020204030204" pitchFamily="34" charset="0"/>
              </a:rPr>
              <a:t>________________________</a:t>
            </a:r>
          </a:p>
          <a:p>
            <a:pPr marL="781200" lvl="1" indent="-457200">
              <a:spcBef>
                <a:spcPts val="0"/>
              </a:spcBef>
              <a:spcAft>
                <a:spcPts val="0"/>
              </a:spcAft>
              <a:buClr>
                <a:srgbClr val="002060"/>
              </a:buClr>
              <a:buAutoNum type="alphaLcPeriod"/>
            </a:pPr>
            <a:r>
              <a:rPr lang="en-US" sz="2200" dirty="0">
                <a:solidFill>
                  <a:srgbClr val="767171"/>
                </a:solidFill>
                <a:latin typeface="Calibri" panose="020F0502020204030204" pitchFamily="34" charset="0"/>
              </a:rPr>
              <a:t>________________________ </a:t>
            </a:r>
          </a:p>
          <a:p>
            <a:pPr>
              <a:buClr>
                <a:srgbClr val="002060"/>
              </a:buClr>
              <a:buFont typeface="+mj-lt"/>
              <a:buAutoNum type="arabicPeriod"/>
            </a:pPr>
            <a:r>
              <a:rPr lang="en-US" sz="2400" dirty="0">
                <a:solidFill>
                  <a:srgbClr val="767171"/>
                </a:solidFill>
                <a:latin typeface="Calibri" panose="020F0502020204030204" pitchFamily="34" charset="0"/>
              </a:rPr>
              <a:t>An 8-month old child has a breathing rate of 45.  This is fast breathing.  True or False</a:t>
            </a:r>
          </a:p>
          <a:p>
            <a:pPr>
              <a:spcBef>
                <a:spcPts val="0"/>
              </a:spcBef>
              <a:spcAft>
                <a:spcPts val="0"/>
              </a:spcAft>
              <a:buClr>
                <a:srgbClr val="002060"/>
              </a:buClr>
              <a:buFont typeface="+mj-lt"/>
              <a:buAutoNum type="arabicPeriod"/>
            </a:pPr>
            <a:r>
              <a:rPr lang="en-US" sz="2400" dirty="0">
                <a:solidFill>
                  <a:srgbClr val="767171"/>
                </a:solidFill>
                <a:latin typeface="Calibri" panose="020F0502020204030204" pitchFamily="34" charset="0"/>
              </a:rPr>
              <a:t>If a 4 year-old child has chest in-drawing but no danger sign you:</a:t>
            </a:r>
          </a:p>
          <a:p>
            <a:pPr marL="781200" lvl="1" indent="-457200">
              <a:spcBef>
                <a:spcPts val="0"/>
              </a:spcBef>
              <a:spcAft>
                <a:spcPts val="0"/>
              </a:spcAft>
              <a:buClr>
                <a:srgbClr val="002060"/>
              </a:buClr>
              <a:buFont typeface="+mj-lt"/>
              <a:buAutoNum type="alphaLcPeriod"/>
            </a:pPr>
            <a:r>
              <a:rPr lang="en-US" sz="2200" dirty="0">
                <a:solidFill>
                  <a:srgbClr val="767171"/>
                </a:solidFill>
                <a:latin typeface="Calibri" panose="020F0502020204030204" pitchFamily="34" charset="0"/>
              </a:rPr>
              <a:t>Treat</a:t>
            </a:r>
          </a:p>
          <a:p>
            <a:pPr marL="781200" lvl="1" indent="-457200">
              <a:spcBef>
                <a:spcPts val="0"/>
              </a:spcBef>
              <a:spcAft>
                <a:spcPts val="0"/>
              </a:spcAft>
              <a:buClr>
                <a:srgbClr val="002060"/>
              </a:buClr>
              <a:buFont typeface="+mj-lt"/>
              <a:buAutoNum type="alphaLcPeriod"/>
            </a:pPr>
            <a:r>
              <a:rPr lang="en-US" sz="2200" dirty="0">
                <a:solidFill>
                  <a:srgbClr val="767171"/>
                </a:solidFill>
                <a:latin typeface="Calibri" panose="020F0502020204030204" pitchFamily="34" charset="0"/>
              </a:rPr>
              <a:t>Treat and Refer</a:t>
            </a:r>
          </a:p>
          <a:p>
            <a:pPr marL="781200" lvl="1" indent="-457200">
              <a:spcBef>
                <a:spcPts val="0"/>
              </a:spcBef>
              <a:spcAft>
                <a:spcPts val="0"/>
              </a:spcAft>
              <a:buClr>
                <a:srgbClr val="002060"/>
              </a:buClr>
              <a:buFont typeface="+mj-lt"/>
              <a:buAutoNum type="alphaLcPeriod"/>
            </a:pPr>
            <a:r>
              <a:rPr lang="en-US" sz="2200" dirty="0">
                <a:solidFill>
                  <a:srgbClr val="767171"/>
                </a:solidFill>
                <a:latin typeface="Calibri" panose="020F0502020204030204" pitchFamily="34" charset="0"/>
              </a:rPr>
              <a:t>Treat, Refer, Follow-up</a:t>
            </a:r>
          </a:p>
          <a:p>
            <a:pPr>
              <a:spcBef>
                <a:spcPts val="0"/>
              </a:spcBef>
              <a:spcAft>
                <a:spcPts val="0"/>
              </a:spcAft>
              <a:buClr>
                <a:srgbClr val="002060"/>
              </a:buClr>
              <a:buFont typeface="+mj-lt"/>
              <a:buAutoNum type="arabicPeriod"/>
            </a:pPr>
            <a:r>
              <a:rPr lang="en-US" sz="2400" dirty="0">
                <a:solidFill>
                  <a:srgbClr val="767171"/>
                </a:solidFill>
                <a:latin typeface="Calibri" panose="020F0502020204030204" pitchFamily="34" charset="0"/>
              </a:rPr>
              <a:t>Prevent pneumonia by ________________</a:t>
            </a:r>
          </a:p>
          <a:p>
            <a:pPr marL="781200" lvl="1" indent="-457200">
              <a:spcBef>
                <a:spcPts val="0"/>
              </a:spcBef>
              <a:spcAft>
                <a:spcPts val="0"/>
              </a:spcAft>
              <a:buClr>
                <a:srgbClr val="002060"/>
              </a:buClr>
              <a:buFont typeface="+mj-lt"/>
              <a:buAutoNum type="alphaLcPeriod"/>
            </a:pPr>
            <a:r>
              <a:rPr lang="en-US" sz="2200" dirty="0">
                <a:solidFill>
                  <a:srgbClr val="767171"/>
                </a:solidFill>
                <a:latin typeface="Calibri" panose="020F0502020204030204" pitchFamily="34" charset="0"/>
              </a:rPr>
              <a:t>Hand washing</a:t>
            </a:r>
          </a:p>
          <a:p>
            <a:pPr marL="781200" lvl="1" indent="-457200">
              <a:spcBef>
                <a:spcPts val="0"/>
              </a:spcBef>
              <a:spcAft>
                <a:spcPts val="0"/>
              </a:spcAft>
              <a:buClr>
                <a:srgbClr val="002060"/>
              </a:buClr>
              <a:buFont typeface="+mj-lt"/>
              <a:buAutoNum type="alphaLcPeriod"/>
            </a:pPr>
            <a:r>
              <a:rPr lang="en-US" sz="2200" dirty="0">
                <a:solidFill>
                  <a:srgbClr val="767171"/>
                </a:solidFill>
                <a:latin typeface="Calibri" panose="020F0502020204030204" pitchFamily="34" charset="0"/>
              </a:rPr>
              <a:t>Vaccinations</a:t>
            </a:r>
          </a:p>
          <a:p>
            <a:pPr marL="781200" lvl="1" indent="-457200">
              <a:spcBef>
                <a:spcPts val="0"/>
              </a:spcBef>
              <a:spcAft>
                <a:spcPts val="0"/>
              </a:spcAft>
              <a:buClr>
                <a:srgbClr val="002060"/>
              </a:buClr>
              <a:buFont typeface="+mj-lt"/>
              <a:buAutoNum type="alphaLcPeriod"/>
            </a:pPr>
            <a:r>
              <a:rPr lang="en-US" sz="2200" dirty="0">
                <a:solidFill>
                  <a:srgbClr val="767171"/>
                </a:solidFill>
                <a:latin typeface="Calibri" panose="020F0502020204030204" pitchFamily="34" charset="0"/>
              </a:rPr>
              <a:t>Breastfeeding</a:t>
            </a:r>
          </a:p>
          <a:p>
            <a:pPr marL="781200" lvl="1" indent="-457200">
              <a:spcBef>
                <a:spcPts val="0"/>
              </a:spcBef>
              <a:spcAft>
                <a:spcPts val="0"/>
              </a:spcAft>
              <a:buClr>
                <a:srgbClr val="002060"/>
              </a:buClr>
              <a:buFont typeface="+mj-lt"/>
              <a:buAutoNum type="alphaLcPeriod"/>
            </a:pPr>
            <a:r>
              <a:rPr lang="en-US" sz="2200" dirty="0">
                <a:solidFill>
                  <a:srgbClr val="767171"/>
                </a:solidFill>
                <a:latin typeface="Calibri" panose="020F0502020204030204" pitchFamily="34" charset="0"/>
              </a:rPr>
              <a:t>All of the above</a:t>
            </a:r>
          </a:p>
        </p:txBody>
      </p:sp>
      <p:sp>
        <p:nvSpPr>
          <p:cNvPr id="5" name="Rounded Rectangle 4"/>
          <p:cNvSpPr/>
          <p:nvPr/>
        </p:nvSpPr>
        <p:spPr>
          <a:xfrm>
            <a:off x="7591347" y="4308330"/>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Good Luck!</a:t>
            </a:r>
          </a:p>
        </p:txBody>
      </p:sp>
    </p:spTree>
    <p:extLst>
      <p:ext uri="{BB962C8B-B14F-4D97-AF65-F5344CB8AC3E}">
        <p14:creationId xmlns:p14="http://schemas.microsoft.com/office/powerpoint/2010/main" val="27185444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1695477"/>
            <a:ext cx="6445729" cy="4525963"/>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None/>
              <a:defRPr/>
            </a:pPr>
            <a:r>
              <a:rPr lang="en-US" sz="4000" b="1" dirty="0">
                <a:solidFill>
                  <a:srgbClr val="8CC738"/>
                </a:solidFill>
                <a:latin typeface="Calibri" panose="020F0502020204030204" pitchFamily="34" charset="0"/>
              </a:rPr>
              <a:t>How was the day…   </a:t>
            </a:r>
          </a:p>
          <a:p>
            <a:pPr>
              <a:spcBef>
                <a:spcPts val="0"/>
              </a:spcBef>
              <a:buFont typeface="Wingdings" charset="2"/>
              <a:buChar char="§"/>
              <a:defRPr/>
            </a:pPr>
            <a:r>
              <a:rPr lang="en-US" sz="3200" dirty="0">
                <a:solidFill>
                  <a:srgbClr val="767171"/>
                </a:solidFill>
                <a:latin typeface="Calibri" panose="020F0502020204030204" pitchFamily="34" charset="0"/>
              </a:rPr>
              <a:t>Have you been comfortable?</a:t>
            </a:r>
          </a:p>
          <a:p>
            <a:pPr>
              <a:spcBef>
                <a:spcPts val="0"/>
              </a:spcBef>
              <a:buFont typeface="Wingdings" charset="2"/>
              <a:buChar char="§"/>
              <a:defRPr/>
            </a:pPr>
            <a:endParaRPr lang="en-US" sz="3200" dirty="0">
              <a:solidFill>
                <a:srgbClr val="767171"/>
              </a:solidFill>
              <a:latin typeface="Calibri" panose="020F0502020204030204" pitchFamily="34" charset="0"/>
            </a:endParaRPr>
          </a:p>
          <a:p>
            <a:pPr>
              <a:spcBef>
                <a:spcPts val="0"/>
              </a:spcBef>
              <a:buFont typeface="Wingdings" charset="2"/>
              <a:buChar char="§"/>
              <a:defRPr/>
            </a:pPr>
            <a:r>
              <a:rPr lang="en-US" sz="3200" dirty="0">
                <a:solidFill>
                  <a:srgbClr val="767171"/>
                </a:solidFill>
                <a:latin typeface="Calibri" panose="020F0502020204030204" pitchFamily="34" charset="0"/>
              </a:rPr>
              <a:t>What problems or concerns do you have?</a:t>
            </a:r>
          </a:p>
          <a:p>
            <a:pPr>
              <a:spcBef>
                <a:spcPts val="0"/>
              </a:spcBef>
              <a:buFont typeface="Wingdings" charset="2"/>
              <a:buChar char="§"/>
              <a:defRPr/>
            </a:pPr>
            <a:endParaRPr lang="en-US" sz="3200" dirty="0">
              <a:solidFill>
                <a:srgbClr val="767171"/>
              </a:solidFill>
              <a:latin typeface="Calibri" panose="020F0502020204030204" pitchFamily="34" charset="0"/>
            </a:endParaRPr>
          </a:p>
          <a:p>
            <a:pPr>
              <a:spcBef>
                <a:spcPts val="0"/>
              </a:spcBef>
              <a:buFont typeface="Wingdings" charset="2"/>
              <a:buChar char="§"/>
              <a:defRPr/>
            </a:pPr>
            <a:r>
              <a:rPr lang="en-US" sz="3200" dirty="0">
                <a:solidFill>
                  <a:srgbClr val="767171"/>
                </a:solidFill>
                <a:latin typeface="Calibri" panose="020F0502020204030204" pitchFamily="34" charset="0"/>
              </a:rPr>
              <a:t>What comments or suggestions do you have?</a:t>
            </a:r>
          </a:p>
          <a:p>
            <a:pPr>
              <a:defRPr/>
            </a:pPr>
            <a:endParaRPr lang="en-US" dirty="0">
              <a:solidFill>
                <a:srgbClr val="342155"/>
              </a:solidFill>
            </a:endParaRPr>
          </a:p>
        </p:txBody>
      </p:sp>
      <p:sp>
        <p:nvSpPr>
          <p:cNvPr id="2" name="Title 1"/>
          <p:cNvSpPr>
            <a:spLocks noGrp="1"/>
          </p:cNvSpPr>
          <p:nvPr>
            <p:ph type="title"/>
          </p:nvPr>
        </p:nvSpPr>
        <p:spPr/>
        <p:txBody>
          <a:bodyPr/>
          <a:lstStyle/>
          <a:p>
            <a:r>
              <a:rPr lang="en-US" dirty="0"/>
              <a:t>Evaluation of Day 4</a:t>
            </a:r>
          </a:p>
        </p:txBody>
      </p:sp>
      <p:pic>
        <p:nvPicPr>
          <p:cNvPr id="9" name="Picture 8"/>
          <p:cNvPicPr>
            <a:picLocks noChangeAspect="1"/>
          </p:cNvPicPr>
          <p:nvPr/>
        </p:nvPicPr>
        <p:blipFill>
          <a:blip r:embed="rId3"/>
          <a:stretch>
            <a:fillRect/>
          </a:stretch>
        </p:blipFill>
        <p:spPr>
          <a:xfrm>
            <a:off x="7654834" y="3212037"/>
            <a:ext cx="3680728" cy="1198812"/>
          </a:xfrm>
          <a:prstGeom prst="rect">
            <a:avLst/>
          </a:prstGeom>
        </p:spPr>
      </p:pic>
    </p:spTree>
    <p:extLst>
      <p:ext uri="{BB962C8B-B14F-4D97-AF65-F5344CB8AC3E}">
        <p14:creationId xmlns:p14="http://schemas.microsoft.com/office/powerpoint/2010/main" val="348748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Effect transition="in" filter="blinds(horizontal)">
                                      <p:cBhvr>
                                        <p:cTn id="11" dur="500"/>
                                        <p:tgtEl>
                                          <p:spTgt spid="5">
                                            <p:txEl>
                                              <p:pRg st="3" end="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5">
                                            <p:txEl>
                                              <p:pRg st="5" end="5"/>
                                            </p:txEl>
                                          </p:spTgt>
                                        </p:tgtEl>
                                        <p:attrNameLst>
                                          <p:attrName>style.visibility</p:attrName>
                                        </p:attrNameLst>
                                      </p:cBhvr>
                                      <p:to>
                                        <p:strVal val="visible"/>
                                      </p:to>
                                    </p:set>
                                    <p:animEffect transition="in" filter="box(in)">
                                      <p:cBhvr>
                                        <p:cTn id="1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a:off x="4046436" y="1514135"/>
            <a:ext cx="6854101" cy="2983998"/>
          </a:xfrm>
          <a:prstGeom prst="cloudCallout">
            <a:avLst>
              <a:gd name="adj1" fmla="val -42871"/>
              <a:gd name="adj2" fmla="val 59121"/>
            </a:avLst>
          </a:prstGeom>
          <a:solidFill>
            <a:srgbClr val="8AC836"/>
          </a:solidFill>
          <a:ln w="50800" cap="flat" cmpd="sng" algn="ctr">
            <a:solidFill>
              <a:srgbClr val="8AC836"/>
            </a:solidFill>
            <a:prstDash val="solid"/>
          </a:ln>
          <a:effectLst/>
        </p:spPr>
        <p:txBody>
          <a:bodyPr anchor="ctr"/>
          <a:lstStyle/>
          <a:p>
            <a:pPr defTabSz="457200">
              <a:defRPr/>
            </a:pPr>
            <a:endParaRPr lang="en-US" sz="2000" kern="0" dirty="0">
              <a:solidFill>
                <a:srgbClr val="006E2E"/>
              </a:solidFill>
            </a:endParaRPr>
          </a:p>
        </p:txBody>
      </p:sp>
      <p:sp>
        <p:nvSpPr>
          <p:cNvPr id="6" name="Oval 2"/>
          <p:cNvSpPr txBox="1">
            <a:spLocks noChangeArrowheads="1"/>
          </p:cNvSpPr>
          <p:nvPr/>
        </p:nvSpPr>
        <p:spPr bwMode="auto">
          <a:xfrm>
            <a:off x="4723657" y="1733104"/>
            <a:ext cx="5515439" cy="2916581"/>
          </a:xfrm>
          <a:prstGeom prst="ellipse">
            <a:avLst/>
          </a:prstGeom>
          <a:noFill/>
          <a:ln w="9525">
            <a:noFill/>
            <a:round/>
            <a:headEnd/>
            <a:tailEnd/>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defRPr/>
            </a:pPr>
            <a:r>
              <a:rPr lang="en-US" sz="5400" b="1" dirty="0">
                <a:ln>
                  <a:solidFill>
                    <a:srgbClr val="179BDF">
                      <a:shade val="50000"/>
                    </a:srgbClr>
                  </a:solidFill>
                </a:ln>
                <a:solidFill>
                  <a:srgbClr val="1B2F7F"/>
                </a:solidFill>
              </a:rPr>
              <a:t>YOU </a:t>
            </a:r>
            <a:r>
              <a:rPr lang="en-US" sz="5400" b="1" u="sng" dirty="0">
                <a:ln>
                  <a:solidFill>
                    <a:srgbClr val="179BDF">
                      <a:shade val="50000"/>
                    </a:srgbClr>
                  </a:solidFill>
                </a:ln>
                <a:solidFill>
                  <a:srgbClr val="1B2F7F"/>
                </a:solidFill>
              </a:rPr>
              <a:t>CAN</a:t>
            </a:r>
          </a:p>
          <a:p>
            <a:pPr algn="ctr">
              <a:buFont typeface="Arial"/>
              <a:buNone/>
              <a:defRPr/>
            </a:pPr>
            <a:r>
              <a:rPr lang="en-US" sz="5400" b="1" dirty="0">
                <a:ln>
                  <a:solidFill>
                    <a:srgbClr val="179BDF">
                      <a:shade val="50000"/>
                    </a:srgbClr>
                  </a:solidFill>
                </a:ln>
                <a:solidFill>
                  <a:srgbClr val="1B2F7F"/>
                </a:solidFill>
              </a:rPr>
              <a:t>do this!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7294" y="4649684"/>
            <a:ext cx="1967585" cy="1719542"/>
          </a:xfrm>
          <a:prstGeom prst="rect">
            <a:avLst/>
          </a:prstGeom>
        </p:spPr>
      </p:pic>
    </p:spTree>
    <p:extLst>
      <p:ext uri="{BB962C8B-B14F-4D97-AF65-F5344CB8AC3E}">
        <p14:creationId xmlns:p14="http://schemas.microsoft.com/office/powerpoint/2010/main" val="2888656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Outcomes of the program</a:t>
            </a:r>
          </a:p>
        </p:txBody>
      </p:sp>
      <p:sp>
        <p:nvSpPr>
          <p:cNvPr id="3" name="Content Placeholder 2"/>
          <p:cNvSpPr>
            <a:spLocks noGrp="1"/>
          </p:cNvSpPr>
          <p:nvPr>
            <p:ph idx="4294967295"/>
          </p:nvPr>
        </p:nvSpPr>
        <p:spPr>
          <a:xfrm>
            <a:off x="2096733" y="2337992"/>
            <a:ext cx="8955087" cy="2971800"/>
          </a:xfrm>
          <a:prstGeom prst="rect">
            <a:avLst/>
          </a:prstGeom>
        </p:spPr>
        <p:txBody>
          <a:bodyPr>
            <a:normAutofit/>
          </a:bodyPr>
          <a:lstStyle/>
          <a:p>
            <a:pPr marL="324000" lvl="1" indent="0">
              <a:buNone/>
            </a:pPr>
            <a:r>
              <a:rPr lang="en-US" sz="3600" b="1" dirty="0">
                <a:solidFill>
                  <a:schemeClr val="bg2">
                    <a:lumMod val="50000"/>
                  </a:schemeClr>
                </a:solidFill>
                <a:latin typeface="Calibri" panose="020F0502020204030204" pitchFamily="34" charset="0"/>
              </a:rPr>
              <a:t>Better child and community health</a:t>
            </a:r>
          </a:p>
          <a:p>
            <a:pPr marL="324000" lvl="1" indent="0">
              <a:buNone/>
            </a:pPr>
            <a:endParaRPr lang="en-US" sz="3600" b="1" dirty="0">
              <a:solidFill>
                <a:schemeClr val="bg2">
                  <a:lumMod val="50000"/>
                </a:schemeClr>
              </a:solidFill>
              <a:latin typeface="Calibri" panose="020F0502020204030204" pitchFamily="34" charset="0"/>
            </a:endParaRPr>
          </a:p>
          <a:p>
            <a:pPr marL="324000" lvl="1" indent="0">
              <a:buNone/>
            </a:pPr>
            <a:endParaRPr lang="en-US" sz="3600" b="1" dirty="0">
              <a:solidFill>
                <a:schemeClr val="bg2">
                  <a:lumMod val="50000"/>
                </a:schemeClr>
              </a:solidFill>
              <a:latin typeface="Calibri" panose="020F0502020204030204" pitchFamily="34" charset="0"/>
            </a:endParaRPr>
          </a:p>
          <a:p>
            <a:pPr marL="324000" lvl="1" indent="0">
              <a:buNone/>
            </a:pPr>
            <a:r>
              <a:rPr lang="en-US" sz="3600" b="1" dirty="0">
                <a:solidFill>
                  <a:schemeClr val="bg2">
                    <a:lumMod val="50000"/>
                  </a:schemeClr>
                </a:solidFill>
                <a:latin typeface="Calibri" panose="020F0502020204030204" pitchFamily="34" charset="0"/>
              </a:rPr>
              <a:t>Responsible and sustainable business</a:t>
            </a:r>
          </a:p>
          <a:p>
            <a:endParaRPr lang="en-US" dirty="0">
              <a:solidFill>
                <a:schemeClr val="bg2">
                  <a:lumMod val="50000"/>
                </a:schemeClr>
              </a:solidFill>
            </a:endParaRPr>
          </a:p>
        </p:txBody>
      </p:sp>
      <p:sp>
        <p:nvSpPr>
          <p:cNvPr id="4" name="TextBox 3"/>
          <p:cNvSpPr txBox="1"/>
          <p:nvPr/>
        </p:nvSpPr>
        <p:spPr>
          <a:xfrm>
            <a:off x="1229204" y="1995110"/>
            <a:ext cx="1185333" cy="1323439"/>
          </a:xfrm>
          <a:prstGeom prst="rect">
            <a:avLst/>
          </a:prstGeom>
          <a:noFill/>
        </p:spPr>
        <p:txBody>
          <a:bodyPr wrap="square" rtlCol="0">
            <a:spAutoFit/>
          </a:bodyPr>
          <a:lstStyle/>
          <a:p>
            <a:r>
              <a:rPr lang="en-US" sz="8000" b="1" dirty="0">
                <a:solidFill>
                  <a:srgbClr val="8CC738"/>
                </a:solidFill>
                <a:latin typeface="Zapf Dingbats"/>
                <a:ea typeface="Zapf Dingbats"/>
                <a:cs typeface="Zapf Dingbats"/>
                <a:sym typeface="Zapf Dingbats"/>
              </a:rPr>
              <a:t>✓</a:t>
            </a:r>
            <a:endParaRPr lang="en-US" sz="8000" dirty="0">
              <a:solidFill>
                <a:srgbClr val="8CC738"/>
              </a:solidFill>
            </a:endParaRPr>
          </a:p>
        </p:txBody>
      </p:sp>
      <p:sp>
        <p:nvSpPr>
          <p:cNvPr id="7" name="TextBox 6"/>
          <p:cNvSpPr txBox="1"/>
          <p:nvPr/>
        </p:nvSpPr>
        <p:spPr>
          <a:xfrm>
            <a:off x="1321372" y="3785255"/>
            <a:ext cx="1185333" cy="1323439"/>
          </a:xfrm>
          <a:prstGeom prst="rect">
            <a:avLst/>
          </a:prstGeom>
          <a:noFill/>
        </p:spPr>
        <p:txBody>
          <a:bodyPr wrap="square" rtlCol="0">
            <a:spAutoFit/>
          </a:bodyPr>
          <a:lstStyle/>
          <a:p>
            <a:r>
              <a:rPr lang="en-US" sz="8000" b="1" dirty="0">
                <a:solidFill>
                  <a:srgbClr val="8CC738"/>
                </a:solidFill>
                <a:latin typeface="Zapf Dingbats"/>
                <a:ea typeface="Zapf Dingbats"/>
                <a:cs typeface="Zapf Dingbats"/>
                <a:sym typeface="Zapf Dingbats"/>
              </a:rPr>
              <a:t>✓</a:t>
            </a:r>
            <a:endParaRPr lang="en-US" sz="8000" dirty="0">
              <a:solidFill>
                <a:srgbClr val="8CC738"/>
              </a:solidFill>
            </a:endParaRPr>
          </a:p>
        </p:txBody>
      </p:sp>
    </p:spTree>
    <p:extLst>
      <p:ext uri="{BB962C8B-B14F-4D97-AF65-F5344CB8AC3E}">
        <p14:creationId xmlns:p14="http://schemas.microsoft.com/office/powerpoint/2010/main" val="25279107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41777" y="1701169"/>
            <a:ext cx="6553200" cy="982663"/>
          </a:xfrm>
          <a:prstGeom prst="rect">
            <a:avLst/>
          </a:prstGeom>
        </p:spPr>
        <p:txBody>
          <a:bodyPr>
            <a:normAutofit/>
          </a:bodyPr>
          <a:lstStyle/>
          <a:p>
            <a:r>
              <a:rPr lang="en-US" sz="6000" b="1" dirty="0">
                <a:solidFill>
                  <a:srgbClr val="1B2F7F"/>
                </a:solidFill>
                <a:latin typeface="Calibri" panose="020F0502020204030204" pitchFamily="34" charset="0"/>
              </a:rPr>
              <a:t>See you tomorrow!</a:t>
            </a:r>
          </a:p>
        </p:txBody>
      </p:sp>
      <p:sp>
        <p:nvSpPr>
          <p:cNvPr id="18" name="Pentagon 17"/>
          <p:cNvSpPr/>
          <p:nvPr/>
        </p:nvSpPr>
        <p:spPr>
          <a:xfrm>
            <a:off x="9272064" y="3874308"/>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19" name="Rounded Rectangle 18"/>
          <p:cNvSpPr/>
          <p:nvPr/>
        </p:nvSpPr>
        <p:spPr>
          <a:xfrm>
            <a:off x="832660" y="3590443"/>
            <a:ext cx="1173641"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1 </a:t>
            </a:r>
            <a:r>
              <a:rPr lang="en-US" sz="1400" dirty="0">
                <a:solidFill>
                  <a:srgbClr val="000000"/>
                </a:solidFill>
              </a:rPr>
              <a:t>Training</a:t>
            </a:r>
          </a:p>
        </p:txBody>
      </p:sp>
      <p:sp>
        <p:nvSpPr>
          <p:cNvPr id="20" name="Pentagon 19"/>
          <p:cNvSpPr/>
          <p:nvPr/>
        </p:nvSpPr>
        <p:spPr>
          <a:xfrm>
            <a:off x="4444853" y="3829987"/>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21" name="Rounded Rectangle 20"/>
          <p:cNvSpPr/>
          <p:nvPr/>
        </p:nvSpPr>
        <p:spPr>
          <a:xfrm>
            <a:off x="3263888" y="3592975"/>
            <a:ext cx="118380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3 </a:t>
            </a:r>
            <a:r>
              <a:rPr lang="en-US" sz="1400" dirty="0">
                <a:solidFill>
                  <a:srgbClr val="000000"/>
                </a:solidFill>
              </a:rPr>
              <a:t>Training</a:t>
            </a:r>
          </a:p>
        </p:txBody>
      </p:sp>
      <p:sp>
        <p:nvSpPr>
          <p:cNvPr id="22" name="Rounded Rectangle 21"/>
          <p:cNvSpPr/>
          <p:nvPr/>
        </p:nvSpPr>
        <p:spPr>
          <a:xfrm>
            <a:off x="6846606" y="3602861"/>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5 </a:t>
            </a:r>
            <a:r>
              <a:rPr lang="en-US" sz="1400" dirty="0">
                <a:solidFill>
                  <a:srgbClr val="000000"/>
                </a:solidFill>
              </a:rPr>
              <a:t>Training</a:t>
            </a:r>
          </a:p>
        </p:txBody>
      </p:sp>
      <p:pic>
        <p:nvPicPr>
          <p:cNvPr id="23" name="Picture 2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67632" y="3662460"/>
            <a:ext cx="967170" cy="1240820"/>
          </a:xfrm>
          <a:prstGeom prst="rect">
            <a:avLst/>
          </a:prstGeom>
        </p:spPr>
      </p:pic>
      <p:sp>
        <p:nvSpPr>
          <p:cNvPr id="24" name="Rounded Rectangle 23"/>
          <p:cNvSpPr/>
          <p:nvPr/>
        </p:nvSpPr>
        <p:spPr>
          <a:xfrm>
            <a:off x="849216" y="3248954"/>
            <a:ext cx="3605815" cy="323156"/>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1</a:t>
            </a:r>
          </a:p>
        </p:txBody>
      </p:sp>
      <p:sp>
        <p:nvSpPr>
          <p:cNvPr id="25" name="Rounded Rectangle 24"/>
          <p:cNvSpPr/>
          <p:nvPr/>
        </p:nvSpPr>
        <p:spPr>
          <a:xfrm>
            <a:off x="5617435" y="3274355"/>
            <a:ext cx="3647516" cy="311265"/>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2</a:t>
            </a:r>
          </a:p>
        </p:txBody>
      </p:sp>
      <p:sp>
        <p:nvSpPr>
          <p:cNvPr id="26" name="Rounded Rectangle 25"/>
          <p:cNvSpPr/>
          <p:nvPr/>
        </p:nvSpPr>
        <p:spPr>
          <a:xfrm>
            <a:off x="2053366" y="3587621"/>
            <a:ext cx="115858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2 </a:t>
            </a:r>
            <a:r>
              <a:rPr lang="en-US" sz="1400" dirty="0">
                <a:solidFill>
                  <a:srgbClr val="000000"/>
                </a:solidFill>
              </a:rPr>
              <a:t>Training</a:t>
            </a:r>
          </a:p>
        </p:txBody>
      </p:sp>
      <p:sp>
        <p:nvSpPr>
          <p:cNvPr id="42" name="Rounded Rectangle 41"/>
          <p:cNvSpPr/>
          <p:nvPr/>
        </p:nvSpPr>
        <p:spPr>
          <a:xfrm>
            <a:off x="5618012" y="3603663"/>
            <a:ext cx="1183809"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4 </a:t>
            </a:r>
            <a:r>
              <a:rPr lang="en-US" sz="1400" dirty="0">
                <a:solidFill>
                  <a:srgbClr val="000000"/>
                </a:solidFill>
              </a:rPr>
              <a:t>Training</a:t>
            </a:r>
          </a:p>
        </p:txBody>
      </p:sp>
      <p:sp>
        <p:nvSpPr>
          <p:cNvPr id="43" name="Rounded Rectangle 42"/>
          <p:cNvSpPr/>
          <p:nvPr/>
        </p:nvSpPr>
        <p:spPr>
          <a:xfrm>
            <a:off x="8084620" y="3595100"/>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6 </a:t>
            </a:r>
            <a:r>
              <a:rPr lang="en-US" sz="1400" dirty="0">
                <a:solidFill>
                  <a:srgbClr val="000000"/>
                </a:solidFill>
              </a:rPr>
              <a:t>Training</a:t>
            </a:r>
          </a:p>
        </p:txBody>
      </p:sp>
      <p:sp>
        <p:nvSpPr>
          <p:cNvPr id="44" name="Oval Callout 43"/>
          <p:cNvSpPr/>
          <p:nvPr/>
        </p:nvSpPr>
        <p:spPr>
          <a:xfrm>
            <a:off x="5795078" y="5079995"/>
            <a:ext cx="1719088" cy="1058337"/>
          </a:xfrm>
          <a:prstGeom prst="wedgeEllipseCallout">
            <a:avLst>
              <a:gd name="adj1" fmla="val 12244"/>
              <a:gd name="adj2" fmla="val -100167"/>
            </a:avLst>
          </a:prstGeom>
          <a:solidFill>
            <a:srgbClr val="FF0000"/>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rPr>
              <a:t>We are here!</a:t>
            </a:r>
          </a:p>
        </p:txBody>
      </p:sp>
    </p:spTree>
    <p:extLst>
      <p:ext uri="{BB962C8B-B14F-4D97-AF65-F5344CB8AC3E}">
        <p14:creationId xmlns:p14="http://schemas.microsoft.com/office/powerpoint/2010/main" val="393336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Review training structure</a:t>
            </a:r>
          </a:p>
        </p:txBody>
      </p:sp>
      <p:sp>
        <p:nvSpPr>
          <p:cNvPr id="44" name="Text Placeholder 2"/>
          <p:cNvSpPr txBox="1">
            <a:spLocks/>
          </p:cNvSpPr>
          <p:nvPr/>
        </p:nvSpPr>
        <p:spPr>
          <a:xfrm>
            <a:off x="498824" y="4531527"/>
            <a:ext cx="7823999" cy="2326473"/>
          </a:xfrm>
          <a:prstGeom prst="rect">
            <a:avLst/>
          </a:prstGeom>
        </p:spPr>
        <p:txBody>
          <a:bodyPr numCol="2"/>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342882">
              <a:buFont typeface="Arial" panose="020B0604020202020204" pitchFamily="34" charset="0"/>
              <a:buNone/>
            </a:pPr>
            <a:r>
              <a:rPr lang="en-US" sz="2400" b="1" dirty="0">
                <a:solidFill>
                  <a:srgbClr val="595959"/>
                </a:solidFill>
                <a:latin typeface="Calibri" panose="020F0502020204030204" pitchFamily="34" charset="0"/>
              </a:rPr>
              <a:t>Training will be: </a:t>
            </a:r>
          </a:p>
          <a:p>
            <a:pPr marL="269875" indent="-269875" defTabSz="342882"/>
            <a:r>
              <a:rPr lang="en-US" sz="2000" dirty="0">
                <a:solidFill>
                  <a:srgbClr val="595959"/>
                </a:solidFill>
                <a:latin typeface="Calibri" panose="020F0502020204030204" pitchFamily="34" charset="0"/>
              </a:rPr>
              <a:t>modular so you only have to take 3 days at a time out of your store</a:t>
            </a:r>
          </a:p>
          <a:p>
            <a:pPr marL="228600" lvl="1" defTabSz="342882"/>
            <a:r>
              <a:rPr lang="en-US" sz="2000" dirty="0">
                <a:solidFill>
                  <a:srgbClr val="595959"/>
                </a:solidFill>
                <a:latin typeface="Calibri" panose="020F0502020204030204" pitchFamily="34" charset="0"/>
              </a:rPr>
              <a:t>classroom and practical</a:t>
            </a:r>
          </a:p>
          <a:p>
            <a:pPr marL="228600" lvl="1" defTabSz="342882"/>
            <a:r>
              <a:rPr lang="en-US" sz="2000" dirty="0">
                <a:solidFill>
                  <a:srgbClr val="595959"/>
                </a:solidFill>
                <a:latin typeface="Calibri" panose="020F0502020204030204" pitchFamily="34" charset="0"/>
              </a:rPr>
              <a:t>involving role play and discussions</a:t>
            </a:r>
          </a:p>
          <a:p>
            <a:pPr marL="228600" lvl="1" defTabSz="342882"/>
            <a:endParaRPr lang="en-US" sz="2000" dirty="0">
              <a:solidFill>
                <a:srgbClr val="595959"/>
              </a:solidFill>
              <a:latin typeface="Calibri" panose="020F0502020204030204" pitchFamily="34" charset="0"/>
            </a:endParaRPr>
          </a:p>
          <a:p>
            <a:pPr marL="0" lvl="1" indent="0" defTabSz="342882">
              <a:buNone/>
            </a:pPr>
            <a:endParaRPr lang="en-US" sz="2000" dirty="0">
              <a:solidFill>
                <a:srgbClr val="595959"/>
              </a:solidFill>
              <a:latin typeface="Calibri" panose="020F0502020204030204" pitchFamily="34" charset="0"/>
            </a:endParaRPr>
          </a:p>
          <a:p>
            <a:pPr marL="228600" lvl="1" defTabSz="342882"/>
            <a:r>
              <a:rPr lang="en-US" sz="2000" dirty="0">
                <a:solidFill>
                  <a:srgbClr val="595959"/>
                </a:solidFill>
                <a:latin typeface="Calibri" panose="020F0502020204030204" pitchFamily="34" charset="0"/>
              </a:rPr>
              <a:t>Include health center visits for clinical practice</a:t>
            </a:r>
          </a:p>
          <a:p>
            <a:pPr marL="228600" lvl="1" defTabSz="342882"/>
            <a:r>
              <a:rPr lang="en-US" sz="2000" dirty="0">
                <a:solidFill>
                  <a:srgbClr val="595959"/>
                </a:solidFill>
                <a:latin typeface="Calibri" panose="020F0502020204030204" pitchFamily="34" charset="0"/>
              </a:rPr>
              <a:t>Include mentor visits in between training modules</a:t>
            </a:r>
          </a:p>
        </p:txBody>
      </p:sp>
      <p:sp>
        <p:nvSpPr>
          <p:cNvPr id="20" name="Pentagon 19"/>
          <p:cNvSpPr/>
          <p:nvPr/>
        </p:nvSpPr>
        <p:spPr>
          <a:xfrm>
            <a:off x="9229731" y="2773642"/>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27" name="Rounded Rectangle 26"/>
          <p:cNvSpPr/>
          <p:nvPr/>
        </p:nvSpPr>
        <p:spPr>
          <a:xfrm>
            <a:off x="790327" y="2489777"/>
            <a:ext cx="1173641"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1 </a:t>
            </a:r>
            <a:r>
              <a:rPr lang="en-US" sz="1400" dirty="0">
                <a:solidFill>
                  <a:srgbClr val="000000"/>
                </a:solidFill>
              </a:rPr>
              <a:t>Training</a:t>
            </a:r>
          </a:p>
        </p:txBody>
      </p:sp>
      <p:sp>
        <p:nvSpPr>
          <p:cNvPr id="28" name="Pentagon 27"/>
          <p:cNvSpPr/>
          <p:nvPr/>
        </p:nvSpPr>
        <p:spPr>
          <a:xfrm>
            <a:off x="4402520" y="2729321"/>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29" name="Rounded Rectangle 28"/>
          <p:cNvSpPr/>
          <p:nvPr/>
        </p:nvSpPr>
        <p:spPr>
          <a:xfrm>
            <a:off x="3221555" y="2492309"/>
            <a:ext cx="118380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3 </a:t>
            </a:r>
            <a:r>
              <a:rPr lang="en-US" sz="1400" dirty="0">
                <a:solidFill>
                  <a:srgbClr val="000000"/>
                </a:solidFill>
              </a:rPr>
              <a:t>Training</a:t>
            </a:r>
          </a:p>
        </p:txBody>
      </p:sp>
      <p:sp>
        <p:nvSpPr>
          <p:cNvPr id="31" name="Rounded Rectangle 30"/>
          <p:cNvSpPr/>
          <p:nvPr/>
        </p:nvSpPr>
        <p:spPr>
          <a:xfrm>
            <a:off x="6804273" y="2502195"/>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5 </a:t>
            </a:r>
            <a:r>
              <a:rPr lang="en-US" sz="1400" dirty="0">
                <a:solidFill>
                  <a:srgbClr val="000000"/>
                </a:solidFill>
              </a:rPr>
              <a:t>Training</a:t>
            </a:r>
          </a:p>
        </p:txBody>
      </p:sp>
      <p:pic>
        <p:nvPicPr>
          <p:cNvPr id="32" name="Picture 3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25299" y="2561794"/>
            <a:ext cx="967170" cy="1240820"/>
          </a:xfrm>
          <a:prstGeom prst="rect">
            <a:avLst/>
          </a:prstGeom>
        </p:spPr>
      </p:pic>
      <p:sp>
        <p:nvSpPr>
          <p:cNvPr id="33" name="Rounded Rectangle 32"/>
          <p:cNvSpPr/>
          <p:nvPr/>
        </p:nvSpPr>
        <p:spPr>
          <a:xfrm>
            <a:off x="806883" y="2148288"/>
            <a:ext cx="3605815" cy="323156"/>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1</a:t>
            </a:r>
          </a:p>
        </p:txBody>
      </p:sp>
      <p:sp>
        <p:nvSpPr>
          <p:cNvPr id="34" name="Rounded Rectangle 33"/>
          <p:cNvSpPr/>
          <p:nvPr/>
        </p:nvSpPr>
        <p:spPr>
          <a:xfrm>
            <a:off x="5575102" y="2173689"/>
            <a:ext cx="3647516" cy="311265"/>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2</a:t>
            </a:r>
          </a:p>
        </p:txBody>
      </p:sp>
      <p:sp>
        <p:nvSpPr>
          <p:cNvPr id="35" name="Rounded Rectangle 34"/>
          <p:cNvSpPr/>
          <p:nvPr/>
        </p:nvSpPr>
        <p:spPr>
          <a:xfrm>
            <a:off x="2011033" y="2486955"/>
            <a:ext cx="115858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2 </a:t>
            </a:r>
            <a:r>
              <a:rPr lang="en-US" sz="1400" dirty="0">
                <a:solidFill>
                  <a:srgbClr val="000000"/>
                </a:solidFill>
              </a:rPr>
              <a:t>Training</a:t>
            </a:r>
          </a:p>
        </p:txBody>
      </p:sp>
      <p:sp>
        <p:nvSpPr>
          <p:cNvPr id="36" name="Rounded Rectangle 35"/>
          <p:cNvSpPr/>
          <p:nvPr/>
        </p:nvSpPr>
        <p:spPr>
          <a:xfrm>
            <a:off x="5575679" y="2502997"/>
            <a:ext cx="1183809"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4 </a:t>
            </a:r>
            <a:r>
              <a:rPr lang="en-US" sz="1400" dirty="0">
                <a:solidFill>
                  <a:srgbClr val="000000"/>
                </a:solidFill>
              </a:rPr>
              <a:t>Training</a:t>
            </a:r>
          </a:p>
        </p:txBody>
      </p:sp>
      <p:sp>
        <p:nvSpPr>
          <p:cNvPr id="37" name="Rounded Rectangle 36"/>
          <p:cNvSpPr/>
          <p:nvPr/>
        </p:nvSpPr>
        <p:spPr>
          <a:xfrm>
            <a:off x="8042287" y="2494434"/>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6 </a:t>
            </a:r>
            <a:r>
              <a:rPr lang="en-US" sz="1400" dirty="0">
                <a:solidFill>
                  <a:srgbClr val="000000"/>
                </a:solidFill>
              </a:rPr>
              <a:t>Training</a:t>
            </a:r>
          </a:p>
        </p:txBody>
      </p:sp>
      <p:sp>
        <p:nvSpPr>
          <p:cNvPr id="45" name="Oval Callout 44"/>
          <p:cNvSpPr/>
          <p:nvPr/>
        </p:nvSpPr>
        <p:spPr>
          <a:xfrm>
            <a:off x="4757912" y="3873497"/>
            <a:ext cx="1317036" cy="804334"/>
          </a:xfrm>
          <a:prstGeom prst="wedgeEllipseCallout">
            <a:avLst>
              <a:gd name="adj1" fmla="val 12244"/>
              <a:gd name="adj2" fmla="val -100167"/>
            </a:avLst>
          </a:prstGeom>
          <a:solidFill>
            <a:srgbClr val="FF0000"/>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We are here!</a:t>
            </a:r>
          </a:p>
        </p:txBody>
      </p:sp>
    </p:spTree>
    <p:extLst>
      <p:ext uri="{BB962C8B-B14F-4D97-AF65-F5344CB8AC3E}">
        <p14:creationId xmlns:p14="http://schemas.microsoft.com/office/powerpoint/2010/main" val="2807846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1051240" y="43476"/>
            <a:ext cx="10515600" cy="874395"/>
          </a:xfrm>
          <a:prstGeom prst="rect">
            <a:avLst/>
          </a:prstGeom>
        </p:spPr>
        <p:txBody>
          <a:bodyPr vert="horz" lIns="91440" tIns="45721" rIns="91440" bIns="45721"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3600" b="1" dirty="0">
              <a:solidFill>
                <a:srgbClr val="006E2E"/>
              </a:solidFill>
            </a:endParaRPr>
          </a:p>
        </p:txBody>
      </p:sp>
      <p:sp>
        <p:nvSpPr>
          <p:cNvPr id="5" name="Title 4"/>
          <p:cNvSpPr>
            <a:spLocks noGrp="1"/>
          </p:cNvSpPr>
          <p:nvPr>
            <p:ph type="title"/>
          </p:nvPr>
        </p:nvSpPr>
        <p:spPr/>
        <p:txBody>
          <a:bodyPr/>
          <a:lstStyle/>
          <a:p>
            <a:r>
              <a:rPr lang="en-US" dirty="0"/>
              <a:t>Training module review</a:t>
            </a:r>
          </a:p>
        </p:txBody>
      </p:sp>
      <p:graphicFrame>
        <p:nvGraphicFramePr>
          <p:cNvPr id="10" name="Table 9"/>
          <p:cNvGraphicFramePr>
            <a:graphicFrameLocks noGrp="1"/>
          </p:cNvGraphicFramePr>
          <p:nvPr>
            <p:extLst>
              <p:ext uri="{D42A27DB-BD31-4B8C-83A1-F6EECF244321}">
                <p14:modId xmlns:p14="http://schemas.microsoft.com/office/powerpoint/2010/main" val="1897292026"/>
              </p:ext>
            </p:extLst>
          </p:nvPr>
        </p:nvGraphicFramePr>
        <p:xfrm>
          <a:off x="511330" y="1286105"/>
          <a:ext cx="10486627" cy="5227320"/>
        </p:xfrm>
        <a:graphic>
          <a:graphicData uri="http://schemas.openxmlformats.org/drawingml/2006/table">
            <a:tbl>
              <a:tblPr/>
              <a:tblGrid>
                <a:gridCol w="1905335">
                  <a:extLst>
                    <a:ext uri="{9D8B030D-6E8A-4147-A177-3AD203B41FA5}">
                      <a16:colId xmlns:a16="http://schemas.microsoft.com/office/drawing/2014/main" val="20000"/>
                    </a:ext>
                  </a:extLst>
                </a:gridCol>
                <a:gridCol w="8581292">
                  <a:extLst>
                    <a:ext uri="{9D8B030D-6E8A-4147-A177-3AD203B41FA5}">
                      <a16:colId xmlns:a16="http://schemas.microsoft.com/office/drawing/2014/main" val="20001"/>
                    </a:ext>
                  </a:extLst>
                </a:gridCol>
              </a:tblGrid>
              <a:tr h="467360">
                <a:tc>
                  <a:txBody>
                    <a:bodyPr/>
                    <a:lstStyle/>
                    <a:p>
                      <a:pPr marL="0" marR="0">
                        <a:spcBef>
                          <a:spcPts val="0"/>
                        </a:spcBef>
                        <a:spcAft>
                          <a:spcPts val="0"/>
                        </a:spcAft>
                      </a:pPr>
                      <a:r>
                        <a:rPr lang="en-US" sz="31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Module</a:t>
                      </a:r>
                      <a:endParaRPr lang="en-US" sz="11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31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Topics</a:t>
                      </a:r>
                      <a:endParaRPr lang="en-US" sz="11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37798">
                <a:tc>
                  <a:txBody>
                    <a:bodyPr/>
                    <a:lstStyle/>
                    <a:p>
                      <a:pPr marL="342900" marR="0" lvl="0" indent="-342900" algn="ctr">
                        <a:spcBef>
                          <a:spcPts val="0"/>
                        </a:spcBef>
                        <a:spcAft>
                          <a:spcPts val="600"/>
                        </a:spcAft>
                        <a:buFont typeface="+mj-lt"/>
                        <a:buAutoNum type="arabicPeriod"/>
                      </a:pPr>
                      <a:r>
                        <a:rPr lang="en-US" sz="3100" b="1"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589" indent="-228589" defTabSz="342882">
                        <a:buFont typeface="Arial" panose="020B0604020202020204" pitchFamily="34" charset="0"/>
                        <a:buChar char="•"/>
                      </a:pPr>
                      <a:r>
                        <a:rPr lang="en-US" sz="2400" b="1" dirty="0">
                          <a:solidFill>
                            <a:srgbClr val="1A3260"/>
                          </a:solidFill>
                        </a:rPr>
                        <a:t>Sick Child Assessment</a:t>
                      </a:r>
                    </a:p>
                    <a:p>
                      <a:pPr marL="228589" indent="-228589" defTabSz="342882">
                        <a:buFont typeface="Arial" panose="020B0604020202020204" pitchFamily="34" charset="0"/>
                        <a:buChar char="•"/>
                      </a:pPr>
                      <a:r>
                        <a:rPr lang="en-US" sz="2400" b="1" dirty="0">
                          <a:solidFill>
                            <a:srgbClr val="1A3260"/>
                          </a:solidFill>
                        </a:rPr>
                        <a:t>Danger Signs Identification </a:t>
                      </a:r>
                    </a:p>
                    <a:p>
                      <a:pPr marL="228589" indent="-228589" defTabSz="342882">
                        <a:buFont typeface="Arial" panose="020B0604020202020204" pitchFamily="34" charset="0"/>
                        <a:buChar char="•"/>
                      </a:pPr>
                      <a:r>
                        <a:rPr lang="en-US" sz="2400" b="1" dirty="0">
                          <a:solidFill>
                            <a:srgbClr val="1A3260"/>
                          </a:solidFill>
                        </a:rPr>
                        <a:t>Rapid Diagnosis and Treatment for Malaria</a:t>
                      </a:r>
                    </a:p>
                    <a:p>
                      <a:pPr marL="228589" indent="-228589" defTabSz="342882">
                        <a:buFont typeface="Arial" panose="020B0604020202020204" pitchFamily="34" charset="0"/>
                        <a:buChar char="•"/>
                      </a:pPr>
                      <a:r>
                        <a:rPr lang="en-US" sz="2400" b="1" dirty="0">
                          <a:solidFill>
                            <a:srgbClr val="1A3260"/>
                          </a:solidFill>
                        </a:rPr>
                        <a:t>Making Referrals and Registering Children</a:t>
                      </a:r>
                    </a:p>
                    <a:p>
                      <a:pPr marL="114272" indent="-228589" defTabSz="342882">
                        <a:buFont typeface="Arial" panose="020B0604020202020204" pitchFamily="34" charset="0"/>
                        <a:buChar char="•"/>
                      </a:pPr>
                      <a:r>
                        <a:rPr lang="en-US" sz="2400" b="1" dirty="0">
                          <a:solidFill>
                            <a:srgbClr val="1A3260"/>
                          </a:solidFill>
                        </a:rPr>
                        <a:t>Diagnosis and Treatment of Diarrhea</a:t>
                      </a:r>
                    </a:p>
                    <a:p>
                      <a:pPr marL="114272" indent="-228589" defTabSz="342882">
                        <a:buFont typeface="Arial" panose="020B0604020202020204" pitchFamily="34" charset="0"/>
                        <a:buChar char="•"/>
                      </a:pPr>
                      <a:r>
                        <a:rPr lang="en-US" sz="2400" b="1" dirty="0">
                          <a:solidFill>
                            <a:srgbClr val="1A3260"/>
                          </a:solidFill>
                        </a:rPr>
                        <a:t>Home Care of Sick Children</a:t>
                      </a:r>
                    </a:p>
                    <a:p>
                      <a:pPr marL="114272" indent="-228589" defTabSz="342882">
                        <a:buFont typeface="Arial" panose="020B0604020202020204" pitchFamily="34" charset="0"/>
                        <a:buChar char="•"/>
                      </a:pPr>
                      <a:endParaRPr lang="en-US" sz="2400" b="1" dirty="0">
                        <a:solidFill>
                          <a:srgbClr val="1A3260"/>
                        </a:solidFill>
                      </a:endParaRPr>
                    </a:p>
                  </a:txBody>
                  <a:tcPr marL="81588" marR="815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1"/>
                  </a:ext>
                </a:extLst>
              </a:tr>
              <a:tr h="1558154">
                <a:tc>
                  <a:txBody>
                    <a:bodyPr/>
                    <a:lstStyle/>
                    <a:p>
                      <a:pPr marL="0" marR="0" algn="ctr">
                        <a:spcBef>
                          <a:spcPts val="0"/>
                        </a:spcBef>
                        <a:spcAft>
                          <a:spcPts val="600"/>
                        </a:spcAft>
                      </a:pPr>
                      <a:r>
                        <a:rPr lang="en-US" sz="3100" b="1"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rPr>
                        <a:t>2.</a:t>
                      </a:r>
                      <a:endParaRPr lang="en-US" sz="1100"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indent="-228600" defTabSz="342882">
                        <a:buFont typeface="Arial" panose="020B0604020202020204" pitchFamily="34" charset="0"/>
                        <a:buChar char="•"/>
                      </a:pPr>
                      <a:r>
                        <a:rPr lang="en-US" sz="2400" b="1" dirty="0">
                          <a:solidFill>
                            <a:srgbClr val="1A3260"/>
                          </a:solidFill>
                        </a:rPr>
                        <a:t> Diagnosis and Treatment of Pneumonia</a:t>
                      </a:r>
                    </a:p>
                    <a:p>
                      <a:pPr marL="342900" indent="-342900" defTabSz="342882">
                        <a:buFont typeface="Arial"/>
                        <a:buChar char="•"/>
                      </a:pPr>
                      <a:r>
                        <a:rPr lang="en-US" sz="2400" b="1" dirty="0">
                          <a:solidFill>
                            <a:srgbClr val="1A3260"/>
                          </a:solidFill>
                        </a:rPr>
                        <a:t>Dispensing practices</a:t>
                      </a:r>
                    </a:p>
                    <a:p>
                      <a:pPr marL="342882" indent="-342882" defTabSz="342882">
                        <a:buFont typeface="Arial" panose="020B0604020202020204" pitchFamily="34" charset="0"/>
                        <a:buChar char="•"/>
                      </a:pPr>
                      <a:r>
                        <a:rPr lang="en-US" sz="2400" b="1" dirty="0">
                          <a:solidFill>
                            <a:srgbClr val="1A3260"/>
                          </a:solidFill>
                        </a:rPr>
                        <a:t>Stock Management </a:t>
                      </a:r>
                    </a:p>
                    <a:p>
                      <a:pPr marL="342882" indent="-342882" defTabSz="342882">
                        <a:buFont typeface="Arial" panose="020B0604020202020204" pitchFamily="34" charset="0"/>
                        <a:buChar char="•"/>
                      </a:pPr>
                      <a:r>
                        <a:rPr lang="en-US" sz="2400" b="1" dirty="0">
                          <a:solidFill>
                            <a:srgbClr val="1A3260"/>
                          </a:solidFill>
                        </a:rPr>
                        <a:t>Business skills and customer service</a:t>
                      </a:r>
                    </a:p>
                    <a:p>
                      <a:pPr marL="342882" indent="-342882" defTabSz="342882">
                        <a:buFont typeface="Arial" panose="020B0604020202020204" pitchFamily="34" charset="0"/>
                        <a:buChar char="•"/>
                      </a:pPr>
                      <a:r>
                        <a:rPr lang="en-US" sz="2400" b="1" dirty="0">
                          <a:solidFill>
                            <a:srgbClr val="1A3260"/>
                          </a:solidFill>
                        </a:rPr>
                        <a:t>ICCM practice at health facility</a:t>
                      </a:r>
                    </a:p>
                    <a:p>
                      <a:pPr marL="114272" indent="-228589" defTabSz="342882">
                        <a:buFont typeface="Arial" panose="020B0604020202020204" pitchFamily="34" charset="0"/>
                        <a:buChar char="•"/>
                      </a:pPr>
                      <a:endParaRPr lang="en-US" sz="2400" b="1" dirty="0">
                        <a:solidFill>
                          <a:srgbClr val="1A3260"/>
                        </a:solidFill>
                      </a:endParaRPr>
                    </a:p>
                  </a:txBody>
                  <a:tcPr marL="81588" marR="815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38194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3549</TotalTime>
  <Words>7274</Words>
  <Application>Microsoft Office PowerPoint</Application>
  <PresentationFormat>Widescreen</PresentationFormat>
  <Paragraphs>1112</Paragraphs>
  <Slides>70</Slides>
  <Notes>68</Notes>
  <HiddenSlides>0</HiddenSlides>
  <MMClips>0</MMClips>
  <ScaleCrop>false</ScaleCrop>
  <HeadingPairs>
    <vt:vector size="8" baseType="variant">
      <vt:variant>
        <vt:lpstr>Fonts Used</vt:lpstr>
      </vt:variant>
      <vt:variant>
        <vt:i4>8</vt:i4>
      </vt:variant>
      <vt:variant>
        <vt:lpstr>Theme</vt:lpstr>
      </vt:variant>
      <vt:variant>
        <vt:i4>5</vt:i4>
      </vt:variant>
      <vt:variant>
        <vt:lpstr>Embedded OLE Servers</vt:lpstr>
      </vt:variant>
      <vt:variant>
        <vt:i4>1</vt:i4>
      </vt:variant>
      <vt:variant>
        <vt:lpstr>Slide Titles</vt:lpstr>
      </vt:variant>
      <vt:variant>
        <vt:i4>70</vt:i4>
      </vt:variant>
    </vt:vector>
  </HeadingPairs>
  <TitlesOfParts>
    <vt:vector size="84" baseType="lpstr">
      <vt:lpstr>Arial</vt:lpstr>
      <vt:lpstr>Calibri</vt:lpstr>
      <vt:lpstr>Calibri Light</vt:lpstr>
      <vt:lpstr>Impact</vt:lpstr>
      <vt:lpstr>Libian SC Regular</vt:lpstr>
      <vt:lpstr>Wingdings</vt:lpstr>
      <vt:lpstr>Wingdings 2</vt:lpstr>
      <vt:lpstr>Zapf Dingbats</vt:lpstr>
      <vt:lpstr>Title Slide</vt:lpstr>
      <vt:lpstr>1_Custom Design</vt:lpstr>
      <vt:lpstr>3_Custom Design</vt:lpstr>
      <vt:lpstr>2_Custom Design</vt:lpstr>
      <vt:lpstr>4_Custom Design</vt:lpstr>
      <vt:lpstr>think-cell Slide</vt:lpstr>
      <vt:lpstr> Module 2 Day 4</vt:lpstr>
      <vt:lpstr>PowerPoint Presentation</vt:lpstr>
      <vt:lpstr>Workshop opening activities</vt:lpstr>
      <vt:lpstr>Session 1: Getting started on module 2</vt:lpstr>
      <vt:lpstr>Remember our workshop norms</vt:lpstr>
      <vt:lpstr>Review objectives of the program </vt:lpstr>
      <vt:lpstr>Outcomes of the program</vt:lpstr>
      <vt:lpstr>Review training structure</vt:lpstr>
      <vt:lpstr>Training module review</vt:lpstr>
      <vt:lpstr>Let’s review the past month!</vt:lpstr>
      <vt:lpstr>Training agenda review</vt:lpstr>
      <vt:lpstr>Session 2.  Pneumonia overview</vt:lpstr>
      <vt:lpstr>Deadly health problems for children</vt:lpstr>
      <vt:lpstr>  Tell what you know </vt:lpstr>
      <vt:lpstr>The danger of pneumonia</vt:lpstr>
      <vt:lpstr>What causes pneumonia - how does it spread?</vt:lpstr>
      <vt:lpstr>Symptoms and signs of pneumonia</vt:lpstr>
      <vt:lpstr>How to prevent pneumonia</vt:lpstr>
      <vt:lpstr>Session 3. Assessing for pneumonia</vt:lpstr>
      <vt:lpstr>Sick Child Guide: Review Page 1  </vt:lpstr>
      <vt:lpstr>Sick Child Guide: No danger signs and COUGH  </vt:lpstr>
      <vt:lpstr>Sick Child Guide: Page 2 - child with cough</vt:lpstr>
      <vt:lpstr>Sick Child Guide: Page 2 – for a child with COUGH</vt:lpstr>
      <vt:lpstr>Why do we look for chest in-drawing?</vt:lpstr>
      <vt:lpstr>How to identify chest in-drawing?</vt:lpstr>
      <vt:lpstr>VIDEO 5 – Identifying chest in-drawing</vt:lpstr>
      <vt:lpstr>VIDEO 6 – Practice identifying chest in-drawings</vt:lpstr>
      <vt:lpstr>VIDEO 7 – Practice identifying chest in-drawings</vt:lpstr>
      <vt:lpstr>Sick Child Guide: A child with chest in-drawings</vt:lpstr>
      <vt:lpstr>Sick Child Guide: Page 2 - child with cough</vt:lpstr>
      <vt:lpstr>Why do we count breaths?</vt:lpstr>
      <vt:lpstr>Fast breathing: How fast is too fast? </vt:lpstr>
      <vt:lpstr>Fast breathing</vt:lpstr>
      <vt:lpstr>Fast breathing</vt:lpstr>
      <vt:lpstr>How to count breaths</vt:lpstr>
      <vt:lpstr>VIDEO 8 - How to count breaths </vt:lpstr>
      <vt:lpstr>How to use your respiratory timer</vt:lpstr>
      <vt:lpstr>Count for a full minute!</vt:lpstr>
      <vt:lpstr>If you don’t have a respiratory timer</vt:lpstr>
      <vt:lpstr>VIDEO 9 – Practice counting breaths</vt:lpstr>
      <vt:lpstr>REMEMBER!</vt:lpstr>
      <vt:lpstr>.</vt:lpstr>
      <vt:lpstr>.</vt:lpstr>
      <vt:lpstr>Session 4. Treating pneumonia </vt:lpstr>
      <vt:lpstr>Sick Child Guide: Page 2</vt:lpstr>
      <vt:lpstr>Sick Child Guide: Page 2 – treat cough + fast breathing</vt:lpstr>
      <vt:lpstr>How to mix amoxicillin DT</vt:lpstr>
      <vt:lpstr>Amoxicillin tablets</vt:lpstr>
      <vt:lpstr>Mixing amoxicillin DT   </vt:lpstr>
      <vt:lpstr>REMEMBER! </vt:lpstr>
      <vt:lpstr>PowerPoint Presentation</vt:lpstr>
      <vt:lpstr>Filling out the patient register</vt:lpstr>
      <vt:lpstr>Filling out the referral form</vt:lpstr>
      <vt:lpstr>PowerPoint Presentation</vt:lpstr>
      <vt:lpstr>PowerPoint Presentation</vt:lpstr>
      <vt:lpstr>PowerPoint Presentation</vt:lpstr>
      <vt:lpstr>PowerPoint Presentation</vt:lpstr>
      <vt:lpstr>PowerPoint Presentation</vt:lpstr>
      <vt:lpstr>Advice to the caregiver</vt:lpstr>
      <vt:lpstr>Role play</vt:lpstr>
      <vt:lpstr>Role play</vt:lpstr>
      <vt:lpstr>Role play</vt:lpstr>
      <vt:lpstr>.</vt:lpstr>
      <vt:lpstr>Session 5. End of day activities </vt:lpstr>
      <vt:lpstr>Create key messages for the day</vt:lpstr>
      <vt:lpstr>Day 4 Quiz</vt:lpstr>
      <vt:lpstr>Day 3 Quiz</vt:lpstr>
      <vt:lpstr>Evaluation of Day 4</vt:lpstr>
      <vt:lpstr>PowerPoint Presentation</vt:lpstr>
      <vt:lpstr>See you tomorrow!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eddy mutebi</dc:creator>
  <cp:lastModifiedBy>Lorna Muhirwe</cp:lastModifiedBy>
  <cp:revision>129</cp:revision>
  <dcterms:created xsi:type="dcterms:W3CDTF">2016-03-26T15:22:59Z</dcterms:created>
  <dcterms:modified xsi:type="dcterms:W3CDTF">2020-12-17T09:06:58Z</dcterms:modified>
</cp:coreProperties>
</file>