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26" r:id="rId3"/>
    <p:sldId id="327" r:id="rId4"/>
    <p:sldId id="329" r:id="rId5"/>
    <p:sldId id="362" r:id="rId6"/>
    <p:sldId id="336" r:id="rId7"/>
    <p:sldId id="340" r:id="rId8"/>
    <p:sldId id="331" r:id="rId9"/>
    <p:sldId id="364" r:id="rId10"/>
    <p:sldId id="363" r:id="rId11"/>
    <p:sldId id="335" r:id="rId12"/>
    <p:sldId id="355" r:id="rId13"/>
    <p:sldId id="365" r:id="rId14"/>
    <p:sldId id="361" r:id="rId15"/>
    <p:sldId id="359" r:id="rId16"/>
    <p:sldId id="332" r:id="rId17"/>
    <p:sldId id="367" r:id="rId18"/>
    <p:sldId id="366" r:id="rId19"/>
    <p:sldId id="36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64" autoAdjust="0"/>
    <p:restoredTop sz="94660"/>
  </p:normalViewPr>
  <p:slideViewPr>
    <p:cSldViewPr>
      <p:cViewPr varScale="1">
        <p:scale>
          <a:sx n="74" d="100"/>
          <a:sy n="74" d="100"/>
        </p:scale>
        <p:origin x="4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889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BFDEB-5A91-4855-8B93-A9B152105DCD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DB70E-0A60-483E-80AB-06E5260422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52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w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E90D9-DBF0-47DD-BBF8-AAA6929B9EF6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872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>
            <a:normAutofit/>
          </a:bodyPr>
          <a:lstStyle>
            <a:lvl1pPr algn="l">
              <a:defRPr sz="4400" b="1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4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3433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Health </a:t>
            </a:r>
            <a:r>
              <a:rPr lang="en-US" dirty="0"/>
              <a:t>Shops Training</a:t>
            </a:r>
            <a:br>
              <a:rPr lang="en-US" dirty="0"/>
            </a:br>
            <a:r>
              <a:rPr lang="en-US" i="1" dirty="0" smtClean="0"/>
              <a:t>Zambia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743200"/>
            <a:ext cx="8534400" cy="1524000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Module 3: Session 15 </a:t>
            </a:r>
          </a:p>
          <a:p>
            <a:pPr algn="ctr"/>
            <a:r>
              <a:rPr lang="en-US" sz="4000" dirty="0">
                <a:solidFill>
                  <a:schemeClr val="bg1"/>
                </a:solidFill>
              </a:rPr>
              <a:t>Malnutrition</a:t>
            </a:r>
          </a:p>
        </p:txBody>
      </p:sp>
      <p:pic>
        <p:nvPicPr>
          <p:cNvPr id="4" name="Picture 3" descr="C:\Users\lgwoyita\Documents\SDSI\EADSI_UG Final Documents\Marketing\ADS Pictures\ADS in Karuguz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441960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Bilateral Oedema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1600200"/>
            <a:ext cx="5133121" cy="4800600"/>
          </a:xfrm>
        </p:spPr>
        <p:txBody>
          <a:bodyPr>
            <a:normAutofit/>
          </a:bodyPr>
          <a:lstStyle/>
          <a:p>
            <a:r>
              <a:rPr lang="en-US" dirty="0"/>
              <a:t>Signs and symptoms: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2800" dirty="0"/>
              <a:t>Swelling of both feet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Assessment is done by applying pressure with the fingers on both feet. If an indentation remains when finger pressure is removed, the child has bilateral oedema.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12027" y="5908047"/>
            <a:ext cx="1004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Wasting</a:t>
            </a:r>
            <a:endParaRPr lang="sw-KE" dirty="0"/>
          </a:p>
        </p:txBody>
      </p:sp>
      <p:pic>
        <p:nvPicPr>
          <p:cNvPr id="6" name="Picture 5" descr="Checking Odem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8921" y="4144772"/>
            <a:ext cx="2990850" cy="2222500"/>
          </a:xfrm>
          <a:prstGeom prst="rect">
            <a:avLst/>
          </a:prstGeom>
          <a:noFill/>
          <a:ln w="19050">
            <a:solidFill>
              <a:srgbClr val="EEECE1">
                <a:lumMod val="5000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600200"/>
            <a:ext cx="2000250" cy="2355850"/>
          </a:xfrm>
          <a:prstGeom prst="rect">
            <a:avLst/>
          </a:prstGeom>
          <a:noFill/>
          <a:ln w="9525">
            <a:solidFill>
              <a:srgbClr val="EEECE1">
                <a:lumMod val="5000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936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Stunting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4953000" cy="4800600"/>
          </a:xfrm>
        </p:spPr>
        <p:txBody>
          <a:bodyPr>
            <a:normAutofit/>
          </a:bodyPr>
          <a:lstStyle/>
          <a:p>
            <a:r>
              <a:rPr lang="en-US" dirty="0"/>
              <a:t>Signs and symptoms: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Appears to be normally proportioned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/>
              <a:t>Low height for age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53200" y="5791200"/>
            <a:ext cx="1004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Stunting</a:t>
            </a:r>
            <a:endParaRPr lang="sw-KE" dirty="0"/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5715000" y="1575771"/>
            <a:ext cx="2627313" cy="4215429"/>
            <a:chOff x="5943600" y="895350"/>
            <a:chExt cx="3162391" cy="5205047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3600" y="895350"/>
              <a:ext cx="3162391" cy="5205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6075446" y="1518688"/>
              <a:ext cx="2898698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828800" y="48006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two girls are the same age </a:t>
            </a:r>
            <a:endParaRPr lang="sw-KE" dirty="0"/>
          </a:p>
        </p:txBody>
      </p:sp>
      <p:sp>
        <p:nvSpPr>
          <p:cNvPr id="10" name="Right Arrow 9"/>
          <p:cNvSpPr/>
          <p:nvPr/>
        </p:nvSpPr>
        <p:spPr>
          <a:xfrm>
            <a:off x="5029200" y="4865132"/>
            <a:ext cx="479674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dirty="0"/>
              <a:t>Anaemia </a:t>
            </a:r>
            <a:r>
              <a:rPr lang="en-US" b="0" dirty="0" smtClean="0"/>
              <a:t>(1)</a:t>
            </a:r>
            <a:endParaRPr lang="en-US" dirty="0"/>
          </a:p>
        </p:txBody>
      </p:sp>
      <p:sp>
        <p:nvSpPr>
          <p:cNvPr id="111619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600200"/>
            <a:ext cx="7848600" cy="4572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Definition: 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sz="2400" dirty="0"/>
              <a:t>The blood does not have sufficient red blood cells, which results in weakness, tiredness, and pallor of the palms and gums.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endParaRPr lang="en-US" sz="2400" dirty="0"/>
          </a:p>
          <a:p>
            <a:pPr marL="57150" indent="0">
              <a:lnSpc>
                <a:spcPct val="80000"/>
              </a:lnSpc>
            </a:pPr>
            <a:r>
              <a:rPr lang="en-US" sz="2800" dirty="0"/>
              <a:t>Consequences: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sz="2400" dirty="0"/>
              <a:t>Red blood cells are responsible for carrying oxygen to all parts of the body.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r>
              <a:rPr lang="en-US" sz="2400" dirty="0"/>
              <a:t>Reduced oxygen results in fatigue, poor cognitive development in children, birth complications in pregnant women, and higher risk of death.</a:t>
            </a:r>
            <a:r>
              <a:rPr lang="en-US" sz="2400" b="1" dirty="0"/>
              <a:t>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en-US" sz="2800" b="1" dirty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en-US" sz="2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Anaemia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5181600" cy="4800600"/>
          </a:xfrm>
        </p:spPr>
        <p:txBody>
          <a:bodyPr>
            <a:normAutofit/>
          </a:bodyPr>
          <a:lstStyle/>
          <a:p>
            <a:r>
              <a:rPr lang="en-US" sz="2800" dirty="0"/>
              <a:t>Signs and symptoms: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Pale lips, gums, palms, and tongue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Tiredness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Dizziness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Headache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Rapid breathing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Heart palpitations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Oedema (of the legs and feet</a:t>
            </a:r>
            <a:r>
              <a:rPr lang="en-US" sz="2400" dirty="0" smtClean="0"/>
              <a:t>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Wasting</a:t>
            </a:r>
            <a:endParaRPr lang="en-US" sz="2400" dirty="0"/>
          </a:p>
        </p:txBody>
      </p:sp>
      <p:pic>
        <p:nvPicPr>
          <p:cNvPr id="1028" name="Picture 4" descr="Image result for images of palm pall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708" y="1953898"/>
            <a:ext cx="25812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.webmd.com/dtmcms/live/webmd/consumer_assets/site_images/articles/health_tools/what_your_mouth_says_about_your_health_slideshow/small_versions_421x286/photolibrary_rf_photo_of_white_teet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245" y="3886200"/>
            <a:ext cx="2108200" cy="143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115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/>
          </p:cNvSpPr>
          <p:nvPr>
            <p:ph type="title" idx="4294967295"/>
          </p:nvPr>
        </p:nvSpPr>
        <p:spPr>
          <a:xfrm>
            <a:off x="533400" y="152400"/>
            <a:ext cx="8001000" cy="914400"/>
          </a:xfrm>
        </p:spPr>
        <p:txBody>
          <a:bodyPr/>
          <a:lstStyle/>
          <a:p>
            <a:pPr algn="ctr"/>
            <a:r>
              <a:rPr lang="en-US" dirty="0"/>
              <a:t>Causes of Anaemia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854745"/>
              </p:ext>
            </p:extLst>
          </p:nvPr>
        </p:nvGraphicFramePr>
        <p:xfrm>
          <a:off x="838200" y="1371599"/>
          <a:ext cx="7391400" cy="3678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33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5809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5108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/>
                        <a:t>Common</a:t>
                      </a:r>
                      <a:r>
                        <a:rPr lang="en-US" sz="2800" b="1" baseline="0" dirty="0"/>
                        <a:t> Causes </a:t>
                      </a:r>
                      <a:r>
                        <a:rPr lang="en-US" sz="2800" b="1" dirty="0"/>
                        <a:t>of Anaemia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Lack of iron in the diet (found in dark</a:t>
                      </a:r>
                      <a:r>
                        <a:rPr lang="en-US" baseline="0" dirty="0"/>
                        <a:t> green, leafy vegetables)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/>
                        <a:t>Malaria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Lack of vitamin B12 (found in meat, fish,</a:t>
                      </a:r>
                      <a:r>
                        <a:rPr lang="en-US" baseline="0" dirty="0"/>
                        <a:t> dairy, eggs)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/>
                        <a:t>Blood disorders (sickle-cell</a:t>
                      </a:r>
                      <a:r>
                        <a:rPr lang="en-US" baseline="0" dirty="0"/>
                        <a:t> disease, </a:t>
                      </a:r>
                      <a:r>
                        <a:rPr lang="en-US" dirty="0"/>
                        <a:t>leukemia)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515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Blood loss (due to hookworm, heavy</a:t>
                      </a:r>
                      <a:r>
                        <a:rPr lang="en-US" baseline="0" dirty="0"/>
                        <a:t> menstruation, trauma, etc.)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Chronic infections (</a:t>
                      </a:r>
                      <a:r>
                        <a:rPr lang="en-US" sz="1800" dirty="0"/>
                        <a:t>TB, AIDS, schistosomiasis, etc.)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5806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Pregnancy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505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Management of Anaemia</a:t>
            </a:r>
          </a:p>
        </p:txBody>
      </p:sp>
      <p:sp>
        <p:nvSpPr>
          <p:cNvPr id="114691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600200"/>
            <a:ext cx="8229600" cy="4648200"/>
          </a:xfrm>
        </p:spPr>
        <p:txBody>
          <a:bodyPr>
            <a:noAutofit/>
          </a:bodyPr>
          <a:lstStyle/>
          <a:p>
            <a:pPr marL="457200" indent="-457200">
              <a:buClrTx/>
              <a:buFont typeface="Arial" panose="020B0604020202020204" pitchFamily="34" charset="0"/>
              <a:buChar char="•"/>
            </a:pPr>
            <a:r>
              <a:rPr lang="en-US" sz="2800" b="1" dirty="0"/>
              <a:t>REFER</a:t>
            </a:r>
            <a:r>
              <a:rPr lang="en-US" sz="2800" dirty="0"/>
              <a:t> all clients with suspected </a:t>
            </a:r>
            <a:r>
              <a:rPr lang="en-US" sz="2800" dirty="0" err="1"/>
              <a:t>anaemia</a:t>
            </a:r>
            <a:r>
              <a:rPr lang="en-US" sz="2800" dirty="0"/>
              <a:t> to health facility for further assessment.</a:t>
            </a:r>
          </a:p>
          <a:p>
            <a:pPr>
              <a:lnSpc>
                <a:spcPct val="80000"/>
              </a:lnSpc>
            </a:pPr>
            <a:endParaRPr lang="en-US" sz="2800" b="1" dirty="0"/>
          </a:p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800" b="1" dirty="0"/>
              <a:t>Advise</a:t>
            </a:r>
            <a:r>
              <a:rPr lang="en-US" sz="2800" dirty="0"/>
              <a:t> all clients to:</a:t>
            </a:r>
            <a:endParaRPr lang="en-US" sz="2800" b="1" dirty="0"/>
          </a:p>
          <a:p>
            <a:pPr lvl="1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Eat foods rich in iron and vitamins (e.g., vegetables, fruits, meat, liver).</a:t>
            </a:r>
          </a:p>
          <a:p>
            <a:pPr lvl="1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Prevent and/or promptly treat diseases and infections (e.g., malaria, hookworm, respiratory infections).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Overnutrition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Overnutrition: The condition of being overweight or obese.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Contributing factors:</a:t>
            </a:r>
          </a:p>
          <a:p>
            <a:pPr marL="857250" lvl="1" indent="-457200">
              <a:spcBef>
                <a:spcPts val="0"/>
              </a:spcBef>
            </a:pPr>
            <a:r>
              <a:rPr lang="en-GB" sz="2400" dirty="0"/>
              <a:t>Eating too much (especially sugary foods and drinks)</a:t>
            </a:r>
          </a:p>
          <a:p>
            <a:pPr marL="857250" lvl="1" indent="-457200">
              <a:spcBef>
                <a:spcPts val="0"/>
              </a:spcBef>
            </a:pPr>
            <a:r>
              <a:rPr lang="en-GB" sz="2400" dirty="0"/>
              <a:t>Getting too little exercise</a:t>
            </a:r>
          </a:p>
          <a:p>
            <a:pPr marL="857250" lvl="1" indent="-457200">
              <a:spcBef>
                <a:spcPts val="0"/>
              </a:spcBef>
            </a:pPr>
            <a:r>
              <a:rPr lang="en-GB" sz="2400" dirty="0"/>
              <a:t>Certain illnesses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Consequences:</a:t>
            </a:r>
          </a:p>
          <a:p>
            <a:pPr marL="857250" lvl="1" indent="-457200"/>
            <a:r>
              <a:rPr lang="en-GB" sz="2400" dirty="0"/>
              <a:t>Diabetes</a:t>
            </a:r>
          </a:p>
          <a:p>
            <a:pPr marL="857250" lvl="1" indent="-457200"/>
            <a:r>
              <a:rPr lang="en-GB" sz="2400" dirty="0"/>
              <a:t>High blood pressure</a:t>
            </a:r>
          </a:p>
          <a:p>
            <a:endParaRPr lang="en-GB" sz="3000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Recognizing signs and symptoms of malnutrition </a:t>
            </a:r>
          </a:p>
        </p:txBody>
      </p:sp>
    </p:spTree>
    <p:extLst>
      <p:ext uri="{BB962C8B-B14F-4D97-AF65-F5344CB8AC3E}">
        <p14:creationId xmlns:p14="http://schemas.microsoft.com/office/powerpoint/2010/main" val="36654219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Who Is At Greater Risk for Malnutrition?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685800" y="1600200"/>
            <a:ext cx="4038600" cy="2075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/>
          <a:p>
            <a:pPr marL="0" lvl="1" eaLnBrk="0" hangingPunct="0">
              <a:buClrTx/>
              <a:buFont typeface="Wingdings" pitchFamily="2" charset="2"/>
              <a:buChar char="ü"/>
            </a:pPr>
            <a:r>
              <a:rPr lang="fr-FR" dirty="0">
                <a:latin typeface="Calibri" pitchFamily="34" charset="0"/>
              </a:rPr>
              <a:t>Children 6 mo.-5 </a:t>
            </a:r>
            <a:r>
              <a:rPr lang="en-US" dirty="0">
                <a:latin typeface="Calibri" pitchFamily="34" charset="0"/>
              </a:rPr>
              <a:t>yrs</a:t>
            </a:r>
            <a:r>
              <a:rPr lang="fr-FR" dirty="0">
                <a:latin typeface="Calibri" pitchFamily="34" charset="0"/>
              </a:rPr>
              <a:t>.</a:t>
            </a:r>
          </a:p>
          <a:p>
            <a:pPr marL="0" lvl="1" eaLnBrk="0" hangingPunct="0">
              <a:buClrTx/>
              <a:buFont typeface="Wingdings" pitchFamily="2" charset="2"/>
              <a:buChar char="ü"/>
            </a:pPr>
            <a:r>
              <a:rPr lang="fr-FR" dirty="0">
                <a:latin typeface="Calibri" pitchFamily="34" charset="0"/>
              </a:rPr>
              <a:t>Children not </a:t>
            </a:r>
            <a:r>
              <a:rPr lang="fr-FR" dirty="0" smtClean="0">
                <a:latin typeface="Calibri" pitchFamily="34" charset="0"/>
              </a:rPr>
              <a:t>breast-</a:t>
            </a:r>
            <a:r>
              <a:rPr lang="en-US" dirty="0" smtClean="0">
                <a:latin typeface="Calibri" pitchFamily="34" charset="0"/>
              </a:rPr>
              <a:t>fed</a:t>
            </a:r>
            <a:endParaRPr lang="en-US" dirty="0">
              <a:latin typeface="Calibri" pitchFamily="34" charset="0"/>
            </a:endParaRPr>
          </a:p>
          <a:p>
            <a:pPr marL="0" lvl="1" eaLnBrk="0" hangingPunct="0">
              <a:buClrTx/>
              <a:buFont typeface="Wingdings" pitchFamily="2" charset="2"/>
              <a:buChar char="ü"/>
            </a:pPr>
            <a:r>
              <a:rPr lang="en-US" dirty="0">
                <a:latin typeface="Calibri" pitchFamily="34" charset="0"/>
              </a:rPr>
              <a:t>HIV-infected individuals</a:t>
            </a:r>
          </a:p>
          <a:p>
            <a:pPr marL="0" lvl="1" eaLnBrk="0" hangingPunct="0">
              <a:buClrTx/>
              <a:buFont typeface="Wingdings" pitchFamily="2" charset="2"/>
              <a:buChar char="ü"/>
            </a:pPr>
            <a:r>
              <a:rPr lang="en-US" dirty="0">
                <a:latin typeface="Calibri" pitchFamily="34" charset="0"/>
              </a:rPr>
              <a:t>Lactating women</a:t>
            </a:r>
          </a:p>
        </p:txBody>
      </p:sp>
      <p:pic>
        <p:nvPicPr>
          <p:cNvPr id="5" name="Picture 4" descr="50TwoGir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447800"/>
            <a:ext cx="2672316" cy="2209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Cwomen&amp;bab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810000"/>
            <a:ext cx="2619375" cy="272747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D:\vaphotos\light21.pc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" t="11501" r="4875" b="4124"/>
          <a:stretch>
            <a:fillRect/>
          </a:stretch>
        </p:blipFill>
        <p:spPr bwMode="auto">
          <a:xfrm>
            <a:off x="1905000" y="3810000"/>
            <a:ext cx="2493963" cy="280331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9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mtClean="0"/>
              <a:t>Review of Objectives 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685800" y="1600200"/>
            <a:ext cx="8001000" cy="3712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2800" dirty="0" smtClean="0"/>
              <a:t>Can you match </a:t>
            </a:r>
            <a:r>
              <a:rPr lang="en-US" sz="2800" dirty="0"/>
              <a:t>the following conditions of malnutrition with their signs and symptoms: wasting, stunting, bilateral </a:t>
            </a:r>
            <a:r>
              <a:rPr lang="en-US" sz="2800" dirty="0" err="1"/>
              <a:t>oedema</a:t>
            </a:r>
            <a:r>
              <a:rPr lang="en-US" sz="2800" dirty="0"/>
              <a:t>, anaemia, and </a:t>
            </a:r>
            <a:r>
              <a:rPr lang="en-US" sz="2800" dirty="0" err="1"/>
              <a:t>overnutrition</a:t>
            </a:r>
            <a:r>
              <a:rPr lang="en-US" sz="2800" dirty="0"/>
              <a:t>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800" dirty="0" smtClean="0"/>
              <a:t>Are you able to confidently refer </a:t>
            </a:r>
            <a:r>
              <a:rPr lang="en-US" sz="2800" dirty="0"/>
              <a:t>children under 5 years who have signs of </a:t>
            </a:r>
            <a:r>
              <a:rPr lang="en-US" sz="2800" dirty="0" smtClean="0"/>
              <a:t>malnutrition; and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800" dirty="0" smtClean="0"/>
              <a:t>Refer </a:t>
            </a:r>
            <a:r>
              <a:rPr lang="en-US" sz="2800" dirty="0"/>
              <a:t>clients, especially pregnant women, who have signs of anaemia.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738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2296" lvl="0" indent="0" algn="ctr">
              <a:spcAft>
                <a:spcPts val="2400"/>
              </a:spcAft>
            </a:pPr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2800" dirty="0"/>
              <a:t>As a result of actively participating in this session, the individual will be able to:</a:t>
            </a:r>
          </a:p>
          <a:p>
            <a:pPr marL="346075" lvl="0" indent="-346075"/>
            <a:r>
              <a:rPr lang="en-US" sz="2800" dirty="0"/>
              <a:t>1. Match the following conditions of malnutrition with their signs and symptoms: wasting, stunting, bilateral oedema, anaemia, and overnutrition. </a:t>
            </a:r>
          </a:p>
          <a:p>
            <a:pPr marL="346075" lvl="0" indent="-346075"/>
            <a:r>
              <a:rPr lang="en-US" sz="2800" dirty="0"/>
              <a:t>2. Refer children under 5 years who have signs of malnutrition.</a:t>
            </a:r>
          </a:p>
          <a:p>
            <a:pPr marL="346075" lvl="0" indent="-346075"/>
            <a:r>
              <a:rPr lang="en-US" sz="2800" dirty="0"/>
              <a:t>3. Refer clients, especially pregnant women, who have signs of anaemia.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Malnutrition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en-US" dirty="0"/>
              <a:t>Malnutrition is the condition that develops when the body does not get the right amount of nutrients for proper growth and functioning of the body.</a:t>
            </a:r>
          </a:p>
          <a:p>
            <a:pPr marL="0" indent="0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79216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Vicious Cycle of Malnutrition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32" y="1454391"/>
            <a:ext cx="8248368" cy="356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Consequences of </a:t>
            </a:r>
            <a:r>
              <a:rPr lang="en-US" dirty="0" smtClean="0"/>
              <a:t>Malnutrition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Tx/>
              <a:defRPr/>
            </a:pPr>
            <a:r>
              <a:rPr lang="en-US" dirty="0">
                <a:ea typeface="MS PGothic" pitchFamily="34" charset="-128"/>
              </a:rPr>
              <a:t>High child mortality, disease, and disability: </a:t>
            </a:r>
          </a:p>
          <a:p>
            <a:pPr lvl="1">
              <a:buClrTx/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Arial" pitchFamily="34" charset="0"/>
              </a:rPr>
              <a:t>A severely wasted child is at a nine times higher risk of dying.</a:t>
            </a:r>
          </a:p>
          <a:p>
            <a:pPr lvl="1">
              <a:buClrTx/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Arial" pitchFamily="34" charset="0"/>
              </a:rPr>
              <a:t>A severely stunted child faces a four times higher risk of dying.</a:t>
            </a:r>
          </a:p>
          <a:p>
            <a:pPr lvl="1">
              <a:buClrTx/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Arial" pitchFamily="34" charset="0"/>
              </a:rPr>
              <a:t>Stunting is associated with poor school achievement and performance.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056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Consequences of Malnutrition </a:t>
            </a:r>
            <a:r>
              <a:rPr lang="en-US" b="0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nb-NO" dirty="0">
                <a:ea typeface="Arial" pitchFamily="34" charset="0"/>
              </a:rPr>
              <a:t>Poor educational achievement:</a:t>
            </a:r>
          </a:p>
          <a:p>
            <a:pPr lvl="1">
              <a:lnSpc>
                <a:spcPct val="90000"/>
              </a:lnSpc>
              <a:buClrTx/>
              <a:defRPr/>
            </a:pPr>
            <a:r>
              <a:rPr lang="nb-NO" dirty="0">
                <a:ea typeface="Arial" pitchFamily="34" charset="0"/>
              </a:rPr>
              <a:t>Delay in starting school </a:t>
            </a:r>
            <a:endParaRPr lang="en-US" dirty="0">
              <a:ea typeface="Arial" pitchFamily="34" charset="0"/>
            </a:endParaRPr>
          </a:p>
          <a:p>
            <a:pPr lvl="1">
              <a:lnSpc>
                <a:spcPct val="90000"/>
              </a:lnSpc>
              <a:buClrTx/>
              <a:defRPr/>
            </a:pPr>
            <a:r>
              <a:rPr lang="en-US" dirty="0">
                <a:ea typeface="Arial" pitchFamily="34" charset="0"/>
              </a:rPr>
              <a:t>High absenteeism</a:t>
            </a:r>
          </a:p>
          <a:p>
            <a:pPr lvl="1">
              <a:lnSpc>
                <a:spcPct val="90000"/>
              </a:lnSpc>
              <a:buClrTx/>
              <a:defRPr/>
            </a:pPr>
            <a:r>
              <a:rPr lang="en-US" dirty="0">
                <a:ea typeface="Arial" pitchFamily="34" charset="0"/>
              </a:rPr>
              <a:t>Poor learning ability</a:t>
            </a:r>
          </a:p>
          <a:p>
            <a:pPr lvl="1">
              <a:lnSpc>
                <a:spcPct val="90000"/>
              </a:lnSpc>
              <a:buClrTx/>
              <a:defRPr/>
            </a:pPr>
            <a:r>
              <a:rPr lang="en-US" dirty="0">
                <a:ea typeface="Arial" pitchFamily="34" charset="0"/>
              </a:rPr>
              <a:t>Lower intelligence quotient</a:t>
            </a:r>
          </a:p>
          <a:p>
            <a:pPr marL="342900" lvl="2" indent="-342900">
              <a:lnSpc>
                <a:spcPct val="90000"/>
              </a:lnSpc>
              <a:buClrTx/>
              <a:defRPr/>
            </a:pPr>
            <a:r>
              <a:rPr lang="en-US" sz="3200" dirty="0">
                <a:ea typeface="Arial" pitchFamily="34" charset="0"/>
              </a:rPr>
              <a:t>Diminished income-earning capacity in adulthood.</a:t>
            </a: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US" dirty="0"/>
              <a:t>Higher risk of coronary heart disease, stroke, hypertension, and type II diabetes.</a:t>
            </a:r>
            <a:endParaRPr lang="nb-NO" dirty="0">
              <a:ea typeface="Arial" pitchFamily="34" charset="0"/>
            </a:endParaRPr>
          </a:p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  <a:defRPr/>
            </a:pPr>
            <a:endParaRPr lang="en-US" dirty="0">
              <a:ea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Tx/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Arial" pitchFamily="34" charset="0"/>
              </a:rPr>
              <a:t>Contributes to poverty:</a:t>
            </a:r>
          </a:p>
          <a:p>
            <a:pPr lvl="1">
              <a:lnSpc>
                <a:spcPct val="90000"/>
              </a:lnSpc>
              <a:buClrTx/>
              <a:defRPr/>
            </a:pPr>
            <a:r>
              <a:rPr lang="en-US" dirty="0">
                <a:ea typeface="Arial" pitchFamily="34" charset="0"/>
              </a:rPr>
              <a:t>Cost of treating illnesses caused by malnutrition</a:t>
            </a:r>
          </a:p>
          <a:p>
            <a:pPr lvl="1">
              <a:lnSpc>
                <a:spcPct val="90000"/>
              </a:lnSpc>
              <a:buClrTx/>
              <a:defRPr/>
            </a:pPr>
            <a:r>
              <a:rPr lang="en-US" dirty="0">
                <a:ea typeface="Arial" pitchFamily="34" charset="0"/>
              </a:rPr>
              <a:t>Cost of caring for the sick</a:t>
            </a:r>
          </a:p>
          <a:p>
            <a:pPr lvl="1">
              <a:lnSpc>
                <a:spcPct val="90000"/>
              </a:lnSpc>
              <a:buClrTx/>
              <a:defRPr/>
            </a:pPr>
            <a:r>
              <a:rPr lang="en-US" dirty="0">
                <a:ea typeface="Arial" pitchFamily="34" charset="0"/>
              </a:rPr>
              <a:t>Lost care for other (not sick) household members </a:t>
            </a: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Consequences of Malnutrition </a:t>
            </a:r>
            <a:r>
              <a:rPr lang="en-US" b="0" dirty="0" smtClean="0"/>
              <a:t>(3)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9" y="117476"/>
            <a:ext cx="9947133" cy="674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5600" y="106363"/>
            <a:ext cx="8767763" cy="78581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Common Signs of Malnutrition in Children</a:t>
            </a:r>
            <a:endParaRPr lang="sw-KE" b="1" dirty="0">
              <a:solidFill>
                <a:schemeClr val="bg1"/>
              </a:solidFill>
            </a:endParaRPr>
          </a:p>
        </p:txBody>
      </p:sp>
      <p:pic>
        <p:nvPicPr>
          <p:cNvPr id="6" name="Picture 12" descr="Baggy Pant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5" t="2361" b="2209"/>
          <a:stretch>
            <a:fillRect/>
          </a:stretch>
        </p:blipFill>
        <p:spPr bwMode="auto">
          <a:xfrm>
            <a:off x="668557" y="949953"/>
            <a:ext cx="2357437" cy="4214973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/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6182009" y="949325"/>
            <a:ext cx="2627313" cy="4215429"/>
            <a:chOff x="5943600" y="895350"/>
            <a:chExt cx="3162391" cy="5205047"/>
          </a:xfrm>
        </p:grpSpPr>
        <p:pic>
          <p:nvPicPr>
            <p:cNvPr id="21513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3600" y="895350"/>
              <a:ext cx="3162391" cy="5205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>
              <a:off x="6075446" y="1518688"/>
              <a:ext cx="2898698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6172200" y="782205"/>
            <a:ext cx="320040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tx1"/>
                </a:solidFill>
              </a:rPr>
              <a:t>Girls of the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tx1"/>
                </a:solidFill>
              </a:rPr>
              <a:t>same age</a:t>
            </a:r>
            <a:endParaRPr lang="sw-KE" sz="1600" b="1" dirty="0">
              <a:solidFill>
                <a:schemeClr val="tx1"/>
              </a:solidFill>
            </a:endParaRPr>
          </a:p>
        </p:txBody>
      </p:sp>
      <p:pic>
        <p:nvPicPr>
          <p:cNvPr id="13" name="Picture 4" descr="C:\Users\n6471277\Documents\2011\2011 Namutumba emergence\Specific child\Manja Henry\DSC017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68934" y="949325"/>
            <a:ext cx="2835275" cy="421481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023384" y="5257800"/>
            <a:ext cx="1004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Stunting</a:t>
            </a:r>
            <a:endParaRPr lang="sw-KE" dirty="0"/>
          </a:p>
        </p:txBody>
      </p:sp>
      <p:sp>
        <p:nvSpPr>
          <p:cNvPr id="15" name="TextBox 14"/>
          <p:cNvSpPr txBox="1"/>
          <p:nvPr/>
        </p:nvSpPr>
        <p:spPr>
          <a:xfrm>
            <a:off x="3746784" y="5257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Bilateral oedema</a:t>
            </a:r>
            <a:endParaRPr lang="sw-KE" dirty="0"/>
          </a:p>
        </p:txBody>
      </p:sp>
      <p:sp>
        <p:nvSpPr>
          <p:cNvPr id="16" name="TextBox 15"/>
          <p:cNvSpPr txBox="1"/>
          <p:nvPr/>
        </p:nvSpPr>
        <p:spPr>
          <a:xfrm>
            <a:off x="1308384" y="5257800"/>
            <a:ext cx="1004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Wasting</a:t>
            </a:r>
            <a:endParaRPr lang="sw-KE" dirty="0"/>
          </a:p>
        </p:txBody>
      </p:sp>
    </p:spTree>
    <p:extLst>
      <p:ext uri="{BB962C8B-B14F-4D97-AF65-F5344CB8AC3E}">
        <p14:creationId xmlns:p14="http://schemas.microsoft.com/office/powerpoint/2010/main" val="148125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Wasting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49530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/>
              <a:t>Signs and symptoms: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500" dirty="0"/>
              <a:t>Low weight for height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500" dirty="0"/>
              <a:t>Muscle wasting, especially at buttocks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500" dirty="0"/>
              <a:t>Boniness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500" dirty="0"/>
              <a:t>Misery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500" dirty="0"/>
              <a:t>Irritability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500" dirty="0"/>
              <a:t>Poor appetite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500" dirty="0"/>
              <a:t>Thin hair and brown hair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500" dirty="0"/>
              <a:t>Wise old man facial appearance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500" dirty="0"/>
              <a:t>Severe pallor of palms and soles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sz="2500" dirty="0"/>
              <a:t>Dehydration</a:t>
            </a:r>
          </a:p>
        </p:txBody>
      </p:sp>
      <p:pic>
        <p:nvPicPr>
          <p:cNvPr id="4" name="Picture 12" descr="Baggy Pan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5" t="2361" b="2209"/>
          <a:stretch>
            <a:fillRect/>
          </a:stretch>
        </p:blipFill>
        <p:spPr bwMode="auto">
          <a:xfrm>
            <a:off x="6172200" y="1600200"/>
            <a:ext cx="2357437" cy="4214973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xtLst/>
        </p:spPr>
      </p:pic>
      <p:sp>
        <p:nvSpPr>
          <p:cNvPr id="5" name="TextBox 4"/>
          <p:cNvSpPr txBox="1"/>
          <p:nvPr/>
        </p:nvSpPr>
        <p:spPr>
          <a:xfrm>
            <a:off x="6812027" y="5908047"/>
            <a:ext cx="1004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Wasting</a:t>
            </a:r>
            <a:endParaRPr lang="sw-KE" dirty="0"/>
          </a:p>
        </p:txBody>
      </p:sp>
    </p:spTree>
    <p:extLst>
      <p:ext uri="{BB962C8B-B14F-4D97-AF65-F5344CB8AC3E}">
        <p14:creationId xmlns:p14="http://schemas.microsoft.com/office/powerpoint/2010/main" val="3644053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4049</TotalTime>
  <Words>714</Words>
  <Application>Microsoft Office PowerPoint</Application>
  <PresentationFormat>On-screen Show (4:3)</PresentationFormat>
  <Paragraphs>112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MS PGothic</vt:lpstr>
      <vt:lpstr>Arial</vt:lpstr>
      <vt:lpstr>Calibri</vt:lpstr>
      <vt:lpstr>Courier New</vt:lpstr>
      <vt:lpstr>Wingdings</vt:lpstr>
      <vt:lpstr>Office Theme</vt:lpstr>
      <vt:lpstr>Health Shops Training Zambia</vt:lpstr>
      <vt:lpstr>Objectives</vt:lpstr>
      <vt:lpstr>Malnutrition</vt:lpstr>
      <vt:lpstr>The Vicious Cycle of Malnutrition</vt:lpstr>
      <vt:lpstr>Consequences of Malnutrition</vt:lpstr>
      <vt:lpstr>Consequences of Malnutrition (2)</vt:lpstr>
      <vt:lpstr>Consequences of Malnutrition (3)</vt:lpstr>
      <vt:lpstr>Common Signs of Malnutrition in Children</vt:lpstr>
      <vt:lpstr>Wasting</vt:lpstr>
      <vt:lpstr>Bilateral Oedema</vt:lpstr>
      <vt:lpstr>Stunting</vt:lpstr>
      <vt:lpstr>Anaemia (1)</vt:lpstr>
      <vt:lpstr>Anaemia (2)</vt:lpstr>
      <vt:lpstr>Causes of Anaemia</vt:lpstr>
      <vt:lpstr>Management of Anaemia</vt:lpstr>
      <vt:lpstr>Overnutrition</vt:lpstr>
      <vt:lpstr>Exercise 1</vt:lpstr>
      <vt:lpstr>Who Is At Greater Risk for Malnutrition?</vt:lpstr>
      <vt:lpstr>Review of Objectives 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218</cp:revision>
  <dcterms:created xsi:type="dcterms:W3CDTF">2011-09-08T16:26:48Z</dcterms:created>
  <dcterms:modified xsi:type="dcterms:W3CDTF">2017-04-24T21:27:38Z</dcterms:modified>
</cp:coreProperties>
</file>