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9" r:id="rId3"/>
    <p:sldId id="296" r:id="rId4"/>
    <p:sldId id="295" r:id="rId5"/>
    <p:sldId id="294" r:id="rId6"/>
    <p:sldId id="261" r:id="rId7"/>
    <p:sldId id="263" r:id="rId8"/>
    <p:sldId id="262" r:id="rId9"/>
    <p:sldId id="266" r:id="rId10"/>
    <p:sldId id="264" r:id="rId11"/>
    <p:sldId id="297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98" r:id="rId21"/>
    <p:sldId id="279" r:id="rId22"/>
    <p:sldId id="281" r:id="rId23"/>
    <p:sldId id="282" r:id="rId24"/>
    <p:sldId id="284" r:id="rId25"/>
    <p:sldId id="285" r:id="rId26"/>
    <p:sldId id="287" r:id="rId27"/>
    <p:sldId id="286" r:id="rId28"/>
    <p:sldId id="288" r:id="rId29"/>
    <p:sldId id="289" r:id="rId30"/>
    <p:sldId id="290" r:id="rId31"/>
    <p:sldId id="299" r:id="rId32"/>
    <p:sldId id="300" r:id="rId3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wner" initials="GB" lastIdx="2" clrIdx="0">
    <p:extLst>
      <p:ext uri="{19B8F6BF-5375-455C-9EA6-DF929625EA0E}">
        <p15:presenceInfo xmlns:p15="http://schemas.microsoft.com/office/powerpoint/2012/main" userId="Ow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679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8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431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Stressful situations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25BE5-7870-46CA-91C3-248EB75C1948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344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763000" cy="1523999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Health </a:t>
            </a:r>
            <a:r>
              <a:rPr lang="en-US" dirty="0"/>
              <a:t>Shops Training</a:t>
            </a:r>
            <a:br>
              <a:rPr lang="en-US" dirty="0"/>
            </a:br>
            <a:r>
              <a:rPr lang="en-US" i="1" dirty="0" smtClean="0"/>
              <a:t>Zambia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743200"/>
            <a:ext cx="8686800" cy="2133600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Module 3: Session 19 </a:t>
            </a:r>
          </a:p>
          <a:p>
            <a:pPr algn="ctr"/>
            <a:r>
              <a:rPr lang="en-US" sz="4000" dirty="0"/>
              <a:t>Chronic </a:t>
            </a:r>
            <a:r>
              <a:rPr lang="en-US" sz="4000" dirty="0" smtClean="0"/>
              <a:t>Conditions (Non-Communicable Diseases – NCD’s)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686800" cy="1143000"/>
          </a:xfrm>
          <a:solidFill>
            <a:schemeClr val="accent3">
              <a:lumMod val="50000"/>
            </a:schemeClr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en-US" sz="4000" b="1" cap="none" dirty="0" smtClean="0"/>
              <a:t>Advice for </a:t>
            </a:r>
            <a:r>
              <a:rPr lang="en-US" sz="4000" b="1" cap="none" dirty="0"/>
              <a:t>High Blood </a:t>
            </a:r>
            <a:r>
              <a:rPr lang="en-US" sz="4000" b="1" cap="none" dirty="0" smtClean="0"/>
              <a:t>Pressure (1) </a:t>
            </a:r>
            <a:endParaRPr lang="en-US" sz="4000" b="1" cap="none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1816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dirty="0"/>
              <a:t>1. Change your eating habits: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Reduce the amount of salt in your food.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Eat more fruits and vegetables.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Avoid eating foods with lots of fats.</a:t>
            </a:r>
          </a:p>
          <a:p>
            <a:pPr marL="0" indent="0" eaLnBrk="1" hangingPunct="1"/>
            <a:r>
              <a:rPr lang="en-US" dirty="0"/>
              <a:t>2. Exercise more: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 some exercises, like walking or riding a bicycle, at least 5 days a week.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/>
              <a:t>Lose weight through regular exercise.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686800" cy="1143000"/>
          </a:xfrm>
          <a:solidFill>
            <a:schemeClr val="accent3">
              <a:lumMod val="50000"/>
            </a:schemeClr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en-US" sz="4000" b="1" cap="none" dirty="0" smtClean="0"/>
              <a:t>Advice for High </a:t>
            </a:r>
            <a:r>
              <a:rPr lang="en-US" sz="4000" b="1" cap="none" dirty="0"/>
              <a:t>Blood Pressure </a:t>
            </a:r>
            <a:r>
              <a:rPr lang="en-US" sz="4000" b="0" cap="none" dirty="0" smtClean="0"/>
              <a:t>(2)</a:t>
            </a:r>
            <a:endParaRPr lang="en-US" sz="4000" b="0" cap="none" dirty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181600"/>
          </a:xfrm>
        </p:spPr>
        <p:txBody>
          <a:bodyPr>
            <a:normAutofit/>
          </a:bodyPr>
          <a:lstStyle/>
          <a:p>
            <a:pPr marL="0" indent="0">
              <a:defRPr/>
            </a:pPr>
            <a:r>
              <a:rPr lang="en-US" dirty="0"/>
              <a:t>3. Stop or reduce bad habits: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/>
              <a:t>Stop smoking if you are a smoker.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/>
              <a:t>Reduce alcohol intake if you drink alcohol.</a:t>
            </a:r>
          </a:p>
          <a:p>
            <a:pPr marL="0" indent="0">
              <a:defRPr/>
            </a:pPr>
            <a:r>
              <a:rPr lang="en-US" dirty="0"/>
              <a:t>4. Follow your doctor’s advice: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/>
              <a:t>Take your prescribed medicine every day.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/>
              <a:t>Visit your doctor as per appointment.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dirty="0"/>
              <a:t>Monitor your blood pressure at the nearest health </a:t>
            </a:r>
            <a:r>
              <a:rPr lang="en-US" dirty="0" err="1" smtClean="0"/>
              <a:t>centre</a:t>
            </a:r>
            <a:r>
              <a:rPr lang="en-US" dirty="0"/>
              <a:t> </a:t>
            </a:r>
            <a:r>
              <a:rPr lang="en-US" dirty="0" smtClean="0"/>
              <a:t>or health shop.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sz="2400" dirty="0"/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77414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362200"/>
            <a:ext cx="6858000" cy="1905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bg1"/>
                </a:solidFill>
              </a:rPr>
              <a:t>Diabetes Mellitus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7696200"/>
            <a:ext cx="6400800" cy="76200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0207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  <a:r>
              <a:rPr lang="en-US" sz="4000" dirty="0"/>
              <a:t>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848600" cy="52578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Diabetes is a chronic disease that occurs when the blood sugar is consistently above </a:t>
            </a:r>
            <a:r>
              <a:rPr lang="en-US" sz="3200" dirty="0" smtClean="0"/>
              <a:t>normal (Fasting 3.9 – 5.5 </a:t>
            </a:r>
            <a:r>
              <a:rPr lang="en-US" sz="3200" dirty="0" err="1" smtClean="0"/>
              <a:t>mmol</a:t>
            </a:r>
            <a:r>
              <a:rPr lang="en-US" sz="3200" dirty="0" smtClean="0"/>
              <a:t>/L; 2 hours after meals: &lt;7.8 </a:t>
            </a:r>
            <a:r>
              <a:rPr lang="en-US" sz="3200" dirty="0" err="1" smtClean="0"/>
              <a:t>mmol</a:t>
            </a:r>
            <a:r>
              <a:rPr lang="en-US" sz="3200" dirty="0" smtClean="0"/>
              <a:t>/L)**</a:t>
            </a: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is m</a:t>
            </a:r>
            <a:r>
              <a:rPr lang="en-US" sz="3200" dirty="0"/>
              <a:t>ore common in adults above 40 years.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 smtClean="0"/>
          </a:p>
          <a:p>
            <a:pPr eaLnBrk="1" hangingPunct="1">
              <a:buFont typeface="Arial" pitchFamily="34" charset="0"/>
              <a:buChar char="•"/>
            </a:pP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 smtClean="0"/>
              <a:t>**these are recommended reference ranges for people without diabetes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921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143000"/>
            <a:ext cx="7696200" cy="51816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Excessive </a:t>
            </a:r>
            <a:r>
              <a:rPr lang="en-US" dirty="0"/>
              <a:t>thirst with excessive urination, especially at night.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Excessive hunger with increased appetite.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Tiredness  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Weight loss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Tingling sensation or numbness in the hands or feet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Blurred vision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Frequent infections and slow healing wounds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Vomiting and stomach pain (often mistaken as the flu)</a:t>
            </a:r>
          </a:p>
          <a:p>
            <a:pPr marL="0" indent="0" eaLnBrk="1" hangingPunct="1"/>
            <a:endParaRPr lang="en-US" sz="2800" b="1" i="1" dirty="0">
              <a:solidFill>
                <a:srgbClr val="FF0000"/>
              </a:solidFill>
            </a:endParaRPr>
          </a:p>
          <a:p>
            <a:pPr marL="0" indent="0" eaLnBrk="1" hangingPunct="1"/>
            <a:r>
              <a:rPr lang="en-US" b="1" dirty="0"/>
              <a:t>Note:</a:t>
            </a:r>
            <a:r>
              <a:rPr lang="en-US" b="1" i="1" dirty="0"/>
              <a:t> </a:t>
            </a:r>
            <a:r>
              <a:rPr lang="en-US" dirty="0"/>
              <a:t>Suspect diabetes if a client complains of excessive urination and thirst and </a:t>
            </a:r>
            <a:r>
              <a:rPr lang="en-US" b="1" dirty="0"/>
              <a:t>REFER</a:t>
            </a:r>
            <a:r>
              <a:rPr lang="en-US" dirty="0"/>
              <a:t> the client to the health </a:t>
            </a:r>
            <a:r>
              <a:rPr lang="en-US" dirty="0" err="1" smtClean="0"/>
              <a:t>centre</a:t>
            </a:r>
            <a:r>
              <a:rPr lang="en-US" dirty="0" smtClean="0"/>
              <a:t> </a:t>
            </a:r>
            <a:r>
              <a:rPr lang="en-US" dirty="0"/>
              <a:t>or hospital.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001000" cy="8382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Risk Factors for Diabetes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8001000" cy="52578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Having diabetes in the immediate or extended family.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Being overweight.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Having high blood pressure.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Getting little exercise or staying seated in one place for long periods of time.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Prolonged use of medicines, such as dexamethasone or prednisolone.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(Females only): having given birth to a big baby weighing 4 kg or more.  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Advice for </a:t>
            </a:r>
            <a:r>
              <a:rPr lang="en-US" sz="4000" b="1" dirty="0" smtClean="0"/>
              <a:t>Clients (1)</a:t>
            </a:r>
            <a:endParaRPr lang="en-US" sz="4000" dirty="0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6400800" cy="49530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dirty="0"/>
              <a:t>Advise all clients to: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Do regular exercises, such as walking or riding a bicycle.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Reduce the amount of alcohol taken to 1 bottle of beer per day or less.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Lose weight, if they are overweight.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Add little or no sugar to their tea.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Drink water, rather than </a:t>
            </a:r>
            <a:r>
              <a:rPr lang="en-US" sz="2800" dirty="0" smtClean="0"/>
              <a:t>softies/fizzy drinks (e.g. coca cola) </a:t>
            </a:r>
            <a:r>
              <a:rPr lang="en-US" sz="2800" dirty="0"/>
              <a:t>and other sweetened drinks.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981200"/>
            <a:ext cx="1295400" cy="8161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883893"/>
            <a:ext cx="625848" cy="7034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696" y="4304032"/>
            <a:ext cx="713400" cy="5748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941" y="5410200"/>
            <a:ext cx="756155" cy="83125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924800" cy="5181600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US" sz="2800" dirty="0"/>
              <a:t>Advise all clients who have diabetes to: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Take their medicine every day without missing a dose. (</a:t>
            </a:r>
            <a:r>
              <a:rPr lang="en-US" sz="2400" i="1" dirty="0"/>
              <a:t>Diabetes is not curable, but medicines control the blood sugar and symptoms.</a:t>
            </a:r>
            <a:r>
              <a:rPr lang="en-US" sz="2400" dirty="0"/>
              <a:t>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/>
              <a:t>Regularly check their blood sugar from home or at a nearby </a:t>
            </a:r>
            <a:r>
              <a:rPr lang="en-US" sz="2400" dirty="0" smtClean="0"/>
              <a:t>clinic or health shop. (You can provide this as a service in your health shop using the </a:t>
            </a:r>
            <a:r>
              <a:rPr lang="en-US" sz="2400" dirty="0" err="1" smtClean="0"/>
              <a:t>AccuCheck</a:t>
            </a:r>
            <a:r>
              <a:rPr lang="en-US" sz="2400" dirty="0" smtClean="0"/>
              <a:t> finger prick blood glucose monitor.)</a:t>
            </a:r>
            <a:endParaRPr lang="en-US" sz="24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/>
              <a:t>Put on properly fitting shoes to avoid getting wounds.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/>
              <a:t>Visit the eye specialist every year for eye check-up.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Eat lots of vegetables and fruits.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Store their insulin (if they use it) in a cool place (such as in a pot or refrigerator).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4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Advice for Clients </a:t>
            </a:r>
            <a:r>
              <a:rPr lang="en-US" sz="4000" b="0" dirty="0" smtClean="0"/>
              <a:t>(2)</a:t>
            </a:r>
            <a:endParaRPr lang="en-US" sz="4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86000"/>
            <a:ext cx="6781800" cy="16002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bg1"/>
                </a:solidFill>
              </a:rPr>
              <a:t>Low Blood Sugar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371600" y="7620000"/>
            <a:ext cx="6400800" cy="46038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</a:t>
            </a:r>
            <a:r>
              <a:rPr lang="en-US" sz="4000" b="1" dirty="0" smtClean="0"/>
              <a:t>Overview (1)  </a:t>
            </a:r>
            <a:endParaRPr lang="en-US" sz="4000" b="1" dirty="0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28956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/>
              <a:t>People with diabetes get low blood sugar (also known as </a:t>
            </a:r>
            <a:r>
              <a:rPr lang="en-US" i="1" dirty="0"/>
              <a:t>hypoglycemia</a:t>
            </a:r>
            <a:r>
              <a:rPr lang="en-US" dirty="0"/>
              <a:t>) when their bodies don't have enough sugar to use as fuel. </a:t>
            </a:r>
          </a:p>
          <a:p>
            <a:pPr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/>
              <a:t>Low blood sugar means that a person’s blood sugar is excessively lower than normal (&lt;2.2mmol/L).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/>
              <a:t>Objectives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848600" cy="4949825"/>
          </a:xfrm>
        </p:spPr>
        <p:txBody>
          <a:bodyPr>
            <a:normAutofit fontScale="70000" lnSpcReduction="20000"/>
          </a:bodyPr>
          <a:lstStyle/>
          <a:p>
            <a:pPr marL="0" indent="0"/>
            <a:r>
              <a:rPr lang="en-US" dirty="0"/>
              <a:t>As a result of actively participating in this session, the individual will be able to:</a:t>
            </a:r>
          </a:p>
          <a:p>
            <a:pPr marL="339725" indent="-339725"/>
            <a:r>
              <a:rPr lang="en-US" dirty="0"/>
              <a:t>1. Name at least three signs or symptoms of each of the following chronic conditions: hypertension (high blood pressure), diabetes mellitus, and asthma.</a:t>
            </a:r>
          </a:p>
          <a:p>
            <a:pPr marL="280988" indent="-280988"/>
            <a:r>
              <a:rPr lang="en-US" dirty="0"/>
              <a:t>2. Locate the complete list of signs and symptoms of each of these chronic conditions in the </a:t>
            </a:r>
            <a:r>
              <a:rPr lang="en-US" dirty="0" smtClean="0"/>
              <a:t>Health Shop Dispenser’s </a:t>
            </a:r>
            <a:r>
              <a:rPr lang="en-US" dirty="0"/>
              <a:t>Manual.</a:t>
            </a:r>
          </a:p>
          <a:p>
            <a:pPr marL="339725" indent="-339725"/>
            <a:r>
              <a:rPr lang="en-US" dirty="0"/>
              <a:t>3.</a:t>
            </a:r>
            <a:r>
              <a:rPr lang="en-US" b="1" dirty="0"/>
              <a:t> REFER</a:t>
            </a:r>
            <a:r>
              <a:rPr lang="en-US" dirty="0"/>
              <a:t> </a:t>
            </a:r>
            <a:r>
              <a:rPr lang="en-US" dirty="0" smtClean="0"/>
              <a:t>all new clients </a:t>
            </a:r>
            <a:r>
              <a:rPr lang="en-US" dirty="0"/>
              <a:t>who have signs and/or symptoms of any of the three </a:t>
            </a:r>
            <a:r>
              <a:rPr lang="en-US" dirty="0" smtClean="0"/>
              <a:t>conditions, and all old clients who have signs and symptoms of increased severity of the three conditions.</a:t>
            </a:r>
            <a:endParaRPr lang="en-US" dirty="0"/>
          </a:p>
          <a:p>
            <a:pPr marL="339725" indent="-339725"/>
            <a:r>
              <a:rPr lang="en-US" dirty="0"/>
              <a:t>4. Advise clients on how to prevent hypertension/high blood pressure, diabetes mellitus, and asthma.</a:t>
            </a:r>
          </a:p>
          <a:p>
            <a:pPr marL="339725" indent="-339725"/>
            <a:r>
              <a:rPr lang="en-US" dirty="0"/>
              <a:t>5. Advise clients on how to manage hypertension/high blood pressure, diabetes mellitus, and asthma.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  <a:r>
              <a:rPr lang="en-US" sz="4000" b="0" dirty="0" smtClean="0"/>
              <a:t>(2)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495800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/>
              <a:t>People most at risk for low blood sugar:</a:t>
            </a:r>
          </a:p>
          <a:p>
            <a:pPr lvl="1"/>
            <a:r>
              <a:rPr lang="en-US" dirty="0"/>
              <a:t>Those using insulin to help control their diabetes. </a:t>
            </a:r>
          </a:p>
          <a:p>
            <a:pPr lvl="1"/>
            <a:r>
              <a:rPr lang="en-US" dirty="0"/>
              <a:t>Those using oral drugs, like glibenclamide. 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People who have diabetes need to know how to recognize and manage the signs and symptoms of low blood sugar.</a:t>
            </a:r>
            <a:r>
              <a:rPr lang="en-US" b="1" dirty="0"/>
              <a:t>	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62248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of Low Blood Sugar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924800" cy="4797425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Excessive </a:t>
            </a:r>
            <a:r>
              <a:rPr lang="en-US" dirty="0" smtClean="0"/>
              <a:t>sweating, chills and clamminess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Tiredness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Trembling and shaking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Tingling of the lips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Excessive </a:t>
            </a:r>
            <a:r>
              <a:rPr lang="en-US" dirty="0" smtClean="0"/>
              <a:t>hunger and nausea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Light headedness or dizziness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Palpitations (rapid heartbeat)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Confusion, including delirium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Anxiety or nervousness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Irritability or impatience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Management of Low Blood Sugar 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001000" cy="4876800"/>
          </a:xfrm>
        </p:spPr>
        <p:txBody>
          <a:bodyPr/>
          <a:lstStyle/>
          <a:p>
            <a:pPr marL="0" indent="0" eaLnBrk="1" hangingPunct="1"/>
            <a:r>
              <a:rPr lang="en-US" dirty="0"/>
              <a:t>Tell the client: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Drink anything containing sugar </a:t>
            </a:r>
            <a:r>
              <a:rPr lang="en-US" dirty="0" smtClean="0"/>
              <a:t>(fruit juice, </a:t>
            </a:r>
            <a:r>
              <a:rPr lang="en-US" dirty="0"/>
              <a:t>honey, glass of milk, solutions containing sugar or glucose, or even </a:t>
            </a:r>
            <a:r>
              <a:rPr lang="en-US" dirty="0" smtClean="0"/>
              <a:t>a soft drink like coca cola).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If the symptoms of low blood sugar are severe, </a:t>
            </a:r>
            <a:r>
              <a:rPr lang="en-US" b="1" dirty="0"/>
              <a:t>REFER </a:t>
            </a:r>
            <a:r>
              <a:rPr lang="en-US" dirty="0"/>
              <a:t>the client to a health centre for treatment.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058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Prevention of Low Blood Sugar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953000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dirty="0"/>
              <a:t>Advise the client to: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Eat on time.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Reduce the amount of alcohol taken to 1 bottle of beer per day or less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Be sure to eat when taking alcohol.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Inject insulin at the right time and with the right dose.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Always carry glucose powder or packed juice as first aid for low blood sugar.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133600"/>
            <a:ext cx="6172200" cy="1905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bg1"/>
                </a:solidFill>
              </a:rPr>
              <a:t>Asthma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371600" y="7421563"/>
            <a:ext cx="6400800" cy="46037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6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Asthma is a chronic lung disease characterized by difficulty in breathing and whistling sound (wheezing).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Asthma is more common in children than adults.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Most clients with asthma also have a family history of allergy of the nose, asthma, or eczema.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7175"/>
            <a:ext cx="7848600" cy="51022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3000" dirty="0"/>
              <a:t>Shortness of breath.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000" dirty="0"/>
              <a:t>Wheezing (</a:t>
            </a:r>
            <a:r>
              <a:rPr lang="en-US" sz="3000" dirty="0" smtClean="0"/>
              <a:t>whistling or squeaky </a:t>
            </a:r>
            <a:r>
              <a:rPr lang="en-US" sz="3000" dirty="0"/>
              <a:t>sound) when breathing out.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000" dirty="0"/>
              <a:t>Night </a:t>
            </a:r>
            <a:r>
              <a:rPr lang="en-US" sz="3000" dirty="0" smtClean="0"/>
              <a:t>or early morning coughs</a:t>
            </a:r>
            <a:r>
              <a:rPr lang="en-US" sz="3000" dirty="0"/>
              <a:t>, especially in children.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000" dirty="0"/>
              <a:t>Chest tightness. </a:t>
            </a:r>
          </a:p>
          <a:p>
            <a:pPr marL="0" indent="0" eaLnBrk="1" hangingPunct="1"/>
            <a:endParaRPr lang="en-US" sz="3000" b="1" i="1" dirty="0"/>
          </a:p>
          <a:p>
            <a:pPr marL="0" indent="0" eaLnBrk="1" hangingPunct="1"/>
            <a:r>
              <a:rPr lang="en-US" sz="3000" b="1" dirty="0"/>
              <a:t>Note 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000" dirty="0"/>
              <a:t>These symptoms tend to be severe at night and early morning.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000" b="1" dirty="0"/>
              <a:t>REFER</a:t>
            </a:r>
            <a:r>
              <a:rPr lang="en-US" sz="3000" dirty="0"/>
              <a:t> all suspected cases of asthma.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What Happens During an Attack of Asthma? </a:t>
            </a:r>
          </a:p>
        </p:txBody>
      </p:sp>
      <p:pic>
        <p:nvPicPr>
          <p:cNvPr id="36867" name="Content Placeholder 4" descr="air_passage-asthma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600200"/>
            <a:ext cx="7315200" cy="464820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944562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Causes of Asthma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772400" cy="5257800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/>
            <a:r>
              <a:rPr lang="en-US" dirty="0"/>
              <a:t>The cause of asthma is not known, but any of the following may trigger an asthma attack: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Presence of cats in the house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Presence of cockroaches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Pollen from flowers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Cigarette smoking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House dust mites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Exercise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Use of perfumes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Cold </a:t>
            </a:r>
            <a:r>
              <a:rPr lang="en-US" dirty="0" smtClean="0"/>
              <a:t>weather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Air pollutants and irritants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Certain medications – aspirin, </a:t>
            </a:r>
            <a:r>
              <a:rPr lang="en-US" dirty="0" err="1" smtClean="0"/>
              <a:t>brufen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Strong emotions and stress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Client Information  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924800" cy="5026025"/>
          </a:xfrm>
        </p:spPr>
        <p:txBody>
          <a:bodyPr/>
          <a:lstStyle/>
          <a:p>
            <a:pPr marL="0" indent="0" eaLnBrk="1" hangingPunct="1"/>
            <a:r>
              <a:rPr lang="en-US" dirty="0"/>
              <a:t>Advise the client who has been diagnosed with asthma: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Asthma is chronic and not curable.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Minimize exposure to substances, such as perfumes and insecticide sprays.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Remove cats from the house.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 not smoke cigarettes (and avoid exposure to cigarette smoke).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Chronic Conditions: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95799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US" dirty="0"/>
              <a:t>Chronic conditions are diseases or conditions characterized by: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Long course of illness.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Slow recovery.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Rarely being cured completely.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Having several contributing factors.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 long development period, for which there may be no symptoms.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Possibly leading to other health complications.</a:t>
            </a:r>
          </a:p>
        </p:txBody>
      </p:sp>
    </p:spTree>
    <p:extLst>
      <p:ext uri="{BB962C8B-B14F-4D97-AF65-F5344CB8AC3E}">
        <p14:creationId xmlns:p14="http://schemas.microsoft.com/office/powerpoint/2010/main" val="13573968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>
            <a:normAutofit fontScale="92500" lnSpcReduction="20000"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Drugs used in the treatment of asthma include: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Salbutamol 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 dose of salbutamol can be administered to a client if he comes in wheezing using an inhaler and a spacer. He should then be referred to the nearest health </a:t>
            </a:r>
            <a:r>
              <a:rPr lang="en-US" dirty="0" err="1" smtClean="0"/>
              <a:t>centre</a:t>
            </a:r>
            <a:r>
              <a:rPr lang="en-US" dirty="0" smtClean="0"/>
              <a:t> for management.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 eaLnBrk="1" hangingPunct="1"/>
            <a:endParaRPr lang="en-US" sz="2800" b="1" i="1" dirty="0"/>
          </a:p>
          <a:p>
            <a:pPr marL="0" indent="0" eaLnBrk="1" hangingPunct="1"/>
            <a:r>
              <a:rPr lang="en-US" b="1" dirty="0"/>
              <a:t>Note:</a:t>
            </a:r>
            <a:r>
              <a:rPr lang="en-US" b="1" i="1" dirty="0"/>
              <a:t> </a:t>
            </a:r>
            <a:r>
              <a:rPr lang="en-US" dirty="0"/>
              <a:t>These medicines should only be prescribed by the health centre or </a:t>
            </a:r>
            <a:r>
              <a:rPr lang="en-US" dirty="0" smtClean="0"/>
              <a:t>clinic, but can be dispensed by the health shop dispenser.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Identifying </a:t>
            </a:r>
            <a:r>
              <a:rPr lang="en-US" dirty="0"/>
              <a:t>and providing advice about </a:t>
            </a:r>
            <a:r>
              <a:rPr lang="en-US" dirty="0" smtClean="0"/>
              <a:t>chronic conditions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7008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7638"/>
            <a:ext cx="7924800" cy="5440362"/>
          </a:xfrm>
        </p:spPr>
        <p:txBody>
          <a:bodyPr>
            <a:normAutofit lnSpcReduction="10000"/>
          </a:bodyPr>
          <a:lstStyle/>
          <a:p>
            <a:pPr marL="0" lvl="0" indent="0"/>
            <a:r>
              <a:rPr lang="en-US" sz="2400" dirty="0" smtClean="0">
                <a:solidFill>
                  <a:prstClr val="black"/>
                </a:solidFill>
              </a:rPr>
              <a:t>Did we succeed in ensuring that you can:</a:t>
            </a:r>
            <a:endParaRPr lang="en-US" sz="2400" dirty="0">
              <a:solidFill>
                <a:prstClr val="black"/>
              </a:solidFill>
            </a:endParaRPr>
          </a:p>
          <a:p>
            <a:pPr marL="339725" lvl="0" indent="-339725"/>
            <a:r>
              <a:rPr lang="en-US" sz="2400" dirty="0">
                <a:solidFill>
                  <a:prstClr val="black"/>
                </a:solidFill>
              </a:rPr>
              <a:t>1. Name at least three signs or symptoms of each of the following chronic conditions: hypertension (high blood pressure), diabetes mellitus, and asthma.</a:t>
            </a:r>
          </a:p>
          <a:p>
            <a:pPr marL="280988" lvl="0" indent="-280988"/>
            <a:r>
              <a:rPr lang="en-US" sz="2400" dirty="0">
                <a:solidFill>
                  <a:prstClr val="black"/>
                </a:solidFill>
              </a:rPr>
              <a:t>2. Locate the complete list of signs and symptoms of each of these chronic conditions in the Health Shop Dispenser’s Manual.</a:t>
            </a:r>
          </a:p>
          <a:p>
            <a:pPr marL="339725" lvl="0" indent="-339725"/>
            <a:r>
              <a:rPr lang="en-US" sz="2400" dirty="0">
                <a:solidFill>
                  <a:prstClr val="black"/>
                </a:solidFill>
              </a:rPr>
              <a:t>3.</a:t>
            </a:r>
            <a:r>
              <a:rPr lang="en-US" sz="2400" b="1" dirty="0">
                <a:solidFill>
                  <a:prstClr val="black"/>
                </a:solidFill>
              </a:rPr>
              <a:t> REFER</a:t>
            </a:r>
            <a:r>
              <a:rPr lang="en-US" sz="2400" dirty="0">
                <a:solidFill>
                  <a:prstClr val="black"/>
                </a:solidFill>
              </a:rPr>
              <a:t> all new clients who have signs and/or symptoms of any of the three conditions, and all old clients who have signs and symptoms of increased severity of the three conditions.</a:t>
            </a:r>
          </a:p>
          <a:p>
            <a:pPr marL="339725" lvl="0" indent="-339725"/>
            <a:r>
              <a:rPr lang="en-US" sz="2400" dirty="0">
                <a:solidFill>
                  <a:prstClr val="black"/>
                </a:solidFill>
              </a:rPr>
              <a:t>4. Advise clients on how to prevent hypertension/high blood pressure, diabetes mellitus, and asthma.</a:t>
            </a:r>
          </a:p>
          <a:p>
            <a:pPr marL="339725" lvl="0" indent="-339725"/>
            <a:r>
              <a:rPr lang="en-US" sz="2400" dirty="0">
                <a:solidFill>
                  <a:prstClr val="black"/>
                </a:solidFill>
              </a:rPr>
              <a:t>5. Advise clients on how to manage hypertension/high blood pressure, diabetes mellitus, and asthma.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73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Responsibilities of the </a:t>
            </a:r>
            <a:r>
              <a:rPr lang="en-US" sz="4000" dirty="0" smtClean="0"/>
              <a:t>Health Shop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924800" cy="4343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</a:t>
            </a:r>
            <a:r>
              <a:rPr lang="en-US" dirty="0" smtClean="0"/>
              <a:t>health shop dispenser </a:t>
            </a:r>
            <a:r>
              <a:rPr lang="en-US" dirty="0"/>
              <a:t>is responsible for:</a:t>
            </a:r>
          </a:p>
          <a:p>
            <a:r>
              <a:rPr lang="en-US" sz="2800" dirty="0"/>
              <a:t>1. Educating clients on prevention of three chronic conditions: </a:t>
            </a:r>
            <a:r>
              <a:rPr lang="en-US" sz="2800" b="1" dirty="0"/>
              <a:t>hypertension</a:t>
            </a:r>
            <a:r>
              <a:rPr lang="en-US" sz="2800" dirty="0"/>
              <a:t>, </a:t>
            </a:r>
            <a:r>
              <a:rPr lang="en-US" sz="2800" b="1" dirty="0"/>
              <a:t>diabetes mellitus</a:t>
            </a:r>
            <a:r>
              <a:rPr lang="en-US" sz="2800" dirty="0"/>
              <a:t>, and </a:t>
            </a:r>
            <a:r>
              <a:rPr lang="en-US" sz="2800" b="1" dirty="0"/>
              <a:t>asthma.</a:t>
            </a:r>
          </a:p>
          <a:p>
            <a:r>
              <a:rPr lang="en-US" sz="2800" dirty="0"/>
              <a:t>2. Identifying (and referring) </a:t>
            </a:r>
            <a:r>
              <a:rPr lang="en-US" sz="2800" dirty="0" smtClean="0"/>
              <a:t>all new clients </a:t>
            </a:r>
            <a:r>
              <a:rPr lang="en-US" sz="2800" dirty="0"/>
              <a:t>who show signs and symptoms of any of these chronic </a:t>
            </a:r>
            <a:r>
              <a:rPr lang="en-US" sz="2800" dirty="0" smtClean="0"/>
              <a:t>conditions, and </a:t>
            </a:r>
            <a:r>
              <a:rPr lang="en-US" sz="2800" dirty="0"/>
              <a:t>all old clients who have signs and symptoms of increased severity of the three conditions</a:t>
            </a:r>
          </a:p>
          <a:p>
            <a:r>
              <a:rPr lang="en-US" sz="2800" dirty="0"/>
              <a:t>3. Advising clients on the management of these chronic conditions. </a:t>
            </a:r>
          </a:p>
          <a:p>
            <a:pPr marL="914400" lvl="1" indent="-514350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001000" cy="1524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Hypertension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924800" cy="5026025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Hypertension is </a:t>
            </a:r>
            <a:r>
              <a:rPr lang="en-US" dirty="0" smtClean="0"/>
              <a:t>a persistent increase of blood pressure above normal, that is, above 140/90mmHg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It is also called “high blood pressure.”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Most clients with high blood pressure are </a:t>
            </a:r>
            <a:r>
              <a:rPr lang="en-US" dirty="0" smtClean="0"/>
              <a:t>adults. </a:t>
            </a:r>
            <a:r>
              <a:rPr lang="en-US" dirty="0"/>
              <a:t>(It rarely occurs among children.)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High blood pressure is sometimes called a “silent killer.”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Severe Hypertension or a hypertensive crisis is a persistent blood pressure of above 180/110mmHg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153400" cy="1020762"/>
          </a:xfrm>
          <a:solidFill>
            <a:schemeClr val="accent3">
              <a:lumMod val="50000"/>
            </a:schemeClr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sz="4000" b="1" cap="none" dirty="0"/>
              <a:t>Signs and Symptoms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8001000" cy="4876800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/>
            <a:r>
              <a:rPr lang="en-US" sz="2800" dirty="0"/>
              <a:t>Common symptoms of high blood pressure: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/>
              <a:t>Severe headache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/>
              <a:t>Bleeding from the nose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Dizziness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Blurred vision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Leg swelling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/>
              <a:t>Reduced urination</a:t>
            </a:r>
            <a:endParaRPr lang="en-US" sz="2800" dirty="0"/>
          </a:p>
          <a:p>
            <a:pPr lvl="2">
              <a:buFont typeface="Arial" pitchFamily="34" charset="0"/>
              <a:buChar char="•"/>
            </a:pPr>
            <a:r>
              <a:rPr lang="en-US" sz="2800" dirty="0"/>
              <a:t>Increased heart beat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/>
              <a:t>Difficulty in </a:t>
            </a:r>
            <a:r>
              <a:rPr lang="en-US" sz="2800" dirty="0" smtClean="0"/>
              <a:t>breathing</a:t>
            </a:r>
            <a:endParaRPr lang="en-US" b="1" i="1" dirty="0"/>
          </a:p>
          <a:p>
            <a:pPr marL="0" lvl="2" indent="0"/>
            <a:r>
              <a:rPr lang="en-US" b="1" i="1" dirty="0"/>
              <a:t>Note: </a:t>
            </a:r>
            <a:r>
              <a:rPr lang="en-US" dirty="0">
                <a:solidFill>
                  <a:prstClr val="black"/>
                </a:solidFill>
              </a:rPr>
              <a:t>Each of the signs and symptoms </a:t>
            </a:r>
            <a:r>
              <a:rPr lang="en-US" u="sng" dirty="0">
                <a:solidFill>
                  <a:prstClr val="black"/>
                </a:solidFill>
              </a:rPr>
              <a:t>by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u="sng" dirty="0">
                <a:solidFill>
                  <a:prstClr val="black"/>
                </a:solidFill>
              </a:rPr>
              <a:t>itself</a:t>
            </a:r>
            <a:r>
              <a:rPr lang="en-US" dirty="0">
                <a:solidFill>
                  <a:prstClr val="black"/>
                </a:solidFill>
              </a:rPr>
              <a:t> may not seem dangerous, but i</a:t>
            </a:r>
            <a:r>
              <a:rPr lang="en-US" dirty="0"/>
              <a:t>f a client presents with at least  </a:t>
            </a:r>
            <a:r>
              <a:rPr lang="en-US" u="sng" dirty="0"/>
              <a:t>2</a:t>
            </a:r>
            <a:r>
              <a:rPr lang="en-US" dirty="0"/>
              <a:t> of these symptoms, suspect high blood pressure and </a:t>
            </a:r>
            <a:r>
              <a:rPr lang="en-US" b="1" dirty="0"/>
              <a:t>REFER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78486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dirty="0"/>
              <a:t>Risk Factors for High Blood Pressure</a:t>
            </a:r>
            <a:endParaRPr lang="en-US" sz="4000" b="1" dirty="0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7772400" cy="518160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Age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Family history</a:t>
            </a:r>
            <a:endParaRPr lang="en-US" dirty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 smtClean="0"/>
              <a:t>Being </a:t>
            </a:r>
            <a:r>
              <a:rPr lang="en-US" dirty="0"/>
              <a:t>overweight</a:t>
            </a:r>
            <a:r>
              <a:rPr lang="en-US" dirty="0" smtClean="0"/>
              <a:t>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 smtClean="0"/>
              <a:t>Excessive </a:t>
            </a:r>
            <a:r>
              <a:rPr lang="en-US" dirty="0"/>
              <a:t>drinking of alcohol.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Eating food with too much salt.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Eating food with too much fat.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Smoking cigarettes.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Not getting enough exercise.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Having stress over a long period of time</a:t>
            </a:r>
            <a:r>
              <a:rPr lang="en-US" dirty="0" smtClean="0"/>
              <a:t>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 smtClean="0"/>
              <a:t>Certain Chronic conditions – Diabetes, Kidney disease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 smtClean="0"/>
              <a:t>Certain drugs – acetaminophen (paracetamol), caffeine (energy drinks, coffee), antidepressants </a:t>
            </a:r>
            <a:endParaRPr lang="en-US" dirty="0"/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Responsibilities of </a:t>
            </a:r>
            <a:r>
              <a:rPr lang="en-US" sz="4000" dirty="0" smtClean="0"/>
              <a:t>Health </a:t>
            </a:r>
            <a:r>
              <a:rPr lang="en-US" sz="4000" b="1" dirty="0" smtClean="0"/>
              <a:t>Shop </a:t>
            </a:r>
            <a:r>
              <a:rPr lang="en-US" sz="4000" b="1" dirty="0"/>
              <a:t>Operators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7772400" cy="4724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Identify and </a:t>
            </a:r>
            <a:r>
              <a:rPr lang="en-US" b="1" dirty="0"/>
              <a:t>REFER</a:t>
            </a:r>
            <a:r>
              <a:rPr lang="en-US" dirty="0"/>
              <a:t> </a:t>
            </a:r>
            <a:r>
              <a:rPr lang="en-US" dirty="0" smtClean="0"/>
              <a:t>all new suspected </a:t>
            </a:r>
            <a:r>
              <a:rPr lang="en-US" dirty="0"/>
              <a:t>cases of high blood </a:t>
            </a:r>
            <a:r>
              <a:rPr lang="en-US" dirty="0" smtClean="0"/>
              <a:t>pressure or severe hypertension in old cases.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Advise the client who has been diagnosed with  high blood pressure to follow the doctor’s advice about how to manage it.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Advise the client how to manage his or her high blood pressure</a:t>
            </a:r>
            <a:r>
              <a:rPr lang="en-US" dirty="0" smtClean="0"/>
              <a:t>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BP for these clients should be monitored regularly. If you have a digital BP machine, you can provide this service in your health shop.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2982</TotalTime>
  <Words>1772</Words>
  <Application>Microsoft Office PowerPoint</Application>
  <PresentationFormat>On-screen Show (4:3)</PresentationFormat>
  <Paragraphs>200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Courier New</vt:lpstr>
      <vt:lpstr>Wingdings 2</vt:lpstr>
      <vt:lpstr>Office Theme</vt:lpstr>
      <vt:lpstr> Health Shops Training Zambia </vt:lpstr>
      <vt:lpstr>Objectives </vt:lpstr>
      <vt:lpstr>Chronic Conditions: Definition</vt:lpstr>
      <vt:lpstr>Responsibilities of the Health Shop</vt:lpstr>
      <vt:lpstr>Hypertension</vt:lpstr>
      <vt:lpstr>Definition and Overview </vt:lpstr>
      <vt:lpstr>Signs and Symptoms</vt:lpstr>
      <vt:lpstr>Risk Factors for High Blood Pressure</vt:lpstr>
      <vt:lpstr>Responsibilities of Health Shop Operators </vt:lpstr>
      <vt:lpstr>Advice for High Blood Pressure (1) </vt:lpstr>
      <vt:lpstr>Advice for High Blood Pressure (2)</vt:lpstr>
      <vt:lpstr>Diabetes Mellitus </vt:lpstr>
      <vt:lpstr>Definition and Overview  </vt:lpstr>
      <vt:lpstr>Signs and Symptoms </vt:lpstr>
      <vt:lpstr>Risk Factors for Diabetes</vt:lpstr>
      <vt:lpstr>Advice for Clients (1)</vt:lpstr>
      <vt:lpstr>Advice for Clients (2)</vt:lpstr>
      <vt:lpstr>Low Blood Sugar</vt:lpstr>
      <vt:lpstr>Definition and Overview (1)  </vt:lpstr>
      <vt:lpstr>Definition and Overview (2) </vt:lpstr>
      <vt:lpstr>Signs and Symptoms of Low Blood Sugar </vt:lpstr>
      <vt:lpstr>Management of Low Blood Sugar </vt:lpstr>
      <vt:lpstr>Prevention of Low Blood Sugar </vt:lpstr>
      <vt:lpstr>Asthma </vt:lpstr>
      <vt:lpstr>Definition and Overview </vt:lpstr>
      <vt:lpstr>Signs and Symptoms </vt:lpstr>
      <vt:lpstr>What Happens During an Attack of Asthma? </vt:lpstr>
      <vt:lpstr>Causes of Asthma </vt:lpstr>
      <vt:lpstr>Client Information  </vt:lpstr>
      <vt:lpstr>Drug Treatment </vt:lpstr>
      <vt:lpstr>Exercise 1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271</cp:revision>
  <dcterms:created xsi:type="dcterms:W3CDTF">2011-09-08T16:26:48Z</dcterms:created>
  <dcterms:modified xsi:type="dcterms:W3CDTF">2017-04-24T21:29:41Z</dcterms:modified>
</cp:coreProperties>
</file>