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71" r:id="rId11"/>
    <p:sldId id="266" r:id="rId12"/>
    <p:sldId id="265" r:id="rId13"/>
    <p:sldId id="267" r:id="rId14"/>
    <p:sldId id="268" r:id="rId15"/>
    <p:sldId id="269" r:id="rId16"/>
    <p:sldId id="273" r:id="rId17"/>
    <p:sldId id="274" r:id="rId18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7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A9AE"/>
    <a:srgbClr val="669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04" y="-108"/>
      </p:cViewPr>
      <p:guideLst>
        <p:guide orient="horz" pos="2957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r">
              <a:defRPr sz="1200"/>
            </a:lvl1pPr>
          </a:lstStyle>
          <a:p>
            <a:fld id="{5425C515-EBF0-41D8-96E7-2D26706DEA83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r">
              <a:defRPr sz="1200"/>
            </a:lvl1pPr>
          </a:lstStyle>
          <a:p>
            <a:fld id="{8E4862D2-E401-4925-A83B-5A1C6DEB95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079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/>
          <a:lstStyle>
            <a:lvl1pPr algn="r">
              <a:defRPr sz="1200"/>
            </a:lvl1pPr>
          </a:lstStyle>
          <a:p>
            <a:fld id="{2DE52986-1C2D-4CA3-8B26-FA33DF440027}" type="datetimeFigureOut">
              <a:rPr lang="en-US" smtClean="0"/>
              <a:pPr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3263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1" tIns="47111" rIns="94221" bIns="4711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1" tIns="47111" rIns="94221" bIns="471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2"/>
            <a:ext cx="3077739" cy="469424"/>
          </a:xfrm>
          <a:prstGeom prst="rect">
            <a:avLst/>
          </a:prstGeom>
        </p:spPr>
        <p:txBody>
          <a:bodyPr vert="horz" lIns="94221" tIns="47111" rIns="94221" bIns="47111" rtlCol="0" anchor="b"/>
          <a:lstStyle>
            <a:lvl1pPr algn="r">
              <a:defRPr sz="1200"/>
            </a:lvl1pPr>
          </a:lstStyle>
          <a:p>
            <a:fld id="{B2925BE5-7870-46CA-91C3-248EB75C194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49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066801"/>
            <a:ext cx="8686800" cy="1447799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 algn="ctr">
              <a:defRPr b="1" i="1" baseline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/>
              <a:t>Accredited Drug Shops Training</a:t>
            </a:r>
            <a:br>
              <a:rPr lang="en-US" dirty="0"/>
            </a:br>
            <a:r>
              <a:rPr lang="en-US" dirty="0"/>
              <a:t>Uganda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048000"/>
            <a:ext cx="7620000" cy="1219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>
            <a:lvl1pPr marL="0" indent="0" algn="l">
              <a:buNone/>
              <a:defRPr sz="3200" b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Gastro Intestinal Tract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62000" y="2590800"/>
            <a:ext cx="8382000" cy="0"/>
          </a:xfrm>
          <a:prstGeom prst="line">
            <a:avLst/>
          </a:prstGeom>
          <a:ln w="38100">
            <a:solidFill>
              <a:srgbClr val="7AA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419599"/>
          </a:xfrm>
        </p:spPr>
        <p:txBody>
          <a:bodyPr/>
          <a:lstStyle>
            <a:lvl2pPr>
              <a:buFont typeface="Courier New" pitchFamily="49" charset="0"/>
              <a:buChar char="o"/>
              <a:defRPr/>
            </a:lvl2pPr>
            <a:lvl3pPr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2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8862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174875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779713" cy="1162050"/>
          </a:xfrm>
          <a:solidFill>
            <a:schemeClr val="bg2">
              <a:lumMod val="25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27797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74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74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Accredited Drug Shops 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1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Gastro Intestinal tract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AA9AE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0109"/>
            <a:ext cx="9144000" cy="1600199"/>
          </a:xfrm>
        </p:spPr>
        <p:txBody>
          <a:bodyPr/>
          <a:lstStyle/>
          <a:p>
            <a:r>
              <a:rPr lang="en-US" i="0" dirty="0" smtClean="0"/>
              <a:t>Health </a:t>
            </a:r>
            <a:r>
              <a:rPr lang="en-US" i="0" dirty="0"/>
              <a:t>Shops Training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Zambia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1749" y="2369854"/>
            <a:ext cx="8686800" cy="174494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Module 3: Session 1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 Conditions that can be managed and services offered at </a:t>
            </a:r>
            <a:r>
              <a:rPr lang="en-US" sz="4400" dirty="0">
                <a:solidFill>
                  <a:schemeClr val="bg1"/>
                </a:solidFill>
              </a:rPr>
              <a:t>the </a:t>
            </a:r>
            <a:r>
              <a:rPr lang="en-US" sz="4400" dirty="0" smtClean="0">
                <a:solidFill>
                  <a:schemeClr val="bg1"/>
                </a:solidFill>
              </a:rPr>
              <a:t>Health Shop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Picture 4" descr="C:\Users\lgwoyita\Documents\SDSI\EADSI_UG Final Documents\Marketing\ADS Pictures\ADS in Karugu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396811"/>
            <a:ext cx="3383280" cy="224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Tx/>
              <a:buChar char="-"/>
            </a:pPr>
            <a:r>
              <a:rPr lang="en-US" dirty="0" smtClean="0"/>
              <a:t>Testing for HIV (provision of self-tests, counselling??)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Sputum collection and specimen referral for TB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BP monitoring for hypertensive clients</a:t>
            </a:r>
          </a:p>
          <a:p>
            <a:pPr marL="457200" indent="-457200">
              <a:buFontTx/>
              <a:buChar char="-"/>
            </a:pPr>
            <a:r>
              <a:rPr lang="en-US" dirty="0" smtClean="0"/>
              <a:t>Blood sugar tests for diabetic clients (</a:t>
            </a:r>
            <a:r>
              <a:rPr lang="en-US" dirty="0" err="1" smtClean="0"/>
              <a:t>Accucheck</a:t>
            </a:r>
            <a:r>
              <a:rPr lang="en-US" dirty="0" smtClean="0"/>
              <a:t>, finger-prick method)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/>
              <a:t>Weight monitoring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 smtClean="0"/>
              <a:t>Leprosy (identification and referral)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Mental health promotion and substance </a:t>
            </a:r>
            <a:r>
              <a:rPr lang="en-US" dirty="0" smtClean="0"/>
              <a:t>abuse prevention</a:t>
            </a:r>
          </a:p>
          <a:p>
            <a:pPr marL="457200" indent="-457200">
              <a:buFontTx/>
              <a:buChar char="-"/>
            </a:pP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Tx/>
              <a:buChar char="-"/>
            </a:pPr>
            <a:endParaRPr lang="en-US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FontTx/>
              <a:buChar char="-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Services </a:t>
            </a:r>
            <a:r>
              <a:rPr lang="en-US" sz="4000" dirty="0" smtClean="0"/>
              <a:t>That The Health Shop </a:t>
            </a:r>
            <a:r>
              <a:rPr lang="en-US" sz="4000" dirty="0"/>
              <a:t>Can Offer </a:t>
            </a:r>
            <a:r>
              <a:rPr lang="en-US" sz="4000" dirty="0" smtClean="0"/>
              <a:t>(3)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15201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Special Emphasis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dirty="0"/>
              <a:t>The </a:t>
            </a:r>
            <a:r>
              <a:rPr lang="en-US" dirty="0" smtClean="0"/>
              <a:t>health shop dispenser </a:t>
            </a:r>
            <a:r>
              <a:rPr lang="en-US" dirty="0"/>
              <a:t>MUST refer all cases of the conditions listed above in the following instances: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They are unsure of the diagnosis and/or management.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 case is severe in nature.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 client has already received the recommended treatment and has not responded to treatment.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Additional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5181600"/>
          </a:xfrm>
        </p:spPr>
        <p:txBody>
          <a:bodyPr>
            <a:normAutofit fontScale="85000" lnSpcReduction="20000"/>
          </a:bodyPr>
          <a:lstStyle/>
          <a:p>
            <a:pPr marL="0" indent="0"/>
            <a:r>
              <a:rPr lang="en-US" dirty="0"/>
              <a:t>Alerting the responsible district personnel when they suspect a client has any of the following diseases: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Cholera          		</a:t>
            </a:r>
            <a:endParaRPr lang="en-US" sz="3200" dirty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Neonatal Tetanus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Acute flaccid paralysis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Measles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Dysentery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Meningitis</a:t>
            </a:r>
            <a:endParaRPr lang="en-US" sz="3200" dirty="0"/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Typhoid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TB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Rabies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Bilharzia 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Conditions That Can Be Managed at the </a:t>
            </a:r>
            <a:r>
              <a:rPr lang="en-US" dirty="0" smtClean="0"/>
              <a:t>Health Shop  matching game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967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Conditions That Can Be Managed at the </a:t>
            </a:r>
            <a:r>
              <a:rPr lang="en-US" dirty="0" smtClean="0"/>
              <a:t>Health Shop  matching game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3173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Exercise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Services That Can Be Offered at the </a:t>
            </a:r>
            <a:r>
              <a:rPr lang="en-US" dirty="0" smtClean="0"/>
              <a:t>Health Shop matching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8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/>
          <a:lstStyle/>
          <a:p>
            <a:pPr algn="ctr"/>
            <a:r>
              <a:rPr lang="en-US" dirty="0" smtClean="0"/>
              <a:t>Review of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Are you </a:t>
            </a:r>
            <a:r>
              <a:rPr lang="en-US" dirty="0"/>
              <a:t>able to:</a:t>
            </a:r>
          </a:p>
          <a:p>
            <a:pPr marL="398463" indent="-398463"/>
            <a:r>
              <a:rPr lang="en-US" dirty="0"/>
              <a:t>1. Identify whether a specific condition can be managed at a health shop.</a:t>
            </a:r>
          </a:p>
          <a:p>
            <a:pPr marL="457200" lvl="0" indent="-457200"/>
            <a:r>
              <a:rPr lang="en-US" dirty="0"/>
              <a:t>2. Identify whether a specific service can be offered at a health shop.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93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81200"/>
            <a:ext cx="8001000" cy="1143000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 you for your attention.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581400"/>
            <a:ext cx="7924800" cy="243839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7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/>
              <a:t>As a result of actively participating in this session, the individual will be able to:</a:t>
            </a:r>
          </a:p>
          <a:p>
            <a:pPr marL="398463" indent="-398463"/>
            <a:r>
              <a:rPr lang="en-US" dirty="0"/>
              <a:t>1. Identify whether a specific condition can be managed at </a:t>
            </a:r>
            <a:r>
              <a:rPr lang="en-US" dirty="0" smtClean="0"/>
              <a:t>a health shop.</a:t>
            </a:r>
            <a:endParaRPr lang="en-US" dirty="0"/>
          </a:p>
          <a:p>
            <a:pPr marL="457200" lvl="0" indent="-457200"/>
            <a:r>
              <a:rPr lang="en-US" dirty="0"/>
              <a:t>2. Identify whether a specific service can be offered at </a:t>
            </a:r>
            <a:r>
              <a:rPr lang="en-US" dirty="0" smtClean="0"/>
              <a:t>a health shop.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This </a:t>
            </a:r>
            <a:r>
              <a:rPr lang="en-US" dirty="0" smtClean="0"/>
              <a:t>session describes the conditions that can be managed and the services that can be offered at the health shop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The majority of clients in the community prefer to visit </a:t>
            </a:r>
            <a:r>
              <a:rPr lang="en-US" dirty="0" smtClean="0"/>
              <a:t>pharmacies </a:t>
            </a:r>
            <a:r>
              <a:rPr lang="en-US" dirty="0"/>
              <a:t>before proceeding to health centres or hospitals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same trend can be seen with them visiting health shops first, where available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Why Do Clients Visit </a:t>
            </a:r>
            <a:r>
              <a:rPr lang="en-US" sz="4000" dirty="0" smtClean="0"/>
              <a:t>Health </a:t>
            </a:r>
            <a:r>
              <a:rPr lang="en-US" sz="4000" dirty="0"/>
              <a:t>Shops?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/>
              <a:t>To get treatment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To buy medicines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To seek advice</a:t>
            </a:r>
          </a:p>
          <a:p>
            <a:pPr lvl="0">
              <a:buFont typeface="Arial" pitchFamily="34" charset="0"/>
              <a:buChar char="•"/>
            </a:pPr>
            <a:r>
              <a:rPr lang="en-US" dirty="0"/>
              <a:t>To make inquiries about the availability of certain services, etc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000" dirty="0"/>
              <a:t>Elements of Successful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success of treatment usually depends on: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Good customer care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Communication skills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 good medical knowledge base 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Proper assessment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A positive attitude about work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Conditions T</a:t>
            </a:r>
            <a:r>
              <a:rPr lang="en-US" sz="4000" dirty="0" smtClean="0"/>
              <a:t>hat The Health Shop </a:t>
            </a:r>
            <a:r>
              <a:rPr lang="en-US" sz="4000" dirty="0"/>
              <a:t>Can </a:t>
            </a:r>
            <a:r>
              <a:rPr lang="en-US" sz="4000" dirty="0" smtClean="0"/>
              <a:t>Manage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GB" sz="3000" dirty="0"/>
              <a:t>Uncomplicated malaria in both adults and </a:t>
            </a:r>
            <a:r>
              <a:rPr lang="en-GB" sz="3000" dirty="0" smtClean="0"/>
              <a:t>children (issuing of Co-</a:t>
            </a:r>
            <a:r>
              <a:rPr lang="en-GB" sz="3000" dirty="0" err="1" smtClean="0"/>
              <a:t>artem</a:t>
            </a:r>
            <a:r>
              <a:rPr lang="en-GB" sz="3000" dirty="0" smtClean="0"/>
              <a:t> upon confirmed malaria test using RDT)</a:t>
            </a:r>
            <a:endParaRPr lang="en-US" sz="3000" dirty="0"/>
          </a:p>
          <a:p>
            <a:pPr lvl="0">
              <a:buFont typeface="Arial" pitchFamily="34" charset="0"/>
              <a:buChar char="•"/>
            </a:pPr>
            <a:r>
              <a:rPr lang="en-GB" sz="3000" dirty="0"/>
              <a:t>Upper respiratory tract infections</a:t>
            </a:r>
            <a:endParaRPr lang="en-US" sz="3000" dirty="0"/>
          </a:p>
          <a:p>
            <a:pPr lvl="1"/>
            <a:r>
              <a:rPr lang="en-GB" sz="2600" dirty="0"/>
              <a:t>Common colds, allergic rhinitis (adults and children)</a:t>
            </a:r>
            <a:endParaRPr lang="en-US" sz="2600" dirty="0"/>
          </a:p>
          <a:p>
            <a:pPr lvl="0">
              <a:buFont typeface="Arial" pitchFamily="34" charset="0"/>
              <a:buChar char="•"/>
            </a:pPr>
            <a:r>
              <a:rPr lang="en-GB" sz="3000" dirty="0" smtClean="0"/>
              <a:t>Diarrhoea </a:t>
            </a:r>
            <a:r>
              <a:rPr lang="en-GB" sz="3000" dirty="0"/>
              <a:t>in children and adults </a:t>
            </a:r>
          </a:p>
          <a:p>
            <a:pPr lvl="1"/>
            <a:r>
              <a:rPr lang="en-GB" sz="2600" b="1" dirty="0"/>
              <a:t>Except</a:t>
            </a:r>
            <a:r>
              <a:rPr lang="en-GB" sz="2600" dirty="0"/>
              <a:t> in cases of bloody diarrhoea, persistent diarrhoea, severe diarrhoea, or severe dehydration </a:t>
            </a:r>
            <a:endParaRPr lang="en-US" sz="2600" dirty="0"/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>
            <a:normAutofit fontScale="925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en-GB" sz="3600" dirty="0"/>
              <a:t>Ear infections </a:t>
            </a:r>
          </a:p>
          <a:p>
            <a:pPr lvl="1"/>
            <a:r>
              <a:rPr lang="en-GB" sz="3100" dirty="0"/>
              <a:t>Except in cases of tender swelling behind the ear (mastoiditis)</a:t>
            </a:r>
            <a:endParaRPr lang="en-US" sz="3100" dirty="0"/>
          </a:p>
          <a:p>
            <a:pPr lvl="0">
              <a:buFont typeface="Arial" pitchFamily="34" charset="0"/>
              <a:buChar char="•"/>
            </a:pPr>
            <a:r>
              <a:rPr lang="en-GB" sz="3600" dirty="0" smtClean="0"/>
              <a:t>Anaemia</a:t>
            </a:r>
            <a:endParaRPr lang="en-GB" sz="3600" dirty="0"/>
          </a:p>
          <a:p>
            <a:pPr lvl="1"/>
            <a:r>
              <a:rPr lang="en-GB" sz="3100" dirty="0"/>
              <a:t>Except for severe cases</a:t>
            </a:r>
            <a:endParaRPr lang="en-US" sz="3100" dirty="0"/>
          </a:p>
          <a:p>
            <a:pPr lvl="0">
              <a:buFont typeface="Arial" pitchFamily="34" charset="0"/>
              <a:buChar char="•"/>
            </a:pPr>
            <a:r>
              <a:rPr lang="en-GB" sz="3600" dirty="0"/>
              <a:t>Minor skin conditions (boils, ringworm, athlete’s foot, scabies, chicken pox, nappy rash, minor cuts, skin allergies)</a:t>
            </a:r>
            <a:endParaRPr lang="en-US" sz="3600" dirty="0"/>
          </a:p>
          <a:p>
            <a:pPr lvl="0">
              <a:buFont typeface="Arial" pitchFamily="34" charset="0"/>
              <a:buChar char="•"/>
            </a:pPr>
            <a:r>
              <a:rPr lang="en-GB" sz="3600" dirty="0" smtClean="0"/>
              <a:t>Minor conditions of the eye</a:t>
            </a:r>
            <a:endParaRPr lang="en-US" sz="3600" dirty="0" smtClean="0"/>
          </a:p>
          <a:p>
            <a:pPr lvl="0">
              <a:buFont typeface="Arial" pitchFamily="34" charset="0"/>
              <a:buChar char="•"/>
            </a:pPr>
            <a:r>
              <a:rPr lang="en-GB" sz="3600" dirty="0" smtClean="0"/>
              <a:t>Treatment of lice</a:t>
            </a:r>
            <a:endParaRPr lang="en-US" sz="3600" dirty="0" smtClean="0"/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3820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Conditions </a:t>
            </a:r>
            <a:r>
              <a:rPr lang="en-US" sz="4000" dirty="0" smtClean="0"/>
              <a:t>That The Health Shop </a:t>
            </a:r>
            <a:r>
              <a:rPr lang="en-US" sz="4000" dirty="0"/>
              <a:t>Can Manage</a:t>
            </a:r>
            <a:r>
              <a:rPr lang="en-US" sz="4000" b="0" dirty="0"/>
              <a:t> </a:t>
            </a:r>
            <a:r>
              <a:rPr lang="en-US" sz="4000" b="0" dirty="0" smtClean="0"/>
              <a:t>(2)</a:t>
            </a:r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Services </a:t>
            </a:r>
            <a:r>
              <a:rPr lang="en-US" sz="4000" dirty="0" smtClean="0"/>
              <a:t>That The Health Shop </a:t>
            </a:r>
            <a:r>
              <a:rPr lang="en-US" sz="4000" dirty="0"/>
              <a:t>Can </a:t>
            </a:r>
            <a:r>
              <a:rPr lang="en-US" sz="4000" dirty="0" smtClean="0"/>
              <a:t>Offer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Routine deworming, especially for children under 5 years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Checking </a:t>
            </a:r>
            <a:r>
              <a:rPr lang="en-US" dirty="0"/>
              <a:t>immunisation status for children under 5 years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Family planning</a:t>
            </a:r>
          </a:p>
          <a:p>
            <a:pPr lvl="1"/>
            <a:r>
              <a:rPr lang="en-US" dirty="0"/>
              <a:t>Advice on family planning</a:t>
            </a:r>
          </a:p>
          <a:p>
            <a:pPr lvl="1"/>
            <a:r>
              <a:rPr lang="en-US" dirty="0"/>
              <a:t>Initiating clients on condoms </a:t>
            </a:r>
            <a:endParaRPr lang="en-US" dirty="0" smtClean="0"/>
          </a:p>
          <a:p>
            <a:pPr lvl="1"/>
            <a:r>
              <a:rPr lang="en-US" dirty="0" smtClean="0"/>
              <a:t>Follow </a:t>
            </a:r>
            <a:r>
              <a:rPr lang="en-US" dirty="0"/>
              <a:t>up on family planning </a:t>
            </a:r>
            <a:r>
              <a:rPr lang="en-US" dirty="0" smtClean="0"/>
              <a:t>methods</a:t>
            </a:r>
          </a:p>
          <a:p>
            <a:pPr lvl="1"/>
            <a:r>
              <a:rPr lang="en-US" dirty="0" smtClean="0"/>
              <a:t>Dispensing of oral contraceptives, refills only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Advice on newborn care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Advice </a:t>
            </a:r>
            <a:r>
              <a:rPr lang="en-US" dirty="0"/>
              <a:t>on proper nutrition and care for children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Assessing clients for referral for chronic </a:t>
            </a:r>
            <a:r>
              <a:rPr lang="en-US" dirty="0" smtClean="0"/>
              <a:t>conditions (non-communicable diseases), </a:t>
            </a:r>
            <a:r>
              <a:rPr lang="en-US" dirty="0"/>
              <a:t>such as diabetes, hypertension, asthma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First aid, as outlined in the </a:t>
            </a:r>
            <a:r>
              <a:rPr lang="en-US" dirty="0" smtClean="0"/>
              <a:t>Health Shop Dispenser’s Manual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Support the DHO during various health drives e.g. distribution of mosquito nets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Follow up on all clients managed at the </a:t>
            </a:r>
            <a:r>
              <a:rPr lang="en-US" dirty="0" smtClean="0"/>
              <a:t>health shop, </a:t>
            </a:r>
            <a:r>
              <a:rPr lang="en-US" dirty="0"/>
              <a:t>where necessary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610600" cy="1143000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4000" dirty="0"/>
              <a:t>Services </a:t>
            </a:r>
            <a:r>
              <a:rPr lang="en-US" sz="4000" dirty="0" smtClean="0"/>
              <a:t>That The Health Shop </a:t>
            </a:r>
            <a:r>
              <a:rPr lang="en-US" sz="4000" dirty="0"/>
              <a:t>Can Offer </a:t>
            </a:r>
            <a:r>
              <a:rPr lang="en-US" sz="4000" dirty="0" smtClean="0"/>
              <a:t>(2)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2257</TotalTime>
  <Words>644</Words>
  <Application>Microsoft Office PowerPoint</Application>
  <PresentationFormat>On-screen Show (4:3)</PresentationFormat>
  <Paragraphs>90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Courier New</vt:lpstr>
      <vt:lpstr>Office Theme</vt:lpstr>
      <vt:lpstr>Health Shops Training Zambia</vt:lpstr>
      <vt:lpstr>Objectives</vt:lpstr>
      <vt:lpstr>Introduction</vt:lpstr>
      <vt:lpstr>Why Do Clients Visit Health Shops?</vt:lpstr>
      <vt:lpstr>Elements of Successful Treatment</vt:lpstr>
      <vt:lpstr>Conditions That The Health Shop Can Manage</vt:lpstr>
      <vt:lpstr>Conditions That The Health Shop Can Manage (2)</vt:lpstr>
      <vt:lpstr>Services That The Health Shop Can Offer </vt:lpstr>
      <vt:lpstr>Services That The Health Shop Can Offer (2)</vt:lpstr>
      <vt:lpstr>Services That The Health Shop Can Offer (3)</vt:lpstr>
      <vt:lpstr>Special Emphasis</vt:lpstr>
      <vt:lpstr>Additional Responsibilities</vt:lpstr>
      <vt:lpstr>Exercise 1</vt:lpstr>
      <vt:lpstr>Exercise 2</vt:lpstr>
      <vt:lpstr>Exercise 3</vt:lpstr>
      <vt:lpstr>Review of Objectives</vt:lpstr>
      <vt:lpstr>Thank you for your attention.</vt:lpstr>
    </vt:vector>
  </TitlesOfParts>
  <Company>MSH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athomson</dc:creator>
  <cp:lastModifiedBy>Owner</cp:lastModifiedBy>
  <cp:revision>245</cp:revision>
  <cp:lastPrinted>2015-12-03T20:06:14Z</cp:lastPrinted>
  <dcterms:created xsi:type="dcterms:W3CDTF">2011-09-08T16:26:48Z</dcterms:created>
  <dcterms:modified xsi:type="dcterms:W3CDTF">2017-04-24T21:16:40Z</dcterms:modified>
</cp:coreProperties>
</file>