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60" r:id="rId4"/>
    <p:sldId id="267" r:id="rId5"/>
    <p:sldId id="330" r:id="rId6"/>
    <p:sldId id="268" r:id="rId7"/>
    <p:sldId id="271" r:id="rId8"/>
    <p:sldId id="272" r:id="rId9"/>
    <p:sldId id="274" r:id="rId10"/>
    <p:sldId id="275" r:id="rId11"/>
    <p:sldId id="277" r:id="rId12"/>
    <p:sldId id="279" r:id="rId13"/>
    <p:sldId id="281" r:id="rId14"/>
    <p:sldId id="282" r:id="rId15"/>
    <p:sldId id="284" r:id="rId16"/>
    <p:sldId id="285" r:id="rId17"/>
    <p:sldId id="332" r:id="rId18"/>
    <p:sldId id="331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0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36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l">
              <a:defRPr b="1" i="0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</p:spPr>
        <p:txBody>
          <a:bodyPr/>
          <a:lstStyle/>
          <a:p>
            <a:pPr algn="ctr"/>
            <a:r>
              <a:rPr lang="en-US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86800" cy="14478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4000" dirty="0">
                <a:solidFill>
                  <a:schemeClr val="bg1"/>
                </a:solidFill>
              </a:rPr>
              <a:t>Module 3: Session </a:t>
            </a:r>
            <a:r>
              <a:rPr lang="en-US" sz="4000" dirty="0" smtClean="0">
                <a:solidFill>
                  <a:schemeClr val="bg1"/>
                </a:solidFill>
              </a:rPr>
              <a:t>21 </a:t>
            </a:r>
            <a:endParaRPr lang="en-US" sz="4000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HIV &amp; AIDS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2672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 smtClean="0"/>
              <a:t>Prevention of HIV &amp; AIDS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625"/>
          </a:xfrm>
        </p:spPr>
        <p:txBody>
          <a:bodyPr>
            <a:normAutofit fontScale="92500" lnSpcReduction="20000"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Behavioural change (ABC)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Abstinence from all types of sexual intercourse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Being completely faithful to one sexual partner who is completely faithful to you.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Consistent and proper use of condoms, either male or female, for every sexual act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Correct sterilization of medical instruments prior to use.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Use of new or sterilized razors blades, and not sharing razors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Correct screening of blood prior to transfusion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Male circumcision to reduce infection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 smtClean="0"/>
              <a:t>Prevention of MTCT of HIV </a:t>
            </a:r>
            <a:endParaRPr lang="en-US" sz="4000" b="1" dirty="0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HIV counselling and testing during pregnancy.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Prevention of new infections during pregnancy.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Screening and treatment of sexually transmitted diseases.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Antiretroviral therapy.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Preventing and treating malaria in pregnancy.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Avoid invasive procedures.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Prevention and treatment of anaemia</a:t>
            </a:r>
            <a:r>
              <a:rPr lang="en-US" dirty="0" smtClean="0"/>
              <a:t>, and micronutrient supplementation.</a:t>
            </a: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Treatment of HIV/</a:t>
            </a:r>
            <a:r>
              <a:rPr lang="en-US" sz="4000" dirty="0" smtClean="0"/>
              <a:t>AIDS</a:t>
            </a:r>
            <a:endParaRPr lang="en-US" sz="4000" b="1" dirty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HIV cannot be cured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However, patients with HIV/AIDS can benefit from treatment with drugs known as antiretroviral drugs (ARVs).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The treatment is known as antiretroviral therapy (ART).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ARVs do not treat HIV/AIDS but can improve the quality of life, reduce opportunistic infections and mortality of a HIV+ person.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Treatment with ARVs is lifelong and must be consistent and without intervals.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Adherence to the medication is the most important factor for successful ART. </a:t>
            </a:r>
          </a:p>
          <a:p>
            <a:pPr marL="0" indent="0" eaLnBrk="1" hangingPunct="1"/>
            <a:endParaRPr lang="en-US" sz="2800" dirty="0" smtClean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Benefits of ART</a:t>
            </a:r>
            <a:endParaRPr lang="en-US" sz="4000" b="1" dirty="0"/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1"/>
            <a:ext cx="8001000" cy="4571999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Mild or no reported side effects for most patients.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Improved clinical status.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Improved growth (in children).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No </a:t>
            </a:r>
            <a:r>
              <a:rPr lang="en-US" sz="3200" smtClean="0"/>
              <a:t>new AIDS-defining </a:t>
            </a:r>
            <a:r>
              <a:rPr lang="en-US" sz="3200" dirty="0" smtClean="0"/>
              <a:t>illnesses or fewer illnesses reported.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 smtClean="0"/>
          </a:p>
          <a:p>
            <a:pPr eaLnBrk="1" hangingPunct="1">
              <a:buFont typeface="Arial" pitchFamily="34" charset="0"/>
              <a:buChar char="•"/>
            </a:pPr>
            <a:endParaRPr lang="en-US" sz="3200" dirty="0" smtClean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Role of a health shop dispenser in HIV/AIDS management</a:t>
            </a:r>
            <a:endParaRPr lang="en-US" sz="4000" b="1" dirty="0"/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Provide information on how to protect themselves from acquiring HIV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Refer to the suspected symptomatic HIV infection (SSHI) checklist for adults and children and identify clients that might be at risk of HIV.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Provide information on HIV to the clients: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What it is, how it can be prevented, how it is contracted, signs and symptoms of HIV infection, diagnosis of HIV through a rapid test, options for treatment.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Perform an HIV test if the person consents.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Follow the testing algorithm and refer an HIV+ person for a confirmatory HIV test and further management at the clinic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Refer all suspected cases to the clinic, with or without a positive HIV test </a:t>
            </a: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Key practices and messages</a:t>
            </a:r>
            <a:endParaRPr lang="en-US" sz="4000" b="1" dirty="0"/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924800" cy="47974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Adopt and sustain appropriate behavior to prevent HIV infection.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Avoid common risky traditional practices like sexual cleansing, polygamy, dry sex and tattooing.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Encourage all patients with HIV/AIDS to seek treatment at the health </a:t>
            </a:r>
            <a:r>
              <a:rPr lang="en-US" dirty="0" err="1" smtClean="0"/>
              <a:t>centre</a:t>
            </a:r>
            <a:r>
              <a:rPr lang="en-US" dirty="0" smtClean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 smtClean="0"/>
              <a:t>Patients on treatment should continue taking their medicines as advised by the clinician. 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 smtClean="0"/>
              <a:t>Activity</a:t>
            </a:r>
            <a:endParaRPr lang="en-US" sz="4000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/>
              <a:t>Role play on information sharing on HIV transmission and prevention.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Practicum</a:t>
            </a:r>
            <a:endParaRPr lang="en-US" sz="4000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 smtClean="0"/>
              <a:t>3-day HIV testing training.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2365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 smtClean="0"/>
              <a:t>Review of Objectives</a:t>
            </a:r>
            <a:endParaRPr lang="en-US" sz="4000" b="1" dirty="0"/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 you understand </a:t>
            </a:r>
            <a:r>
              <a:rPr lang="en-US" sz="2800" dirty="0"/>
              <a:t>basic facts of HIV and </a:t>
            </a:r>
            <a:r>
              <a:rPr lang="en-US" sz="2800" dirty="0" smtClean="0"/>
              <a:t>AIDS?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Can you describe </a:t>
            </a:r>
            <a:r>
              <a:rPr lang="en-US" sz="2800" dirty="0"/>
              <a:t>the signs and symptoms of HIV &amp; </a:t>
            </a:r>
            <a:r>
              <a:rPr lang="en-US" sz="2800" dirty="0" smtClean="0"/>
              <a:t>AIDS?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 you understand </a:t>
            </a:r>
            <a:r>
              <a:rPr lang="en-US" sz="2800" dirty="0"/>
              <a:t>how HIV is </a:t>
            </a:r>
            <a:r>
              <a:rPr lang="en-US" sz="2800" dirty="0" smtClean="0"/>
              <a:t>transmitted?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Name methods how </a:t>
            </a:r>
            <a:r>
              <a:rPr lang="en-US" sz="2800" dirty="0"/>
              <a:t>to prevent the spread of </a:t>
            </a:r>
            <a:r>
              <a:rPr lang="en-US" sz="2800" dirty="0" smtClean="0"/>
              <a:t>HIV?</a:t>
            </a: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Explain aspects </a:t>
            </a:r>
            <a:r>
              <a:rPr lang="en-US" sz="2800" dirty="0"/>
              <a:t>about the treatment of HIV/AIDS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Do you understand your </a:t>
            </a:r>
            <a:r>
              <a:rPr lang="en-US" sz="2800" dirty="0"/>
              <a:t>role in </a:t>
            </a:r>
            <a:r>
              <a:rPr lang="en-US" sz="2800" dirty="0" smtClean="0"/>
              <a:t>the provision </a:t>
            </a:r>
            <a:r>
              <a:rPr lang="en-US" sz="2800" dirty="0"/>
              <a:t>of HIV </a:t>
            </a:r>
            <a:r>
              <a:rPr lang="en-US" sz="2800" dirty="0" smtClean="0"/>
              <a:t>services?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788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8001000" cy="5105400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As a result of actively participating in this session, the individual will be able to: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Understand basic facts of HIV and AIDS;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Describe the signs and symptoms of HIV &amp; AIDS;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Understand how HIV is transmitted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Learn how to prevent the spread of HIV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Learn aspects about the treatment of HIV/AIDS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Understand his role in the provision of HIV services</a:t>
            </a:r>
          </a:p>
          <a:p>
            <a:pPr marL="0" indent="0"/>
            <a:endParaRPr lang="en-US" sz="2600" dirty="0" smtClean="0"/>
          </a:p>
          <a:p>
            <a:pPr marL="0" indent="0"/>
            <a:endParaRPr lang="en-US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b="1" dirty="0"/>
              <a:t>Introduction </a:t>
            </a:r>
            <a:endParaRPr lang="en-US" sz="5400" dirty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62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HIV stands for Human </a:t>
            </a:r>
            <a:r>
              <a:rPr lang="en-US" sz="2800" dirty="0" err="1" smtClean="0"/>
              <a:t>Immuno</a:t>
            </a:r>
            <a:r>
              <a:rPr lang="en-US" sz="2800" dirty="0" smtClean="0"/>
              <a:t>-deficiency virus.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HIV is a virus that enters your body through contact with blood or bloody fluids of an infected person (blood, including menstrual blood; semen; vaginal secretions and breast milk).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 person who is infected with HIV is ‘HIV positive’ (HIV +), and will always remain positive.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The HIV virus kills white blood cells called CD4 lymphocytes (or T cells) and weaken the immune system of the body making it difficult to fight off certain infections/diseases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Introduction 2</a:t>
            </a:r>
            <a:endParaRPr lang="en-US" sz="4000" b="1" dirty="0"/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924800" cy="4949825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 smtClean="0"/>
              <a:t>This state is known as AIDS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smtClean="0"/>
              <a:t>AIDS stands for Acquired Immune Deficiency Syndrome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smtClean="0"/>
              <a:t>People with AIDS have immune systems that are severely weakened by the HIV virus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smtClean="0"/>
              <a:t>People with AIDS usually suffer from opportunistic infections: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/>
              <a:t>Pneumocystis </a:t>
            </a:r>
            <a:r>
              <a:rPr lang="en-US" sz="2400" dirty="0" err="1" smtClean="0"/>
              <a:t>Carinii</a:t>
            </a:r>
            <a:r>
              <a:rPr lang="en-US" sz="2400" dirty="0" smtClean="0"/>
              <a:t> Pneumonia (PCP)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/>
              <a:t>Kaposi Sarcoma (KS)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/>
              <a:t>Wasting syndrome (involuntary weight loss)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/>
              <a:t>Tuberculosis (TB)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400" dirty="0" smtClean="0"/>
              <a:t>Memory impairment</a:t>
            </a:r>
          </a:p>
          <a:p>
            <a:pPr>
              <a:buFont typeface="Arial" pitchFamily="34" charset="0"/>
              <a:buChar char="•"/>
              <a:defRPr/>
            </a:pP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32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32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</a:t>
            </a:r>
            <a:r>
              <a:rPr lang="en-US" sz="4000" b="1" dirty="0" smtClean="0"/>
              <a:t>Symptoms of HIV &amp; AIDS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50292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Many people with HIV look perfectly healthy.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Some people with HIV may have symptoms that are identical to other common illnesses.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The only way to confirm HIV infection is through an HIV test </a:t>
            </a:r>
            <a:r>
              <a:rPr lang="en-US" dirty="0" smtClean="0">
                <a:solidFill>
                  <a:srgbClr val="FF0000"/>
                </a:solidFill>
              </a:rPr>
              <a:t>(Participants will attend the 3-day HIV testing training after this session)</a:t>
            </a:r>
          </a:p>
          <a:p>
            <a:pPr marL="0" indent="0"/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9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</a:t>
            </a:r>
            <a:r>
              <a:rPr lang="en-US" sz="4000" b="1" dirty="0" smtClean="0"/>
              <a:t>Symptoms of HIV &amp; AIDS</a:t>
            </a:r>
            <a:endParaRPr lang="en-US" sz="4000" b="1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63088876"/>
              </p:ext>
            </p:extLst>
          </p:nvPr>
        </p:nvGraphicFramePr>
        <p:xfrm>
          <a:off x="609600" y="1676400"/>
          <a:ext cx="79248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4648200">
                <a:tc>
                  <a:txBody>
                    <a:bodyPr/>
                    <a:lstStyle/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Prolonged fever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Cough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Breathing problems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Headaches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Mouth ulcers (white sores)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Difficulty in swallowing</a:t>
                      </a:r>
                    </a:p>
                    <a:p>
                      <a:pPr marL="274320" indent="-274320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Night sweats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Swollen</a:t>
                      </a:r>
                      <a:r>
                        <a:rPr lang="en-US" sz="3200" baseline="0" dirty="0" smtClean="0"/>
                        <a:t> glands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Diarrhoea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Weight loss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Failure to thrive (in children)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Rashes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Vomiting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Tiredness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Transmission of HIV</a:t>
            </a:r>
            <a:endParaRPr lang="en-US" sz="4000" b="1" dirty="0"/>
          </a:p>
        </p:txBody>
      </p:sp>
      <p:sp>
        <p:nvSpPr>
          <p:cNvPr id="7065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j-lt"/>
              </a:rPr>
              <a:t>HIV is spread in the following ways: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+mj-lt"/>
              </a:rPr>
              <a:t>By having unprotected sex with a person who is HIV positive.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latin typeface="+mj-lt"/>
              </a:rPr>
              <a:t>Through mother to child transmission (MTCT) where an HIV + woman transmits HIV to her baby through pregnancy, labour or breastfeeding.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latin typeface="+mj-lt"/>
              </a:rPr>
              <a:t>Through use of contaminated instruments like needles, razor blades.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>
                <a:latin typeface="+mj-lt"/>
              </a:rPr>
              <a:t>By transmission of infected blood or blood products.</a:t>
            </a:r>
            <a:endParaRPr lang="en-GB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800" dirty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en-US" sz="4000" dirty="0" smtClean="0"/>
              <a:t>Types of HIV transmission</a:t>
            </a:r>
            <a:endParaRPr lang="en-US" sz="4200" b="0" dirty="0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001000" cy="4873625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Sexual behaviors that can transmit HIV: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Vaginal sex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Anal sex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Oral sex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Sexual cleansing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Dry sex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Other ways of HIV transmission: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Home tattooing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Body piercing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Accidental needle stick injuries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Blood transfusions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Reuse of injection equipment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620000" cy="715962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HIV is NOT transmitted through:</a:t>
            </a:r>
            <a:endParaRPr lang="en-US" sz="4000" b="1" dirty="0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7620000" cy="5181600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Saliva, tears, sweat, faeces or urine.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Hugging, kissing, massage or shaking hands.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Insect bites.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Living in the same house with someone who is HIV+.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Sharing showers or toilets with someone who is HIV+.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Witchcraft.</a:t>
            </a:r>
            <a:endParaRPr lang="en-US" sz="2800" dirty="0"/>
          </a:p>
          <a:p>
            <a:pPr eaLnBrk="1" hangingPunct="1">
              <a:buFont typeface="Arial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</TotalTime>
  <Words>1003</Words>
  <Application>Microsoft Office PowerPoint</Application>
  <PresentationFormat>On-screen Show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Courier New</vt:lpstr>
      <vt:lpstr>Wingdings</vt:lpstr>
      <vt:lpstr>Office Theme</vt:lpstr>
      <vt:lpstr>Health Shops Training Zambia</vt:lpstr>
      <vt:lpstr>Objectives </vt:lpstr>
      <vt:lpstr>Introduction </vt:lpstr>
      <vt:lpstr>Introduction 2</vt:lpstr>
      <vt:lpstr>Signs and Symptoms of HIV &amp; AIDS</vt:lpstr>
      <vt:lpstr>Signs and Symptoms of HIV &amp; AIDS</vt:lpstr>
      <vt:lpstr>Transmission of HIV</vt:lpstr>
      <vt:lpstr>Types of HIV transmission</vt:lpstr>
      <vt:lpstr>HIV is NOT transmitted through:</vt:lpstr>
      <vt:lpstr>Prevention of HIV &amp; AIDS </vt:lpstr>
      <vt:lpstr>Prevention of MTCT of HIV </vt:lpstr>
      <vt:lpstr>Treatment of HIV/AIDS</vt:lpstr>
      <vt:lpstr>Benefits of ART</vt:lpstr>
      <vt:lpstr>Role of a health shop dispenser in HIV/AIDS management</vt:lpstr>
      <vt:lpstr>Key practices and messages</vt:lpstr>
      <vt:lpstr>Activity</vt:lpstr>
      <vt:lpstr>Practicum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279</cp:revision>
  <dcterms:created xsi:type="dcterms:W3CDTF">2011-09-08T16:26:48Z</dcterms:created>
  <dcterms:modified xsi:type="dcterms:W3CDTF">2017-04-24T21:30:45Z</dcterms:modified>
</cp:coreProperties>
</file>