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8" r:id="rId3"/>
    <p:sldId id="284" r:id="rId4"/>
    <p:sldId id="259" r:id="rId5"/>
    <p:sldId id="261" r:id="rId6"/>
    <p:sldId id="262" r:id="rId7"/>
    <p:sldId id="263" r:id="rId8"/>
    <p:sldId id="279" r:id="rId9"/>
    <p:sldId id="264" r:id="rId10"/>
    <p:sldId id="265" r:id="rId11"/>
    <p:sldId id="278" r:id="rId12"/>
    <p:sldId id="267" r:id="rId13"/>
    <p:sldId id="280" r:id="rId14"/>
    <p:sldId id="270" r:id="rId15"/>
    <p:sldId id="282" r:id="rId16"/>
    <p:sldId id="269" r:id="rId17"/>
    <p:sldId id="281" r:id="rId18"/>
    <p:sldId id="285" r:id="rId19"/>
    <p:sldId id="287" r:id="rId20"/>
    <p:sldId id="271" r:id="rId21"/>
    <p:sldId id="272" r:id="rId22"/>
    <p:sldId id="283" r:id="rId23"/>
    <p:sldId id="273" r:id="rId24"/>
    <p:sldId id="286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A9AE"/>
    <a:srgbClr val="6693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76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304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5C515-EBF0-41D8-96E7-2D26706DEA83}" type="datetimeFigureOut">
              <a:rPr lang="en-US" smtClean="0"/>
              <a:pPr/>
              <a:t>4/24/2017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4862D2-E401-4925-A83B-5A1C6DEB95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59281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4BFDEB-5A91-4855-8B93-A9B152105DCD}" type="datetimeFigureOut">
              <a:rPr lang="en-US" smtClean="0"/>
              <a:pPr/>
              <a:t>4/24/2017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CDB70E-0A60-483E-80AB-06E5260422D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069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8600" y="1066801"/>
            <a:ext cx="8686800" cy="1447799"/>
          </a:xfrm>
          <a:solidFill>
            <a:schemeClr val="bg2">
              <a:lumMod val="25000"/>
            </a:schemeClr>
          </a:solidFill>
        </p:spPr>
        <p:txBody>
          <a:bodyPr/>
          <a:lstStyle>
            <a:lvl1pPr algn="l">
              <a:defRPr b="1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dirty="0"/>
              <a:t>Accredited Drug Shops Training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48000"/>
            <a:ext cx="7620000" cy="1219200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>
            <a:lvl1pPr marL="0" indent="0" algn="l">
              <a:buNone/>
              <a:defRPr sz="4400" b="1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62000" y="2590800"/>
            <a:ext cx="8382000" cy="0"/>
          </a:xfrm>
          <a:prstGeom prst="line">
            <a:avLst/>
          </a:prstGeom>
          <a:ln w="38100">
            <a:solidFill>
              <a:srgbClr val="7AA9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C:\Users\lgwoyita\Documents\SDSI\EADSI_UG Final Documents\Marketing\ADS Pictures\ADS in Karuguza.JPG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419600"/>
            <a:ext cx="3383280" cy="2248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153400" cy="4343399"/>
          </a:xfrm>
        </p:spPr>
        <p:txBody>
          <a:bodyPr/>
          <a:lstStyle>
            <a:lvl2pPr>
              <a:buFont typeface="Courier New" pitchFamily="49" charset="0"/>
              <a:buChar char="o"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27797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27797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574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574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1430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Accredited Drug Shops Training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1"/>
            <a:ext cx="78486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Gastro Intestinal tract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search.yahoo.com/images/view;_ylt=A0PDoX8FNYROZzQAASCJzbkF;_ylu=X3oDMTBlMTQ4cGxyBHNlYwNzcgRzbGsDaW1n?back=http://images.search.yahoo.com/search/images?p=Foreign+body+in+eye+photos&amp;n=30&amp;ei=utf-8&amp;y=Search&amp;fr=yfp-t-701-s&amp;b=1&amp;tab=organic&amp;w=580&amp;h=435&amp;imgurl=www.insightseyecare.net/PageImages/ConjunctivalForeignBody.jpg&amp;rurl=http://www.insightseyecare.net/emergency.html&amp;size=51.5+KB&amp;name=If+an+eye+care+emergency+arises+please+call+Dr+Klopfenstein&amp;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search.yahoo.com/images/view;_ylt=A0PDoX6ENYROUw8ACwSJzbkF;_ylu=X3oDMTBlMTQ4cGxyBHNlYwNzcgRzbGsDaW1n?back=http://images.search.yahoo.com/search/images?p=stye+photos&amp;sado=1&amp;n=30&amp;ei=utf-8&amp;fr=yfp-t-701-s&amp;fr2=sg-gac&amp;b=1&amp;tab=organic&amp;w=400&amp;h=320&amp;imgurl=medicalimages.allrefer.com/large/stye.jpg&amp;rurl=http://health.allrefer.com/pictures-images/stye.html&amp;size=7.4+KB&amp;name=Stye+(Pictures,+Images,+Photos,+&amp;amp;+Diagrams)&amp;p=stye+photos&amp;oid=21610d5858b4caa6c3ea5f63a3cd9ddc&amp;fr2=sg-gac&amp;fr=yfp-t-701-s&amp;tt=Stye+(Pictures,+Images,+Photos,+&amp;amp;+Diagrams)&amp;b=0&amp;ni=28&amp;no=7&amp;tab=organic&amp;sigr=11k9s2knp&amp;sigb=13pcd6l09&amp;sigi=119vvt42q&amp;.crumb=Z8nR4Fw7wYT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search.yahoo.com/images/view;_ylt=A0PDoX6ENYROUw8ACwSJzbkF;_ylu=X3oDMTBlMTQ4cGxyBHNlYwNzcgRzbGsDaW1n?back=http://images.search.yahoo.com/search/images?p=stye+photos&amp;sado=1&amp;n=30&amp;ei=utf-8&amp;fr=yfp-t-701-s&amp;fr2=sg-gac&amp;b=1&amp;tab=organic&amp;w=400&amp;h=320&amp;imgurl=medicalimages.allrefer.com/large/stye.jpg&amp;rurl=http://health.allrefer.com/pictures-images/stye.html&amp;size=7.4+KB&amp;name=Stye+(Pictures,+Images,+Photos,+&amp;amp;+Diagrams)&amp;p=stye+photos&amp;oid=21610d5858b4caa6c3ea5f63a3cd9ddc&amp;fr2=sg-gac&amp;fr=yfp-t-701-s&amp;tt=Stye+(Pictures,+Images,+Photos,+&amp;amp;+Diagrams)&amp;b=0&amp;ni=28&amp;no=7&amp;tab=organic&amp;sigr=11k9s2knp&amp;sigb=13pcd6l09&amp;sigi=119vvt42q&amp;.crumb=Z8nR4Fw7wYT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search.yahoo.com/images/view;_ylt=A0PDoYAlPYROZ3YA6i6JzbkF;_ylu=X3oDMTBlMTQ4cGxyBHNlYwNzcgRzbGsDaW1n?back=http://images.search.yahoo.com/search/images?p=opthalmia+new+borne&amp;n=30&amp;ei=utf-8&amp;y=Search&amp;fr=yfp-t-701-s&amp;b=1&amp;tab=organic&amp;w=700&amp;h=406&amp;imgurl=rpmedia.ask.com/ts?u=/wikipedia/commons/thumb/2/27/Gonococcal_ophthalmia_neonatorum.jpg/190px-Gonococcal_ophthalmia_neonatorum.jpg&amp;rurl=http://www.ask.com/wiki/Neonatal_conjunctivitis&amp;size=28.3+KB&amp;name=newborn+with+gonococcal+ophthalmia+neonatorum.&amp;p=opthalmia+new+borne&amp;oid=23b616ea90f298b50b061da4c73c62a2&amp;fr2=&amp;fr=yfp-t-701-s&amp;rw=ophthalmia+newborn&amp;tt=newborn+with+gonococcal+ophthalmia+neonatorum.&amp;b=0&amp;ni=28&amp;no=2&amp;tab=organic&amp;sigr=11fbjhvjs&amp;sigb=13o53lv1j&amp;sigi=142j8df8f&amp;.crumb=Z8nR4Fw7wYT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search.yahoo.com/images/view;_ylt=A0PDoYAlPYROZ3YA6i6JzbkF;_ylu=X3oDMTBlMTQ4cGxyBHNlYwNzcgRzbGsDaW1n?back=http://images.search.yahoo.com/search/images?p=opthalmia+new+borne&amp;n=30&amp;ei=utf-8&amp;y=Search&amp;fr=yfp-t-701-s&amp;b=1&amp;tab=organic&amp;w=700&amp;h=406&amp;imgurl=rpmedia.ask.com/ts?u=/wikipedia/commons/thumb/2/27/Gonococcal_ophthalmia_neonatorum.jpg/190px-Gonococcal_ophthalmia_neonatorum.jpg&amp;rurl=http://www.ask.com/wiki/Neonatal_conjunctivitis&amp;size=28.3+KB&amp;name=newborn+with+gonococcal+ophthalmia+neonatorum.&amp;p=opthalmia+new+borne&amp;oid=23b616ea90f298b50b061da4c73c62a2&amp;fr2=&amp;fr=yfp-t-701-s&amp;rw=ophthalmia+newborn&amp;tt=newborn+with+gonococcal+ophthalmia+neonatorum.&amp;b=0&amp;ni=28&amp;no=2&amp;tab=organic&amp;sigr=11fbjhvjs&amp;sigb=13o53lv1j&amp;sigi=142j8df8f&amp;.crumb=Z8nR4Fw7wYT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ages.search.yahoo.com/images/view;_ylt=A0PDoX9tN4RO2VQASieJzbkF;_ylu=X3oDMTBlMTQ4cGxyBHNlYwNzcgRzbGsDaW1n?back=http://images.search.yahoo.com/search/images?p=eye+cataract&amp;sado=1&amp;n=30&amp;ei=utf-8&amp;fr=yfp-t-701-s&amp;fr2=sg-gac&amp;b=1&amp;tab=organic&amp;w=1600&amp;h=1200&amp;imgurl=lh5.ggpht.com/-ZWwblGc2eDo/SODqnPaci7I/AAAAAAAAB6U/r0_Gm-DEN8Q/IMG_0516.JPG&amp;rurl=http://picasaweb.google.com/lh/photo/Q60wnvZna7pmWbshxk4BHg&amp;size=808.1+KB&amp;name=cataract+eye+-+she+is+totally+blind+in+one+eye&amp;p=eye+cataract&amp;oid=978b92626f16cb5384e69fb4ac97c476&amp;fr2=sg-gac&amp;fr=yfp-t-701-s&amp;tt=cataract+eye+-+she+is+totally+blind+in+one+eye&amp;b=0&amp;ni=28&amp;no=18&amp;tab=organic&amp;sigr=11r51f2sk&amp;sigb=13qrcb4n4&amp;sigi=12b04h23v&amp;.crumb=Z8nR4Fw7wYT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mages.search.yahoo.com/images/view;_ylt=A0PDoTCpPIROQRkAd9.JzbkF;_ylu=X3oDMTBlMTQ4cGxyBHNlYwNzcgRzbGsDaW1n?back=http://images.search.yahoo.com/search/images?p=bacterial+keratitis&amp;sado=1&amp;n=30&amp;ei=utf-8&amp;fr=yfp-t-701-s&amp;fr2=sg-gac&amp;b=1&amp;tab=organic&amp;w=500&amp;h=500&amp;imgurl=eyepathologist.com/images/KL14053.jpg&amp;rurl=http://eyepathologist.com/disease.asp?IDNUM=324630&amp;size=104+KB&amp;name=The+EyePathologist+-+Keratitis+-+infectious+-+%C2%A9+Duke+University&amp;p=bacterial+keratitis&amp;oid=28de0d8b903204da52b16fd35ba67d47&amp;fr2=sg-gac&amp;fr=yfp-t-701-s&amp;tt=The+EyePathologist+-+Keratitis+-+infectious+-+%C2%A9+Duke+University&amp;b=0&amp;ni=28&amp;no=1&amp;tab=organic&amp;sigr=11i8jkuas&amp;sigb=141mbgbut&amp;sigi=115vjpgj8&amp;.crumb=Z8nR4Fw7wYT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mages.search.yahoo.com/images/view;_ylt=A0PDoTCpPIROQRkAd9.JzbkF;_ylu=X3oDMTBlMTQ4cGxyBHNlYwNzcgRzbGsDaW1n?back=http://images.search.yahoo.com/search/images?p=bacterial+keratitis&amp;sado=1&amp;n=30&amp;ei=utf-8&amp;fr=yfp-t-701-s&amp;fr2=sg-gac&amp;b=1&amp;tab=organic&amp;w=500&amp;h=500&amp;imgurl=eyepathologist.com/images/KL14053.jpg&amp;rurl=http://eyepathologist.com/disease.asp?IDNUM=324630&amp;size=104+KB&amp;name=The+EyePathologist+-+Keratitis+-+infectious+-+%C2%A9+Duke+University&amp;p=bacterial+keratitis&amp;oid=28de0d8b903204da52b16fd35ba67d47&amp;fr2=sg-gac&amp;fr=yfp-t-701-s&amp;tt=The+EyePathologist+-+Keratitis+-+infectious+-+%C2%A9+Duke+University&amp;b=0&amp;ni=28&amp;no=1&amp;tab=organic&amp;sigr=11i8jkuas&amp;sigb=141mbgbut&amp;sigi=115vjpgj8&amp;.crumb=Z8nR4Fw7wYT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ages.search.yahoo.com/images/view;_ylt=A0PDoTBqPYROzwgArXWJzbkF;_ylu=X3oDMTBlMTQ4cGxyBHNlYwNzcgRzbGsDaW1n?back=http://images.search.yahoo.com/search/images?p=xeropthalmia&amp;n=30&amp;ei=utf-8&amp;y=Search&amp;fr=yfp-t-701-s&amp;b=1&amp;tab=organic&amp;w=238&amp;h=269&amp;imgurl=www.ssc.education.ed.ac.uk/resources/vi&amp;amp;multi/bowmandutton/plate1.jpg&amp;rurl=http://www.ssc.education.ed.ac.uk/resources/vi&amp;amp;multi/bowmandutton/bowmandutton3.html&amp;size=20.3+KB&amp;name=Definition:+Scarring+of+the+cornea+due+to+poor+wetting+by+the+tear+...&amp;p=xeropthalmia&amp;oid=6c39101d325ec68e748d1fc2141dcc4e&amp;fr2=&amp;fr=yfp-t-701-s&amp;rw=xerophthalmia&amp;tt=Definition:+Scarring+of+the+cornea+due+to+poor+wetting+by+the+tear+...&amp;b=0&amp;ni=28&amp;no=27&amp;tab=organic&amp;sigr=12or7cotd&amp;sigb=13hnvbuf8&amp;sigi=12936dr4o&amp;.crumb=Z8nR4Fw7wYT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066801"/>
            <a:ext cx="9144000" cy="1600199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/>
            <a:r>
              <a:rPr lang="en-US" smtClean="0"/>
              <a:t>Health </a:t>
            </a:r>
            <a:r>
              <a:rPr lang="en-US" dirty="0"/>
              <a:t>Shops Training</a:t>
            </a:r>
            <a:br>
              <a:rPr lang="en-US" dirty="0"/>
            </a:br>
            <a:r>
              <a:rPr lang="en-US" i="1" dirty="0" smtClean="0"/>
              <a:t>Zambia</a:t>
            </a:r>
            <a:endParaRPr lang="en-US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2819400"/>
            <a:ext cx="8534400" cy="1447800"/>
          </a:xfrm>
        </p:spPr>
        <p:txBody>
          <a:bodyPr>
            <a:noAutofit/>
          </a:bodyPr>
          <a:lstStyle/>
          <a:p>
            <a:pPr algn="ctr"/>
            <a:r>
              <a:rPr lang="en-US" sz="4000" dirty="0"/>
              <a:t>Module 3: Session 12</a:t>
            </a:r>
          </a:p>
          <a:p>
            <a:pPr algn="ctr"/>
            <a:r>
              <a:rPr lang="en-US" sz="4000" dirty="0"/>
              <a:t>Conditions of the Eye</a:t>
            </a:r>
            <a:r>
              <a:rPr lang="en-US" sz="4000" dirty="0">
                <a:solidFill>
                  <a:schemeClr val="bg1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Client Assessment for Red Eye </a:t>
            </a:r>
            <a:r>
              <a:rPr lang="en-US" b="0" dirty="0" smtClean="0"/>
              <a:t>(2)</a:t>
            </a:r>
            <a:endParaRPr lang="en-US" sz="4000" b="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399634585"/>
              </p:ext>
            </p:extLst>
          </p:nvPr>
        </p:nvGraphicFramePr>
        <p:xfrm>
          <a:off x="685800" y="1600201"/>
          <a:ext cx="7848600" cy="47814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194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029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80999">
                <a:tc>
                  <a:txBody>
                    <a:bodyPr/>
                    <a:lstStyle/>
                    <a:p>
                      <a:pPr marL="22860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0" dirty="0"/>
                        <a:t>Question to ask </a:t>
                      </a:r>
                      <a:endParaRPr lang="en-US" sz="1800" b="1" i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1" i="0" dirty="0"/>
                        <a:t>Reason for asking </a:t>
                      </a:r>
                      <a:endParaRPr lang="en-US" sz="1800" b="1" i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19564">
                <a:tc>
                  <a:txBody>
                    <a:bodyPr/>
                    <a:lstStyle/>
                    <a:p>
                      <a:pPr marL="685800" marR="0" indent="-4572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4"/>
                      </a:pPr>
                      <a:r>
                        <a:rPr lang="en-US" sz="1800" dirty="0"/>
                        <a:t>Do you have a problem seeing clearly? </a:t>
                      </a:r>
                      <a:endParaRPr lang="en-US" sz="18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800" dirty="0"/>
                        <a:t>Loss of vision indicates a severe problem that requires immediate referral.</a:t>
                      </a:r>
                      <a:endParaRPr lang="en-US" sz="18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63478">
                <a:tc>
                  <a:txBody>
                    <a:bodyPr/>
                    <a:lstStyle/>
                    <a:p>
                      <a:pPr marL="685800" marR="0" indent="-4572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5"/>
                      </a:pPr>
                      <a:r>
                        <a:rPr lang="en-US" sz="1800" dirty="0"/>
                        <a:t>Are there any people in your area with a similar problem? </a:t>
                      </a:r>
                      <a:endParaRPr lang="en-US" sz="18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800" dirty="0"/>
                        <a:t>Viral conjunctivitis usually affects many people at the same time.</a:t>
                      </a:r>
                      <a:endParaRPr lang="en-US" sz="18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35434">
                <a:tc>
                  <a:txBody>
                    <a:bodyPr/>
                    <a:lstStyle/>
                    <a:p>
                      <a:pPr marL="685800" marR="0" indent="-457200" algn="l" defTabSz="914400" rtl="0" eaLnBrk="1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6"/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Do you have other diseases, such as allergy of the nose or asthma?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800" dirty="0"/>
                        <a:t>Allergic conjunctivitis is common among people with allergic diseases. </a:t>
                      </a:r>
                      <a:endParaRPr lang="en-US" sz="18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520124">
                <a:tc>
                  <a:txBody>
                    <a:bodyPr/>
                    <a:lstStyle/>
                    <a:p>
                      <a:pPr marL="685800" marR="0" indent="-4572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7"/>
                      </a:pPr>
                      <a:r>
                        <a:rPr lang="en-US" sz="1800" dirty="0"/>
                        <a:t>What treatment have you gotten so far? </a:t>
                      </a:r>
                      <a:endParaRPr lang="en-US" sz="18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800" dirty="0"/>
                        <a:t>It helps to choose the right medicine for the client. 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800" dirty="0"/>
                        <a:t>May guide referral, especially  when symptoms worsen. </a:t>
                      </a:r>
                      <a:endParaRPr lang="en-US" sz="18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001000" cy="944563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Management of Red </a:t>
            </a:r>
            <a:r>
              <a:rPr lang="en-US" sz="4000" b="1" dirty="0" smtClean="0"/>
              <a:t>Eye</a:t>
            </a:r>
            <a:endParaRPr lang="en-US" sz="40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028382343"/>
              </p:ext>
            </p:extLst>
          </p:nvPr>
        </p:nvGraphicFramePr>
        <p:xfrm>
          <a:off x="762000" y="1447800"/>
          <a:ext cx="8153400" cy="4495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62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791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495800"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Symbol"/>
                        <a:buNone/>
                      </a:pPr>
                      <a:endParaRPr lang="en-US" sz="1800" b="1" i="0" baseline="0" dirty="0"/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Symbol"/>
                        <a:buNone/>
                      </a:pPr>
                      <a:endParaRPr lang="en-US" sz="1800" b="1" i="0" baseline="0" dirty="0"/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Symbol"/>
                        <a:buNone/>
                      </a:pPr>
                      <a:endParaRPr lang="en-US" sz="1800" b="1" i="0" baseline="0" dirty="0"/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Symbol"/>
                        <a:buNone/>
                      </a:pPr>
                      <a:endParaRPr lang="en-US" sz="1800" b="1" i="0" baseline="0" dirty="0"/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Symbol"/>
                        <a:buNone/>
                      </a:pPr>
                      <a:r>
                        <a:rPr lang="en-US" sz="2000" b="1" i="0" baseline="0" dirty="0"/>
                        <a:t>Signs and symptoms</a:t>
                      </a:r>
                    </a:p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Char char="ü"/>
                      </a:pPr>
                      <a:r>
                        <a:rPr lang="en-US" sz="1800" b="0" i="0" baseline="0" dirty="0"/>
                        <a:t>Red eye with no discharge</a:t>
                      </a:r>
                    </a:p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Char char="ü"/>
                      </a:pPr>
                      <a:r>
                        <a:rPr lang="en-US" sz="1800" b="0" i="0" baseline="0" dirty="0"/>
                        <a:t>Sensitivity to light</a:t>
                      </a:r>
                    </a:p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Char char="ü"/>
                      </a:pPr>
                      <a:r>
                        <a:rPr lang="en-US" sz="1800" b="0" i="0" baseline="0" dirty="0"/>
                        <a:t>Excessive tearing </a:t>
                      </a:r>
                    </a:p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0" dirty="0">
                        <a:solidFill>
                          <a:srgbClr val="00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None/>
                      </a:pPr>
                      <a:r>
                        <a:rPr lang="en-US" sz="2000" b="1" dirty="0"/>
                        <a:t>Treatment </a:t>
                      </a:r>
                    </a:p>
                    <a:p>
                      <a:pPr marL="342900" marR="0" lvl="0" indent="-34290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Char char="ü"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This type of red eye is cured within 1-2 weeks with no treatment.</a:t>
                      </a:r>
                    </a:p>
                    <a:p>
                      <a:pPr marL="342900" marR="0" lvl="0" indent="-34290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Char char="ü"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antibiotics are required. </a:t>
                      </a:r>
                    </a:p>
                    <a:p>
                      <a:pPr marL="342900" marR="0" lvl="0" indent="-34290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Char char="ü"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Refer the client if no improvement within 1 week.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None/>
                      </a:pPr>
                      <a:r>
                        <a:rPr lang="en-US" sz="2000" b="1" i="0" baseline="0" dirty="0"/>
                        <a:t>Prevention</a:t>
                      </a:r>
                      <a:endParaRPr lang="en-US" sz="2000" b="1" i="0" dirty="0"/>
                    </a:p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Char char="ü"/>
                      </a:pPr>
                      <a:r>
                        <a:rPr lang="en-US" sz="1800" b="0" dirty="0"/>
                        <a:t>Regularly</a:t>
                      </a:r>
                      <a:r>
                        <a:rPr lang="en-US" sz="1800" b="0" baseline="0" dirty="0"/>
                        <a:t> w</a:t>
                      </a:r>
                      <a:r>
                        <a:rPr lang="en-US" sz="1800" b="0" dirty="0"/>
                        <a:t>ash hands with soap. </a:t>
                      </a:r>
                    </a:p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Char char="ü"/>
                      </a:pPr>
                      <a:r>
                        <a:rPr lang="en-US" sz="1800" b="0" dirty="0"/>
                        <a:t>Avoid touching the eyes with hands.</a:t>
                      </a:r>
                    </a:p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Char char="ü"/>
                      </a:pPr>
                      <a:r>
                        <a:rPr lang="en-US" sz="1800" b="0" dirty="0"/>
                        <a:t>Use a clean towel and handkerchief daily.</a:t>
                      </a:r>
                    </a:p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Char char="ü"/>
                      </a:pPr>
                      <a:r>
                        <a:rPr lang="en-US" sz="1800" b="0" dirty="0"/>
                        <a:t>Don't share towels or handkerchiefs.</a:t>
                      </a:r>
                      <a:r>
                        <a:rPr lang="en-US" sz="1800" b="0" baseline="0" dirty="0"/>
                        <a:t> </a:t>
                      </a:r>
                      <a:endParaRPr lang="en-US" sz="1800" b="0" dirty="0"/>
                    </a:p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Char char="ü"/>
                      </a:pPr>
                      <a:r>
                        <a:rPr lang="en-US" sz="1800" b="0" dirty="0"/>
                        <a:t>Avoid shaking hands with an infected person.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600201"/>
            <a:ext cx="1828800" cy="1371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Management of Red Eye </a:t>
            </a:r>
            <a:r>
              <a:rPr lang="en-US" b="0" dirty="0" smtClean="0"/>
              <a:t>(2)</a:t>
            </a:r>
            <a:endParaRPr lang="en-US" sz="4000" b="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08166994"/>
              </p:ext>
            </p:extLst>
          </p:nvPr>
        </p:nvGraphicFramePr>
        <p:xfrm>
          <a:off x="685800" y="1447800"/>
          <a:ext cx="8229600" cy="5105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6562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26397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105400"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None/>
                      </a:pPr>
                      <a:endParaRPr lang="en-US" sz="1400" b="1" dirty="0"/>
                    </a:p>
                    <a:p>
                      <a:pPr marL="342900" marR="0" lvl="0" indent="-34290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None/>
                      </a:pPr>
                      <a:endParaRPr lang="en-US" sz="1400" b="1" dirty="0"/>
                    </a:p>
                    <a:p>
                      <a:pPr marL="342900" marR="0" lvl="0" indent="-34290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None/>
                      </a:pPr>
                      <a:endParaRPr lang="en-US" sz="1400" b="1" dirty="0"/>
                    </a:p>
                    <a:p>
                      <a:pPr marL="342900" marR="0" lvl="0" indent="-34290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None/>
                      </a:pPr>
                      <a:endParaRPr lang="en-US" sz="1400" b="1" dirty="0"/>
                    </a:p>
                    <a:p>
                      <a:pPr marL="342900" marR="0" lvl="0" indent="-34290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None/>
                      </a:pPr>
                      <a:endParaRPr lang="en-US" sz="1400" b="1" dirty="0"/>
                    </a:p>
                    <a:p>
                      <a:pPr marL="342900" marR="0" lvl="0" indent="-34290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None/>
                      </a:pPr>
                      <a:r>
                        <a:rPr lang="en-US" sz="2000" b="1" dirty="0"/>
                        <a:t>Signs and symptoms </a:t>
                      </a:r>
                    </a:p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Char char="ü"/>
                      </a:pPr>
                      <a:r>
                        <a:rPr lang="en-US" sz="1800" b="0" dirty="0"/>
                        <a:t>Redness of the eye</a:t>
                      </a:r>
                    </a:p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Char char="ü"/>
                      </a:pPr>
                      <a:r>
                        <a:rPr lang="en-US" sz="1800" b="0" dirty="0"/>
                        <a:t>Yellow discharge from the eye</a:t>
                      </a:r>
                    </a:p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Char char="ü"/>
                      </a:pPr>
                      <a:r>
                        <a:rPr lang="en-US" sz="1800" b="0" dirty="0"/>
                        <a:t>Discharge may cause the eyelashes to stick together</a:t>
                      </a:r>
                      <a:r>
                        <a:rPr lang="en-US" sz="1800" b="0" baseline="0" dirty="0"/>
                        <a:t> on waking.</a:t>
                      </a:r>
                      <a:endParaRPr lang="en-US" sz="1800" b="0" dirty="0"/>
                    </a:p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Char char="ü"/>
                      </a:pPr>
                      <a:r>
                        <a:rPr lang="en-US" sz="1800" b="0" dirty="0"/>
                        <a:t>Foreign body sensation</a:t>
                      </a:r>
                    </a:p>
                    <a:p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None/>
                      </a:pPr>
                      <a:endParaRPr lang="en-US" sz="2000" b="1" dirty="0" smtClean="0"/>
                    </a:p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None/>
                      </a:pPr>
                      <a:r>
                        <a:rPr lang="en-US" sz="2000" b="1" dirty="0" smtClean="0"/>
                        <a:t>Refer the client for treatment to the clinic</a:t>
                      </a:r>
                    </a:p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None/>
                      </a:pPr>
                      <a:endParaRPr lang="en-US" sz="2000" b="1" dirty="0" smtClean="0"/>
                    </a:p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None/>
                      </a:pPr>
                      <a:r>
                        <a:rPr lang="en-US" sz="2000" b="1" dirty="0" smtClean="0"/>
                        <a:t>Treatment </a:t>
                      </a:r>
                      <a:endParaRPr lang="en-US" sz="2000" b="1" dirty="0"/>
                    </a:p>
                    <a:p>
                      <a:pPr marL="342900" marR="0" lvl="0" indent="-34290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Char char="ü"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Tetracycline eye ointment : Apply 3 times daily for 7 days.</a:t>
                      </a:r>
                    </a:p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None/>
                      </a:pPr>
                      <a:r>
                        <a:rPr lang="en-US" sz="1800" b="1" dirty="0"/>
                        <a:t> </a:t>
                      </a:r>
                      <a:endParaRPr lang="en-US" sz="18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lvl="0" indent="-34290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Char char="ü"/>
                      </a:pP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Refer the client if  no improvement within a week.</a:t>
                      </a:r>
                      <a:endParaRPr lang="en-U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600200"/>
            <a:ext cx="1828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001000" cy="94456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Management of </a:t>
            </a:r>
            <a:r>
              <a:rPr lang="en-GB" dirty="0"/>
              <a:t>FB in the Eye 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898290050"/>
              </p:ext>
            </p:extLst>
          </p:nvPr>
        </p:nvGraphicFramePr>
        <p:xfrm>
          <a:off x="762000" y="1447800"/>
          <a:ext cx="8153400" cy="53802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410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495800"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Symbol"/>
                        <a:buNone/>
                      </a:pPr>
                      <a:endParaRPr lang="en-US" sz="1800" b="1" i="0" baseline="0" dirty="0"/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Symbol"/>
                        <a:buNone/>
                      </a:pPr>
                      <a:endParaRPr lang="en-US" sz="1800" b="1" i="0" baseline="0" dirty="0"/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Symbol"/>
                        <a:buNone/>
                      </a:pPr>
                      <a:endParaRPr lang="en-US" sz="1800" b="1" i="0" baseline="0" dirty="0"/>
                    </a:p>
                    <a:p>
                      <a:pPr>
                        <a:lnSpc>
                          <a:spcPct val="80000"/>
                        </a:lnSpc>
                      </a:pPr>
                      <a:endParaRPr lang="en-GB" sz="2000" b="1" dirty="0"/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en-GB" sz="2000" b="1" dirty="0"/>
                        <a:t>Causes </a:t>
                      </a:r>
                    </a:p>
                    <a:p>
                      <a:pPr marL="342900" marR="0" lvl="0" indent="-34290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Char char="ü"/>
                      </a:pPr>
                      <a:r>
                        <a:rPr lang="en-GB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Solids: dust, insects, metal or wood particles.  </a:t>
                      </a:r>
                    </a:p>
                    <a:p>
                      <a:pPr marL="342900" marR="0" lvl="0" indent="-34290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Char char="ü"/>
                      </a:pPr>
                      <a:r>
                        <a:rPr lang="en-GB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Liquids: splashes of irritating fluids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en-GB" sz="2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Signs and symptoms </a:t>
                      </a:r>
                    </a:p>
                    <a:p>
                      <a:pPr marL="342900" marR="0" lvl="0" indent="-34290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Char char="ü"/>
                      </a:pPr>
                      <a:r>
                        <a:rPr lang="en-GB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Severe pain, tears, or redness </a:t>
                      </a:r>
                    </a:p>
                    <a:p>
                      <a:pPr marL="342900" marR="0" lvl="0" indent="-34290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Char char="ü"/>
                      </a:pPr>
                      <a:r>
                        <a:rPr lang="en-GB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Foreign</a:t>
                      </a:r>
                      <a:r>
                        <a:rPr lang="en-GB" sz="18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body</a:t>
                      </a:r>
                      <a:r>
                        <a:rPr lang="en-GB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may be visible </a:t>
                      </a:r>
                    </a:p>
                    <a:p>
                      <a:pPr marL="342900" marR="0" lvl="0" indent="-34290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 pitchFamily="2" charset="2"/>
                        <a:buChar char="ü"/>
                      </a:pPr>
                      <a:endParaRPr lang="en-U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r>
                        <a:rPr lang="en-GB" sz="2000" b="1" dirty="0"/>
                        <a:t>Management (solids)</a:t>
                      </a:r>
                      <a:r>
                        <a:rPr lang="en-GB" sz="2000" dirty="0"/>
                        <a:t> 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spcAft>
                          <a:spcPts val="60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GB" sz="2000" dirty="0"/>
                        <a:t>Make a thin “finger” of moistened cotton wool. 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spcAft>
                          <a:spcPts val="60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GB" sz="2000" dirty="0"/>
                        <a:t>Move the eyelid out of the way. 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spcAft>
                          <a:spcPts val="60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GB" sz="2000" dirty="0"/>
                        <a:t>Gently remove the foreign</a:t>
                      </a:r>
                      <a:r>
                        <a:rPr lang="en-GB" sz="2000" baseline="0" dirty="0"/>
                        <a:t> body</a:t>
                      </a:r>
                      <a:r>
                        <a:rPr lang="en-GB" sz="2000" dirty="0"/>
                        <a:t>. </a:t>
                      </a:r>
                      <a:endParaRPr lang="en-GB" sz="2000" b="1" dirty="0"/>
                    </a:p>
                    <a:p>
                      <a:pPr>
                        <a:lnSpc>
                          <a:spcPct val="80000"/>
                        </a:lnSpc>
                      </a:pPr>
                      <a:endParaRPr lang="en-GB" sz="2000" b="1" dirty="0"/>
                    </a:p>
                    <a:p>
                      <a:pPr>
                        <a:lnSpc>
                          <a:spcPct val="80000"/>
                        </a:lnSpc>
                      </a:pPr>
                      <a:r>
                        <a:rPr lang="en-GB" sz="2000" b="1" i="1" dirty="0"/>
                        <a:t>If this fails</a:t>
                      </a:r>
                      <a:r>
                        <a:rPr lang="en-GB" sz="2000" i="1" dirty="0"/>
                        <a:t>: Refer the client to an eye specialist. </a:t>
                      </a:r>
                      <a:endParaRPr lang="en-GB" sz="2000" b="1" i="1" dirty="0"/>
                    </a:p>
                    <a:p>
                      <a:pPr>
                        <a:lnSpc>
                          <a:spcPct val="80000"/>
                        </a:lnSpc>
                        <a:buFont typeface="Arial" pitchFamily="34" charset="0"/>
                        <a:buChar char="•"/>
                      </a:pPr>
                      <a:endParaRPr lang="en-GB" sz="2000" b="1" dirty="0"/>
                    </a:p>
                    <a:p>
                      <a:pPr>
                        <a:lnSpc>
                          <a:spcPct val="80000"/>
                        </a:lnSpc>
                        <a:buFont typeface="Arial" pitchFamily="34" charset="0"/>
                        <a:buNone/>
                      </a:pPr>
                      <a:endParaRPr lang="en-GB" sz="2000" b="1" dirty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GB" sz="2000" b="1" dirty="0"/>
                        <a:t>Management (liquids)</a:t>
                      </a:r>
                      <a:r>
                        <a:rPr lang="en-GB" sz="2000" dirty="0"/>
                        <a:t> </a:t>
                      </a:r>
                    </a:p>
                    <a:p>
                      <a:pPr>
                        <a:lnSpc>
                          <a:spcPct val="80000"/>
                        </a:lnSpc>
                        <a:buFont typeface="Arial" pitchFamily="34" charset="0"/>
                        <a:buNone/>
                      </a:pPr>
                      <a:endParaRPr lang="en-GB" sz="2000" b="1" dirty="0"/>
                    </a:p>
                    <a:p>
                      <a:pPr marL="342900" indent="-342900">
                        <a:lnSpc>
                          <a:spcPct val="80000"/>
                        </a:lnSpc>
                        <a:buFont typeface="Wingdings" panose="05000000000000000000" pitchFamily="2" charset="2"/>
                        <a:buChar char="ü"/>
                      </a:pPr>
                      <a:r>
                        <a:rPr lang="en-GB" sz="2000" dirty="0"/>
                        <a:t>Flush eye with plenty of clean water.</a:t>
                      </a:r>
                    </a:p>
                    <a:p>
                      <a:pPr marL="0" indent="0">
                        <a:lnSpc>
                          <a:spcPct val="80000"/>
                        </a:lnSpc>
                        <a:buFont typeface="Wingdings" panose="05000000000000000000" pitchFamily="2" charset="2"/>
                        <a:buNone/>
                      </a:pPr>
                      <a:endParaRPr lang="en-GB" sz="2000" dirty="0"/>
                    </a:p>
                    <a:p>
                      <a:pPr>
                        <a:lnSpc>
                          <a:spcPct val="80000"/>
                        </a:lnSpc>
                        <a:buFont typeface="Arial" pitchFamily="34" charset="0"/>
                        <a:buNone/>
                      </a:pPr>
                      <a:r>
                        <a:rPr lang="en-GB" sz="2000" b="1" i="1" dirty="0"/>
                        <a:t>If cornea is damaged</a:t>
                      </a:r>
                      <a:r>
                        <a:rPr lang="en-GB" sz="2000" i="1" dirty="0"/>
                        <a:t>: Refer the client to an eye specialist.</a:t>
                      </a:r>
                      <a:endParaRPr lang="en-US" sz="2000" i="1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6" name="ihover-img" descr="http://ts3.mm.bing.net/images/thumbnail.aspx?q=1147982787798&amp;id=adbff64edf8fba8f71ad7cc9d7279cac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524000"/>
            <a:ext cx="2057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03826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228600"/>
            <a:ext cx="79248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/>
            </a:r>
            <a:br>
              <a:rPr lang="en-GB" dirty="0"/>
            </a:br>
            <a:r>
              <a:rPr lang="en-GB" sz="4400" dirty="0"/>
              <a:t>Management of </a:t>
            </a:r>
            <a:r>
              <a:rPr lang="en-GB" sz="4400" dirty="0" err="1" smtClean="0"/>
              <a:t>Stye</a:t>
            </a:r>
            <a:r>
              <a:rPr lang="en-GB" sz="4400" dirty="0"/>
              <a:t/>
            </a:r>
            <a:br>
              <a:rPr lang="en-GB" sz="4400" dirty="0"/>
            </a:br>
            <a:endParaRPr lang="en-US" sz="4400" dirty="0"/>
          </a:p>
        </p:txBody>
      </p:sp>
      <p:sp>
        <p:nvSpPr>
          <p:cNvPr id="119811" name="Rectangle 3"/>
          <p:cNvSpPr>
            <a:spLocks noGrp="1"/>
          </p:cNvSpPr>
          <p:nvPr>
            <p:ph type="body" idx="4294967295"/>
          </p:nvPr>
        </p:nvSpPr>
        <p:spPr>
          <a:xfrm>
            <a:off x="685800" y="1371600"/>
            <a:ext cx="5181600" cy="47244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GB" sz="2000" b="1" dirty="0"/>
              <a:t>Signs and symptoms</a:t>
            </a:r>
            <a:endParaRPr lang="en-GB" sz="2000" dirty="0"/>
          </a:p>
          <a:p>
            <a:pPr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r>
              <a:rPr lang="en-GB" sz="2000" dirty="0"/>
              <a:t>Itching </a:t>
            </a:r>
          </a:p>
          <a:p>
            <a:pPr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r>
              <a:rPr lang="en-GB" sz="2000" dirty="0"/>
              <a:t>Swelling </a:t>
            </a:r>
          </a:p>
          <a:p>
            <a:pPr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r>
              <a:rPr lang="en-GB" sz="2000" dirty="0"/>
              <a:t>Pain</a:t>
            </a:r>
          </a:p>
          <a:p>
            <a:pPr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r>
              <a:rPr lang="en-GB" sz="2000" dirty="0"/>
              <a:t>Tenderness </a:t>
            </a:r>
          </a:p>
          <a:p>
            <a:pPr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r>
              <a:rPr lang="en-GB" sz="2000" dirty="0"/>
              <a:t>Pus formation</a:t>
            </a:r>
          </a:p>
          <a:p>
            <a:pPr marL="0" indent="0">
              <a:lnSpc>
                <a:spcPct val="80000"/>
              </a:lnSpc>
            </a:pPr>
            <a:endParaRPr lang="en-GB" sz="2000" b="1" dirty="0"/>
          </a:p>
          <a:p>
            <a:pPr>
              <a:lnSpc>
                <a:spcPct val="80000"/>
              </a:lnSpc>
            </a:pPr>
            <a:r>
              <a:rPr lang="en-GB" sz="2000" b="1" dirty="0"/>
              <a:t>Cause </a:t>
            </a:r>
          </a:p>
          <a:p>
            <a:pPr>
              <a:lnSpc>
                <a:spcPct val="80000"/>
              </a:lnSpc>
              <a:buClrTx/>
              <a:buFont typeface="Wingdings" panose="05000000000000000000" pitchFamily="2" charset="2"/>
              <a:buChar char="ü"/>
            </a:pPr>
            <a:r>
              <a:rPr lang="en-GB" sz="2000" dirty="0"/>
              <a:t>An infection of the hair follicle of the eyelids (usually bacterial) </a:t>
            </a:r>
          </a:p>
          <a:p>
            <a:pPr>
              <a:lnSpc>
                <a:spcPct val="80000"/>
              </a:lnSpc>
            </a:pPr>
            <a:r>
              <a:rPr lang="en-GB" sz="2000" dirty="0"/>
              <a:t> </a:t>
            </a:r>
            <a:r>
              <a:rPr lang="en-GB" sz="2000" i="1" dirty="0"/>
              <a:t> </a:t>
            </a:r>
          </a:p>
          <a:p>
            <a:pPr marL="0" indent="0">
              <a:lnSpc>
                <a:spcPct val="80000"/>
              </a:lnSpc>
            </a:pPr>
            <a:r>
              <a:rPr lang="en-GB" sz="2000" b="1" dirty="0"/>
              <a:t>Local </a:t>
            </a:r>
            <a:r>
              <a:rPr lang="en-GB" sz="2000" b="1" dirty="0" smtClean="0"/>
              <a:t>names</a:t>
            </a:r>
            <a:endParaRPr lang="en-GB" sz="2000" b="1" dirty="0"/>
          </a:p>
          <a:p>
            <a:pPr>
              <a:lnSpc>
                <a:spcPct val="80000"/>
              </a:lnSpc>
              <a:buClrTx/>
              <a:buFont typeface="Wingdings" panose="05000000000000000000" pitchFamily="2" charset="2"/>
              <a:buChar char="ü"/>
            </a:pPr>
            <a:r>
              <a:rPr lang="en-GB" sz="2000" dirty="0" smtClean="0"/>
              <a:t>“</a:t>
            </a:r>
            <a:r>
              <a:rPr lang="en-GB" sz="2000" dirty="0" err="1" smtClean="0"/>
              <a:t>Nsokela</a:t>
            </a:r>
            <a:r>
              <a:rPr lang="en-GB" sz="2000" dirty="0" smtClean="0"/>
              <a:t>”, </a:t>
            </a:r>
            <a:endParaRPr lang="en-GB" sz="2000" dirty="0"/>
          </a:p>
          <a:p>
            <a:pPr>
              <a:lnSpc>
                <a:spcPct val="80000"/>
              </a:lnSpc>
            </a:pPr>
            <a:endParaRPr lang="en-GB" sz="2000" b="1" dirty="0"/>
          </a:p>
        </p:txBody>
      </p:sp>
      <p:pic>
        <p:nvPicPr>
          <p:cNvPr id="4" name="yui_3_3_0_12_1317287304048369" descr="http://ts3.mm.bing.net/images/thumbnail.aspx?q=1291359691182&amp;id=90c65318c15ae962edb07b38fa458a49">
            <a:hlinkClick r:id="rId2" tooltip="&quot;Stye (Pictures, Images, Photos, &amp; Diagrams)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1295400"/>
            <a:ext cx="25908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1" name="Rectangle 3"/>
          <p:cNvSpPr>
            <a:spLocks noGrp="1"/>
          </p:cNvSpPr>
          <p:nvPr>
            <p:ph type="body" idx="4294967295"/>
          </p:nvPr>
        </p:nvSpPr>
        <p:spPr>
          <a:xfrm>
            <a:off x="685800" y="1371600"/>
            <a:ext cx="5257800" cy="47244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GB" sz="2000" b="1" dirty="0"/>
              <a:t>Management </a:t>
            </a:r>
            <a:endParaRPr lang="en-GB" sz="2000" dirty="0"/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sz="2000" dirty="0"/>
              <a:t>Usually the stye will heal spontaneously. 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sz="2000" dirty="0"/>
              <a:t>Avoid rubbing the eye to prevent spreading the infection. 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sz="2000" dirty="0"/>
              <a:t>Apply a warm/hot compress to the eye. 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sz="2000" dirty="0" smtClean="0"/>
              <a:t>Remove </a:t>
            </a:r>
            <a:r>
              <a:rPr lang="en-GB" sz="2000" dirty="0"/>
              <a:t>the eye lash when it is loose. </a:t>
            </a:r>
            <a:endParaRPr lang="en-GB" sz="2000" dirty="0" smtClean="0"/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sz="2000" b="1" dirty="0" smtClean="0"/>
              <a:t>Refer to the clinic for management if the condition does not improve in a few days</a:t>
            </a:r>
            <a:endParaRPr lang="en-GB" sz="2000" b="1" dirty="0"/>
          </a:p>
          <a:p>
            <a:pPr>
              <a:lnSpc>
                <a:spcPct val="80000"/>
              </a:lnSpc>
            </a:pPr>
            <a:endParaRPr lang="en-GB" sz="2000" b="1" dirty="0"/>
          </a:p>
          <a:p>
            <a:pPr>
              <a:lnSpc>
                <a:spcPct val="80000"/>
              </a:lnSpc>
            </a:pPr>
            <a:r>
              <a:rPr lang="en-GB" sz="2000" b="1" dirty="0"/>
              <a:t>Prevention </a:t>
            </a:r>
            <a:endParaRPr lang="en-GB" sz="2000" dirty="0"/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sz="2000" dirty="0"/>
              <a:t>Remove loose eyelashes. 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sz="2000" dirty="0"/>
              <a:t>Practice good personal hygiene. </a:t>
            </a:r>
            <a:endParaRPr lang="en-US" sz="2000" dirty="0"/>
          </a:p>
        </p:txBody>
      </p:sp>
      <p:pic>
        <p:nvPicPr>
          <p:cNvPr id="5" name="yui_3_3_0_12_1317287304048369" descr="http://ts3.mm.bing.net/images/thumbnail.aspx?q=1291359691182&amp;id=90c65318c15ae962edb07b38fa458a49">
            <a:hlinkClick r:id="rId2" tooltip="&quot;Stye (Pictures, Images, Photos, &amp; Diagrams)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1295400"/>
            <a:ext cx="25908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228600"/>
            <a:ext cx="83058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/>
            </a:r>
            <a:br>
              <a:rPr lang="en-GB" dirty="0"/>
            </a:br>
            <a:r>
              <a:rPr lang="en-GB" sz="4400" dirty="0"/>
              <a:t>Management of Stye </a:t>
            </a:r>
            <a:r>
              <a:rPr lang="en-GB" sz="4400" b="0" dirty="0" smtClean="0"/>
              <a:t>(2)</a:t>
            </a:r>
            <a:r>
              <a:rPr lang="en-GB" sz="4400" dirty="0" smtClean="0"/>
              <a:t> </a:t>
            </a:r>
            <a:r>
              <a:rPr lang="en-GB" sz="4400" dirty="0"/>
              <a:t/>
            </a:r>
            <a:br>
              <a:rPr lang="en-GB" sz="4400" dirty="0"/>
            </a:b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8912723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/>
          </p:cNvSpPr>
          <p:nvPr>
            <p:ph type="title" idx="4294967295"/>
          </p:nvPr>
        </p:nvSpPr>
        <p:spPr>
          <a:xfrm>
            <a:off x="685800" y="152400"/>
            <a:ext cx="8001000" cy="1066800"/>
          </a:xfrm>
        </p:spPr>
        <p:txBody>
          <a:bodyPr>
            <a:normAutofit/>
          </a:bodyPr>
          <a:lstStyle/>
          <a:p>
            <a:pPr algn="ctr"/>
            <a:r>
              <a:rPr lang="en-GB" b="1" dirty="0"/>
              <a:t>Ophthalmia of the </a:t>
            </a:r>
            <a:r>
              <a:rPr lang="en-GB" b="1" dirty="0" err="1" smtClean="0"/>
              <a:t>Newborn</a:t>
            </a:r>
            <a:endParaRPr lang="en-US" b="1" dirty="0"/>
          </a:p>
        </p:txBody>
      </p:sp>
      <p:sp>
        <p:nvSpPr>
          <p:cNvPr id="123907" name="Rectangle 3"/>
          <p:cNvSpPr>
            <a:spLocks noGrp="1"/>
          </p:cNvSpPr>
          <p:nvPr>
            <p:ph type="body" idx="4294967295"/>
          </p:nvPr>
        </p:nvSpPr>
        <p:spPr>
          <a:xfrm>
            <a:off x="685800" y="1066800"/>
            <a:ext cx="7696200" cy="510540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endParaRPr lang="en-GB" sz="2000" b="1" dirty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GB" sz="2000" b="1" dirty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GB" sz="2000" b="1" dirty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GB" sz="2000" b="1" dirty="0"/>
          </a:p>
          <a:p>
            <a:pPr>
              <a:spcBef>
                <a:spcPts val="600"/>
              </a:spcBef>
              <a:spcAft>
                <a:spcPts val="600"/>
              </a:spcAft>
              <a:buFont typeface="Arial" charset="0"/>
              <a:buNone/>
            </a:pPr>
            <a:r>
              <a:rPr lang="en-GB" sz="2000" b="1" dirty="0"/>
              <a:t>Signs and symptoms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r>
              <a:rPr lang="en-GB" sz="2000" dirty="0"/>
              <a:t>Pus discharge from the eyes in babies less than 1 month old.</a:t>
            </a:r>
          </a:p>
          <a:p>
            <a:pPr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r>
              <a:rPr lang="en-GB" sz="2000" dirty="0"/>
              <a:t>Reddening of one or both eyes. </a:t>
            </a:r>
          </a:p>
          <a:p>
            <a:pPr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r>
              <a:rPr lang="en-GB" sz="2000" dirty="0"/>
              <a:t>Swelling of the eye lids. </a:t>
            </a:r>
          </a:p>
          <a:p>
            <a:pPr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r>
              <a:rPr lang="en-GB" sz="2000" dirty="0"/>
              <a:t>Pus discharge from the eyes.</a:t>
            </a:r>
          </a:p>
          <a:p>
            <a:pPr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r>
              <a:rPr lang="en-GB" sz="2000" dirty="0"/>
              <a:t>Excessive production of tears. </a:t>
            </a:r>
            <a:endParaRPr lang="en-GB" sz="2000" b="1" dirty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GB" sz="2000" b="1" dirty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GB" sz="2000" b="1" dirty="0"/>
              <a:t>Causes </a:t>
            </a:r>
          </a:p>
          <a:p>
            <a:pPr>
              <a:lnSpc>
                <a:spcPct val="80000"/>
              </a:lnSpc>
              <a:buClrTx/>
              <a:buFont typeface="Wingdings" panose="05000000000000000000" pitchFamily="2" charset="2"/>
              <a:buChar char="ü"/>
            </a:pPr>
            <a:r>
              <a:rPr lang="en-GB" sz="2000" dirty="0"/>
              <a:t>Bacterial infection (from birth canal or poor hygiene in caring for the newborn).</a:t>
            </a:r>
            <a:endParaRPr lang="en-GB" sz="2000" b="1" dirty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GB" sz="2000" b="1" dirty="0"/>
          </a:p>
          <a:p>
            <a:pPr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endParaRPr lang="en-GB" sz="2000" dirty="0"/>
          </a:p>
        </p:txBody>
      </p:sp>
      <p:pic>
        <p:nvPicPr>
          <p:cNvPr id="4" name="ihover-img" descr="http://ts2.mm.bing.net/images/thumbnail.aspx?q=1204471726141&amp;id=ba336bae4ba39ac8a6877f32c46fdc47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1338262"/>
            <a:ext cx="2910840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7" name="Rectangle 3"/>
          <p:cNvSpPr>
            <a:spLocks noGrp="1"/>
          </p:cNvSpPr>
          <p:nvPr>
            <p:ph type="body" idx="4294967295"/>
          </p:nvPr>
        </p:nvSpPr>
        <p:spPr>
          <a:xfrm>
            <a:off x="685800" y="1066800"/>
            <a:ext cx="7696200" cy="510540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endParaRPr lang="en-GB" sz="2000" b="1" dirty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GB" sz="2000" b="1" dirty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GB" sz="2000" b="1" dirty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GB" sz="2000" b="1" dirty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GB" sz="2000" b="1" dirty="0"/>
              <a:t>Prevention </a:t>
            </a:r>
            <a:endParaRPr lang="en-GB" sz="2000" dirty="0"/>
          </a:p>
          <a:p>
            <a:pPr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r>
              <a:rPr lang="en-GB" sz="2000" dirty="0"/>
              <a:t>Good antenatal care (ANC), including screening and treatment of mother for STIs and UTIs. </a:t>
            </a:r>
          </a:p>
          <a:p>
            <a:pPr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r>
              <a:rPr lang="en-GB" sz="2000" dirty="0"/>
              <a:t>Clean delivery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GB" sz="2000" b="1" dirty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GB" sz="2000" b="1" dirty="0"/>
              <a:t>Management </a:t>
            </a:r>
            <a:endParaRPr lang="en-GB" sz="2000" dirty="0"/>
          </a:p>
          <a:p>
            <a:pPr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r>
              <a:rPr lang="en-GB" sz="2000" dirty="0"/>
              <a:t>The </a:t>
            </a:r>
            <a:r>
              <a:rPr lang="en-GB" sz="2000" dirty="0" smtClean="0"/>
              <a:t>health shop dispenser </a:t>
            </a:r>
            <a:r>
              <a:rPr lang="en-GB" sz="2000" b="1" dirty="0" smtClean="0"/>
              <a:t>SHOULD NOT </a:t>
            </a:r>
            <a:r>
              <a:rPr lang="en-GB" sz="2000" dirty="0" smtClean="0"/>
              <a:t>attempt </a:t>
            </a:r>
            <a:r>
              <a:rPr lang="en-GB" sz="2000" dirty="0"/>
              <a:t>to treat this.</a:t>
            </a:r>
          </a:p>
          <a:p>
            <a:pPr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r>
              <a:rPr lang="en-GB" sz="2000" b="1" dirty="0"/>
              <a:t>REFER</a:t>
            </a:r>
            <a:r>
              <a:rPr lang="en-GB" sz="2000" dirty="0"/>
              <a:t> the child to the nearest health facility immediately.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ü"/>
            </a:pPr>
            <a:endParaRPr lang="en-GB" sz="2000" b="1" dirty="0">
              <a:solidFill>
                <a:srgbClr val="FF0000"/>
              </a:solidFill>
            </a:endParaRPr>
          </a:p>
          <a:p>
            <a:pPr marL="0" indent="0">
              <a:lnSpc>
                <a:spcPct val="80000"/>
              </a:lnSpc>
            </a:pPr>
            <a:endParaRPr lang="en-US" sz="2000" dirty="0"/>
          </a:p>
        </p:txBody>
      </p:sp>
      <p:pic>
        <p:nvPicPr>
          <p:cNvPr id="5" name="ihover-img" descr="http://ts2.mm.bing.net/images/thumbnail.aspx?q=1204471726141&amp;id=ba336bae4ba39ac8a6877f32c46fdc47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1371600"/>
            <a:ext cx="2910840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/>
          <p:cNvSpPr>
            <a:spLocks noGrp="1"/>
          </p:cNvSpPr>
          <p:nvPr>
            <p:ph type="title" idx="4294967295"/>
          </p:nvPr>
        </p:nvSpPr>
        <p:spPr>
          <a:xfrm>
            <a:off x="685800" y="152400"/>
            <a:ext cx="8001000" cy="1066800"/>
          </a:xfrm>
        </p:spPr>
        <p:txBody>
          <a:bodyPr>
            <a:normAutofit/>
          </a:bodyPr>
          <a:lstStyle/>
          <a:p>
            <a:pPr algn="ctr"/>
            <a:r>
              <a:rPr lang="en-GB" b="1" dirty="0"/>
              <a:t>Ophthalmia of the Newborn </a:t>
            </a:r>
            <a:r>
              <a:rPr lang="en-GB" b="0" dirty="0" smtClean="0"/>
              <a:t>(2)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790140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Exercise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to do in case of red eye, foreign body in the eye, </a:t>
            </a:r>
            <a:r>
              <a:rPr lang="en-US" dirty="0" err="1"/>
              <a:t>ophthalmia</a:t>
            </a:r>
            <a:r>
              <a:rPr lang="en-US" dirty="0"/>
              <a:t>, and stye</a:t>
            </a:r>
          </a:p>
        </p:txBody>
      </p:sp>
    </p:spTree>
    <p:extLst>
      <p:ext uri="{BB962C8B-B14F-4D97-AF65-F5344CB8AC3E}">
        <p14:creationId xmlns:p14="http://schemas.microsoft.com/office/powerpoint/2010/main" val="10559161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Eye conditions that MUST be referred immediately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Tx/>
              <a:buChar char="-"/>
            </a:pPr>
            <a:r>
              <a:rPr lang="en-US" dirty="0" smtClean="0"/>
              <a:t>Cataracts</a:t>
            </a:r>
          </a:p>
          <a:p>
            <a:pPr marL="457200" indent="-457200">
              <a:buFontTx/>
              <a:buChar char="-"/>
            </a:pPr>
            <a:r>
              <a:rPr lang="en-US" dirty="0" smtClean="0"/>
              <a:t>Keratitis</a:t>
            </a:r>
          </a:p>
          <a:p>
            <a:pPr marL="457200" indent="-457200">
              <a:buFontTx/>
              <a:buChar char="-"/>
            </a:pPr>
            <a:r>
              <a:rPr lang="en-US" dirty="0" smtClean="0"/>
              <a:t>Xerophthalmia</a:t>
            </a:r>
          </a:p>
          <a:p>
            <a:pPr marL="457200" indent="-457200">
              <a:buFontTx/>
              <a:buChar char="-"/>
            </a:pPr>
            <a:endParaRPr lang="en-US" dirty="0" smtClean="0"/>
          </a:p>
          <a:p>
            <a:pPr marL="457200" indent="-457200">
              <a:buFontTx/>
              <a:buChar char="-"/>
            </a:pPr>
            <a:endParaRPr lang="en-US" dirty="0" smtClean="0"/>
          </a:p>
          <a:p>
            <a:pPr marL="457200" indent="-457200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533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8153400" cy="4724400"/>
          </a:xfrm>
        </p:spPr>
        <p:txBody>
          <a:bodyPr>
            <a:normAutofit fontScale="62500" lnSpcReduction="20000"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</a:pPr>
            <a:r>
              <a:rPr lang="en-US" sz="3400" dirty="0"/>
              <a:t>As a result of actively participating in this session, the individual will be able to:</a:t>
            </a:r>
          </a:p>
          <a:p>
            <a:pPr marL="514350" lvl="0" indent="-365760">
              <a:spcBef>
                <a:spcPts val="300"/>
              </a:spcBef>
              <a:spcAft>
                <a:spcPts val="300"/>
              </a:spcAft>
              <a:buClrTx/>
              <a:buFont typeface="+mj-lt"/>
              <a:buAutoNum type="arabicPeriod"/>
            </a:pPr>
            <a:r>
              <a:rPr lang="en-US" sz="3400" dirty="0"/>
              <a:t>State which eye conditions the </a:t>
            </a:r>
            <a:r>
              <a:rPr lang="en-US" sz="3400" dirty="0" smtClean="0"/>
              <a:t>health shop dispenser </a:t>
            </a:r>
            <a:r>
              <a:rPr lang="en-US" sz="3400" dirty="0"/>
              <a:t>can treat and which she or he should refer.</a:t>
            </a:r>
          </a:p>
          <a:p>
            <a:pPr marL="514350" lvl="0" indent="-365760">
              <a:spcBef>
                <a:spcPts val="300"/>
              </a:spcBef>
              <a:spcAft>
                <a:spcPts val="300"/>
              </a:spcAft>
              <a:buClrTx/>
              <a:buFont typeface="+mj-lt"/>
              <a:buAutoNum type="arabicPeriod"/>
            </a:pPr>
            <a:r>
              <a:rPr lang="en-US" sz="3400" dirty="0"/>
              <a:t>Match the signs and symptoms of the following eye conditions with their conditions:</a:t>
            </a:r>
          </a:p>
          <a:p>
            <a:pPr marL="605790" lvl="1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dirty="0"/>
              <a:t>a. Red eye (conjunctivitis)</a:t>
            </a:r>
            <a:endParaRPr lang="en-US" sz="2400" dirty="0"/>
          </a:p>
          <a:p>
            <a:pPr marL="605790" lvl="1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dirty="0"/>
              <a:t>b. Foreign body (FB) in the eye</a:t>
            </a:r>
            <a:endParaRPr lang="en-US" sz="2400" dirty="0"/>
          </a:p>
          <a:p>
            <a:pPr marL="605790" lvl="1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dirty="0"/>
              <a:t>c. Stye </a:t>
            </a:r>
            <a:endParaRPr lang="en-US" sz="2400" dirty="0"/>
          </a:p>
          <a:p>
            <a:pPr marL="605790" lvl="1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dirty="0"/>
              <a:t>d. Ophthalmia of the newborn</a:t>
            </a:r>
            <a:endParaRPr lang="en-US" sz="2400" dirty="0"/>
          </a:p>
          <a:p>
            <a:pPr marL="605790" lvl="1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dirty="0"/>
              <a:t>e. Keratitis</a:t>
            </a:r>
            <a:endParaRPr lang="en-US" sz="2400" dirty="0"/>
          </a:p>
          <a:p>
            <a:pPr marL="605790" lvl="1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dirty="0"/>
              <a:t>f.  Cataract</a:t>
            </a:r>
            <a:endParaRPr lang="en-US" sz="2400" dirty="0"/>
          </a:p>
          <a:p>
            <a:pPr marL="605790" lvl="1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dirty="0"/>
              <a:t>g. Xerophthalmia </a:t>
            </a:r>
            <a:endParaRPr lang="en-US" sz="2400" dirty="0"/>
          </a:p>
          <a:p>
            <a:pPr marL="457200" lvl="0" indent="-309563">
              <a:spcBef>
                <a:spcPts val="300"/>
              </a:spcBef>
              <a:spcAft>
                <a:spcPts val="300"/>
              </a:spcAft>
            </a:pPr>
            <a:r>
              <a:rPr lang="en-US" sz="3400" dirty="0"/>
              <a:t>3. Describe the treatment to recommend for each of the eye conditions listed above.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hover-img" descr="http://ts1.mm.bing.net/images/thumbnail.aspx?q=1278322677600&amp;id=1f1efb3d9ea75e912487c4b96aeb3903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1905000"/>
            <a:ext cx="2286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0834" name="Rectangle 2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b="1" dirty="0"/>
              <a:t>Eye Conditions T</a:t>
            </a:r>
            <a:r>
              <a:rPr lang="en-GB" dirty="0"/>
              <a:t>hat MUST</a:t>
            </a:r>
            <a:r>
              <a:rPr lang="en-GB" b="1" dirty="0"/>
              <a:t> Be Referred Immediately: Cataracts</a:t>
            </a:r>
            <a:endParaRPr lang="en-US" b="1" dirty="0"/>
          </a:p>
        </p:txBody>
      </p:sp>
      <p:sp>
        <p:nvSpPr>
          <p:cNvPr id="120835" name="Rectangle 3"/>
          <p:cNvSpPr>
            <a:spLocks noGrp="1"/>
          </p:cNvSpPr>
          <p:nvPr>
            <p:ph type="body" idx="4294967295"/>
          </p:nvPr>
        </p:nvSpPr>
        <p:spPr>
          <a:xfrm>
            <a:off x="685800" y="1600201"/>
            <a:ext cx="5410200" cy="2895599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GB" sz="2000" b="1" dirty="0"/>
              <a:t>Signs and symptoms</a:t>
            </a:r>
          </a:p>
          <a:p>
            <a:pPr>
              <a:lnSpc>
                <a:spcPct val="90000"/>
              </a:lnSpc>
              <a:buClrTx/>
              <a:buFont typeface="Wingdings" panose="05000000000000000000" pitchFamily="2" charset="2"/>
              <a:buChar char="ü"/>
            </a:pPr>
            <a:r>
              <a:rPr lang="en-GB" sz="2000" dirty="0"/>
              <a:t>Clouding of the lens inside the eye.</a:t>
            </a:r>
          </a:p>
          <a:p>
            <a:pPr>
              <a:lnSpc>
                <a:spcPct val="90000"/>
              </a:lnSpc>
              <a:buClrTx/>
              <a:buFont typeface="Wingdings" panose="05000000000000000000" pitchFamily="2" charset="2"/>
              <a:buChar char="ü"/>
            </a:pPr>
            <a:r>
              <a:rPr lang="en-GB" sz="2000" dirty="0"/>
              <a:t>Reduced vision.</a:t>
            </a:r>
          </a:p>
          <a:p>
            <a:pPr>
              <a:lnSpc>
                <a:spcPct val="90000"/>
              </a:lnSpc>
              <a:buClrTx/>
              <a:buFont typeface="Wingdings" panose="05000000000000000000" pitchFamily="2" charset="2"/>
              <a:buChar char="ü"/>
            </a:pPr>
            <a:r>
              <a:rPr lang="en-GB" sz="2000" dirty="0"/>
              <a:t>Pupil is not the normal black colour but is grey, white, brown, or reddish in colour.</a:t>
            </a:r>
          </a:p>
          <a:p>
            <a:pPr>
              <a:lnSpc>
                <a:spcPct val="90000"/>
              </a:lnSpc>
              <a:buClrTx/>
              <a:buFont typeface="Wingdings" panose="05000000000000000000" pitchFamily="2" charset="2"/>
              <a:buChar char="ü"/>
            </a:pPr>
            <a:r>
              <a:rPr lang="en-GB" sz="2000" dirty="0"/>
              <a:t>Condition is not painful unless caused by trauma.  </a:t>
            </a:r>
          </a:p>
          <a:p>
            <a:pPr>
              <a:lnSpc>
                <a:spcPct val="90000"/>
              </a:lnSpc>
              <a:buClrTx/>
              <a:buFont typeface="Wingdings" panose="05000000000000000000" pitchFamily="2" charset="2"/>
              <a:buChar char="ü"/>
            </a:pPr>
            <a:r>
              <a:rPr lang="en-GB" sz="2000" dirty="0"/>
              <a:t>Eye is not red unless condition is caused by trauma. </a:t>
            </a:r>
          </a:p>
          <a:p>
            <a:pPr>
              <a:lnSpc>
                <a:spcPct val="90000"/>
              </a:lnSpc>
            </a:pPr>
            <a:endParaRPr lang="en-GB" sz="2000" b="1" dirty="0"/>
          </a:p>
          <a:p>
            <a:pPr>
              <a:lnSpc>
                <a:spcPct val="90000"/>
              </a:lnSpc>
            </a:pPr>
            <a:endParaRPr lang="en-GB" sz="2000" b="1" dirty="0"/>
          </a:p>
        </p:txBody>
      </p:sp>
      <p:sp>
        <p:nvSpPr>
          <p:cNvPr id="5" name="Rectangle 3"/>
          <p:cNvSpPr txBox="1">
            <a:spLocks/>
          </p:cNvSpPr>
          <p:nvPr/>
        </p:nvSpPr>
        <p:spPr>
          <a:xfrm>
            <a:off x="685800" y="4495800"/>
            <a:ext cx="4114800" cy="19351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7AA9AE"/>
              </a:buClr>
              <a:buFont typeface="Arial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7AA9AE"/>
              </a:buClr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7AA9AE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7AA9AE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7AA9AE"/>
              </a:buClr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GB" sz="2000" b="1" dirty="0"/>
              <a:t>Causes </a:t>
            </a:r>
          </a:p>
          <a:p>
            <a:pPr>
              <a:lnSpc>
                <a:spcPct val="90000"/>
              </a:lnSpc>
              <a:buClrTx/>
              <a:buFont typeface="Wingdings" panose="05000000000000000000" pitchFamily="2" charset="2"/>
              <a:buChar char="ü"/>
            </a:pPr>
            <a:r>
              <a:rPr lang="en-GB" sz="2000" dirty="0"/>
              <a:t>Old age</a:t>
            </a:r>
          </a:p>
          <a:p>
            <a:pPr>
              <a:lnSpc>
                <a:spcPct val="90000"/>
              </a:lnSpc>
              <a:buClrTx/>
              <a:buFont typeface="Wingdings" panose="05000000000000000000" pitchFamily="2" charset="2"/>
              <a:buChar char="ü"/>
            </a:pPr>
            <a:r>
              <a:rPr lang="en-GB" sz="2000" dirty="0"/>
              <a:t>Trauma</a:t>
            </a:r>
          </a:p>
          <a:p>
            <a:pPr>
              <a:lnSpc>
                <a:spcPct val="90000"/>
              </a:lnSpc>
              <a:buClrTx/>
              <a:buFont typeface="Wingdings" panose="05000000000000000000" pitchFamily="2" charset="2"/>
              <a:buChar char="ü"/>
            </a:pPr>
            <a:r>
              <a:rPr lang="en-GB" sz="2000" dirty="0"/>
              <a:t>Genetic</a:t>
            </a:r>
          </a:p>
          <a:p>
            <a:pPr>
              <a:lnSpc>
                <a:spcPct val="90000"/>
              </a:lnSpc>
              <a:buClrTx/>
              <a:buFont typeface="Wingdings" panose="05000000000000000000" pitchFamily="2" charset="2"/>
              <a:buChar char="ü"/>
            </a:pPr>
            <a:r>
              <a:rPr lang="en-GB" sz="2000" dirty="0"/>
              <a:t>Severe dehydration in childhood </a:t>
            </a:r>
            <a:endParaRPr lang="en-GB" sz="2000" b="1" dirty="0"/>
          </a:p>
          <a:p>
            <a:pPr>
              <a:lnSpc>
                <a:spcPct val="90000"/>
              </a:lnSpc>
            </a:pPr>
            <a:endParaRPr lang="en-GB" sz="2000" b="1" dirty="0"/>
          </a:p>
          <a:p>
            <a:pPr>
              <a:lnSpc>
                <a:spcPct val="90000"/>
              </a:lnSpc>
            </a:pPr>
            <a:endParaRPr lang="en-GB" sz="2000" b="1" dirty="0"/>
          </a:p>
        </p:txBody>
      </p:sp>
      <p:sp>
        <p:nvSpPr>
          <p:cNvPr id="6" name="Rectangle 3"/>
          <p:cNvSpPr txBox="1">
            <a:spLocks/>
          </p:cNvSpPr>
          <p:nvPr/>
        </p:nvSpPr>
        <p:spPr>
          <a:xfrm>
            <a:off x="5105400" y="4495800"/>
            <a:ext cx="3429000" cy="838199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7AA9AE"/>
              </a:buClr>
              <a:buFont typeface="Arial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7AA9AE"/>
              </a:buClr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7AA9AE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7AA9AE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7AA9AE"/>
              </a:buClr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GB" sz="2000" b="1" dirty="0"/>
              <a:t>Management</a:t>
            </a:r>
          </a:p>
          <a:p>
            <a:pPr>
              <a:lnSpc>
                <a:spcPct val="90000"/>
              </a:lnSpc>
              <a:buClrTx/>
              <a:buFont typeface="Wingdings" panose="05000000000000000000" pitchFamily="2" charset="2"/>
              <a:buChar char="ü"/>
            </a:pPr>
            <a:r>
              <a:rPr lang="en-GB" sz="2000" dirty="0"/>
              <a:t>Refer immediately</a:t>
            </a:r>
            <a:endParaRPr lang="en-GB" sz="2000" b="1" dirty="0"/>
          </a:p>
          <a:p>
            <a:pPr>
              <a:lnSpc>
                <a:spcPct val="90000"/>
              </a:lnSpc>
            </a:pPr>
            <a:endParaRPr lang="en-GB" sz="2000" b="1" dirty="0"/>
          </a:p>
          <a:p>
            <a:pPr>
              <a:lnSpc>
                <a:spcPct val="90000"/>
              </a:lnSpc>
            </a:pPr>
            <a:endParaRPr lang="en-GB" sz="2000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3" name="Rectangle 3"/>
          <p:cNvSpPr>
            <a:spLocks noGrp="1"/>
          </p:cNvSpPr>
          <p:nvPr>
            <p:ph type="body" idx="4294967295"/>
          </p:nvPr>
        </p:nvSpPr>
        <p:spPr>
          <a:xfrm>
            <a:off x="685800" y="1524000"/>
            <a:ext cx="7239000" cy="495300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endParaRPr lang="en-GB" sz="800" b="1" dirty="0"/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</a:pPr>
            <a:r>
              <a:rPr lang="en-GB" sz="2000" b="1" dirty="0"/>
              <a:t>Signs and symptoms</a:t>
            </a:r>
          </a:p>
          <a:p>
            <a:pPr marL="342900" lvl="1" indent="-342900"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r>
              <a:rPr lang="en-GB" sz="2000" dirty="0"/>
              <a:t>Inflammation of the cornea. </a:t>
            </a:r>
          </a:p>
          <a:p>
            <a:pPr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r>
              <a:rPr lang="en-GB" sz="2000" dirty="0"/>
              <a:t>Redness of the white part of the eye.</a:t>
            </a:r>
          </a:p>
          <a:p>
            <a:pPr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r>
              <a:rPr lang="en-GB" sz="2000" dirty="0"/>
              <a:t>The cornea is cloudy (not clear). </a:t>
            </a:r>
          </a:p>
          <a:p>
            <a:pPr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r>
              <a:rPr lang="en-GB" sz="2000" dirty="0"/>
              <a:t>Client cannot see clearly.</a:t>
            </a:r>
          </a:p>
          <a:p>
            <a:pPr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r>
              <a:rPr lang="en-GB" sz="2000" dirty="0"/>
              <a:t>Condition is often in one eye. </a:t>
            </a:r>
          </a:p>
          <a:p>
            <a:pPr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r>
              <a:rPr lang="en-GB" sz="2000" dirty="0"/>
              <a:t>Eye is painful.</a:t>
            </a:r>
          </a:p>
          <a:p>
            <a:pPr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endParaRPr lang="en-GB" sz="2000" dirty="0"/>
          </a:p>
          <a:p>
            <a:pPr>
              <a:lnSpc>
                <a:spcPct val="80000"/>
              </a:lnSpc>
            </a:pPr>
            <a:r>
              <a:rPr lang="en-GB" sz="2000" b="1" dirty="0"/>
              <a:t>Causes </a:t>
            </a:r>
            <a:endParaRPr lang="en-GB" sz="2000" dirty="0"/>
          </a:p>
          <a:p>
            <a:pPr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r>
              <a:rPr lang="en-GB" sz="2000" dirty="0"/>
              <a:t>Infection: leading to wounds in the cornea.</a:t>
            </a:r>
          </a:p>
          <a:p>
            <a:pPr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r>
              <a:rPr lang="en-GB" sz="2000" dirty="0"/>
              <a:t>Injury: chemical, foreign bodies.</a:t>
            </a:r>
            <a:endParaRPr lang="en-GB" sz="2000" b="1" dirty="0"/>
          </a:p>
        </p:txBody>
      </p:sp>
      <p:pic>
        <p:nvPicPr>
          <p:cNvPr id="4" name="ihover-img" descr="http://ts4.mm.bing.net/images/thumbnail.aspx?q=1168717784735&amp;id=6e54a62b45d5de472a95f8d2f0065f9f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1600200"/>
            <a:ext cx="176784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>
            <a:spLocks noGrp="1"/>
          </p:cNvSpPr>
          <p:nvPr>
            <p:ph type="title" idx="4294967295"/>
          </p:nvPr>
        </p:nvSpPr>
        <p:spPr>
          <a:xfrm>
            <a:off x="685800" y="304800"/>
            <a:ext cx="8001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/>
              <a:t>Eye Conditions T</a:t>
            </a:r>
            <a:r>
              <a:rPr lang="en-GB" dirty="0"/>
              <a:t>hat MUST</a:t>
            </a:r>
            <a:r>
              <a:rPr lang="en-GB" b="1" dirty="0"/>
              <a:t> Be Referred Immediately: </a:t>
            </a:r>
            <a:r>
              <a:rPr lang="en-GB" b="1" dirty="0" smtClean="0"/>
              <a:t>Keratitis (1)</a:t>
            </a:r>
            <a:endParaRPr lang="en-US" b="1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3" name="Rectangle 3"/>
          <p:cNvSpPr>
            <a:spLocks noGrp="1"/>
          </p:cNvSpPr>
          <p:nvPr>
            <p:ph type="body" idx="4294967295"/>
          </p:nvPr>
        </p:nvSpPr>
        <p:spPr>
          <a:xfrm>
            <a:off x="685800" y="1447800"/>
            <a:ext cx="5638800" cy="495300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endParaRPr lang="en-GB" sz="800" b="1" dirty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sz="2000" b="1" dirty="0"/>
              <a:t>Management </a:t>
            </a:r>
            <a:r>
              <a:rPr lang="en-GB" sz="2000" dirty="0"/>
              <a:t>(adults and children)</a:t>
            </a:r>
            <a:r>
              <a:rPr lang="en-GB" sz="2000" b="1" dirty="0"/>
              <a:t> </a:t>
            </a:r>
            <a:endParaRPr lang="en-GB" sz="2000" dirty="0"/>
          </a:p>
          <a:p>
            <a:pPr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r>
              <a:rPr lang="en-GB" sz="2000" dirty="0" smtClean="0"/>
              <a:t>Explain </a:t>
            </a:r>
            <a:r>
              <a:rPr lang="en-GB" sz="2000" dirty="0"/>
              <a:t>the seriousness of the condition to the client or caregiver. </a:t>
            </a:r>
          </a:p>
          <a:p>
            <a:pPr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r>
              <a:rPr lang="en-GB" sz="2000" b="1" dirty="0"/>
              <a:t>REFER</a:t>
            </a:r>
            <a:r>
              <a:rPr lang="en-GB" sz="2000" dirty="0"/>
              <a:t> to a qualified specialist.</a:t>
            </a:r>
            <a:endParaRPr lang="en-GB" sz="2000" b="1" dirty="0"/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endParaRPr lang="en-GB" sz="2000" b="1" dirty="0"/>
          </a:p>
          <a:p>
            <a:pPr marL="0" indent="0">
              <a:lnSpc>
                <a:spcPct val="80000"/>
              </a:lnSpc>
            </a:pPr>
            <a:r>
              <a:rPr lang="en-GB" sz="2000" b="1" dirty="0"/>
              <a:t>Prevention </a:t>
            </a:r>
            <a:endParaRPr lang="en-GB" sz="2000" dirty="0"/>
          </a:p>
          <a:p>
            <a:pPr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/>
              <a:t>Wear protective goggles when doing potentially dangerous work.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/>
              <a:t>Warn children playing with sticks on risk of eye injuries. </a:t>
            </a:r>
            <a:endParaRPr lang="en-US" sz="2000" dirty="0"/>
          </a:p>
        </p:txBody>
      </p:sp>
      <p:sp>
        <p:nvSpPr>
          <p:cNvPr id="5" name="Rectangle 2"/>
          <p:cNvSpPr>
            <a:spLocks noGrp="1"/>
          </p:cNvSpPr>
          <p:nvPr>
            <p:ph type="title" idx="4294967295"/>
          </p:nvPr>
        </p:nvSpPr>
        <p:spPr>
          <a:xfrm>
            <a:off x="685800" y="304800"/>
            <a:ext cx="8001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/>
              <a:t>Eye Conditions T</a:t>
            </a:r>
            <a:r>
              <a:rPr lang="en-GB" dirty="0"/>
              <a:t>hat MUST</a:t>
            </a:r>
            <a:r>
              <a:rPr lang="en-GB" b="1" dirty="0"/>
              <a:t> Be Referred Immediately: Keratitis </a:t>
            </a:r>
            <a:r>
              <a:rPr lang="en-GB" b="0" dirty="0" smtClean="0"/>
              <a:t>(2)</a:t>
            </a:r>
            <a:endParaRPr lang="en-US" b="0" dirty="0"/>
          </a:p>
        </p:txBody>
      </p:sp>
      <p:pic>
        <p:nvPicPr>
          <p:cNvPr id="6" name="ihover-img" descr="http://ts4.mm.bing.net/images/thumbnail.aspx?q=1168717784735&amp;id=6e54a62b45d5de472a95f8d2f0065f9f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1600200"/>
            <a:ext cx="176784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695253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1" name="Rectangle 3"/>
          <p:cNvSpPr>
            <a:spLocks noGrp="1"/>
          </p:cNvSpPr>
          <p:nvPr>
            <p:ph type="body" idx="4294967295"/>
          </p:nvPr>
        </p:nvSpPr>
        <p:spPr>
          <a:xfrm>
            <a:off x="685800" y="1524001"/>
            <a:ext cx="7315200" cy="4724399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</a:pPr>
            <a:r>
              <a:rPr lang="en-GB" sz="2000" b="1" dirty="0"/>
              <a:t>Signs and symptoms</a:t>
            </a:r>
          </a:p>
          <a:p>
            <a:pPr>
              <a:lnSpc>
                <a:spcPct val="90000"/>
              </a:lnSpc>
              <a:buClrTx/>
              <a:buFont typeface="Wingdings" panose="05000000000000000000" pitchFamily="2" charset="2"/>
              <a:buChar char="ü"/>
            </a:pPr>
            <a:r>
              <a:rPr lang="en-GB" sz="2000" dirty="0"/>
              <a:t>Dryness of the part of the eye ball exposed to air and light.</a:t>
            </a:r>
          </a:p>
          <a:p>
            <a:pPr>
              <a:lnSpc>
                <a:spcPct val="90000"/>
              </a:lnSpc>
              <a:buClrTx/>
              <a:buFont typeface="Wingdings" panose="05000000000000000000" pitchFamily="2" charset="2"/>
              <a:buChar char="ü"/>
            </a:pPr>
            <a:r>
              <a:rPr lang="en-GB" sz="2000" dirty="0"/>
              <a:t>Night blindness.</a:t>
            </a:r>
          </a:p>
          <a:p>
            <a:pPr>
              <a:lnSpc>
                <a:spcPct val="90000"/>
              </a:lnSpc>
              <a:buClrTx/>
              <a:buFont typeface="Wingdings" panose="05000000000000000000" pitchFamily="2" charset="2"/>
              <a:buChar char="ü"/>
            </a:pPr>
            <a:r>
              <a:rPr lang="en-GB" sz="2000" dirty="0"/>
              <a:t>Dryness of the conjunctiva and cornea.</a:t>
            </a:r>
          </a:p>
          <a:p>
            <a:pPr>
              <a:lnSpc>
                <a:spcPct val="90000"/>
              </a:lnSpc>
              <a:buClrTx/>
              <a:buFont typeface="Wingdings" panose="05000000000000000000" pitchFamily="2" charset="2"/>
              <a:buChar char="ü"/>
            </a:pPr>
            <a:r>
              <a:rPr lang="en-GB" sz="2000" dirty="0"/>
              <a:t>Complete cornea damage and total blindness.</a:t>
            </a:r>
            <a:endParaRPr lang="en-GB" sz="2000" b="1" dirty="0"/>
          </a:p>
          <a:p>
            <a:pPr>
              <a:lnSpc>
                <a:spcPct val="90000"/>
              </a:lnSpc>
              <a:buFont typeface="Arial" charset="0"/>
              <a:buNone/>
            </a:pPr>
            <a:endParaRPr lang="en-GB" sz="2000" b="1" dirty="0"/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GB" sz="2000" b="1" dirty="0"/>
              <a:t>Cause</a:t>
            </a:r>
          </a:p>
          <a:p>
            <a:pPr>
              <a:lnSpc>
                <a:spcPct val="90000"/>
              </a:lnSpc>
              <a:buClrTx/>
              <a:buFont typeface="Wingdings" panose="05000000000000000000" pitchFamily="2" charset="2"/>
              <a:buChar char="ü"/>
            </a:pPr>
            <a:r>
              <a:rPr lang="en-GB" sz="2000" dirty="0"/>
              <a:t>Vitamin A deficiency </a:t>
            </a:r>
            <a:endParaRPr lang="en-GB" sz="2000" b="1" dirty="0"/>
          </a:p>
          <a:p>
            <a:pPr>
              <a:lnSpc>
                <a:spcPct val="90000"/>
              </a:lnSpc>
              <a:buFont typeface="Arial" charset="0"/>
              <a:buNone/>
            </a:pPr>
            <a:endParaRPr lang="en-GB" sz="2000" b="1" dirty="0"/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GB" sz="2000" b="1" dirty="0"/>
              <a:t>Management </a:t>
            </a:r>
            <a:r>
              <a:rPr lang="en-GB" sz="2000" dirty="0"/>
              <a:t>: </a:t>
            </a:r>
            <a:r>
              <a:rPr lang="en-GB" sz="2000" b="1" dirty="0"/>
              <a:t>REFER </a:t>
            </a:r>
            <a:r>
              <a:rPr lang="en-GB" sz="2000" dirty="0"/>
              <a:t>to hospital.</a:t>
            </a:r>
            <a:endParaRPr lang="en-GB" sz="2000" dirty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endParaRPr lang="en-GB" sz="2000" b="1" dirty="0"/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GB" sz="2000" b="1" dirty="0"/>
              <a:t>Prevention</a:t>
            </a:r>
            <a:endParaRPr lang="en-GB" sz="2000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en-GB" sz="2000" dirty="0"/>
              <a:t>Balanced diet, especially for children, women, long-term hospital in-patients, and boarding school students.</a:t>
            </a:r>
            <a:endParaRPr lang="en-US" sz="2000" dirty="0"/>
          </a:p>
        </p:txBody>
      </p:sp>
      <p:pic>
        <p:nvPicPr>
          <p:cNvPr id="4" name="yui_3_3_0_12_1317289325517418" descr="http://ts3.mm.bing.net/images/thumbnail.aspx?q=1220824013634&amp;id=a1fd510c251885539f9cce4e9b1fb489">
            <a:hlinkClick r:id="rId2" tooltip="&quot;Definition: Scarring of the cornea due to poor wetting by the tear ...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2362200"/>
            <a:ext cx="17907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>
            <a:spLocks noGrp="1"/>
          </p:cNvSpPr>
          <p:nvPr>
            <p:ph type="title" idx="4294967295"/>
          </p:nvPr>
        </p:nvSpPr>
        <p:spPr>
          <a:xfrm>
            <a:off x="685800" y="304800"/>
            <a:ext cx="8001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/>
              <a:t>Eye Conditions T</a:t>
            </a:r>
            <a:r>
              <a:rPr lang="en-GB" dirty="0"/>
              <a:t>hat MUST</a:t>
            </a:r>
            <a:r>
              <a:rPr lang="en-GB" b="1" dirty="0"/>
              <a:t> Be Referred Immediately: Xerophthalmia</a:t>
            </a:r>
            <a:endParaRPr lang="en-US" b="1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1" name="Rectangle 3"/>
          <p:cNvSpPr>
            <a:spLocks noGrp="1"/>
          </p:cNvSpPr>
          <p:nvPr>
            <p:ph type="body" idx="4294967295"/>
          </p:nvPr>
        </p:nvSpPr>
        <p:spPr>
          <a:xfrm>
            <a:off x="685800" y="1524001"/>
            <a:ext cx="8001000" cy="4724399"/>
          </a:xfrm>
        </p:spPr>
        <p:txBody>
          <a:bodyPr>
            <a:normAutofit fontScale="62500" lnSpcReduction="20000"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</a:pPr>
            <a:r>
              <a:rPr lang="en-US" sz="3400" dirty="0"/>
              <a:t>As a result of actively participating in this session, </a:t>
            </a:r>
            <a:r>
              <a:rPr lang="en-US" sz="3400" dirty="0" smtClean="0"/>
              <a:t>are you now able </a:t>
            </a:r>
            <a:r>
              <a:rPr lang="en-US" sz="3400" dirty="0"/>
              <a:t>to:</a:t>
            </a:r>
          </a:p>
          <a:p>
            <a:pPr marL="514350" lvl="0" indent="-365760">
              <a:spcBef>
                <a:spcPts val="300"/>
              </a:spcBef>
              <a:spcAft>
                <a:spcPts val="300"/>
              </a:spcAft>
              <a:buClrTx/>
              <a:buFont typeface="+mj-lt"/>
              <a:buAutoNum type="arabicPeriod"/>
            </a:pPr>
            <a:r>
              <a:rPr lang="en-US" sz="3400" dirty="0"/>
              <a:t>State which eye conditions the </a:t>
            </a:r>
            <a:r>
              <a:rPr lang="en-US" sz="3400" dirty="0" smtClean="0"/>
              <a:t>health shop dispenser </a:t>
            </a:r>
            <a:r>
              <a:rPr lang="en-US" sz="3400" dirty="0"/>
              <a:t>can </a:t>
            </a:r>
            <a:r>
              <a:rPr lang="en-US" sz="3400" dirty="0" smtClean="0"/>
              <a:t>provide advice for and initiate treatment </a:t>
            </a:r>
            <a:r>
              <a:rPr lang="en-US" sz="3400" dirty="0"/>
              <a:t>and which </a:t>
            </a:r>
            <a:r>
              <a:rPr lang="en-US" sz="3400" dirty="0" smtClean="0"/>
              <a:t>to refer?</a:t>
            </a:r>
            <a:endParaRPr lang="en-US" sz="3400" dirty="0"/>
          </a:p>
          <a:p>
            <a:pPr marL="514350" lvl="0" indent="-365760">
              <a:spcBef>
                <a:spcPts val="300"/>
              </a:spcBef>
              <a:spcAft>
                <a:spcPts val="300"/>
              </a:spcAft>
              <a:buClrTx/>
              <a:buFont typeface="+mj-lt"/>
              <a:buAutoNum type="arabicPeriod"/>
            </a:pPr>
            <a:r>
              <a:rPr lang="en-US" sz="3400" dirty="0"/>
              <a:t>Match the signs and symptoms of the following eye conditions with their conditions:</a:t>
            </a:r>
          </a:p>
          <a:p>
            <a:pPr marL="605790" lvl="1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dirty="0"/>
              <a:t>a. Red eye (conjunctivitis)</a:t>
            </a:r>
            <a:endParaRPr lang="en-US" sz="2400" dirty="0"/>
          </a:p>
          <a:p>
            <a:pPr marL="605790" lvl="1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dirty="0"/>
              <a:t>b. Foreign body (FB) in the eye</a:t>
            </a:r>
            <a:endParaRPr lang="en-US" sz="2400" dirty="0"/>
          </a:p>
          <a:p>
            <a:pPr marL="605790" lvl="1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dirty="0"/>
              <a:t>c. </a:t>
            </a:r>
            <a:r>
              <a:rPr lang="en-US" dirty="0" err="1"/>
              <a:t>Stye</a:t>
            </a:r>
            <a:r>
              <a:rPr lang="en-US" dirty="0"/>
              <a:t> </a:t>
            </a:r>
            <a:endParaRPr lang="en-US" sz="2400" dirty="0"/>
          </a:p>
          <a:p>
            <a:pPr marL="605790" lvl="1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dirty="0"/>
              <a:t>d. Ophthalmia of the newborn</a:t>
            </a:r>
            <a:endParaRPr lang="en-US" sz="2400" dirty="0"/>
          </a:p>
          <a:p>
            <a:pPr marL="605790" lvl="1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dirty="0"/>
              <a:t>e. Keratitis</a:t>
            </a:r>
            <a:endParaRPr lang="en-US" sz="2400" dirty="0"/>
          </a:p>
          <a:p>
            <a:pPr marL="605790" lvl="1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dirty="0"/>
              <a:t>f.  Cataract</a:t>
            </a:r>
            <a:endParaRPr lang="en-US" sz="2400" dirty="0"/>
          </a:p>
          <a:p>
            <a:pPr marL="605790" lvl="1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dirty="0"/>
              <a:t>g. Xerophthalmia </a:t>
            </a:r>
            <a:endParaRPr lang="en-US" sz="2400" dirty="0"/>
          </a:p>
          <a:p>
            <a:pPr marL="457200" lvl="0" indent="-309563">
              <a:spcBef>
                <a:spcPts val="300"/>
              </a:spcBef>
              <a:spcAft>
                <a:spcPts val="300"/>
              </a:spcAft>
            </a:pPr>
            <a:r>
              <a:rPr lang="en-US" sz="3400" dirty="0"/>
              <a:t>3. Describe the treatment to recommend for each of the eye conditions listed </a:t>
            </a:r>
            <a:r>
              <a:rPr lang="en-US" sz="3400" dirty="0" smtClean="0"/>
              <a:t>above?</a:t>
            </a:r>
            <a:endParaRPr lang="en-US" sz="3400" dirty="0"/>
          </a:p>
          <a:p>
            <a:pPr marL="0" indent="0">
              <a:lnSpc>
                <a:spcPct val="90000"/>
              </a:lnSpc>
            </a:pPr>
            <a:endParaRPr lang="en-US" sz="2000" dirty="0"/>
          </a:p>
        </p:txBody>
      </p:sp>
      <p:sp>
        <p:nvSpPr>
          <p:cNvPr id="5" name="Rectangle 2"/>
          <p:cNvSpPr>
            <a:spLocks noGrp="1"/>
          </p:cNvSpPr>
          <p:nvPr>
            <p:ph type="title" idx="4294967295"/>
          </p:nvPr>
        </p:nvSpPr>
        <p:spPr>
          <a:xfrm>
            <a:off x="685800" y="304800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en-GB" b="1" dirty="0" smtClean="0"/>
              <a:t>Review of Objectives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99043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/>
              <a:t>The eye is a delicate organ. 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Some eye conditions are short-lived and can be successfully managed at the </a:t>
            </a:r>
            <a:r>
              <a:rPr lang="en-US" dirty="0" smtClean="0"/>
              <a:t>health shop. </a:t>
            </a: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/>
              <a:t>Many need specialized attention and have to be referred for specialized attention as they can be a sign of serious  complications that may easily lead to permanent eye damage or even loss of vision.</a:t>
            </a:r>
          </a:p>
        </p:txBody>
      </p:sp>
    </p:spTree>
    <p:extLst>
      <p:ext uri="{BB962C8B-B14F-4D97-AF65-F5344CB8AC3E}">
        <p14:creationId xmlns:p14="http://schemas.microsoft.com/office/powerpoint/2010/main" val="34138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/>
              <a:t>Structure of the Eye</a:t>
            </a:r>
          </a:p>
        </p:txBody>
      </p:sp>
      <p:pic>
        <p:nvPicPr>
          <p:cNvPr id="4" name="Content Placeholder 3" descr="h9991343_005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981200"/>
            <a:ext cx="5086350" cy="356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/>
              <a:t>Common Eye Conditions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229600" cy="4343399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/>
              <a:t>Red eye (conjunctivitis) </a:t>
            </a:r>
            <a:r>
              <a:rPr lang="en-US" sz="2800" dirty="0" smtClean="0"/>
              <a:t>             </a:t>
            </a:r>
            <a:endParaRPr lang="en-US" sz="2800" dirty="0"/>
          </a:p>
          <a:p>
            <a:pPr>
              <a:buFont typeface="Arial" pitchFamily="34" charset="0"/>
              <a:buChar char="•"/>
            </a:pPr>
            <a:r>
              <a:rPr lang="en-US" sz="2800" dirty="0"/>
              <a:t>Foreign body in the </a:t>
            </a:r>
            <a:r>
              <a:rPr lang="en-US" sz="2800" dirty="0" smtClean="0"/>
              <a:t>eye                 Referral to the clinic</a:t>
            </a:r>
            <a:endParaRPr lang="en-US" sz="2800" dirty="0"/>
          </a:p>
          <a:p>
            <a:pPr>
              <a:buFont typeface="Arial" pitchFamily="34" charset="0"/>
              <a:buChar char="•"/>
            </a:pPr>
            <a:r>
              <a:rPr lang="en-US" sz="2800" dirty="0"/>
              <a:t>Ophthalmia of the newborn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/>
              <a:t>Stye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/>
              <a:t>Keratitis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/>
              <a:t>Cataract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/>
              <a:t>Xerophthalmia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Right Brace 3"/>
          <p:cNvSpPr/>
          <p:nvPr/>
        </p:nvSpPr>
        <p:spPr>
          <a:xfrm>
            <a:off x="3200400" y="3657600"/>
            <a:ext cx="1219200" cy="1676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495800" y="4191000"/>
            <a:ext cx="419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Referral to an eye specialist</a:t>
            </a:r>
          </a:p>
        </p:txBody>
      </p:sp>
      <p:sp>
        <p:nvSpPr>
          <p:cNvPr id="7" name="Right Brace 6"/>
          <p:cNvSpPr/>
          <p:nvPr/>
        </p:nvSpPr>
        <p:spPr>
          <a:xfrm>
            <a:off x="4572000" y="1828800"/>
            <a:ext cx="1219200" cy="1676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600200"/>
            <a:ext cx="7162800" cy="17526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Red Eye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Red Eye (conjunctivitis</a:t>
            </a:r>
            <a:r>
              <a:rPr lang="en-US" sz="4000" b="1" dirty="0" smtClean="0"/>
              <a:t>) (1)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4114800" cy="4876800"/>
          </a:xfrm>
        </p:spPr>
        <p:txBody>
          <a:bodyPr>
            <a:normAutofit/>
          </a:bodyPr>
          <a:lstStyle/>
          <a:p>
            <a:pPr marL="0" indent="0"/>
            <a:r>
              <a:rPr lang="en-US" dirty="0"/>
              <a:t>Red eye (also called </a:t>
            </a:r>
            <a:r>
              <a:rPr lang="en-US" i="1" dirty="0"/>
              <a:t>conjunctivitis</a:t>
            </a:r>
            <a:r>
              <a:rPr lang="en-US" dirty="0"/>
              <a:t>) is an inflammation of the conjunctiva sac (white part of the eye).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6" name="Content Placeholder 5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2057400"/>
            <a:ext cx="2667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4199154"/>
            <a:ext cx="2590800" cy="174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Red Eye </a:t>
            </a:r>
            <a:r>
              <a:rPr lang="en-US" b="0" dirty="0" smtClean="0"/>
              <a:t>(2) </a:t>
            </a:r>
            <a:endParaRPr lang="en-US" sz="4000" b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7467600" cy="4876800"/>
          </a:xfrm>
        </p:spPr>
        <p:txBody>
          <a:bodyPr>
            <a:normAutofit/>
          </a:bodyPr>
          <a:lstStyle/>
          <a:p>
            <a:pPr marL="0" indent="0"/>
            <a:r>
              <a:rPr lang="en-US" dirty="0"/>
              <a:t>Red eye (or conjunctivitis) may be caused by any of the following: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Allergy of the eye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Infections with bacteria or viruses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Injury to the eye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25853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Client Assessment for Red </a:t>
            </a:r>
            <a:r>
              <a:rPr lang="en-US" sz="4000" b="1" dirty="0" smtClean="0"/>
              <a:t>Eye</a:t>
            </a:r>
            <a:endParaRPr lang="en-US" sz="40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456752236"/>
              </p:ext>
            </p:extLst>
          </p:nvPr>
        </p:nvGraphicFramePr>
        <p:xfrm>
          <a:off x="685800" y="1752600"/>
          <a:ext cx="7772400" cy="43794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194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953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18440">
                <a:tc>
                  <a:txBody>
                    <a:bodyPr/>
                    <a:lstStyle/>
                    <a:p>
                      <a:pPr marL="22860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0" dirty="0"/>
                        <a:t>Question to ask </a:t>
                      </a:r>
                      <a:endParaRPr lang="en-US" sz="1800" b="1" i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1" i="0" dirty="0"/>
                        <a:t>Reason for asking </a:t>
                      </a:r>
                      <a:endParaRPr lang="en-US" sz="1800" b="1" i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571500" marR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r>
                        <a:rPr lang="en-US" sz="1800" dirty="0"/>
                        <a:t>How long have you had red eyes? </a:t>
                      </a:r>
                      <a:endParaRPr lang="en-US" sz="18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800" dirty="0"/>
                        <a:t>Helps to know the cause. 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800" dirty="0"/>
                        <a:t>Viral &amp; bacterial conjunctivitis tend to last for a short period.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800" dirty="0"/>
                        <a:t>Allergic conjunctivitis lasts for a long period of time. </a:t>
                      </a:r>
                      <a:endParaRPr lang="en-US" sz="18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571500" marR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2"/>
                      </a:pPr>
                      <a:r>
                        <a:rPr lang="en-US" sz="1800" dirty="0"/>
                        <a:t>Does your eye produce a discharge? </a:t>
                      </a:r>
                      <a:endParaRPr lang="en-US" sz="18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800" dirty="0"/>
                        <a:t>Helps to know the cause. 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800" dirty="0"/>
                        <a:t>Bacterial conjunctivitis causes pus discharge. 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800" dirty="0"/>
                        <a:t>Viral conjunctivitis causes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itching, tearing, and </a:t>
                      </a:r>
                      <a:r>
                        <a:rPr lang="en-US" sz="1800" dirty="0"/>
                        <a:t>no pus discharge.</a:t>
                      </a:r>
                      <a:endParaRPr lang="en-US" sz="18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571500" marR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3"/>
                      </a:pPr>
                      <a:r>
                        <a:rPr lang="en-US" sz="1800" dirty="0"/>
                        <a:t>Do you have itching of the eyes? </a:t>
                      </a:r>
                      <a:endParaRPr lang="en-US" sz="18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800" dirty="0"/>
                        <a:t>Allergic conjunctivitis causes itching of the eyes.</a:t>
                      </a:r>
                    </a:p>
                    <a:p>
                      <a:pPr marL="342900" marR="0" lvl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800" dirty="0"/>
                        <a:t>Viral and bacterial conjunctivitis do not cause itching. </a:t>
                      </a:r>
                      <a:endParaRPr lang="en-US" sz="18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1577</TotalTime>
  <Words>1343</Words>
  <Application>Microsoft Office PowerPoint</Application>
  <PresentationFormat>On-screen Show (4:3)</PresentationFormat>
  <Paragraphs>243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Calibri</vt:lpstr>
      <vt:lpstr>Courier New</vt:lpstr>
      <vt:lpstr>Symbol</vt:lpstr>
      <vt:lpstr>Times New Roman</vt:lpstr>
      <vt:lpstr>Wingdings</vt:lpstr>
      <vt:lpstr>Office Theme</vt:lpstr>
      <vt:lpstr>Health Shops Training Zambia</vt:lpstr>
      <vt:lpstr>Objectives</vt:lpstr>
      <vt:lpstr>Introduction</vt:lpstr>
      <vt:lpstr>Structure of the Eye</vt:lpstr>
      <vt:lpstr>Common Eye Conditions</vt:lpstr>
      <vt:lpstr>Red Eye </vt:lpstr>
      <vt:lpstr>Red Eye (conjunctivitis) (1)</vt:lpstr>
      <vt:lpstr>Red Eye (2) </vt:lpstr>
      <vt:lpstr>Client Assessment for Red Eye</vt:lpstr>
      <vt:lpstr>Client Assessment for Red Eye (2)</vt:lpstr>
      <vt:lpstr>Management of Red Eye</vt:lpstr>
      <vt:lpstr>Management of Red Eye (2)</vt:lpstr>
      <vt:lpstr>Management of FB in the Eye </vt:lpstr>
      <vt:lpstr> Management of Stye </vt:lpstr>
      <vt:lpstr> Management of Stye (2)  </vt:lpstr>
      <vt:lpstr>Ophthalmia of the Newborn</vt:lpstr>
      <vt:lpstr>Ophthalmia of the Newborn (2)</vt:lpstr>
      <vt:lpstr>Exercise 1</vt:lpstr>
      <vt:lpstr>Eye conditions that MUST be referred immediately</vt:lpstr>
      <vt:lpstr>Eye Conditions That MUST Be Referred Immediately: Cataracts</vt:lpstr>
      <vt:lpstr>Eye Conditions That MUST Be Referred Immediately: Keratitis (1)</vt:lpstr>
      <vt:lpstr>Eye Conditions That MUST Be Referred Immediately: Keratitis (2)</vt:lpstr>
      <vt:lpstr>Eye Conditions That MUST Be Referred Immediately: Xerophthalmia</vt:lpstr>
      <vt:lpstr>Review of Objectives</vt:lpstr>
    </vt:vector>
  </TitlesOfParts>
  <Company>MSH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athomson</dc:creator>
  <cp:lastModifiedBy>Owner</cp:lastModifiedBy>
  <cp:revision>166</cp:revision>
  <dcterms:created xsi:type="dcterms:W3CDTF">2011-09-08T16:26:48Z</dcterms:created>
  <dcterms:modified xsi:type="dcterms:W3CDTF">2017-04-24T21:26:06Z</dcterms:modified>
</cp:coreProperties>
</file>