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4" r:id="rId3"/>
    <p:sldId id="269" r:id="rId4"/>
    <p:sldId id="281" r:id="rId5"/>
    <p:sldId id="294" r:id="rId6"/>
    <p:sldId id="271" r:id="rId7"/>
    <p:sldId id="270" r:id="rId8"/>
    <p:sldId id="295" r:id="rId9"/>
    <p:sldId id="296" r:id="rId10"/>
    <p:sldId id="304" r:id="rId11"/>
    <p:sldId id="283" r:id="rId12"/>
    <p:sldId id="287" r:id="rId13"/>
    <p:sldId id="297" r:id="rId14"/>
    <p:sldId id="299" r:id="rId15"/>
    <p:sldId id="300" r:id="rId16"/>
    <p:sldId id="301" r:id="rId17"/>
    <p:sldId id="305" r:id="rId18"/>
    <p:sldId id="306" r:id="rId19"/>
    <p:sldId id="302" r:id="rId20"/>
    <p:sldId id="274" r:id="rId21"/>
    <p:sldId id="307" r:id="rId22"/>
    <p:sldId id="273" r:id="rId23"/>
    <p:sldId id="276" r:id="rId24"/>
    <p:sldId id="279" r:id="rId25"/>
    <p:sldId id="280" r:id="rId26"/>
    <p:sldId id="277" r:id="rId27"/>
    <p:sldId id="293" r:id="rId28"/>
    <p:sldId id="308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3B9FF9-5126-4155-B5C3-1CBD7FDCEB7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FA42A730-2B02-4833-850A-790AE9066398}">
      <dgm:prSet phldrT="[Text]" custT="1"/>
      <dgm:spPr/>
      <dgm:t>
        <a:bodyPr/>
        <a:lstStyle/>
        <a:p>
          <a:r>
            <a:rPr lang="en-US" sz="2000" b="1" dirty="0">
              <a:latin typeface="+mj-lt"/>
            </a:rPr>
            <a:t>Causes of fever </a:t>
          </a:r>
        </a:p>
      </dgm:t>
    </dgm:pt>
    <dgm:pt modelId="{C01A31D8-9E81-45E0-A289-1AF92A30134A}" type="parTrans" cxnId="{B92C9DA3-0C54-470A-B589-C88250DBF9EA}">
      <dgm:prSet/>
      <dgm:spPr/>
      <dgm:t>
        <a:bodyPr/>
        <a:lstStyle/>
        <a:p>
          <a:endParaRPr lang="en-US"/>
        </a:p>
      </dgm:t>
    </dgm:pt>
    <dgm:pt modelId="{7F952F49-82EE-4615-9665-C4EF002EC790}" type="sibTrans" cxnId="{B92C9DA3-0C54-470A-B589-C88250DBF9EA}">
      <dgm:prSet/>
      <dgm:spPr/>
      <dgm:t>
        <a:bodyPr/>
        <a:lstStyle/>
        <a:p>
          <a:endParaRPr lang="en-US"/>
        </a:p>
      </dgm:t>
    </dgm:pt>
    <dgm:pt modelId="{E31C2EE6-7098-49F1-9BE6-7C9DAF1AD039}">
      <dgm:prSet phldrT="[Text]" custT="1"/>
      <dgm:spPr/>
      <dgm:t>
        <a:bodyPr/>
        <a:lstStyle/>
        <a:p>
          <a:r>
            <a:rPr lang="en-US" sz="1600" b="1" dirty="0">
              <a:latin typeface="+mj-lt"/>
            </a:rPr>
            <a:t>Children</a:t>
          </a:r>
        </a:p>
      </dgm:t>
    </dgm:pt>
    <dgm:pt modelId="{1053C2B7-9D53-48AF-BFEC-8875184FABA6}" type="parTrans" cxnId="{0E5EBC45-0DC7-4B64-98FE-6DCF6774C848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07FB3D31-2EEC-401F-9DE0-CD2563FA8ADE}" type="sibTrans" cxnId="{0E5EBC45-0DC7-4B64-98FE-6DCF6774C848}">
      <dgm:prSet/>
      <dgm:spPr/>
      <dgm:t>
        <a:bodyPr/>
        <a:lstStyle/>
        <a:p>
          <a:endParaRPr lang="en-US"/>
        </a:p>
      </dgm:t>
    </dgm:pt>
    <dgm:pt modelId="{613A2574-EA98-49B6-9784-69F4F99FB913}">
      <dgm:prSet phldrT="[Text]" custT="1"/>
      <dgm:spPr/>
      <dgm:t>
        <a:bodyPr/>
        <a:lstStyle/>
        <a:p>
          <a:r>
            <a:rPr lang="en-US" sz="1600" b="1" dirty="0">
              <a:latin typeface="+mj-lt"/>
            </a:rPr>
            <a:t>Malaria </a:t>
          </a:r>
        </a:p>
        <a:p>
          <a:r>
            <a:rPr lang="en-US" sz="1600" b="1" dirty="0">
              <a:latin typeface="+mj-lt"/>
            </a:rPr>
            <a:t>Measles </a:t>
          </a:r>
        </a:p>
        <a:p>
          <a:r>
            <a:rPr lang="en-US" sz="1600" b="1" dirty="0">
              <a:latin typeface="+mj-lt"/>
            </a:rPr>
            <a:t>Chicken pox </a:t>
          </a:r>
        </a:p>
        <a:p>
          <a:r>
            <a:rPr lang="en-US" sz="1600" b="1" dirty="0">
              <a:latin typeface="+mj-lt"/>
            </a:rPr>
            <a:t>Mumps</a:t>
          </a:r>
        </a:p>
        <a:p>
          <a:r>
            <a:rPr lang="en-US" sz="1600" b="1" dirty="0">
              <a:latin typeface="+mj-lt"/>
            </a:rPr>
            <a:t>Ear infection</a:t>
          </a:r>
        </a:p>
        <a:p>
          <a:r>
            <a:rPr lang="en-US" sz="1600" b="1" dirty="0">
              <a:latin typeface="+mj-lt"/>
            </a:rPr>
            <a:t>Meningitis </a:t>
          </a:r>
        </a:p>
        <a:p>
          <a:r>
            <a:rPr lang="en-US" sz="1600" b="1" dirty="0">
              <a:latin typeface="+mj-lt"/>
            </a:rPr>
            <a:t>URTI (e.g., Pneumonia) </a:t>
          </a:r>
        </a:p>
      </dgm:t>
    </dgm:pt>
    <dgm:pt modelId="{54354664-B436-4420-A281-C42A7075A18F}" type="parTrans" cxnId="{AB9FBCFD-0D9D-44E8-AFF8-4829F99E6B0D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F2115886-07B9-4916-BFB2-CCF2FCAC5913}" type="sibTrans" cxnId="{AB9FBCFD-0D9D-44E8-AFF8-4829F99E6B0D}">
      <dgm:prSet/>
      <dgm:spPr/>
      <dgm:t>
        <a:bodyPr/>
        <a:lstStyle/>
        <a:p>
          <a:endParaRPr lang="en-US"/>
        </a:p>
      </dgm:t>
    </dgm:pt>
    <dgm:pt modelId="{83307AFF-CDCF-4FE5-92B8-DBED7116F381}">
      <dgm:prSet phldrT="[Text]" custT="1"/>
      <dgm:spPr/>
      <dgm:t>
        <a:bodyPr/>
        <a:lstStyle/>
        <a:p>
          <a:r>
            <a:rPr lang="en-US" sz="1600" b="1" dirty="0">
              <a:latin typeface="+mj-lt"/>
            </a:rPr>
            <a:t>Adults </a:t>
          </a:r>
        </a:p>
      </dgm:t>
    </dgm:pt>
    <dgm:pt modelId="{14AB8648-4DE2-474E-8A9C-AB7B49B2C93D}" type="parTrans" cxnId="{1C5A3065-747A-484B-A5AC-D594B99481A8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BBF51F7E-833F-42C9-9A36-EDAC7B8381E4}" type="sibTrans" cxnId="{1C5A3065-747A-484B-A5AC-D594B99481A8}">
      <dgm:prSet/>
      <dgm:spPr/>
      <dgm:t>
        <a:bodyPr/>
        <a:lstStyle/>
        <a:p>
          <a:endParaRPr lang="en-US"/>
        </a:p>
      </dgm:t>
    </dgm:pt>
    <dgm:pt modelId="{C5880F44-81EB-40A7-8102-2086EE658163}">
      <dgm:prSet phldrT="[Text]" custT="1"/>
      <dgm:spPr/>
      <dgm:t>
        <a:bodyPr/>
        <a:lstStyle/>
        <a:p>
          <a:endParaRPr lang="en-US" sz="1400" b="1" dirty="0">
            <a:latin typeface="+mj-lt"/>
          </a:endParaRPr>
        </a:p>
        <a:p>
          <a:r>
            <a:rPr lang="en-US" sz="1600" b="1" dirty="0">
              <a:latin typeface="+mj-lt"/>
            </a:rPr>
            <a:t>Malaria </a:t>
          </a:r>
        </a:p>
        <a:p>
          <a:r>
            <a:rPr lang="en-US" sz="1600" b="1" dirty="0">
              <a:latin typeface="+mj-lt"/>
            </a:rPr>
            <a:t>Urinary tract infections </a:t>
          </a:r>
        </a:p>
        <a:p>
          <a:r>
            <a:rPr lang="en-US" sz="1600" b="1" dirty="0">
              <a:latin typeface="+mj-lt"/>
            </a:rPr>
            <a:t>Tonsillitis </a:t>
          </a:r>
        </a:p>
        <a:p>
          <a:r>
            <a:rPr lang="en-US" sz="1600" b="1" dirty="0">
              <a:latin typeface="+mj-lt"/>
            </a:rPr>
            <a:t>Pneumonia </a:t>
          </a:r>
        </a:p>
        <a:p>
          <a:r>
            <a:rPr lang="en-US" sz="1600" b="1" dirty="0">
              <a:latin typeface="+mj-lt"/>
            </a:rPr>
            <a:t>Typhoid</a:t>
          </a:r>
        </a:p>
        <a:p>
          <a:r>
            <a:rPr lang="en-US" sz="1600" b="1" dirty="0">
              <a:latin typeface="+mj-lt"/>
            </a:rPr>
            <a:t>Brucellosis  </a:t>
          </a:r>
        </a:p>
        <a:p>
          <a:r>
            <a:rPr lang="en-US" sz="1600" b="1" dirty="0">
              <a:latin typeface="+mj-lt"/>
            </a:rPr>
            <a:t>Meningitis </a:t>
          </a:r>
        </a:p>
        <a:p>
          <a:endParaRPr lang="en-US" sz="1400" b="1" dirty="0">
            <a:latin typeface="+mj-lt"/>
          </a:endParaRPr>
        </a:p>
      </dgm:t>
    </dgm:pt>
    <dgm:pt modelId="{F4BE0064-6986-4DE1-89F3-A7F73BBCBD72}" type="parTrans" cxnId="{1CF75A18-AD96-41B6-ABC0-C040D378500F}">
      <dgm:prSet/>
      <dgm:spPr/>
      <dgm:t>
        <a:bodyPr/>
        <a:lstStyle/>
        <a:p>
          <a:endParaRPr lang="en-US" sz="1400" b="1">
            <a:latin typeface="+mj-lt"/>
          </a:endParaRPr>
        </a:p>
      </dgm:t>
    </dgm:pt>
    <dgm:pt modelId="{013C467D-6131-4189-A84E-106FDB7E870E}" type="sibTrans" cxnId="{1CF75A18-AD96-41B6-ABC0-C040D378500F}">
      <dgm:prSet/>
      <dgm:spPr/>
      <dgm:t>
        <a:bodyPr/>
        <a:lstStyle/>
        <a:p>
          <a:endParaRPr lang="en-US"/>
        </a:p>
      </dgm:t>
    </dgm:pt>
    <dgm:pt modelId="{E54227F6-5C6B-48C5-98FE-A318ACD2CD91}" type="pres">
      <dgm:prSet presAssocID="{FD3B9FF9-5126-4155-B5C3-1CBD7FDCEB7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7FDC31-E04A-45B2-8C17-84AEEE63DFC1}" type="pres">
      <dgm:prSet presAssocID="{FD3B9FF9-5126-4155-B5C3-1CBD7FDCEB75}" presName="hierFlow" presStyleCnt="0"/>
      <dgm:spPr/>
    </dgm:pt>
    <dgm:pt modelId="{3A6A9A43-53B5-4045-AD8E-5923FADAD89F}" type="pres">
      <dgm:prSet presAssocID="{FD3B9FF9-5126-4155-B5C3-1CBD7FDCEB7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2F224A2-49FB-4F2F-A3D5-7D176AD18632}" type="pres">
      <dgm:prSet presAssocID="{FA42A730-2B02-4833-850A-790AE9066398}" presName="Name14" presStyleCnt="0"/>
      <dgm:spPr/>
    </dgm:pt>
    <dgm:pt modelId="{43EA5833-D995-4FEB-8658-600C0C5983A2}" type="pres">
      <dgm:prSet presAssocID="{FA42A730-2B02-4833-850A-790AE9066398}" presName="level1Shape" presStyleLbl="node0" presStyleIdx="0" presStyleCnt="1" custScaleX="133355" custScaleY="740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0F49C7-67B4-4184-899B-AB08949637BC}" type="pres">
      <dgm:prSet presAssocID="{FA42A730-2B02-4833-850A-790AE9066398}" presName="hierChild2" presStyleCnt="0"/>
      <dgm:spPr/>
    </dgm:pt>
    <dgm:pt modelId="{B1750C06-0041-47DD-95B8-93E1EFA7D456}" type="pres">
      <dgm:prSet presAssocID="{1053C2B7-9D53-48AF-BFEC-8875184FABA6}" presName="Name19" presStyleLbl="parChTrans1D2" presStyleIdx="0" presStyleCnt="2"/>
      <dgm:spPr/>
      <dgm:t>
        <a:bodyPr/>
        <a:lstStyle/>
        <a:p>
          <a:endParaRPr lang="en-US"/>
        </a:p>
      </dgm:t>
    </dgm:pt>
    <dgm:pt modelId="{C2132D7A-5B3C-4211-9FBC-79786683B3D6}" type="pres">
      <dgm:prSet presAssocID="{E31C2EE6-7098-49F1-9BE6-7C9DAF1AD039}" presName="Name21" presStyleCnt="0"/>
      <dgm:spPr/>
    </dgm:pt>
    <dgm:pt modelId="{FC8971E4-24AC-4365-8967-F95F1B3A48EF}" type="pres">
      <dgm:prSet presAssocID="{E31C2EE6-7098-49F1-9BE6-7C9DAF1AD039}" presName="level2Shape" presStyleLbl="node2" presStyleIdx="0" presStyleCnt="2" custScaleX="85940" custScaleY="52630"/>
      <dgm:spPr/>
      <dgm:t>
        <a:bodyPr/>
        <a:lstStyle/>
        <a:p>
          <a:endParaRPr lang="en-US"/>
        </a:p>
      </dgm:t>
    </dgm:pt>
    <dgm:pt modelId="{E8A278E2-70B3-4897-B008-87EF02428A4B}" type="pres">
      <dgm:prSet presAssocID="{E31C2EE6-7098-49F1-9BE6-7C9DAF1AD039}" presName="hierChild3" presStyleCnt="0"/>
      <dgm:spPr/>
    </dgm:pt>
    <dgm:pt modelId="{C5BE98BD-B8C5-4A31-B5E6-59F1ED7F4D21}" type="pres">
      <dgm:prSet presAssocID="{54354664-B436-4420-A281-C42A7075A18F}" presName="Name19" presStyleLbl="parChTrans1D3" presStyleIdx="0" presStyleCnt="2"/>
      <dgm:spPr/>
      <dgm:t>
        <a:bodyPr/>
        <a:lstStyle/>
        <a:p>
          <a:endParaRPr lang="en-US"/>
        </a:p>
      </dgm:t>
    </dgm:pt>
    <dgm:pt modelId="{E76DA81A-546B-47E9-965E-DF2CB270FD55}" type="pres">
      <dgm:prSet presAssocID="{613A2574-EA98-49B6-9784-69F4F99FB913}" presName="Name21" presStyleCnt="0"/>
      <dgm:spPr/>
    </dgm:pt>
    <dgm:pt modelId="{4FC69717-B24B-4EDE-8C92-0F4EDBD121C5}" type="pres">
      <dgm:prSet presAssocID="{613A2574-EA98-49B6-9784-69F4F99FB913}" presName="level2Shape" presStyleLbl="node3" presStyleIdx="0" presStyleCnt="2" custScaleX="237537" custScaleY="235294"/>
      <dgm:spPr/>
      <dgm:t>
        <a:bodyPr/>
        <a:lstStyle/>
        <a:p>
          <a:endParaRPr lang="en-US"/>
        </a:p>
      </dgm:t>
    </dgm:pt>
    <dgm:pt modelId="{83CB5838-464E-46E4-87DA-0DAF7581F558}" type="pres">
      <dgm:prSet presAssocID="{613A2574-EA98-49B6-9784-69F4F99FB913}" presName="hierChild3" presStyleCnt="0"/>
      <dgm:spPr/>
    </dgm:pt>
    <dgm:pt modelId="{1C949948-1272-49CE-A512-ED80FA3A0D48}" type="pres">
      <dgm:prSet presAssocID="{14AB8648-4DE2-474E-8A9C-AB7B49B2C93D}" presName="Name19" presStyleLbl="parChTrans1D2" presStyleIdx="1" presStyleCnt="2"/>
      <dgm:spPr/>
      <dgm:t>
        <a:bodyPr/>
        <a:lstStyle/>
        <a:p>
          <a:endParaRPr lang="en-US"/>
        </a:p>
      </dgm:t>
    </dgm:pt>
    <dgm:pt modelId="{4989079A-C563-484F-89CE-2FC5C1E9A16F}" type="pres">
      <dgm:prSet presAssocID="{83307AFF-CDCF-4FE5-92B8-DBED7116F381}" presName="Name21" presStyleCnt="0"/>
      <dgm:spPr/>
    </dgm:pt>
    <dgm:pt modelId="{1C70FA11-D431-42C5-9A1A-B19766B922B5}" type="pres">
      <dgm:prSet presAssocID="{83307AFF-CDCF-4FE5-92B8-DBED7116F381}" presName="level2Shape" presStyleLbl="node2" presStyleIdx="1" presStyleCnt="2" custScaleX="91523" custScaleY="52630"/>
      <dgm:spPr/>
      <dgm:t>
        <a:bodyPr/>
        <a:lstStyle/>
        <a:p>
          <a:endParaRPr lang="en-US"/>
        </a:p>
      </dgm:t>
    </dgm:pt>
    <dgm:pt modelId="{AAC72A24-E589-4929-BA07-A3E0E76A10C6}" type="pres">
      <dgm:prSet presAssocID="{83307AFF-CDCF-4FE5-92B8-DBED7116F381}" presName="hierChild3" presStyleCnt="0"/>
      <dgm:spPr/>
    </dgm:pt>
    <dgm:pt modelId="{9F321759-6862-4810-BD6D-71A5E1C5FB1D}" type="pres">
      <dgm:prSet presAssocID="{F4BE0064-6986-4DE1-89F3-A7F73BBCBD72}" presName="Name19" presStyleLbl="parChTrans1D3" presStyleIdx="1" presStyleCnt="2"/>
      <dgm:spPr/>
      <dgm:t>
        <a:bodyPr/>
        <a:lstStyle/>
        <a:p>
          <a:endParaRPr lang="en-US"/>
        </a:p>
      </dgm:t>
    </dgm:pt>
    <dgm:pt modelId="{3A03E179-D0CA-413B-ACBF-56323BEAAA0A}" type="pres">
      <dgm:prSet presAssocID="{C5880F44-81EB-40A7-8102-2086EE658163}" presName="Name21" presStyleCnt="0"/>
      <dgm:spPr/>
    </dgm:pt>
    <dgm:pt modelId="{391A938A-0244-4993-9C86-26BB80524FDF}" type="pres">
      <dgm:prSet presAssocID="{C5880F44-81EB-40A7-8102-2086EE658163}" presName="level2Shape" presStyleLbl="node3" presStyleIdx="1" presStyleCnt="2" custScaleX="262220" custScaleY="238226"/>
      <dgm:spPr/>
      <dgm:t>
        <a:bodyPr/>
        <a:lstStyle/>
        <a:p>
          <a:endParaRPr lang="en-US"/>
        </a:p>
      </dgm:t>
    </dgm:pt>
    <dgm:pt modelId="{C48B555F-CF7A-4EEE-A39E-03770595E741}" type="pres">
      <dgm:prSet presAssocID="{C5880F44-81EB-40A7-8102-2086EE658163}" presName="hierChild3" presStyleCnt="0"/>
      <dgm:spPr/>
    </dgm:pt>
    <dgm:pt modelId="{02A01045-1369-4450-BB51-6CD263BD1D08}" type="pres">
      <dgm:prSet presAssocID="{FD3B9FF9-5126-4155-B5C3-1CBD7FDCEB75}" presName="bgShapesFlow" presStyleCnt="0"/>
      <dgm:spPr/>
    </dgm:pt>
  </dgm:ptLst>
  <dgm:cxnLst>
    <dgm:cxn modelId="{0E5EBC45-0DC7-4B64-98FE-6DCF6774C848}" srcId="{FA42A730-2B02-4833-850A-790AE9066398}" destId="{E31C2EE6-7098-49F1-9BE6-7C9DAF1AD039}" srcOrd="0" destOrd="0" parTransId="{1053C2B7-9D53-48AF-BFEC-8875184FABA6}" sibTransId="{07FB3D31-2EEC-401F-9DE0-CD2563FA8ADE}"/>
    <dgm:cxn modelId="{B688A703-FA8A-47A4-9A4F-47D920A22E94}" type="presOf" srcId="{83307AFF-CDCF-4FE5-92B8-DBED7116F381}" destId="{1C70FA11-D431-42C5-9A1A-B19766B922B5}" srcOrd="0" destOrd="0" presId="urn:microsoft.com/office/officeart/2005/8/layout/hierarchy6"/>
    <dgm:cxn modelId="{AB9FBCFD-0D9D-44E8-AFF8-4829F99E6B0D}" srcId="{E31C2EE6-7098-49F1-9BE6-7C9DAF1AD039}" destId="{613A2574-EA98-49B6-9784-69F4F99FB913}" srcOrd="0" destOrd="0" parTransId="{54354664-B436-4420-A281-C42A7075A18F}" sibTransId="{F2115886-07B9-4916-BFB2-CCF2FCAC5913}"/>
    <dgm:cxn modelId="{1CF75A18-AD96-41B6-ABC0-C040D378500F}" srcId="{83307AFF-CDCF-4FE5-92B8-DBED7116F381}" destId="{C5880F44-81EB-40A7-8102-2086EE658163}" srcOrd="0" destOrd="0" parTransId="{F4BE0064-6986-4DE1-89F3-A7F73BBCBD72}" sibTransId="{013C467D-6131-4189-A84E-106FDB7E870E}"/>
    <dgm:cxn modelId="{B92C9DA3-0C54-470A-B589-C88250DBF9EA}" srcId="{FD3B9FF9-5126-4155-B5C3-1CBD7FDCEB75}" destId="{FA42A730-2B02-4833-850A-790AE9066398}" srcOrd="0" destOrd="0" parTransId="{C01A31D8-9E81-45E0-A289-1AF92A30134A}" sibTransId="{7F952F49-82EE-4615-9665-C4EF002EC790}"/>
    <dgm:cxn modelId="{3C96E1FD-39BE-4FD9-B8B0-C4E2D2E66DF3}" type="presOf" srcId="{C5880F44-81EB-40A7-8102-2086EE658163}" destId="{391A938A-0244-4993-9C86-26BB80524FDF}" srcOrd="0" destOrd="0" presId="urn:microsoft.com/office/officeart/2005/8/layout/hierarchy6"/>
    <dgm:cxn modelId="{1C5A3065-747A-484B-A5AC-D594B99481A8}" srcId="{FA42A730-2B02-4833-850A-790AE9066398}" destId="{83307AFF-CDCF-4FE5-92B8-DBED7116F381}" srcOrd="1" destOrd="0" parTransId="{14AB8648-4DE2-474E-8A9C-AB7B49B2C93D}" sibTransId="{BBF51F7E-833F-42C9-9A36-EDAC7B8381E4}"/>
    <dgm:cxn modelId="{ACDEAAF3-9990-47F5-B276-89F10EA836EE}" type="presOf" srcId="{E31C2EE6-7098-49F1-9BE6-7C9DAF1AD039}" destId="{FC8971E4-24AC-4365-8967-F95F1B3A48EF}" srcOrd="0" destOrd="0" presId="urn:microsoft.com/office/officeart/2005/8/layout/hierarchy6"/>
    <dgm:cxn modelId="{67324E6D-6D47-4A4D-A2F1-3B0BADE1A3F8}" type="presOf" srcId="{FA42A730-2B02-4833-850A-790AE9066398}" destId="{43EA5833-D995-4FEB-8658-600C0C5983A2}" srcOrd="0" destOrd="0" presId="urn:microsoft.com/office/officeart/2005/8/layout/hierarchy6"/>
    <dgm:cxn modelId="{F2B878AE-CD98-4953-BF3F-935E3A3E9630}" type="presOf" srcId="{FD3B9FF9-5126-4155-B5C3-1CBD7FDCEB75}" destId="{E54227F6-5C6B-48C5-98FE-A318ACD2CD91}" srcOrd="0" destOrd="0" presId="urn:microsoft.com/office/officeart/2005/8/layout/hierarchy6"/>
    <dgm:cxn modelId="{A1804CDE-10E3-4139-8D80-3609AEFA5504}" type="presOf" srcId="{F4BE0064-6986-4DE1-89F3-A7F73BBCBD72}" destId="{9F321759-6862-4810-BD6D-71A5E1C5FB1D}" srcOrd="0" destOrd="0" presId="urn:microsoft.com/office/officeart/2005/8/layout/hierarchy6"/>
    <dgm:cxn modelId="{3FA7A66D-8735-4AB2-99BA-72E72A715CAB}" type="presOf" srcId="{613A2574-EA98-49B6-9784-69F4F99FB913}" destId="{4FC69717-B24B-4EDE-8C92-0F4EDBD121C5}" srcOrd="0" destOrd="0" presId="urn:microsoft.com/office/officeart/2005/8/layout/hierarchy6"/>
    <dgm:cxn modelId="{21273F61-D5C9-402C-B0E2-AF68A0E75F94}" type="presOf" srcId="{1053C2B7-9D53-48AF-BFEC-8875184FABA6}" destId="{B1750C06-0041-47DD-95B8-93E1EFA7D456}" srcOrd="0" destOrd="0" presId="urn:microsoft.com/office/officeart/2005/8/layout/hierarchy6"/>
    <dgm:cxn modelId="{9E0DF9C7-10C9-4424-97B5-0A9B265371B8}" type="presOf" srcId="{14AB8648-4DE2-474E-8A9C-AB7B49B2C93D}" destId="{1C949948-1272-49CE-A512-ED80FA3A0D48}" srcOrd="0" destOrd="0" presId="urn:microsoft.com/office/officeart/2005/8/layout/hierarchy6"/>
    <dgm:cxn modelId="{8E59A1ED-9A4F-4E3B-A6CC-008E92AFC039}" type="presOf" srcId="{54354664-B436-4420-A281-C42A7075A18F}" destId="{C5BE98BD-B8C5-4A31-B5E6-59F1ED7F4D21}" srcOrd="0" destOrd="0" presId="urn:microsoft.com/office/officeart/2005/8/layout/hierarchy6"/>
    <dgm:cxn modelId="{56468365-4F4F-4A59-84EE-FEF2EAFC1F15}" type="presParOf" srcId="{E54227F6-5C6B-48C5-98FE-A318ACD2CD91}" destId="{EA7FDC31-E04A-45B2-8C17-84AEEE63DFC1}" srcOrd="0" destOrd="0" presId="urn:microsoft.com/office/officeart/2005/8/layout/hierarchy6"/>
    <dgm:cxn modelId="{716FA031-840A-45CD-BA36-6A7600F2EE3C}" type="presParOf" srcId="{EA7FDC31-E04A-45B2-8C17-84AEEE63DFC1}" destId="{3A6A9A43-53B5-4045-AD8E-5923FADAD89F}" srcOrd="0" destOrd="0" presId="urn:microsoft.com/office/officeart/2005/8/layout/hierarchy6"/>
    <dgm:cxn modelId="{99BA75E1-3F91-4B63-B3A1-4FD3ED757F39}" type="presParOf" srcId="{3A6A9A43-53B5-4045-AD8E-5923FADAD89F}" destId="{62F224A2-49FB-4F2F-A3D5-7D176AD18632}" srcOrd="0" destOrd="0" presId="urn:microsoft.com/office/officeart/2005/8/layout/hierarchy6"/>
    <dgm:cxn modelId="{C41F80B2-61CB-44C6-B561-2B8785969A10}" type="presParOf" srcId="{62F224A2-49FB-4F2F-A3D5-7D176AD18632}" destId="{43EA5833-D995-4FEB-8658-600C0C5983A2}" srcOrd="0" destOrd="0" presId="urn:microsoft.com/office/officeart/2005/8/layout/hierarchy6"/>
    <dgm:cxn modelId="{4EBC509B-8B6B-423F-A522-1D2A2C60848B}" type="presParOf" srcId="{62F224A2-49FB-4F2F-A3D5-7D176AD18632}" destId="{B40F49C7-67B4-4184-899B-AB08949637BC}" srcOrd="1" destOrd="0" presId="urn:microsoft.com/office/officeart/2005/8/layout/hierarchy6"/>
    <dgm:cxn modelId="{382CE813-CD41-427B-B1F2-664D8EE2069F}" type="presParOf" srcId="{B40F49C7-67B4-4184-899B-AB08949637BC}" destId="{B1750C06-0041-47DD-95B8-93E1EFA7D456}" srcOrd="0" destOrd="0" presId="urn:microsoft.com/office/officeart/2005/8/layout/hierarchy6"/>
    <dgm:cxn modelId="{79844409-DA65-42FC-A5A0-73D1B5358A83}" type="presParOf" srcId="{B40F49C7-67B4-4184-899B-AB08949637BC}" destId="{C2132D7A-5B3C-4211-9FBC-79786683B3D6}" srcOrd="1" destOrd="0" presId="urn:microsoft.com/office/officeart/2005/8/layout/hierarchy6"/>
    <dgm:cxn modelId="{D149C3D9-255C-45F7-BF15-0389B846D4D5}" type="presParOf" srcId="{C2132D7A-5B3C-4211-9FBC-79786683B3D6}" destId="{FC8971E4-24AC-4365-8967-F95F1B3A48EF}" srcOrd="0" destOrd="0" presId="urn:microsoft.com/office/officeart/2005/8/layout/hierarchy6"/>
    <dgm:cxn modelId="{879EBA07-10E5-47C4-BAB2-6DCB792F9C28}" type="presParOf" srcId="{C2132D7A-5B3C-4211-9FBC-79786683B3D6}" destId="{E8A278E2-70B3-4897-B008-87EF02428A4B}" srcOrd="1" destOrd="0" presId="urn:microsoft.com/office/officeart/2005/8/layout/hierarchy6"/>
    <dgm:cxn modelId="{EF7CC91B-B4EC-4930-8C49-45778BFDEFFE}" type="presParOf" srcId="{E8A278E2-70B3-4897-B008-87EF02428A4B}" destId="{C5BE98BD-B8C5-4A31-B5E6-59F1ED7F4D21}" srcOrd="0" destOrd="0" presId="urn:microsoft.com/office/officeart/2005/8/layout/hierarchy6"/>
    <dgm:cxn modelId="{1F682878-AE81-48BF-84EF-B78977A2B6DA}" type="presParOf" srcId="{E8A278E2-70B3-4897-B008-87EF02428A4B}" destId="{E76DA81A-546B-47E9-965E-DF2CB270FD55}" srcOrd="1" destOrd="0" presId="urn:microsoft.com/office/officeart/2005/8/layout/hierarchy6"/>
    <dgm:cxn modelId="{52541764-AA76-40CA-9A40-1E5BD17F7DB3}" type="presParOf" srcId="{E76DA81A-546B-47E9-965E-DF2CB270FD55}" destId="{4FC69717-B24B-4EDE-8C92-0F4EDBD121C5}" srcOrd="0" destOrd="0" presId="urn:microsoft.com/office/officeart/2005/8/layout/hierarchy6"/>
    <dgm:cxn modelId="{8F0F68F0-9F5E-42EE-85E7-BE1F50DD43A7}" type="presParOf" srcId="{E76DA81A-546B-47E9-965E-DF2CB270FD55}" destId="{83CB5838-464E-46E4-87DA-0DAF7581F558}" srcOrd="1" destOrd="0" presId="urn:microsoft.com/office/officeart/2005/8/layout/hierarchy6"/>
    <dgm:cxn modelId="{BF6556F4-1CAE-4D8C-B739-80DF99535014}" type="presParOf" srcId="{B40F49C7-67B4-4184-899B-AB08949637BC}" destId="{1C949948-1272-49CE-A512-ED80FA3A0D48}" srcOrd="2" destOrd="0" presId="urn:microsoft.com/office/officeart/2005/8/layout/hierarchy6"/>
    <dgm:cxn modelId="{2DD95E51-3F46-4A45-8904-8DBEBC107F7D}" type="presParOf" srcId="{B40F49C7-67B4-4184-899B-AB08949637BC}" destId="{4989079A-C563-484F-89CE-2FC5C1E9A16F}" srcOrd="3" destOrd="0" presId="urn:microsoft.com/office/officeart/2005/8/layout/hierarchy6"/>
    <dgm:cxn modelId="{EA895901-4F51-4D5C-837C-065EB50A888F}" type="presParOf" srcId="{4989079A-C563-484F-89CE-2FC5C1E9A16F}" destId="{1C70FA11-D431-42C5-9A1A-B19766B922B5}" srcOrd="0" destOrd="0" presId="urn:microsoft.com/office/officeart/2005/8/layout/hierarchy6"/>
    <dgm:cxn modelId="{A5184B85-D879-498E-B7BD-77FA9DA34957}" type="presParOf" srcId="{4989079A-C563-484F-89CE-2FC5C1E9A16F}" destId="{AAC72A24-E589-4929-BA07-A3E0E76A10C6}" srcOrd="1" destOrd="0" presId="urn:microsoft.com/office/officeart/2005/8/layout/hierarchy6"/>
    <dgm:cxn modelId="{E2158C7A-0A60-4CFB-9F15-6E43B9C595AA}" type="presParOf" srcId="{AAC72A24-E589-4929-BA07-A3E0E76A10C6}" destId="{9F321759-6862-4810-BD6D-71A5E1C5FB1D}" srcOrd="0" destOrd="0" presId="urn:microsoft.com/office/officeart/2005/8/layout/hierarchy6"/>
    <dgm:cxn modelId="{B4F8A347-8C65-4A78-B70C-6E339A017DA1}" type="presParOf" srcId="{AAC72A24-E589-4929-BA07-A3E0E76A10C6}" destId="{3A03E179-D0CA-413B-ACBF-56323BEAAA0A}" srcOrd="1" destOrd="0" presId="urn:microsoft.com/office/officeart/2005/8/layout/hierarchy6"/>
    <dgm:cxn modelId="{D58DE7DC-D99D-4021-A386-90F59065DEEE}" type="presParOf" srcId="{3A03E179-D0CA-413B-ACBF-56323BEAAA0A}" destId="{391A938A-0244-4993-9C86-26BB80524FDF}" srcOrd="0" destOrd="0" presId="urn:microsoft.com/office/officeart/2005/8/layout/hierarchy6"/>
    <dgm:cxn modelId="{991DCFAD-E75F-4057-8DC8-2F40124F6B20}" type="presParOf" srcId="{3A03E179-D0CA-413B-ACBF-56323BEAAA0A}" destId="{C48B555F-CF7A-4EEE-A39E-03770595E741}" srcOrd="1" destOrd="0" presId="urn:microsoft.com/office/officeart/2005/8/layout/hierarchy6"/>
    <dgm:cxn modelId="{8C387E9C-9689-4014-A74A-9FDC0B1AD270}" type="presParOf" srcId="{E54227F6-5C6B-48C5-98FE-A318ACD2CD91}" destId="{02A01045-1369-4450-BB51-6CD263BD1D0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935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859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ctr">
              <a:defRPr b="1" i="1" baseline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23873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en-US" i="0" dirty="0" smtClean="0"/>
              <a:t>Health </a:t>
            </a:r>
            <a:r>
              <a:rPr lang="en-US" i="0" dirty="0"/>
              <a:t>Shops Training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Zambia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57460"/>
            <a:ext cx="7620000" cy="163354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Module 3: Session 7</a:t>
            </a:r>
          </a:p>
          <a:p>
            <a:pPr algn="ctr"/>
            <a:r>
              <a:rPr lang="en-US" sz="4400" dirty="0">
                <a:solidFill>
                  <a:schemeClr val="bg1"/>
                </a:solidFill>
              </a:rPr>
              <a:t>Fever and Pain </a:t>
            </a:r>
            <a:r>
              <a:rPr lang="en-US" sz="4400" dirty="0" smtClean="0">
                <a:solidFill>
                  <a:schemeClr val="bg1"/>
                </a:solidFill>
              </a:rPr>
              <a:t>Management 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in the Health Shop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1292" y="4295775"/>
            <a:ext cx="24193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7"/>
            <a:ext cx="8153400" cy="1173163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Client Assessment </a:t>
            </a:r>
            <a:r>
              <a:rPr lang="en-US" sz="4000" b="0" dirty="0" smtClean="0"/>
              <a:t>(3)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2343348"/>
              </p:ext>
            </p:extLst>
          </p:nvPr>
        </p:nvGraphicFramePr>
        <p:xfrm>
          <a:off x="838200" y="1600201"/>
          <a:ext cx="7620000" cy="41920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1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985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04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latin typeface="+mn-lt"/>
                        </a:rPr>
                        <a:t>Questions to ask </a:t>
                      </a:r>
                      <a:endParaRPr lang="en-US" sz="18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>
                          <a:latin typeface="+mn-lt"/>
                        </a:rPr>
                        <a:t>Remarks </a:t>
                      </a:r>
                      <a:endParaRPr lang="en-US" sz="18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189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8"/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What treatment has been given so far? </a:t>
                      </a:r>
                      <a:endParaRPr lang="en-US" sz="2000" b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Helps to know the choice of medicine to be given. </a:t>
                      </a:r>
                      <a:endParaRPr lang="en-US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Times New Roman"/>
                        </a:rPr>
                        <a:t>Can guide on referral.  </a:t>
                      </a:r>
                      <a:endParaRPr lang="en-US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1186">
                <a:tc gridSpan="2">
                  <a:txBody>
                    <a:bodyPr/>
                    <a:lstStyle/>
                    <a:p>
                      <a:pPr marL="0" marR="0" indent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the client is a child: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09410">
                <a:tc gridSpan="2">
                  <a:txBody>
                    <a:bodyPr/>
                    <a:lstStyle/>
                    <a:p>
                      <a:pPr marL="0" marR="0" indent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the following symptoms are present, the child is likely to have MEASLES. </a:t>
                      </a:r>
                    </a:p>
                    <a:p>
                      <a:pPr marL="800100" marR="0" lvl="1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/>
                        </a:rPr>
                        <a:t>Clouding of cornea </a:t>
                      </a:r>
                    </a:p>
                    <a:p>
                      <a:pPr marL="800100" marR="0" lvl="1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/>
                        </a:rPr>
                        <a:t>Deep extensive mouth ulcers </a:t>
                      </a:r>
                    </a:p>
                    <a:p>
                      <a:pPr marL="800100" marR="0" lvl="1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/>
                        </a:rPr>
                        <a:t>Pus draining from eye </a:t>
                      </a:r>
                    </a:p>
                    <a:p>
                      <a:pPr marL="800100" marR="0" lvl="1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latin typeface="Calibri" pitchFamily="34" charset="0"/>
                          <a:ea typeface="Times New Roman"/>
                          <a:cs typeface="Calibri"/>
                        </a:rPr>
                        <a:t>Mouth ulcers</a:t>
                      </a:r>
                      <a:endParaRPr lang="en-US" sz="18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REFER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child suspected of having measles right</a:t>
                      </a:r>
                      <a:r>
                        <a:rPr lang="en-US" sz="18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away.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408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4000" dirty="0"/>
              <a:t>Management of Fever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257800" cy="4495800"/>
          </a:xfrm>
        </p:spPr>
        <p:txBody>
          <a:bodyPr/>
          <a:lstStyle/>
          <a:p>
            <a:r>
              <a:rPr lang="en-US" dirty="0"/>
              <a:t>Goals:</a:t>
            </a:r>
          </a:p>
          <a:p>
            <a:pPr marL="0" indent="0"/>
            <a:r>
              <a:rPr lang="en-US" dirty="0"/>
              <a:t>1. Reduce the body temperature</a:t>
            </a:r>
          </a:p>
          <a:p>
            <a:pPr marL="0" indent="0"/>
            <a:r>
              <a:rPr lang="en-US" dirty="0"/>
              <a:t>2. Prevent dehydration</a:t>
            </a:r>
          </a:p>
          <a:p>
            <a:pPr marL="0" indent="0"/>
            <a:r>
              <a:rPr lang="en-US" dirty="0"/>
              <a:t>3. Monitor for signs of serious, life-threatening conditions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209800"/>
            <a:ext cx="2718634" cy="184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/>
              <a:t>Management:</a:t>
            </a:r>
            <a:br>
              <a:rPr lang="en-US" sz="4000" dirty="0"/>
            </a:br>
            <a:r>
              <a:rPr lang="en-US" sz="4000" dirty="0"/>
              <a:t>Children 2 Months-5 Years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4648200" cy="4114800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Use the iCCM Job Aid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Helps to identify the cause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Helps identify the treatment or the need for referral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3622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/>
              <a:t>Management:</a:t>
            </a:r>
            <a:br>
              <a:rPr lang="en-US" sz="4000" dirty="0"/>
            </a:br>
            <a:r>
              <a:rPr lang="en-US" sz="4000" dirty="0"/>
              <a:t>Older Children and Adults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Goal 1: Reduce the fever</a:t>
            </a:r>
          </a:p>
          <a:p>
            <a:pPr lvl="1">
              <a:buFont typeface="Arial" pitchFamily="34" charset="0"/>
              <a:buChar char="•"/>
            </a:pPr>
            <a:r>
              <a:rPr lang="en-GB" dirty="0"/>
              <a:t>Paracetamol: First-line treatment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Acetylsalicylic acid (Aspirin): </a:t>
            </a:r>
            <a:r>
              <a:rPr lang="en-GB" dirty="0"/>
              <a:t>Do NOT use in children younger than 12 years!</a:t>
            </a:r>
          </a:p>
          <a:p>
            <a:pPr lvl="1">
              <a:buFont typeface="Arial" pitchFamily="34" charset="0"/>
              <a:buChar char="•"/>
            </a:pPr>
            <a:r>
              <a:rPr lang="en-GB" dirty="0"/>
              <a:t>Diclofenac </a:t>
            </a:r>
          </a:p>
          <a:p>
            <a:pPr lvl="1">
              <a:buFont typeface="Arial" pitchFamily="34" charset="0"/>
              <a:buChar char="•"/>
            </a:pPr>
            <a:r>
              <a:rPr lang="en-GB" dirty="0"/>
              <a:t>Ibuprofen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Dosage </a:t>
            </a:r>
            <a:r>
              <a:rPr lang="en-US" sz="4000" dirty="0" smtClean="0"/>
              <a:t>Regimens: Paracetamol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400" b="1" u="sng" dirty="0"/>
              <a:t>PARACETAMOL </a:t>
            </a:r>
            <a:endParaRPr lang="en-US" sz="3400" u="sng" dirty="0"/>
          </a:p>
          <a:p>
            <a:endParaRPr lang="en-GB" b="1" dirty="0"/>
          </a:p>
          <a:p>
            <a:r>
              <a:rPr lang="en-GB" sz="3400" b="1" dirty="0"/>
              <a:t>Presentation:</a:t>
            </a:r>
            <a:endParaRPr lang="en-US" sz="3400" dirty="0"/>
          </a:p>
          <a:p>
            <a:pPr lvl="0"/>
            <a:r>
              <a:rPr lang="en-GB" sz="2900" dirty="0"/>
              <a:t>500 mg </a:t>
            </a:r>
            <a:r>
              <a:rPr lang="en-GB" sz="2900" dirty="0" smtClean="0"/>
              <a:t>tablets</a:t>
            </a:r>
          </a:p>
          <a:p>
            <a:pPr lvl="0"/>
            <a:r>
              <a:rPr lang="en-GB" sz="2900" dirty="0" smtClean="0"/>
              <a:t>100 mg tablets</a:t>
            </a:r>
            <a:endParaRPr lang="en-US" sz="2900" dirty="0"/>
          </a:p>
          <a:p>
            <a:pPr lvl="0"/>
            <a:r>
              <a:rPr lang="en-GB" sz="2900" dirty="0"/>
              <a:t>120 mg/5 ml syrup</a:t>
            </a:r>
            <a:endParaRPr lang="en-US" sz="2900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GB" sz="3400" b="1" dirty="0"/>
              <a:t>Indication:</a:t>
            </a:r>
            <a:endParaRPr lang="en-US" sz="3400" dirty="0"/>
          </a:p>
          <a:p>
            <a:pPr lvl="0"/>
            <a:r>
              <a:rPr lang="en-GB" sz="2900" dirty="0"/>
              <a:t>Light to moderate pain</a:t>
            </a:r>
            <a:endParaRPr lang="en-US" sz="2900" dirty="0"/>
          </a:p>
          <a:p>
            <a:pPr lvl="0"/>
            <a:r>
              <a:rPr lang="en-GB" sz="2900" dirty="0"/>
              <a:t>Light to moderate fever</a:t>
            </a:r>
            <a:endParaRPr lang="en-US" sz="2900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GB" sz="3400" b="1" dirty="0"/>
              <a:t>Dosages (for children and adults)</a:t>
            </a:r>
            <a:endParaRPr lang="en-US" sz="3400" dirty="0"/>
          </a:p>
          <a:p>
            <a:pPr lvl="0"/>
            <a:r>
              <a:rPr lang="en-GB" sz="2900" dirty="0"/>
              <a:t>Children: </a:t>
            </a:r>
            <a:r>
              <a:rPr lang="en-GB" sz="2900" dirty="0" smtClean="0"/>
              <a:t>2 – 6 months: 60 mg (2.5 </a:t>
            </a:r>
            <a:r>
              <a:rPr lang="en-GB" sz="2900" dirty="0" err="1" smtClean="0"/>
              <a:t>mls</a:t>
            </a:r>
            <a:r>
              <a:rPr lang="en-GB" sz="2900" dirty="0" smtClean="0"/>
              <a:t> syrup) every 6 – 8 hours</a:t>
            </a:r>
          </a:p>
          <a:p>
            <a:pPr lvl="0"/>
            <a:r>
              <a:rPr lang="en-GB" sz="2900" dirty="0" smtClean="0"/>
              <a:t>	         6 months – 2 years: 120 mg (5 </a:t>
            </a:r>
            <a:r>
              <a:rPr lang="en-GB" sz="2900" dirty="0" err="1" smtClean="0"/>
              <a:t>mls</a:t>
            </a:r>
            <a:r>
              <a:rPr lang="en-GB" sz="2900" dirty="0" smtClean="0"/>
              <a:t> syrup) </a:t>
            </a:r>
            <a:r>
              <a:rPr lang="en-GB" sz="2900" dirty="0"/>
              <a:t>every </a:t>
            </a:r>
            <a:r>
              <a:rPr lang="en-GB" sz="2900" dirty="0" smtClean="0"/>
              <a:t>6 - 8 hours</a:t>
            </a:r>
          </a:p>
          <a:p>
            <a:pPr lvl="0"/>
            <a:r>
              <a:rPr lang="en-GB" sz="2900" dirty="0" smtClean="0"/>
              <a:t>                  2 – 6 years: 180 mg (7.5mls syrup) every 6 – 8 hours</a:t>
            </a:r>
            <a:endParaRPr lang="en-US" sz="2900" dirty="0"/>
          </a:p>
          <a:p>
            <a:pPr lvl="0"/>
            <a:r>
              <a:rPr lang="en-GB" sz="2900" dirty="0"/>
              <a:t>	 </a:t>
            </a:r>
            <a:r>
              <a:rPr lang="en-GB" sz="2900" dirty="0" smtClean="0"/>
              <a:t>        6 – 12 years: 250 mg – 500 mg every 6 – 8 hours</a:t>
            </a:r>
          </a:p>
          <a:p>
            <a:pPr lvl="0"/>
            <a:r>
              <a:rPr lang="en-GB" sz="2900" dirty="0" smtClean="0"/>
              <a:t>Adult</a:t>
            </a:r>
            <a:r>
              <a:rPr lang="en-GB" sz="2900" dirty="0"/>
              <a:t>: </a:t>
            </a:r>
            <a:r>
              <a:rPr lang="en-GB" sz="2900" dirty="0" smtClean="0"/>
              <a:t>     500 </a:t>
            </a:r>
            <a:r>
              <a:rPr lang="en-GB" sz="2900" dirty="0"/>
              <a:t>mg – 1000 mg every 6-8 hours (max. 3 g in 24 hours)</a:t>
            </a:r>
            <a:endParaRPr lang="en-US" sz="29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Dosage Regimens: Ibuprofen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953000"/>
          </a:xfrm>
        </p:spPr>
        <p:txBody>
          <a:bodyPr>
            <a:normAutofit fontScale="25000" lnSpcReduction="20000"/>
          </a:bodyPr>
          <a:lstStyle/>
          <a:p>
            <a:r>
              <a:rPr lang="en-US" sz="9600" b="1" u="sng" dirty="0"/>
              <a:t>IBUPROFEN </a:t>
            </a:r>
            <a:endParaRPr lang="en-US" sz="9600" u="sng" dirty="0"/>
          </a:p>
          <a:p>
            <a:endParaRPr lang="en-GB" sz="6200" b="1" dirty="0"/>
          </a:p>
          <a:p>
            <a:r>
              <a:rPr lang="en-GB" sz="9600" b="1" dirty="0"/>
              <a:t>Presentation:</a:t>
            </a:r>
            <a:endParaRPr lang="en-US" sz="9600" dirty="0"/>
          </a:p>
          <a:p>
            <a:r>
              <a:rPr lang="en-GB" sz="8000" dirty="0"/>
              <a:t>Tablets 200 mg  and syrup 100 mg/5 mL</a:t>
            </a:r>
            <a:endParaRPr lang="en-US" sz="8000" dirty="0"/>
          </a:p>
          <a:p>
            <a:r>
              <a:rPr lang="en-GB" sz="6200" b="1" dirty="0"/>
              <a:t> </a:t>
            </a:r>
            <a:endParaRPr lang="en-US" sz="6200" dirty="0"/>
          </a:p>
          <a:p>
            <a:r>
              <a:rPr lang="en-GB" sz="9600" b="1" dirty="0"/>
              <a:t>Indication:</a:t>
            </a:r>
            <a:endParaRPr lang="en-US" sz="9600" dirty="0"/>
          </a:p>
          <a:p>
            <a:pPr marL="0" indent="0"/>
            <a:r>
              <a:rPr lang="en-GB" sz="8000" dirty="0"/>
              <a:t>Pain and inflammation in rheumatic disease, dysmenorrhoea, fever, and pain in children.</a:t>
            </a:r>
            <a:endParaRPr lang="en-US" sz="8000" dirty="0"/>
          </a:p>
          <a:p>
            <a:r>
              <a:rPr lang="en-GB" sz="6200" b="1" dirty="0"/>
              <a:t> </a:t>
            </a:r>
            <a:endParaRPr lang="en-US" sz="6200" dirty="0"/>
          </a:p>
          <a:p>
            <a:r>
              <a:rPr lang="en-GB" sz="9600" b="1" dirty="0"/>
              <a:t>Dosages:</a:t>
            </a:r>
          </a:p>
          <a:p>
            <a:r>
              <a:rPr lang="en-GB" sz="8000" dirty="0"/>
              <a:t>Adult: 200 to 400 mg every 6 to 8 hours per day.</a:t>
            </a:r>
            <a:endParaRPr lang="en-US" sz="8000" dirty="0"/>
          </a:p>
          <a:p>
            <a:r>
              <a:rPr lang="en-GB" sz="8000" dirty="0"/>
              <a:t>Children: 1-2 years 2.5 ml every 6 to 8 hours per day</a:t>
            </a:r>
            <a:endParaRPr lang="en-US" sz="8000" dirty="0"/>
          </a:p>
          <a:p>
            <a:r>
              <a:rPr lang="en-GB" sz="8000" dirty="0"/>
              <a:t>                3-7 years 5 ml every 6 to 8 hours per day</a:t>
            </a:r>
            <a:endParaRPr lang="en-US" sz="8000" dirty="0"/>
          </a:p>
          <a:p>
            <a:r>
              <a:rPr lang="en-GB" sz="8000" dirty="0"/>
              <a:t>                8-12 years 10 ml every 6 to 8 hours per day</a:t>
            </a:r>
          </a:p>
          <a:p>
            <a:endParaRPr lang="en-GB" sz="6200" b="1" dirty="0"/>
          </a:p>
          <a:p>
            <a:pPr algn="ctr"/>
            <a:r>
              <a:rPr lang="en-GB" sz="9600" b="1" dirty="0"/>
              <a:t>Caution: Do not give to clients with stomach ulcers.</a:t>
            </a:r>
            <a:endParaRPr lang="en-US" sz="9600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Dosage Regimens: Diclofenac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632" y="1600200"/>
            <a:ext cx="7924800" cy="4724400"/>
          </a:xfrm>
        </p:spPr>
        <p:txBody>
          <a:bodyPr>
            <a:normAutofit fontScale="70000" lnSpcReduction="20000"/>
          </a:bodyPr>
          <a:lstStyle/>
          <a:p>
            <a:r>
              <a:rPr lang="en-US" sz="3400" b="1" u="sng" dirty="0"/>
              <a:t>DICLOFENAC</a:t>
            </a:r>
            <a:r>
              <a:rPr lang="en-US" sz="3400" b="1" dirty="0"/>
              <a:t> </a:t>
            </a:r>
            <a:endParaRPr lang="en-US" sz="3400" dirty="0"/>
          </a:p>
          <a:p>
            <a:endParaRPr lang="en-GB" b="1" dirty="0"/>
          </a:p>
          <a:p>
            <a:r>
              <a:rPr lang="en-GB" sz="3400" b="1" dirty="0"/>
              <a:t>Presentation</a:t>
            </a:r>
            <a:r>
              <a:rPr lang="en-GB" sz="3400" dirty="0"/>
              <a:t>:</a:t>
            </a:r>
            <a:endParaRPr lang="en-US" sz="3400" dirty="0"/>
          </a:p>
          <a:p>
            <a:r>
              <a:rPr lang="en-GB" dirty="0"/>
              <a:t>Tablets 25 mg; 50 mg; 100 mg</a:t>
            </a:r>
            <a:endParaRPr lang="en-US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GB" sz="3400" b="1" dirty="0"/>
              <a:t>Indications:</a:t>
            </a:r>
            <a:endParaRPr lang="en-US" sz="3400" dirty="0"/>
          </a:p>
          <a:p>
            <a:pPr marL="0" indent="0"/>
            <a:r>
              <a:rPr lang="en-GB" sz="2900" dirty="0"/>
              <a:t>Severe pain and inflammation in rheumatic disease, other musculoskeletal disorders, acute gout, and postoperative pain.</a:t>
            </a:r>
            <a:endParaRPr lang="en-US" sz="2900" dirty="0"/>
          </a:p>
          <a:p>
            <a:r>
              <a:rPr lang="en-GB" b="1" dirty="0"/>
              <a:t> </a:t>
            </a:r>
            <a:endParaRPr lang="en-US" dirty="0"/>
          </a:p>
          <a:p>
            <a:r>
              <a:rPr lang="en-GB" sz="3400" b="1" dirty="0"/>
              <a:t>Dosage (for adult):</a:t>
            </a:r>
            <a:endParaRPr lang="en-US" sz="3400" dirty="0"/>
          </a:p>
          <a:p>
            <a:pPr marL="0" indent="0"/>
            <a:r>
              <a:rPr lang="en-GB" sz="2900" dirty="0"/>
              <a:t>50 to 150 mg in 2-3 divided doses per day. Total daily dose by any route should not exceed 150 mg.</a:t>
            </a:r>
          </a:p>
          <a:p>
            <a:endParaRPr lang="en-GB" b="1" dirty="0"/>
          </a:p>
          <a:p>
            <a:pPr algn="ctr"/>
            <a:r>
              <a:rPr lang="en-GB" sz="3400" b="1" dirty="0"/>
              <a:t>Caution: Do not give to clients with stomach ulcers.</a:t>
            </a:r>
            <a:endParaRPr lang="en-US" sz="3400" b="1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Management:</a:t>
            </a:r>
            <a:br>
              <a:rPr lang="en-US" sz="4000" dirty="0"/>
            </a:br>
            <a:r>
              <a:rPr lang="en-US" sz="4000" dirty="0"/>
              <a:t>Older Children and Adults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Goal 2: Prevent dehydration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Encourage the client to drink clear fluids, such as noncarbonated drinks without caffeine (juice, water, or tea).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Ensure that the client is urinating light-coloured urine at least every four hours.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634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Management:</a:t>
            </a:r>
            <a:br>
              <a:rPr lang="en-US" sz="4000" dirty="0"/>
            </a:br>
            <a:r>
              <a:rPr lang="en-US" sz="4000" dirty="0"/>
              <a:t>Older Children and Adults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Goal 3: Monitor for signs of serious or life-threatening illness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If you have managed to lower the client’s temperature and helped the client avoid dehydration, and the client still appears ill, REFER!</a:t>
            </a:r>
          </a:p>
          <a:p>
            <a:pPr marL="0" indent="0"/>
            <a:endParaRPr lang="en-GB" dirty="0"/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1855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Treating the Cause of Fever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This will be seen in the management of the various common causes of fever.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2800" dirty="0"/>
              <a:t>As a result of actively participating in this session, the individual will be able to:</a:t>
            </a:r>
          </a:p>
          <a:p>
            <a:pPr marL="0" indent="0"/>
            <a:r>
              <a:rPr lang="en-US" sz="2800" dirty="0"/>
              <a:t>1. State the three goals of fever management.</a:t>
            </a:r>
          </a:p>
          <a:p>
            <a:pPr marL="398463" indent="-398463"/>
            <a:r>
              <a:rPr lang="en-US" sz="2800" dirty="0"/>
              <a:t>2. Given short case descriptions, recommend the medicine and dosage regimen that may be used to treat each client.  </a:t>
            </a:r>
          </a:p>
          <a:p>
            <a:pPr marL="0" indent="0"/>
            <a:r>
              <a:rPr lang="en-US" sz="2800" dirty="0"/>
              <a:t>3. State at least 3 reasons to refer a client with fever.</a:t>
            </a:r>
          </a:p>
          <a:p>
            <a:pPr marL="339725" indent="-339725"/>
            <a:r>
              <a:rPr lang="en-US" sz="2800" dirty="0"/>
              <a:t>4. State 3 supportive therapies that are useful for managing fever.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dirty="0"/>
              <a:t>Supportive Therapies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8001000" cy="4572000"/>
          </a:xfrm>
        </p:spPr>
        <p:txBody>
          <a:bodyPr>
            <a:norm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GB" dirty="0"/>
              <a:t>Give the client a sponge bath with warm water.</a:t>
            </a:r>
            <a:endParaRPr lang="en-US" dirty="0"/>
          </a:p>
          <a:p>
            <a:pPr marL="457200" lvl="1" indent="-457200">
              <a:buFont typeface="Arial" pitchFamily="34" charset="0"/>
              <a:buChar char="•"/>
              <a:defRPr/>
            </a:pPr>
            <a:r>
              <a:rPr lang="en-US" sz="3200" dirty="0"/>
              <a:t>Have the client use minimum clothing when indoors.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REFER if fever persists.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three goals of managing fever </a:t>
            </a:r>
          </a:p>
        </p:txBody>
      </p:sp>
    </p:spTree>
    <p:extLst>
      <p:ext uri="{BB962C8B-B14F-4D97-AF65-F5344CB8AC3E}">
        <p14:creationId xmlns:p14="http://schemas.microsoft.com/office/powerpoint/2010/main" val="3264676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dirty="0"/>
              <a:t>When to Refer a Client With Fever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/>
              <a:t>Refer the client if: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Conditions require a doctor’s prescription.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sz="2400" dirty="0"/>
              <a:t>Client’s fever has been present every day for more than 7 days.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sz="2400" dirty="0"/>
              <a:t>Client does not respond to treatment.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sz="2400" dirty="0"/>
              <a:t>Client has convulsions.</a:t>
            </a:r>
            <a:endParaRPr lang="en-US" sz="24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sz="2400" dirty="0"/>
              <a:t>Client becomes unconscious or is hallucinating.</a:t>
            </a:r>
            <a:endParaRPr lang="en-US" sz="24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GB" sz="2400" dirty="0"/>
              <a:t>Client has complex medical problems or takes prescription medications on a chronic basis (medications taken for more than 2 weeks' duration).</a:t>
            </a:r>
            <a:endParaRPr lang="en-US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/>
              <a:t>Pain and Inflammation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495799"/>
          </a:xfrm>
        </p:spPr>
        <p:txBody>
          <a:bodyPr>
            <a:norm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GB" dirty="0"/>
              <a:t>Inflammation is how the body reacts to infection, irritation, or other injury.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GB" dirty="0"/>
              <a:t>Key features of inflammation are: </a:t>
            </a:r>
          </a:p>
          <a:p>
            <a:pPr lvl="1"/>
            <a:r>
              <a:rPr lang="en-GB" dirty="0"/>
              <a:t>Redness </a:t>
            </a:r>
          </a:p>
          <a:p>
            <a:pPr lvl="1"/>
            <a:r>
              <a:rPr lang="en-GB" dirty="0"/>
              <a:t>Warmth </a:t>
            </a:r>
          </a:p>
          <a:p>
            <a:pPr lvl="1"/>
            <a:r>
              <a:rPr lang="en-GB" dirty="0"/>
              <a:t>Swelling</a:t>
            </a:r>
          </a:p>
          <a:p>
            <a:pPr lvl="1"/>
            <a:r>
              <a:rPr lang="en-GB" b="1" dirty="0"/>
              <a:t>Pain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Pain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34339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Pain is an unpleasant sensation.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Pain can be sharp or dull, burning or numbing, minor or major, acute or chronic.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It can be a minor inconvenience or completely disabling.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It is what the client says hurts.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sz="4000" dirty="0"/>
              <a:t>Causes of Pain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5791200" cy="4343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/>
              <a:t>Arthritic conditions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/>
              <a:t>Back pain 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/>
              <a:t>Sports injuries </a:t>
            </a:r>
          </a:p>
          <a:p>
            <a:pPr marL="396875" indent="-396875">
              <a:buFont typeface="Arial" pitchFamily="34" charset="0"/>
              <a:buChar char="•"/>
            </a:pPr>
            <a:r>
              <a:rPr lang="en-US" sz="3000" dirty="0"/>
              <a:t>Headaches (tension, migraine, cluster, stress, etc.) </a:t>
            </a:r>
          </a:p>
          <a:p>
            <a:pPr marL="336550" indent="-336550">
              <a:buFont typeface="Arial" pitchFamily="34" charset="0"/>
              <a:buChar char="•"/>
            </a:pPr>
            <a:r>
              <a:rPr lang="en-US" sz="3000" dirty="0"/>
              <a:t>Muscle pain (spasms, strain, spasticity) </a:t>
            </a:r>
          </a:p>
          <a:p>
            <a:pPr marL="182880">
              <a:buFont typeface="Arial" pitchFamily="34" charset="0"/>
              <a:buChar char="•"/>
            </a:pPr>
            <a:r>
              <a:rPr lang="en-US" sz="3000" dirty="0"/>
              <a:t>Neuropathic (nerve-related) pains</a:t>
            </a:r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6204" y="2514600"/>
            <a:ext cx="291779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>Management of Pain and Inflammation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GB" dirty="0"/>
              <a:t>Manage the cause of the pain</a:t>
            </a:r>
          </a:p>
          <a:p>
            <a:pPr marL="0" lvl="1" indent="0">
              <a:buNone/>
              <a:defRPr/>
            </a:pPr>
            <a:r>
              <a:rPr lang="en-GB" dirty="0"/>
              <a:t>The following medicines can be used in the management of pain:</a:t>
            </a:r>
            <a:endParaRPr lang="en-US" dirty="0"/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en-GB" dirty="0"/>
              <a:t>Paracetamol</a:t>
            </a:r>
            <a:endParaRPr lang="en-US" dirty="0"/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en-GB" dirty="0"/>
              <a:t>Ibuprofen</a:t>
            </a:r>
            <a:endParaRPr lang="en-US" dirty="0"/>
          </a:p>
          <a:p>
            <a:pPr marL="1257300" lvl="2" indent="-342900">
              <a:buFont typeface="Courier New" panose="02070309020205020404" pitchFamily="49" charset="0"/>
              <a:buChar char="o"/>
              <a:defRPr/>
            </a:pPr>
            <a:r>
              <a:rPr lang="en-GB" dirty="0"/>
              <a:t>Diclofenac</a:t>
            </a:r>
            <a:endParaRPr lang="en-US" dirty="0"/>
          </a:p>
          <a:p>
            <a:pPr marL="457200" indent="-457200" eaLnBrk="1" hangingPunct="1"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Counsel on supportive management (e.g., resting/sleeping in addition to pain medication).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Referral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/>
            <a:endParaRPr lang="en-US" dirty="0"/>
          </a:p>
          <a:p>
            <a:pPr indent="0"/>
            <a:endParaRPr lang="en-US" dirty="0"/>
          </a:p>
          <a:p>
            <a:pPr indent="0"/>
            <a:r>
              <a:rPr lang="en-US" dirty="0"/>
              <a:t>Always refer conditions that are beyond the scope of the </a:t>
            </a:r>
            <a:r>
              <a:rPr lang="en-US" dirty="0" smtClean="0"/>
              <a:t>health shop.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Review of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/>
            <a:r>
              <a:rPr lang="en-US" dirty="0" smtClean="0"/>
              <a:t>Can we now: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</a:t>
            </a:r>
            <a:r>
              <a:rPr lang="en-US" dirty="0"/>
              <a:t>the three goals of fever </a:t>
            </a:r>
            <a:r>
              <a:rPr lang="en-US" dirty="0" smtClean="0"/>
              <a:t>management?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Given </a:t>
            </a:r>
            <a:r>
              <a:rPr lang="en-US" dirty="0"/>
              <a:t>short case descriptions, recommend the medicine and dosage regimen that may be used to treat each </a:t>
            </a:r>
            <a:r>
              <a:rPr lang="en-US" dirty="0" smtClean="0"/>
              <a:t>client? 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</a:t>
            </a:r>
            <a:r>
              <a:rPr lang="en-US" dirty="0"/>
              <a:t>at least 3 reasons to refer a client with </a:t>
            </a:r>
            <a:r>
              <a:rPr lang="en-US" dirty="0" smtClean="0"/>
              <a:t>   fever?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State </a:t>
            </a:r>
            <a:r>
              <a:rPr lang="en-US" dirty="0"/>
              <a:t>3 supportive therapies that are useful for managing </a:t>
            </a:r>
            <a:r>
              <a:rPr lang="en-US" dirty="0" smtClean="0"/>
              <a:t>fever?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69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is Fever?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5943600" cy="4648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 </a:t>
            </a:r>
          </a:p>
          <a:p>
            <a:pPr lvl="1" eaLnBrk="1" hangingPunct="1"/>
            <a:r>
              <a:rPr lang="en-GB" dirty="0" smtClean="0"/>
              <a:t>Fever </a:t>
            </a:r>
            <a:r>
              <a:rPr lang="en-GB" dirty="0"/>
              <a:t>is an increase in the body's normal temperature. </a:t>
            </a:r>
          </a:p>
          <a:p>
            <a:pPr lvl="1"/>
            <a:r>
              <a:rPr lang="en-GB" dirty="0"/>
              <a:t>Normal average body temperature is 37 degrees Celsius (37°C), with a range of 36.8°C to 37.2 °C.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5731" y="1676401"/>
            <a:ext cx="2572069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Causes of </a:t>
            </a:r>
            <a:r>
              <a:rPr lang="en-US" sz="4000" dirty="0" smtClean="0"/>
              <a:t>Fever (1)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924800" cy="4191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Infections</a:t>
            </a:r>
          </a:p>
          <a:p>
            <a:pPr lvl="1"/>
            <a:r>
              <a:rPr lang="en-US" dirty="0"/>
              <a:t>Malaria</a:t>
            </a:r>
          </a:p>
          <a:p>
            <a:pPr lvl="1"/>
            <a:r>
              <a:rPr lang="en-US" dirty="0"/>
              <a:t>Bacterial infection</a:t>
            </a:r>
          </a:p>
          <a:p>
            <a:pPr lvl="1"/>
            <a:r>
              <a:rPr lang="en-US" dirty="0"/>
              <a:t>Viral infection</a:t>
            </a:r>
          </a:p>
          <a:p>
            <a:pPr>
              <a:buFont typeface="Arial" pitchFamily="34" charset="0"/>
              <a:buChar char="•"/>
            </a:pPr>
            <a:r>
              <a:rPr lang="en-GB" dirty="0"/>
              <a:t>Medications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Illicit drugs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Heat illnesses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Causes </a:t>
            </a:r>
            <a:r>
              <a:rPr lang="en-US" sz="4000" b="1" dirty="0"/>
              <a:t>of </a:t>
            </a:r>
            <a:r>
              <a:rPr lang="en-US" sz="4000" b="1" dirty="0" smtClean="0"/>
              <a:t>Fever (2)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10074802"/>
              </p:ext>
            </p:extLst>
          </p:nvPr>
        </p:nvGraphicFramePr>
        <p:xfrm>
          <a:off x="685800" y="1417638"/>
          <a:ext cx="7924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Signs/Symptoms in Adults and Children Older than 6 Years 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6705600" cy="4724400"/>
          </a:xfrm>
        </p:spPr>
        <p:txBody>
          <a:bodyPr>
            <a:noAutofit/>
          </a:bodyPr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3200" dirty="0"/>
              <a:t>Feeling hotter or colder than others in the room who feel comfortable.</a:t>
            </a:r>
            <a:endParaRPr lang="en-US" sz="3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3200" dirty="0"/>
              <a:t>Body aches</a:t>
            </a:r>
            <a:endParaRPr lang="en-US" sz="3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3200" dirty="0"/>
              <a:t>Headache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3200" dirty="0"/>
              <a:t>Difficulty sleeping or sleeping more.</a:t>
            </a:r>
            <a:endParaRPr lang="en-US" sz="3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3200" dirty="0"/>
              <a:t>Shivers and chills alternating with sweating.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GB" sz="2600" dirty="0"/>
              <a:t>  </a:t>
            </a:r>
            <a:endParaRPr lang="en-US" sz="2400" dirty="0"/>
          </a:p>
        </p:txBody>
      </p:sp>
      <p:pic>
        <p:nvPicPr>
          <p:cNvPr id="4098" name="Picture 2" descr="C:\Documents and Settings\Loi\Local Settings\Temporary Internet Files\Content.IE5\Z9VAIWDL\MP90044442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667000"/>
            <a:ext cx="1424077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000" dirty="0"/>
              <a:t>Signs/Symptoms in Infants and Children 2 Months to 5 Years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7924800" cy="5029200"/>
          </a:xfrm>
        </p:spPr>
        <p:txBody>
          <a:bodyPr>
            <a:normAutofit fontScale="25000" lnSpcReduction="20000"/>
          </a:bodyPr>
          <a:lstStyle/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Irritable</a:t>
            </a:r>
            <a:endParaRPr lang="en-US" sz="11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Hard to please</a:t>
            </a:r>
            <a:endParaRPr lang="en-US" sz="11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Tired</a:t>
            </a:r>
            <a:endParaRPr lang="en-US" sz="11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Quiet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Feel warm or hot</a:t>
            </a:r>
            <a:endParaRPr lang="en-US" sz="11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Not feeding/eating normally</a:t>
            </a:r>
            <a:endParaRPr lang="en-US" sz="11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Crying</a:t>
            </a: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Rapid breathing </a:t>
            </a:r>
            <a:endParaRPr lang="en-US" sz="11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Exhibiting changes in sleeping or eating habits</a:t>
            </a:r>
            <a:endParaRPr lang="en-US" sz="11200" dirty="0"/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GB" sz="11200" dirty="0"/>
              <a:t>Elevated body temperature</a:t>
            </a:r>
            <a:endParaRPr lang="en-US" sz="1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765" y="1981200"/>
            <a:ext cx="311647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Client </a:t>
            </a:r>
            <a:r>
              <a:rPr lang="en-US" sz="4000" b="1" dirty="0" smtClean="0"/>
              <a:t>Assessment 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26478412"/>
              </p:ext>
            </p:extLst>
          </p:nvPr>
        </p:nvGraphicFramePr>
        <p:xfrm>
          <a:off x="838200" y="1483360"/>
          <a:ext cx="7696200" cy="4911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59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3002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Questions to ask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Remarks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800" dirty="0">
                          <a:latin typeface="+mj-lt"/>
                          <a:ea typeface="Times New Roman"/>
                          <a:cs typeface="Times New Roman"/>
                        </a:rPr>
                        <a:t>How old is the child?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+mj-lt"/>
                          <a:ea typeface="Times New Roman"/>
                          <a:cs typeface="Times New Roman"/>
                        </a:rPr>
                        <a:t>Or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0" marR="0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/>
                        <a:t>How old are you?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Use the iCCM Job Aid to assess and treat fever in a child younger than five years.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Common causes of fever differ in adults and children.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Age guides on the dose of the medicine to be given to the client.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en-US" sz="1800" dirty="0"/>
                        <a:t>When did the fever start?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Acute fever may suggest malaria, measles, or any other acute infections.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Fever lasting more than 3 weeks may suggest typhoid, HIV infection, or brucellosis.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1800" dirty="0"/>
                        <a:t>Do you have a headache?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Headache is common with malaria and meningitis.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Headache with neck stiffness is common in meningitis and clients should be referred immediately.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7"/>
            <a:ext cx="8153400" cy="1173163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Client Assessment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32622365"/>
              </p:ext>
            </p:extLst>
          </p:nvPr>
        </p:nvGraphicFramePr>
        <p:xfrm>
          <a:off x="838200" y="1600201"/>
          <a:ext cx="7620000" cy="42686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1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985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04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>
                          <a:latin typeface="+mn-lt"/>
                        </a:rPr>
                        <a:t>Questions to ask </a:t>
                      </a:r>
                      <a:endParaRPr lang="en-US" sz="18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>
                          <a:latin typeface="+mn-lt"/>
                        </a:rPr>
                        <a:t>Remarks </a:t>
                      </a:r>
                      <a:endParaRPr lang="en-US" sz="18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5189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en-US" sz="1800" dirty="0">
                          <a:latin typeface="+mn-lt"/>
                        </a:rPr>
                        <a:t>Do you have a running nose or</a:t>
                      </a:r>
                      <a:r>
                        <a:rPr lang="en-US" sz="1800" baseline="0" dirty="0">
                          <a:latin typeface="+mn-lt"/>
                        </a:rPr>
                        <a:t> </a:t>
                      </a:r>
                      <a:r>
                        <a:rPr lang="en-US" sz="1800" dirty="0">
                          <a:latin typeface="+mn-lt"/>
                        </a:rPr>
                        <a:t>cough? 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>
                          <a:latin typeface="+mn-lt"/>
                        </a:rPr>
                        <a:t>Running nose is associated with flu.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>
                          <a:latin typeface="+mn-lt"/>
                        </a:rPr>
                        <a:t>Cough is common in pneumonia. 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5189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 you have pain on urination?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>
                          <a:latin typeface="+mn-lt"/>
                        </a:rPr>
                        <a:t>Pain on urination is associated with urinary tract infections.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09410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 you have lower abdominal pain?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>
                          <a:latin typeface="+mn-lt"/>
                        </a:rPr>
                        <a:t>Fever with lower abdominal pain is common with pelvic inflammatory disease in adults.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>
                          <a:latin typeface="+mn-lt"/>
                        </a:rPr>
                        <a:t>Refer the client immediately to the health center.  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80719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7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 there </a:t>
                      </a:r>
                      <a:r>
                        <a:rPr lang="en-US" sz="18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ender swelling behind the ear?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Sign of an ear infection.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2444</TotalTime>
  <Words>1089</Words>
  <Application>Microsoft Office PowerPoint</Application>
  <PresentationFormat>On-screen Show (4:3)</PresentationFormat>
  <Paragraphs>226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Courier New</vt:lpstr>
      <vt:lpstr>Times New Roman</vt:lpstr>
      <vt:lpstr>Wingdings</vt:lpstr>
      <vt:lpstr>Office Theme</vt:lpstr>
      <vt:lpstr>Health Shops Training Zambia</vt:lpstr>
      <vt:lpstr>Objectives</vt:lpstr>
      <vt:lpstr> What is Fever? </vt:lpstr>
      <vt:lpstr>Causes of Fever (1)</vt:lpstr>
      <vt:lpstr>Causes of Fever (2)</vt:lpstr>
      <vt:lpstr> Signs/Symptoms in Adults and Children Older than 6 Years   </vt:lpstr>
      <vt:lpstr>Signs/Symptoms in Infants and Children 2 Months to 5 Years</vt:lpstr>
      <vt:lpstr>Client Assessment </vt:lpstr>
      <vt:lpstr>Client Assessment (2)</vt:lpstr>
      <vt:lpstr>Client Assessment (3)</vt:lpstr>
      <vt:lpstr> Management of Fever</vt:lpstr>
      <vt:lpstr>Management: Children 2 Months-5 Years</vt:lpstr>
      <vt:lpstr>Management: Older Children and Adults</vt:lpstr>
      <vt:lpstr>Dosage Regimens: Paracetamol</vt:lpstr>
      <vt:lpstr>Dosage Regimens: Ibuprofen</vt:lpstr>
      <vt:lpstr>Dosage Regimens: Diclofenac</vt:lpstr>
      <vt:lpstr>Management: Older Children and Adults</vt:lpstr>
      <vt:lpstr>Management: Older Children and Adults</vt:lpstr>
      <vt:lpstr>Treating the Cause of Fever</vt:lpstr>
      <vt:lpstr>Supportive Therapies</vt:lpstr>
      <vt:lpstr>Exercise 1</vt:lpstr>
      <vt:lpstr>When to Refer a Client With Fever</vt:lpstr>
      <vt:lpstr>Pain and Inflammation</vt:lpstr>
      <vt:lpstr>Pain</vt:lpstr>
      <vt:lpstr>Causes of Pain</vt:lpstr>
      <vt:lpstr>Management of Pain and Inflammation</vt:lpstr>
      <vt:lpstr>Referral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241</cp:revision>
  <dcterms:created xsi:type="dcterms:W3CDTF">2011-09-08T16:26:48Z</dcterms:created>
  <dcterms:modified xsi:type="dcterms:W3CDTF">2017-04-24T21:22:32Z</dcterms:modified>
</cp:coreProperties>
</file>