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1" r:id="rId3"/>
    <p:sldId id="263" r:id="rId4"/>
    <p:sldId id="262" r:id="rId5"/>
    <p:sldId id="266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939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377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39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 algn="ctr">
              <a:defRPr sz="4000" b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1"/>
            <a:ext cx="9144000" cy="160019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Health </a:t>
            </a:r>
            <a:r>
              <a:rPr lang="en-US" dirty="0">
                <a:solidFill>
                  <a:schemeClr val="bg1"/>
                </a:solidFill>
              </a:rPr>
              <a:t>Shops Training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i="1" dirty="0" smtClean="0">
                <a:solidFill>
                  <a:schemeClr val="bg1"/>
                </a:solidFill>
              </a:rPr>
              <a:t>Zambia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971800"/>
            <a:ext cx="8686800" cy="1066800"/>
          </a:xfrm>
          <a:solidFill>
            <a:schemeClr val="accent3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Module </a:t>
            </a:r>
            <a:r>
              <a:rPr lang="en-US" smtClean="0">
                <a:solidFill>
                  <a:schemeClr val="bg1"/>
                </a:solidFill>
              </a:rPr>
              <a:t>2 Session 6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Communication </a:t>
            </a:r>
            <a:r>
              <a:rPr lang="en-US" dirty="0">
                <a:solidFill>
                  <a:schemeClr val="bg1"/>
                </a:solidFill>
              </a:rPr>
              <a:t>at the </a:t>
            </a:r>
            <a:r>
              <a:rPr lang="en-US" dirty="0" smtClean="0">
                <a:solidFill>
                  <a:schemeClr val="bg1"/>
                </a:solidFill>
              </a:rPr>
              <a:t>Health Shop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C:\Users\admin\AppData\Local\Temp\Temporary Internet Files\Content.IE5\PKSOPVWR\MCj028110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927202"/>
            <a:ext cx="4419600" cy="28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Active </a:t>
            </a:r>
            <a:r>
              <a:rPr lang="en-US" sz="4000" b="1" dirty="0" smtClean="0"/>
              <a:t>Listening (2)</a:t>
            </a:r>
            <a:endParaRPr lang="en-US" sz="4000" b="1" dirty="0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4724400" cy="54864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Demonstrate your full attention through appropriate non-verbal gestures (e.g., nodding, sitting upright).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Do not make quick judgments about what you are hearing.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Do not interrupt the speaker.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Be close enough to ensure </a:t>
            </a:r>
            <a:r>
              <a:rPr lang="en-US" sz="2800" dirty="0" smtClean="0"/>
              <a:t>privacy, but not too close where its awkward or uncomfortable.</a:t>
            </a:r>
            <a:endParaRPr lang="en-US" sz="2800" dirty="0"/>
          </a:p>
        </p:txBody>
      </p:sp>
      <p:pic>
        <p:nvPicPr>
          <p:cNvPr id="21508" name="Picture 8" descr="C:\Documents and Settings\tbrock\My Documents\My Pictures\Microsoft Clip Organizer\pe06228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828800"/>
            <a:ext cx="3352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Barriers to </a:t>
            </a:r>
            <a:r>
              <a:rPr lang="en-US" sz="4000" b="1" dirty="0" smtClean="0"/>
              <a:t>Communication (1) </a:t>
            </a:r>
            <a:endParaRPr lang="en-US" sz="4000" b="1" dirty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Use of complex medical terms.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Noise in the background.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Lack of privacy.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Lack of concentration by the seller.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Inability to speak the language the client understands.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Barriers to Communication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Poor attitude of the seller.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Hearing problem of the client.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Reluctance by the client to discuss sensitive issues.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Misleading beliefs/myths.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Poor listening skills.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Use of unclear signs and symbols.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How to Overcome Barriers to Effective </a:t>
            </a:r>
            <a:r>
              <a:rPr lang="en-US" sz="4000" b="1" dirty="0" smtClean="0"/>
              <a:t>Communication (1) </a:t>
            </a:r>
            <a:endParaRPr lang="en-US" sz="4000" b="1" dirty="0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Have a caring attitude as you talk to the client (e.g., smile).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Do not act as if you are in a hurry.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Listen carefully to the client’s problem and concerns.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Maintain eye contact (i.e., look at the client in the eye).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Involve the client in the decision making.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000" dirty="0"/>
              <a:t>How to Overcome Barriers to Effective Communication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410200" cy="48006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Provide privacy to enable the client to talk freely.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Clarify the client’s communication if you are not sure of the meaning.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Explain why the treatment is necessary.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Use official (known) signs and symbols.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  <p:pic>
        <p:nvPicPr>
          <p:cNvPr id="25604" name="Picture 6" descr="C:\Users\admin\AppData\Local\Temp\Temporary Internet Files\Content.IE5\K6H29HNJ\MCj023303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362200"/>
            <a:ext cx="2667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How to Handle an Angry </a:t>
            </a:r>
            <a:r>
              <a:rPr lang="en-US" sz="4000" b="1" dirty="0" smtClean="0"/>
              <a:t>Client (1) </a:t>
            </a:r>
            <a:endParaRPr lang="en-US" sz="4000" b="1" dirty="0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Never respond in a rude way to an angry client.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Remain calm and attentive.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Listen attentively to the client’s concern.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Apologize to the client if necessary.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Do not raise your voice.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Be careful to have your body language match your words.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dirty="0"/>
              <a:t>How to Handle an Angry </a:t>
            </a:r>
            <a:r>
              <a:rPr lang="en-US" sz="4000"/>
              <a:t>Client </a:t>
            </a:r>
            <a:r>
              <a:rPr lang="en-US" sz="4000" b="0" smtClean="0"/>
              <a:t>(2)</a:t>
            </a:r>
            <a:endParaRPr lang="en-US" sz="4000" b="0" dirty="0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Express your concerns and interests.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Address the client’s concern.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If you cannot solve the problem, invite a supervisor or co-worker to help.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Mr. </a:t>
            </a:r>
            <a:r>
              <a:rPr lang="en-US" dirty="0" err="1" smtClean="0"/>
              <a:t>Phiri</a:t>
            </a:r>
            <a:r>
              <a:rPr lang="en-US" dirty="0" smtClean="0"/>
              <a:t>, a well-to-do member of your community, comes into your health shop visibly distressed and unwell, and demands your attention, while you are serving another client. Demonstrate how you will deal with him.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834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defRPr/>
            </a:pPr>
            <a:r>
              <a:rPr lang="en-US" smtClean="0"/>
              <a:t>1</a:t>
            </a:r>
            <a:r>
              <a:rPr lang="en-US" dirty="0"/>
              <a:t>. Name at least three qualities of effective communication.</a:t>
            </a:r>
          </a:p>
          <a:p>
            <a:pPr marL="457200" indent="-457200">
              <a:defRPr/>
            </a:pPr>
            <a:r>
              <a:rPr lang="en-US" dirty="0"/>
              <a:t>2. Name at least three barriers to effective communication. </a:t>
            </a:r>
          </a:p>
          <a:p>
            <a:pPr marL="398463" indent="-398463">
              <a:defRPr/>
            </a:pPr>
            <a:r>
              <a:rPr lang="en-US" dirty="0"/>
              <a:t>3. Explain how to overcome each of the barriers.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716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944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7924800" cy="5254625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/>
              <a:t>As a result of active participation in this session, the individual will be able to:</a:t>
            </a:r>
          </a:p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en-US" dirty="0"/>
              <a:t>1. Name at least three qualities of effective communication.</a:t>
            </a:r>
          </a:p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en-US" dirty="0"/>
              <a:t>2. Name at least three barriers to effective communication. </a:t>
            </a:r>
          </a:p>
          <a:p>
            <a:pPr marL="398463" indent="-398463" eaLnBrk="1" fontAlgn="auto" hangingPunct="1">
              <a:spcAft>
                <a:spcPts val="0"/>
              </a:spcAft>
              <a:defRPr/>
            </a:pPr>
            <a:r>
              <a:rPr lang="en-US" dirty="0"/>
              <a:t>3. Explain how to overcome each of the barriers.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Introduction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7848600" cy="4114800"/>
          </a:xfrm>
        </p:spPr>
        <p:txBody>
          <a:bodyPr/>
          <a:lstStyle/>
          <a:p>
            <a:pPr marL="0" indent="0" eaLnBrk="1" hangingPunct="1"/>
            <a:r>
              <a:rPr lang="en-US" sz="3200" dirty="0"/>
              <a:t>Effective communication between the </a:t>
            </a:r>
            <a:r>
              <a:rPr lang="en-US" dirty="0" smtClean="0"/>
              <a:t>health shop</a:t>
            </a:r>
            <a:r>
              <a:rPr lang="en-US" sz="3200" dirty="0" smtClean="0"/>
              <a:t> </a:t>
            </a:r>
            <a:r>
              <a:rPr lang="en-US" sz="3200" dirty="0"/>
              <a:t>dispenser and the client or caregiver plays a very big role in:</a:t>
            </a:r>
          </a:p>
          <a:p>
            <a:pPr marL="236538" lvl="1" indent="-236538">
              <a:buFont typeface="Arial" pitchFamily="34" charset="0"/>
              <a:buChar char="•"/>
            </a:pPr>
            <a:r>
              <a:rPr lang="en-US" dirty="0"/>
              <a:t>Whether the client uses a medicine </a:t>
            </a:r>
            <a:r>
              <a:rPr lang="en-US" sz="2800" dirty="0"/>
              <a:t>appropriately.</a:t>
            </a:r>
          </a:p>
          <a:p>
            <a:pPr marL="236538" lvl="1" indent="-236538">
              <a:buFont typeface="Arial" pitchFamily="34" charset="0"/>
              <a:buChar char="•"/>
            </a:pPr>
            <a:r>
              <a:rPr lang="en-US" sz="2800" dirty="0"/>
              <a:t>Whether the client’s condition improves.</a:t>
            </a:r>
          </a:p>
          <a:p>
            <a:pPr marL="236538" lvl="1" indent="-236538">
              <a:buFont typeface="Arial" pitchFamily="34" charset="0"/>
              <a:buChar char="•"/>
            </a:pPr>
            <a:r>
              <a:rPr lang="en-US" dirty="0"/>
              <a:t>Whether the client or caregiver returns to use the </a:t>
            </a:r>
            <a:r>
              <a:rPr lang="en-US" dirty="0" smtClean="0"/>
              <a:t>health shop </a:t>
            </a:r>
            <a:r>
              <a:rPr lang="en-US" dirty="0"/>
              <a:t>again.</a:t>
            </a:r>
            <a:endParaRPr lang="en-US" sz="2800" dirty="0"/>
          </a:p>
          <a:p>
            <a:pPr lvl="1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Effective Communication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1"/>
            <a:ext cx="7772400" cy="32004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000" dirty="0"/>
              <a:t>In the </a:t>
            </a:r>
            <a:r>
              <a:rPr lang="en-US" sz="3000" dirty="0" smtClean="0"/>
              <a:t>health shop, </a:t>
            </a:r>
            <a:r>
              <a:rPr lang="en-US" sz="3000" dirty="0"/>
              <a:t>communication involves the dispenser and the client or caregiver.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000" dirty="0"/>
              <a:t>Effective communication involves sincere compassion and concern for the client and his/her wellbeing.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  <p:pic>
        <p:nvPicPr>
          <p:cNvPr id="10244" name="Picture 7" descr="C:\Documents and Settings\tbrock\My Documents\My Pictures\Microsoft Clip Organizer\bd07603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340963"/>
            <a:ext cx="2971800" cy="187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Types of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Verbal communication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/>
              <a:t>Involves the use of words.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/>
              <a:t>Requires the receiver to be attentive in order to remember the information given to him/her.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Nonverbal communication</a:t>
            </a:r>
            <a:r>
              <a:rPr lang="en-US" sz="3000" dirty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000" dirty="0"/>
              <a:t>It includes: tone of voice, physical appearance, eye contact, leaning forward or backward, nodding the head, etc.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Qualities of a Good </a:t>
            </a:r>
            <a:r>
              <a:rPr lang="en-US" sz="4000" b="1" dirty="0" smtClean="0"/>
              <a:t>Communicator (1)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48766976"/>
              </p:ext>
            </p:extLst>
          </p:nvPr>
        </p:nvGraphicFramePr>
        <p:xfrm>
          <a:off x="609600" y="1524000"/>
          <a:ext cx="7848600" cy="5155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6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32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7982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i="0" dirty="0">
                          <a:latin typeface="+mj-lt"/>
                        </a:rPr>
                        <a:t>Quality</a:t>
                      </a:r>
                      <a:r>
                        <a:rPr lang="en-US" sz="2600" b="1" i="1" dirty="0">
                          <a:latin typeface="+mj-lt"/>
                        </a:rPr>
                        <a:t> </a:t>
                      </a:r>
                      <a:endParaRPr lang="en-US" sz="2600" b="1" i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i="0" dirty="0">
                          <a:latin typeface="+mj-lt"/>
                        </a:rPr>
                        <a:t>Importance</a:t>
                      </a:r>
                      <a:r>
                        <a:rPr lang="en-US" sz="2600" b="1" i="1" dirty="0">
                          <a:latin typeface="+mj-lt"/>
                        </a:rPr>
                        <a:t> </a:t>
                      </a:r>
                      <a:endParaRPr lang="en-US" sz="2600" b="1" i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5552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+mj-lt"/>
                        </a:rPr>
                        <a:t>Maintaining</a:t>
                      </a:r>
                      <a:r>
                        <a:rPr lang="en-US" sz="2600" baseline="0" dirty="0">
                          <a:latin typeface="+mj-lt"/>
                        </a:rPr>
                        <a:t> </a:t>
                      </a:r>
                      <a:r>
                        <a:rPr lang="en-US" sz="2600" dirty="0">
                          <a:latin typeface="+mj-lt"/>
                        </a:rPr>
                        <a:t>confidentiality/ privacy</a:t>
                      </a:r>
                      <a:endParaRPr lang="en-US" sz="2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600" dirty="0">
                          <a:latin typeface="+mj-lt"/>
                        </a:rPr>
                        <a:t>Helps to earn/builds trust from the client.</a:t>
                      </a: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600" dirty="0">
                          <a:latin typeface="+mj-lt"/>
                          <a:ea typeface="Times New Roman"/>
                          <a:cs typeface="Times New Roman"/>
                        </a:rPr>
                        <a:t>Encourages</a:t>
                      </a:r>
                      <a:r>
                        <a:rPr lang="en-US" sz="2600" baseline="0" dirty="0">
                          <a:latin typeface="+mj-lt"/>
                          <a:ea typeface="Times New Roman"/>
                          <a:cs typeface="Times New Roman"/>
                        </a:rPr>
                        <a:t> sharing of information. </a:t>
                      </a:r>
                      <a:endParaRPr lang="en-US" sz="2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3329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latin typeface="+mj-lt"/>
                        </a:rPr>
                        <a:t>Ability to use simple and clear messages </a:t>
                      </a:r>
                      <a:endParaRPr lang="en-US" sz="2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600" dirty="0">
                          <a:latin typeface="+mj-lt"/>
                        </a:rPr>
                        <a:t>Client</a:t>
                      </a:r>
                      <a:r>
                        <a:rPr lang="en-US" sz="2600" baseline="0" dirty="0">
                          <a:latin typeface="+mj-lt"/>
                        </a:rPr>
                        <a:t> gets clear instructions regarding the disease and medicines.</a:t>
                      </a:r>
                      <a:endParaRPr lang="en-US" sz="2600" dirty="0">
                        <a:latin typeface="+mj-lt"/>
                      </a:endParaRP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600" dirty="0">
                          <a:latin typeface="+mj-lt"/>
                        </a:rPr>
                        <a:t>Improves client’s compliance with treatment. </a:t>
                      </a: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600" dirty="0">
                          <a:latin typeface="+mj-lt"/>
                        </a:rPr>
                        <a:t>Helps the client to make informed decisions.</a:t>
                      </a:r>
                      <a:endParaRPr lang="en-US" sz="2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Qualities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18618066"/>
              </p:ext>
            </p:extLst>
          </p:nvPr>
        </p:nvGraphicFramePr>
        <p:xfrm>
          <a:off x="609600" y="1600200"/>
          <a:ext cx="7924800" cy="4000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652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595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/>
                        <a:t>Empathy (putting yourself in the client’s situation)</a:t>
                      </a:r>
                      <a:endParaRPr lang="en-US" sz="25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500" dirty="0"/>
                        <a:t>Shows interest and concern for the client’s wellbeing.</a:t>
                      </a: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500" dirty="0"/>
                        <a:t>Improves information exchange.</a:t>
                      </a:r>
                      <a:endParaRPr lang="en-US" sz="25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/>
                        <a:t>Active listening</a:t>
                      </a:r>
                      <a:endParaRPr lang="en-US" sz="25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500" dirty="0"/>
                        <a:t>Helps to gather information from the client for decision making/diagnosis. </a:t>
                      </a: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500" dirty="0"/>
                        <a:t>Helps the client/caregiver to give all the relevant information.</a:t>
                      </a:r>
                      <a:endParaRPr lang="en-US" sz="25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/>
                        <a:t>Have a positive (caring) attitude</a:t>
                      </a:r>
                      <a:endParaRPr lang="en-US" sz="25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500" dirty="0"/>
                        <a:t>Helps the client to feel free to talk to the </a:t>
                      </a:r>
                      <a:r>
                        <a:rPr lang="en-US" sz="2500" dirty="0" smtClean="0"/>
                        <a:t>health</a:t>
                      </a:r>
                      <a:r>
                        <a:rPr lang="en-US" sz="2500" baseline="0" dirty="0" smtClean="0"/>
                        <a:t> shop</a:t>
                      </a:r>
                      <a:r>
                        <a:rPr lang="en-US" sz="2500" dirty="0" smtClean="0"/>
                        <a:t> </a:t>
                      </a:r>
                      <a:r>
                        <a:rPr lang="en-US" sz="2500" dirty="0"/>
                        <a:t>dispenser.</a:t>
                      </a:r>
                      <a:endParaRPr lang="en-US" sz="25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en-US" sz="4000" dirty="0"/>
              <a:t>Qualities </a:t>
            </a:r>
            <a:r>
              <a:rPr lang="en-US" sz="4000" b="0" dirty="0" smtClean="0"/>
              <a:t>(3)</a:t>
            </a:r>
            <a:endParaRPr lang="en-US" sz="4000" b="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99516273"/>
              </p:ext>
            </p:extLst>
          </p:nvPr>
        </p:nvGraphicFramePr>
        <p:xfrm>
          <a:off x="685800" y="1600200"/>
          <a:ext cx="7772400" cy="49926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28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595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77686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Good counseling skills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4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Helps the client to make informed decisions and use medicines appropriately. </a:t>
                      </a:r>
                      <a:endParaRPr lang="en-US" sz="24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8457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Using appropriate body language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Shows that you are interested, attentive, and willing to help the client.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55371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Good questioning skills  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Use open-ended questions that require explanation.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This helps to get as much information as possible from the client.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Note: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 Limit</a:t>
                      </a:r>
                      <a:r>
                        <a:rPr lang="en-US" sz="2400" baseline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 use 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Arial"/>
                        </a:rPr>
                        <a:t> questions that require a “yes” or “no” answer.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Active </a:t>
            </a:r>
            <a:r>
              <a:rPr lang="en-US" sz="4000" b="1" dirty="0" smtClean="0"/>
              <a:t>Listening (1)</a:t>
            </a:r>
            <a:endParaRPr lang="en-US" sz="4000" b="1" dirty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70866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Clear your mind of anything that can interfere with listening, e.g., turn phones </a:t>
            </a:r>
            <a:r>
              <a:rPr lang="en-US" dirty="0" smtClean="0"/>
              <a:t>on silent mode, </a:t>
            </a:r>
            <a:r>
              <a:rPr lang="en-US" dirty="0"/>
              <a:t>reduce the volume of the radio/TV.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Face the sender or speaker.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Focus your full attention on the speaker.</a:t>
            </a:r>
          </a:p>
        </p:txBody>
      </p:sp>
      <p:pic>
        <p:nvPicPr>
          <p:cNvPr id="20484" name="Picture 3" descr="C:\Users\admin\AppData\Local\Temp\Temporary Internet Files\Content.IE5\K6H29HNJ\MPj040950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3651" y="4191000"/>
            <a:ext cx="1905000" cy="255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2484</TotalTime>
  <Words>866</Words>
  <Application>Microsoft Office PowerPoint</Application>
  <PresentationFormat>On-screen Show (4:3)</PresentationFormat>
  <Paragraphs>101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Health Shops Training Zambia</vt:lpstr>
      <vt:lpstr>Objectives </vt:lpstr>
      <vt:lpstr>Introduction </vt:lpstr>
      <vt:lpstr>Effective Communication</vt:lpstr>
      <vt:lpstr>Types of Communication</vt:lpstr>
      <vt:lpstr>Qualities of a Good Communicator (1)</vt:lpstr>
      <vt:lpstr>Qualities (2)</vt:lpstr>
      <vt:lpstr>Qualities (3)</vt:lpstr>
      <vt:lpstr>Active Listening (1)</vt:lpstr>
      <vt:lpstr>Active Listening (2)</vt:lpstr>
      <vt:lpstr>Barriers to Communication (1) </vt:lpstr>
      <vt:lpstr>Barriers to Communication (2)</vt:lpstr>
      <vt:lpstr>How to Overcome Barriers to Effective Communication (1) </vt:lpstr>
      <vt:lpstr>How to Overcome Barriers to Effective Communication (2)</vt:lpstr>
      <vt:lpstr>How to Handle an Angry Client (1) </vt:lpstr>
      <vt:lpstr>How to Handle an Angry Client (2)</vt:lpstr>
      <vt:lpstr>Role play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249</cp:revision>
  <dcterms:created xsi:type="dcterms:W3CDTF">2011-09-08T16:26:48Z</dcterms:created>
  <dcterms:modified xsi:type="dcterms:W3CDTF">2017-04-24T21:15:35Z</dcterms:modified>
</cp:coreProperties>
</file>