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6.xml" ContentType="application/vnd.openxmlformats-officedocument.theme+xml"/>
  <Override PartName="/ppt/tags/tag3.xml" ContentType="application/vnd.openxmlformats-officedocument.presentationml.tags+xml"/>
  <Override PartName="/ppt/slideLayouts/slideLayout16.xml" ContentType="application/vnd.openxmlformats-officedocument.presentationml.slideLayout+xml"/>
  <Override PartName="/ppt/theme/theme7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8.xml" ContentType="application/vnd.openxmlformats-officedocument.theme+xml"/>
  <Override PartName="/ppt/tags/tag4.xml" ContentType="application/vnd.openxmlformats-officedocument.presentationml.tags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9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10.xml" ContentType="application/vnd.openxmlformats-officedocument.theme+xml"/>
  <Override PartName="/ppt/tags/tag5.xml" ContentType="application/vnd.openxmlformats-officedocument.presentationml.tags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1.xml" ContentType="application/vnd.openxmlformats-officedocument.theme+xml"/>
  <Override PartName="/ppt/tags/tag6.xml" ContentType="application/vnd.openxmlformats-officedocument.presentationml.tags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13.xml" ContentType="application/vnd.openxmlformats-officedocument.theme+xml"/>
  <Override PartName="/ppt/tags/tag7.xml" ContentType="application/vnd.openxmlformats-officedocument.presentationml.tags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4.xml" ContentType="application/vnd.openxmlformats-officedocument.theme+xml"/>
  <Override PartName="/ppt/tags/tag8.xml" ContentType="application/vnd.openxmlformats-officedocument.presentationml.tags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8" r:id="rId3"/>
    <p:sldMasterId id="2147483686" r:id="rId4"/>
    <p:sldMasterId id="2147483711" r:id="rId5"/>
    <p:sldMasterId id="2147483714" r:id="rId6"/>
    <p:sldMasterId id="2147483719" r:id="rId7"/>
    <p:sldMasterId id="2147483722" r:id="rId8"/>
    <p:sldMasterId id="2147483728" r:id="rId9"/>
    <p:sldMasterId id="2147483731" r:id="rId10"/>
    <p:sldMasterId id="2147483738" r:id="rId11"/>
    <p:sldMasterId id="2147483742" r:id="rId12"/>
    <p:sldMasterId id="2147483749" r:id="rId13"/>
    <p:sldMasterId id="2147483754" r:id="rId14"/>
  </p:sldMasterIdLst>
  <p:notesMasterIdLst>
    <p:notesMasterId r:id="rId57"/>
  </p:notesMasterIdLst>
  <p:sldIdLst>
    <p:sldId id="258" r:id="rId15"/>
    <p:sldId id="259" r:id="rId16"/>
    <p:sldId id="394" r:id="rId17"/>
    <p:sldId id="260" r:id="rId18"/>
    <p:sldId id="363" r:id="rId19"/>
    <p:sldId id="364" r:id="rId20"/>
    <p:sldId id="365" r:id="rId21"/>
    <p:sldId id="366" r:id="rId22"/>
    <p:sldId id="372" r:id="rId23"/>
    <p:sldId id="270" r:id="rId24"/>
    <p:sldId id="367" r:id="rId25"/>
    <p:sldId id="370" r:id="rId26"/>
    <p:sldId id="368" r:id="rId27"/>
    <p:sldId id="369" r:id="rId28"/>
    <p:sldId id="354" r:id="rId29"/>
    <p:sldId id="283" r:id="rId30"/>
    <p:sldId id="391" r:id="rId31"/>
    <p:sldId id="392" r:id="rId32"/>
    <p:sldId id="287" r:id="rId33"/>
    <p:sldId id="378" r:id="rId34"/>
    <p:sldId id="379" r:id="rId35"/>
    <p:sldId id="380" r:id="rId36"/>
    <p:sldId id="381" r:id="rId37"/>
    <p:sldId id="382" r:id="rId38"/>
    <p:sldId id="383" r:id="rId39"/>
    <p:sldId id="384" r:id="rId40"/>
    <p:sldId id="385" r:id="rId41"/>
    <p:sldId id="386" r:id="rId42"/>
    <p:sldId id="387" r:id="rId43"/>
    <p:sldId id="388" r:id="rId44"/>
    <p:sldId id="304" r:id="rId45"/>
    <p:sldId id="373" r:id="rId46"/>
    <p:sldId id="374" r:id="rId47"/>
    <p:sldId id="375" r:id="rId48"/>
    <p:sldId id="377" r:id="rId49"/>
    <p:sldId id="376" r:id="rId50"/>
    <p:sldId id="330" r:id="rId51"/>
    <p:sldId id="331" r:id="rId52"/>
    <p:sldId id="341" r:id="rId53"/>
    <p:sldId id="389" r:id="rId54"/>
    <p:sldId id="342" r:id="rId55"/>
    <p:sldId id="393" r:id="rId56"/>
  </p:sldIdLst>
  <p:sldSz cx="12192000" cy="6858000"/>
  <p:notesSz cx="6858000" cy="9144000"/>
  <p:custDataLst>
    <p:tags r:id="rId5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len Vorderbruegge" initials="EV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FF"/>
    <a:srgbClr val="1B2F7F"/>
    <a:srgbClr val="8AC836"/>
    <a:srgbClr val="8CC7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1350" autoAdjust="0"/>
  </p:normalViewPr>
  <p:slideViewPr>
    <p:cSldViewPr snapToGrid="0">
      <p:cViewPr varScale="1">
        <p:scale>
          <a:sx n="63" d="100"/>
          <a:sy n="63" d="100"/>
        </p:scale>
        <p:origin x="1373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slide" Target="slides/slide33.xml"/><Relationship Id="rId50" Type="http://schemas.openxmlformats.org/officeDocument/2006/relationships/slide" Target="slides/slide36.xml"/><Relationship Id="rId55" Type="http://schemas.openxmlformats.org/officeDocument/2006/relationships/slide" Target="slides/slide41.xml"/><Relationship Id="rId63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54" Type="http://schemas.openxmlformats.org/officeDocument/2006/relationships/slide" Target="slides/slide40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3" Type="http://schemas.openxmlformats.org/officeDocument/2006/relationships/slide" Target="slides/slide39.xml"/><Relationship Id="rId58" Type="http://schemas.openxmlformats.org/officeDocument/2006/relationships/tags" Target="tags/tag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slide" Target="slides/slide35.xml"/><Relationship Id="rId57" Type="http://schemas.openxmlformats.org/officeDocument/2006/relationships/notesMaster" Target="notesMasters/notesMaster1.xml"/><Relationship Id="rId61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52" Type="http://schemas.openxmlformats.org/officeDocument/2006/relationships/slide" Target="slides/slide38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slide" Target="slides/slide34.xml"/><Relationship Id="rId56" Type="http://schemas.openxmlformats.org/officeDocument/2006/relationships/slide" Target="slides/slide42.xml"/><Relationship Id="rId64" Type="http://schemas.microsoft.com/office/2016/11/relationships/changesInfo" Target="changesInfos/changesInfo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7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slide" Target="slides/slide32.xml"/><Relationship Id="rId59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ina Yacobson" userId="23291031-6c17-4d60-a834-b425bfc74606" providerId="ADAL" clId="{A6EC5BC5-155C-43FF-9CD4-6B18DD722338}"/>
    <pc:docChg chg="modSld">
      <pc:chgData name="Irina Yacobson" userId="23291031-6c17-4d60-a834-b425bfc74606" providerId="ADAL" clId="{A6EC5BC5-155C-43FF-9CD4-6B18DD722338}" dt="2021-09-30T13:17:16.648" v="1" actId="1076"/>
      <pc:docMkLst>
        <pc:docMk/>
      </pc:docMkLst>
      <pc:sldChg chg="modSp mod">
        <pc:chgData name="Irina Yacobson" userId="23291031-6c17-4d60-a834-b425bfc74606" providerId="ADAL" clId="{A6EC5BC5-155C-43FF-9CD4-6B18DD722338}" dt="2021-09-30T13:16:21.812" v="0" actId="1076"/>
        <pc:sldMkLst>
          <pc:docMk/>
          <pc:sldMk cId="674345082" sldId="380"/>
        </pc:sldMkLst>
        <pc:picChg chg="mod">
          <ac:chgData name="Irina Yacobson" userId="23291031-6c17-4d60-a834-b425bfc74606" providerId="ADAL" clId="{A6EC5BC5-155C-43FF-9CD4-6B18DD722338}" dt="2021-09-30T13:16:21.812" v="0" actId="1076"/>
          <ac:picMkLst>
            <pc:docMk/>
            <pc:sldMk cId="674345082" sldId="380"/>
            <ac:picMk id="7" creationId="{00000000-0000-0000-0000-000000000000}"/>
          </ac:picMkLst>
        </pc:picChg>
      </pc:sldChg>
      <pc:sldChg chg="modSp mod">
        <pc:chgData name="Irina Yacobson" userId="23291031-6c17-4d60-a834-b425bfc74606" providerId="ADAL" clId="{A6EC5BC5-155C-43FF-9CD4-6B18DD722338}" dt="2021-09-30T13:17:16.648" v="1" actId="1076"/>
        <pc:sldMkLst>
          <pc:docMk/>
          <pc:sldMk cId="1798208351" sldId="383"/>
        </pc:sldMkLst>
        <pc:picChg chg="mod">
          <ac:chgData name="Irina Yacobson" userId="23291031-6c17-4d60-a834-b425bfc74606" providerId="ADAL" clId="{A6EC5BC5-155C-43FF-9CD4-6B18DD722338}" dt="2021-09-30T13:17:16.648" v="1" actId="1076"/>
          <ac:picMkLst>
            <pc:docMk/>
            <pc:sldMk cId="1798208351" sldId="383"/>
            <ac:picMk id="5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344AA-AAD1-114F-BE4E-AAFFD35B9C93}" type="datetimeFigureOut">
              <a:rPr lang="en-US" smtClean="0"/>
              <a:t>9/30/2021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E3098-061A-7349-9F6E-D396FB9F52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621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A.  REGISTRATION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PROCESS</a:t>
            </a:r>
          </a:p>
          <a:p>
            <a:pPr eaLnBrk="1" hangingPunct="1">
              <a:spcBef>
                <a:spcPct val="0"/>
              </a:spcBef>
            </a:pPr>
            <a:endParaRPr lang="en-US" sz="12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UP 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registration table at the door.  </a:t>
            </a:r>
          </a:p>
          <a:p>
            <a:pPr eaLnBrk="1" hangingPunct="1">
              <a:spcBef>
                <a:spcPct val="0"/>
              </a:spcBef>
            </a:pPr>
            <a:endParaRPr lang="en-US" sz="1200" b="1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EACH TRAINEE ENTERS, DO THE FOLLOWING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them to 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COMPLETE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INITIAL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Attendance Sheet.  </a:t>
            </a:r>
          </a:p>
          <a:p>
            <a:pPr marL="457200" lvl="1" indent="0" eaLnBrk="1" hangingPunct="1">
              <a:spcBef>
                <a:spcPct val="0"/>
              </a:spcBef>
              <a:buFont typeface="+mj-lt"/>
              <a:buNone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TELL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them to </a:t>
            </a:r>
            <a:r>
              <a:rPr lang="en-US" sz="1200" b="1" i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 sure to register each day as they enter the training venue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457200" lvl="1" indent="0" eaLnBrk="1" hangingPunct="1">
              <a:spcBef>
                <a:spcPct val="0"/>
              </a:spcBef>
              <a:buFont typeface="+mj-lt"/>
              <a:buNone/>
            </a:pPr>
            <a:endParaRPr lang="en-US" sz="1200" b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GIVE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them a 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NAME TAG 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instruct them to wear it each day of the training.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DISTRIBUTE 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training materials for Module 1</a:t>
            </a: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EXPLAIN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Contains everything you need for the workshop.  </a:t>
            </a:r>
          </a:p>
          <a:p>
            <a:pPr lvl="1">
              <a:buFont typeface="Wingdings" pitchFamily="2" charset="2"/>
              <a:buChar char="§"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Write your name on the front.  It is yours to use as a job aid.  </a:t>
            </a:r>
          </a:p>
          <a:p>
            <a:pPr lvl="1">
              <a:buFont typeface="Wingdings" pitchFamily="2" charset="2"/>
              <a:buChar char="§"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Bring the materials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with you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the training every day.</a:t>
            </a:r>
          </a:p>
          <a:p>
            <a:pPr lvl="1">
              <a:buFont typeface="Wingdings" pitchFamily="2" charset="2"/>
              <a:buChar char="§"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HANDOUTS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SUPPLIES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needed: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Flipchart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paper – 15 pieces for Day 1</a:t>
            </a:r>
          </a:p>
          <a:p>
            <a:pPr lvl="1">
              <a:buFont typeface="Wingdings" pitchFamily="2" charset="2"/>
              <a:buChar char="§"/>
            </a:pP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Markers – one for every 2 trainees (returned for use by the trainer)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Masking tape for hanging Flipcharts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 and small notebooks – one for each trainee</a:t>
            </a:r>
          </a:p>
          <a:p>
            <a:pPr lvl="1">
              <a:buFont typeface="Wingdings" pitchFamily="2" charset="2"/>
              <a:buChar char="§"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Name tags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one for each trainee and staff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Introduction Sheets – one for each trainee pair and staff</a:t>
            </a:r>
          </a:p>
          <a:p>
            <a:pPr lvl="1">
              <a:buFont typeface="Wingdings" pitchFamily="2" charset="2"/>
              <a:buChar char="§"/>
            </a:pP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Day 1 Test – one for each trainee</a:t>
            </a:r>
          </a:p>
          <a:p>
            <a:pPr lvl="1">
              <a:buFont typeface="Wingdings" pitchFamily="2" charset="2"/>
              <a:buChar char="§"/>
            </a:pP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Day 1 Evaluation – one for each trainee</a:t>
            </a:r>
          </a:p>
          <a:p>
            <a:pPr lvl="1">
              <a:buFont typeface="Wingdings" pitchFamily="2" charset="2"/>
              <a:buChar char="§"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Malaria test kits – 2 per trainee</a:t>
            </a:r>
          </a:p>
          <a:p>
            <a:pPr lvl="1">
              <a:buFont typeface="Wingdings" pitchFamily="2" charset="2"/>
              <a:buChar char="§"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Wingdings" pitchFamily="2" charset="2"/>
              <a:buNone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B.  WELCOME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trainees.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C99E2-CF5C-4868-A10A-C660E6D2E85F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889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200" b="1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Session 2.  GOOD DISPENSING PRACTICES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12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PRESENT</a:t>
            </a:r>
            <a:r>
              <a:rPr lang="en-US" sz="120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 the Overview</a:t>
            </a:r>
            <a:r>
              <a:rPr lang="en-US" sz="1200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 for Session 2</a:t>
            </a:r>
            <a:r>
              <a:rPr lang="en-US" sz="120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. </a:t>
            </a:r>
          </a:p>
          <a:p>
            <a:pPr lvl="1" eaLnBrk="1" hangingPunct="1">
              <a:spcAft>
                <a:spcPts val="0"/>
              </a:spcAft>
              <a:buFont typeface="Arial" pitchFamily="34" charset="0"/>
              <a:buNone/>
            </a:pPr>
            <a:r>
              <a:rPr lang="en-US" sz="1200" b="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During this session, your focus is to:</a:t>
            </a:r>
          </a:p>
          <a:p>
            <a:pPr marL="628650" lvl="1" indent="-171450" defTabSz="4572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rgbClr val="1A3260"/>
                </a:solidFill>
                <a:latin typeface="Calibri" panose="020F0502020204030204" pitchFamily="34" charset="0"/>
                <a:cs typeface="Arial" pitchFamily="34" charset="0"/>
              </a:rPr>
              <a:t>Greeting the customer</a:t>
            </a:r>
          </a:p>
          <a:p>
            <a:pPr marL="628650" lvl="1" indent="-171450" defTabSz="4572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rgbClr val="1A3260"/>
                </a:solidFill>
                <a:latin typeface="Calibri" panose="020F0502020204030204" pitchFamily="34" charset="0"/>
                <a:cs typeface="Arial" pitchFamily="34" charset="0"/>
              </a:rPr>
              <a:t>Getting the medicine</a:t>
            </a:r>
          </a:p>
          <a:p>
            <a:pPr marL="628650" lvl="1" indent="-171450" defTabSz="4572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rgbClr val="1A3260"/>
                </a:solidFill>
                <a:latin typeface="Calibri" panose="020F0502020204030204" pitchFamily="34" charset="0"/>
                <a:cs typeface="Arial" pitchFamily="34" charset="0"/>
              </a:rPr>
              <a:t>Preparing the medicine</a:t>
            </a:r>
          </a:p>
          <a:p>
            <a:pPr marL="628650" lvl="1" indent="-171450" defTabSz="4572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rgbClr val="1A3260"/>
                </a:solidFill>
                <a:latin typeface="Calibri" panose="020F0502020204030204" pitchFamily="34" charset="0"/>
                <a:cs typeface="Arial" pitchFamily="34" charset="0"/>
              </a:rPr>
              <a:t>Counselling the customer</a:t>
            </a:r>
          </a:p>
          <a:p>
            <a:pPr marL="628650" lvl="1" indent="-171450" defTabSz="4572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rgbClr val="1A3260"/>
                </a:solidFill>
                <a:latin typeface="Calibri" panose="020F0502020204030204" pitchFamily="34" charset="0"/>
                <a:cs typeface="Arial" pitchFamily="34" charset="0"/>
              </a:rPr>
              <a:t>Keeping Records</a:t>
            </a:r>
          </a:p>
          <a:p>
            <a:pPr marL="628650" lvl="1" indent="-171450" defTabSz="4572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200" b="0" dirty="0">
              <a:solidFill>
                <a:srgbClr val="1A3260"/>
              </a:solidFill>
              <a:latin typeface="Calibri" panose="020F0502020204030204" pitchFamily="34" charset="0"/>
              <a:cs typeface="Arial" pitchFamily="34" charset="0"/>
            </a:endParaRPr>
          </a:p>
          <a:p>
            <a:pPr marL="228600" indent="-228600">
              <a:buFont typeface="+mj-lt"/>
              <a:buAutoNum type="arabicPeriod" startAt="2"/>
            </a:pPr>
            <a:r>
              <a:rPr lang="en-US" sz="1200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ANSWER</a:t>
            </a:r>
            <a:r>
              <a:rPr lang="en-US" sz="120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 questions.</a:t>
            </a:r>
            <a:endParaRPr lang="en-US" sz="1200" dirty="0">
              <a:latin typeface="Calibri" panose="020F0502020204030204" pitchFamily="34" charset="0"/>
            </a:endParaRPr>
          </a:p>
          <a:p>
            <a:endParaRPr lang="en-US" sz="1200" dirty="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F02906-4843-4DCA-BFB9-CFE256912CA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4908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ANNOUNCE that you will go together to the health facility. </a:t>
            </a:r>
          </a:p>
          <a:p>
            <a:endParaRPr lang="en-US" dirty="0"/>
          </a:p>
          <a:p>
            <a:r>
              <a:rPr lang="en-US" dirty="0"/>
              <a:t>After that you will come back for tea and then continue with todays</a:t>
            </a:r>
            <a:r>
              <a:rPr lang="en-US" baseline="0" dirty="0"/>
              <a:t> training!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E3098-061A-7349-9F6E-D396FB9F5289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31523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TELL participants what they need to take on the visit.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E3098-061A-7349-9F6E-D396FB9F5289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31523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</a:rPr>
              <a:t>Settle the group back in after their facility visit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802B9-19CE-44CA-A411-FECAD07C464A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1896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en-US" sz="1200" b="1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Mentors’ and Participants' experiences</a:t>
            </a:r>
          </a:p>
          <a:p>
            <a:endParaRPr lang="en-US" sz="1200" b="0" dirty="0"/>
          </a:p>
          <a:p>
            <a:r>
              <a:rPr lang="en-US" sz="1200" b="0" dirty="0"/>
              <a:t>Make sure there is a mentor in each group of  people.</a:t>
            </a:r>
          </a:p>
          <a:p>
            <a:r>
              <a:rPr lang="en-US" sz="1200" b="0" dirty="0"/>
              <a:t>Note down the themes that emerge.</a:t>
            </a:r>
          </a:p>
          <a:p>
            <a:r>
              <a:rPr lang="en-US" sz="1200" b="0" dirty="0"/>
              <a:t>Discuss</a:t>
            </a:r>
            <a:r>
              <a:rPr lang="en-US" sz="1200" b="0" baseline="0" dirty="0"/>
              <a:t> ways to overcome the challenges if solutions are not offered by each group.</a:t>
            </a:r>
          </a:p>
          <a:p>
            <a:r>
              <a:rPr lang="en-US" sz="1200" b="0" baseline="0" dirty="0"/>
              <a:t>You have 15 min to have people present.</a:t>
            </a:r>
            <a:endParaRPr lang="en-US" sz="1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EDA43-A0F3-4210-B32D-CBBB2ED562D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3422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200" b="1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Session 3.  MEDICINE MANAGEMENT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12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PRESENT</a:t>
            </a:r>
            <a:r>
              <a:rPr lang="en-US" sz="120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 the Overview</a:t>
            </a:r>
            <a:r>
              <a:rPr lang="en-US" sz="1200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 for Session 3</a:t>
            </a:r>
            <a:r>
              <a:rPr lang="en-US" sz="120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. </a:t>
            </a:r>
          </a:p>
          <a:p>
            <a:pPr lvl="1" eaLnBrk="1" hangingPunct="1">
              <a:spcAft>
                <a:spcPts val="0"/>
              </a:spcAft>
              <a:buFont typeface="Arial" pitchFamily="34" charset="0"/>
              <a:buNone/>
            </a:pPr>
            <a:r>
              <a:rPr lang="en-US" sz="1200" b="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During this session, your focus is to:</a:t>
            </a:r>
          </a:p>
          <a:p>
            <a:pPr marL="628650" lvl="1" indent="-171450" defTabSz="4572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rgbClr val="1A3260"/>
                </a:solidFill>
                <a:latin typeface="Calibri" panose="020F0502020204030204" pitchFamily="34" charset="0"/>
                <a:cs typeface="Arial" pitchFamily="34" charset="0"/>
              </a:rPr>
              <a:t>Ordering </a:t>
            </a:r>
          </a:p>
          <a:p>
            <a:pPr marL="628650" lvl="1" indent="-171450" defTabSz="4572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rgbClr val="1A3260"/>
                </a:solidFill>
                <a:latin typeface="Calibri" panose="020F0502020204030204" pitchFamily="34" charset="0"/>
                <a:cs typeface="Arial" pitchFamily="34" charset="0"/>
              </a:rPr>
              <a:t>Receiving</a:t>
            </a:r>
          </a:p>
          <a:p>
            <a:pPr marL="628650" lvl="1" indent="-171450" defTabSz="4572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rgbClr val="1A3260"/>
                </a:solidFill>
                <a:latin typeface="Calibri" panose="020F0502020204030204" pitchFamily="34" charset="0"/>
                <a:cs typeface="Arial" pitchFamily="34" charset="0"/>
              </a:rPr>
              <a:t>Storing</a:t>
            </a:r>
          </a:p>
          <a:p>
            <a:pPr marL="628650" lvl="1" indent="-171450" defTabSz="457200" fontAlgn="base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200" b="0" dirty="0">
              <a:solidFill>
                <a:srgbClr val="1A3260"/>
              </a:solidFill>
              <a:latin typeface="Calibri" panose="020F0502020204030204" pitchFamily="34" charset="0"/>
              <a:cs typeface="Arial" pitchFamily="34" charset="0"/>
            </a:endParaRPr>
          </a:p>
          <a:p>
            <a:pPr marL="228600" indent="-228600">
              <a:buFont typeface="+mj-lt"/>
              <a:buAutoNum type="arabicPeriod" startAt="2"/>
            </a:pPr>
            <a:r>
              <a:rPr lang="en-US" sz="1200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ANSWER</a:t>
            </a:r>
            <a:r>
              <a:rPr lang="en-US" sz="120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 questions.</a:t>
            </a:r>
            <a:endParaRPr lang="en-US" sz="1200" dirty="0">
              <a:latin typeface="Calibri" panose="020F0502020204030204" pitchFamily="34" charset="0"/>
            </a:endParaRPr>
          </a:p>
          <a:p>
            <a:endParaRPr lang="en-US" sz="1200" dirty="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F02906-4843-4DCA-BFB9-CFE256912CA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917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b="1" dirty="0">
                <a:solidFill>
                  <a:schemeClr val="bg1"/>
                </a:solidFill>
              </a:rPr>
              <a:t>Wholesaler updates</a:t>
            </a: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ANNOUNCE that our wholesaler work continues throughout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year!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are no longer collaborating with Abacus. 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participants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that picked Abacus as their wholesaler should have received a phone call from CHAI where they could choose a new wholesaler. 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1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 if all participants now have a wholesaler? 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1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REMIND 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participants that they are required to stock the essential child medicines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COLLECT FEEDBACK 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 participants on the wholesaler partnership. Please note down challenges and report back to CHAI. </a:t>
            </a: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AABA-BFB2-4064-994A-F35F771FDAE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647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b="1" dirty="0">
                <a:solidFill>
                  <a:schemeClr val="bg1"/>
                </a:solidFill>
              </a:rPr>
              <a:t>Voucher updates</a:t>
            </a: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 if the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participants have claimed the discount yet 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1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COLLECT FEEDBACK from participants on the implementation of the voucher system. 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 down challenges and report to CHAI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ANNOUNCE that the voucher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system will run until end of August. 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(Since there was some delay in the roll-out we have extended the time)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1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REMIND the participants of the requirements to access the discount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1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5AAABA-BFB2-4064-994A-F35F771FDAE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647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b="1" dirty="0">
                <a:solidFill>
                  <a:schemeClr val="bg1"/>
                </a:solidFill>
              </a:rPr>
              <a:t>LICENSING UPDATES</a:t>
            </a: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REPEAT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that one part of the program is to register your drug shop. 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1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REMIND 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participants that all new licenses will be reimbursed with 50,000 UGX.  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1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NOTE 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that they need to get the license before the end of the year. After that the NDA might shut down the shops that don’t have a license. 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1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REMIND 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participants of the following:</a:t>
            </a:r>
          </a:p>
          <a:p>
            <a:pPr marL="685800" lvl="1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b="0" dirty="0">
                <a:solidFill>
                  <a:schemeClr val="bg1">
                    <a:lumMod val="50000"/>
                  </a:schemeClr>
                </a:solidFill>
              </a:rPr>
              <a:t>The Child Health Program will only reimburse you after you have been approved and paid the licensing fee</a:t>
            </a:r>
          </a:p>
          <a:p>
            <a:pPr marL="685800" lvl="1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b="0" dirty="0">
                <a:solidFill>
                  <a:schemeClr val="bg1">
                    <a:lumMod val="50000"/>
                  </a:schemeClr>
                </a:solidFill>
              </a:rPr>
              <a:t>It is your responsibility to meet all the licensing requirements</a:t>
            </a:r>
          </a:p>
          <a:p>
            <a:pPr marL="685800" lvl="1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1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85800" lvl="1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ANNOUNCE that the voucher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system will run until end of August. 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(Since there was some delay in the roll-out we have extended the time)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1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REMIND the participants of the requirements to access the discount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E3098-061A-7349-9F6E-D396FB9F528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186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200" b="1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Session 4. REVIEW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12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r>
              <a:rPr lang="en-US" sz="1200" dirty="0">
                <a:latin typeface="Calibri" panose="020F0502020204030204" pitchFamily="34" charset="0"/>
              </a:rPr>
              <a:t>This</a:t>
            </a:r>
            <a:r>
              <a:rPr lang="en-US" sz="1200" baseline="0" dirty="0">
                <a:latin typeface="Calibri" panose="020F0502020204030204" pitchFamily="34" charset="0"/>
              </a:rPr>
              <a:t> session is about bringing together everything that has been learnt over the six days of the training course.</a:t>
            </a:r>
          </a:p>
          <a:p>
            <a:r>
              <a:rPr lang="en-US" sz="1200" baseline="0" dirty="0">
                <a:latin typeface="Calibri" panose="020F0502020204030204" pitchFamily="34" charset="0"/>
              </a:rPr>
              <a:t>It is a chance to see how everything fits together.</a:t>
            </a:r>
          </a:p>
          <a:p>
            <a:r>
              <a:rPr lang="en-US" sz="1200" baseline="0" dirty="0">
                <a:latin typeface="Calibri" panose="020F0502020204030204" pitchFamily="34" charset="0"/>
              </a:rPr>
              <a:t>It is also a chance for participants to ask any questions about things they are still yet to understand</a:t>
            </a:r>
          </a:p>
          <a:p>
            <a:r>
              <a:rPr lang="en-US" sz="1200" baseline="0" dirty="0">
                <a:latin typeface="Calibri" panose="020F0502020204030204" pitchFamily="34" charset="0"/>
              </a:rPr>
              <a:t>ENCOURAGE participants to ASK QUESTIONS.</a:t>
            </a:r>
          </a:p>
          <a:p>
            <a:r>
              <a:rPr lang="en-US" sz="1200" baseline="0" dirty="0">
                <a:latin typeface="Calibri" panose="020F0502020204030204" pitchFamily="34" charset="0"/>
              </a:rPr>
              <a:t>Once they are in their pairs working on the case studies make sure you go to each pair and encourage them to ask questions. This is a chance for participants to ask questions who may have been too shy in the larger group.</a:t>
            </a:r>
            <a:endParaRPr lang="en-US" sz="1200" dirty="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F02906-4843-4DCA-BFB9-CFE256912CA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91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</a:rPr>
              <a:t>WELCOME</a:t>
            </a:r>
            <a:r>
              <a:rPr lang="en-US" b="1" baseline="0" dirty="0">
                <a:solidFill>
                  <a:schemeClr val="bg1"/>
                </a:solidFill>
                <a:latin typeface="Calibri" panose="020F0502020204030204" pitchFamily="34" charset="0"/>
              </a:rPr>
              <a:t> THE GROUP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RECOGNIZE</a:t>
            </a:r>
            <a:r>
              <a:rPr lang="en-US" sz="1200" b="1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en-US" sz="1200" b="0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the participants and make them feel welcome. “Glad to see you all here again! Hope you had a good yesterday – we are excited to get back to work!  Are you?”</a:t>
            </a:r>
            <a:endParaRPr lang="en-US" sz="12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802B9-19CE-44CA-A411-FECAD07C464A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1896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dirty="0">
                <a:solidFill>
                  <a:schemeClr val="bg1"/>
                </a:solidFill>
              </a:rPr>
              <a:t>SICK CHILD GUIDE: PAGE 1 – HOW TO DO THE ASSESSMENT</a:t>
            </a: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TURN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SCG Page 1. 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GIVE a general overview.  ANNOUNCE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page provides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3 Key Questions you ask when Assessing Sick Children or Newborns.  It also illustrates what Danger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Signs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look for that indicate a referral to a health facility is needed.</a:t>
            </a:r>
          </a:p>
          <a:p>
            <a:pPr eaLnBrk="1" hangingPunct="1">
              <a:spcBef>
                <a:spcPct val="0"/>
              </a:spcBef>
            </a:pPr>
            <a:endParaRPr lang="en-US" sz="1200" b="1" i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r>
              <a:rPr lang="en-US" sz="1200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Trainer Note:  </a:t>
            </a:r>
            <a:r>
              <a:rPr lang="en-US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need to highlight and review the 3 questions</a:t>
            </a:r>
            <a:r>
              <a:rPr lang="en-US" sz="1200" i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just yet.  That will happen a few slides from now.</a:t>
            </a:r>
            <a:endParaRPr lang="en-US" i="1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44FF94-EB78-4FE1-84CE-0C505BCAF5CC}" type="slidenum">
              <a:rPr lang="en-US" smtClean="0">
                <a:solidFill>
                  <a:prstClr val="black"/>
                </a:solidFill>
                <a:latin typeface="Calibri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66499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dirty="0">
                <a:solidFill>
                  <a:schemeClr val="bg1"/>
                </a:solidFill>
              </a:rPr>
              <a:t>SICK CHILD GUIDE: PAGE 2 – children with a cough</a:t>
            </a: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TURN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SCG Page 2.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GIVE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general overview.  </a:t>
            </a: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ANNOUNCE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 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purpose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this page is: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628650" lvl="1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Know what steps to take when you encounter a child with a cough</a:t>
            </a:r>
            <a:endParaRPr lang="en-US" sz="1200" b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28650" lvl="1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US" sz="12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b="1" dirty="0"/>
          </a:p>
          <a:p>
            <a:pPr marL="228600" indent="-228600" eaLnBrk="1" hangingPunct="1">
              <a:spcBef>
                <a:spcPct val="0"/>
              </a:spcBef>
              <a:buAutoNum type="arabicPeriod" startAt="3"/>
            </a:pPr>
            <a:r>
              <a:rPr lang="en-US" b="1" dirty="0"/>
              <a:t>CLARIFY</a:t>
            </a:r>
            <a:r>
              <a:rPr lang="en-US" dirty="0"/>
              <a:t> any questions.</a:t>
            </a:r>
          </a:p>
          <a:p>
            <a:pPr marL="0" lv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b="0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Trainer Note:  </a:t>
            </a:r>
            <a:r>
              <a:rPr lang="en-US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need to highlight and review any detail yet</a:t>
            </a:r>
            <a:r>
              <a:rPr lang="en-US" sz="1200" i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That will happen a few slides from now.</a:t>
            </a:r>
            <a:endParaRPr lang="en-US" i="1" dirty="0"/>
          </a:p>
          <a:p>
            <a:pPr marL="0" lv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b="0" i="1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BAF5A7-3C62-469C-AD11-171D867A625E}" type="slidenum">
              <a:rPr lang="en-US" smtClean="0">
                <a:solidFill>
                  <a:prstClr val="black"/>
                </a:solidFill>
                <a:latin typeface="Calibri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18689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dirty="0">
                <a:solidFill>
                  <a:schemeClr val="bg1"/>
                </a:solidFill>
              </a:rPr>
              <a:t>SICK CHILD GUIDE: PAGE 3 – CHILDREN WITH A FEVER</a:t>
            </a: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TURN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SCG Page 3.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GIVE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general overview.  </a:t>
            </a: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ANNOUNCE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 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purpose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this page is: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628650" lvl="1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Know what steps to take when you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encounter a child with a fever</a:t>
            </a:r>
          </a:p>
          <a:p>
            <a:pPr eaLnBrk="1" hangingPunct="1">
              <a:spcBef>
                <a:spcPct val="0"/>
              </a:spcBef>
            </a:pPr>
            <a:endParaRPr lang="en-US" b="1" dirty="0"/>
          </a:p>
          <a:p>
            <a:pPr marL="228600" indent="-228600" eaLnBrk="1" hangingPunct="1">
              <a:spcBef>
                <a:spcPct val="0"/>
              </a:spcBef>
              <a:buAutoNum type="arabicPeriod" startAt="3"/>
            </a:pPr>
            <a:r>
              <a:rPr lang="en-US" b="1" dirty="0"/>
              <a:t>CLARIFY</a:t>
            </a:r>
            <a:r>
              <a:rPr lang="en-US" dirty="0"/>
              <a:t> any questions.</a:t>
            </a:r>
          </a:p>
          <a:p>
            <a:pPr marL="0" lv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b="0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Trainer Note:  </a:t>
            </a:r>
            <a:r>
              <a:rPr lang="en-US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need to highlight and review any detail yet</a:t>
            </a:r>
            <a:r>
              <a:rPr lang="en-US" sz="1200" i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That will happen a few slides from now.</a:t>
            </a:r>
            <a:endParaRPr lang="en-US" i="1" dirty="0"/>
          </a:p>
          <a:p>
            <a:pPr marL="0" lv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b="0" i="1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BAF5A7-3C62-469C-AD11-171D867A625E}" type="slidenum">
              <a:rPr lang="en-US" smtClean="0">
                <a:solidFill>
                  <a:prstClr val="black"/>
                </a:solidFill>
                <a:latin typeface="Calibri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18689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dirty="0">
                <a:solidFill>
                  <a:schemeClr val="bg1"/>
                </a:solidFill>
              </a:rPr>
              <a:t>SICK CHILD GUIDE: PAGE 4 – DO AN RDT FOR A CHILD WITH A FEVER AND NO DANGER SIGNS</a:t>
            </a: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TURN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SCG Page 4.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GIVE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general overview.  </a:t>
            </a: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ANNOUNCE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 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purpose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this page is: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628650" lvl="1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key steps to take to perform and RDT to test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 malaria</a:t>
            </a:r>
          </a:p>
          <a:p>
            <a:pPr eaLnBrk="1" hangingPunct="1">
              <a:spcBef>
                <a:spcPct val="0"/>
              </a:spcBef>
            </a:pPr>
            <a:endParaRPr lang="en-US" b="1" dirty="0"/>
          </a:p>
          <a:p>
            <a:pPr marL="228600" indent="-228600" eaLnBrk="1" hangingPunct="1">
              <a:spcBef>
                <a:spcPct val="0"/>
              </a:spcBef>
              <a:buAutoNum type="arabicPeriod" startAt="3"/>
            </a:pPr>
            <a:r>
              <a:rPr lang="en-US" b="1" dirty="0"/>
              <a:t>CLARIFY</a:t>
            </a:r>
            <a:r>
              <a:rPr lang="en-US" dirty="0"/>
              <a:t> any questions.</a:t>
            </a:r>
          </a:p>
          <a:p>
            <a:pPr marL="0" lv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b="0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Trainer Note:  </a:t>
            </a:r>
            <a:r>
              <a:rPr lang="en-US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need to highlight and review any detail yet</a:t>
            </a:r>
            <a:r>
              <a:rPr lang="en-US" sz="1200" i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That will happen a few slides from now.</a:t>
            </a:r>
            <a:endParaRPr lang="en-US" i="1" dirty="0"/>
          </a:p>
          <a:p>
            <a:pPr marL="0" lv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b="0" i="1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BAF5A7-3C62-469C-AD11-171D867A625E}" type="slidenum">
              <a:rPr lang="en-US" smtClean="0">
                <a:solidFill>
                  <a:prstClr val="black"/>
                </a:solidFill>
                <a:latin typeface="Calibri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18689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dirty="0">
                <a:solidFill>
                  <a:schemeClr val="bg1"/>
                </a:solidFill>
              </a:rPr>
              <a:t>SICK CHILD GUIDE: PAGE 5 – a child with diarrhea</a:t>
            </a: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TURN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SCG Page 5.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GIVE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general overview.  </a:t>
            </a: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ANNOUNCE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 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purpose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this page is: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628650" lvl="1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Know what steps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take when a child has diarrhea</a:t>
            </a:r>
            <a:endParaRPr lang="en-US" sz="12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b="1" dirty="0"/>
          </a:p>
          <a:p>
            <a:pPr marL="228600" indent="-228600" eaLnBrk="1" hangingPunct="1">
              <a:spcBef>
                <a:spcPct val="0"/>
              </a:spcBef>
              <a:buAutoNum type="arabicPeriod" startAt="3"/>
            </a:pPr>
            <a:r>
              <a:rPr lang="en-US" b="1" dirty="0"/>
              <a:t>CLARIFY</a:t>
            </a:r>
            <a:r>
              <a:rPr lang="en-US" dirty="0"/>
              <a:t> any questions.</a:t>
            </a:r>
          </a:p>
          <a:p>
            <a:pPr marL="0" lv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b="0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Trainer Note:  </a:t>
            </a:r>
            <a:r>
              <a:rPr lang="en-US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need to highlight and review any detail yet</a:t>
            </a:r>
            <a:r>
              <a:rPr lang="en-US" sz="1200" i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That will happen a few slides from now.</a:t>
            </a:r>
            <a:endParaRPr lang="en-US" i="1" dirty="0"/>
          </a:p>
          <a:p>
            <a:pPr marL="0" lv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b="0" i="1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BAF5A7-3C62-469C-AD11-171D867A625E}" type="slidenum">
              <a:rPr lang="en-US" smtClean="0">
                <a:solidFill>
                  <a:prstClr val="black"/>
                </a:solidFill>
                <a:latin typeface="Calibri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18689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dirty="0">
                <a:solidFill>
                  <a:schemeClr val="bg1"/>
                </a:solidFill>
              </a:rPr>
              <a:t>SICK CHILD GUIDE: PAGE 6 – advice for Families</a:t>
            </a: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TURN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SCG Page 6.</a:t>
            </a: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GIVE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general overview.  </a:t>
            </a: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ANNOUNCE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 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purpose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this page is: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628650" lvl="1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Know what advice to give to all the caregivers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you encounter that will help families live healthier lives</a:t>
            </a:r>
            <a:endParaRPr lang="en-US" sz="12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b="1" dirty="0"/>
          </a:p>
          <a:p>
            <a:pPr marL="228600" indent="-228600" eaLnBrk="1" hangingPunct="1">
              <a:spcBef>
                <a:spcPct val="0"/>
              </a:spcBef>
              <a:buAutoNum type="arabicPeriod" startAt="3"/>
            </a:pPr>
            <a:r>
              <a:rPr lang="en-US" b="1" dirty="0"/>
              <a:t>CLARIFY</a:t>
            </a:r>
            <a:r>
              <a:rPr lang="en-US" dirty="0"/>
              <a:t> any questions.</a:t>
            </a:r>
          </a:p>
          <a:p>
            <a:pPr marL="0" lv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b="0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b="1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Trainer Note:  </a:t>
            </a:r>
            <a:r>
              <a:rPr lang="en-US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need to highlight and review any detail yet</a:t>
            </a:r>
            <a:r>
              <a:rPr lang="en-US" sz="1200" i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That will happen a few slides from now.</a:t>
            </a:r>
            <a:endParaRPr lang="en-US" i="1" dirty="0"/>
          </a:p>
          <a:p>
            <a:pPr marL="0" lv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b="0" i="1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BAF5A7-3C62-469C-AD11-171D867A625E}" type="slidenum">
              <a:rPr lang="en-US" smtClean="0">
                <a:solidFill>
                  <a:prstClr val="black"/>
                </a:solidFill>
                <a:latin typeface="Calibri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18689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200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SUMMARIZE</a:t>
            </a:r>
            <a:r>
              <a:rPr lang="en-US" sz="120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en-US" sz="1200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THE SESSION</a:t>
            </a:r>
            <a:endPara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endParaRPr lang="en-US" sz="1200" baseline="0" dirty="0">
              <a:latin typeface="Calibri" panose="020F0502020204030204" pitchFamily="34" charset="0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HIGHLIGHT </a:t>
            </a:r>
            <a:r>
              <a:rPr lang="en-US" sz="1200" b="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the summary message.</a:t>
            </a:r>
          </a:p>
          <a:p>
            <a:pPr lvl="1" algn="l" defTabSz="457177">
              <a:defRPr/>
            </a:pPr>
            <a:r>
              <a:rPr lang="en-US" sz="3200" b="0" dirty="0">
                <a:solidFill>
                  <a:srgbClr val="DC2524"/>
                </a:solidFill>
                <a:latin typeface="Calibri" panose="020F0502020204030204" pitchFamily="34" charset="0"/>
              </a:rPr>
              <a:t>The Sick Child Guide tells when to: Treat, Treat and Refer, and when to Follow-up. Keep it handy.  </a:t>
            </a:r>
            <a:endParaRPr lang="en-US" sz="3001" b="0" dirty="0">
              <a:solidFill>
                <a:srgbClr val="063A73"/>
              </a:solidFill>
              <a:latin typeface="Calibri" panose="020F0502020204030204" pitchFamily="34" charset="0"/>
            </a:endParaRPr>
          </a:p>
          <a:p>
            <a:pPr lvl="1" defTabSz="457177">
              <a:defRPr/>
            </a:pPr>
            <a:endParaRPr lang="en-US" sz="12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228600" indent="-228600" eaLnBrk="1" hangingPunct="1">
              <a:spcBef>
                <a:spcPct val="0"/>
              </a:spcBef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ASK FOR AND CLARIFY </a:t>
            </a:r>
            <a:r>
              <a:rPr lang="en-US" sz="120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any general questions about the Sick Child Guide.</a:t>
            </a:r>
          </a:p>
          <a:p>
            <a:pPr eaLnBrk="1" hangingPunct="1">
              <a:spcBef>
                <a:spcPct val="0"/>
              </a:spcBef>
            </a:pPr>
            <a:endParaRPr lang="en-US" sz="12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eaLnBrk="1" hangingPunct="1">
              <a:spcBef>
                <a:spcPct val="0"/>
              </a:spcBef>
            </a:pPr>
            <a:endParaRPr lang="en-US" sz="1200" dirty="0">
              <a:latin typeface="Calibri" panose="020F0502020204030204" pitchFamily="34" charset="0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DA9A0F-9E6B-4DD0-96A5-92F169401DA7}" type="slidenum">
              <a:rPr lang="en-US" smtClean="0">
                <a:solidFill>
                  <a:prstClr val="black"/>
                </a:solidFill>
                <a:latin typeface="Calibri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676963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baseline="0" dirty="0">
                <a:latin typeface="Calibri" panose="020F0502020204030204" pitchFamily="34" charset="0"/>
              </a:rPr>
              <a:t>FILLING OUT THE PATIENT REGISTER</a:t>
            </a:r>
            <a:endParaRPr lang="en-US" sz="1200" b="1" dirty="0">
              <a:latin typeface="Calibri" panose="020F0502020204030204" pitchFamily="34" charset="0"/>
            </a:endParaRPr>
          </a:p>
          <a:p>
            <a:endParaRPr lang="en-US" sz="1200" dirty="0">
              <a:latin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200" b="1" dirty="0">
                <a:latin typeface="+mn-lt"/>
              </a:rPr>
              <a:t>PRESENT</a:t>
            </a:r>
            <a:r>
              <a:rPr lang="en-US" sz="1200" dirty="0">
                <a:latin typeface="+mn-lt"/>
              </a:rPr>
              <a:t>: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patient register and explain why we use a register – explain what the benefits are to both their business and the community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Hand out a patient register page to each participant</a:t>
            </a:r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C99E2-CF5C-4868-A10A-C660E6D2E85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27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72692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>
                <a:latin typeface="+mn-lt"/>
              </a:rPr>
              <a:t>REFERRING A SICK CHILD TO A HEALTH FACILITY</a:t>
            </a:r>
          </a:p>
          <a:p>
            <a:endParaRPr lang="en-US" sz="1200" dirty="0">
              <a:latin typeface="+mn-lt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200" b="1" dirty="0">
                <a:latin typeface="+mn-lt"/>
              </a:rPr>
              <a:t>PRESENT</a:t>
            </a:r>
            <a:r>
              <a:rPr lang="en-US" sz="1200" dirty="0">
                <a:latin typeface="+mn-lt"/>
              </a:rPr>
              <a:t>: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session is about getting a very sick child to go to the health facility. You need to learn about referral to assist mothers to go and follow them up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GIVE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Instructions: 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SHOW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copy of a referral note to the participants. 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EXPLAIN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importance and benefits of using a referral form.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 startAt="3"/>
            </a:pPr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 questions.</a:t>
            </a:r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C99E2-CF5C-4868-A10A-C660E6D2E85F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2692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0" baseline="0" dirty="0"/>
              <a:t>ASK participants to get into groups of 3.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0" i="0" baseline="0" dirty="0"/>
              <a:t>1 person is the mother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0" i="0" baseline="0" dirty="0"/>
              <a:t>1 person is the drug store attendant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0" i="0" dirty="0"/>
              <a:t>1 person is the observer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dirty="0"/>
              <a:t>They should do a role play from start to finish including: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dirty="0"/>
              <a:t>-Greeting</a:t>
            </a:r>
            <a:r>
              <a:rPr lang="en-US" i="0" baseline="0" dirty="0"/>
              <a:t> the mother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i="0" baseline="0" dirty="0"/>
              <a:t>Using the SCG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i="0" baseline="0" dirty="0"/>
              <a:t>Filling out the register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i="0" baseline="0" dirty="0"/>
              <a:t>Filling out the referral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i="0" baseline="0" dirty="0" err="1"/>
              <a:t>Counselling</a:t>
            </a:r>
            <a:r>
              <a:rPr lang="en-US" i="0" baseline="0" dirty="0"/>
              <a:t> the mother </a:t>
            </a:r>
            <a:endParaRPr lang="en-US" i="0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i="0" baseline="0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baseline="0" dirty="0"/>
              <a:t>ASK one or two of the observers to present to the group things that went well and things that can be improved</a:t>
            </a:r>
            <a:endParaRPr lang="en-US" i="0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3DD5A1-1071-4A5E-A051-F12089DE3FB3}" type="slidenum">
              <a:rPr lang="en-US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206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</a:rPr>
              <a:t>TRAINING AGENDA REVIEW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REVIEW</a:t>
            </a:r>
            <a:r>
              <a:rPr lang="en-US" sz="120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 the Agenda for the</a:t>
            </a:r>
            <a:r>
              <a:rPr lang="en-US" sz="1200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 3-day workshop day-by-day</a:t>
            </a:r>
            <a:r>
              <a:rPr lang="en-US" sz="120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.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="1" baseline="0" dirty="0">
                <a:latin typeface="Calibri" panose="020F0502020204030204" pitchFamily="34" charset="0"/>
              </a:rPr>
              <a:t>ENSURE</a:t>
            </a:r>
            <a:r>
              <a:rPr lang="en-US" baseline="0" dirty="0">
                <a:latin typeface="Calibri" panose="020F0502020204030204" pitchFamily="34" charset="0"/>
              </a:rPr>
              <a:t> that all participants have registered and each have a notebook and a pen </a:t>
            </a:r>
            <a:endParaRPr lang="en-US" dirty="0">
              <a:latin typeface="Calibri" panose="020F0502020204030204" pitchFamily="34" charset="0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ANNOUNCE:</a:t>
            </a:r>
            <a:r>
              <a:rPr lang="en-US" sz="1200" b="1" kern="1200" baseline="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1200" b="0" dirty="0">
                <a:solidFill>
                  <a:srgbClr val="008000"/>
                </a:solidFill>
                <a:latin typeface="Calibri" panose="020F0502020204030204" pitchFamily="34" charset="0"/>
              </a:rPr>
              <a:t>A full day of training (10:00 – 16:30)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Wingdings" panose="05000000000000000000" pitchFamily="2" charset="2"/>
              <a:buChar char="§"/>
            </a:pPr>
            <a:r>
              <a:rPr lang="en-US" sz="1200" b="1" dirty="0">
                <a:solidFill>
                  <a:srgbClr val="008000"/>
                </a:solidFill>
                <a:latin typeface="Calibri" panose="020F0502020204030204" pitchFamily="34" charset="0"/>
              </a:rPr>
              <a:t>Lunch and tea breaks are provided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ASK</a:t>
            </a:r>
            <a:r>
              <a:rPr lang="en-US" sz="120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 for and </a:t>
            </a:r>
            <a:r>
              <a:rPr lang="en-US" sz="1200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ANSWER</a:t>
            </a:r>
            <a:r>
              <a:rPr lang="en-US" sz="1200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rPr>
              <a:t> questions.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803BD-EF1A-D842-9E59-0DB484323DF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3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939055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0" baseline="0" dirty="0"/>
              <a:t>ASK participants to get into groups of 3.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0" i="0" baseline="0" dirty="0"/>
              <a:t>1 person is the mother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0" i="0" baseline="0" dirty="0"/>
              <a:t>1 person is the drug store attendant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0" i="0" dirty="0"/>
              <a:t>1 person is the observer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dirty="0"/>
              <a:t>They should do a role play from start to finish including: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dirty="0"/>
              <a:t>-Greeting</a:t>
            </a:r>
            <a:r>
              <a:rPr lang="en-US" i="0" baseline="0" dirty="0"/>
              <a:t> the mother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i="0" baseline="0" dirty="0"/>
              <a:t>Using the SCG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i="0" baseline="0" dirty="0"/>
              <a:t>Filling out the register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i="0" baseline="0" dirty="0"/>
              <a:t>Filling out the referral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i="0" baseline="0" dirty="0" err="1"/>
              <a:t>Counselling</a:t>
            </a:r>
            <a:r>
              <a:rPr lang="en-US" i="0" baseline="0" dirty="0"/>
              <a:t> the mother </a:t>
            </a:r>
            <a:endParaRPr lang="en-US" i="0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i="0" baseline="0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baseline="0" dirty="0"/>
              <a:t>ASK one or two of the observers to present to the group things that went well and things that can be improved</a:t>
            </a:r>
            <a:endParaRPr lang="en-US" i="0" dirty="0"/>
          </a:p>
          <a:p>
            <a:pPr marL="685800" lvl="1" indent="-228600">
              <a:buFont typeface="Arial" panose="020B0604020202020204" pitchFamily="34" charset="0"/>
              <a:buChar char="•"/>
            </a:pP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85800" lvl="1" indent="-228600">
              <a:buFont typeface="Arial" panose="020B0604020202020204" pitchFamily="34" charset="0"/>
              <a:buChar char="•"/>
            </a:pP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3DD5A1-1071-4A5E-A051-F12089DE3FB3}" type="slidenum">
              <a:rPr lang="en-US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20616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INTRODUCE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5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SESSION 5</a:t>
            </a:r>
          </a:p>
          <a:p>
            <a:pPr>
              <a:defRPr/>
            </a:pPr>
            <a:endParaRPr lang="en-US" sz="120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803BD-EF1A-D842-9E59-0DB484323DFF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9335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C99E2-CF5C-4868-A10A-C660E6D2E85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32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000472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35128-66A7-4133-A2EE-27827703E837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33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882098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Calibri" panose="020F0502020204030204" pitchFamily="34" charset="0"/>
              </a:rPr>
              <a:t>PRESENT THE OBJECTIVES OF THE PROGRAM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>
              <a:latin typeface="Calibri" panose="020F0502020204030204" pitchFamily="34" charset="0"/>
            </a:endParaRPr>
          </a:p>
          <a:p>
            <a:pPr marL="228600" marR="0" indent="-22860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1" dirty="0">
                <a:latin typeface="Calibri" panose="020F0502020204030204" pitchFamily="34" charset="0"/>
              </a:rPr>
              <a:t>PRESENT</a:t>
            </a:r>
            <a:r>
              <a:rPr lang="en-US" sz="1200" dirty="0">
                <a:latin typeface="Calibri" panose="020F0502020204030204" pitchFamily="34" charset="0"/>
              </a:rPr>
              <a:t>:  What participants expected to achieve by the end of the program. </a:t>
            </a:r>
          </a:p>
          <a:p>
            <a:pPr marL="228600" marR="0" indent="-22860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aseline="0" dirty="0">
              <a:latin typeface="Calibri" panose="020F0502020204030204" pitchFamily="34" charset="0"/>
            </a:endParaRPr>
          </a:p>
          <a:p>
            <a:pPr marL="228600" marR="0" lvl="0" indent="-22860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dirty="0">
              <a:latin typeface="Calibri" panose="020F0502020204030204" pitchFamily="34" charset="0"/>
            </a:endParaRPr>
          </a:p>
          <a:p>
            <a:pPr marL="228600" marR="0" lvl="0" indent="-22860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1" dirty="0">
                <a:latin typeface="Calibri" panose="020F0502020204030204" pitchFamily="34" charset="0"/>
              </a:rPr>
              <a:t>ASK</a:t>
            </a:r>
            <a:r>
              <a:rPr lang="en-US" sz="1200" dirty="0">
                <a:latin typeface="Calibri" panose="020F0502020204030204" pitchFamily="34" charset="0"/>
              </a:rPr>
              <a:t> respondent for feedback about these objectives</a:t>
            </a:r>
            <a:r>
              <a:rPr lang="en-US" sz="1200" baseline="0" dirty="0">
                <a:latin typeface="Calibri" panose="020F0502020204030204" pitchFamily="34" charset="0"/>
              </a:rPr>
              <a:t> and if they have been achieved.</a:t>
            </a:r>
            <a:endParaRPr lang="en-US" sz="1200" dirty="0">
              <a:latin typeface="Calibri" panose="020F0502020204030204" pitchFamily="34" charset="0"/>
            </a:endParaRPr>
          </a:p>
          <a:p>
            <a:pPr marL="0" lvl="0" indent="0">
              <a:buFont typeface="+mj-lt"/>
              <a:buNone/>
            </a:pPr>
            <a:endParaRPr lang="en-US" sz="1200" dirty="0">
              <a:latin typeface="Calibri" panose="020F0502020204030204" pitchFamily="34" charset="0"/>
            </a:endParaRPr>
          </a:p>
          <a:p>
            <a:endParaRPr lang="en-US" sz="1200" dirty="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C99E2-CF5C-4868-A10A-C660E6D2E85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34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60735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Calibri" panose="020F0502020204030204" pitchFamily="34" charset="0"/>
              </a:rPr>
              <a:t>IMPORTANT!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Calibri" panose="020F0502020204030204" pitchFamily="34" charset="0"/>
              </a:rPr>
              <a:t>Note</a:t>
            </a:r>
            <a:r>
              <a:rPr lang="en-US" sz="1200" b="1" baseline="0" dirty="0">
                <a:latin typeface="Calibri" panose="020F0502020204030204" pitchFamily="34" charset="0"/>
              </a:rPr>
              <a:t> down any barriers that participants feel still remain.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baseline="0" dirty="0">
                <a:latin typeface="Calibri" panose="020F0502020204030204" pitchFamily="34" charset="0"/>
              </a:rPr>
              <a:t>These need to be captured so that the mentors can follow up on them with their next visit.</a:t>
            </a:r>
            <a:endParaRPr lang="en-US" sz="1200" dirty="0">
              <a:latin typeface="Calibri" panose="020F0502020204030204" pitchFamily="34" charset="0"/>
            </a:endParaRPr>
          </a:p>
          <a:p>
            <a:pPr marL="0" lvl="0" indent="0">
              <a:buFont typeface="+mj-lt"/>
              <a:buNone/>
            </a:pPr>
            <a:endParaRPr lang="en-US" sz="1200" dirty="0">
              <a:latin typeface="Calibri" panose="020F0502020204030204" pitchFamily="34" charset="0"/>
            </a:endParaRPr>
          </a:p>
          <a:p>
            <a:endParaRPr lang="en-US" sz="1200" dirty="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C99E2-CF5C-4868-A10A-C660E6D2E85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35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60735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Calibri" panose="020F0502020204030204" pitchFamily="34" charset="0"/>
              </a:rPr>
              <a:t>PRESENT THE OUTCOMES OF THE PROGRAM</a:t>
            </a: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Calibri" panose="020F0502020204030204" pitchFamily="34" charset="0"/>
            </a:endParaRPr>
          </a:p>
          <a:p>
            <a:pPr marL="228600" marR="0" indent="-22860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1" dirty="0">
                <a:latin typeface="Calibri" panose="020F0502020204030204" pitchFamily="34" charset="0"/>
              </a:rPr>
              <a:t>ANNOUNCE</a:t>
            </a:r>
            <a:r>
              <a:rPr lang="en-US" sz="1200" dirty="0">
                <a:latin typeface="Calibri" panose="020F0502020204030204" pitchFamily="34" charset="0"/>
              </a:rPr>
              <a:t> the two key end benefits/outcomes of the program</a:t>
            </a:r>
          </a:p>
          <a:p>
            <a:pPr marL="228600" marR="0" indent="-22860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aseline="0" dirty="0">
              <a:latin typeface="Calibri" panose="020F0502020204030204" pitchFamily="34" charset="0"/>
            </a:endParaRPr>
          </a:p>
          <a:p>
            <a:pPr marL="228600" marR="0" indent="-22860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1" baseline="0" dirty="0">
                <a:latin typeface="Calibri" panose="020F0502020204030204" pitchFamily="34" charset="0"/>
              </a:rPr>
              <a:t>INVITE</a:t>
            </a:r>
            <a:r>
              <a:rPr lang="en-US" sz="1200" baseline="0" dirty="0">
                <a:latin typeface="Calibri" panose="020F0502020204030204" pitchFamily="34" charset="0"/>
              </a:rPr>
              <a:t> participants to comment on these end benefits, if they have been achieved and what these outcomes mean for them and their communities.</a:t>
            </a:r>
            <a:endParaRPr lang="en-US" sz="1200" dirty="0">
              <a:latin typeface="Calibri" panose="020F0502020204030204" pitchFamily="34" charset="0"/>
            </a:endParaRPr>
          </a:p>
          <a:p>
            <a:pPr marL="0" lvl="0" indent="0">
              <a:buFont typeface="+mj-lt"/>
              <a:buNone/>
            </a:pPr>
            <a:endParaRPr lang="en-US" sz="1200" dirty="0">
              <a:latin typeface="Calibri" panose="020F0502020204030204" pitchFamily="34" charset="0"/>
            </a:endParaRPr>
          </a:p>
          <a:p>
            <a:endParaRPr lang="en-US" sz="1200" dirty="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C99E2-CF5C-4868-A10A-C660E6D2E85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36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60735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ANNOUNCE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SESSION 6.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 OF THE DAY ACTIVITIES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During this session, your focus is to:</a:t>
            </a:r>
          </a:p>
          <a:p>
            <a:pPr marL="628650" marR="0" lvl="1" indent="-1714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63A7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Create Key Messages for the Day</a:t>
            </a:r>
          </a:p>
          <a:p>
            <a:pPr marL="628650" marR="0" lvl="1" indent="-1714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42155"/>
                </a:solidFill>
                <a:effectLst/>
                <a:uLnTx/>
                <a:uFillTx/>
              </a:rPr>
              <a:t>Test</a:t>
            </a:r>
            <a:r>
              <a:rPr kumimoji="0" lang="en-US" sz="1200" b="0" i="0" u="none" strike="noStrike" kern="0" cap="none" spc="0" normalizeH="0" noProof="0" dirty="0">
                <a:ln>
                  <a:noFill/>
                </a:ln>
                <a:solidFill>
                  <a:srgbClr val="342155"/>
                </a:solidFill>
                <a:effectLst/>
                <a:uLnTx/>
                <a:uFillTx/>
              </a:rPr>
              <a:t> </a:t>
            </a:r>
            <a:r>
              <a:rPr lang="en-US" sz="1200" b="0" kern="0" dirty="0">
                <a:solidFill>
                  <a:srgbClr val="342155"/>
                </a:solidFill>
              </a:rPr>
              <a:t>Y</a:t>
            </a:r>
            <a:r>
              <a:rPr kumimoji="0" lang="en-US" sz="1200" b="0" i="0" u="none" strike="noStrike" kern="0" cap="none" spc="0" normalizeH="0" noProof="0" dirty="0">
                <a:ln>
                  <a:noFill/>
                </a:ln>
                <a:solidFill>
                  <a:srgbClr val="342155"/>
                </a:solidFill>
                <a:effectLst/>
                <a:uLnTx/>
                <a:uFillTx/>
              </a:rPr>
              <a:t>our Learning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342155"/>
              </a:solidFill>
              <a:effectLst/>
              <a:uLnTx/>
              <a:uFillTx/>
            </a:endParaRPr>
          </a:p>
          <a:p>
            <a:pPr marL="628650" marR="0" lvl="1" indent="-1714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63A7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Evaluate the Day</a:t>
            </a:r>
          </a:p>
          <a:p>
            <a:pPr marL="628650" marR="0" lvl="1" indent="-1714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63A7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Celebrate the End of the Day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35128-66A7-4133-A2EE-27827703E837}" type="slidenum">
              <a:rPr lang="en-US" smtClean="0">
                <a:solidFill>
                  <a:prstClr val="black"/>
                </a:solidFill>
              </a:rPr>
              <a:pPr/>
              <a:t>37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39961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CREATE YOUR OWN ACTION PLAN!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b="1" dirty="0">
                <a:solidFill>
                  <a:srgbClr val="342155"/>
                </a:solidFill>
                <a:latin typeface="Calibri" panose="020F0502020204030204" pitchFamily="34" charset="0"/>
              </a:rPr>
              <a:t>Give participants 20min for them to write down their own action plan and what they are going to do</a:t>
            </a:r>
            <a:r>
              <a:rPr lang="en-US" sz="1200" b="1" baseline="0" dirty="0">
                <a:solidFill>
                  <a:srgbClr val="342155"/>
                </a:solidFill>
                <a:latin typeface="Calibri" panose="020F0502020204030204" pitchFamily="34" charset="0"/>
              </a:rPr>
              <a:t> differently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b="1" baseline="0" dirty="0">
                <a:solidFill>
                  <a:srgbClr val="342155"/>
                </a:solidFill>
                <a:latin typeface="Calibri" panose="020F0502020204030204" pitchFamily="34" charset="0"/>
              </a:rPr>
              <a:t>INVITE some participants to share their action plan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b="1" baseline="0" dirty="0">
                <a:solidFill>
                  <a:srgbClr val="342155"/>
                </a:solidFill>
                <a:latin typeface="Calibri" panose="020F0502020204030204" pitchFamily="34" charset="0"/>
              </a:rPr>
              <a:t>CONGRATULATE participants for these positive actions they will take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35128-66A7-4133-A2EE-27827703E837}" type="slidenum">
              <a:rPr lang="en-US" smtClean="0">
                <a:solidFill>
                  <a:prstClr val="black"/>
                </a:solidFill>
              </a:rPr>
              <a:pPr/>
              <a:t>38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42653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Hand out evaluation forms and have all participants fill them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Collect evaluation forms and return to CHAI at next meeting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35128-66A7-4133-A2EE-27827703E837}" type="slidenum">
              <a:rPr lang="en-US" smtClean="0">
                <a:solidFill>
                  <a:prstClr val="black"/>
                </a:solidFill>
              </a:rPr>
              <a:pPr/>
              <a:t>39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183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REVIEW THE PLAN FOR DAY 3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ANNOUNCE 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start and stop time for each day of training and the tea/meal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breaks that are provided.</a:t>
            </a: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marR="0" lvl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Briefly REVIEW 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plan for Day 3.</a:t>
            </a:r>
          </a:p>
          <a:p>
            <a:pPr marL="228600" indent="-228600">
              <a:buFont typeface="+mj-lt"/>
              <a:buAutoNum type="arabicPeriod"/>
            </a:pPr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ANSWER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questions.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802B9-19CE-44CA-A411-FECAD07C464A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8697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35128-66A7-4133-A2EE-27827703E837}" type="slidenum">
              <a:rPr lang="en-US" smtClean="0">
                <a:solidFill>
                  <a:prstClr val="black"/>
                </a:solidFill>
              </a:rPr>
              <a:pPr/>
              <a:t>40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18380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IMPLEMENT A CELEBRATION CIRCLE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CLOSE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 enthusiasm and confidence. 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circle with all the participants. 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GIVE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instructions: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1 or 2 words, say how you are feeling about the day.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Move very quickly to invite all to respond.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clap, cheer or….? 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Culture building!!!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35128-66A7-4133-A2EE-27827703E837}" type="slidenum">
              <a:rPr lang="en-US" smtClean="0">
                <a:solidFill>
                  <a:prstClr val="black"/>
                </a:solidFill>
              </a:rPr>
              <a:pPr/>
              <a:t>41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11458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rPr>
              <a:t>HAND</a:t>
            </a:r>
            <a:r>
              <a:rPr lang="en-US" sz="1200" b="1" kern="1200" baseline="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rPr>
              <a:t> OUT CERTIFICATES OF ATTENDANCE to all drug shops that have fulfilled the requirement of attending all training sessions – check the </a:t>
            </a:r>
            <a:r>
              <a:rPr lang="en-US" sz="1200" b="1" kern="1200" baseline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rPr>
              <a:t>attendance tracker!</a:t>
            </a:r>
            <a:endParaRPr lang="en-US" sz="1200" b="1" kern="1200" baseline="0" dirty="0">
              <a:solidFill>
                <a:schemeClr val="bg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kern="1200" baseline="0" dirty="0">
              <a:solidFill>
                <a:schemeClr val="bg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baseline="0" dirty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rPr>
              <a:t>Please note! There is only ONE CERTIFICATE PER SHOP. If more than one person attended from one shop – write both names on the certificate. </a:t>
            </a:r>
            <a:endPara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802B9-19CE-44CA-A411-FECAD07C464A}" type="slidenum">
              <a:rPr lang="en-US" smtClean="0">
                <a:solidFill>
                  <a:prstClr val="black"/>
                </a:solidFill>
              </a:rPr>
              <a:pPr/>
              <a:t>42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189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IMPLEMENT A REVIEW OF THE SESSIONS FROM THE PREVIOUS DAY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</a:t>
            </a:r>
          </a:p>
          <a:p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 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question.  </a:t>
            </a: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several answers.</a:t>
            </a:r>
          </a:p>
          <a:p>
            <a:pPr marL="228600" indent="-228600">
              <a:buFont typeface="+mj-lt"/>
              <a:buAutoNum type="arabicPeriod"/>
            </a:pPr>
            <a:endParaRPr lang="en-US" sz="1200" b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REVEAL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‘correct’ answers = </a:t>
            </a:r>
            <a:r>
              <a:rPr lang="en-US" sz="1200" b="0" i="1" dirty="0"/>
              <a:t>Adverse Drug Reaction</a:t>
            </a:r>
            <a:endParaRPr lang="en-US" sz="1200" b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endParaRPr lang="en-US" sz="1200" b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any comments. </a:t>
            </a:r>
          </a:p>
          <a:p>
            <a:pPr marL="228600" lvl="0" indent="-228600">
              <a:buFont typeface="+mj-lt"/>
              <a:buAutoNum type="arabicPeriod"/>
            </a:pPr>
            <a:endParaRPr lang="en-US" sz="1200" b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CLARIFY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any confusion.</a:t>
            </a:r>
            <a:endParaRPr lang="en-US" sz="12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F02906-4843-4DCA-BFB9-CFE256912CA8}" type="slidenum">
              <a:rPr lang="en-US" smtClean="0">
                <a:solidFill>
                  <a:prstClr val="black"/>
                </a:solidFill>
                <a:latin typeface="Calibri"/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4101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IMPLEMENT A REVIEW OF THE SESSIONS FROM THE PREVIOUS DAY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</a:t>
            </a:r>
          </a:p>
          <a:p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 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question.  </a:t>
            </a: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several answers.</a:t>
            </a:r>
          </a:p>
          <a:p>
            <a:pPr marL="228600" indent="-228600">
              <a:buFont typeface="+mj-lt"/>
              <a:buAutoNum type="arabicPeriod"/>
            </a:pPr>
            <a:endParaRPr lang="en-US" sz="1200" b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REVEAL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‘correct’ answers = </a:t>
            </a:r>
            <a:r>
              <a:rPr lang="en-US" sz="1200" b="0" i="1" dirty="0"/>
              <a:t>e.g. shelving, secure access, ventilation, stock cards, good shelving</a:t>
            </a:r>
            <a:endParaRPr lang="en-US" sz="1200" b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endParaRPr lang="en-US" sz="1200" b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any comments. </a:t>
            </a:r>
          </a:p>
          <a:p>
            <a:pPr marL="228600" lvl="0" indent="-228600">
              <a:buFont typeface="+mj-lt"/>
              <a:buAutoNum type="arabicPeriod"/>
            </a:pPr>
            <a:endParaRPr lang="en-US" sz="1200" b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CLARIFY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any confusion.</a:t>
            </a:r>
            <a:endParaRPr lang="en-US" sz="12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F02906-4843-4DCA-BFB9-CFE256912CA8}" type="slidenum">
              <a:rPr lang="en-US" smtClean="0">
                <a:solidFill>
                  <a:prstClr val="black"/>
                </a:solidFill>
                <a:latin typeface="Calibri"/>
              </a:rPr>
              <a:pPr>
                <a:defRPr/>
              </a:pPr>
              <a:t>6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41011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IMPLEMENT A REVIEW OF THE SESSIONS FROM THE PREVIOUS DAY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</a:t>
            </a:r>
          </a:p>
          <a:p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 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question.  </a:t>
            </a: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several answers.</a:t>
            </a:r>
          </a:p>
          <a:p>
            <a:pPr marL="228600" indent="-228600">
              <a:buFont typeface="+mj-lt"/>
              <a:buAutoNum type="arabicPeriod"/>
            </a:pPr>
            <a:endParaRPr lang="en-US" sz="1200" b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REVEAL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‘correct’ answers = </a:t>
            </a:r>
            <a:r>
              <a:rPr lang="en-US" sz="1200" b="0" i="1" dirty="0"/>
              <a:t>First Expire, first</a:t>
            </a:r>
            <a:r>
              <a:rPr lang="en-US" sz="1200" b="0" i="1" baseline="0" dirty="0"/>
              <a:t> out. Explain that it is important so that medicines don’t expire.</a:t>
            </a:r>
            <a:endParaRPr lang="en-US" sz="1200" b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endParaRPr lang="en-US" sz="1200" b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any comments. </a:t>
            </a:r>
          </a:p>
          <a:p>
            <a:pPr marL="228600" lvl="0" indent="-228600">
              <a:buFont typeface="+mj-lt"/>
              <a:buAutoNum type="arabicPeriod"/>
            </a:pPr>
            <a:endParaRPr lang="en-US" sz="1200" b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CLARIFY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any confusion.</a:t>
            </a:r>
            <a:endParaRPr lang="en-US" sz="12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F02906-4843-4DCA-BFB9-CFE256912CA8}" type="slidenum">
              <a:rPr lang="en-US" smtClean="0">
                <a:solidFill>
                  <a:prstClr val="black"/>
                </a:solidFill>
                <a:latin typeface="Calibri"/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4101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IMPLEMENT A REVIEW OF THE SESSIONS FROM THE PREVIOUS DAY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</a:t>
            </a:r>
          </a:p>
          <a:p>
            <a:endParaRPr lang="en-US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 </a:t>
            </a:r>
            <a:r>
              <a: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question.  </a:t>
            </a:r>
            <a:r>
              <a:rPr lang="en-US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</a:t>
            </a: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several answers.</a:t>
            </a:r>
          </a:p>
          <a:p>
            <a:pPr marL="228600" indent="-228600">
              <a:buFont typeface="+mj-lt"/>
              <a:buAutoNum type="arabicPeriod"/>
            </a:pPr>
            <a:endParaRPr lang="en-US" sz="1200" b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REVEAL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‘correct’ answers =No – it is never ok. The medicine could be ineffective, or worse, cause an adverse drug reaction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any comments. </a:t>
            </a:r>
          </a:p>
          <a:p>
            <a:pPr marL="228600" lvl="0" indent="-228600">
              <a:buFont typeface="+mj-lt"/>
              <a:buAutoNum type="arabicPeriod"/>
            </a:pPr>
            <a:endParaRPr lang="en-US" sz="1200" b="0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CLARIFY</a:t>
            </a:r>
            <a:r>
              <a:rPr lang="en-US" sz="12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any confusion.</a:t>
            </a:r>
            <a:endParaRPr lang="en-US" sz="1200" b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F02906-4843-4DCA-BFB9-CFE256912CA8}" type="slidenum">
              <a:rPr lang="en-US" smtClean="0">
                <a:solidFill>
                  <a:prstClr val="black"/>
                </a:solidFill>
                <a:latin typeface="Calibri"/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41011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dirty="0"/>
              <a:t>ENCOURAGE</a:t>
            </a:r>
            <a:r>
              <a:rPr lang="en-US" dirty="0"/>
              <a:t> and </a:t>
            </a:r>
            <a:r>
              <a:rPr lang="en-US" b="1" dirty="0"/>
              <a:t>MOTIVATE</a:t>
            </a:r>
            <a:r>
              <a:rPr lang="en-US" dirty="0"/>
              <a:t> the trainees!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5EED58-F272-4130-8281-533CCBC6F2D6}" type="slidenum">
              <a:rPr lang="en-US" smtClean="0">
                <a:solidFill>
                  <a:prstClr val="black"/>
                </a:solidFill>
                <a:latin typeface="Calibri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3108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139" y="5254272"/>
            <a:ext cx="8808276" cy="1143000"/>
          </a:xfrm>
          <a:prstGeom prst="rect">
            <a:avLst/>
          </a:prstGeom>
        </p:spPr>
        <p:txBody>
          <a:bodyPr vert="horz"/>
          <a:lstStyle>
            <a:lvl1pPr>
              <a:defRPr b="1">
                <a:solidFill>
                  <a:srgbClr val="1B2F7F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930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59796" y="5574157"/>
            <a:ext cx="9022489" cy="933577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1B2F7F"/>
                </a:solidFill>
                <a:latin typeface="+mn-lt"/>
              </a:defRPr>
            </a:lvl1pPr>
          </a:lstStyle>
          <a:p>
            <a:r>
              <a:rPr lang="en-AU" dirty="0"/>
              <a:t>Click to edit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6664863"/>
            <a:ext cx="12192000" cy="193137"/>
          </a:xfrm>
          <a:prstGeom prst="rect">
            <a:avLst/>
          </a:prstGeom>
          <a:solidFill>
            <a:srgbClr val="1B2F7F"/>
          </a:solidFill>
          <a:ln>
            <a:solidFill>
              <a:srgbClr val="1B2F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650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25" y="324938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90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209853"/>
            <a:ext cx="12191999" cy="881414"/>
          </a:xfrm>
          <a:prstGeom prst="rect">
            <a:avLst/>
          </a:prstGeom>
          <a:solidFill>
            <a:srgbClr val="10205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79450" y="1824038"/>
            <a:ext cx="8599488" cy="4413250"/>
          </a:xfrm>
          <a:prstGeom prst="rect">
            <a:avLst/>
          </a:prstGeom>
        </p:spPr>
        <p:txBody>
          <a:bodyPr vert="horz"/>
          <a:lstStyle>
            <a:lvl1pPr marL="2286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6858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0399" y="287213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462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 ou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695" y="337513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04875" y="2389188"/>
            <a:ext cx="3219450" cy="3117850"/>
          </a:xfrm>
          <a:prstGeom prst="rect">
            <a:avLst/>
          </a:prstGeom>
          <a:solidFill>
            <a:srgbClr val="8CC738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/>
          <a:lstStyle>
            <a:lvl1pPr marL="2286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1pPr>
            <a:lvl2pPr marL="6858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843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25" y="324938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329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97455" y="3085765"/>
            <a:ext cx="10986811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4923" y="990600"/>
            <a:ext cx="10653003" cy="1504844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4923" y="2495445"/>
            <a:ext cx="10653003" cy="59032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>
                <a:solidFill>
                  <a:srgbClr val="1A3260">
                    <a:lumMod val="75000"/>
                    <a:lumOff val="25000"/>
                  </a:srgbClr>
                </a:solidFill>
              </a:rPr>
              <a:pPr/>
              <a:t>9/30/2021</a:t>
            </a:fld>
            <a:endParaRPr lang="en-US" dirty="0">
              <a:solidFill>
                <a:srgbClr val="1A326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srgbClr val="1A326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>
                <a:solidFill>
                  <a:srgbClr val="1A3260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A3260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6371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48339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209853"/>
            <a:ext cx="12191999" cy="881414"/>
          </a:xfrm>
          <a:prstGeom prst="rect">
            <a:avLst/>
          </a:prstGeom>
          <a:solidFill>
            <a:srgbClr val="10205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79450" y="1824038"/>
            <a:ext cx="8599488" cy="4413250"/>
          </a:xfrm>
          <a:prstGeom prst="rect">
            <a:avLst/>
          </a:prstGeom>
        </p:spPr>
        <p:txBody>
          <a:bodyPr vert="horz"/>
          <a:lstStyle>
            <a:lvl1pPr marL="2286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6858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0399" y="287213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3741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 ou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695" y="337513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04875" y="2389188"/>
            <a:ext cx="3219450" cy="3117850"/>
          </a:xfrm>
          <a:prstGeom prst="rect">
            <a:avLst/>
          </a:prstGeom>
          <a:solidFill>
            <a:srgbClr val="8CC738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/>
          <a:lstStyle>
            <a:lvl1pPr marL="2286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1pPr>
            <a:lvl2pPr marL="6858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8451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25" y="324938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719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59796" y="5574157"/>
            <a:ext cx="9022489" cy="933577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1B2F7F"/>
                </a:solidFill>
                <a:latin typeface="+mn-lt"/>
              </a:defRPr>
            </a:lvl1pPr>
          </a:lstStyle>
          <a:p>
            <a:r>
              <a:rPr lang="en-AU" dirty="0"/>
              <a:t>Click to edit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6664863"/>
            <a:ext cx="12192000" cy="193137"/>
          </a:xfrm>
          <a:prstGeom prst="rect">
            <a:avLst/>
          </a:prstGeom>
          <a:solidFill>
            <a:srgbClr val="1B2F7F"/>
          </a:solidFill>
          <a:ln>
            <a:solidFill>
              <a:srgbClr val="1B2F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787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97455" y="3085765"/>
            <a:ext cx="10986811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4923" y="990600"/>
            <a:ext cx="10653003" cy="1504844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4923" y="2495445"/>
            <a:ext cx="10653003" cy="59032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>
                <a:solidFill>
                  <a:srgbClr val="1A3260">
                    <a:lumMod val="75000"/>
                    <a:lumOff val="25000"/>
                  </a:srgbClr>
                </a:solidFill>
                <a:latin typeface="Calibri"/>
              </a:rPr>
              <a:pPr/>
              <a:t>9/30/2021</a:t>
            </a:fld>
            <a:endParaRPr lang="en-US" dirty="0">
              <a:solidFill>
                <a:srgbClr val="1A3260">
                  <a:lumMod val="75000"/>
                  <a:lumOff val="2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srgbClr val="1A3260">
                  <a:lumMod val="75000"/>
                  <a:lumOff val="2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>
                <a:solidFill>
                  <a:srgbClr val="1A3260">
                    <a:lumMod val="75000"/>
                    <a:lumOff val="25000"/>
                  </a:srgbClr>
                </a:solidFill>
                <a:latin typeface="Calibri"/>
              </a:rPr>
              <a:pPr/>
              <a:t>‹#›</a:t>
            </a:fld>
            <a:endParaRPr lang="en-US" dirty="0">
              <a:solidFill>
                <a:srgbClr val="1A3260">
                  <a:lumMod val="75000"/>
                  <a:lumOff val="2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70630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84476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209853"/>
            <a:ext cx="12191999" cy="881414"/>
          </a:xfrm>
          <a:prstGeom prst="rect">
            <a:avLst/>
          </a:prstGeom>
          <a:solidFill>
            <a:srgbClr val="10205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79450" y="1824038"/>
            <a:ext cx="8599488" cy="4413250"/>
          </a:xfrm>
          <a:prstGeom prst="rect">
            <a:avLst/>
          </a:prstGeom>
        </p:spPr>
        <p:txBody>
          <a:bodyPr vert="horz"/>
          <a:lstStyle>
            <a:lvl1pPr marL="2286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6858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0399" y="287213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074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209853"/>
            <a:ext cx="12191999" cy="881414"/>
          </a:xfrm>
          <a:prstGeom prst="rect">
            <a:avLst/>
          </a:prstGeom>
          <a:solidFill>
            <a:srgbClr val="10205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79450" y="1824038"/>
            <a:ext cx="8599488" cy="4413250"/>
          </a:xfrm>
          <a:prstGeom prst="rect">
            <a:avLst/>
          </a:prstGeom>
        </p:spPr>
        <p:txBody>
          <a:bodyPr vert="horz"/>
          <a:lstStyle>
            <a:lvl1pPr marL="2286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6858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0399" y="287213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3742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 ou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695" y="337513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04875" y="2389188"/>
            <a:ext cx="3219450" cy="3117850"/>
          </a:xfrm>
          <a:prstGeom prst="rect">
            <a:avLst/>
          </a:prstGeom>
          <a:solidFill>
            <a:srgbClr val="8CC738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/>
          <a:lstStyle>
            <a:lvl1pPr marL="2286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1pPr>
            <a:lvl2pPr marL="6858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2101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25" y="324938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1338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97455" y="3085765"/>
            <a:ext cx="10986811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4923" y="990600"/>
            <a:ext cx="10653003" cy="1504844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4923" y="2495445"/>
            <a:ext cx="10653003" cy="59032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>
                <a:solidFill>
                  <a:srgbClr val="1A3260">
                    <a:lumMod val="75000"/>
                    <a:lumOff val="25000"/>
                  </a:srgbClr>
                </a:solidFill>
                <a:latin typeface="Calibri"/>
              </a:rPr>
              <a:pPr/>
              <a:t>9/30/2021</a:t>
            </a:fld>
            <a:endParaRPr lang="en-US" dirty="0">
              <a:solidFill>
                <a:srgbClr val="1A3260">
                  <a:lumMod val="75000"/>
                  <a:lumOff val="2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srgbClr val="1A3260">
                  <a:lumMod val="75000"/>
                  <a:lumOff val="2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>
                <a:solidFill>
                  <a:srgbClr val="1A3260">
                    <a:lumMod val="75000"/>
                    <a:lumOff val="25000"/>
                  </a:srgbClr>
                </a:solidFill>
                <a:latin typeface="Calibri"/>
              </a:rPr>
              <a:pPr/>
              <a:t>‹#›</a:t>
            </a:fld>
            <a:endParaRPr lang="en-US" dirty="0">
              <a:solidFill>
                <a:srgbClr val="1A3260">
                  <a:lumMod val="75000"/>
                  <a:lumOff val="2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69758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4590B8"/>
                </a:solidFill>
                <a:latin typeface="Calibri"/>
              </a:rPr>
              <a:pPr/>
              <a:t>9/30/2021</a:t>
            </a:fld>
            <a:endParaRPr lang="en-US" dirty="0">
              <a:solidFill>
                <a:srgbClr val="4590B8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4590B8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rgbClr val="4590B8"/>
                </a:solidFill>
                <a:latin typeface="Calibri"/>
              </a:rPr>
              <a:pPr/>
              <a:t>‹#›</a:t>
            </a:fld>
            <a:endParaRPr lang="en-US" dirty="0">
              <a:solidFill>
                <a:srgbClr val="4590B8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08863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597457" y="599726"/>
            <a:ext cx="10984943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923" y="687475"/>
            <a:ext cx="10653003" cy="108332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4590B8"/>
                </a:solidFill>
                <a:latin typeface="Calibri"/>
              </a:rPr>
              <a:pPr/>
              <a:t>9/30/2021</a:t>
            </a:fld>
            <a:endParaRPr lang="en-US" dirty="0">
              <a:solidFill>
                <a:srgbClr val="4590B8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4590B8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rgbClr val="4590B8"/>
                </a:solidFill>
                <a:latin typeface="Calibri"/>
              </a:rPr>
              <a:pPr/>
              <a:t>‹#›</a:t>
            </a:fld>
            <a:endParaRPr lang="en-US" dirty="0">
              <a:solidFill>
                <a:srgbClr val="4590B8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701147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209853"/>
            <a:ext cx="12191999" cy="881414"/>
          </a:xfrm>
          <a:prstGeom prst="rect">
            <a:avLst/>
          </a:prstGeom>
          <a:solidFill>
            <a:srgbClr val="10205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79450" y="1824038"/>
            <a:ext cx="8599488" cy="4413250"/>
          </a:xfrm>
          <a:prstGeom prst="rect">
            <a:avLst/>
          </a:prstGeom>
        </p:spPr>
        <p:txBody>
          <a:bodyPr vert="horz"/>
          <a:lstStyle>
            <a:lvl1pPr marL="2286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6858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0399" y="287213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799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209853"/>
            <a:ext cx="12191999" cy="881414"/>
          </a:xfrm>
          <a:prstGeom prst="rect">
            <a:avLst/>
          </a:prstGeom>
          <a:solidFill>
            <a:srgbClr val="10205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79450" y="1824038"/>
            <a:ext cx="8599488" cy="4413250"/>
          </a:xfrm>
          <a:prstGeom prst="rect">
            <a:avLst/>
          </a:prstGeom>
        </p:spPr>
        <p:txBody>
          <a:bodyPr vert="horz"/>
          <a:lstStyle>
            <a:lvl1pPr marL="2286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6858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0399" y="287213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8564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 ou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695" y="337513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04875" y="2389188"/>
            <a:ext cx="3219450" cy="3117850"/>
          </a:xfrm>
          <a:prstGeom prst="rect">
            <a:avLst/>
          </a:prstGeom>
          <a:solidFill>
            <a:srgbClr val="8CC738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/>
          <a:lstStyle>
            <a:lvl1pPr marL="2286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1pPr>
            <a:lvl2pPr marL="6858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6768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25" y="324938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7610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79447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97455" y="3085765"/>
            <a:ext cx="10986811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4923" y="990600"/>
            <a:ext cx="10653003" cy="1504844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4923" y="2495445"/>
            <a:ext cx="10653003" cy="59032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>
                <a:solidFill>
                  <a:srgbClr val="1A3260">
                    <a:lumMod val="75000"/>
                    <a:lumOff val="25000"/>
                  </a:srgbClr>
                </a:solidFill>
                <a:latin typeface="Calibri"/>
              </a:rPr>
              <a:pPr/>
              <a:t>9/30/2021</a:t>
            </a:fld>
            <a:endParaRPr lang="en-US" dirty="0">
              <a:solidFill>
                <a:srgbClr val="1A3260">
                  <a:lumMod val="75000"/>
                  <a:lumOff val="2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srgbClr val="1A3260">
                  <a:lumMod val="75000"/>
                  <a:lumOff val="2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>
                <a:solidFill>
                  <a:srgbClr val="1A3260">
                    <a:lumMod val="75000"/>
                    <a:lumOff val="25000"/>
                  </a:srgbClr>
                </a:solidFill>
                <a:latin typeface="Calibri"/>
              </a:rPr>
              <a:pPr/>
              <a:t>‹#›</a:t>
            </a:fld>
            <a:endParaRPr lang="en-US" dirty="0">
              <a:solidFill>
                <a:srgbClr val="1A3260">
                  <a:lumMod val="75000"/>
                  <a:lumOff val="2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20648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4590B8"/>
                </a:solidFill>
                <a:latin typeface="Calibri"/>
              </a:rPr>
              <a:pPr/>
              <a:t>9/30/2021</a:t>
            </a:fld>
            <a:endParaRPr lang="en-US" dirty="0">
              <a:solidFill>
                <a:srgbClr val="4590B8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4590B8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rgbClr val="4590B8"/>
                </a:solidFill>
                <a:latin typeface="Calibri"/>
              </a:rPr>
              <a:pPr/>
              <a:t>‹#›</a:t>
            </a:fld>
            <a:endParaRPr lang="en-US" dirty="0">
              <a:solidFill>
                <a:srgbClr val="4590B8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68663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597457" y="599726"/>
            <a:ext cx="10984943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923" y="687475"/>
            <a:ext cx="10653003" cy="108332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924" y="2228003"/>
            <a:ext cx="5199369" cy="3633047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709" y="2228004"/>
            <a:ext cx="5210216" cy="3633047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4590B8"/>
                </a:solidFill>
                <a:latin typeface="Calibri"/>
              </a:rPr>
              <a:pPr/>
              <a:t>9/30/2021</a:t>
            </a:fld>
            <a:endParaRPr lang="en-US" dirty="0">
              <a:solidFill>
                <a:srgbClr val="4590B8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4590B8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rgbClr val="4590B8"/>
                </a:solidFill>
                <a:latin typeface="Calibri"/>
              </a:rPr>
              <a:pPr/>
              <a:t>‹#›</a:t>
            </a:fld>
            <a:endParaRPr lang="en-US" dirty="0">
              <a:solidFill>
                <a:srgbClr val="4590B8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67158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597457" y="599726"/>
            <a:ext cx="10984943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923" y="687475"/>
            <a:ext cx="10653003" cy="108332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4923" y="2228004"/>
            <a:ext cx="10653003" cy="36307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4590B8"/>
                </a:solidFill>
                <a:latin typeface="Calibri"/>
              </a:rPr>
              <a:pPr/>
              <a:t>9/30/2021</a:t>
            </a:fld>
            <a:endParaRPr lang="en-US" dirty="0">
              <a:solidFill>
                <a:srgbClr val="4590B8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4590B8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rgbClr val="4590B8"/>
                </a:solidFill>
                <a:latin typeface="Calibri"/>
              </a:rPr>
              <a:pPr/>
              <a:t>‹#›</a:t>
            </a:fld>
            <a:endParaRPr lang="en-US" dirty="0">
              <a:solidFill>
                <a:srgbClr val="4590B8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9773338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597457" y="599726"/>
            <a:ext cx="10984943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923" y="687475"/>
            <a:ext cx="10653003" cy="1083329"/>
          </a:xfrm>
          <a:prstGeom prst="rect">
            <a:avLst/>
          </a:prstGeom>
        </p:spPr>
        <p:txBody>
          <a:bodyPr/>
          <a:lstStyle>
            <a:lvl1pPr>
              <a:defRPr sz="3600" b="1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4590B8"/>
                </a:solidFill>
                <a:latin typeface="Calibri"/>
              </a:rPr>
              <a:pPr/>
              <a:t>9/30/2021</a:t>
            </a:fld>
            <a:endParaRPr lang="en-US" dirty="0">
              <a:solidFill>
                <a:srgbClr val="4590B8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4590B8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rgbClr val="4590B8"/>
                </a:solidFill>
                <a:latin typeface="Calibri"/>
              </a:rPr>
              <a:pPr/>
              <a:t>‹#›</a:t>
            </a:fld>
            <a:endParaRPr lang="en-US" dirty="0">
              <a:solidFill>
                <a:srgbClr val="4590B8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84669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209853"/>
            <a:ext cx="12191999" cy="881414"/>
          </a:xfrm>
          <a:prstGeom prst="rect">
            <a:avLst/>
          </a:prstGeom>
          <a:solidFill>
            <a:srgbClr val="10205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79450" y="1824038"/>
            <a:ext cx="8599488" cy="4413250"/>
          </a:xfrm>
          <a:prstGeom prst="rect">
            <a:avLst/>
          </a:prstGeom>
        </p:spPr>
        <p:txBody>
          <a:bodyPr vert="horz"/>
          <a:lstStyle>
            <a:lvl1pPr marL="2286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6858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0399" y="287213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74118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 ou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695" y="337513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04875" y="2389188"/>
            <a:ext cx="3219450" cy="3117850"/>
          </a:xfrm>
          <a:prstGeom prst="rect">
            <a:avLst/>
          </a:prstGeom>
          <a:solidFill>
            <a:srgbClr val="8CC738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/>
          <a:lstStyle>
            <a:lvl1pPr marL="2286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1pPr>
            <a:lvl2pPr marL="6858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385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 ou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695" y="337513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04875" y="2389188"/>
            <a:ext cx="3219450" cy="3117850"/>
          </a:xfrm>
          <a:prstGeom prst="rect">
            <a:avLst/>
          </a:prstGeom>
          <a:solidFill>
            <a:srgbClr val="8CC738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/>
          <a:lstStyle>
            <a:lvl1pPr marL="2286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1pPr>
            <a:lvl2pPr marL="6858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1673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25" y="324938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5628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4590B8"/>
                </a:solidFill>
              </a:rPr>
              <a:pPr/>
              <a:t>9/30/2021</a:t>
            </a:fld>
            <a:endParaRPr lang="en-US" dirty="0">
              <a:solidFill>
                <a:srgbClr val="4590B8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4590B8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rgbClr val="4590B8"/>
                </a:solidFill>
              </a:rPr>
              <a:pPr/>
              <a:t>‹#›</a:t>
            </a:fld>
            <a:endParaRPr lang="en-US" dirty="0">
              <a:solidFill>
                <a:srgbClr val="4590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987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209853"/>
            <a:ext cx="12191999" cy="881414"/>
          </a:xfrm>
          <a:prstGeom prst="rect">
            <a:avLst/>
          </a:prstGeom>
          <a:solidFill>
            <a:srgbClr val="10205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79450" y="1824038"/>
            <a:ext cx="8599488" cy="4413250"/>
          </a:xfrm>
          <a:prstGeom prst="rect">
            <a:avLst/>
          </a:prstGeom>
        </p:spPr>
        <p:txBody>
          <a:bodyPr vert="horz"/>
          <a:lstStyle>
            <a:lvl1pPr marL="2286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6858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20399" y="287213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3227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 ou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695" y="337513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04875" y="2389188"/>
            <a:ext cx="3219450" cy="3117850"/>
          </a:xfrm>
          <a:prstGeom prst="rect">
            <a:avLst/>
          </a:prstGeom>
          <a:solidFill>
            <a:srgbClr val="8CC738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/>
          <a:lstStyle>
            <a:lvl1pPr marL="2286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1pPr>
            <a:lvl2pPr marL="6858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rgbClr val="1B2F7F"/>
                </a:solidFill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13298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25" y="324938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6185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97455" y="3085765"/>
            <a:ext cx="10986811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4923" y="990600"/>
            <a:ext cx="10653003" cy="1504844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4923" y="2495445"/>
            <a:ext cx="10653003" cy="59032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>
                <a:solidFill>
                  <a:srgbClr val="1A3260">
                    <a:lumMod val="75000"/>
                    <a:lumOff val="25000"/>
                  </a:srgbClr>
                </a:solidFill>
                <a:latin typeface="Calibri"/>
              </a:rPr>
              <a:pPr/>
              <a:t>9/30/2021</a:t>
            </a:fld>
            <a:endParaRPr lang="en-US" dirty="0">
              <a:solidFill>
                <a:srgbClr val="1A3260">
                  <a:lumMod val="75000"/>
                  <a:lumOff val="25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srgbClr val="1A3260">
                  <a:lumMod val="75000"/>
                  <a:lumOff val="25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>
                <a:solidFill>
                  <a:srgbClr val="1A3260">
                    <a:lumMod val="75000"/>
                    <a:lumOff val="25000"/>
                  </a:srgbClr>
                </a:solidFill>
                <a:latin typeface="Calibri"/>
              </a:rPr>
              <a:pPr/>
              <a:t>‹#›</a:t>
            </a:fld>
            <a:endParaRPr lang="en-US" dirty="0">
              <a:solidFill>
                <a:srgbClr val="1A3260">
                  <a:lumMod val="75000"/>
                  <a:lumOff val="2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131559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cc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7223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825" y="324938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781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97455" y="3085765"/>
            <a:ext cx="10986811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4923" y="990600"/>
            <a:ext cx="10653003" cy="1504844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4923" y="2495445"/>
            <a:ext cx="10653003" cy="59032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>
                <a:solidFill>
                  <a:srgbClr val="1A3260">
                    <a:lumMod val="75000"/>
                    <a:lumOff val="25000"/>
                  </a:srgbClr>
                </a:solidFill>
              </a:rPr>
              <a:pPr/>
              <a:t>9/30/2021</a:t>
            </a:fld>
            <a:endParaRPr lang="en-US" dirty="0">
              <a:solidFill>
                <a:srgbClr val="1A326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srgbClr val="1A326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>
                <a:solidFill>
                  <a:srgbClr val="1A3260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1A3260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925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4590B8"/>
                </a:solidFill>
              </a:rPr>
              <a:pPr/>
              <a:t>9/30/2021</a:t>
            </a:fld>
            <a:endParaRPr lang="en-US" dirty="0">
              <a:solidFill>
                <a:srgbClr val="4590B8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4590B8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rgbClr val="4590B8"/>
                </a:solidFill>
              </a:rPr>
              <a:pPr/>
              <a:t>‹#›</a:t>
            </a:fld>
            <a:endParaRPr lang="en-US" dirty="0">
              <a:solidFill>
                <a:srgbClr val="4590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861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597457" y="599726"/>
            <a:ext cx="10984943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923" y="687475"/>
            <a:ext cx="10653003" cy="108332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>
                <a:solidFill>
                  <a:srgbClr val="4590B8"/>
                </a:solidFill>
              </a:rPr>
              <a:pPr/>
              <a:t>9/30/2021</a:t>
            </a:fld>
            <a:endParaRPr lang="en-US" dirty="0">
              <a:solidFill>
                <a:srgbClr val="4590B8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4590B8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rgbClr val="4590B8"/>
                </a:solidFill>
              </a:rPr>
              <a:pPr/>
              <a:t>‹#›</a:t>
            </a:fld>
            <a:endParaRPr lang="en-US" dirty="0">
              <a:solidFill>
                <a:srgbClr val="4590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515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279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ags" Target="../tags/tag5.xml"/><Relationship Id="rId3" Type="http://schemas.openxmlformats.org/officeDocument/2006/relationships/slideLayout" Target="../slideLayouts/slideLayout25.xml"/><Relationship Id="rId7" Type="http://schemas.openxmlformats.org/officeDocument/2006/relationships/theme" Target="../theme/theme10.xml"/><Relationship Id="rId12" Type="http://schemas.openxmlformats.org/officeDocument/2006/relationships/image" Target="../media/image4.jp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27.xml"/><Relationship Id="rId10" Type="http://schemas.openxmlformats.org/officeDocument/2006/relationships/image" Target="../media/image5.emf"/><Relationship Id="rId4" Type="http://schemas.openxmlformats.org/officeDocument/2006/relationships/slideLayout" Target="../slideLayouts/slideLayout26.xml"/><Relationship Id="rId9" Type="http://schemas.openxmlformats.org/officeDocument/2006/relationships/oleObject" Target="../embeddings/oleObject4.bin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1.xml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oleObject" Target="../embeddings/oleObject5.bin"/><Relationship Id="rId5" Type="http://schemas.openxmlformats.org/officeDocument/2006/relationships/tags" Target="../tags/tag6.xml"/><Relationship Id="rId4" Type="http://schemas.openxmlformats.org/officeDocument/2006/relationships/theme" Target="../theme/theme11.xml"/><Relationship Id="rId9" Type="http://schemas.openxmlformats.org/officeDocument/2006/relationships/image" Target="../media/image4.jp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4.xml"/><Relationship Id="rId7" Type="http://schemas.openxmlformats.org/officeDocument/2006/relationships/theme" Target="../theme/theme12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slideLayout" Target="../slideLayouts/slideLayout40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tags" Target="../tags/tag7.xml"/><Relationship Id="rId5" Type="http://schemas.openxmlformats.org/officeDocument/2006/relationships/theme" Target="../theme/theme13.xml"/><Relationship Id="rId10" Type="http://schemas.openxmlformats.org/officeDocument/2006/relationships/image" Target="../media/image4.jpg"/><Relationship Id="rId4" Type="http://schemas.openxmlformats.org/officeDocument/2006/relationships/slideLayout" Target="../slideLayouts/slideLayout41.xml"/><Relationship Id="rId9" Type="http://schemas.openxmlformats.org/officeDocument/2006/relationships/image" Target="../media/image3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slideLayout" Target="../slideLayouts/slideLayout44.xml"/><Relationship Id="rId7" Type="http://schemas.openxmlformats.org/officeDocument/2006/relationships/tags" Target="../tags/tag8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theme" Target="../theme/theme14.xml"/><Relationship Id="rId11" Type="http://schemas.openxmlformats.org/officeDocument/2006/relationships/image" Target="../media/image4.jpg"/><Relationship Id="rId5" Type="http://schemas.openxmlformats.org/officeDocument/2006/relationships/slideLayout" Target="../slideLayouts/slideLayout46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5.xml"/><Relationship Id="rId9" Type="http://schemas.openxmlformats.org/officeDocument/2006/relationships/image" Target="../media/image5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3.xml"/><Relationship Id="rId12" Type="http://schemas.openxmlformats.org/officeDocument/2006/relationships/image" Target="../media/image4.jp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emf"/><Relationship Id="rId4" Type="http://schemas.openxmlformats.org/officeDocument/2006/relationships/slideLayout" Target="../slideLayouts/slideLayout6.xml"/><Relationship Id="rId9" Type="http://schemas.openxmlformats.org/officeDocument/2006/relationships/oleObject" Target="../embeddings/oleObject1.bin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slideLayout" Target="../slideLayouts/slideLayout14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ags" Target="../tags/tag3.xml"/><Relationship Id="rId5" Type="http://schemas.openxmlformats.org/officeDocument/2006/relationships/theme" Target="../theme/theme6.xml"/><Relationship Id="rId10" Type="http://schemas.openxmlformats.org/officeDocument/2006/relationships/image" Target="../media/image4.jp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slideLayout" Target="../slideLayouts/slideLayout19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ags" Target="../tags/tag4.xml"/><Relationship Id="rId5" Type="http://schemas.openxmlformats.org/officeDocument/2006/relationships/theme" Target="../theme/theme8.xml"/><Relationship Id="rId10" Type="http://schemas.openxmlformats.org/officeDocument/2006/relationships/image" Target="../media/image4.jpg"/><Relationship Id="rId4" Type="http://schemas.openxmlformats.org/officeDocument/2006/relationships/slideLayout" Target="../slideLayouts/slideLayout20.xml"/><Relationship Id="rId9" Type="http://schemas.openxmlformats.org/officeDocument/2006/relationships/image" Target="../media/image3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567"/>
            <a:ext cx="12192000" cy="1923267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 flipV="1">
            <a:off x="-15236" y="4652892"/>
            <a:ext cx="12308700" cy="113336"/>
          </a:xfrm>
          <a:prstGeom prst="rect">
            <a:avLst/>
          </a:prstGeom>
          <a:solidFill>
            <a:srgbClr val="0000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448" y="1085106"/>
            <a:ext cx="3419432" cy="3180140"/>
          </a:xfrm>
          <a:prstGeom prst="rect">
            <a:avLst/>
          </a:prstGeom>
        </p:spPr>
      </p:pic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-1" y="4764624"/>
            <a:ext cx="9644208" cy="2093376"/>
          </a:xfrm>
          <a:prstGeom prst="rect">
            <a:avLst/>
          </a:prstGeom>
          <a:solidFill>
            <a:srgbClr val="8CC738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045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640361667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400" y="-1332649"/>
            <a:ext cx="12920876" cy="6945808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222427"/>
            <a:ext cx="12191999" cy="881414"/>
          </a:xfrm>
          <a:prstGeom prst="rect">
            <a:avLst/>
          </a:prstGeom>
          <a:solidFill>
            <a:srgbClr val="10205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313" y="5592628"/>
            <a:ext cx="1356687" cy="126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01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76994646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400" y="-1332649"/>
            <a:ext cx="12920876" cy="6945808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222427"/>
            <a:ext cx="12191999" cy="881414"/>
          </a:xfrm>
          <a:prstGeom prst="rect">
            <a:avLst/>
          </a:prstGeom>
          <a:solidFill>
            <a:srgbClr val="10205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313" y="5592628"/>
            <a:ext cx="1356687" cy="126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714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ND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567"/>
            <a:ext cx="12192000" cy="1923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464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83843686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400" y="-1332649"/>
            <a:ext cx="12920876" cy="6945808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222427"/>
            <a:ext cx="12191999" cy="881414"/>
          </a:xfrm>
          <a:prstGeom prst="rect">
            <a:avLst/>
          </a:prstGeom>
          <a:solidFill>
            <a:srgbClr val="10205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313" y="5592628"/>
            <a:ext cx="1356687" cy="126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559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45500129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400" y="-1332649"/>
            <a:ext cx="12920876" cy="6945808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222427"/>
            <a:ext cx="12191999" cy="881414"/>
          </a:xfrm>
          <a:prstGeom prst="rect">
            <a:avLst/>
          </a:prstGeom>
          <a:solidFill>
            <a:srgbClr val="10205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313" y="5592628"/>
            <a:ext cx="1356687" cy="126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839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78002"/>
            <a:ext cx="12192000" cy="179998"/>
          </a:xfrm>
          <a:prstGeom prst="rect">
            <a:avLst/>
          </a:prstGeom>
          <a:solidFill>
            <a:srgbClr val="1B2F7F"/>
          </a:soli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400" y="-1332649"/>
            <a:ext cx="12920876" cy="6945808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0" y="5162526"/>
            <a:ext cx="9608234" cy="1511300"/>
          </a:xfrm>
          <a:prstGeom prst="rect">
            <a:avLst/>
          </a:prstGeom>
          <a:solidFill>
            <a:srgbClr val="8CC738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095" y="5145149"/>
            <a:ext cx="1637317" cy="1527113"/>
          </a:xfrm>
          <a:prstGeom prst="rect">
            <a:avLst/>
          </a:prstGeom>
        </p:spPr>
      </p:pic>
      <p:cxnSp>
        <p:nvCxnSpPr>
          <p:cNvPr id="3" name="Straight Connector 2"/>
          <p:cNvCxnSpPr/>
          <p:nvPr userDrawn="1"/>
        </p:nvCxnSpPr>
        <p:spPr>
          <a:xfrm>
            <a:off x="0" y="5132861"/>
            <a:ext cx="12192000" cy="26188"/>
          </a:xfrm>
          <a:prstGeom prst="line">
            <a:avLst/>
          </a:prstGeom>
          <a:ln w="76200" cmpd="sng">
            <a:solidFill>
              <a:srgbClr val="8CC73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1059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303695545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400" y="-1332649"/>
            <a:ext cx="12920876" cy="6945808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222427"/>
            <a:ext cx="12191999" cy="881414"/>
          </a:xfrm>
          <a:prstGeom prst="rect">
            <a:avLst/>
          </a:prstGeom>
          <a:solidFill>
            <a:srgbClr val="10205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313" y="5592628"/>
            <a:ext cx="1356687" cy="126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897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03" r:id="rId2"/>
    <p:sldLayoutId id="2147483702" r:id="rId3"/>
    <p:sldLayoutId id="2147483705" r:id="rId4"/>
    <p:sldLayoutId id="2147483706" r:id="rId5"/>
    <p:sldLayoutId id="214748370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567"/>
            <a:ext cx="12192000" cy="1923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148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78002"/>
            <a:ext cx="12192000" cy="179998"/>
          </a:xfrm>
          <a:prstGeom prst="rect">
            <a:avLst/>
          </a:prstGeom>
          <a:solidFill>
            <a:srgbClr val="1B2F7F"/>
          </a:soli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400" y="-1332649"/>
            <a:ext cx="12920876" cy="6945808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0" y="5162526"/>
            <a:ext cx="9608234" cy="1511300"/>
          </a:xfrm>
          <a:prstGeom prst="rect">
            <a:avLst/>
          </a:prstGeom>
          <a:solidFill>
            <a:srgbClr val="8CC738"/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095" y="5145149"/>
            <a:ext cx="1637317" cy="1527113"/>
          </a:xfrm>
          <a:prstGeom prst="rect">
            <a:avLst/>
          </a:prstGeom>
        </p:spPr>
      </p:pic>
      <p:cxnSp>
        <p:nvCxnSpPr>
          <p:cNvPr id="3" name="Straight Connector 2"/>
          <p:cNvCxnSpPr/>
          <p:nvPr userDrawn="1"/>
        </p:nvCxnSpPr>
        <p:spPr>
          <a:xfrm>
            <a:off x="0" y="5132861"/>
            <a:ext cx="12192000" cy="26188"/>
          </a:xfrm>
          <a:prstGeom prst="line">
            <a:avLst/>
          </a:prstGeom>
          <a:ln w="76200" cmpd="sng">
            <a:solidFill>
              <a:srgbClr val="8CC73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037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7362837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400" y="-1332649"/>
            <a:ext cx="12920876" cy="6945808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222427"/>
            <a:ext cx="12191999" cy="881414"/>
          </a:xfrm>
          <a:prstGeom prst="rect">
            <a:avLst/>
          </a:prstGeom>
          <a:solidFill>
            <a:srgbClr val="10205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313" y="5592628"/>
            <a:ext cx="1356687" cy="126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900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567"/>
            <a:ext cx="12192000" cy="1923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915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181109247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400" y="-1332649"/>
            <a:ext cx="12920876" cy="694580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222427"/>
            <a:ext cx="12191999" cy="881414"/>
          </a:xfrm>
          <a:prstGeom prst="rect">
            <a:avLst/>
          </a:prstGeom>
          <a:solidFill>
            <a:srgbClr val="10205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>
                  <a:lumMod val="75000"/>
                </a:srgbClr>
              </a:solidFill>
              <a:latin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313" y="5592628"/>
            <a:ext cx="1356687" cy="126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916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ND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567"/>
            <a:ext cx="12192000" cy="1923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660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4.xml"/><Relationship Id="rId1" Type="http://schemas.openxmlformats.org/officeDocument/2006/relationships/tags" Target="../tags/tag9.x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8.bin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628" y="4903012"/>
            <a:ext cx="8808276" cy="1143000"/>
          </a:xfrm>
        </p:spPr>
        <p:txBody>
          <a:bodyPr>
            <a:noAutofit/>
          </a:bodyPr>
          <a:lstStyle/>
          <a:p>
            <a:b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Module 2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Day 6</a:t>
            </a:r>
          </a:p>
        </p:txBody>
      </p:sp>
      <p:pic>
        <p:nvPicPr>
          <p:cNvPr id="8" name="Picture 7" descr="IMG_0628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6" r="8056"/>
          <a:stretch/>
        </p:blipFill>
        <p:spPr>
          <a:xfrm>
            <a:off x="8849713" y="4771410"/>
            <a:ext cx="3355798" cy="2100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900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500" b="1" dirty="0">
                <a:latin typeface="Calibri" panose="020F0502020204030204" pitchFamily="34" charset="0"/>
              </a:rPr>
              <a:t>Session 2.  Health center visit</a:t>
            </a:r>
          </a:p>
        </p:txBody>
      </p:sp>
      <p:sp>
        <p:nvSpPr>
          <p:cNvPr id="3" name="Rectangle 2"/>
          <p:cNvSpPr/>
          <p:nvPr/>
        </p:nvSpPr>
        <p:spPr>
          <a:xfrm>
            <a:off x="829896" y="1990985"/>
            <a:ext cx="10592813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base">
              <a:spcBef>
                <a:spcPct val="0"/>
              </a:spcBef>
              <a:buFont typeface="Arial" pitchFamily="34" charset="0"/>
              <a:buNone/>
            </a:pPr>
            <a:r>
              <a:rPr lang="en-US" sz="4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During this session, your focus is on:</a:t>
            </a:r>
          </a:p>
          <a:p>
            <a:pPr marL="463550" indent="-463550" defTabSz="457200" fontAlgn="base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sz="28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Being focused on the patient</a:t>
            </a:r>
          </a:p>
          <a:p>
            <a:pPr marL="463550" indent="-463550" defTabSz="457200" fontAlgn="base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sz="28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rPr>
              <a:t>Applying all that you have learnt</a:t>
            </a:r>
          </a:p>
          <a:p>
            <a:pPr defTabSz="457200" fontAlgn="base">
              <a:spcBef>
                <a:spcPct val="0"/>
              </a:spcBef>
              <a:spcAft>
                <a:spcPts val="600"/>
              </a:spcAft>
            </a:pPr>
            <a:endParaRPr lang="en-US" sz="3200" b="1" dirty="0">
              <a:solidFill>
                <a:srgbClr val="1A3260"/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pic>
        <p:nvPicPr>
          <p:cNvPr id="4" name="Picture 2" descr="C:\Documents and Settings\evorderbruegge\Local Settings\Temporary Internet Files\Content.IE5\OWDC6Z52\MC900437797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31996" y="2269803"/>
            <a:ext cx="1679479" cy="1229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4318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3700" y="1987550"/>
            <a:ext cx="90805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7E6E6">
                    <a:lumMod val="50000"/>
                  </a:srgbClr>
                </a:solidFill>
                <a:latin typeface="Calibri"/>
              </a:rPr>
              <a:t>Now it is time for our Health Facility visit!</a:t>
            </a:r>
          </a:p>
          <a:p>
            <a:pPr algn="ctr"/>
            <a:endParaRPr lang="en-US" sz="3600" b="1" dirty="0">
              <a:solidFill>
                <a:srgbClr val="E7E6E6">
                  <a:lumMod val="50000"/>
                </a:srgbClr>
              </a:solidFill>
              <a:latin typeface="Calibri"/>
            </a:endParaRPr>
          </a:p>
          <a:p>
            <a:pPr algn="ctr"/>
            <a:r>
              <a:rPr lang="en-US" sz="3600" b="1" dirty="0">
                <a:solidFill>
                  <a:srgbClr val="E7E6E6">
                    <a:lumMod val="50000"/>
                  </a:srgbClr>
                </a:solidFill>
                <a:latin typeface="Calibri"/>
              </a:rPr>
              <a:t>You will get to practice all the things you have learned during the course</a:t>
            </a:r>
          </a:p>
          <a:p>
            <a:pPr algn="ctr"/>
            <a:endParaRPr lang="en-US" sz="3600" b="1" dirty="0">
              <a:solidFill>
                <a:srgbClr val="E7E6E6">
                  <a:lumMod val="50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2326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08100" y="2139950"/>
            <a:ext cx="95377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7E6E6">
                    <a:lumMod val="50000"/>
                  </a:srgbClr>
                </a:solidFill>
                <a:latin typeface="Calibri"/>
              </a:rPr>
              <a:t>Facility Visit Checklist. Make sure that you have:</a:t>
            </a:r>
          </a:p>
          <a:p>
            <a:pPr marL="571500" indent="-571500">
              <a:buClr>
                <a:srgbClr val="8AC836"/>
              </a:buClr>
              <a:buFont typeface="Wingdings" charset="2"/>
              <a:buChar char="ü"/>
            </a:pPr>
            <a:r>
              <a:rPr lang="en-US" sz="3600" b="1" dirty="0">
                <a:solidFill>
                  <a:srgbClr val="E7E6E6">
                    <a:lumMod val="50000"/>
                  </a:srgbClr>
                </a:solidFill>
                <a:latin typeface="Calibri"/>
              </a:rPr>
              <a:t>Sick Child Guide</a:t>
            </a:r>
          </a:p>
          <a:p>
            <a:pPr marL="571500" indent="-571500">
              <a:buClr>
                <a:srgbClr val="8AC836"/>
              </a:buClr>
              <a:buFont typeface="Wingdings" charset="2"/>
              <a:buChar char="ü"/>
            </a:pPr>
            <a:r>
              <a:rPr lang="en-US" sz="3600" b="1" dirty="0">
                <a:solidFill>
                  <a:srgbClr val="E7E6E6">
                    <a:lumMod val="50000"/>
                  </a:srgbClr>
                </a:solidFill>
                <a:latin typeface="Calibri"/>
              </a:rPr>
              <a:t>Notebook and Pen</a:t>
            </a:r>
          </a:p>
          <a:p>
            <a:pPr marL="571500" indent="-571500">
              <a:buClr>
                <a:srgbClr val="8AC836"/>
              </a:buClr>
              <a:buFont typeface="Wingdings" charset="2"/>
              <a:buChar char="ü"/>
            </a:pPr>
            <a:r>
              <a:rPr lang="en-US" sz="3600" b="1" dirty="0">
                <a:solidFill>
                  <a:srgbClr val="E7E6E6">
                    <a:lumMod val="50000"/>
                  </a:srgbClr>
                </a:solidFill>
                <a:latin typeface="Calibri"/>
              </a:rPr>
              <a:t>Respiratory Timer</a:t>
            </a:r>
          </a:p>
          <a:p>
            <a:pPr marL="571500" indent="-571500">
              <a:buClr>
                <a:srgbClr val="8AC836"/>
              </a:buClr>
              <a:buFont typeface="Wingdings" charset="2"/>
              <a:buChar char="ü"/>
            </a:pPr>
            <a:r>
              <a:rPr lang="en-US" sz="3600" b="1" dirty="0">
                <a:solidFill>
                  <a:srgbClr val="E7E6E6">
                    <a:lumMod val="50000"/>
                  </a:srgbClr>
                </a:solidFill>
                <a:latin typeface="Calibri"/>
              </a:rPr>
              <a:t>Thermometer</a:t>
            </a:r>
          </a:p>
          <a:p>
            <a:pPr marL="571500" indent="-571500">
              <a:buClr>
                <a:srgbClr val="8AC836"/>
              </a:buClr>
              <a:buFont typeface="Wingdings" charset="2"/>
              <a:buChar char="ü"/>
            </a:pPr>
            <a:r>
              <a:rPr lang="en-US" sz="3600" b="1" dirty="0">
                <a:solidFill>
                  <a:srgbClr val="E7E6E6">
                    <a:lumMod val="50000"/>
                  </a:srgbClr>
                </a:solidFill>
                <a:latin typeface="Calibri"/>
              </a:rPr>
              <a:t>Sample register and referral form</a:t>
            </a:r>
          </a:p>
          <a:p>
            <a:pPr algn="ctr"/>
            <a:endParaRPr lang="en-US" sz="3600" b="1" dirty="0">
              <a:solidFill>
                <a:srgbClr val="E7E6E6">
                  <a:lumMod val="50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9556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20298" y="1856085"/>
            <a:ext cx="8996903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defTabSz="342900"/>
            <a:r>
              <a:rPr lang="en-US" sz="8800" b="1" cap="all" dirty="0">
                <a:ln/>
                <a:solidFill>
                  <a:srgbClr val="1A3260"/>
                </a:solidFill>
                <a:effectLst>
                  <a:outerShdw blurRad="19685" dist="12700" dir="5400000" algn="tl" rotWithShape="0">
                    <a:srgbClr val="1A3260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WELCOME </a:t>
            </a:r>
          </a:p>
          <a:p>
            <a:pPr algn="ctr" defTabSz="342900"/>
            <a:r>
              <a:rPr lang="en-US" sz="8800" b="1" cap="all" dirty="0">
                <a:ln/>
                <a:solidFill>
                  <a:srgbClr val="1A3260"/>
                </a:solidFill>
                <a:effectLst>
                  <a:outerShdw blurRad="19685" dist="12700" dir="5400000" algn="tl" rotWithShape="0">
                    <a:srgbClr val="1A3260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35272663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b="1" dirty="0">
                <a:latin typeface="Calibri" panose="020F0502020204030204" pitchFamily="34" charset="0"/>
              </a:rPr>
              <a:t>Let’s review the facility visit!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2548" y="1689935"/>
            <a:ext cx="1031630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solidFill>
                  <a:srgbClr val="767171"/>
                </a:solidFill>
                <a:latin typeface="Calibri" panose="020F0502020204030204" pitchFamily="34" charset="0"/>
              </a:rPr>
              <a:t>Form groups of 6-8 people</a:t>
            </a:r>
          </a:p>
          <a:p>
            <a:pPr marL="342900" indent="-342900">
              <a:buFont typeface="Arial"/>
              <a:buChar char="•"/>
            </a:pPr>
            <a:r>
              <a:rPr lang="en-US" sz="2800" b="1" dirty="0">
                <a:solidFill>
                  <a:srgbClr val="767171"/>
                </a:solidFill>
                <a:latin typeface="Calibri" panose="020F0502020204030204" pitchFamily="34" charset="0"/>
              </a:rPr>
              <a:t>Discuss</a:t>
            </a:r>
            <a:r>
              <a:rPr lang="en-US" sz="2800" dirty="0">
                <a:solidFill>
                  <a:srgbClr val="767171"/>
                </a:solidFill>
                <a:latin typeface="Calibri" panose="020F0502020204030204" pitchFamily="34" charset="0"/>
              </a:rPr>
              <a:t> the successes and challenges that you had at the facility visit</a:t>
            </a:r>
          </a:p>
          <a:p>
            <a:endParaRPr lang="en-US" sz="2400" b="1" dirty="0">
              <a:solidFill>
                <a:srgbClr val="767171"/>
              </a:solidFill>
              <a:latin typeface="Calibri" panose="020F0502020204030204" pitchFamily="34" charset="0"/>
            </a:endParaRPr>
          </a:p>
          <a:p>
            <a:r>
              <a:rPr lang="en-US" sz="2400" b="1" dirty="0">
                <a:solidFill>
                  <a:srgbClr val="767171"/>
                </a:solidFill>
                <a:latin typeface="Calibri" panose="020F0502020204030204" pitchFamily="34" charset="0"/>
              </a:rPr>
              <a:t>As a group: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rgbClr val="767171"/>
                </a:solidFill>
                <a:latin typeface="Calibri" panose="020F0502020204030204" pitchFamily="34" charset="0"/>
              </a:rPr>
              <a:t>List 2 things that went very well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rgbClr val="767171"/>
                </a:solidFill>
                <a:latin typeface="Calibri" panose="020F0502020204030204" pitchFamily="34" charset="0"/>
              </a:rPr>
              <a:t>List 2 challenges that you had and how you overcame them</a:t>
            </a:r>
          </a:p>
          <a:p>
            <a:endParaRPr lang="en-US" sz="2400" dirty="0">
              <a:solidFill>
                <a:srgbClr val="767171"/>
              </a:solidFill>
              <a:latin typeface="Calibri" panose="020F0502020204030204" pitchFamily="34" charset="0"/>
            </a:endParaRPr>
          </a:p>
          <a:p>
            <a:r>
              <a:rPr lang="en-US" sz="2400" i="1" dirty="0">
                <a:solidFill>
                  <a:srgbClr val="767171"/>
                </a:solidFill>
                <a:latin typeface="Calibri" panose="020F0502020204030204" pitchFamily="34" charset="0"/>
              </a:rPr>
              <a:t>You have </a:t>
            </a:r>
            <a:r>
              <a:rPr lang="en-US" sz="2400" b="1" i="1" dirty="0">
                <a:solidFill>
                  <a:srgbClr val="767171"/>
                </a:solidFill>
                <a:latin typeface="Calibri" panose="020F0502020204030204" pitchFamily="34" charset="0"/>
              </a:rPr>
              <a:t>15min</a:t>
            </a:r>
          </a:p>
          <a:p>
            <a:r>
              <a:rPr lang="en-US" sz="2400" i="1" dirty="0">
                <a:solidFill>
                  <a:srgbClr val="767171"/>
                </a:solidFill>
                <a:latin typeface="Calibri" panose="020F0502020204030204" pitchFamily="34" charset="0"/>
              </a:rPr>
              <a:t>1 person will then present back to the group</a:t>
            </a:r>
          </a:p>
          <a:p>
            <a:endParaRPr lang="en-US" sz="2400" dirty="0"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0497" y="2989123"/>
            <a:ext cx="2622182" cy="1634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918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latin typeface="Calibri" panose="020F0502020204030204" pitchFamily="34" charset="0"/>
              </a:rPr>
              <a:t>Session 3.  </a:t>
            </a:r>
            <a:r>
              <a:rPr lang="en-US" sz="3200" b="1" dirty="0">
                <a:latin typeface="Calibri" panose="020F0502020204030204" pitchFamily="34" charset="0"/>
              </a:rPr>
              <a:t>Wholesaler Updates </a:t>
            </a:r>
          </a:p>
        </p:txBody>
      </p:sp>
      <p:sp>
        <p:nvSpPr>
          <p:cNvPr id="3" name="Rectangle 2"/>
          <p:cNvSpPr/>
          <p:nvPr/>
        </p:nvSpPr>
        <p:spPr>
          <a:xfrm>
            <a:off x="1287649" y="2011684"/>
            <a:ext cx="10592813" cy="158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base">
              <a:spcBef>
                <a:spcPct val="0"/>
              </a:spcBef>
              <a:buFont typeface="Arial" pitchFamily="34" charset="0"/>
              <a:buNone/>
            </a:pPr>
            <a:r>
              <a:rPr lang="en-US" sz="3600" b="1" dirty="0">
                <a:solidFill>
                  <a:srgbClr val="767171"/>
                </a:solidFill>
                <a:cs typeface="Arial" pitchFamily="34" charset="0"/>
              </a:rPr>
              <a:t>During this session, your focus is on:</a:t>
            </a:r>
          </a:p>
          <a:p>
            <a:pPr marL="463550" indent="-463550" defTabSz="457200" fontAlgn="base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sz="2800" b="1" dirty="0">
                <a:solidFill>
                  <a:srgbClr val="767171"/>
                </a:solidFill>
                <a:cs typeface="Arial" pitchFamily="34" charset="0"/>
              </a:rPr>
              <a:t>Wholesaler updates</a:t>
            </a:r>
          </a:p>
          <a:p>
            <a:pPr marL="463550" indent="-463550" defTabSz="457200" fontAlgn="base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sz="2800" b="1" dirty="0">
                <a:solidFill>
                  <a:srgbClr val="767171"/>
                </a:solidFill>
                <a:cs typeface="Arial" pitchFamily="34" charset="0"/>
              </a:rPr>
              <a:t>Licensing process</a:t>
            </a:r>
          </a:p>
        </p:txBody>
      </p:sp>
      <p:pic>
        <p:nvPicPr>
          <p:cNvPr id="4" name="Picture 2" descr="C:\Documents and Settings\evorderbruegge\Local Settings\Temporary Internet Files\Content.IE5\OWDC6Z52\MC900437797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33970" y="2875489"/>
            <a:ext cx="1493773" cy="1229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425972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1514336" y="1386717"/>
            <a:ext cx="8599488" cy="441325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002060"/>
              </a:buClr>
            </a:pPr>
            <a:r>
              <a:rPr lang="en-US" sz="2400" b="1" dirty="0">
                <a:solidFill>
                  <a:srgbClr val="767171"/>
                </a:solidFill>
                <a:latin typeface="Calibri" panose="020F0502020204030204" pitchFamily="34" charset="0"/>
              </a:rPr>
              <a:t>We are continuing our work with regional wholesalers to make sure that you can access affordable essential child medicines!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2060"/>
              </a:buClr>
            </a:pPr>
            <a:endParaRPr lang="en-US" sz="2400" b="1" dirty="0">
              <a:solidFill>
                <a:srgbClr val="767171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2060"/>
              </a:buClr>
            </a:pPr>
            <a:r>
              <a:rPr lang="en-US" sz="2400" b="1" dirty="0">
                <a:solidFill>
                  <a:srgbClr val="767171"/>
                </a:solidFill>
                <a:latin typeface="Calibri" panose="020F0502020204030204" pitchFamily="34" charset="0"/>
              </a:rPr>
              <a:t>Those of you that chose Abacus – have you picked a new wholesaler?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None/>
            </a:pPr>
            <a:endParaRPr lang="en-US" sz="2400" b="1" dirty="0">
              <a:solidFill>
                <a:srgbClr val="767171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2060"/>
              </a:buClr>
            </a:pPr>
            <a:r>
              <a:rPr lang="en-US" sz="2400" b="1" dirty="0">
                <a:solidFill>
                  <a:srgbClr val="767171"/>
                </a:solidFill>
                <a:latin typeface="Calibri" panose="020F0502020204030204" pitchFamily="34" charset="0"/>
              </a:rPr>
              <a:t>Remember that you are required to stock the following products:</a:t>
            </a:r>
          </a:p>
          <a:p>
            <a:pPr lvl="1">
              <a:spcBef>
                <a:spcPts val="0"/>
              </a:spcBef>
              <a:buClr>
                <a:srgbClr val="002060"/>
              </a:buClr>
            </a:pPr>
            <a:r>
              <a:rPr lang="en-US" sz="2000" b="1" dirty="0">
                <a:solidFill>
                  <a:srgbClr val="767171"/>
                </a:solidFill>
                <a:latin typeface="Calibri" panose="020F0502020204030204" pitchFamily="34" charset="0"/>
              </a:rPr>
              <a:t>Amoxicillin 250 mg dispersible table</a:t>
            </a:r>
            <a:r>
              <a:rPr lang="en-US" sz="2000" dirty="0">
                <a:solidFill>
                  <a:srgbClr val="767171"/>
                </a:solidFill>
                <a:latin typeface="Calibri" panose="020F0502020204030204" pitchFamily="34" charset="0"/>
              </a:rPr>
              <a:t>t (or 125mg if your wholesaler doesn’t offer 250mg)</a:t>
            </a:r>
          </a:p>
          <a:p>
            <a:pPr lvl="1">
              <a:spcBef>
                <a:spcPts val="0"/>
              </a:spcBef>
              <a:buClr>
                <a:srgbClr val="002060"/>
              </a:buClr>
            </a:pPr>
            <a:r>
              <a:rPr lang="en-US" sz="2000" b="1" dirty="0">
                <a:solidFill>
                  <a:srgbClr val="767171"/>
                </a:solidFill>
                <a:latin typeface="Calibri" panose="020F0502020204030204" pitchFamily="34" charset="0"/>
              </a:rPr>
              <a:t>Green Leaf ACTs </a:t>
            </a:r>
          </a:p>
          <a:p>
            <a:pPr lvl="1">
              <a:spcBef>
                <a:spcPts val="0"/>
              </a:spcBef>
              <a:buClr>
                <a:srgbClr val="002060"/>
              </a:buClr>
            </a:pPr>
            <a:r>
              <a:rPr lang="en-US" sz="2000" b="1" dirty="0">
                <a:solidFill>
                  <a:srgbClr val="767171"/>
                </a:solidFill>
                <a:latin typeface="Calibri" panose="020F0502020204030204" pitchFamily="34" charset="0"/>
              </a:rPr>
              <a:t>Malaria RDTs </a:t>
            </a:r>
            <a:r>
              <a:rPr lang="en-US" sz="2000" dirty="0">
                <a:solidFill>
                  <a:srgbClr val="767171"/>
                </a:solidFill>
                <a:latin typeface="Calibri" panose="020F0502020204030204" pitchFamily="34" charset="0"/>
              </a:rPr>
              <a:t>(make sure you purchase high quality RDTs)</a:t>
            </a:r>
          </a:p>
          <a:p>
            <a:pPr lvl="1">
              <a:spcBef>
                <a:spcPts val="0"/>
              </a:spcBef>
              <a:buClr>
                <a:srgbClr val="002060"/>
              </a:buClr>
            </a:pPr>
            <a:r>
              <a:rPr lang="en-US" sz="2000" b="1" dirty="0">
                <a:solidFill>
                  <a:srgbClr val="767171"/>
                </a:solidFill>
                <a:latin typeface="Calibri" panose="020F0502020204030204" pitchFamily="34" charset="0"/>
              </a:rPr>
              <a:t>ORS</a:t>
            </a:r>
          </a:p>
          <a:p>
            <a:pPr lvl="1">
              <a:spcBef>
                <a:spcPts val="0"/>
              </a:spcBef>
              <a:buClr>
                <a:srgbClr val="002060"/>
              </a:buClr>
            </a:pPr>
            <a:r>
              <a:rPr lang="en-US" sz="2000" b="1" dirty="0">
                <a:solidFill>
                  <a:srgbClr val="767171"/>
                </a:solidFill>
                <a:latin typeface="Calibri" panose="020F0502020204030204" pitchFamily="34" charset="0"/>
              </a:rPr>
              <a:t>Zinc tablets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2060"/>
              </a:buClr>
            </a:pPr>
            <a:endParaRPr lang="en-US" sz="2000" dirty="0">
              <a:solidFill>
                <a:srgbClr val="767171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Anything new from wholesalers?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192697" y="5844208"/>
            <a:ext cx="9356034" cy="852737"/>
          </a:xfrm>
          <a:prstGeom prst="roundRect">
            <a:avLst>
              <a:gd name="adj" fmla="val 9034"/>
            </a:avLst>
          </a:prstGeom>
          <a:solidFill>
            <a:srgbClr val="8CC738"/>
          </a:solidFill>
          <a:ln>
            <a:solidFill>
              <a:srgbClr val="8CC738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1B2F7F"/>
                </a:solidFill>
              </a:rPr>
              <a:t>Do you have any questions regarding the wholesaler collaboration? How is it working? </a:t>
            </a:r>
          </a:p>
        </p:txBody>
      </p:sp>
    </p:spTree>
    <p:extLst>
      <p:ext uri="{BB962C8B-B14F-4D97-AF65-F5344CB8AC3E}">
        <p14:creationId xmlns:p14="http://schemas.microsoft.com/office/powerpoint/2010/main" val="4223286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1713119" y="1784282"/>
            <a:ext cx="8599488" cy="441325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rgbClr val="002060"/>
              </a:buClr>
            </a:pPr>
            <a:r>
              <a:rPr lang="en-US" sz="2400" b="1" dirty="0">
                <a:solidFill>
                  <a:srgbClr val="767171"/>
                </a:solidFill>
                <a:latin typeface="Calibri" panose="020F0502020204030204" pitchFamily="34" charset="0"/>
              </a:rPr>
              <a:t>Have you claimed your voucher yet? Remember that it gives you a </a:t>
            </a:r>
            <a:r>
              <a:rPr lang="en-US" sz="2400" b="1" u="sng" dirty="0">
                <a:solidFill>
                  <a:srgbClr val="767171"/>
                </a:solidFill>
                <a:latin typeface="Calibri" panose="020F0502020204030204" pitchFamily="34" charset="0"/>
              </a:rPr>
              <a:t>20,000 UGX discount</a:t>
            </a:r>
            <a:r>
              <a:rPr lang="en-US" sz="2400" b="1" dirty="0">
                <a:solidFill>
                  <a:srgbClr val="767171"/>
                </a:solidFill>
                <a:latin typeface="Calibri" panose="020F0502020204030204" pitchFamily="34" charset="0"/>
              </a:rPr>
              <a:t>! 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2060"/>
              </a:buClr>
            </a:pPr>
            <a:endParaRPr lang="en-US" sz="2400" b="1" dirty="0">
              <a:solidFill>
                <a:srgbClr val="767171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2060"/>
              </a:buClr>
            </a:pPr>
            <a:r>
              <a:rPr lang="en-US" sz="2400" b="1" dirty="0">
                <a:solidFill>
                  <a:srgbClr val="767171"/>
                </a:solidFill>
                <a:latin typeface="Calibri" panose="020F0502020204030204" pitchFamily="34" charset="0"/>
              </a:rPr>
              <a:t>The voucher gives you a unique opportunity to stock ALL the essential child medicines that are part of this program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2060"/>
              </a:buClr>
            </a:pPr>
            <a:endParaRPr lang="en-US" sz="2400" b="1" dirty="0">
              <a:solidFill>
                <a:srgbClr val="767171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2060"/>
              </a:buClr>
            </a:pPr>
            <a:r>
              <a:rPr lang="en-US" sz="2400" b="1" dirty="0">
                <a:solidFill>
                  <a:srgbClr val="767171"/>
                </a:solidFill>
                <a:latin typeface="Calibri" panose="020F0502020204030204" pitchFamily="34" charset="0"/>
              </a:rPr>
              <a:t>You only have until end of August to use your one time voucher. Don’t wait – use it before it is too late!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2060"/>
              </a:buClr>
            </a:pPr>
            <a:endParaRPr lang="en-US" b="1" dirty="0">
              <a:solidFill>
                <a:srgbClr val="767171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rgbClr val="002060"/>
              </a:buClr>
            </a:pPr>
            <a:r>
              <a:rPr lang="en-US" sz="2400" b="1" dirty="0">
                <a:solidFill>
                  <a:srgbClr val="767171"/>
                </a:solidFill>
                <a:latin typeface="Calibri" panose="020F0502020204030204" pitchFamily="34" charset="0"/>
              </a:rPr>
              <a:t>Only by going to the wholesaler you have picked with your ID card will you be able to redeem the discount.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Using the Voucher</a:t>
            </a:r>
          </a:p>
        </p:txBody>
      </p:sp>
    </p:spTree>
    <p:extLst>
      <p:ext uri="{BB962C8B-B14F-4D97-AF65-F5344CB8AC3E}">
        <p14:creationId xmlns:p14="http://schemas.microsoft.com/office/powerpoint/2010/main" val="34764274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5083" y="1317600"/>
            <a:ext cx="11676184" cy="4703371"/>
          </a:xfrm>
        </p:spPr>
        <p:txBody>
          <a:bodyPr/>
          <a:lstStyle/>
          <a:p>
            <a:pPr marL="0" indent="0" algn="ctr">
              <a:buNone/>
            </a:pPr>
            <a:r>
              <a:rPr lang="en-US" u="sng" dirty="0">
                <a:solidFill>
                  <a:schemeClr val="bg1">
                    <a:lumMod val="50000"/>
                  </a:schemeClr>
                </a:solidFill>
              </a:rPr>
              <a:t>In order to continue to be a part of the program you should get a license before the end of the year! </a:t>
            </a:r>
          </a:p>
          <a:p>
            <a:pPr marL="0" indent="0" algn="ctr">
              <a:buNone/>
            </a:pPr>
            <a:endParaRPr lang="en-US" u="sng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For all NEW licenses – the Child Health Program will reimburse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50,000 UGX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In order to receive the reimbursement you have to:</a:t>
            </a:r>
          </a:p>
          <a:p>
            <a:pPr marL="0" indent="0">
              <a:buNone/>
            </a:pP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Provide your mentor copies of proof of registration AND payment before your last mentor visit</a:t>
            </a:r>
          </a:p>
          <a:p>
            <a:pPr marL="457200" lvl="1" indent="0">
              <a:buNone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						OR</a:t>
            </a:r>
          </a:p>
          <a:p>
            <a:pPr marL="457200" lvl="1" indent="0">
              <a:buNone/>
            </a:pP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Scan and email proof of registration AND payment before the end of the year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Make sure your shop has a license! </a:t>
            </a:r>
          </a:p>
        </p:txBody>
      </p:sp>
    </p:spTree>
    <p:extLst>
      <p:ext uri="{BB962C8B-B14F-4D97-AF65-F5344CB8AC3E}">
        <p14:creationId xmlns:p14="http://schemas.microsoft.com/office/powerpoint/2010/main" val="34041557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latin typeface="Calibri" panose="020F0502020204030204" pitchFamily="34" charset="0"/>
              </a:rPr>
              <a:t>Session 4. </a:t>
            </a:r>
            <a:r>
              <a:rPr lang="en-US" sz="4000" b="1" dirty="0">
                <a:latin typeface="Calibri" panose="020F0502020204030204" pitchFamily="34" charset="0"/>
              </a:rPr>
              <a:t> </a:t>
            </a:r>
            <a:r>
              <a:rPr lang="en-US" sz="3600" b="1" dirty="0">
                <a:latin typeface="Calibri" panose="020F0502020204030204" pitchFamily="34" charset="0"/>
              </a:rPr>
              <a:t>Review </a:t>
            </a:r>
            <a:endParaRPr lang="en-US" sz="3200" b="1" dirty="0"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87649" y="2011684"/>
            <a:ext cx="10592813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base">
              <a:spcBef>
                <a:spcPct val="0"/>
              </a:spcBef>
              <a:buFont typeface="Arial" pitchFamily="34" charset="0"/>
              <a:buNone/>
            </a:pPr>
            <a:r>
              <a:rPr lang="en-US" sz="3600" b="1" dirty="0">
                <a:solidFill>
                  <a:srgbClr val="767171"/>
                </a:solidFill>
                <a:latin typeface="Calibri" panose="020F0502020204030204" pitchFamily="34" charset="0"/>
                <a:cs typeface="Arial" pitchFamily="34" charset="0"/>
              </a:rPr>
              <a:t>During this session, your focus is on:</a:t>
            </a:r>
          </a:p>
          <a:p>
            <a:pPr marL="463550" indent="-463550" defTabSz="457200" fontAlgn="base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sz="2800" b="1" dirty="0">
                <a:solidFill>
                  <a:srgbClr val="767171"/>
                </a:solidFill>
                <a:latin typeface="Calibri" panose="020F0502020204030204" pitchFamily="34" charset="0"/>
                <a:cs typeface="Arial" pitchFamily="34" charset="0"/>
              </a:rPr>
              <a:t>Reviewing the Sick Child Guide</a:t>
            </a:r>
          </a:p>
          <a:p>
            <a:pPr marL="463550" indent="-463550" defTabSz="457200" fontAlgn="base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sz="2800" b="1" dirty="0">
                <a:solidFill>
                  <a:srgbClr val="767171"/>
                </a:solidFill>
                <a:latin typeface="Calibri" panose="020F0502020204030204" pitchFamily="34" charset="0"/>
                <a:cs typeface="Arial" pitchFamily="34" charset="0"/>
              </a:rPr>
              <a:t>Reviewing the Sick Child Register </a:t>
            </a:r>
          </a:p>
          <a:p>
            <a:pPr marL="463550" indent="-463550" defTabSz="457200" fontAlgn="base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sz="2800" b="1" dirty="0">
                <a:solidFill>
                  <a:srgbClr val="767171"/>
                </a:solidFill>
                <a:latin typeface="Calibri" panose="020F0502020204030204" pitchFamily="34" charset="0"/>
                <a:cs typeface="Arial" pitchFamily="34" charset="0"/>
              </a:rPr>
              <a:t>Reviewing the Referral Form</a:t>
            </a:r>
          </a:p>
        </p:txBody>
      </p:sp>
      <p:pic>
        <p:nvPicPr>
          <p:cNvPr id="4" name="Picture 2" descr="C:\Documents and Settings\evorderbruegge\Local Settings\Temporary Internet Files\Content.IE5\OWDC6Z52\MC900437797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33970" y="2875489"/>
            <a:ext cx="1493773" cy="1229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7823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20298" y="1856085"/>
            <a:ext cx="8996903" cy="41549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defTabSz="342900"/>
            <a:r>
              <a:rPr lang="en-US" sz="8800" b="1" cap="all" dirty="0">
                <a:ln/>
                <a:solidFill>
                  <a:srgbClr val="1A3260"/>
                </a:solidFill>
                <a:effectLst>
                  <a:outerShdw blurRad="19685" dist="12700" dir="5400000" algn="tl" rotWithShape="0">
                    <a:srgbClr val="1A3260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WELCOME </a:t>
            </a:r>
          </a:p>
          <a:p>
            <a:pPr algn="ctr" defTabSz="342900"/>
            <a:r>
              <a:rPr lang="en-US" sz="8800" b="1" cap="all" dirty="0">
                <a:ln/>
                <a:solidFill>
                  <a:srgbClr val="1A3260"/>
                </a:solidFill>
                <a:effectLst>
                  <a:outerShdw blurRad="19685" dist="12700" dir="5400000" algn="tl" rotWithShape="0">
                    <a:srgbClr val="1A3260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To our final day!</a:t>
            </a:r>
          </a:p>
        </p:txBody>
      </p:sp>
    </p:spTree>
    <p:extLst>
      <p:ext uri="{BB962C8B-B14F-4D97-AF65-F5344CB8AC3E}">
        <p14:creationId xmlns:p14="http://schemas.microsoft.com/office/powerpoint/2010/main" val="23933745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79450" y="1824038"/>
            <a:ext cx="5670332" cy="4413250"/>
          </a:xfrm>
        </p:spPr>
        <p:txBody>
          <a:bodyPr/>
          <a:lstStyle/>
          <a:p>
            <a:r>
              <a:rPr lang="en-US" sz="3200" dirty="0">
                <a:solidFill>
                  <a:srgbClr val="767171"/>
                </a:solidFill>
                <a:latin typeface="Calibri" panose="020F0502020204030204" pitchFamily="34" charset="0"/>
              </a:rPr>
              <a:t>Page 1 should be used for </a:t>
            </a:r>
            <a:r>
              <a:rPr lang="en-US" sz="3200" b="1" dirty="0">
                <a:solidFill>
                  <a:srgbClr val="8CC738"/>
                </a:solidFill>
                <a:latin typeface="Calibri" panose="020F0502020204030204" pitchFamily="34" charset="0"/>
              </a:rPr>
              <a:t>EVERY</a:t>
            </a:r>
            <a:r>
              <a:rPr lang="en-US" sz="3200" dirty="0">
                <a:solidFill>
                  <a:srgbClr val="767171"/>
                </a:solidFill>
                <a:latin typeface="Calibri" panose="020F0502020204030204" pitchFamily="34" charset="0"/>
              </a:rPr>
              <a:t> child </a:t>
            </a:r>
          </a:p>
          <a:p>
            <a:r>
              <a:rPr lang="en-US" sz="3200" dirty="0">
                <a:solidFill>
                  <a:srgbClr val="767171"/>
                </a:solidFill>
                <a:latin typeface="Calibri" panose="020F0502020204030204" pitchFamily="34" charset="0"/>
              </a:rPr>
              <a:t>It allows you to determine if you should immediately refer a child to a health </a:t>
            </a:r>
            <a:r>
              <a:rPr lang="en-US" sz="3200" dirty="0" err="1">
                <a:solidFill>
                  <a:srgbClr val="767171"/>
                </a:solidFill>
                <a:latin typeface="Calibri" panose="020F0502020204030204" pitchFamily="34" charset="0"/>
              </a:rPr>
              <a:t>centre</a:t>
            </a:r>
            <a:r>
              <a:rPr lang="en-US" sz="3200" dirty="0">
                <a:solidFill>
                  <a:srgbClr val="767171"/>
                </a:solidFill>
                <a:latin typeface="Calibri" panose="020F0502020204030204" pitchFamily="34" charset="0"/>
              </a:rPr>
              <a:t> </a:t>
            </a:r>
          </a:p>
          <a:p>
            <a:endParaRPr lang="en-US" dirty="0"/>
          </a:p>
        </p:txBody>
      </p:sp>
      <p:sp>
        <p:nvSpPr>
          <p:cNvPr id="9219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Sick Child Guide: Page 1</a:t>
            </a:r>
            <a:br>
              <a:rPr lang="en-US" b="1" dirty="0">
                <a:latin typeface="Calibri" panose="020F0502020204030204" pitchFamily="34" charset="0"/>
              </a:rPr>
            </a:br>
            <a:endParaRPr lang="en-US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82603" y="1898548"/>
            <a:ext cx="6527799" cy="4959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D7D31"/>
              </a:buClr>
            </a:pPr>
            <a:endParaRPr lang="en-US" dirty="0">
              <a:solidFill>
                <a:srgbClr val="44546A"/>
              </a:solidFill>
              <a:latin typeface="Calibri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414" y="1270074"/>
            <a:ext cx="3789636" cy="53479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450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Sick Child Guide: Page </a:t>
            </a:r>
            <a:r>
              <a:rPr lang="en-US" dirty="0"/>
              <a:t>2</a:t>
            </a:r>
            <a:r>
              <a:rPr lang="en-US" dirty="0">
                <a:solidFill>
                  <a:schemeClr val="bg1"/>
                </a:solidFill>
              </a:rPr>
              <a:t> - child with </a:t>
            </a:r>
            <a:r>
              <a:rPr lang="en-US" dirty="0">
                <a:solidFill>
                  <a:srgbClr val="FF0000"/>
                </a:solidFill>
              </a:rPr>
              <a:t>COUGH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689601" y="1660084"/>
            <a:ext cx="6197600" cy="4959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7E6E6">
                  <a:lumMod val="50000"/>
                </a:srgbClr>
              </a:buClr>
              <a:buFont typeface="Wingdings" charset="2"/>
              <a:buChar char="§"/>
            </a:pPr>
            <a:r>
              <a:rPr lang="en-US" sz="3200" dirty="0">
                <a:solidFill>
                  <a:srgbClr val="E7E6E6">
                    <a:lumMod val="50000"/>
                  </a:srgbClr>
                </a:solidFill>
                <a:latin typeface="Calibri" panose="020F0502020204030204" pitchFamily="34" charset="0"/>
              </a:rPr>
              <a:t>Page 2 shows the steps you should take if a child has a cough with </a:t>
            </a:r>
            <a:r>
              <a:rPr lang="en-US" sz="3200" b="1" dirty="0">
                <a:solidFill>
                  <a:srgbClr val="8CC738"/>
                </a:solidFill>
                <a:latin typeface="Calibri" panose="020F0502020204030204" pitchFamily="34" charset="0"/>
              </a:rPr>
              <a:t>NO</a:t>
            </a:r>
            <a:r>
              <a:rPr lang="en-US" sz="3200" dirty="0">
                <a:solidFill>
                  <a:srgbClr val="E7E6E6">
                    <a:lumMod val="50000"/>
                  </a:srgbClr>
                </a:solidFill>
                <a:latin typeface="Calibri" panose="020F0502020204030204" pitchFamily="34" charset="0"/>
              </a:rPr>
              <a:t> danger signs</a:t>
            </a:r>
          </a:p>
          <a:p>
            <a:pPr>
              <a:buClr>
                <a:srgbClr val="ED7D31"/>
              </a:buClr>
            </a:pPr>
            <a:endParaRPr lang="en-US" dirty="0">
              <a:solidFill>
                <a:srgbClr val="44546A"/>
              </a:solidFill>
              <a:latin typeface="Calibri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4" y="1507683"/>
            <a:ext cx="3377634" cy="47883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925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Sick Child Guide: Page </a:t>
            </a:r>
            <a:r>
              <a:rPr lang="en-US" dirty="0"/>
              <a:t>3</a:t>
            </a:r>
            <a:r>
              <a:rPr lang="en-US" dirty="0">
                <a:solidFill>
                  <a:schemeClr val="bg1"/>
                </a:solidFill>
              </a:rPr>
              <a:t> - child with </a:t>
            </a:r>
            <a:r>
              <a:rPr lang="en-US" dirty="0">
                <a:solidFill>
                  <a:srgbClr val="FF0000"/>
                </a:solidFill>
              </a:rPr>
              <a:t>fever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1" y="1660084"/>
            <a:ext cx="5458123" cy="4959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7E6E6">
                  <a:lumMod val="50000"/>
                </a:srgbClr>
              </a:buClr>
            </a:pPr>
            <a:r>
              <a:rPr lang="en-US" sz="3200" dirty="0">
                <a:solidFill>
                  <a:srgbClr val="E7E6E6">
                    <a:lumMod val="50000"/>
                  </a:srgbClr>
                </a:solidFill>
                <a:latin typeface="Calibri" panose="020F0502020204030204" pitchFamily="34" charset="0"/>
              </a:rPr>
              <a:t>Page 3 shows the steps you should take if a child has a fever with </a:t>
            </a:r>
            <a:r>
              <a:rPr lang="en-US" sz="3200" b="1" dirty="0">
                <a:solidFill>
                  <a:srgbClr val="8CC738"/>
                </a:solidFill>
                <a:latin typeface="Calibri" panose="020F0502020204030204" pitchFamily="34" charset="0"/>
              </a:rPr>
              <a:t>NO</a:t>
            </a:r>
            <a:r>
              <a:rPr lang="en-US" sz="3200" dirty="0">
                <a:solidFill>
                  <a:srgbClr val="E7E6E6">
                    <a:lumMod val="50000"/>
                  </a:srgbClr>
                </a:solidFill>
                <a:latin typeface="Calibri" panose="020F0502020204030204" pitchFamily="34" charset="0"/>
              </a:rPr>
              <a:t> danger signs</a:t>
            </a:r>
          </a:p>
          <a:p>
            <a:pPr>
              <a:buClr>
                <a:srgbClr val="ED7D31"/>
              </a:buClr>
            </a:pPr>
            <a:endParaRPr lang="en-US" dirty="0">
              <a:solidFill>
                <a:srgbClr val="44546A"/>
              </a:solidFill>
              <a:latin typeface="Calibri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123" y="1430213"/>
            <a:ext cx="3542478" cy="5019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434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Sick Child Guide: Page </a:t>
            </a:r>
            <a:r>
              <a:rPr lang="en-US" dirty="0"/>
              <a:t>4 – </a:t>
            </a:r>
            <a:r>
              <a:rPr lang="en-US" dirty="0">
                <a:solidFill>
                  <a:srgbClr val="FF0000"/>
                </a:solidFill>
              </a:rPr>
              <a:t>perform an RDT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631254" y="1643372"/>
            <a:ext cx="5795418" cy="4959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7E6E6">
                  <a:lumMod val="50000"/>
                </a:srgbClr>
              </a:buClr>
            </a:pPr>
            <a:r>
              <a:rPr lang="en-US" sz="3200" dirty="0">
                <a:solidFill>
                  <a:srgbClr val="E7E6E6">
                    <a:lumMod val="50000"/>
                  </a:srgbClr>
                </a:solidFill>
                <a:latin typeface="Calibri" panose="020F0502020204030204" pitchFamily="34" charset="0"/>
              </a:rPr>
              <a:t>Page 4 shows you all the steps you need to be able to perform an RDT</a:t>
            </a:r>
          </a:p>
          <a:p>
            <a:pPr>
              <a:buClr>
                <a:srgbClr val="ED7D31"/>
              </a:buClr>
            </a:pPr>
            <a:endParaRPr lang="en-US" dirty="0">
              <a:solidFill>
                <a:srgbClr val="44546A"/>
              </a:solidFill>
              <a:latin typeface="Calibri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513" y="1643372"/>
            <a:ext cx="3349781" cy="4716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7622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Sick Child Guide: Page </a:t>
            </a:r>
            <a:r>
              <a:rPr lang="en-US" dirty="0"/>
              <a:t>5</a:t>
            </a:r>
            <a:r>
              <a:rPr lang="en-US" dirty="0">
                <a:solidFill>
                  <a:schemeClr val="bg1"/>
                </a:solidFill>
              </a:rPr>
              <a:t> - a child with </a:t>
            </a:r>
            <a:r>
              <a:rPr lang="en-US" dirty="0">
                <a:solidFill>
                  <a:srgbClr val="FF0000"/>
                </a:solidFill>
              </a:rPr>
              <a:t>DIARRHEA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4911" y="1660084"/>
            <a:ext cx="5343834" cy="4959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7E6E6">
                  <a:lumMod val="50000"/>
                </a:srgbClr>
              </a:buClr>
            </a:pPr>
            <a:r>
              <a:rPr lang="en-US" sz="3200" dirty="0">
                <a:solidFill>
                  <a:srgbClr val="E7E6E6">
                    <a:lumMod val="50000"/>
                  </a:srgbClr>
                </a:solidFill>
                <a:latin typeface="Calibri" panose="020F0502020204030204" pitchFamily="34" charset="0"/>
              </a:rPr>
              <a:t>Page 5 shows the steps you should take if a child has diarrhea with NO danger signs</a:t>
            </a:r>
          </a:p>
          <a:p>
            <a:pPr>
              <a:buClr>
                <a:srgbClr val="ED7D31"/>
              </a:buClr>
            </a:pPr>
            <a:endParaRPr lang="en-US" dirty="0">
              <a:solidFill>
                <a:srgbClr val="44546A"/>
              </a:solidFill>
              <a:latin typeface="Calibri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350" y="1404691"/>
            <a:ext cx="3695700" cy="52148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4362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Sick Child Guide: Page </a:t>
            </a:r>
            <a:r>
              <a:rPr lang="en-US" dirty="0"/>
              <a:t>6</a:t>
            </a:r>
            <a:r>
              <a:rPr lang="en-US" dirty="0">
                <a:solidFill>
                  <a:schemeClr val="bg1"/>
                </a:solidFill>
              </a:rPr>
              <a:t> – healthy communities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85488" y="3018403"/>
            <a:ext cx="59085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§"/>
            </a:pPr>
            <a:r>
              <a:rPr lang="en-US" sz="3200" dirty="0">
                <a:solidFill>
                  <a:srgbClr val="767171"/>
                </a:solidFill>
                <a:latin typeface="Calibri" panose="020F0502020204030204" pitchFamily="34" charset="0"/>
              </a:rPr>
              <a:t>Page 6 shows what advice you can give to keep your customers and community healthy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5456" y="1406919"/>
            <a:ext cx="3639178" cy="5163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98208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le 1"/>
          <p:cNvSpPr>
            <a:spLocks noGrp="1"/>
          </p:cNvSpPr>
          <p:nvPr>
            <p:ph type="title" idx="4294967295"/>
          </p:nvPr>
        </p:nvSpPr>
        <p:spPr>
          <a:xfrm>
            <a:off x="0" y="411164"/>
            <a:ext cx="10972800" cy="681037"/>
          </a:xfrm>
          <a:prstGeom prst="rect">
            <a:avLst/>
          </a:prstGeom>
        </p:spPr>
        <p:txBody>
          <a:bodyPr/>
          <a:lstStyle/>
          <a:p>
            <a:pPr algn="l" eaLnBrk="1" hangingPunct="1"/>
            <a:r>
              <a:rPr lang="en-US" sz="800"/>
              <a:t>.</a:t>
            </a:r>
          </a:p>
        </p:txBody>
      </p:sp>
      <p:sp>
        <p:nvSpPr>
          <p:cNvPr id="12296" name="Rectangle 11"/>
          <p:cNvSpPr>
            <a:spLocks noChangeArrowheads="1"/>
          </p:cNvSpPr>
          <p:nvPr/>
        </p:nvSpPr>
        <p:spPr bwMode="auto">
          <a:xfrm>
            <a:off x="19" y="1253533"/>
            <a:ext cx="184666" cy="36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457177" eaLnBrk="0" hangingPunct="0"/>
            <a:endParaRPr lang="en-US" sz="1801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Cloud Callout 11"/>
          <p:cNvSpPr/>
          <p:nvPr/>
        </p:nvSpPr>
        <p:spPr>
          <a:xfrm>
            <a:off x="3657601" y="1012050"/>
            <a:ext cx="7872268" cy="3683893"/>
          </a:xfrm>
          <a:prstGeom prst="cloudCallout">
            <a:avLst>
              <a:gd name="adj1" fmla="val -64456"/>
              <a:gd name="adj2" fmla="val 52480"/>
            </a:avLst>
          </a:prstGeom>
          <a:solidFill>
            <a:srgbClr val="8AC836"/>
          </a:solidFill>
          <a:ln w="50800">
            <a:solidFill>
              <a:srgbClr val="8AC8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177">
              <a:defRPr/>
            </a:pPr>
            <a:endParaRPr lang="en-US" sz="2800" b="1" dirty="0">
              <a:solidFill>
                <a:srgbClr val="063A73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32609" y="1802698"/>
            <a:ext cx="71174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177">
              <a:defRPr/>
            </a:pPr>
            <a:r>
              <a:rPr lang="en-US" sz="3200" b="1" dirty="0">
                <a:solidFill>
                  <a:srgbClr val="1B2F7F"/>
                </a:solidFill>
                <a:latin typeface="Calibri" panose="020F0502020204030204" pitchFamily="34" charset="0"/>
              </a:rPr>
              <a:t>The Sick Child Guide gives all the key steps for keeping children healthy in your community.</a:t>
            </a:r>
          </a:p>
          <a:p>
            <a:pPr algn="ctr" defTabSz="457177">
              <a:defRPr/>
            </a:pPr>
            <a:r>
              <a:rPr lang="en-US" sz="4400" b="1" dirty="0">
                <a:solidFill>
                  <a:srgbClr val="1B2F7F"/>
                </a:solidFill>
                <a:latin typeface="Calibri" panose="020F0502020204030204" pitchFamily="34" charset="0"/>
              </a:rPr>
              <a:t>Keep it handy!  </a:t>
            </a:r>
            <a:endParaRPr lang="en-US" sz="4000" dirty="0">
              <a:solidFill>
                <a:srgbClr val="1B2F7F"/>
              </a:solidFill>
              <a:latin typeface="Calibri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2905" y="4893159"/>
            <a:ext cx="1963025" cy="171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5373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478931" y="4464462"/>
            <a:ext cx="8599488" cy="21198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Calibri"/>
                <a:cs typeface="Calibri"/>
              </a:rPr>
              <a:t>The sick child register:</a:t>
            </a:r>
          </a:p>
          <a:p>
            <a:r>
              <a:rPr lang="en-US" sz="2800" dirty="0">
                <a:latin typeface="Calibri"/>
                <a:cs typeface="Calibri"/>
              </a:rPr>
              <a:t>Helps you to follow-up patients</a:t>
            </a:r>
          </a:p>
          <a:p>
            <a:r>
              <a:rPr lang="en-US" sz="2800" dirty="0">
                <a:latin typeface="Calibri"/>
                <a:cs typeface="Calibri"/>
              </a:rPr>
              <a:t>Provide better service to your community</a:t>
            </a:r>
          </a:p>
          <a:p>
            <a:r>
              <a:rPr lang="en-US" sz="2800" dirty="0">
                <a:latin typeface="Calibri"/>
                <a:cs typeface="Calibri"/>
              </a:rPr>
              <a:t>Allows better sales and stock management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The sick child register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412" y="1933435"/>
            <a:ext cx="6933877" cy="1619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57" y="1339991"/>
            <a:ext cx="4103643" cy="28065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12983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679450" y="5029200"/>
            <a:ext cx="11055350" cy="14176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>
                <a:latin typeface="Calibri"/>
                <a:cs typeface="Calibri"/>
              </a:rPr>
              <a:t>A referral form helps:</a:t>
            </a:r>
          </a:p>
          <a:p>
            <a:r>
              <a:rPr lang="en-US" sz="2800" dirty="0">
                <a:latin typeface="Calibri"/>
                <a:cs typeface="Calibri"/>
              </a:rPr>
              <a:t>Encourage the caregiver to take their child to a health </a:t>
            </a:r>
            <a:r>
              <a:rPr lang="en-US" sz="2800" dirty="0" err="1">
                <a:latin typeface="Calibri"/>
                <a:cs typeface="Calibri"/>
              </a:rPr>
              <a:t>centre</a:t>
            </a:r>
            <a:endParaRPr lang="en-US" sz="2800" dirty="0">
              <a:latin typeface="Calibri"/>
              <a:cs typeface="Calibri"/>
            </a:endParaRPr>
          </a:p>
          <a:p>
            <a:r>
              <a:rPr lang="en-US" sz="2800" dirty="0">
                <a:latin typeface="Calibri"/>
                <a:cs typeface="Calibri"/>
              </a:rPr>
              <a:t>The health </a:t>
            </a:r>
            <a:r>
              <a:rPr lang="en-US" sz="2800" dirty="0" err="1">
                <a:latin typeface="Calibri"/>
                <a:cs typeface="Calibri"/>
              </a:rPr>
              <a:t>centre</a:t>
            </a:r>
            <a:r>
              <a:rPr lang="en-US" sz="2800" dirty="0">
                <a:latin typeface="Calibri"/>
                <a:cs typeface="Calibri"/>
              </a:rPr>
              <a:t> to more quickly assess and treat the child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Referring a sick child to a health facility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323569" y="1390865"/>
            <a:ext cx="5544863" cy="3340949"/>
            <a:chOff x="3751537" y="1390865"/>
            <a:chExt cx="5544863" cy="3340949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0400" y="1390865"/>
              <a:ext cx="2286000" cy="333267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1537" y="1475983"/>
              <a:ext cx="2180841" cy="325583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595289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sz="800" dirty="0"/>
              <a:t>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39705" y="1610257"/>
            <a:ext cx="10799703" cy="4119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2" rIns="68580" bIns="34292" numCol="1" anchor="t" anchorCtr="0" compatLnSpc="1">
            <a:prstTxWarp prst="textNoShape">
              <a:avLst/>
            </a:prstTxWarp>
          </a:bodyPr>
          <a:lstStyle/>
          <a:p>
            <a:pPr defTabSz="342882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800" b="1" kern="0" dirty="0">
                <a:solidFill>
                  <a:srgbClr val="767171"/>
                </a:solidFill>
                <a:latin typeface="Calibri" panose="020F0502020204030204" pitchFamily="34" charset="0"/>
              </a:rPr>
              <a:t>Use your Sick Child Guide to assess what should be done with the following cases, write details in your patient register, and fill out the referral form:</a:t>
            </a:r>
          </a:p>
          <a:p>
            <a:pPr defTabSz="342882" fontAlgn="base">
              <a:spcBef>
                <a:spcPct val="20000"/>
              </a:spcBef>
              <a:spcAft>
                <a:spcPct val="0"/>
              </a:spcAft>
              <a:defRPr/>
            </a:pPr>
            <a:endParaRPr lang="en-US" sz="2400" b="1" kern="0" dirty="0">
              <a:solidFill>
                <a:srgbClr val="C00000"/>
              </a:solidFill>
            </a:endParaRPr>
          </a:p>
          <a:p>
            <a:pPr algn="ctr" defTabSz="342882" fontAlgn="base">
              <a:spcAft>
                <a:spcPct val="0"/>
              </a:spcAft>
              <a:defRPr/>
            </a:pPr>
            <a:endParaRPr lang="en-US" sz="2700" b="1" kern="0" dirty="0">
              <a:solidFill>
                <a:srgbClr val="342155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40933" y="2699287"/>
            <a:ext cx="10651067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buSzPts val="1200"/>
              <a:buFont typeface="Wingdings" pitchFamily="2" charset="2"/>
              <a:buChar char=""/>
            </a:pPr>
            <a:endParaRPr lang="en-US" sz="2800" dirty="0">
              <a:solidFill>
                <a:schemeClr val="tx2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buSzPts val="1200"/>
              <a:buFont typeface="Wingdings" charset="2"/>
              <a:buChar char="§"/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Family Name is </a:t>
            </a:r>
            <a:r>
              <a:rPr lang="en-US" sz="2400" b="1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ORODRIYO</a:t>
            </a:r>
            <a:endParaRPr lang="en-US" sz="2400" dirty="0">
              <a:solidFill>
                <a:schemeClr val="tx2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buSzPts val="1200"/>
              <a:buFont typeface="Wingdings" charset="2"/>
              <a:buChar char="§"/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Patient’s Given Name is </a:t>
            </a:r>
            <a:r>
              <a:rPr lang="en-US" sz="2400" b="1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Thomas</a:t>
            </a:r>
          </a:p>
          <a:p>
            <a:pPr marL="342900" indent="-342900">
              <a:buSzPts val="1200"/>
              <a:buFont typeface="Wingdings" charset="2"/>
              <a:buChar char="§"/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Mothers name is </a:t>
            </a:r>
            <a:r>
              <a:rPr lang="en-US" sz="2400" b="1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Jane</a:t>
            </a:r>
          </a:p>
          <a:p>
            <a:pPr marL="342900" indent="-342900">
              <a:buSzPts val="1200"/>
              <a:buFont typeface="Wingdings" charset="2"/>
              <a:buChar char="§"/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Lives </a:t>
            </a:r>
            <a:r>
              <a:rPr lang="en-US" sz="2400" dirty="0" err="1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Owaffa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, ARUA</a:t>
            </a:r>
          </a:p>
          <a:p>
            <a:pPr marL="342900" indent="-342900">
              <a:buSzPts val="1200"/>
              <a:buFont typeface="Wingdings" charset="2"/>
              <a:buChar char="§"/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He is </a:t>
            </a:r>
            <a:r>
              <a:rPr lang="en-US" sz="2400" b="1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9 months 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old</a:t>
            </a:r>
          </a:p>
          <a:p>
            <a:pPr marL="342900" indent="-342900">
              <a:buSzPts val="1200"/>
              <a:buFont typeface="Wingdings" charset="2"/>
              <a:buChar char="§"/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Mobile Number is </a:t>
            </a:r>
            <a:r>
              <a:rPr lang="en-US" sz="2400" b="1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0774.570.857</a:t>
            </a:r>
            <a:endParaRPr lang="en-US" sz="2400" dirty="0">
              <a:solidFill>
                <a:schemeClr val="tx2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buSzPts val="1200"/>
              <a:buFont typeface="Wingdings" charset="2"/>
              <a:buChar char="§"/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His </a:t>
            </a:r>
            <a:r>
              <a:rPr lang="en-US" sz="2400" b="1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temperature is 39.0</a:t>
            </a:r>
            <a:r>
              <a:rPr lang="en-US" sz="2400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342900" indent="-342900">
              <a:buSzPts val="1200"/>
              <a:buFont typeface="Wingdings" charset="2"/>
              <a:buChar char="§"/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Fever for 7 days</a:t>
            </a:r>
          </a:p>
          <a:p>
            <a:pPr marL="342900" indent="-342900">
              <a:buSzPts val="1200"/>
              <a:buFont typeface="Wingdings" charset="2"/>
              <a:buChar char="§"/>
            </a:pPr>
            <a:r>
              <a:rPr lang="en-US" sz="2400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Has vomited 3 times this morning</a:t>
            </a:r>
          </a:p>
          <a:p>
            <a:pPr marL="342900" indent="-342900">
              <a:buSzPts val="1200"/>
              <a:buFont typeface="Wingdings" pitchFamily="2" charset="2"/>
              <a:buChar char=""/>
            </a:pPr>
            <a:endParaRPr lang="en-US" sz="2400" dirty="0">
              <a:solidFill>
                <a:schemeClr val="tx2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554549" y="3350766"/>
            <a:ext cx="3153872" cy="2670319"/>
          </a:xfrm>
          <a:prstGeom prst="roundRect">
            <a:avLst>
              <a:gd name="adj" fmla="val 9034"/>
            </a:avLst>
          </a:prstGeom>
          <a:solidFill>
            <a:srgbClr val="8CC738"/>
          </a:solidFill>
          <a:ln>
            <a:solidFill>
              <a:srgbClr val="8CC738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rgbClr val="1B2F7F"/>
                </a:solidFill>
              </a:rPr>
              <a:t>Role Play</a:t>
            </a:r>
          </a:p>
        </p:txBody>
      </p:sp>
    </p:spTree>
    <p:extLst>
      <p:ext uri="{BB962C8B-B14F-4D97-AF65-F5344CB8AC3E}">
        <p14:creationId xmlns:p14="http://schemas.microsoft.com/office/powerpoint/2010/main" val="1463286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8652476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>
                <a:solidFill>
                  <a:prstClr val="white"/>
                </a:solidFill>
                <a:latin typeface="Calibri" panose="020F0502020204030204" pitchFamily="34" charset="0"/>
              </a:rPr>
              <a:t>Training </a:t>
            </a:r>
            <a:r>
              <a:rPr lang="en-US" dirty="0">
                <a:solidFill>
                  <a:prstClr val="white"/>
                </a:solidFill>
                <a:latin typeface="Calibri" panose="020F0502020204030204" pitchFamily="34" charset="0"/>
              </a:rPr>
              <a:t>a</a:t>
            </a:r>
            <a:r>
              <a:rPr lang="en-US" b="1" dirty="0">
                <a:solidFill>
                  <a:prstClr val="white"/>
                </a:solidFill>
                <a:latin typeface="Calibri" panose="020F0502020204030204" pitchFamily="34" charset="0"/>
              </a:rPr>
              <a:t>genda </a:t>
            </a:r>
            <a:r>
              <a:rPr lang="en-US" dirty="0">
                <a:solidFill>
                  <a:prstClr val="white"/>
                </a:solidFill>
                <a:latin typeface="Calibri" panose="020F0502020204030204" pitchFamily="34" charset="0"/>
              </a:rPr>
              <a:t>r</a:t>
            </a:r>
            <a:r>
              <a:rPr lang="en-US" b="1" dirty="0">
                <a:solidFill>
                  <a:prstClr val="white"/>
                </a:solidFill>
                <a:latin typeface="Calibri" panose="020F0502020204030204" pitchFamily="34" charset="0"/>
              </a:rPr>
              <a:t>eview</a:t>
            </a:r>
            <a:endParaRPr lang="en-US" b="1" dirty="0">
              <a:latin typeface="Calibri" panose="020F0502020204030204" pitchFamily="34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731903792"/>
              </p:ext>
            </p:extLst>
          </p:nvPr>
        </p:nvGraphicFramePr>
        <p:xfrm>
          <a:off x="439393" y="1276177"/>
          <a:ext cx="3465290" cy="35966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465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964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DAY 4</a:t>
                      </a:r>
                      <a:endParaRPr lang="en-US" sz="2000" b="1" dirty="0">
                        <a:latin typeface="Calibri" panose="020F0502020204030204" pitchFamily="34" charset="0"/>
                      </a:endParaRPr>
                    </a:p>
                  </a:txBody>
                  <a:tcPr marL="125255" marR="125255" marT="45721" marB="4572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9650">
                <a:tc>
                  <a:txBody>
                    <a:bodyPr/>
                    <a:lstStyle/>
                    <a:p>
                      <a:r>
                        <a:rPr lang="en-US" sz="1800" b="0" baseline="0" dirty="0">
                          <a:solidFill>
                            <a:schemeClr val="dk1"/>
                          </a:solidFill>
                          <a:latin typeface="+mn-lt"/>
                        </a:rPr>
                        <a:t>Feedback and Getting Started</a:t>
                      </a:r>
                    </a:p>
                    <a:p>
                      <a:endParaRPr lang="en-US" sz="1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5255" marR="125255" marT="45721" marB="4572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781">
                <a:tc>
                  <a:txBody>
                    <a:bodyPr/>
                    <a:lstStyle/>
                    <a:p>
                      <a:r>
                        <a:rPr lang="en-US" sz="1800" dirty="0"/>
                        <a:t>Pneumonia Overview</a:t>
                      </a:r>
                      <a:endParaRPr lang="en-US" sz="1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  <a:p>
                      <a:endParaRPr lang="en-US" sz="1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5255" marR="125255" marT="45721" marB="4572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9650">
                <a:tc>
                  <a:txBody>
                    <a:bodyPr/>
                    <a:lstStyle/>
                    <a:p>
                      <a:r>
                        <a:rPr lang="en-US" sz="1800" dirty="0"/>
                        <a:t>Assessing for Pneumonia</a:t>
                      </a:r>
                    </a:p>
                    <a:p>
                      <a:endParaRPr lang="en-US" sz="1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5255" marR="125255" marT="45721" marB="4572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9650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dk1"/>
                          </a:solidFill>
                          <a:latin typeface="+mn-lt"/>
                        </a:rPr>
                        <a:t>Treating Cough and Pneumonia</a:t>
                      </a:r>
                    </a:p>
                    <a:p>
                      <a:endParaRPr lang="en-US" sz="1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5255" marR="125255" marT="45721" marB="4572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9650">
                <a:tc>
                  <a:txBody>
                    <a:bodyPr/>
                    <a:lstStyle/>
                    <a:p>
                      <a:r>
                        <a:rPr lang="en-US" sz="1800" dirty="0"/>
                        <a:t>End</a:t>
                      </a:r>
                      <a:r>
                        <a:rPr lang="en-US" sz="1800" baseline="0" dirty="0"/>
                        <a:t> of the Day Activities</a:t>
                      </a:r>
                    </a:p>
                    <a:p>
                      <a:endParaRPr lang="en-US" sz="1800" b="1" dirty="0">
                        <a:solidFill>
                          <a:schemeClr val="tx2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5255" marR="125255" marT="45721" marB="4572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9179670"/>
              </p:ext>
            </p:extLst>
          </p:nvPr>
        </p:nvGraphicFramePr>
        <p:xfrm>
          <a:off x="4307321" y="1266457"/>
          <a:ext cx="3465290" cy="35966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465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964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DAY 5</a:t>
                      </a:r>
                      <a:endParaRPr lang="en-US" sz="2000" b="1" dirty="0">
                        <a:latin typeface="Calibri" panose="020F0502020204030204" pitchFamily="34" charset="0"/>
                      </a:endParaRPr>
                    </a:p>
                  </a:txBody>
                  <a:tcPr marL="125255" marR="125255" marT="45721" marB="4572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78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</a:rPr>
                        <a:t>Dispensing Practices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5255" marR="125255" marT="45721" marB="4572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96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Pharmacovigilance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5255" marR="125255" marT="45721" marB="4572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04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+mn-lt"/>
                        </a:rPr>
                        <a:t>Inventory Management Practices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5255" marR="125255" marT="45721" marB="4572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7496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+mn-lt"/>
                        </a:rPr>
                        <a:t>Ways to Increase Your</a:t>
                      </a:r>
                      <a:r>
                        <a:rPr lang="en-US" sz="1800" baseline="0" dirty="0">
                          <a:latin typeface="+mn-lt"/>
                        </a:rPr>
                        <a:t> Earnings</a:t>
                      </a:r>
                    </a:p>
                    <a:p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5255" marR="125255" marT="45721" marB="4572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781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Communicating with customers</a:t>
                      </a:r>
                    </a:p>
                    <a:p>
                      <a:endParaRPr lang="en-US" sz="18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5255" marR="125255" marT="45721" marB="4572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9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4723852"/>
              </p:ext>
            </p:extLst>
          </p:nvPr>
        </p:nvGraphicFramePr>
        <p:xfrm>
          <a:off x="8130938" y="1266458"/>
          <a:ext cx="3465290" cy="295657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465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964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DAY 6</a:t>
                      </a:r>
                      <a:endParaRPr lang="en-US" sz="2000" b="1" dirty="0">
                        <a:latin typeface="Calibri" panose="020F0502020204030204" pitchFamily="34" charset="0"/>
                      </a:endParaRPr>
                    </a:p>
                  </a:txBody>
                  <a:tcPr marL="125255" marR="125255" marT="45721" marB="4572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9650">
                <a:tc>
                  <a:txBody>
                    <a:bodyPr/>
                    <a:lstStyle/>
                    <a:p>
                      <a:r>
                        <a:rPr lang="en-US" sz="1800" dirty="0"/>
                        <a:t>Review Day 5</a:t>
                      </a:r>
                    </a:p>
                    <a:p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5255" marR="125255" marT="45721" marB="4572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78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Health Center Visit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5255" marR="125255" marT="45721" marB="4572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965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effectLst/>
                        </a:rPr>
                        <a:t>Job Aids, Tools and Mentor Support Review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25255" marR="125255" marT="45721" marB="4572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96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Wrap-up and Next Steps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25255" marR="125255" marT="45721" marB="4572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8104331" y="1292580"/>
            <a:ext cx="3478439" cy="3618087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53353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sz="800" dirty="0"/>
              <a:t>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39705" y="1625937"/>
            <a:ext cx="10799703" cy="4119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2" rIns="68580" bIns="34292" numCol="1" anchor="t" anchorCtr="0" compatLnSpc="1">
            <a:prstTxWarp prst="textNoShape">
              <a:avLst/>
            </a:prstTxWarp>
          </a:bodyPr>
          <a:lstStyle/>
          <a:p>
            <a:pPr defTabSz="342882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800" b="1" kern="0" dirty="0">
                <a:solidFill>
                  <a:srgbClr val="767171"/>
                </a:solidFill>
                <a:latin typeface="Calibri" panose="020F0502020204030204" pitchFamily="34" charset="0"/>
              </a:rPr>
              <a:t>Use your Sick Child Guide to assess what should be done with the following cases, write details in your patient register, and fill out the referral form:</a:t>
            </a:r>
          </a:p>
          <a:p>
            <a:pPr defTabSz="342882" fontAlgn="base">
              <a:spcBef>
                <a:spcPct val="20000"/>
              </a:spcBef>
              <a:spcAft>
                <a:spcPct val="0"/>
              </a:spcAft>
              <a:defRPr/>
            </a:pPr>
            <a:endParaRPr lang="en-US" sz="2400" b="1" kern="0" dirty="0">
              <a:solidFill>
                <a:srgbClr val="C00000"/>
              </a:solidFill>
            </a:endParaRPr>
          </a:p>
          <a:p>
            <a:pPr algn="ctr" defTabSz="342882" fontAlgn="base">
              <a:spcAft>
                <a:spcPct val="0"/>
              </a:spcAft>
              <a:defRPr/>
            </a:pPr>
            <a:endParaRPr lang="en-US" sz="2700" b="1" kern="0" dirty="0">
              <a:solidFill>
                <a:srgbClr val="342155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40933" y="2601713"/>
            <a:ext cx="10651067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buSzPts val="1200"/>
              <a:buFont typeface="Wingdings" pitchFamily="2" charset="2"/>
              <a:buChar char=""/>
            </a:pPr>
            <a:endParaRPr lang="en-US" sz="2800" dirty="0">
              <a:solidFill>
                <a:schemeClr val="tx2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buSzPts val="1200"/>
              <a:buFont typeface="Wingdings" charset="2"/>
              <a:buChar char="§"/>
            </a:pPr>
            <a:r>
              <a:rPr lang="en-US" sz="2400" dirty="0">
                <a:solidFill>
                  <a:srgbClr val="76717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Family Name is </a:t>
            </a:r>
            <a:r>
              <a:rPr lang="en-US" sz="2400" b="1" dirty="0">
                <a:solidFill>
                  <a:srgbClr val="76717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OPIO</a:t>
            </a:r>
            <a:endParaRPr lang="en-US" sz="2400" dirty="0">
              <a:solidFill>
                <a:srgbClr val="76717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buSzPts val="1200"/>
              <a:buFont typeface="Wingdings" charset="2"/>
              <a:buChar char="§"/>
            </a:pPr>
            <a:r>
              <a:rPr lang="en-US" sz="2400" dirty="0">
                <a:solidFill>
                  <a:srgbClr val="76717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Patient’s Given Name is </a:t>
            </a:r>
            <a:r>
              <a:rPr lang="en-US" sz="2400" b="1" dirty="0">
                <a:solidFill>
                  <a:srgbClr val="76717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Betty</a:t>
            </a:r>
          </a:p>
          <a:p>
            <a:pPr marL="342900" indent="-342900">
              <a:buSzPts val="1200"/>
              <a:buFont typeface="Wingdings" charset="2"/>
              <a:buChar char="§"/>
            </a:pPr>
            <a:r>
              <a:rPr lang="en-US" sz="2400" dirty="0">
                <a:solidFill>
                  <a:srgbClr val="76717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Mothers name is </a:t>
            </a:r>
            <a:r>
              <a:rPr lang="en-US" sz="2400" b="1" dirty="0" err="1">
                <a:solidFill>
                  <a:srgbClr val="76717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Jesika</a:t>
            </a:r>
            <a:endParaRPr lang="en-US" sz="2400" b="1" dirty="0">
              <a:solidFill>
                <a:srgbClr val="76717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buSzPts val="1200"/>
              <a:buFont typeface="Wingdings" charset="2"/>
              <a:buChar char="§"/>
            </a:pPr>
            <a:r>
              <a:rPr lang="en-US" sz="2400" dirty="0">
                <a:solidFill>
                  <a:srgbClr val="76717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Lives </a:t>
            </a:r>
            <a:r>
              <a:rPr lang="en-US" sz="2400" dirty="0" err="1">
                <a:solidFill>
                  <a:srgbClr val="76717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Anyeke</a:t>
            </a:r>
            <a:r>
              <a:rPr lang="en-US" sz="2400" dirty="0">
                <a:solidFill>
                  <a:srgbClr val="76717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, OYAM</a:t>
            </a:r>
          </a:p>
          <a:p>
            <a:pPr marL="342900" indent="-342900">
              <a:buSzPts val="1200"/>
              <a:buFont typeface="Wingdings" charset="2"/>
              <a:buChar char="§"/>
            </a:pPr>
            <a:r>
              <a:rPr lang="en-US" sz="2400" dirty="0">
                <a:solidFill>
                  <a:srgbClr val="76717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She is </a:t>
            </a:r>
            <a:r>
              <a:rPr lang="en-US" sz="2400" b="1" dirty="0">
                <a:solidFill>
                  <a:srgbClr val="76717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 year and 3 months </a:t>
            </a:r>
            <a:r>
              <a:rPr lang="en-US" sz="2400" dirty="0">
                <a:solidFill>
                  <a:srgbClr val="76717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old</a:t>
            </a:r>
          </a:p>
          <a:p>
            <a:pPr marL="342900" indent="-342900">
              <a:buSzPts val="1200"/>
              <a:buFont typeface="Wingdings" charset="2"/>
              <a:buChar char="§"/>
            </a:pPr>
            <a:r>
              <a:rPr lang="en-US" sz="2400" dirty="0">
                <a:solidFill>
                  <a:srgbClr val="76717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Mobile Number is </a:t>
            </a:r>
            <a:r>
              <a:rPr lang="en-US" sz="2400" b="1" dirty="0">
                <a:solidFill>
                  <a:srgbClr val="76717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0774.570.859</a:t>
            </a:r>
            <a:endParaRPr lang="en-US" sz="2400" dirty="0">
              <a:solidFill>
                <a:srgbClr val="76717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buSzPts val="1200"/>
              <a:buFont typeface="Wingdings" charset="2"/>
              <a:buChar char="§"/>
            </a:pPr>
            <a:r>
              <a:rPr lang="en-US" sz="2400" dirty="0">
                <a:solidFill>
                  <a:srgbClr val="76717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She has been coughing for 10 days</a:t>
            </a:r>
          </a:p>
          <a:p>
            <a:pPr marL="342900" indent="-342900">
              <a:buSzPts val="1200"/>
              <a:buFont typeface="Wingdings" charset="2"/>
              <a:buChar char="§"/>
            </a:pPr>
            <a:r>
              <a:rPr lang="en-US" sz="2400" dirty="0">
                <a:solidFill>
                  <a:srgbClr val="76717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She has chest in-drawing</a:t>
            </a:r>
          </a:p>
          <a:p>
            <a:pPr>
              <a:buSzPts val="1200"/>
            </a:pPr>
            <a:endParaRPr lang="en-US" sz="2400" dirty="0">
              <a:solidFill>
                <a:schemeClr val="tx2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899476" y="3366447"/>
            <a:ext cx="2690302" cy="2189213"/>
          </a:xfrm>
          <a:prstGeom prst="roundRect">
            <a:avLst>
              <a:gd name="adj" fmla="val 9034"/>
            </a:avLst>
          </a:prstGeom>
          <a:solidFill>
            <a:srgbClr val="8CC738"/>
          </a:solidFill>
          <a:ln>
            <a:solidFill>
              <a:srgbClr val="8CC738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rgbClr val="1B2F7F"/>
                </a:solidFill>
              </a:rPr>
              <a:t>Role Play</a:t>
            </a:r>
          </a:p>
        </p:txBody>
      </p:sp>
    </p:spTree>
    <p:extLst>
      <p:ext uri="{BB962C8B-B14F-4D97-AF65-F5344CB8AC3E}">
        <p14:creationId xmlns:p14="http://schemas.microsoft.com/office/powerpoint/2010/main" val="408305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noFill/>
        </p:spPr>
        <p:txBody>
          <a:bodyPr>
            <a:noAutofit/>
          </a:bodyPr>
          <a:lstStyle/>
          <a:p>
            <a:r>
              <a:rPr lang="en-US" sz="3200" b="1" dirty="0">
                <a:latin typeface="Calibri" panose="020F0502020204030204" pitchFamily="34" charset="0"/>
              </a:rPr>
              <a:t>Session 5. What will we do differently?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164888" y="5956300"/>
            <a:ext cx="1027112" cy="365125"/>
          </a:xfrm>
          <a:prstGeom prst="rect">
            <a:avLst/>
          </a:prstGeom>
        </p:spPr>
        <p:txBody>
          <a:bodyPr/>
          <a:lstStyle/>
          <a:p>
            <a:fld id="{FFA244FD-4231-794A-8E46-1906EE9451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1716" y="1504906"/>
            <a:ext cx="10699532" cy="182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000" b="1" kern="0" dirty="0">
                <a:solidFill>
                  <a:srgbClr val="767171"/>
                </a:solidFill>
                <a:latin typeface="Calibri" panose="020F0502020204030204" pitchFamily="34" charset="0"/>
              </a:rPr>
              <a:t>During this session, your focus is on:</a:t>
            </a:r>
          </a:p>
          <a:p>
            <a:pPr marL="514350" indent="-514350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en-AU" sz="3200" b="1" dirty="0">
                <a:solidFill>
                  <a:srgbClr val="767171"/>
                </a:solidFill>
                <a:latin typeface="Calibri" panose="020F0502020204030204" pitchFamily="34" charset="0"/>
              </a:rPr>
              <a:t>Reflecting on all you have learnt</a:t>
            </a:r>
          </a:p>
          <a:p>
            <a:pPr marL="514350" indent="-514350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en-AU" sz="3200" b="1" dirty="0">
                <a:solidFill>
                  <a:srgbClr val="76717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Identify any areas of concern</a:t>
            </a:r>
          </a:p>
        </p:txBody>
      </p:sp>
      <p:pic>
        <p:nvPicPr>
          <p:cNvPr id="5" name="Picture 2" descr="C:\Documents and Settings\evorderbruegge\Local Settings\Temporary Internet Files\Content.IE5\OWDC6Z52\MC900437797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92513" y="2482139"/>
            <a:ext cx="1786517" cy="1448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03940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We have come a long way!</a:t>
            </a:r>
          </a:p>
        </p:txBody>
      </p:sp>
      <p:sp>
        <p:nvSpPr>
          <p:cNvPr id="43" name="Oval Callout 42"/>
          <p:cNvSpPr/>
          <p:nvPr/>
        </p:nvSpPr>
        <p:spPr>
          <a:xfrm>
            <a:off x="3174462" y="4835067"/>
            <a:ext cx="4993452" cy="1358903"/>
          </a:xfrm>
          <a:prstGeom prst="wedgeEllipseCallout">
            <a:avLst>
              <a:gd name="adj1" fmla="val 62547"/>
              <a:gd name="adj2" fmla="val -115120"/>
            </a:avLst>
          </a:prstGeom>
          <a:solidFill>
            <a:srgbClr val="800000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prstClr val="white"/>
                </a:solidFill>
                <a:latin typeface="Calibri"/>
              </a:rPr>
              <a:t>CONGRATULATIONS!</a:t>
            </a:r>
          </a:p>
        </p:txBody>
      </p:sp>
      <p:sp>
        <p:nvSpPr>
          <p:cNvPr id="20" name="Pentagon 19"/>
          <p:cNvSpPr/>
          <p:nvPr/>
        </p:nvSpPr>
        <p:spPr>
          <a:xfrm>
            <a:off x="9272065" y="3039737"/>
            <a:ext cx="1314453" cy="768332"/>
          </a:xfrm>
          <a:prstGeom prst="homePlate">
            <a:avLst>
              <a:gd name="adj" fmla="val 33674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1 month mentoring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832661" y="2755872"/>
            <a:ext cx="1173641" cy="1272205"/>
          </a:xfrm>
          <a:prstGeom prst="roundRect">
            <a:avLst>
              <a:gd name="adj" fmla="val 5574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00000"/>
                </a:solidFill>
              </a:rPr>
              <a:t>Day 1 </a:t>
            </a:r>
            <a:r>
              <a:rPr lang="en-US" sz="1400" dirty="0">
                <a:solidFill>
                  <a:srgbClr val="000000"/>
                </a:solidFill>
              </a:rPr>
              <a:t>Training</a:t>
            </a:r>
          </a:p>
        </p:txBody>
      </p:sp>
      <p:sp>
        <p:nvSpPr>
          <p:cNvPr id="28" name="Pentagon 27"/>
          <p:cNvSpPr/>
          <p:nvPr/>
        </p:nvSpPr>
        <p:spPr>
          <a:xfrm>
            <a:off x="4444854" y="2995416"/>
            <a:ext cx="1314453" cy="768332"/>
          </a:xfrm>
          <a:prstGeom prst="homePlate">
            <a:avLst>
              <a:gd name="adj" fmla="val 33674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1 month mentoring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3263889" y="2758404"/>
            <a:ext cx="1183809" cy="1272205"/>
          </a:xfrm>
          <a:prstGeom prst="roundRect">
            <a:avLst>
              <a:gd name="adj" fmla="val 5574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00000"/>
                </a:solidFill>
              </a:rPr>
              <a:t>Day 3 </a:t>
            </a:r>
            <a:r>
              <a:rPr lang="en-US" sz="1400" dirty="0">
                <a:solidFill>
                  <a:srgbClr val="000000"/>
                </a:solidFill>
              </a:rPr>
              <a:t>Training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6846607" y="2768290"/>
            <a:ext cx="1194217" cy="1272205"/>
          </a:xfrm>
          <a:prstGeom prst="roundRect">
            <a:avLst>
              <a:gd name="adj" fmla="val 5574"/>
            </a:avLst>
          </a:prstGeom>
          <a:solidFill>
            <a:srgbClr val="8CC738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00000"/>
                </a:solidFill>
              </a:rPr>
              <a:t>Day 5 </a:t>
            </a:r>
            <a:r>
              <a:rPr lang="en-US" sz="1400" dirty="0">
                <a:solidFill>
                  <a:srgbClr val="000000"/>
                </a:solidFill>
              </a:rPr>
              <a:t>Training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7633" y="2827889"/>
            <a:ext cx="967170" cy="1240820"/>
          </a:xfrm>
          <a:prstGeom prst="rect">
            <a:avLst/>
          </a:prstGeom>
        </p:spPr>
      </p:pic>
      <p:sp>
        <p:nvSpPr>
          <p:cNvPr id="33" name="Rounded Rectangle 32"/>
          <p:cNvSpPr/>
          <p:nvPr/>
        </p:nvSpPr>
        <p:spPr>
          <a:xfrm>
            <a:off x="849217" y="2414383"/>
            <a:ext cx="3605815" cy="323156"/>
          </a:xfrm>
          <a:prstGeom prst="roundRect">
            <a:avLst>
              <a:gd name="adj" fmla="val 5574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prstClr val="white"/>
                </a:solidFill>
              </a:rPr>
              <a:t>Module 1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5617436" y="2439784"/>
            <a:ext cx="3647516" cy="311265"/>
          </a:xfrm>
          <a:prstGeom prst="roundRect">
            <a:avLst>
              <a:gd name="adj" fmla="val 5574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prstClr val="white"/>
                </a:solidFill>
              </a:rPr>
              <a:t>Module 2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2053367" y="2753050"/>
            <a:ext cx="1158589" cy="1272205"/>
          </a:xfrm>
          <a:prstGeom prst="roundRect">
            <a:avLst>
              <a:gd name="adj" fmla="val 5574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00000"/>
                </a:solidFill>
              </a:rPr>
              <a:t>Day 2 </a:t>
            </a:r>
            <a:r>
              <a:rPr lang="en-US" sz="1400" dirty="0">
                <a:solidFill>
                  <a:srgbClr val="000000"/>
                </a:solidFill>
              </a:rPr>
              <a:t>Training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5618013" y="2769092"/>
            <a:ext cx="1183809" cy="1272205"/>
          </a:xfrm>
          <a:prstGeom prst="roundRect">
            <a:avLst>
              <a:gd name="adj" fmla="val 5574"/>
            </a:avLst>
          </a:prstGeom>
          <a:solidFill>
            <a:srgbClr val="8CC738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00000"/>
                </a:solidFill>
              </a:rPr>
              <a:t>Day 4 </a:t>
            </a:r>
            <a:r>
              <a:rPr lang="en-US" sz="1400" dirty="0">
                <a:solidFill>
                  <a:srgbClr val="000000"/>
                </a:solidFill>
              </a:rPr>
              <a:t>Training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8084621" y="2760529"/>
            <a:ext cx="1194217" cy="1272205"/>
          </a:xfrm>
          <a:prstGeom prst="roundRect">
            <a:avLst>
              <a:gd name="adj" fmla="val 5574"/>
            </a:avLst>
          </a:prstGeom>
          <a:solidFill>
            <a:srgbClr val="8CC738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00000"/>
                </a:solidFill>
              </a:rPr>
              <a:t>Day 6 </a:t>
            </a:r>
            <a:r>
              <a:rPr lang="en-US" sz="1400" dirty="0">
                <a:solidFill>
                  <a:srgbClr val="000000"/>
                </a:solidFill>
              </a:rPr>
              <a:t>Training</a:t>
            </a:r>
          </a:p>
        </p:txBody>
      </p:sp>
    </p:spTree>
    <p:extLst>
      <p:ext uri="{BB962C8B-B14F-4D97-AF65-F5344CB8AC3E}">
        <p14:creationId xmlns:p14="http://schemas.microsoft.com/office/powerpoint/2010/main" val="13139648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 txBox="1">
            <a:spLocks/>
          </p:cNvSpPr>
          <p:nvPr/>
        </p:nvSpPr>
        <p:spPr>
          <a:xfrm>
            <a:off x="837880" y="58669"/>
            <a:ext cx="10515600" cy="874395"/>
          </a:xfrm>
          <a:prstGeom prst="rect">
            <a:avLst/>
          </a:prstGeom>
        </p:spPr>
        <p:txBody>
          <a:bodyPr vert="horz" lIns="91440" tIns="45721" rIns="91440" bIns="45721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1" dirty="0">
              <a:solidFill>
                <a:srgbClr val="006E2E"/>
              </a:solidFill>
              <a:latin typeface="Calibri Light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 at all we have learnt!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9855634"/>
              </p:ext>
            </p:extLst>
          </p:nvPr>
        </p:nvGraphicFramePr>
        <p:xfrm>
          <a:off x="511330" y="1286105"/>
          <a:ext cx="10486627" cy="5227320"/>
        </p:xfrm>
        <a:graphic>
          <a:graphicData uri="http://schemas.openxmlformats.org/drawingml/2006/table">
            <a:tbl>
              <a:tblPr/>
              <a:tblGrid>
                <a:gridCol w="19053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812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73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100" b="1" dirty="0">
                          <a:solidFill>
                            <a:srgbClr val="1A32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Module</a:t>
                      </a:r>
                      <a:endParaRPr lang="en-US" sz="1100" dirty="0">
                        <a:solidFill>
                          <a:srgbClr val="1A32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588" marR="81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100" b="1" dirty="0">
                          <a:solidFill>
                            <a:srgbClr val="1A32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Topics</a:t>
                      </a:r>
                      <a:endParaRPr lang="en-US" sz="1100" dirty="0">
                        <a:solidFill>
                          <a:srgbClr val="1A32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588" marR="81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7798">
                <a:tc>
                  <a:txBody>
                    <a:bodyPr/>
                    <a:lstStyle/>
                    <a:p>
                      <a:pPr marL="342900" marR="0" lvl="0" indent="-342900" algn="ctr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en-US" sz="3100" b="1" dirty="0">
                          <a:solidFill>
                            <a:srgbClr val="34215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solidFill>
                          <a:srgbClr val="34215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588" marR="81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589" indent="-228589" defTabSz="342882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>
                          <a:solidFill>
                            <a:srgbClr val="1A3260"/>
                          </a:solidFill>
                        </a:rPr>
                        <a:t>Sick Child Assessment</a:t>
                      </a:r>
                    </a:p>
                    <a:p>
                      <a:pPr marL="228589" indent="-228589" defTabSz="342882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>
                          <a:solidFill>
                            <a:srgbClr val="1A3260"/>
                          </a:solidFill>
                        </a:rPr>
                        <a:t>Danger Signs Identification </a:t>
                      </a:r>
                    </a:p>
                    <a:p>
                      <a:pPr marL="228589" indent="-228589" defTabSz="342882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>
                          <a:solidFill>
                            <a:srgbClr val="1A3260"/>
                          </a:solidFill>
                        </a:rPr>
                        <a:t>Rapid Diagnosis and Treatment for Malaria</a:t>
                      </a:r>
                    </a:p>
                    <a:p>
                      <a:pPr marL="228589" indent="-228589" defTabSz="342882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>
                          <a:solidFill>
                            <a:srgbClr val="1A3260"/>
                          </a:solidFill>
                        </a:rPr>
                        <a:t>Making Referrals and Registering Children</a:t>
                      </a:r>
                    </a:p>
                    <a:p>
                      <a:pPr marL="114272" indent="-228589" defTabSz="342882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>
                          <a:solidFill>
                            <a:srgbClr val="1A3260"/>
                          </a:solidFill>
                        </a:rPr>
                        <a:t>Diagnosis and Treatment of Diarrhea</a:t>
                      </a:r>
                    </a:p>
                    <a:p>
                      <a:pPr marL="114272" indent="-228589" defTabSz="342882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>
                          <a:solidFill>
                            <a:srgbClr val="1A3260"/>
                          </a:solidFill>
                        </a:rPr>
                        <a:t>Home Care of Sick Children</a:t>
                      </a:r>
                    </a:p>
                    <a:p>
                      <a:pPr marL="114272" indent="-228589" defTabSz="342882">
                        <a:buFont typeface="Arial" panose="020B0604020202020204" pitchFamily="34" charset="0"/>
                        <a:buChar char="•"/>
                      </a:pPr>
                      <a:endParaRPr lang="en-US" sz="2400" b="1" dirty="0">
                        <a:solidFill>
                          <a:srgbClr val="1A3260"/>
                        </a:solidFill>
                      </a:endParaRPr>
                    </a:p>
                  </a:txBody>
                  <a:tcPr marL="81588" marR="81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815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3100" b="1" dirty="0">
                          <a:solidFill>
                            <a:srgbClr val="34215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</a:t>
                      </a:r>
                      <a:endParaRPr lang="en-US" sz="1100" dirty="0">
                        <a:solidFill>
                          <a:srgbClr val="34215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1588" marR="815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defTabSz="342882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>
                          <a:solidFill>
                            <a:srgbClr val="1A3260"/>
                          </a:solidFill>
                        </a:rPr>
                        <a:t> Diagnosis and Treatment of Pneumonia</a:t>
                      </a:r>
                    </a:p>
                    <a:p>
                      <a:pPr marL="342900" indent="-342900" defTabSz="342882">
                        <a:buFont typeface="Arial"/>
                        <a:buChar char="•"/>
                      </a:pPr>
                      <a:r>
                        <a:rPr lang="en-US" sz="2400" b="1" dirty="0">
                          <a:solidFill>
                            <a:srgbClr val="1A3260"/>
                          </a:solidFill>
                        </a:rPr>
                        <a:t>Dispensing practices</a:t>
                      </a:r>
                    </a:p>
                    <a:p>
                      <a:pPr marL="342882" indent="-342882" defTabSz="342882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>
                          <a:solidFill>
                            <a:srgbClr val="1A3260"/>
                          </a:solidFill>
                        </a:rPr>
                        <a:t>Stock Management </a:t>
                      </a:r>
                    </a:p>
                    <a:p>
                      <a:pPr marL="342882" indent="-342882" defTabSz="342882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>
                          <a:solidFill>
                            <a:srgbClr val="1A3260"/>
                          </a:solidFill>
                        </a:rPr>
                        <a:t>Business skills and customer service</a:t>
                      </a:r>
                    </a:p>
                    <a:p>
                      <a:pPr marL="342882" indent="-342882" defTabSz="342882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>
                          <a:solidFill>
                            <a:srgbClr val="1A3260"/>
                          </a:solidFill>
                        </a:rPr>
                        <a:t>ICCM practice at health facility</a:t>
                      </a:r>
                    </a:p>
                    <a:p>
                      <a:pPr marL="114272" indent="-228589" defTabSz="342882">
                        <a:buFont typeface="Arial" panose="020B0604020202020204" pitchFamily="34" charset="0"/>
                        <a:buChar char="•"/>
                      </a:pPr>
                      <a:endParaRPr lang="en-US" sz="2400" b="1" dirty="0">
                        <a:solidFill>
                          <a:srgbClr val="1A3260"/>
                        </a:solidFill>
                      </a:endParaRPr>
                    </a:p>
                  </a:txBody>
                  <a:tcPr marL="81588" marR="815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26407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407937" y="1647627"/>
            <a:ext cx="9062604" cy="4413250"/>
          </a:xfrm>
        </p:spPr>
        <p:txBody>
          <a:bodyPr>
            <a:normAutofit fontScale="92500"/>
          </a:bodyPr>
          <a:lstStyle/>
          <a:p>
            <a:pPr marL="324000" lvl="1" indent="0">
              <a:buNone/>
            </a:pPr>
            <a:r>
              <a:rPr lang="en-US" sz="3600" b="1" dirty="0">
                <a:solidFill>
                  <a:srgbClr val="1B2F7F"/>
                </a:solidFill>
                <a:latin typeface="Calibri" panose="020F0502020204030204" pitchFamily="34" charset="0"/>
              </a:rPr>
              <a:t>Can we now:</a:t>
            </a:r>
          </a:p>
          <a:p>
            <a:pPr marL="324000" lvl="1" indent="0">
              <a:buNone/>
            </a:pPr>
            <a:endParaRPr lang="en-US" sz="3200" b="1" dirty="0">
              <a:solidFill>
                <a:srgbClr val="767171"/>
              </a:solidFill>
              <a:latin typeface="Calibri" panose="020F0502020204030204" pitchFamily="34" charset="0"/>
            </a:endParaRPr>
          </a:p>
          <a:p>
            <a:pPr lvl="1"/>
            <a:r>
              <a:rPr lang="en-US" sz="3200" b="1" dirty="0">
                <a:solidFill>
                  <a:srgbClr val="767171"/>
                </a:solidFill>
                <a:latin typeface="Calibri" panose="020F0502020204030204" pitchFamily="34" charset="0"/>
              </a:rPr>
              <a:t>appropriately assess, treat, and refer sick children?</a:t>
            </a:r>
          </a:p>
          <a:p>
            <a:pPr lvl="1"/>
            <a:endParaRPr lang="en-US" sz="3200" b="1" dirty="0">
              <a:solidFill>
                <a:srgbClr val="767171"/>
              </a:solidFill>
              <a:latin typeface="Calibri" panose="020F0502020204030204" pitchFamily="34" charset="0"/>
            </a:endParaRPr>
          </a:p>
          <a:p>
            <a:pPr lvl="1"/>
            <a:r>
              <a:rPr lang="en-US" sz="3200" b="1" dirty="0">
                <a:solidFill>
                  <a:srgbClr val="767171"/>
                </a:solidFill>
                <a:latin typeface="Calibri" panose="020F0502020204030204" pitchFamily="34" charset="0"/>
              </a:rPr>
              <a:t>have access to essential medicines and supplies?</a:t>
            </a:r>
          </a:p>
          <a:p>
            <a:pPr lvl="1"/>
            <a:endParaRPr lang="en-US" sz="3200" b="1" dirty="0">
              <a:solidFill>
                <a:srgbClr val="767171"/>
              </a:solidFill>
              <a:latin typeface="Calibri" panose="020F0502020204030204" pitchFamily="34" charset="0"/>
            </a:endParaRPr>
          </a:p>
          <a:p>
            <a:pPr lvl="1"/>
            <a:r>
              <a:rPr lang="en-US" sz="3200" b="1" dirty="0">
                <a:solidFill>
                  <a:srgbClr val="767171"/>
                </a:solidFill>
                <a:latin typeface="Calibri" panose="020F0502020204030204" pitchFamily="34" charset="0"/>
              </a:rPr>
              <a:t>run a trusted and successful business in our community?</a:t>
            </a:r>
          </a:p>
          <a:p>
            <a:pPr lvl="1"/>
            <a:endParaRPr lang="en-US" sz="3000" b="1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Have we achieved our objectives?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39" y="2132253"/>
            <a:ext cx="2273300" cy="356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436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Do any barriers remain</a:t>
            </a:r>
            <a:r>
              <a:rPr lang="en-US" b="1" dirty="0">
                <a:latin typeface="Calibri" panose="020F0502020204030204" pitchFamily="34" charset="0"/>
              </a:rPr>
              <a:t>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8876" y="2238100"/>
            <a:ext cx="2273300" cy="35687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8417" y="2517677"/>
            <a:ext cx="4097706" cy="2668824"/>
          </a:xfrm>
          <a:prstGeom prst="rect">
            <a:avLst/>
          </a:prstGeom>
          <a:solidFill>
            <a:srgbClr val="8CC738"/>
          </a:solidFill>
          <a:ln w="25400" cmpd="thickThin">
            <a:solidFill>
              <a:srgbClr val="8CC73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 defTabSz="457200"/>
            <a:r>
              <a:rPr lang="en-US" sz="2800" b="1" u="sng" cap="all" dirty="0">
                <a:solidFill>
                  <a:srgbClr val="063A73"/>
                </a:solidFill>
              </a:rPr>
              <a:t>BARRIERS ?</a:t>
            </a:r>
          </a:p>
          <a:p>
            <a:pPr marL="457200" indent="-457200" defTabSz="457200">
              <a:buFont typeface="Wingdings" charset="2"/>
              <a:buChar char="²"/>
            </a:pPr>
            <a:r>
              <a:rPr lang="en-US" sz="2800" cap="all" dirty="0">
                <a:solidFill>
                  <a:srgbClr val="063A73"/>
                </a:solidFill>
              </a:rPr>
              <a:t> ________________</a:t>
            </a:r>
          </a:p>
          <a:p>
            <a:pPr marL="457200" indent="-457200" defTabSz="457200">
              <a:buFont typeface="Wingdings" charset="2"/>
              <a:buChar char="²"/>
            </a:pPr>
            <a:r>
              <a:rPr lang="en-US" sz="2800" cap="all" dirty="0">
                <a:solidFill>
                  <a:srgbClr val="063A73"/>
                </a:solidFill>
              </a:rPr>
              <a:t> ________________</a:t>
            </a:r>
          </a:p>
          <a:p>
            <a:pPr marL="457200" indent="-457200" defTabSz="457200">
              <a:buFont typeface="Wingdings" charset="2"/>
              <a:buChar char="²"/>
            </a:pPr>
            <a:r>
              <a:rPr lang="en-US" sz="2800" cap="all" dirty="0">
                <a:solidFill>
                  <a:srgbClr val="063A73"/>
                </a:solidFill>
              </a:rPr>
              <a:t> ________________</a:t>
            </a:r>
          </a:p>
          <a:p>
            <a:pPr marL="457200" indent="-457200" defTabSz="457200">
              <a:buFont typeface="Wingdings" charset="2"/>
              <a:buChar char="²"/>
            </a:pPr>
            <a:r>
              <a:rPr lang="en-US" sz="2800" cap="all" dirty="0">
                <a:solidFill>
                  <a:srgbClr val="063A73"/>
                </a:solidFill>
              </a:rPr>
              <a:t> 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1984323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Can we now deliver?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096733" y="2337992"/>
            <a:ext cx="8955087" cy="2971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4000" lvl="1" indent="0">
              <a:buNone/>
            </a:pPr>
            <a:r>
              <a:rPr lang="en-US" sz="36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Better child and community health</a:t>
            </a:r>
          </a:p>
          <a:p>
            <a:pPr marL="324000" lvl="1" indent="0">
              <a:buNone/>
            </a:pPr>
            <a:endParaRPr lang="en-US" sz="3600" b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24000" lvl="1" indent="0">
              <a:buNone/>
            </a:pPr>
            <a:endParaRPr lang="en-US" sz="3600" b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24000" lvl="1" indent="0">
              <a:buNone/>
            </a:pPr>
            <a:r>
              <a:rPr lang="en-US" sz="36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Responsible and sustainable business</a:t>
            </a:r>
          </a:p>
          <a:p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29204" y="1995110"/>
            <a:ext cx="11853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rgbClr val="8CC738"/>
                </a:solidFill>
                <a:latin typeface="Zapf Dingbats"/>
                <a:ea typeface="Zapf Dingbats"/>
                <a:cs typeface="Zapf Dingbats"/>
                <a:sym typeface="Zapf Dingbats"/>
              </a:rPr>
              <a:t>✓</a:t>
            </a:r>
            <a:endParaRPr lang="en-US" sz="8000" dirty="0">
              <a:solidFill>
                <a:srgbClr val="8CC738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21372" y="3785255"/>
            <a:ext cx="11853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rgbClr val="8CC738"/>
                </a:solidFill>
                <a:latin typeface="Zapf Dingbats"/>
                <a:ea typeface="Zapf Dingbats"/>
                <a:cs typeface="Zapf Dingbats"/>
                <a:sym typeface="Zapf Dingbats"/>
              </a:rPr>
              <a:t>✓</a:t>
            </a:r>
            <a:endParaRPr lang="en-US" sz="8000" dirty="0">
              <a:solidFill>
                <a:srgbClr val="8CC738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33988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677812" y="874461"/>
            <a:ext cx="10363200" cy="1362075"/>
          </a:xfrm>
          <a:prstGeom prst="rect">
            <a:avLst/>
          </a:prstGeom>
        </p:spPr>
        <p:txBody>
          <a:bodyPr anchor="t"/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sz="36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54413" y="1393472"/>
            <a:ext cx="10569055" cy="3170583"/>
          </a:xfrm>
          <a:prstGeom prst="rect">
            <a:avLst/>
          </a:prstGeom>
        </p:spPr>
        <p:txBody>
          <a:bodyPr/>
          <a:lstStyle/>
          <a:p>
            <a:pPr marL="342882" indent="-342882" defTabSz="457177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4000" b="1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During this session, your focus is to:</a:t>
            </a:r>
          </a:p>
          <a:p>
            <a:pPr marL="342882" indent="-342882" defTabSz="457177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en-US" sz="3200" b="1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Create your own action plan</a:t>
            </a:r>
          </a:p>
          <a:p>
            <a:pPr marL="342882" indent="-342882" defTabSz="457177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en-US" sz="3200" b="1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Test Your Learning</a:t>
            </a:r>
          </a:p>
          <a:p>
            <a:pPr marL="342882" indent="-342882" defTabSz="457177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en-US" sz="3200" b="1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Evaluate the Course</a:t>
            </a:r>
          </a:p>
          <a:p>
            <a:pPr marL="342882" indent="-342882" defTabSz="457177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en-US" sz="3200" b="1" kern="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Celebrate the End of the Course</a:t>
            </a:r>
          </a:p>
          <a:p>
            <a:pPr marL="342882" indent="-342882" defTabSz="457177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endParaRPr lang="en-US" sz="2800" kern="0" dirty="0">
              <a:solidFill>
                <a:srgbClr val="342155"/>
              </a:solidFill>
            </a:endParaRPr>
          </a:p>
        </p:txBody>
      </p:sp>
      <p:pic>
        <p:nvPicPr>
          <p:cNvPr id="7" name="Picture 6" descr="C:\Documents and Settings\evorderbruegge\Local Settings\Temporary Internet Files\Content.IE5\OWDC6Z52\MC900437797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16283" y="2618319"/>
            <a:ext cx="1592528" cy="1209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/>
              <a:t>Session 6. End of the course activities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21888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58124" y="873341"/>
            <a:ext cx="10972800" cy="681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91440" tIns="45721" rIns="91440" bIns="45721" rtlCol="0" anchor="ctr">
            <a:norm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defRPr sz="3600" b="1">
                <a:solidFill>
                  <a:srgbClr val="006E2E"/>
                </a:solidFill>
                <a:latin typeface="Calibri" panose="020F0502020204030204" pitchFamily="34" charset="0"/>
              </a:defRPr>
            </a:lvl1pPr>
          </a:lstStyle>
          <a:p>
            <a:pPr defTabSz="457177"/>
            <a:endParaRPr lang="en-US" dirty="0">
              <a:solidFill>
                <a:srgbClr val="1B2F7F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36622" y="2716280"/>
            <a:ext cx="10972800" cy="3743771"/>
          </a:xfrm>
          <a:prstGeom prst="rect">
            <a:avLst/>
          </a:prstGeom>
        </p:spPr>
        <p:txBody>
          <a:bodyPr vert="horz" lIns="91440" tIns="45721" rIns="91440" bIns="45721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rgbClr val="063A7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rgbClr val="063A7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063A7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63A7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063A7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  <a:defRPr/>
            </a:pPr>
            <a:endParaRPr lang="en-US" sz="3200" b="1" dirty="0">
              <a:solidFill>
                <a:srgbClr val="342155"/>
              </a:solidFill>
              <a:latin typeface="Calibri" panose="020F0502020204030204" pitchFamily="34" charset="0"/>
            </a:endParaRPr>
          </a:p>
          <a:p>
            <a:pPr marL="0" indent="0" algn="ctr">
              <a:buFont typeface="Arial"/>
              <a:buNone/>
              <a:defRPr/>
            </a:pPr>
            <a:r>
              <a:rPr lang="en-US" sz="4000" b="1" dirty="0">
                <a:solidFill>
                  <a:srgbClr val="1B2F7F"/>
                </a:solidFill>
                <a:latin typeface="Calibri" panose="020F0502020204030204" pitchFamily="34" charset="0"/>
              </a:rPr>
              <a:t>Write down five things that you are going to do differently in the next 3 months as a result of attending this course</a:t>
            </a:r>
            <a:endParaRPr lang="en-US" sz="4000" dirty="0">
              <a:solidFill>
                <a:srgbClr val="1B2F7F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005312" y="1269116"/>
            <a:ext cx="4037440" cy="1774759"/>
          </a:xfrm>
          <a:prstGeom prst="roundRect">
            <a:avLst>
              <a:gd name="adj" fmla="val 8334"/>
            </a:avLst>
          </a:prstGeom>
          <a:solidFill>
            <a:srgbClr val="8CC738"/>
          </a:solidFill>
          <a:ln>
            <a:solidFill>
              <a:srgbClr val="8CC73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77"/>
            <a:r>
              <a:rPr lang="en-US" sz="3600" b="1" dirty="0">
                <a:solidFill>
                  <a:srgbClr val="1B2F7F"/>
                </a:solidFill>
              </a:rPr>
              <a:t>Create your own action plan</a:t>
            </a:r>
          </a:p>
        </p:txBody>
      </p:sp>
    </p:spTree>
    <p:extLst>
      <p:ext uri="{BB962C8B-B14F-4D97-AF65-F5344CB8AC3E}">
        <p14:creationId xmlns:p14="http://schemas.microsoft.com/office/powerpoint/2010/main" val="16762647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the course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3506" y="2571597"/>
            <a:ext cx="5264988" cy="171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138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latin typeface="Calibri" panose="020F0502020204030204" pitchFamily="34" charset="0"/>
              </a:rPr>
              <a:t>Session 1: Review of Day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224548" y="1759241"/>
            <a:ext cx="10183812" cy="28476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During this session, your focus is to:</a:t>
            </a:r>
          </a:p>
          <a:p>
            <a:pPr>
              <a:buSzPct val="100000"/>
              <a:buFont typeface="Wingdings" charset="2"/>
              <a:buChar char="§"/>
            </a:pPr>
            <a:r>
              <a:rPr lang="en-US" sz="32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Review what was learnt in Day 5</a:t>
            </a:r>
          </a:p>
          <a:p>
            <a:pPr>
              <a:buSzPct val="100000"/>
              <a:buFont typeface="Wingdings" charset="2"/>
              <a:buChar char="§"/>
            </a:pPr>
            <a:r>
              <a:rPr lang="en-US" sz="32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Ask any questions to clarify Day 5</a:t>
            </a:r>
          </a:p>
        </p:txBody>
      </p:sp>
      <p:pic>
        <p:nvPicPr>
          <p:cNvPr id="4" name="Picture 2" descr="C:\Documents and Settings\evorderbruegge\Local Settings\Temporary Internet Files\Content.IE5\OWDC6Z52\MC900437797[1]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0593" y="2503218"/>
            <a:ext cx="1713236" cy="1342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446010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695477"/>
            <a:ext cx="9994710" cy="4525963"/>
          </a:xfrm>
          <a:prstGeom prst="rect">
            <a:avLst/>
          </a:prstGeom>
        </p:spPr>
        <p:txBody>
          <a:bodyPr vert="horz" lIns="91440" tIns="45721" rIns="91440" bIns="45721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rgbClr val="063A73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rgbClr val="063A7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063A7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63A7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063A7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>
                <a:solidFill>
                  <a:srgbClr val="342155"/>
                </a:solidFill>
              </a:rPr>
              <a:t>After this training you will have two more monthly visits by your mentor</a:t>
            </a:r>
          </a:p>
          <a:p>
            <a:pPr>
              <a:defRPr/>
            </a:pPr>
            <a:r>
              <a:rPr lang="en-US" dirty="0">
                <a:solidFill>
                  <a:srgbClr val="342155"/>
                </a:solidFill>
              </a:rPr>
              <a:t>After that, a mentor will visit you quarterly (once every 3 months)</a:t>
            </a:r>
          </a:p>
          <a:p>
            <a:pPr>
              <a:defRPr/>
            </a:pPr>
            <a:r>
              <a:rPr lang="en-US" dirty="0">
                <a:solidFill>
                  <a:srgbClr val="342155"/>
                </a:solidFill>
              </a:rPr>
              <a:t>Some of you will get a new mentor – please cooperate and make them feel welcome </a:t>
            </a:r>
          </a:p>
          <a:p>
            <a:pPr>
              <a:defRPr/>
            </a:pPr>
            <a:r>
              <a:rPr lang="en-US" dirty="0">
                <a:solidFill>
                  <a:srgbClr val="342155"/>
                </a:solidFill>
              </a:rPr>
              <a:t>Remember that your mentor is there to support you and help you achieve the program objectives! Contact them if you have any problems or questions!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Mentor visit coming up</a:t>
            </a:r>
          </a:p>
        </p:txBody>
      </p:sp>
    </p:spTree>
    <p:extLst>
      <p:ext uri="{BB962C8B-B14F-4D97-AF65-F5344CB8AC3E}">
        <p14:creationId xmlns:p14="http://schemas.microsoft.com/office/powerpoint/2010/main" val="5881075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4046436" y="1514135"/>
            <a:ext cx="6854101" cy="2983998"/>
          </a:xfrm>
          <a:prstGeom prst="cloudCallout">
            <a:avLst>
              <a:gd name="adj1" fmla="val -42871"/>
              <a:gd name="adj2" fmla="val 59121"/>
            </a:avLst>
          </a:prstGeom>
          <a:solidFill>
            <a:srgbClr val="8AC836"/>
          </a:solidFill>
          <a:ln w="50800" cap="flat" cmpd="sng" algn="ctr">
            <a:solidFill>
              <a:srgbClr val="8AC836"/>
            </a:solidFill>
            <a:prstDash val="solid"/>
          </a:ln>
          <a:effectLst/>
        </p:spPr>
        <p:txBody>
          <a:bodyPr anchor="ctr"/>
          <a:lstStyle/>
          <a:p>
            <a:pPr defTabSz="457200">
              <a:defRPr/>
            </a:pPr>
            <a:endParaRPr lang="en-US" sz="2000" kern="0" dirty="0">
              <a:solidFill>
                <a:srgbClr val="006E2E"/>
              </a:solidFill>
            </a:endParaRPr>
          </a:p>
        </p:txBody>
      </p:sp>
      <p:sp>
        <p:nvSpPr>
          <p:cNvPr id="6" name="Oval 2"/>
          <p:cNvSpPr txBox="1">
            <a:spLocks noChangeArrowheads="1"/>
          </p:cNvSpPr>
          <p:nvPr/>
        </p:nvSpPr>
        <p:spPr bwMode="auto">
          <a:xfrm>
            <a:off x="4723657" y="1733104"/>
            <a:ext cx="5515439" cy="2916581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/>
              <a:buNone/>
              <a:defRPr/>
            </a:pPr>
            <a:r>
              <a:rPr lang="en-US" sz="5400" b="1" dirty="0">
                <a:ln>
                  <a:solidFill>
                    <a:srgbClr val="179BDF">
                      <a:shade val="50000"/>
                    </a:srgbClr>
                  </a:solidFill>
                </a:ln>
                <a:solidFill>
                  <a:srgbClr val="1B2F7F"/>
                </a:solidFill>
              </a:rPr>
              <a:t>YOU </a:t>
            </a:r>
            <a:r>
              <a:rPr lang="en-US" sz="5400" b="1" u="sng" dirty="0">
                <a:ln>
                  <a:solidFill>
                    <a:srgbClr val="179BDF">
                      <a:shade val="50000"/>
                    </a:srgbClr>
                  </a:solidFill>
                </a:ln>
                <a:solidFill>
                  <a:srgbClr val="1B2F7F"/>
                </a:solidFill>
              </a:rPr>
              <a:t>CAN</a:t>
            </a:r>
          </a:p>
          <a:p>
            <a:pPr algn="ctr">
              <a:buFont typeface="Arial"/>
              <a:buNone/>
              <a:defRPr/>
            </a:pPr>
            <a:r>
              <a:rPr lang="en-US" sz="5400" b="1" dirty="0">
                <a:ln>
                  <a:solidFill>
                    <a:srgbClr val="179BDF">
                      <a:shade val="50000"/>
                    </a:srgbClr>
                  </a:solidFill>
                </a:ln>
                <a:solidFill>
                  <a:srgbClr val="1B2F7F"/>
                </a:solidFill>
              </a:rPr>
              <a:t>do this!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294" y="4649684"/>
            <a:ext cx="1967585" cy="1719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8669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20297" y="1501243"/>
            <a:ext cx="899690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defTabSz="342900"/>
            <a:r>
              <a:rPr lang="en-US" sz="6600" b="1" cap="all" dirty="0">
                <a:ln/>
                <a:solidFill>
                  <a:srgbClr val="1A3260"/>
                </a:solidFill>
                <a:effectLst>
                  <a:outerShdw blurRad="19685" dist="12700" dir="5400000" algn="tl" rotWithShape="0">
                    <a:srgbClr val="1A3260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A final celebration!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606" y="3094629"/>
            <a:ext cx="4686869" cy="3515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5660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</a:rPr>
              <a:t>Day 5 review:  Question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285596"/>
            <a:ext cx="12192000" cy="442271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buNone/>
            </a:pPr>
            <a:endParaRPr lang="en-US" sz="4000" b="1" dirty="0">
              <a:solidFill>
                <a:schemeClr val="accent2">
                  <a:lumMod val="75000"/>
                </a:schemeClr>
              </a:solidFill>
            </a:endParaRPr>
          </a:p>
          <a:p>
            <a:pPr lvl="0" algn="ctr">
              <a:buNone/>
            </a:pPr>
            <a:r>
              <a:rPr lang="en-US" sz="4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What is an ADR?</a:t>
            </a:r>
          </a:p>
          <a:p>
            <a:pPr lvl="0" algn="ctr">
              <a:buNone/>
            </a:pPr>
            <a:endParaRPr lang="en-US" sz="460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algn="ctr">
              <a:buNone/>
            </a:pPr>
            <a:endParaRPr lang="en-US" sz="46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algn="ctr">
              <a:buNone/>
            </a:pPr>
            <a:endParaRPr lang="en-US" sz="46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algn="ctr">
              <a:buNone/>
            </a:pPr>
            <a:r>
              <a:rPr lang="en-US" sz="4600" i="1" dirty="0">
                <a:latin typeface="Calibri" panose="020F0502020204030204" pitchFamily="34" charset="0"/>
              </a:rPr>
              <a:t>  </a:t>
            </a:r>
            <a:r>
              <a:rPr lang="en-US" sz="4000" i="1" dirty="0">
                <a:latin typeface="Calibri" panose="020F0502020204030204" pitchFamily="34" charset="0"/>
              </a:rPr>
              <a:t> </a:t>
            </a:r>
            <a:r>
              <a:rPr lang="en-US" sz="4000" b="1" i="1" dirty="0">
                <a:solidFill>
                  <a:srgbClr val="1A3260"/>
                </a:solidFill>
                <a:latin typeface="Calibri" panose="020F0502020204030204" pitchFamily="34" charset="0"/>
              </a:rPr>
              <a:t>Adverse Drug Reaction</a:t>
            </a:r>
            <a:endParaRPr lang="en-US" sz="4000" b="1" dirty="0">
              <a:solidFill>
                <a:srgbClr val="1A3260"/>
              </a:solidFill>
              <a:latin typeface="Calibri" panose="020F050202020403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6032" y="2709379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33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</a:rPr>
              <a:t>Day 5 review:  Question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2276196"/>
            <a:ext cx="3835400" cy="3032404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buNone/>
            </a:pPr>
            <a:endParaRPr lang="en-US" sz="4000" b="1" dirty="0">
              <a:solidFill>
                <a:schemeClr val="accent2">
                  <a:lumMod val="75000"/>
                </a:schemeClr>
              </a:solidFill>
            </a:endParaRPr>
          </a:p>
          <a:p>
            <a:pPr lvl="0" algn="ctr">
              <a:buNone/>
            </a:pPr>
            <a:r>
              <a:rPr lang="en-US" sz="4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Name two good storage practices?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6032" y="2709379"/>
            <a:ext cx="3048000" cy="228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7800" y="2374518"/>
            <a:ext cx="3956990" cy="285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136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</a:rPr>
              <a:t>Day 5 review:  Question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285596"/>
            <a:ext cx="12192000" cy="442271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buNone/>
            </a:pPr>
            <a:endParaRPr lang="en-US" sz="4000" b="1" dirty="0">
              <a:solidFill>
                <a:schemeClr val="accent2">
                  <a:lumMod val="75000"/>
                </a:schemeClr>
              </a:solidFill>
            </a:endParaRPr>
          </a:p>
          <a:p>
            <a:pPr lvl="0" algn="ctr">
              <a:buNone/>
            </a:pPr>
            <a:r>
              <a:rPr lang="en-US" sz="4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What is FEFO?</a:t>
            </a:r>
          </a:p>
          <a:p>
            <a:pPr lvl="0" algn="ctr">
              <a:buNone/>
            </a:pPr>
            <a:endParaRPr lang="en-US" sz="460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algn="ctr">
              <a:buNone/>
            </a:pPr>
            <a:endParaRPr lang="en-US" sz="46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algn="ctr">
              <a:buNone/>
            </a:pPr>
            <a:endParaRPr lang="en-US" sz="46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algn="ctr">
              <a:buNone/>
            </a:pPr>
            <a:r>
              <a:rPr lang="en-US" sz="4600" i="1" dirty="0">
                <a:latin typeface="Calibri" panose="020F0502020204030204" pitchFamily="34" charset="0"/>
              </a:rPr>
              <a:t>  </a:t>
            </a:r>
            <a:r>
              <a:rPr lang="en-US" sz="4000" i="1" dirty="0">
                <a:latin typeface="Calibri" panose="020F0502020204030204" pitchFamily="34" charset="0"/>
              </a:rPr>
              <a:t>First Expire, First Out</a:t>
            </a:r>
            <a:endParaRPr lang="en-US" sz="4000" b="1" dirty="0">
              <a:solidFill>
                <a:srgbClr val="1A3260"/>
              </a:solidFill>
              <a:latin typeface="Calibri" panose="020F050202020403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6032" y="2709379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136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</a:rPr>
              <a:t>Day 5 review:  Question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285596"/>
            <a:ext cx="12192000" cy="442271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buNone/>
            </a:pPr>
            <a:endParaRPr lang="en-US" sz="4000" b="1" dirty="0">
              <a:solidFill>
                <a:schemeClr val="accent2">
                  <a:lumMod val="75000"/>
                </a:schemeClr>
              </a:solidFill>
            </a:endParaRPr>
          </a:p>
          <a:p>
            <a:pPr lvl="0" algn="ctr">
              <a:buNone/>
            </a:pPr>
            <a:r>
              <a:rPr lang="en-US" sz="4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Is it ever ok to sell damaged or expired stock?</a:t>
            </a:r>
          </a:p>
          <a:p>
            <a:pPr lvl="0" algn="ctr">
              <a:buNone/>
            </a:pPr>
            <a:endParaRPr lang="en-US" sz="460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algn="ctr">
              <a:buNone/>
            </a:pPr>
            <a:endParaRPr lang="en-US" sz="46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algn="ctr">
              <a:buNone/>
            </a:pPr>
            <a:endParaRPr lang="en-US" sz="46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pPr algn="ctr">
              <a:buNone/>
            </a:pPr>
            <a:r>
              <a:rPr lang="en-US" sz="4600" i="1" dirty="0">
                <a:latin typeface="Calibri" panose="020F0502020204030204" pitchFamily="34" charset="0"/>
              </a:rPr>
              <a:t>  </a:t>
            </a:r>
            <a:r>
              <a:rPr lang="en-US" sz="4000" i="1" dirty="0">
                <a:latin typeface="Calibri" panose="020F0502020204030204" pitchFamily="34" charset="0"/>
              </a:rPr>
              <a:t> </a:t>
            </a:r>
            <a:r>
              <a:rPr lang="en-US" sz="4000" b="1" i="1" dirty="0">
                <a:solidFill>
                  <a:srgbClr val="1A3260"/>
                </a:solidFill>
                <a:latin typeface="Calibri" panose="020F0502020204030204" pitchFamily="34" charset="0"/>
              </a:rPr>
              <a:t>NO!</a:t>
            </a:r>
            <a:endParaRPr lang="en-US" sz="4000" b="1" dirty="0">
              <a:solidFill>
                <a:srgbClr val="1A3260"/>
              </a:solidFill>
              <a:latin typeface="Calibri" panose="020F050202020403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6032" y="2709379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136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loud Callout 11"/>
          <p:cNvSpPr/>
          <p:nvPr/>
        </p:nvSpPr>
        <p:spPr>
          <a:xfrm>
            <a:off x="3481599" y="1080798"/>
            <a:ext cx="8047779" cy="3328274"/>
          </a:xfrm>
          <a:prstGeom prst="cloudCallout">
            <a:avLst>
              <a:gd name="adj1" fmla="val -60061"/>
              <a:gd name="adj2" fmla="val 49595"/>
            </a:avLst>
          </a:prstGeom>
          <a:solidFill>
            <a:srgbClr val="8CC738"/>
          </a:solidFill>
          <a:ln w="38100">
            <a:solidFill>
              <a:srgbClr val="8CC7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>
              <a:defRPr/>
            </a:pPr>
            <a:endParaRPr lang="en-US" sz="200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164888" y="5956300"/>
            <a:ext cx="1027112" cy="365125"/>
          </a:xfrm>
          <a:prstGeom prst="rect">
            <a:avLst/>
          </a:prstGeom>
        </p:spPr>
        <p:txBody>
          <a:bodyPr/>
          <a:lstStyle/>
          <a:p>
            <a:fld id="{81F235D0-7DF0-4930-8B15-C992AA09CE1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250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4602029" y="2225361"/>
            <a:ext cx="5345586" cy="107721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b="1" dirty="0">
                <a:solidFill>
                  <a:srgbClr val="1B2F7F"/>
                </a:solidFill>
                <a:latin typeface="Calibri" panose="020F0502020204030204" pitchFamily="34" charset="0"/>
              </a:rPr>
              <a:t>Do you have any questions from Day 5?</a:t>
            </a:r>
            <a:endParaRPr lang="en-US" sz="3200" dirty="0">
              <a:solidFill>
                <a:srgbClr val="1B2F7F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220" y="4755753"/>
            <a:ext cx="2452638" cy="183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6360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itle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9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0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2873</TotalTime>
  <Words>3561</Words>
  <Application>Microsoft Office PowerPoint</Application>
  <PresentationFormat>Widescreen</PresentationFormat>
  <Paragraphs>593</Paragraphs>
  <Slides>42</Slides>
  <Notes>42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63" baseType="lpstr">
      <vt:lpstr>Arial</vt:lpstr>
      <vt:lpstr>Calibri</vt:lpstr>
      <vt:lpstr>Calibri Light</vt:lpstr>
      <vt:lpstr>Wingdings</vt:lpstr>
      <vt:lpstr>Wingdings 2</vt:lpstr>
      <vt:lpstr>Zapf Dingbats</vt:lpstr>
      <vt:lpstr>Title Slide</vt:lpstr>
      <vt:lpstr>1_Custom Design</vt:lpstr>
      <vt:lpstr>3_Custom Design</vt:lpstr>
      <vt:lpstr>2_Custom Design</vt:lpstr>
      <vt:lpstr>4_Custom Design</vt:lpstr>
      <vt:lpstr>5_Custom Design</vt:lpstr>
      <vt:lpstr>6_Custom Design</vt:lpstr>
      <vt:lpstr>7_Custom Design</vt:lpstr>
      <vt:lpstr>8_Custom Design</vt:lpstr>
      <vt:lpstr>9_Custom Design</vt:lpstr>
      <vt:lpstr>10_Custom Design</vt:lpstr>
      <vt:lpstr>11_Custom Design</vt:lpstr>
      <vt:lpstr>12_Custom Design</vt:lpstr>
      <vt:lpstr>13_Custom Design</vt:lpstr>
      <vt:lpstr>think-cell Slide</vt:lpstr>
      <vt:lpstr> Module 2 Day 6</vt:lpstr>
      <vt:lpstr>PowerPoint Presentation</vt:lpstr>
      <vt:lpstr>Training agenda review</vt:lpstr>
      <vt:lpstr>Session 1: Review of Day 5</vt:lpstr>
      <vt:lpstr>Day 5 review:  Question 1</vt:lpstr>
      <vt:lpstr>Day 5 review:  Question 2</vt:lpstr>
      <vt:lpstr>Day 5 review:  Question 3</vt:lpstr>
      <vt:lpstr>Day 5 review:  Question 4</vt:lpstr>
      <vt:lpstr>PowerPoint Presentation</vt:lpstr>
      <vt:lpstr>Session 2.  Health center visit</vt:lpstr>
      <vt:lpstr>PowerPoint Presentation</vt:lpstr>
      <vt:lpstr>PowerPoint Presentation</vt:lpstr>
      <vt:lpstr>PowerPoint Presentation</vt:lpstr>
      <vt:lpstr>Let’s review the facility visit!</vt:lpstr>
      <vt:lpstr>Session 3.  Wholesaler Updates </vt:lpstr>
      <vt:lpstr>Anything new from wholesalers?</vt:lpstr>
      <vt:lpstr>Using the Voucher</vt:lpstr>
      <vt:lpstr>Make sure your shop has a license! </vt:lpstr>
      <vt:lpstr>Session 4.  Review </vt:lpstr>
      <vt:lpstr>Sick Child Guide: Page 1 </vt:lpstr>
      <vt:lpstr>Sick Child Guide: Page 2 - child with COUGH</vt:lpstr>
      <vt:lpstr>Sick Child Guide: Page 3 - child with fever</vt:lpstr>
      <vt:lpstr>Sick Child Guide: Page 4 – perform an RDT</vt:lpstr>
      <vt:lpstr>Sick Child Guide: Page 5 - a child with DIARRHEA</vt:lpstr>
      <vt:lpstr>Sick Child Guide: Page 6 – healthy communities</vt:lpstr>
      <vt:lpstr>.</vt:lpstr>
      <vt:lpstr>The sick child register</vt:lpstr>
      <vt:lpstr>Referring a sick child to a health facility</vt:lpstr>
      <vt:lpstr>PowerPoint Presentation</vt:lpstr>
      <vt:lpstr>PowerPoint Presentation</vt:lpstr>
      <vt:lpstr>Session 5. What will we do differently?</vt:lpstr>
      <vt:lpstr>We have come a long way!</vt:lpstr>
      <vt:lpstr>Look at all we have learnt!</vt:lpstr>
      <vt:lpstr>Have we achieved our objectives?</vt:lpstr>
      <vt:lpstr>Do any barriers remain?</vt:lpstr>
      <vt:lpstr>Can we now deliver?</vt:lpstr>
      <vt:lpstr>Session 6. End of the course activities </vt:lpstr>
      <vt:lpstr>PowerPoint Presentation</vt:lpstr>
      <vt:lpstr>Evaluation of the course</vt:lpstr>
      <vt:lpstr>Mentor visit coming up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eddy mutebi</dc:creator>
  <cp:lastModifiedBy>Irina Yacobson</cp:lastModifiedBy>
  <cp:revision>107</cp:revision>
  <dcterms:created xsi:type="dcterms:W3CDTF">2016-03-26T15:22:59Z</dcterms:created>
  <dcterms:modified xsi:type="dcterms:W3CDTF">2021-09-30T13:17:27Z</dcterms:modified>
</cp:coreProperties>
</file>