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handoutMasterIdLst>
    <p:handoutMasterId r:id="rId47"/>
  </p:handoutMasterIdLst>
  <p:sldIdLst>
    <p:sldId id="256" r:id="rId2"/>
    <p:sldId id="326" r:id="rId3"/>
    <p:sldId id="327" r:id="rId4"/>
    <p:sldId id="328" r:id="rId5"/>
    <p:sldId id="330" r:id="rId6"/>
    <p:sldId id="331" r:id="rId7"/>
    <p:sldId id="332" r:id="rId8"/>
    <p:sldId id="336" r:id="rId9"/>
    <p:sldId id="333" r:id="rId10"/>
    <p:sldId id="337" r:id="rId11"/>
    <p:sldId id="398" r:id="rId12"/>
    <p:sldId id="399" r:id="rId13"/>
    <p:sldId id="334" r:id="rId14"/>
    <p:sldId id="391" r:id="rId15"/>
    <p:sldId id="335" r:id="rId16"/>
    <p:sldId id="338" r:id="rId17"/>
    <p:sldId id="339" r:id="rId18"/>
    <p:sldId id="342" r:id="rId19"/>
    <p:sldId id="392" r:id="rId20"/>
    <p:sldId id="345" r:id="rId21"/>
    <p:sldId id="346" r:id="rId22"/>
    <p:sldId id="394" r:id="rId23"/>
    <p:sldId id="350" r:id="rId24"/>
    <p:sldId id="395" r:id="rId25"/>
    <p:sldId id="393" r:id="rId26"/>
    <p:sldId id="348" r:id="rId27"/>
    <p:sldId id="349" r:id="rId28"/>
    <p:sldId id="353" r:id="rId29"/>
    <p:sldId id="354" r:id="rId30"/>
    <p:sldId id="355" r:id="rId31"/>
    <p:sldId id="356" r:id="rId32"/>
    <p:sldId id="357" r:id="rId33"/>
    <p:sldId id="358" r:id="rId34"/>
    <p:sldId id="359" r:id="rId35"/>
    <p:sldId id="360" r:id="rId36"/>
    <p:sldId id="361" r:id="rId37"/>
    <p:sldId id="375" r:id="rId38"/>
    <p:sldId id="377" r:id="rId39"/>
    <p:sldId id="378" r:id="rId40"/>
    <p:sldId id="379" r:id="rId41"/>
    <p:sldId id="380" r:id="rId42"/>
    <p:sldId id="381" r:id="rId43"/>
    <p:sldId id="396" r:id="rId44"/>
    <p:sldId id="397" r:id="rId4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A9AE"/>
    <a:srgbClr val="6693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1" autoAdjust="0"/>
    <p:restoredTop sz="89835" autoAdjust="0"/>
  </p:normalViewPr>
  <p:slideViewPr>
    <p:cSldViewPr>
      <p:cViewPr varScale="1">
        <p:scale>
          <a:sx n="67" d="100"/>
          <a:sy n="67" d="100"/>
        </p:scale>
        <p:origin x="85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179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304" y="-102"/>
      </p:cViewPr>
      <p:guideLst>
        <p:guide orient="horz" pos="2928"/>
        <p:guide pos="22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5425C515-EBF0-41D8-96E7-2D26706DEA83}" type="datetimeFigureOut">
              <a:rPr lang="en-US" smtClean="0"/>
              <a:pPr/>
              <a:t>4/24/2017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8E4862D2-E401-4925-A83B-5A1C6DEB95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8337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7DC6BD75-520D-40A6-9EA3-478ED18ED156}" type="datetimeFigureOut">
              <a:rPr lang="en-US" smtClean="0"/>
              <a:pPr/>
              <a:t>4/24/2017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9788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lIns="92446" tIns="46223" rIns="92446" bIns="46223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295E2904-2B62-45CD-A51A-224D53A974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3991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E2904-2B62-45CD-A51A-224D53A974A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99250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E2904-2B62-45CD-A51A-224D53A974A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04074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E2904-2B62-45CD-A51A-224D53A974A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9357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8600" y="1066801"/>
            <a:ext cx="8686800" cy="1447799"/>
          </a:xfrm>
          <a:solidFill>
            <a:schemeClr val="bg2">
              <a:lumMod val="25000"/>
            </a:schemeClr>
          </a:solidFill>
        </p:spPr>
        <p:txBody>
          <a:bodyPr/>
          <a:lstStyle>
            <a:lvl1pPr algn="l">
              <a:defRPr b="1" baseline="0">
                <a:solidFill>
                  <a:schemeClr val="bg2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dirty="0"/>
              <a:t>Accredited Drug Shops Training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66800" y="2895600"/>
            <a:ext cx="7315200" cy="914400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>
            <a:lvl1pPr marL="0" indent="0" algn="l">
              <a:buNone/>
              <a:defRPr sz="4000" b="1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Gastro Intestinal Tract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62000" y="2590800"/>
            <a:ext cx="8382000" cy="0"/>
          </a:xfrm>
          <a:prstGeom prst="line">
            <a:avLst/>
          </a:prstGeom>
          <a:ln w="38100">
            <a:solidFill>
              <a:srgbClr val="7AA9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E:\SDSI\EADSI_UG Final Documents\Marketing\ADS Pictures\ADS in Muhorro.JPG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4038600"/>
            <a:ext cx="3566160" cy="236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495799"/>
          </a:xfrm>
        </p:spPr>
        <p:txBody>
          <a:bodyPr/>
          <a:lstStyle>
            <a:lvl2pPr>
              <a:buFont typeface="Courier New" pitchFamily="49" charset="0"/>
              <a:buChar char="o"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27797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27797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574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574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Accredited Drug Shops Training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1"/>
            <a:ext cx="78486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Gastro Intestinal tract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85800"/>
            <a:ext cx="9167388" cy="1600199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/>
            <a:r>
              <a:rPr lang="en-US" dirty="0" smtClean="0"/>
              <a:t>Health </a:t>
            </a:r>
            <a:r>
              <a:rPr lang="en-US" dirty="0"/>
              <a:t>Shops Training</a:t>
            </a:r>
            <a:br>
              <a:rPr lang="en-US" dirty="0"/>
            </a:br>
            <a:r>
              <a:rPr lang="en-US" i="1" dirty="0" smtClean="0"/>
              <a:t>Zambia</a:t>
            </a:r>
            <a:endParaRPr lang="en-US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514600"/>
            <a:ext cx="9144000" cy="1371600"/>
          </a:xfrm>
        </p:spPr>
        <p:txBody>
          <a:bodyPr>
            <a:noAutofit/>
          </a:bodyPr>
          <a:lstStyle/>
          <a:p>
            <a:pPr algn="ctr"/>
            <a:r>
              <a:rPr lang="en-US" sz="3200" dirty="0"/>
              <a:t>Module 3: Session 14</a:t>
            </a:r>
          </a:p>
          <a:p>
            <a:pPr algn="ctr"/>
            <a:r>
              <a:rPr lang="en-US" sz="3200" dirty="0"/>
              <a:t>Diseases Affecting the Gastrointestinal Tract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  <a:defRPr/>
            </a:pPr>
            <a:r>
              <a:rPr lang="en-GB" dirty="0"/>
              <a:t>Diarrhoea with blood in the stool may be due to infection with bacteria or protozoa.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GB" dirty="0"/>
              <a:t>This assessment can only be done in a laboratory.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GB" b="1" dirty="0"/>
              <a:t>REFER </a:t>
            </a:r>
            <a:r>
              <a:rPr lang="en-GB" dirty="0"/>
              <a:t>all cases of bloody diarrhoea to a health facility.</a:t>
            </a:r>
          </a:p>
          <a:p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305800" cy="114300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sz="4000" dirty="0"/>
              <a:t>Management of </a:t>
            </a:r>
            <a:r>
              <a:rPr lang="en-US" sz="4000" u="sng" dirty="0"/>
              <a:t>Bacterial</a:t>
            </a:r>
            <a:r>
              <a:rPr lang="en-US" sz="4000" dirty="0"/>
              <a:t> Diarrhoea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7848600" cy="4572000"/>
          </a:xfrm>
        </p:spPr>
        <p:txBody>
          <a:bodyPr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Vomiting 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Severe </a:t>
            </a:r>
            <a:r>
              <a:rPr lang="en-US" dirty="0"/>
              <a:t>abdominal cramps or abdominal pain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Diarrhoea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Foul-smelling </a:t>
            </a:r>
            <a:r>
              <a:rPr lang="en-US" dirty="0"/>
              <a:t>gas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Greasy </a:t>
            </a:r>
            <a:r>
              <a:rPr lang="en-US" dirty="0"/>
              <a:t>or fatty stools</a:t>
            </a:r>
          </a:p>
          <a:p>
            <a:endParaRPr lang="en-US" sz="2400" dirty="0"/>
          </a:p>
          <a:p>
            <a:pPr>
              <a:buFont typeface="Arial" pitchFamily="34" charset="0"/>
              <a:buChar char="•"/>
              <a:defRPr/>
            </a:pPr>
            <a:endParaRPr lang="en-GB" sz="2400" dirty="0">
              <a:solidFill>
                <a:schemeClr val="accent1"/>
              </a:solidFill>
            </a:endParaRPr>
          </a:p>
          <a:p>
            <a:endParaRPr lang="en-US" sz="240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305800" cy="11430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n-US" dirty="0"/>
              <a:t>Signs and Symptoms of </a:t>
            </a:r>
            <a:r>
              <a:rPr lang="en-US" u="sng" dirty="0" err="1" smtClean="0"/>
              <a:t>Protozoal</a:t>
            </a:r>
            <a:r>
              <a:rPr lang="en-US" u="sng" dirty="0" smtClean="0"/>
              <a:t> </a:t>
            </a:r>
            <a:r>
              <a:rPr lang="en-US" dirty="0"/>
              <a:t>Diarrhoea</a:t>
            </a:r>
          </a:p>
        </p:txBody>
      </p:sp>
    </p:spTree>
    <p:extLst>
      <p:ext uri="{BB962C8B-B14F-4D97-AF65-F5344CB8AC3E}">
        <p14:creationId xmlns:p14="http://schemas.microsoft.com/office/powerpoint/2010/main" val="31715302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8001000" cy="4343399"/>
          </a:xfrm>
        </p:spPr>
        <p:txBody>
          <a:bodyPr/>
          <a:lstStyle/>
          <a:p>
            <a:pPr>
              <a:buFont typeface="Arial" pitchFamily="34" charset="0"/>
              <a:buChar char="•"/>
              <a:defRPr/>
            </a:pPr>
            <a:r>
              <a:rPr lang="en-US" b="1" dirty="0" smtClean="0"/>
              <a:t>REFER</a:t>
            </a:r>
            <a:r>
              <a:rPr lang="en-US" dirty="0" smtClean="0"/>
              <a:t> </a:t>
            </a:r>
            <a:r>
              <a:rPr lang="en-US" dirty="0"/>
              <a:t>the client to a health facility.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dirty="0" smtClean="0"/>
              <a:t>Give ORS </a:t>
            </a:r>
            <a:r>
              <a:rPr lang="en-US" dirty="0"/>
              <a:t>to be taken after every bowel movement on the way to the health facility.</a:t>
            </a:r>
          </a:p>
          <a:p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305800" cy="114300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sz="4000" dirty="0"/>
              <a:t>Management of </a:t>
            </a:r>
            <a:r>
              <a:rPr lang="en-US" sz="4000" u="sng" dirty="0" err="1" smtClean="0"/>
              <a:t>Protozoal</a:t>
            </a:r>
            <a:r>
              <a:rPr lang="en-US" sz="4000" dirty="0" smtClean="0"/>
              <a:t> </a:t>
            </a:r>
            <a:r>
              <a:rPr lang="en-US" sz="4000" dirty="0"/>
              <a:t>Diarrhoea</a:t>
            </a:r>
          </a:p>
        </p:txBody>
      </p:sp>
    </p:spTree>
    <p:extLst>
      <p:ext uri="{BB962C8B-B14F-4D97-AF65-F5344CB8AC3E}">
        <p14:creationId xmlns:p14="http://schemas.microsoft.com/office/powerpoint/2010/main" val="35390429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/>
              <a:t>Dehydration: A Serious Problem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7848600" cy="4724400"/>
          </a:xfrm>
        </p:spPr>
        <p:txBody>
          <a:bodyPr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GB" sz="2800" dirty="0"/>
              <a:t>Dehydration</a:t>
            </a:r>
            <a:r>
              <a:rPr lang="en-GB" sz="2800" b="1" dirty="0"/>
              <a:t> </a:t>
            </a:r>
            <a:r>
              <a:rPr lang="en-GB" sz="2800" dirty="0"/>
              <a:t>is the excessive loss of body fluids. 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GB" sz="2800" dirty="0"/>
              <a:t>Testing for dehydration:</a:t>
            </a:r>
          </a:p>
          <a:p>
            <a:pPr marL="857250" lvl="1" indent="-457200">
              <a:defRPr/>
            </a:pPr>
            <a:r>
              <a:rPr lang="en-GB" sz="2400" dirty="0"/>
              <a:t>Pinch the skin (of the abdomen in children or forehead in adults) between your thumb and index finger and then suddenly let go. </a:t>
            </a:r>
          </a:p>
          <a:p>
            <a:pPr marL="857250" lvl="1" indent="-457200">
              <a:defRPr/>
            </a:pPr>
            <a:r>
              <a:rPr lang="en-GB" sz="2400" dirty="0"/>
              <a:t>If the skin goes back very slowly, the person is dehydrated. </a:t>
            </a:r>
          </a:p>
          <a:p>
            <a:pPr marL="857250" lvl="1" indent="-457200">
              <a:defRPr/>
            </a:pPr>
            <a:r>
              <a:rPr lang="en-GB" sz="2400" dirty="0"/>
              <a:t>In adults, sunken eyes are usually a sign of severe dehydration.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GB" sz="2800" b="1" dirty="0"/>
              <a:t>REFER </a:t>
            </a:r>
            <a:r>
              <a:rPr lang="en-GB" sz="2800" dirty="0"/>
              <a:t>a person with dehydration immediately.</a:t>
            </a:r>
            <a:endParaRPr lang="en-GB" sz="2800" b="1" dirty="0"/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en-GB" sz="2800" dirty="0"/>
          </a:p>
          <a:p>
            <a:pPr>
              <a:buFont typeface="Arial" pitchFamily="34" charset="0"/>
              <a:buChar char="•"/>
              <a:defRPr/>
            </a:pPr>
            <a:endParaRPr lang="en-GB" sz="2800" dirty="0"/>
          </a:p>
          <a:p>
            <a:pPr>
              <a:defRPr/>
            </a:pPr>
            <a:r>
              <a:rPr lang="en-GB" sz="2800" dirty="0"/>
              <a:t> </a:t>
            </a:r>
          </a:p>
          <a:p>
            <a:pPr>
              <a:defRPr/>
            </a:pPr>
            <a:endParaRPr lang="en-GB" sz="2800" b="1" dirty="0"/>
          </a:p>
          <a:p>
            <a:endParaRPr lang="en-US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/>
              <a:t>Dehydration: Causes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01000" cy="4724400"/>
          </a:xfrm>
        </p:spPr>
        <p:txBody>
          <a:bodyPr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GB" sz="3600" dirty="0"/>
              <a:t>Dehydration occurs if diarrhoea is not properly managed.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GB" sz="3600" dirty="0"/>
              <a:t>It is potentially very serious and can lead to death. 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GB" sz="3600" dirty="0"/>
              <a:t>Young children are especially at risk of dehydration when they have diarrhoea.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GB" sz="3600" b="1" dirty="0"/>
              <a:t>REFER </a:t>
            </a:r>
            <a:r>
              <a:rPr lang="en-GB" sz="3600" dirty="0"/>
              <a:t>a person with dehydration immediately.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en-GB" sz="2800" dirty="0"/>
          </a:p>
          <a:p>
            <a:pPr>
              <a:buFont typeface="Arial" pitchFamily="34" charset="0"/>
              <a:buChar char="•"/>
              <a:defRPr/>
            </a:pPr>
            <a:endParaRPr lang="en-GB" sz="2800" dirty="0"/>
          </a:p>
          <a:p>
            <a:pPr>
              <a:defRPr/>
            </a:pPr>
            <a:r>
              <a:rPr lang="en-GB" sz="2800" dirty="0"/>
              <a:t> </a:t>
            </a:r>
          </a:p>
          <a:p>
            <a:pPr>
              <a:defRPr/>
            </a:pPr>
            <a:endParaRPr lang="en-GB" sz="2800" b="1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290754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000" dirty="0"/>
              <a:t>Note: Thick, Black Stool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GB" dirty="0"/>
              <a:t>If a client reports passing thick, black stool, </a:t>
            </a:r>
            <a:r>
              <a:rPr lang="en-GB" b="1" dirty="0"/>
              <a:t>REFER </a:t>
            </a:r>
            <a:r>
              <a:rPr lang="en-GB" dirty="0"/>
              <a:t>the client immediately.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GB" dirty="0"/>
              <a:t>Passage of thick, black stool suggests significant bleeding in the stomach or upper portions of the intestine.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GB" dirty="0"/>
              <a:t>This is not usually caused by infection and needs to be assessed by a health professional. 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Diarrhoea in Children Under 5 Yrs.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038600" y="1524000"/>
            <a:ext cx="4572000" cy="5105400"/>
          </a:xfrm>
        </p:spPr>
        <p:txBody>
          <a:bodyPr>
            <a:noAutofit/>
          </a:bodyPr>
          <a:lstStyle/>
          <a:p>
            <a:pPr marL="0">
              <a:spcBef>
                <a:spcPts val="0"/>
              </a:spcBef>
            </a:pPr>
            <a:r>
              <a:rPr lang="en-US" dirty="0"/>
              <a:t>Diarrhoea is the 3</a:t>
            </a:r>
            <a:r>
              <a:rPr lang="en-US" baseline="30000" dirty="0"/>
              <a:t>rd</a:t>
            </a:r>
            <a:r>
              <a:rPr lang="en-US" dirty="0"/>
              <a:t> leading cause of death in children under 5 years in </a:t>
            </a:r>
            <a:r>
              <a:rPr lang="en-US" dirty="0" smtClean="0"/>
              <a:t>Zambia. </a:t>
            </a:r>
            <a:endParaRPr lang="en-US" dirty="0"/>
          </a:p>
          <a:p>
            <a:pPr marL="0">
              <a:spcBef>
                <a:spcPts val="0"/>
              </a:spcBef>
            </a:pPr>
            <a:endParaRPr lang="en-US" dirty="0"/>
          </a:p>
          <a:p>
            <a:pPr marL="0">
              <a:spcBef>
                <a:spcPts val="0"/>
              </a:spcBef>
            </a:pPr>
            <a:r>
              <a:rPr lang="en-US" dirty="0"/>
              <a:t>Most cases of diarrhoea in children are caused by viruses and are self-limiting.</a:t>
            </a:r>
          </a:p>
          <a:p>
            <a:pPr marL="0">
              <a:spcBef>
                <a:spcPts val="0"/>
              </a:spcBef>
            </a:pPr>
            <a:r>
              <a:rPr lang="en-US" dirty="0"/>
              <a:t> </a:t>
            </a:r>
          </a:p>
          <a:p>
            <a:pPr marL="0">
              <a:spcBef>
                <a:spcPts val="0"/>
              </a:spcBef>
            </a:pPr>
            <a:r>
              <a:rPr lang="en-US" dirty="0"/>
              <a:t>Proper history taking and physical examination of the child with diarrhoea are very important.</a:t>
            </a:r>
          </a:p>
          <a:p>
            <a:endParaRPr lang="en-US" sz="3200" dirty="0"/>
          </a:p>
        </p:txBody>
      </p:sp>
      <p:pic>
        <p:nvPicPr>
          <p:cNvPr id="5" name="Content Placeholder 4" descr="C:\Users\EDCO INTEN`L\Desktop\imagesCAYEYHYE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905000"/>
            <a:ext cx="3581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2895600"/>
            <a:ext cx="7696200" cy="685800"/>
          </a:xfrm>
        </p:spPr>
        <p:txBody>
          <a:bodyPr>
            <a:normAutofit/>
          </a:bodyPr>
          <a:lstStyle/>
          <a:p>
            <a:pPr marL="0" indent="0"/>
            <a:r>
              <a:rPr lang="en-US" sz="2800" b="1" dirty="0"/>
              <a:t>Review iCCM job aid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Assessment of Diarrhoea in Children Under 5 Yrs.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544558565"/>
              </p:ext>
            </p:extLst>
          </p:nvPr>
        </p:nvGraphicFramePr>
        <p:xfrm>
          <a:off x="685800" y="1600200"/>
          <a:ext cx="8077200" cy="4795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2856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3285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42007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i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Signs</a:t>
                      </a:r>
                      <a:endParaRPr lang="en-US" sz="2000" i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Classification of dehydration</a:t>
                      </a:r>
                      <a:endParaRPr lang="en-US" sz="2000" b="1" i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i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Action to be taken</a:t>
                      </a:r>
                      <a:endParaRPr lang="en-US" sz="2000" i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Child is well and alert. 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Drinks normally 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Skin pinch goes back quickly 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No dehydration </a:t>
                      </a:r>
                      <a:endParaRPr lang="en-US" sz="2000" b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Give ORS and zinc to prevent dehydration.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Continue breastfeeding. 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Child is restless and irritable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Has</a:t>
                      </a:r>
                      <a:r>
                        <a:rPr lang="en-US" sz="2000" baseline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s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unken eyes 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Drinks eagerly 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Skin pinch goes back slowly 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Mild dehydration </a:t>
                      </a:r>
                      <a:endParaRPr lang="en-US" sz="2000" b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Give ORS and zinc. 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Continue breastfeeding.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Do follow-up on the client within 2 days to assess improvement.</a:t>
                      </a: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Assessment of Dehydration in Children Under 5 </a:t>
            </a:r>
            <a:r>
              <a:rPr lang="en-US" b="1" dirty="0" smtClean="0">
                <a:solidFill>
                  <a:schemeClr val="bg1"/>
                </a:solidFill>
              </a:rPr>
              <a:t>Years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8605204"/>
              </p:ext>
            </p:extLst>
          </p:nvPr>
        </p:nvGraphicFramePr>
        <p:xfrm>
          <a:off x="685800" y="1600200"/>
          <a:ext cx="8077200" cy="454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2856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3285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42007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i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Signs</a:t>
                      </a:r>
                      <a:endParaRPr lang="en-US" sz="2000" i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Classification of dehydration</a:t>
                      </a:r>
                      <a:endParaRPr lang="en-US" sz="2000" b="1" i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i="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Action to be taken</a:t>
                      </a:r>
                      <a:endParaRPr lang="en-US" sz="2000" i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en-US" sz="2000" dirty="0"/>
                        <a:t>Child is unconscious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en-US" sz="2000" dirty="0"/>
                        <a:t>Sunken eyes 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en-US" sz="2000" dirty="0"/>
                        <a:t>Skin pinch goes back very slowly   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en-US" sz="2000" dirty="0"/>
                        <a:t>Drinks poorly/Unable to drink </a:t>
                      </a:r>
                      <a:endParaRPr lang="en-US" sz="2000" kern="12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Severe dehydration </a:t>
                      </a:r>
                      <a:endParaRPr lang="en-US" sz="2000" kern="12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2000" b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en-US" sz="2000" dirty="0"/>
                        <a:t>Refer the client immediately to the nearest health centre.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en-US" sz="2000" dirty="0"/>
                        <a:t>Give ORS and teach the mother how to give it</a:t>
                      </a:r>
                      <a:r>
                        <a:rPr lang="en-US" sz="2000" baseline="0" dirty="0"/>
                        <a:t> </a:t>
                      </a:r>
                      <a:r>
                        <a:rPr lang="en-US" sz="2000" dirty="0"/>
                        <a:t>to the child as they move to the health centre. 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r>
                        <a:rPr lang="en-US" sz="2000" dirty="0"/>
                        <a:t>Instruct the mother to take the child to nearest</a:t>
                      </a:r>
                      <a:r>
                        <a:rPr lang="en-US" sz="2000" baseline="0" dirty="0"/>
                        <a:t> health unit.</a:t>
                      </a:r>
                      <a:endParaRPr lang="en-US" sz="2000" dirty="0"/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  <a:tabLst>
                          <a:tab pos="457200" algn="l"/>
                        </a:tabLst>
                      </a:pPr>
                      <a:endParaRPr lang="en-US" sz="2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Assessment of Dehydration in Children Under 5 </a:t>
            </a:r>
            <a:r>
              <a:rPr lang="en-US" b="1" dirty="0" smtClean="0">
                <a:solidFill>
                  <a:schemeClr val="bg1"/>
                </a:solidFill>
              </a:rPr>
              <a:t>Years </a:t>
            </a:r>
            <a:r>
              <a:rPr lang="en-US" b="0" dirty="0" smtClean="0">
                <a:solidFill>
                  <a:schemeClr val="bg1"/>
                </a:solidFill>
              </a:rPr>
              <a:t>(2)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243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Objectives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447800"/>
            <a:ext cx="7924800" cy="5026152"/>
          </a:xfrm>
        </p:spPr>
        <p:txBody>
          <a:bodyPr>
            <a:noAutofit/>
          </a:bodyPr>
          <a:lstStyle/>
          <a:p>
            <a:pPr marL="346075" lvl="0" indent="-346075"/>
            <a:r>
              <a:rPr lang="en-US" sz="2800" dirty="0"/>
              <a:t>1. Explain how to assess and manage an adult’s diarrhoea (including when to refer).</a:t>
            </a:r>
          </a:p>
          <a:p>
            <a:pPr marL="346075" indent="-346075"/>
            <a:r>
              <a:rPr lang="en-US" sz="2800" dirty="0"/>
              <a:t>2. Explain how to assess and manage a child’s diarrhoea (including when to refer).</a:t>
            </a:r>
          </a:p>
          <a:p>
            <a:pPr marL="393700" lvl="0" indent="-393700"/>
            <a:r>
              <a:rPr lang="en-US" sz="2800" dirty="0"/>
              <a:t>3. Explain how to assess and manage an adult’s heartburn at the </a:t>
            </a:r>
            <a:r>
              <a:rPr lang="en-US" sz="2800" dirty="0" smtClean="0"/>
              <a:t>health shop </a:t>
            </a:r>
            <a:r>
              <a:rPr lang="en-US" sz="2800" dirty="0"/>
              <a:t>(including when to refer).</a:t>
            </a:r>
          </a:p>
          <a:p>
            <a:pPr marL="346075" indent="-346075"/>
            <a:r>
              <a:rPr lang="en-US" sz="2800" dirty="0"/>
              <a:t>4. Explain how to assess and manage an adult’s constipation (including when to refer).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001000" cy="1143000"/>
          </a:xfrm>
        </p:spPr>
        <p:txBody>
          <a:bodyPr>
            <a:noAutofit/>
          </a:bodyPr>
          <a:lstStyle/>
          <a:p>
            <a:pPr algn="ctr"/>
            <a:r>
              <a:rPr lang="en-US" sz="4000" dirty="0"/>
              <a:t>Management of Mild Dehydration in a Child Under 5 </a:t>
            </a:r>
            <a:r>
              <a:rPr lang="en-US" sz="4000" dirty="0" smtClean="0"/>
              <a:t>Years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239000" cy="4724400"/>
          </a:xfrm>
        </p:spPr>
        <p:txBody>
          <a:bodyPr>
            <a:normAutofit/>
          </a:bodyPr>
          <a:lstStyle/>
          <a:p>
            <a:pPr marL="91440" indent="0">
              <a:defRPr/>
            </a:pPr>
            <a:r>
              <a:rPr lang="en-US" sz="2800" dirty="0"/>
              <a:t>1. Give low osmolar </a:t>
            </a:r>
            <a:r>
              <a:rPr lang="en-US" sz="2800" b="1" dirty="0"/>
              <a:t>ORS</a:t>
            </a:r>
            <a:r>
              <a:rPr lang="en-US" sz="2800" dirty="0"/>
              <a:t> to replace lost fluid.</a:t>
            </a:r>
          </a:p>
          <a:p>
            <a:pPr marL="948690" lvl="1" indent="-457200">
              <a:buFont typeface="Arial" panose="020B0604020202020204" pitchFamily="34" charset="0"/>
              <a:buChar char="•"/>
              <a:defRPr/>
            </a:pPr>
            <a:r>
              <a:rPr lang="en-US" sz="2400" dirty="0"/>
              <a:t>Preparation of ORS:</a:t>
            </a:r>
          </a:p>
          <a:p>
            <a:pPr marL="1314450" lvl="2" indent="-514350">
              <a:buFont typeface="Courier New" panose="02070309020205020404" pitchFamily="49" charset="0"/>
              <a:buChar char="o"/>
            </a:pPr>
            <a:r>
              <a:rPr lang="en-US" dirty="0"/>
              <a:t>Mix a sachet of ORS with 1 litre of drinking water.  (1 litre is about 3 glass bottles [</a:t>
            </a:r>
            <a:r>
              <a:rPr lang="en-US" dirty="0" smtClean="0"/>
              <a:t>330 </a:t>
            </a:r>
            <a:r>
              <a:rPr lang="en-US" dirty="0"/>
              <a:t>ml each] of  </a:t>
            </a:r>
            <a:r>
              <a:rPr lang="en-US" dirty="0" smtClean="0"/>
              <a:t>coca cola, or 2 disposable coca cola bottles 500mls each).</a:t>
            </a:r>
            <a:endParaRPr lang="en-US" dirty="0"/>
          </a:p>
          <a:p>
            <a:pPr marL="1314450" lvl="2" indent="-514350">
              <a:buFont typeface="Courier New" panose="02070309020205020404" pitchFamily="49" charset="0"/>
              <a:buChar char="o"/>
            </a:pPr>
            <a:r>
              <a:rPr lang="en-US" dirty="0"/>
              <a:t>Use the prepared solution within 24 hrs.</a:t>
            </a:r>
          </a:p>
          <a:p>
            <a:pPr marL="1314450" lvl="2" indent="-514350">
              <a:buFont typeface="Courier New" panose="02070309020205020404" pitchFamily="49" charset="0"/>
              <a:buChar char="o"/>
            </a:pPr>
            <a:r>
              <a:rPr lang="en-US" dirty="0"/>
              <a:t>Discard any unused solution after 24 hrs.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-366713">
              <a:buNone/>
              <a:defRPr/>
            </a:pPr>
            <a:r>
              <a:rPr lang="en-US" dirty="0"/>
              <a:t>2. Give </a:t>
            </a:r>
            <a:r>
              <a:rPr lang="en-US" b="1" dirty="0"/>
              <a:t>zinc</a:t>
            </a:r>
            <a:r>
              <a:rPr lang="en-US" dirty="0"/>
              <a:t> </a:t>
            </a:r>
            <a:r>
              <a:rPr lang="en-US" dirty="0" err="1"/>
              <a:t>sulphate</a:t>
            </a:r>
            <a:r>
              <a:rPr lang="en-US" dirty="0"/>
              <a:t> </a:t>
            </a:r>
            <a:r>
              <a:rPr lang="en-US" dirty="0" smtClean="0"/>
              <a:t>20 mg </a:t>
            </a:r>
            <a:r>
              <a:rPr lang="en-US" dirty="0"/>
              <a:t>tablets </a:t>
            </a:r>
          </a:p>
          <a:p>
            <a:pPr marL="91440" lvl="1" indent="0">
              <a:buNone/>
              <a:defRPr/>
            </a:pPr>
            <a:endParaRPr lang="en-US" dirty="0"/>
          </a:p>
          <a:p>
            <a:endParaRPr lang="en-US" dirty="0"/>
          </a:p>
          <a:p>
            <a:pPr>
              <a:buFont typeface="Arial" pitchFamily="34" charset="0"/>
              <a:buChar char="•"/>
              <a:defRPr/>
            </a:pPr>
            <a:endParaRPr lang="en-GB" dirty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1318216"/>
              </p:ext>
            </p:extLst>
          </p:nvPr>
        </p:nvGraphicFramePr>
        <p:xfrm>
          <a:off x="1524000" y="2900172"/>
          <a:ext cx="6781800" cy="1234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958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6150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17071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587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Age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Dose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Dosage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050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˂ 6 months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</a:rPr>
                        <a:t>10 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mg 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Daily </a:t>
                      </a:r>
                      <a:r>
                        <a:rPr lang="en-US" sz="2000" dirty="0">
                          <a:effectLst/>
                        </a:rPr>
                        <a:t>for </a:t>
                      </a:r>
                      <a:r>
                        <a:rPr lang="en-US" sz="2000" dirty="0" smtClean="0">
                          <a:effectLst/>
                        </a:rPr>
                        <a:t>10 – 14 days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587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˃ 6 months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</a:rPr>
                        <a:t>20 mg 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Daily </a:t>
                      </a:r>
                      <a:r>
                        <a:rPr lang="en-US" sz="2000" dirty="0">
                          <a:effectLst/>
                        </a:rPr>
                        <a:t>for </a:t>
                      </a:r>
                      <a:r>
                        <a:rPr lang="en-US" sz="2000" dirty="0" smtClean="0">
                          <a:effectLst/>
                        </a:rPr>
                        <a:t>10 – 14 days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526509" y="2565316"/>
            <a:ext cx="112383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Zinc Sulfate</a:t>
            </a:r>
            <a:endParaRPr kumimoji="0" lang="en-US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dirty="0"/>
              <a:t>Management of Mild Dehydration in a Child Under 5 </a:t>
            </a:r>
            <a:r>
              <a:rPr lang="en-US" sz="4000" dirty="0" smtClean="0"/>
              <a:t>Years (2)</a:t>
            </a:r>
            <a:endParaRPr lang="en-US" sz="40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-366713">
              <a:buNone/>
              <a:defRPr/>
            </a:pPr>
            <a:r>
              <a:rPr lang="en-US" dirty="0"/>
              <a:t>3. Teach the caregiver to prepare and give ORS to the child.</a:t>
            </a:r>
          </a:p>
          <a:p>
            <a:pPr marL="91440" lvl="1" indent="0">
              <a:buNone/>
              <a:defRPr/>
            </a:pPr>
            <a:r>
              <a:rPr lang="en-US" dirty="0"/>
              <a:t>4. Teach the caregiver to give zinc to the child.</a:t>
            </a:r>
          </a:p>
          <a:p>
            <a:pPr marL="457200" lvl="1" indent="-366713">
              <a:buNone/>
              <a:defRPr/>
            </a:pPr>
            <a:r>
              <a:rPr lang="en-US" dirty="0"/>
              <a:t>5. Advise the caregiver to bring the child back if his or her condition has not improved (or has gotten worse) within one day.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dirty="0"/>
              <a:t>Management of Mild Dehydration in a Child Under 5 </a:t>
            </a:r>
            <a:r>
              <a:rPr lang="en-US" sz="4000" dirty="0" smtClean="0"/>
              <a:t>Years (3)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2264468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/>
              <a:t>Guidelines for Referral of Diarrhoeal Cases in Children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848600" cy="4873752"/>
          </a:xfrm>
        </p:spPr>
        <p:txBody>
          <a:bodyPr>
            <a:noAutofit/>
          </a:bodyPr>
          <a:lstStyle/>
          <a:p>
            <a:pPr marL="0" lvl="0" indent="0"/>
            <a:r>
              <a:rPr lang="en-US" b="1" dirty="0"/>
              <a:t>REFER: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Children with severe dehydration.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Children with diarrhoea that has lasted for more than 2 weeks.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Any client with bloody diarrhea.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Any client with severe diarrhoea and HIV infection.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Any client with severe dehydration.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US" sz="3200" dirty="0"/>
          </a:p>
          <a:p>
            <a:pPr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Exercise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Assessing for and managing dehydration in children under 5 </a:t>
            </a:r>
            <a:r>
              <a:rPr lang="en-US" dirty="0" smtClean="0"/>
              <a:t>years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5330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Skin Pinch for A</a:t>
            </a:r>
            <a:r>
              <a:rPr lang="en-US" b="1" dirty="0">
                <a:solidFill>
                  <a:schemeClr val="bg1"/>
                </a:solidFill>
              </a:rPr>
              <a:t>ssessing Dehydration in Children Under 5 Yrs. </a:t>
            </a:r>
            <a:r>
              <a:rPr lang="en-US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US" sz="2800" b="1" dirty="0"/>
          </a:p>
          <a:p>
            <a:pPr marL="0" indent="0"/>
            <a:r>
              <a:rPr lang="en-US" sz="2800" dirty="0"/>
              <a:t>Play skin pinch video (including exercises on skin pinch)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535724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Prevention of </a:t>
            </a:r>
            <a:r>
              <a:rPr lang="en-US" sz="4000" b="1" dirty="0" err="1" smtClean="0"/>
              <a:t>Diarrhoea</a:t>
            </a:r>
            <a:r>
              <a:rPr lang="en-US" sz="4000" b="1" dirty="0" smtClean="0"/>
              <a:t> (1) 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600200"/>
            <a:ext cx="7620000" cy="4648200"/>
          </a:xfrm>
        </p:spPr>
        <p:txBody>
          <a:bodyPr>
            <a:normAutofit/>
          </a:bodyPr>
          <a:lstStyle/>
          <a:p>
            <a:pPr marL="0" indent="0"/>
            <a:r>
              <a:rPr lang="en-US" sz="2800" dirty="0"/>
              <a:t>Advise clients and other community members to:</a:t>
            </a:r>
          </a:p>
          <a:p>
            <a:pPr marL="803275" lvl="1" indent="-346075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dirty="0"/>
              <a:t>1. Wash hands with soap and clean water before eating and after visiting the latrine.</a:t>
            </a:r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dirty="0"/>
              <a:t>2. Dispose of </a:t>
            </a:r>
            <a:r>
              <a:rPr lang="en-US" sz="2400" dirty="0" smtClean="0"/>
              <a:t>faeces </a:t>
            </a:r>
            <a:r>
              <a:rPr lang="en-US" sz="2400" dirty="0"/>
              <a:t>properly. (Use the latrine.)</a:t>
            </a:r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dirty="0"/>
              <a:t>3. Eat food when it is still hot.</a:t>
            </a:r>
          </a:p>
          <a:p>
            <a:pPr marL="803275" lvl="1" indent="-346075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dirty="0"/>
              <a:t>4. Do regular (every 6 months) de-worming of both children and adults. </a:t>
            </a:r>
          </a:p>
          <a:p>
            <a:pPr marL="803275" lvl="1" indent="-346075"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2400" dirty="0"/>
              <a:t>5. Before eating fruits and vegetables raw, thoroughly rinse them in clean water. </a:t>
            </a:r>
            <a:endParaRPr lang="en-US" sz="2400" dirty="0"/>
          </a:p>
          <a:p>
            <a:pPr>
              <a:buFont typeface="Arial" pitchFamily="34" charset="0"/>
              <a:buChar char="•"/>
            </a:pPr>
            <a:endParaRPr lang="en-US" sz="30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848600" cy="4873752"/>
          </a:xfrm>
        </p:spPr>
        <p:txBody>
          <a:bodyPr>
            <a:normAutofit/>
          </a:bodyPr>
          <a:lstStyle/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dirty="0"/>
              <a:t>6. Drink clean boiled or purified water. </a:t>
            </a:r>
          </a:p>
          <a:p>
            <a:pPr marL="741363" lvl="1" indent="-284163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dirty="0"/>
              <a:t>7. Cover all food and drinks to prevent contamination by flies.</a:t>
            </a:r>
          </a:p>
          <a:p>
            <a:pPr marL="741363" lvl="1" indent="-284163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dirty="0"/>
              <a:t>8. Exclusively breast feed baby for the first 6 months of life.</a:t>
            </a:r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dirty="0"/>
              <a:t>9. Cut finger nails short to avoid accumulation of germs.</a:t>
            </a:r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dirty="0"/>
              <a:t>10. Wash hands before and after preparing food.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Prevention of </a:t>
            </a:r>
            <a:r>
              <a:rPr lang="en-US" sz="4000" b="1" dirty="0" err="1"/>
              <a:t>Diarrhoea</a:t>
            </a:r>
            <a:r>
              <a:rPr lang="en-US" sz="4000" b="1" dirty="0"/>
              <a:t> </a:t>
            </a:r>
            <a:r>
              <a:rPr lang="en-US" sz="4000" b="0" dirty="0" smtClean="0"/>
              <a:t>(2)</a:t>
            </a:r>
            <a:r>
              <a:rPr lang="en-US" sz="4000" b="1" dirty="0" smtClean="0"/>
              <a:t> </a:t>
            </a:r>
            <a:endParaRPr lang="en-US" sz="4000" b="1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447800"/>
            <a:ext cx="7239000" cy="16002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Heartburn 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Definition and Overview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24800" cy="4724400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/>
              <a:t>Heartburn is a burning discomfort or pain felt in the chest (breast bone).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The majority of clients who complain of heartburn are adults.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Introduction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8001000" cy="4525963"/>
          </a:xfrm>
        </p:spPr>
        <p:txBody>
          <a:bodyPr>
            <a:normAutofit/>
          </a:bodyPr>
          <a:lstStyle/>
          <a:p>
            <a:pPr marL="0">
              <a:buNone/>
            </a:pPr>
            <a:r>
              <a:rPr lang="en-US" dirty="0"/>
              <a:t>Diseases affecting the gastrointestinal tract (GIT) usually present with:</a:t>
            </a:r>
          </a:p>
          <a:p>
            <a:pPr marL="857250" lvl="1" indent="-457200">
              <a:buFont typeface="Wingdings" panose="05000000000000000000" pitchFamily="2" charset="2"/>
              <a:buChar char="ü"/>
            </a:pPr>
            <a:r>
              <a:rPr lang="en-US" dirty="0"/>
              <a:t>Diarrhoea </a:t>
            </a:r>
          </a:p>
          <a:p>
            <a:pPr marL="857250" lvl="1" indent="-457200">
              <a:buFont typeface="Wingdings" panose="05000000000000000000" pitchFamily="2" charset="2"/>
              <a:buChar char="ü"/>
            </a:pPr>
            <a:r>
              <a:rPr lang="en-US" dirty="0"/>
              <a:t>Heartburn</a:t>
            </a:r>
          </a:p>
          <a:p>
            <a:pPr marL="857250" lvl="1" indent="-457200">
              <a:buFont typeface="Wingdings" panose="05000000000000000000" pitchFamily="2" charset="2"/>
              <a:buChar char="ü"/>
            </a:pPr>
            <a:r>
              <a:rPr lang="en-US" dirty="0"/>
              <a:t>Constipation</a:t>
            </a:r>
          </a:p>
        </p:txBody>
      </p:sp>
      <p:pic>
        <p:nvPicPr>
          <p:cNvPr id="5" name="irc_mi" descr="digestive-system"/>
          <p:cNvPicPr>
            <a:picLocks noGrp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2590800"/>
            <a:ext cx="3276601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Causes of Heartburn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524000"/>
            <a:ext cx="7772400" cy="4191000"/>
          </a:xfrm>
        </p:spPr>
        <p:txBody>
          <a:bodyPr>
            <a:normAutofit/>
          </a:bodyPr>
          <a:lstStyle/>
          <a:p>
            <a:pPr marL="0" indent="0"/>
            <a:r>
              <a:rPr lang="en-US" dirty="0"/>
              <a:t>Heartburn may be a symptom of  any of the following: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Indigestion (incomplete break down of food). 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Reflux esophagitis (return of acidic/bitter food from the stomach to the throat) – sometimes called “acid reflux.”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Peptic ulcer disease (a wound found in the stomach or duodenum).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34400" cy="1173162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/>
              <a:t>Factors That May Contribute to Heartburn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447800"/>
            <a:ext cx="7924800" cy="4648200"/>
          </a:xfrm>
        </p:spPr>
        <p:txBody>
          <a:bodyPr>
            <a:no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dirty="0"/>
              <a:t>Drinking too much alcohol for a long period of time. </a:t>
            </a:r>
          </a:p>
          <a:p>
            <a:pPr lvl="0">
              <a:buFont typeface="Arial" pitchFamily="34" charset="0"/>
              <a:buChar char="•"/>
            </a:pPr>
            <a:r>
              <a:rPr lang="en-US" dirty="0"/>
              <a:t>Swallowing medicines, such as aspirin or diclofenac, for a long period (and especially on an empty stomach).</a:t>
            </a:r>
          </a:p>
          <a:p>
            <a:pPr lvl="0">
              <a:buFont typeface="Arial" pitchFamily="34" charset="0"/>
              <a:buChar char="•"/>
            </a:pPr>
            <a:r>
              <a:rPr lang="en-US" dirty="0"/>
              <a:t>Smoking cigarettes</a:t>
            </a:r>
          </a:p>
          <a:p>
            <a:pPr lvl="0">
              <a:buFont typeface="Arial" pitchFamily="34" charset="0"/>
              <a:buChar char="•"/>
            </a:pPr>
            <a:r>
              <a:rPr lang="en-US" dirty="0"/>
              <a:t>Pregnancy </a:t>
            </a:r>
          </a:p>
          <a:p>
            <a:pPr lvl="0">
              <a:buFont typeface="Arial" pitchFamily="34" charset="0"/>
              <a:buChar char="•"/>
            </a:pPr>
            <a:r>
              <a:rPr lang="en-US" dirty="0"/>
              <a:t>Being stressed for a long period of time.</a:t>
            </a:r>
          </a:p>
          <a:p>
            <a:pPr>
              <a:buFont typeface="Arial" pitchFamily="34" charset="0"/>
              <a:buChar char="•"/>
            </a:pPr>
            <a:endParaRPr lang="en-US" sz="30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General Preventive </a:t>
            </a:r>
            <a:r>
              <a:rPr lang="en-US" sz="4000" b="1" dirty="0" smtClean="0"/>
              <a:t>Measures 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527048"/>
            <a:ext cx="8001000" cy="5026152"/>
          </a:xfrm>
        </p:spPr>
        <p:txBody>
          <a:bodyPr>
            <a:no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dirty="0"/>
              <a:t>Advise clients who smoke cigarettes to stop.</a:t>
            </a:r>
          </a:p>
          <a:p>
            <a:pPr lvl="0">
              <a:buFont typeface="Arial" pitchFamily="34" charset="0"/>
              <a:buChar char="•"/>
            </a:pPr>
            <a:r>
              <a:rPr lang="en-US" dirty="0"/>
              <a:t>Advise clients who take alcohol to stop. 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Advise clients to chew their food very well before swallowing.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Advise clients not to eat a lot of food close to bed time.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Advise clients to lose weight (especially if they are very overweight).</a:t>
            </a:r>
          </a:p>
          <a:p>
            <a:pPr lvl="0">
              <a:buFont typeface="Arial" pitchFamily="34" charset="0"/>
              <a:buChar char="•"/>
            </a:pPr>
            <a:endParaRPr lang="en-US" sz="2800" dirty="0"/>
          </a:p>
          <a:p>
            <a:pPr>
              <a:buFont typeface="Arial" pitchFamily="34" charset="0"/>
              <a:buChar char="•"/>
            </a:pPr>
            <a:endParaRPr lang="en-US" sz="28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873752"/>
          </a:xfrm>
        </p:spPr>
        <p:txBody>
          <a:bodyPr>
            <a:norm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dirty="0"/>
              <a:t>Advise clients to avoid any foods that have caused them heartburn in the past.</a:t>
            </a:r>
          </a:p>
          <a:p>
            <a:pPr lvl="0">
              <a:buFont typeface="Arial" pitchFamily="34" charset="0"/>
              <a:buChar char="•"/>
            </a:pPr>
            <a:r>
              <a:rPr lang="en-US" dirty="0"/>
              <a:t>Advise clients to avoid medicines, such as aspirin, ibuprofen, or diclofenac as much as possible.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Encourage clients who have been diagnosed with peptic ulcers to minimize stress through doing regular exercise and having enough rest.</a:t>
            </a:r>
          </a:p>
          <a:p>
            <a:pPr lvl="0">
              <a:buFont typeface="Arial" pitchFamily="34" charset="0"/>
              <a:buChar char="•"/>
            </a:pPr>
            <a:endParaRPr lang="en-US" sz="2800" dirty="0"/>
          </a:p>
          <a:p>
            <a:pPr>
              <a:buFont typeface="Arial" pitchFamily="34" charset="0"/>
              <a:buChar char="•"/>
            </a:pPr>
            <a:endParaRPr lang="en-US" sz="320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General Preventive Measures </a:t>
            </a:r>
            <a:r>
              <a:rPr lang="en-US" sz="4000" b="0" dirty="0" smtClean="0"/>
              <a:t>(2)</a:t>
            </a:r>
            <a:r>
              <a:rPr lang="en-US" sz="4000" b="1" dirty="0" smtClean="0"/>
              <a:t> </a:t>
            </a:r>
            <a:endParaRPr lang="en-US" sz="4000" b="1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Drug Treatment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447800"/>
            <a:ext cx="7924800" cy="502615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b="1" dirty="0"/>
              <a:t>Antacids </a:t>
            </a:r>
            <a:r>
              <a:rPr lang="en-US" sz="2800" dirty="0"/>
              <a:t>are recommended for temporary relief or prevention of heartburn.</a:t>
            </a:r>
          </a:p>
          <a:p>
            <a:pPr>
              <a:buFont typeface="Arial" pitchFamily="34" charset="0"/>
              <a:buChar char="•"/>
            </a:pPr>
            <a:r>
              <a:rPr lang="en-US" sz="2800" b="1" dirty="0"/>
              <a:t>Common brands </a:t>
            </a:r>
          </a:p>
          <a:p>
            <a:pPr lvl="1"/>
            <a:r>
              <a:rPr lang="en-US" sz="2400" dirty="0" smtClean="0"/>
              <a:t>Compound Magnesium </a:t>
            </a:r>
            <a:r>
              <a:rPr lang="en-US" sz="2400" dirty="0" err="1" smtClean="0"/>
              <a:t>Trisilicate</a:t>
            </a:r>
            <a:r>
              <a:rPr lang="en-US" sz="2400" dirty="0" smtClean="0"/>
              <a:t> Tablets</a:t>
            </a:r>
          </a:p>
          <a:p>
            <a:pPr lvl="1"/>
            <a:r>
              <a:rPr lang="en-US" sz="2400" dirty="0" err="1" smtClean="0"/>
              <a:t>Locid</a:t>
            </a:r>
            <a:r>
              <a:rPr lang="en-US" sz="2400" dirty="0" smtClean="0"/>
              <a:t> oral suspension</a:t>
            </a:r>
          </a:p>
          <a:p>
            <a:pPr lvl="1"/>
            <a:r>
              <a:rPr lang="en-US" sz="2400" dirty="0" err="1" smtClean="0"/>
              <a:t>Nutrigel</a:t>
            </a:r>
            <a:r>
              <a:rPr lang="en-US" sz="2400" dirty="0" smtClean="0"/>
              <a:t> oral suspension</a:t>
            </a:r>
          </a:p>
          <a:p>
            <a:pPr lvl="1"/>
            <a:r>
              <a:rPr lang="en-US" sz="2400" dirty="0" err="1" smtClean="0"/>
              <a:t>Rennies</a:t>
            </a:r>
            <a:r>
              <a:rPr lang="en-US" sz="2400" dirty="0" smtClean="0"/>
              <a:t> tablets </a:t>
            </a:r>
            <a:endParaRPr lang="en-US" sz="2400" dirty="0"/>
          </a:p>
          <a:p>
            <a:pPr lvl="1"/>
            <a:r>
              <a:rPr lang="en-US" sz="2400" dirty="0" err="1" smtClean="0"/>
              <a:t>Alugel</a:t>
            </a:r>
            <a:r>
              <a:rPr lang="en-US" sz="2400" dirty="0" smtClean="0"/>
              <a:t> </a:t>
            </a:r>
            <a:r>
              <a:rPr lang="en-US" sz="2400" dirty="0"/>
              <a:t>oral suspension</a:t>
            </a:r>
          </a:p>
          <a:p>
            <a:pPr lvl="1"/>
            <a:r>
              <a:rPr lang="en-US" sz="2400" dirty="0"/>
              <a:t>Relcer gel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Dose/Dosage of Antacids </a:t>
            </a:r>
            <a:r>
              <a:rPr lang="en-US" sz="4000" b="0" dirty="0"/>
              <a:t>(For Adults)</a:t>
            </a:r>
            <a:r>
              <a:rPr lang="en-US" sz="4000" b="1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371600"/>
            <a:ext cx="7848600" cy="5102352"/>
          </a:xfrm>
        </p:spPr>
        <p:txBody>
          <a:bodyPr>
            <a:noAutofit/>
          </a:bodyPr>
          <a:lstStyle/>
          <a:p>
            <a:pPr marL="0" indent="0"/>
            <a:r>
              <a:rPr lang="en-US" sz="3200" b="1" i="1" dirty="0"/>
              <a:t> </a:t>
            </a:r>
            <a:r>
              <a:rPr lang="en-US" sz="2800" b="1" dirty="0"/>
              <a:t>Liquid antacids </a:t>
            </a:r>
            <a:endParaRPr lang="en-US" sz="2800" dirty="0"/>
          </a:p>
          <a:p>
            <a:pPr>
              <a:buFont typeface="Arial" pitchFamily="34" charset="0"/>
              <a:buChar char="•"/>
            </a:pPr>
            <a:endParaRPr lang="en-US" sz="2400" dirty="0"/>
          </a:p>
          <a:p>
            <a:pPr>
              <a:buFont typeface="Arial" pitchFamily="34" charset="0"/>
              <a:buChar char="•"/>
            </a:pPr>
            <a:endParaRPr lang="en-US" sz="2400" dirty="0"/>
          </a:p>
          <a:p>
            <a:pPr>
              <a:buFont typeface="Arial" pitchFamily="34" charset="0"/>
              <a:buChar char="•"/>
            </a:pPr>
            <a:endParaRPr lang="en-US" sz="2400" dirty="0"/>
          </a:p>
          <a:p>
            <a:pPr marL="0" indent="0"/>
            <a:r>
              <a:rPr lang="en-US" sz="2800" b="1" dirty="0"/>
              <a:t>Tablets </a:t>
            </a:r>
            <a:endParaRPr lang="en-US" sz="2800" dirty="0"/>
          </a:p>
          <a:p>
            <a:pPr lvl="1">
              <a:buFont typeface="Arial" pitchFamily="34" charset="0"/>
              <a:buChar char="•"/>
            </a:pPr>
            <a:r>
              <a:rPr lang="en-US" sz="2400" dirty="0"/>
              <a:t>Chew 2 tablets 3-4 times a day for 2 weeks</a:t>
            </a:r>
          </a:p>
          <a:p>
            <a:pPr>
              <a:buFont typeface="Arial" pitchFamily="34" charset="0"/>
              <a:buChar char="•"/>
            </a:pPr>
            <a:endParaRPr lang="en-US" sz="2800" b="1" i="1" dirty="0"/>
          </a:p>
          <a:p>
            <a:pPr marL="0" indent="0"/>
            <a:r>
              <a:rPr lang="en-US" sz="2400" b="1" i="1" dirty="0"/>
              <a:t>Note: </a:t>
            </a:r>
            <a:r>
              <a:rPr lang="en-US" sz="2400" i="1" dirty="0"/>
              <a:t>All antacids in tablet form should be chewed before swallowing.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4435752"/>
              </p:ext>
            </p:extLst>
          </p:nvPr>
        </p:nvGraphicFramePr>
        <p:xfrm>
          <a:off x="1066800" y="2210054"/>
          <a:ext cx="7391400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187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4389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53563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2733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Age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Dose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Dosage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8478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Adult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10 ml 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3 - 4 times daily (after eating)</a:t>
                      </a:r>
                      <a:r>
                        <a:rPr lang="en-US" sz="2000" baseline="0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for 2 weeks</a:t>
                      </a:r>
                      <a:endParaRPr lang="en-US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Guidelines for Referral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848600" cy="3429000"/>
          </a:xfrm>
        </p:spPr>
        <p:txBody>
          <a:bodyPr>
            <a:normAutofit/>
          </a:bodyPr>
          <a:lstStyle/>
          <a:p>
            <a:pPr marL="0" lvl="0" indent="0"/>
            <a:r>
              <a:rPr lang="en-US" sz="3200" b="1" dirty="0"/>
              <a:t>REFER: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sz="3200" dirty="0"/>
              <a:t>Clients with severe heartburn.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/>
              <a:t>Clients who fail to respond to antacids.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/>
              <a:t>Clients who vomit blood.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/>
              <a:t>Clients with recurrent symptoms. </a:t>
            </a:r>
          </a:p>
          <a:p>
            <a:pPr lvl="0">
              <a:buFont typeface="Arial" pitchFamily="34" charset="0"/>
              <a:buChar char="•"/>
            </a:pPr>
            <a:endParaRPr lang="en-US" sz="3200" dirty="0"/>
          </a:p>
          <a:p>
            <a:pPr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676400"/>
            <a:ext cx="7391400" cy="20574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Constipation 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Definition and Overview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87375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/>
              <a:t>Constipation is the reduced frequency of passage of stool to less than 3 times in a week.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/>
              <a:t>It is characterized by passage of small and hard stool (faeces).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/>
              <a:t>Constipation is more common among the elderly than young adults.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Causes of Constipation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524000"/>
            <a:ext cx="7772400" cy="4949952"/>
          </a:xfrm>
        </p:spPr>
        <p:txBody>
          <a:bodyPr>
            <a:no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3200" dirty="0"/>
              <a:t>Lack of exercise.</a:t>
            </a:r>
          </a:p>
          <a:p>
            <a:pPr lvl="0">
              <a:buFont typeface="Arial" pitchFamily="34" charset="0"/>
              <a:buChar char="•"/>
            </a:pPr>
            <a:r>
              <a:rPr lang="en-US" sz="3200" dirty="0"/>
              <a:t>Not drinking enough water.</a:t>
            </a:r>
          </a:p>
          <a:p>
            <a:pPr lvl="0">
              <a:buFont typeface="Arial" pitchFamily="34" charset="0"/>
              <a:buChar char="•"/>
            </a:pPr>
            <a:r>
              <a:rPr lang="en-US" sz="3200" dirty="0"/>
              <a:t>Not eating fruits and vegetables. </a:t>
            </a:r>
          </a:p>
          <a:p>
            <a:pPr lvl="0">
              <a:buFont typeface="Arial" pitchFamily="34" charset="0"/>
              <a:buChar char="•"/>
            </a:pPr>
            <a:r>
              <a:rPr lang="en-US" sz="3200" dirty="0"/>
              <a:t>Side effect of medicines, such as iron for the treatment of anemia.</a:t>
            </a:r>
          </a:p>
          <a:p>
            <a:pPr lvl="0">
              <a:buFont typeface="Arial" pitchFamily="34" charset="0"/>
              <a:buChar char="•"/>
            </a:pPr>
            <a:r>
              <a:rPr lang="en-US" sz="3200" dirty="0"/>
              <a:t>Age, especially the elderly, who do not move</a:t>
            </a:r>
          </a:p>
          <a:p>
            <a:pPr lvl="0">
              <a:buFont typeface="Arial" pitchFamily="34" charset="0"/>
              <a:buChar char="•"/>
            </a:pPr>
            <a:r>
              <a:rPr lang="en-US" sz="3200" dirty="0"/>
              <a:t>Pregnancy </a:t>
            </a:r>
          </a:p>
          <a:p>
            <a:pPr lvl="0">
              <a:buFont typeface="Arial" pitchFamily="34" charset="0"/>
              <a:buChar char="•"/>
            </a:pPr>
            <a:r>
              <a:rPr lang="en-US" sz="3200" dirty="0"/>
              <a:t>Use of concentrated milk for infants.</a:t>
            </a:r>
          </a:p>
          <a:p>
            <a:pPr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524000"/>
            <a:ext cx="5867400" cy="17526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Diarrhoea 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Signs and Symptoms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696200" cy="4873752"/>
          </a:xfrm>
        </p:spPr>
        <p:txBody>
          <a:bodyPr>
            <a:norm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3200" dirty="0"/>
              <a:t>Reduced frequency of </a:t>
            </a:r>
            <a:r>
              <a:rPr lang="en-US" sz="3200" dirty="0" err="1" smtClean="0"/>
              <a:t>defaecation</a:t>
            </a:r>
            <a:r>
              <a:rPr lang="en-US" sz="3200" dirty="0" smtClean="0"/>
              <a:t> </a:t>
            </a:r>
            <a:r>
              <a:rPr lang="en-US" sz="3200" dirty="0"/>
              <a:t>(absence of </a:t>
            </a:r>
            <a:r>
              <a:rPr lang="en-US" sz="3200" dirty="0" err="1" smtClean="0"/>
              <a:t>defaecation</a:t>
            </a:r>
            <a:r>
              <a:rPr lang="en-US" sz="3200" dirty="0" smtClean="0"/>
              <a:t> </a:t>
            </a:r>
            <a:r>
              <a:rPr lang="en-US" sz="3200" dirty="0"/>
              <a:t>for more than 3 days).</a:t>
            </a:r>
          </a:p>
          <a:p>
            <a:pPr lvl="0">
              <a:buFont typeface="Arial" pitchFamily="34" charset="0"/>
              <a:buChar char="•"/>
            </a:pPr>
            <a:r>
              <a:rPr lang="en-US" sz="3200" dirty="0"/>
              <a:t>Passage of small and hard stool.</a:t>
            </a:r>
          </a:p>
          <a:p>
            <a:pPr lvl="0">
              <a:buFont typeface="Arial" pitchFamily="34" charset="0"/>
              <a:buChar char="•"/>
            </a:pPr>
            <a:r>
              <a:rPr lang="en-US" sz="3200" dirty="0"/>
              <a:t>Abdominal pain</a:t>
            </a:r>
          </a:p>
          <a:p>
            <a:pPr lvl="0">
              <a:buFont typeface="Arial" pitchFamily="34" charset="0"/>
              <a:buChar char="•"/>
            </a:pPr>
            <a:r>
              <a:rPr lang="en-US" sz="3200" dirty="0"/>
              <a:t>Loss of appetite </a:t>
            </a:r>
          </a:p>
          <a:p>
            <a:pPr lvl="0">
              <a:buFont typeface="Arial" pitchFamily="34" charset="0"/>
              <a:buChar char="•"/>
            </a:pPr>
            <a:r>
              <a:rPr lang="en-US" sz="3200" dirty="0"/>
              <a:t>General body weakness </a:t>
            </a:r>
            <a:br>
              <a:rPr lang="en-US" sz="3200" dirty="0"/>
            </a:br>
            <a:endParaRPr lang="en-US" sz="32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Management at the </a:t>
            </a:r>
            <a:r>
              <a:rPr lang="en-US" sz="4000" dirty="0" smtClean="0"/>
              <a:t>Health </a:t>
            </a:r>
            <a:r>
              <a:rPr lang="en-US" sz="4000" b="1" dirty="0" smtClean="0"/>
              <a:t>Shop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873752"/>
          </a:xfrm>
        </p:spPr>
        <p:txBody>
          <a:bodyPr>
            <a:norm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3200" dirty="0"/>
              <a:t>Advise the client to do exercises, like walking, riding a bicycle.</a:t>
            </a:r>
          </a:p>
          <a:p>
            <a:pPr lvl="0">
              <a:buFont typeface="Arial" pitchFamily="34" charset="0"/>
              <a:buChar char="•"/>
            </a:pPr>
            <a:r>
              <a:rPr lang="en-US" sz="3200" dirty="0"/>
              <a:t>Advise the client to drink a lot of water, at least 8 cups a day. </a:t>
            </a:r>
          </a:p>
          <a:p>
            <a:pPr lvl="0">
              <a:buFont typeface="Arial" pitchFamily="34" charset="0"/>
              <a:buChar char="•"/>
            </a:pPr>
            <a:r>
              <a:rPr lang="en-US" sz="3200" dirty="0"/>
              <a:t>Advise the client to go to the toilet whenever they feel the urge.</a:t>
            </a:r>
          </a:p>
          <a:p>
            <a:pPr lvl="0">
              <a:buFont typeface="Arial" pitchFamily="34" charset="0"/>
              <a:buChar char="•"/>
            </a:pPr>
            <a:r>
              <a:rPr lang="en-US" sz="3200" dirty="0"/>
              <a:t>Advise the client to include fruits, like paw paws, sweet bananas, avocados, and vegetables in their diet.</a:t>
            </a:r>
          </a:p>
          <a:p>
            <a:pPr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Refer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7620000" cy="4873752"/>
          </a:xfrm>
        </p:spPr>
        <p:txBody>
          <a:bodyPr>
            <a:normAutofit/>
          </a:bodyPr>
          <a:lstStyle/>
          <a:p>
            <a:pPr marL="0" indent="0"/>
            <a:r>
              <a:rPr lang="en-US" sz="3200" dirty="0"/>
              <a:t>In case there is no response to the client’s efforts to follow your advice, </a:t>
            </a:r>
            <a:r>
              <a:rPr lang="en-US" sz="3200" b="1" dirty="0"/>
              <a:t>REFER</a:t>
            </a:r>
            <a:r>
              <a:rPr lang="en-US" sz="3200" dirty="0"/>
              <a:t> to a health facility where a proper assessment can be done.</a:t>
            </a:r>
          </a:p>
          <a:p>
            <a:pPr>
              <a:buFont typeface="Arial" pitchFamily="34" charset="0"/>
              <a:buChar char="•"/>
            </a:pPr>
            <a:endParaRPr lang="en-US" sz="3200" dirty="0"/>
          </a:p>
          <a:p>
            <a:pPr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Exercise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Assessing for and managing gastrointestinal infections </a:t>
            </a:r>
          </a:p>
        </p:txBody>
      </p:sp>
    </p:spTree>
    <p:extLst>
      <p:ext uri="{BB962C8B-B14F-4D97-AF65-F5344CB8AC3E}">
        <p14:creationId xmlns:p14="http://schemas.microsoft.com/office/powerpoint/2010/main" val="189506963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Review of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46075" lvl="0" indent="-346075"/>
            <a:r>
              <a:rPr lang="en-US" dirty="0" smtClean="0"/>
              <a:t>We should now be able to: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Explain </a:t>
            </a:r>
            <a:r>
              <a:rPr lang="en-US" dirty="0"/>
              <a:t>how to assess and manage an adult’s diarrhoea (including when to refer).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Explain </a:t>
            </a:r>
            <a:r>
              <a:rPr lang="en-US" dirty="0"/>
              <a:t>how to assess and manage a child’s diarrhoea (including when to refer).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Explain </a:t>
            </a:r>
            <a:r>
              <a:rPr lang="en-US" dirty="0"/>
              <a:t>how to assess and manage an adult’s heartburn at the health shop (including when to refer).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Explain </a:t>
            </a:r>
            <a:r>
              <a:rPr lang="en-US" dirty="0"/>
              <a:t>how to assess and manage an adult’s constipation (including when to refer).</a:t>
            </a:r>
          </a:p>
        </p:txBody>
      </p:sp>
    </p:spTree>
    <p:extLst>
      <p:ext uri="{BB962C8B-B14F-4D97-AF65-F5344CB8AC3E}">
        <p14:creationId xmlns:p14="http://schemas.microsoft.com/office/powerpoint/2010/main" val="829972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Definition and Overview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848600" cy="487375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/>
              <a:t>Diarrhoea is the frequent passage of watery stool 4 or more times in 24 hrs.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Diarrhoea is a symptom of other conditions, often infections. 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The main cause of death due to diarrhoea is dehydration: loss of too much water from the body.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/>
              <a:t>Causes of Diarrhoea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77200" cy="4495799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/>
              <a:t>Viruses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Bacteria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Protozoa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Malnutrition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305800" cy="11430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n-US" dirty="0"/>
              <a:t>Signs and Symptoms of </a:t>
            </a:r>
            <a:r>
              <a:rPr lang="en-US" u="sng" dirty="0"/>
              <a:t>Viral</a:t>
            </a:r>
            <a:r>
              <a:rPr lang="en-US" dirty="0"/>
              <a:t> Diarrhoea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229600" cy="4572000"/>
          </a:xfrm>
        </p:spPr>
        <p:txBody>
          <a:bodyPr>
            <a:normAutofit/>
          </a:bodyPr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en-GB" dirty="0"/>
              <a:t>Most common 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GB" dirty="0"/>
              <a:t>Usually mild-to-moderate symptoms: </a:t>
            </a:r>
          </a:p>
          <a:p>
            <a:pPr lvl="1">
              <a:defRPr/>
            </a:pPr>
            <a:r>
              <a:rPr lang="en-GB" dirty="0"/>
              <a:t>Frequent, watery bowel movements</a:t>
            </a:r>
          </a:p>
          <a:p>
            <a:pPr lvl="1">
              <a:defRPr/>
            </a:pPr>
            <a:r>
              <a:rPr lang="en-GB" dirty="0"/>
              <a:t>Abdominal cramps</a:t>
            </a:r>
          </a:p>
          <a:p>
            <a:pPr lvl="1">
              <a:defRPr/>
            </a:pPr>
            <a:r>
              <a:rPr lang="en-GB" dirty="0"/>
              <a:t>Low-grade fever 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GB" dirty="0"/>
              <a:t>Diarrhoea generally lasts from 3 to 7 days. 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GB" dirty="0"/>
              <a:t>Common cause of epidemics of diarrhoea among adults and school age children.</a:t>
            </a:r>
            <a:endParaRPr lang="en-US" dirty="0"/>
          </a:p>
          <a:p>
            <a:pPr eaLnBrk="1" hangingPunct="1"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001000" cy="5257800"/>
          </a:xfrm>
        </p:spPr>
        <p:txBody>
          <a:bodyPr>
            <a:normAutofit/>
          </a:bodyPr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en-GB" dirty="0"/>
              <a:t>Most cases of </a:t>
            </a:r>
            <a:r>
              <a:rPr lang="en-GB" b="1" dirty="0"/>
              <a:t>viral</a:t>
            </a:r>
            <a:r>
              <a:rPr lang="en-GB" dirty="0"/>
              <a:t> diarrhoea improve on their own.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GB" dirty="0"/>
              <a:t>Provide supportive treatment: </a:t>
            </a:r>
          </a:p>
          <a:p>
            <a:pPr lvl="1">
              <a:defRPr/>
            </a:pPr>
            <a:r>
              <a:rPr lang="en-GB" dirty="0"/>
              <a:t>ORS (oral rehydration solution) after every bowel movement. </a:t>
            </a:r>
          </a:p>
          <a:p>
            <a:pPr lvl="1">
              <a:defRPr/>
            </a:pPr>
            <a:r>
              <a:rPr lang="en-GB" dirty="0"/>
              <a:t>Zinc </a:t>
            </a:r>
            <a:r>
              <a:rPr lang="en-GB" dirty="0" smtClean="0"/>
              <a:t>sulphate tablets</a:t>
            </a:r>
            <a:endParaRPr lang="en-GB" dirty="0"/>
          </a:p>
          <a:p>
            <a:pPr lvl="1">
              <a:defRPr/>
            </a:pPr>
            <a:r>
              <a:rPr lang="en-GB" dirty="0"/>
              <a:t>Paracetamol 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305800" cy="114300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sz="4000" dirty="0"/>
              <a:t>Management of </a:t>
            </a:r>
            <a:r>
              <a:rPr lang="en-US" sz="4000" u="sng" dirty="0"/>
              <a:t>Viral</a:t>
            </a:r>
            <a:r>
              <a:rPr lang="en-US" sz="4000" dirty="0"/>
              <a:t> Diarrhoea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848600" cy="4953000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GB" dirty="0"/>
              <a:t>Bacterial infections cause more serious cases of diarrhoea.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GB" dirty="0"/>
              <a:t>Symptoms are severe:</a:t>
            </a:r>
          </a:p>
          <a:p>
            <a:pPr lvl="1">
              <a:defRPr/>
            </a:pPr>
            <a:r>
              <a:rPr lang="en-GB" dirty="0"/>
              <a:t>Vomiting </a:t>
            </a:r>
          </a:p>
          <a:p>
            <a:pPr lvl="1">
              <a:defRPr/>
            </a:pPr>
            <a:r>
              <a:rPr lang="en-GB" dirty="0"/>
              <a:t>Fever</a:t>
            </a:r>
          </a:p>
          <a:p>
            <a:pPr lvl="1">
              <a:defRPr/>
            </a:pPr>
            <a:r>
              <a:rPr lang="en-GB" dirty="0"/>
              <a:t>Severe abdominal cramps or abdominal pain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GB" dirty="0"/>
              <a:t>The stool may contain mucus, pus, or bright red blood. </a:t>
            </a:r>
          </a:p>
          <a:p>
            <a:endParaRPr lang="en-US" sz="2400" dirty="0"/>
          </a:p>
          <a:p>
            <a:pPr>
              <a:buFont typeface="Arial" pitchFamily="34" charset="0"/>
              <a:buChar char="•"/>
              <a:defRPr/>
            </a:pPr>
            <a:endParaRPr lang="en-GB" sz="2400" dirty="0">
              <a:solidFill>
                <a:schemeClr val="accent1"/>
              </a:solidFill>
            </a:endParaRPr>
          </a:p>
          <a:p>
            <a:endParaRPr lang="en-US" sz="240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305800" cy="11430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n-US" dirty="0"/>
              <a:t>Signs and Symptoms of </a:t>
            </a:r>
            <a:r>
              <a:rPr lang="en-US" u="sng" dirty="0"/>
              <a:t>Bacterial </a:t>
            </a:r>
            <a:r>
              <a:rPr lang="en-US" dirty="0"/>
              <a:t>Diarrhoea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5954878</TotalTime>
  <Words>1874</Words>
  <Application>Microsoft Office PowerPoint</Application>
  <PresentationFormat>On-screen Show (4:3)</PresentationFormat>
  <Paragraphs>265</Paragraphs>
  <Slides>44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1" baseType="lpstr">
      <vt:lpstr>Arial</vt:lpstr>
      <vt:lpstr>Calibri</vt:lpstr>
      <vt:lpstr>Cambria</vt:lpstr>
      <vt:lpstr>Courier New</vt:lpstr>
      <vt:lpstr>Times New Roman</vt:lpstr>
      <vt:lpstr>Wingdings</vt:lpstr>
      <vt:lpstr>Office Theme</vt:lpstr>
      <vt:lpstr>Health Shops Training Zambia</vt:lpstr>
      <vt:lpstr>Objectives </vt:lpstr>
      <vt:lpstr>Introduction </vt:lpstr>
      <vt:lpstr>Diarrhoea </vt:lpstr>
      <vt:lpstr>Definition and Overview </vt:lpstr>
      <vt:lpstr>Causes of Diarrhoea</vt:lpstr>
      <vt:lpstr>Signs and Symptoms of Viral Diarrhoea</vt:lpstr>
      <vt:lpstr>Management of Viral Diarrhoea</vt:lpstr>
      <vt:lpstr>Signs and Symptoms of Bacterial Diarrhoea</vt:lpstr>
      <vt:lpstr>Management of Bacterial Diarrhoea</vt:lpstr>
      <vt:lpstr>Signs and Symptoms of Protozoal Diarrhoea</vt:lpstr>
      <vt:lpstr>Management of Protozoal Diarrhoea</vt:lpstr>
      <vt:lpstr>Dehydration: A Serious Problem</vt:lpstr>
      <vt:lpstr>Dehydration: Causes</vt:lpstr>
      <vt:lpstr>Note: Thick, Black Stool</vt:lpstr>
      <vt:lpstr>Diarrhoea in Children Under 5 Yrs.</vt:lpstr>
      <vt:lpstr>Assessment of Diarrhoea in Children Under 5 Yrs.</vt:lpstr>
      <vt:lpstr>Assessment of Dehydration in Children Under 5 Years</vt:lpstr>
      <vt:lpstr>Assessment of Dehydration in Children Under 5 Years (2)</vt:lpstr>
      <vt:lpstr>Management of Mild Dehydration in a Child Under 5 Years</vt:lpstr>
      <vt:lpstr>Management of Mild Dehydration in a Child Under 5 Years (2)</vt:lpstr>
      <vt:lpstr>Management of Mild Dehydration in a Child Under 5 Years (3)</vt:lpstr>
      <vt:lpstr>Guidelines for Referral of Diarrhoeal Cases in Children</vt:lpstr>
      <vt:lpstr>Exercise 1</vt:lpstr>
      <vt:lpstr>Skin Pinch for Assessing Dehydration in Children Under 5 Yrs.  </vt:lpstr>
      <vt:lpstr>Prevention of Diarrhoea (1) </vt:lpstr>
      <vt:lpstr>Prevention of Diarrhoea (2) </vt:lpstr>
      <vt:lpstr>Heartburn </vt:lpstr>
      <vt:lpstr>Definition and Overview  </vt:lpstr>
      <vt:lpstr>Causes of Heartburn</vt:lpstr>
      <vt:lpstr>Factors That May Contribute to Heartburn</vt:lpstr>
      <vt:lpstr>General Preventive Measures </vt:lpstr>
      <vt:lpstr>General Preventive Measures (2) </vt:lpstr>
      <vt:lpstr>Drug Treatment</vt:lpstr>
      <vt:lpstr>Dose/Dosage of Antacids (For Adults) </vt:lpstr>
      <vt:lpstr>Guidelines for Referral</vt:lpstr>
      <vt:lpstr>Constipation </vt:lpstr>
      <vt:lpstr>Definition and Overview </vt:lpstr>
      <vt:lpstr>Causes of Constipation </vt:lpstr>
      <vt:lpstr>Signs and Symptoms </vt:lpstr>
      <vt:lpstr>Management at the Health Shop</vt:lpstr>
      <vt:lpstr>Refer</vt:lpstr>
      <vt:lpstr>Exercise 2</vt:lpstr>
      <vt:lpstr>Review of Objectives</vt:lpstr>
    </vt:vector>
  </TitlesOfParts>
  <Company>MSH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athomson</dc:creator>
  <cp:lastModifiedBy>Owner</cp:lastModifiedBy>
  <cp:revision>560</cp:revision>
  <dcterms:created xsi:type="dcterms:W3CDTF">2011-09-08T16:26:48Z</dcterms:created>
  <dcterms:modified xsi:type="dcterms:W3CDTF">2017-04-24T21:27:10Z</dcterms:modified>
</cp:coreProperties>
</file>