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slideLayouts/slideLayout12.xml" ContentType="application/vnd.openxmlformats-officedocument.presentationml.slideLayout+xml"/>
  <Override PartName="/ppt/theme/theme4.xml" ContentType="application/vnd.openxmlformats-officedocument.theme+xml"/>
  <Override PartName="/ppt/tags/tag3.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5.xml" ContentType="application/vnd.openxmlformats-officedocument.theme+xml"/>
  <Override PartName="/ppt/tags/tag4.xml" ContentType="application/vnd.openxmlformats-officedocument.presentationml.tags+xml"/>
  <Override PartName="/ppt/slideLayouts/slideLayout22.xml" ContentType="application/vnd.openxmlformats-officedocument.presentationml.slideLayout+xml"/>
  <Override PartName="/ppt/theme/theme6.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7.xml" ContentType="application/vnd.openxmlformats-officedocument.theme+xml"/>
  <Override PartName="/ppt/tags/tag5.xml" ContentType="application/vnd.openxmlformats-officedocument.presentationml.tags+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8.xml" ContentType="application/vnd.openxmlformats-officedocument.theme+xml"/>
  <Override PartName="/ppt/tags/tag6.xml" ContentType="application/vnd.openxmlformats-officedocument.presentationml.tags+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9.xml" ContentType="application/vnd.openxmlformats-officedocument.theme+xml"/>
  <Override PartName="/ppt/tags/tag7.xml" ContentType="application/vnd.openxmlformats-officedocument.presentationml.tags+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10.xml" ContentType="application/vnd.openxmlformats-officedocument.theme+xml"/>
  <Override PartName="/ppt/tags/tag8.xml" ContentType="application/vnd.openxmlformats-officedocument.presentationml.tags+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11.xml" ContentType="application/vnd.openxmlformats-officedocument.theme+xml"/>
  <Override PartName="/ppt/tags/tag9.xml" ContentType="application/vnd.openxmlformats-officedocument.presentationml.tags+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12.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12.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tags/tag13.xml" ContentType="application/vnd.openxmlformats-officedocument.presentationml.tag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ags/tag14.xml" ContentType="application/vnd.openxmlformats-officedocument.presentationml.tags+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tags/tag15.xml" ContentType="application/vnd.openxmlformats-officedocument.presentationml.tags+xml"/>
  <Override PartName="/ppt/notesSlides/notesSlide61.xml" ContentType="application/vnd.openxmlformats-officedocument.presentationml.notesSlide+xml"/>
  <Override PartName="/ppt/tags/tag16.xml" ContentType="application/vnd.openxmlformats-officedocument.presentationml.tags+xml"/>
  <Override PartName="/ppt/notesSlides/notesSlide62.xml" ContentType="application/vnd.openxmlformats-officedocument.presentationml.notesSlide+xml"/>
  <Override PartName="/ppt/tags/tag17.xml" ContentType="application/vnd.openxmlformats-officedocument.presentationml.tags+xml"/>
  <Override PartName="/ppt/notesSlides/notesSlide63.xml" ContentType="application/vnd.openxmlformats-officedocument.presentationml.notesSlide+xml"/>
  <Override PartName="/ppt/tags/tag18.xml" ContentType="application/vnd.openxmlformats-officedocument.presentationml.tags+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tags/tag19.xml" ContentType="application/vnd.openxmlformats-officedocument.presentationml.tags+xml"/>
  <Override PartName="/ppt/notesSlides/notesSlide66.xml" ContentType="application/vnd.openxmlformats-officedocument.presentationml.notesSlide+xml"/>
  <Override PartName="/ppt/tags/tag20.xml" ContentType="application/vnd.openxmlformats-officedocument.presentationml.tags+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8" r:id="rId3"/>
    <p:sldMasterId id="2147483686" r:id="rId4"/>
    <p:sldMasterId id="2147483713" r:id="rId5"/>
    <p:sldMasterId id="2147483723" r:id="rId6"/>
    <p:sldMasterId id="2147483725" r:id="rId7"/>
    <p:sldMasterId id="2147483735" r:id="rId8"/>
    <p:sldMasterId id="2147483745" r:id="rId9"/>
    <p:sldMasterId id="2147483755" r:id="rId10"/>
    <p:sldMasterId id="2147483764" r:id="rId11"/>
    <p:sldMasterId id="2147483773" r:id="rId12"/>
    <p:sldMasterId id="2147483777" r:id="rId13"/>
  </p:sldMasterIdLst>
  <p:notesMasterIdLst>
    <p:notesMasterId r:id="rId102"/>
  </p:notesMasterIdLst>
  <p:sldIdLst>
    <p:sldId id="258" r:id="rId14"/>
    <p:sldId id="259" r:id="rId15"/>
    <p:sldId id="260" r:id="rId16"/>
    <p:sldId id="261" r:id="rId17"/>
    <p:sldId id="345" r:id="rId18"/>
    <p:sldId id="263" r:id="rId19"/>
    <p:sldId id="264" r:id="rId20"/>
    <p:sldId id="346" r:id="rId21"/>
    <p:sldId id="374" r:id="rId22"/>
    <p:sldId id="267" r:id="rId23"/>
    <p:sldId id="268" r:id="rId24"/>
    <p:sldId id="269" r:id="rId25"/>
    <p:sldId id="270" r:id="rId26"/>
    <p:sldId id="271" r:id="rId27"/>
    <p:sldId id="272" r:id="rId28"/>
    <p:sldId id="273" r:id="rId29"/>
    <p:sldId id="274" r:id="rId30"/>
    <p:sldId id="275" r:id="rId31"/>
    <p:sldId id="347" r:id="rId32"/>
    <p:sldId id="348" r:id="rId33"/>
    <p:sldId id="278" r:id="rId34"/>
    <p:sldId id="279" r:id="rId35"/>
    <p:sldId id="280" r:id="rId36"/>
    <p:sldId id="281" r:id="rId37"/>
    <p:sldId id="282" r:id="rId38"/>
    <p:sldId id="283" r:id="rId39"/>
    <p:sldId id="284" r:id="rId40"/>
    <p:sldId id="302" r:id="rId41"/>
    <p:sldId id="371" r:id="rId42"/>
    <p:sldId id="286" r:id="rId43"/>
    <p:sldId id="287" r:id="rId44"/>
    <p:sldId id="288" r:id="rId45"/>
    <p:sldId id="289" r:id="rId46"/>
    <p:sldId id="290" r:id="rId47"/>
    <p:sldId id="291" r:id="rId48"/>
    <p:sldId id="301" r:id="rId49"/>
    <p:sldId id="292" r:id="rId50"/>
    <p:sldId id="293" r:id="rId51"/>
    <p:sldId id="294" r:id="rId52"/>
    <p:sldId id="295" r:id="rId53"/>
    <p:sldId id="363" r:id="rId54"/>
    <p:sldId id="296" r:id="rId55"/>
    <p:sldId id="297" r:id="rId56"/>
    <p:sldId id="298" r:id="rId57"/>
    <p:sldId id="370" r:id="rId58"/>
    <p:sldId id="303" r:id="rId59"/>
    <p:sldId id="304" r:id="rId60"/>
    <p:sldId id="305" r:id="rId61"/>
    <p:sldId id="306" r:id="rId62"/>
    <p:sldId id="307" r:id="rId63"/>
    <p:sldId id="308" r:id="rId64"/>
    <p:sldId id="365" r:id="rId65"/>
    <p:sldId id="366" r:id="rId66"/>
    <p:sldId id="309" r:id="rId67"/>
    <p:sldId id="310" r:id="rId68"/>
    <p:sldId id="311" r:id="rId69"/>
    <p:sldId id="312" r:id="rId70"/>
    <p:sldId id="313" r:id="rId71"/>
    <p:sldId id="314" r:id="rId72"/>
    <p:sldId id="315" r:id="rId73"/>
    <p:sldId id="316" r:id="rId74"/>
    <p:sldId id="317" r:id="rId75"/>
    <p:sldId id="373" r:id="rId76"/>
    <p:sldId id="318" r:id="rId77"/>
    <p:sldId id="319" r:id="rId78"/>
    <p:sldId id="320" r:id="rId79"/>
    <p:sldId id="321" r:id="rId80"/>
    <p:sldId id="362" r:id="rId81"/>
    <p:sldId id="322" r:id="rId82"/>
    <p:sldId id="323" r:id="rId83"/>
    <p:sldId id="324" r:id="rId84"/>
    <p:sldId id="325" r:id="rId85"/>
    <p:sldId id="326" r:id="rId86"/>
    <p:sldId id="327" r:id="rId87"/>
    <p:sldId id="328" r:id="rId88"/>
    <p:sldId id="364" r:id="rId89"/>
    <p:sldId id="330" r:id="rId90"/>
    <p:sldId id="329" r:id="rId91"/>
    <p:sldId id="332" r:id="rId92"/>
    <p:sldId id="353" r:id="rId93"/>
    <p:sldId id="333" r:id="rId94"/>
    <p:sldId id="335" r:id="rId95"/>
    <p:sldId id="336" r:id="rId96"/>
    <p:sldId id="337" r:id="rId97"/>
    <p:sldId id="338" r:id="rId98"/>
    <p:sldId id="351" r:id="rId99"/>
    <p:sldId id="340" r:id="rId100"/>
    <p:sldId id="343" r:id="rId101"/>
  </p:sldIdLst>
  <p:sldSz cx="12192000" cy="6858000"/>
  <p:notesSz cx="6858000" cy="9144000"/>
  <p:custDataLst>
    <p:tags r:id="rId10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CC738"/>
    <a:srgbClr val="000066"/>
    <a:srgbClr val="1B2F7F"/>
    <a:srgbClr val="8AC8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70751" autoAdjust="0"/>
  </p:normalViewPr>
  <p:slideViewPr>
    <p:cSldViewPr snapToGrid="0">
      <p:cViewPr varScale="1">
        <p:scale>
          <a:sx n="54" d="100"/>
          <a:sy n="54" d="100"/>
        </p:scale>
        <p:origin x="1728" y="82"/>
      </p:cViewPr>
      <p:guideLst>
        <p:guide orient="horz" pos="2160"/>
        <p:guide pos="3840"/>
      </p:guideLst>
    </p:cSldViewPr>
  </p:slideViewPr>
  <p:outlineViewPr>
    <p:cViewPr>
      <p:scale>
        <a:sx n="33" d="100"/>
        <a:sy n="33" d="100"/>
      </p:scale>
      <p:origin x="0" y="2952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3.xml"/><Relationship Id="rId21" Type="http://schemas.openxmlformats.org/officeDocument/2006/relationships/slide" Target="slides/slide8.xml"/><Relationship Id="rId42" Type="http://schemas.openxmlformats.org/officeDocument/2006/relationships/slide" Target="slides/slide29.xml"/><Relationship Id="rId47" Type="http://schemas.openxmlformats.org/officeDocument/2006/relationships/slide" Target="slides/slide34.xml"/><Relationship Id="rId63" Type="http://schemas.openxmlformats.org/officeDocument/2006/relationships/slide" Target="slides/slide50.xml"/><Relationship Id="rId68" Type="http://schemas.openxmlformats.org/officeDocument/2006/relationships/slide" Target="slides/slide55.xml"/><Relationship Id="rId84" Type="http://schemas.openxmlformats.org/officeDocument/2006/relationships/slide" Target="slides/slide71.xml"/><Relationship Id="rId89" Type="http://schemas.openxmlformats.org/officeDocument/2006/relationships/slide" Target="slides/slide76.xml"/><Relationship Id="rId7" Type="http://schemas.openxmlformats.org/officeDocument/2006/relationships/slideMaster" Target="slideMasters/slideMaster7.xml"/><Relationship Id="rId71" Type="http://schemas.openxmlformats.org/officeDocument/2006/relationships/slide" Target="slides/slide58.xml"/><Relationship Id="rId92" Type="http://schemas.openxmlformats.org/officeDocument/2006/relationships/slide" Target="slides/slide79.xml"/><Relationship Id="rId2" Type="http://schemas.openxmlformats.org/officeDocument/2006/relationships/slideMaster" Target="slideMasters/slideMaster2.xml"/><Relationship Id="rId16" Type="http://schemas.openxmlformats.org/officeDocument/2006/relationships/slide" Target="slides/slide3.xml"/><Relationship Id="rId29" Type="http://schemas.openxmlformats.org/officeDocument/2006/relationships/slide" Target="slides/slide16.xml"/><Relationship Id="rId107" Type="http://schemas.openxmlformats.org/officeDocument/2006/relationships/tableStyles" Target="tableStyles.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3" Type="http://schemas.openxmlformats.org/officeDocument/2006/relationships/slide" Target="slides/slide40.xml"/><Relationship Id="rId58" Type="http://schemas.openxmlformats.org/officeDocument/2006/relationships/slide" Target="slides/slide45.xml"/><Relationship Id="rId66" Type="http://schemas.openxmlformats.org/officeDocument/2006/relationships/slide" Target="slides/slide53.xml"/><Relationship Id="rId74" Type="http://schemas.openxmlformats.org/officeDocument/2006/relationships/slide" Target="slides/slide61.xml"/><Relationship Id="rId79" Type="http://schemas.openxmlformats.org/officeDocument/2006/relationships/slide" Target="slides/slide66.xml"/><Relationship Id="rId87" Type="http://schemas.openxmlformats.org/officeDocument/2006/relationships/slide" Target="slides/slide74.xml"/><Relationship Id="rId102"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48.xml"/><Relationship Id="rId82" Type="http://schemas.openxmlformats.org/officeDocument/2006/relationships/slide" Target="slides/slide69.xml"/><Relationship Id="rId90" Type="http://schemas.openxmlformats.org/officeDocument/2006/relationships/slide" Target="slides/slide77.xml"/><Relationship Id="rId95" Type="http://schemas.openxmlformats.org/officeDocument/2006/relationships/slide" Target="slides/slide82.xml"/><Relationship Id="rId19" Type="http://schemas.openxmlformats.org/officeDocument/2006/relationships/slide" Target="slides/slide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slide" Target="slides/slide35.xml"/><Relationship Id="rId56" Type="http://schemas.openxmlformats.org/officeDocument/2006/relationships/slide" Target="slides/slide43.xml"/><Relationship Id="rId64" Type="http://schemas.openxmlformats.org/officeDocument/2006/relationships/slide" Target="slides/slide51.xml"/><Relationship Id="rId69" Type="http://schemas.openxmlformats.org/officeDocument/2006/relationships/slide" Target="slides/slide56.xml"/><Relationship Id="rId77" Type="http://schemas.openxmlformats.org/officeDocument/2006/relationships/slide" Target="slides/slide64.xml"/><Relationship Id="rId100" Type="http://schemas.openxmlformats.org/officeDocument/2006/relationships/slide" Target="slides/slide87.xml"/><Relationship Id="rId105"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38.xml"/><Relationship Id="rId72" Type="http://schemas.openxmlformats.org/officeDocument/2006/relationships/slide" Target="slides/slide59.xml"/><Relationship Id="rId80" Type="http://schemas.openxmlformats.org/officeDocument/2006/relationships/slide" Target="slides/slide67.xml"/><Relationship Id="rId85" Type="http://schemas.openxmlformats.org/officeDocument/2006/relationships/slide" Target="slides/slide72.xml"/><Relationship Id="rId93" Type="http://schemas.openxmlformats.org/officeDocument/2006/relationships/slide" Target="slides/slide80.xml"/><Relationship Id="rId98" Type="http://schemas.openxmlformats.org/officeDocument/2006/relationships/slide" Target="slides/slide85.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59" Type="http://schemas.openxmlformats.org/officeDocument/2006/relationships/slide" Target="slides/slide46.xml"/><Relationship Id="rId67" Type="http://schemas.openxmlformats.org/officeDocument/2006/relationships/slide" Target="slides/slide54.xml"/><Relationship Id="rId103" Type="http://schemas.openxmlformats.org/officeDocument/2006/relationships/tags" Target="tags/tag1.xml"/><Relationship Id="rId108" Type="http://schemas.microsoft.com/office/2016/11/relationships/changesInfo" Target="changesInfos/changesInfo1.xml"/><Relationship Id="rId20" Type="http://schemas.openxmlformats.org/officeDocument/2006/relationships/slide" Target="slides/slide7.xml"/><Relationship Id="rId41" Type="http://schemas.openxmlformats.org/officeDocument/2006/relationships/slide" Target="slides/slide28.xml"/><Relationship Id="rId54" Type="http://schemas.openxmlformats.org/officeDocument/2006/relationships/slide" Target="slides/slide41.xml"/><Relationship Id="rId62" Type="http://schemas.openxmlformats.org/officeDocument/2006/relationships/slide" Target="slides/slide49.xml"/><Relationship Id="rId70" Type="http://schemas.openxmlformats.org/officeDocument/2006/relationships/slide" Target="slides/slide57.xml"/><Relationship Id="rId75" Type="http://schemas.openxmlformats.org/officeDocument/2006/relationships/slide" Target="slides/slide62.xml"/><Relationship Id="rId83" Type="http://schemas.openxmlformats.org/officeDocument/2006/relationships/slide" Target="slides/slide70.xml"/><Relationship Id="rId88" Type="http://schemas.openxmlformats.org/officeDocument/2006/relationships/slide" Target="slides/slide75.xml"/><Relationship Id="rId91" Type="http://schemas.openxmlformats.org/officeDocument/2006/relationships/slide" Target="slides/slide78.xml"/><Relationship Id="rId96" Type="http://schemas.openxmlformats.org/officeDocument/2006/relationships/slide" Target="slides/slide83.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openxmlformats.org/officeDocument/2006/relationships/slide" Target="slides/slide44.xml"/><Relationship Id="rId106" Type="http://schemas.openxmlformats.org/officeDocument/2006/relationships/theme" Target="theme/theme1.xml"/><Relationship Id="rId10" Type="http://schemas.openxmlformats.org/officeDocument/2006/relationships/slideMaster" Target="slideMasters/slideMaster10.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slide" Target="slides/slide39.xml"/><Relationship Id="rId60" Type="http://schemas.openxmlformats.org/officeDocument/2006/relationships/slide" Target="slides/slide47.xml"/><Relationship Id="rId65" Type="http://schemas.openxmlformats.org/officeDocument/2006/relationships/slide" Target="slides/slide52.xml"/><Relationship Id="rId73" Type="http://schemas.openxmlformats.org/officeDocument/2006/relationships/slide" Target="slides/slide60.xml"/><Relationship Id="rId78" Type="http://schemas.openxmlformats.org/officeDocument/2006/relationships/slide" Target="slides/slide65.xml"/><Relationship Id="rId81" Type="http://schemas.openxmlformats.org/officeDocument/2006/relationships/slide" Target="slides/slide68.xml"/><Relationship Id="rId86" Type="http://schemas.openxmlformats.org/officeDocument/2006/relationships/slide" Target="slides/slide73.xml"/><Relationship Id="rId94" Type="http://schemas.openxmlformats.org/officeDocument/2006/relationships/slide" Target="slides/slide81.xml"/><Relationship Id="rId99" Type="http://schemas.openxmlformats.org/officeDocument/2006/relationships/slide" Target="slides/slide86.xml"/><Relationship Id="rId101" Type="http://schemas.openxmlformats.org/officeDocument/2006/relationships/slide" Target="slides/slide88.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5.xml"/><Relationship Id="rId39" Type="http://schemas.openxmlformats.org/officeDocument/2006/relationships/slide" Target="slides/slide26.xml"/><Relationship Id="rId34" Type="http://schemas.openxmlformats.org/officeDocument/2006/relationships/slide" Target="slides/slide21.xml"/><Relationship Id="rId50" Type="http://schemas.openxmlformats.org/officeDocument/2006/relationships/slide" Target="slides/slide37.xml"/><Relationship Id="rId55" Type="http://schemas.openxmlformats.org/officeDocument/2006/relationships/slide" Target="slides/slide42.xml"/><Relationship Id="rId76" Type="http://schemas.openxmlformats.org/officeDocument/2006/relationships/slide" Target="slides/slide63.xml"/><Relationship Id="rId97" Type="http://schemas.openxmlformats.org/officeDocument/2006/relationships/slide" Target="slides/slide84.xml"/><Relationship Id="rId10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rina Yacobson" userId="23291031-6c17-4d60-a834-b425bfc74606" providerId="ADAL" clId="{7221D11F-5BF7-49C9-9174-047C8D016D30}"/>
    <pc:docChg chg="modSld">
      <pc:chgData name="Irina Yacobson" userId="23291031-6c17-4d60-a834-b425bfc74606" providerId="ADAL" clId="{7221D11F-5BF7-49C9-9174-047C8D016D30}" dt="2021-09-29T16:32:41.075" v="1" actId="14100"/>
      <pc:docMkLst>
        <pc:docMk/>
      </pc:docMkLst>
      <pc:sldChg chg="modSp mod">
        <pc:chgData name="Irina Yacobson" userId="23291031-6c17-4d60-a834-b425bfc74606" providerId="ADAL" clId="{7221D11F-5BF7-49C9-9174-047C8D016D30}" dt="2021-09-29T16:32:41.075" v="1" actId="14100"/>
        <pc:sldMkLst>
          <pc:docMk/>
          <pc:sldMk cId="3101735918" sldId="272"/>
        </pc:sldMkLst>
        <pc:picChg chg="mod">
          <ac:chgData name="Irina Yacobson" userId="23291031-6c17-4d60-a834-b425bfc74606" providerId="ADAL" clId="{7221D11F-5BF7-49C9-9174-047C8D016D30}" dt="2021-09-29T16:32:34.331" v="0" actId="14100"/>
          <ac:picMkLst>
            <pc:docMk/>
            <pc:sldMk cId="3101735918" sldId="272"/>
            <ac:picMk id="6" creationId="{00000000-0000-0000-0000-000000000000}"/>
          </ac:picMkLst>
        </pc:picChg>
        <pc:picChg chg="mod">
          <ac:chgData name="Irina Yacobson" userId="23291031-6c17-4d60-a834-b425bfc74606" providerId="ADAL" clId="{7221D11F-5BF7-49C9-9174-047C8D016D30}" dt="2021-09-29T16:32:41.075" v="1" actId="14100"/>
          <ac:picMkLst>
            <pc:docMk/>
            <pc:sldMk cId="3101735918" sldId="272"/>
            <ac:picMk id="12" creationId="{00000000-0000-0000-0000-000000000000}"/>
          </ac:picMkLst>
        </pc:picChg>
      </pc:sldChg>
    </pc:docChg>
  </pc:docChgLst>
  <pc:docChgLst>
    <pc:chgData name="Irina Yacobson" userId="23291031-6c17-4d60-a834-b425bfc74606" providerId="ADAL" clId="{FA603E4D-1A3D-4376-AD2C-1834178F43C0}"/>
    <pc:docChg chg="undo custSel modSld">
      <pc:chgData name="Irina Yacobson" userId="23291031-6c17-4d60-a834-b425bfc74606" providerId="ADAL" clId="{FA603E4D-1A3D-4376-AD2C-1834178F43C0}" dt="2021-07-08T18:41:06.936" v="8" actId="14100"/>
      <pc:docMkLst>
        <pc:docMk/>
      </pc:docMkLst>
      <pc:sldChg chg="modSp mod">
        <pc:chgData name="Irina Yacobson" userId="23291031-6c17-4d60-a834-b425bfc74606" providerId="ADAL" clId="{FA603E4D-1A3D-4376-AD2C-1834178F43C0}" dt="2021-07-08T18:40:51.701" v="6" actId="1076"/>
        <pc:sldMkLst>
          <pc:docMk/>
          <pc:sldMk cId="433456806" sldId="270"/>
        </pc:sldMkLst>
        <pc:picChg chg="mod">
          <ac:chgData name="Irina Yacobson" userId="23291031-6c17-4d60-a834-b425bfc74606" providerId="ADAL" clId="{FA603E4D-1A3D-4376-AD2C-1834178F43C0}" dt="2021-07-08T18:40:51.701" v="6" actId="1076"/>
          <ac:picMkLst>
            <pc:docMk/>
            <pc:sldMk cId="433456806" sldId="270"/>
            <ac:picMk id="3" creationId="{00000000-0000-0000-0000-000000000000}"/>
          </ac:picMkLst>
        </pc:picChg>
      </pc:sldChg>
      <pc:sldChg chg="modSp mod">
        <pc:chgData name="Irina Yacobson" userId="23291031-6c17-4d60-a834-b425bfc74606" providerId="ADAL" clId="{FA603E4D-1A3D-4376-AD2C-1834178F43C0}" dt="2021-07-08T18:40:19.264" v="2" actId="1076"/>
        <pc:sldMkLst>
          <pc:docMk/>
          <pc:sldMk cId="3873937889" sldId="271"/>
        </pc:sldMkLst>
        <pc:picChg chg="mod">
          <ac:chgData name="Irina Yacobson" userId="23291031-6c17-4d60-a834-b425bfc74606" providerId="ADAL" clId="{FA603E4D-1A3D-4376-AD2C-1834178F43C0}" dt="2021-07-08T18:40:19.264" v="2" actId="1076"/>
          <ac:picMkLst>
            <pc:docMk/>
            <pc:sldMk cId="3873937889" sldId="271"/>
            <ac:picMk id="3" creationId="{00000000-0000-0000-0000-000000000000}"/>
          </ac:picMkLst>
        </pc:picChg>
      </pc:sldChg>
      <pc:sldChg chg="modSp mod">
        <pc:chgData name="Irina Yacobson" userId="23291031-6c17-4d60-a834-b425bfc74606" providerId="ADAL" clId="{FA603E4D-1A3D-4376-AD2C-1834178F43C0}" dt="2021-07-08T18:41:06.936" v="8" actId="14100"/>
        <pc:sldMkLst>
          <pc:docMk/>
          <pc:sldMk cId="3101735918" sldId="272"/>
        </pc:sldMkLst>
        <pc:graphicFrameChg chg="mod modGraphic">
          <ac:chgData name="Irina Yacobson" userId="23291031-6c17-4d60-a834-b425bfc74606" providerId="ADAL" clId="{FA603E4D-1A3D-4376-AD2C-1834178F43C0}" dt="2021-07-08T18:41:06.936" v="8" actId="14100"/>
          <ac:graphicFrameMkLst>
            <pc:docMk/>
            <pc:sldMk cId="3101735918" sldId="272"/>
            <ac:graphicFrameMk id="3" creationId="{00000000-0000-0000-0000-000000000000}"/>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B7DE5D7-106F-8A41-B0A7-137D9A090CA5}" type="doc">
      <dgm:prSet loTypeId="urn:microsoft.com/office/officeart/2005/8/layout/radial3" loCatId="" qsTypeId="urn:microsoft.com/office/officeart/2005/8/quickstyle/simple4" qsCatId="simple" csTypeId="urn:microsoft.com/office/officeart/2005/8/colors/accent1_2" csCatId="accent1" phldr="1"/>
      <dgm:spPr/>
      <dgm:t>
        <a:bodyPr/>
        <a:lstStyle/>
        <a:p>
          <a:endParaRPr lang="en-US"/>
        </a:p>
      </dgm:t>
    </dgm:pt>
    <dgm:pt modelId="{6F125A06-E594-6A4D-BB1A-9B4410F54F6B}">
      <dgm:prSet phldrT="[Text]"/>
      <dgm:spPr>
        <a:gradFill flip="none" rotWithShape="1">
          <a:gsLst>
            <a:gs pos="66000">
              <a:srgbClr val="8CC738"/>
            </a:gs>
            <a:gs pos="100000">
              <a:srgbClr val="FFFFFF"/>
            </a:gs>
          </a:gsLst>
          <a:path path="circle">
            <a:fillToRect l="100000" t="100000"/>
          </a:path>
          <a:tileRect r="-100000" b="-100000"/>
        </a:gradFill>
      </dgm:spPr>
      <dgm:t>
        <a:bodyPr/>
        <a:lstStyle/>
        <a:p>
          <a:r>
            <a:rPr lang="en-US" dirty="0"/>
            <a:t>Healthy Children &amp; Communities</a:t>
          </a:r>
        </a:p>
      </dgm:t>
    </dgm:pt>
    <dgm:pt modelId="{DA723552-754E-8B48-AE62-9BE7CEEE6520}" type="parTrans" cxnId="{F62C52AA-1FEE-B64E-9034-FB7FED0B57DF}">
      <dgm:prSet/>
      <dgm:spPr/>
      <dgm:t>
        <a:bodyPr/>
        <a:lstStyle/>
        <a:p>
          <a:endParaRPr lang="en-US"/>
        </a:p>
      </dgm:t>
    </dgm:pt>
    <dgm:pt modelId="{262C66F5-6DB6-F74A-A304-1589ADB7E89D}" type="sibTrans" cxnId="{F62C52AA-1FEE-B64E-9034-FB7FED0B57DF}">
      <dgm:prSet/>
      <dgm:spPr/>
      <dgm:t>
        <a:bodyPr/>
        <a:lstStyle/>
        <a:p>
          <a:endParaRPr lang="en-US"/>
        </a:p>
      </dgm:t>
    </dgm:pt>
    <dgm:pt modelId="{E483C1E6-515A-7E46-A7D0-171EC5648C64}">
      <dgm:prSet phldrT="[Text]"/>
      <dgm:spPr>
        <a:gradFill flip="none" rotWithShape="1">
          <a:gsLst>
            <a:gs pos="66000">
              <a:srgbClr val="8CC738"/>
            </a:gs>
            <a:gs pos="100000">
              <a:srgbClr val="FFFFFF"/>
            </a:gs>
          </a:gsLst>
          <a:path path="circle">
            <a:fillToRect l="100000" t="100000"/>
          </a:path>
          <a:tileRect r="-100000" b="-100000"/>
        </a:gradFill>
      </dgm:spPr>
      <dgm:t>
        <a:bodyPr/>
        <a:lstStyle/>
        <a:p>
          <a:r>
            <a:rPr lang="en-US" dirty="0"/>
            <a:t>Hospitals</a:t>
          </a:r>
        </a:p>
      </dgm:t>
    </dgm:pt>
    <dgm:pt modelId="{6328A2C2-B084-A442-912D-ADF5A061C3A2}" type="parTrans" cxnId="{062FCCAB-EE25-684F-BCDF-EB604F1EB921}">
      <dgm:prSet/>
      <dgm:spPr/>
      <dgm:t>
        <a:bodyPr/>
        <a:lstStyle/>
        <a:p>
          <a:endParaRPr lang="en-US"/>
        </a:p>
      </dgm:t>
    </dgm:pt>
    <dgm:pt modelId="{1F64C445-DC42-0F4C-B8F8-A7ECC34FF35B}" type="sibTrans" cxnId="{062FCCAB-EE25-684F-BCDF-EB604F1EB921}">
      <dgm:prSet/>
      <dgm:spPr/>
      <dgm:t>
        <a:bodyPr/>
        <a:lstStyle/>
        <a:p>
          <a:endParaRPr lang="en-US"/>
        </a:p>
      </dgm:t>
    </dgm:pt>
    <dgm:pt modelId="{1EB01C38-C555-A44E-B107-D9F3B9EC26C6}">
      <dgm:prSet phldrT="[Text]"/>
      <dgm:spPr>
        <a:gradFill flip="none" rotWithShape="1">
          <a:gsLst>
            <a:gs pos="66000">
              <a:srgbClr val="8CC738"/>
            </a:gs>
            <a:gs pos="100000">
              <a:srgbClr val="FFFFFF"/>
            </a:gs>
          </a:gsLst>
          <a:path path="circle">
            <a:fillToRect l="100000" t="100000"/>
          </a:path>
          <a:tileRect r="-100000" b="-100000"/>
        </a:gradFill>
      </dgm:spPr>
      <dgm:t>
        <a:bodyPr/>
        <a:lstStyle/>
        <a:p>
          <a:r>
            <a:rPr lang="en-US" dirty="0"/>
            <a:t>Drug Stores</a:t>
          </a:r>
        </a:p>
      </dgm:t>
    </dgm:pt>
    <dgm:pt modelId="{F710F96F-9472-C548-BFFD-CB4555A721D1}" type="parTrans" cxnId="{2069D0F6-3A97-644E-AC7F-40970918EB00}">
      <dgm:prSet/>
      <dgm:spPr/>
      <dgm:t>
        <a:bodyPr/>
        <a:lstStyle/>
        <a:p>
          <a:endParaRPr lang="en-US"/>
        </a:p>
      </dgm:t>
    </dgm:pt>
    <dgm:pt modelId="{7494C67F-F1EB-4A4F-B74B-4DC8E9847257}" type="sibTrans" cxnId="{2069D0F6-3A97-644E-AC7F-40970918EB00}">
      <dgm:prSet/>
      <dgm:spPr/>
      <dgm:t>
        <a:bodyPr/>
        <a:lstStyle/>
        <a:p>
          <a:endParaRPr lang="en-US"/>
        </a:p>
      </dgm:t>
    </dgm:pt>
    <dgm:pt modelId="{3D3F72D7-E863-734D-B6C2-1E079E5C964A}">
      <dgm:prSet phldrT="[Text]"/>
      <dgm:spPr>
        <a:gradFill flip="none" rotWithShape="1">
          <a:gsLst>
            <a:gs pos="66000">
              <a:srgbClr val="8CC738"/>
            </a:gs>
            <a:gs pos="100000">
              <a:srgbClr val="FFFFFF"/>
            </a:gs>
          </a:gsLst>
          <a:path path="circle">
            <a:fillToRect l="100000" t="100000"/>
          </a:path>
          <a:tileRect r="-100000" b="-100000"/>
        </a:gradFill>
      </dgm:spPr>
      <dgm:t>
        <a:bodyPr/>
        <a:lstStyle/>
        <a:p>
          <a:r>
            <a:rPr lang="en-US" dirty="0"/>
            <a:t>Village Health Teams</a:t>
          </a:r>
        </a:p>
      </dgm:t>
    </dgm:pt>
    <dgm:pt modelId="{B8E212A3-DFF0-A14B-91DC-33C30931A59A}" type="parTrans" cxnId="{14A9DE2D-9E69-9A46-A49F-BC841DE98AD2}">
      <dgm:prSet/>
      <dgm:spPr/>
      <dgm:t>
        <a:bodyPr/>
        <a:lstStyle/>
        <a:p>
          <a:endParaRPr lang="en-US"/>
        </a:p>
      </dgm:t>
    </dgm:pt>
    <dgm:pt modelId="{3BB7673E-935E-0D4E-9724-5AC6F5586975}" type="sibTrans" cxnId="{14A9DE2D-9E69-9A46-A49F-BC841DE98AD2}">
      <dgm:prSet/>
      <dgm:spPr/>
      <dgm:t>
        <a:bodyPr/>
        <a:lstStyle/>
        <a:p>
          <a:endParaRPr lang="en-US"/>
        </a:p>
      </dgm:t>
    </dgm:pt>
    <dgm:pt modelId="{B16470C1-2DA2-C840-86C8-4BF552918F64}">
      <dgm:prSet phldrT="[Text]"/>
      <dgm:spPr>
        <a:gradFill flip="none" rotWithShape="1">
          <a:gsLst>
            <a:gs pos="66000">
              <a:srgbClr val="8CC738"/>
            </a:gs>
            <a:gs pos="100000">
              <a:srgbClr val="FFFFFF"/>
            </a:gs>
          </a:gsLst>
          <a:path path="circle">
            <a:fillToRect l="100000" t="100000"/>
          </a:path>
          <a:tileRect r="-100000" b="-100000"/>
        </a:gradFill>
      </dgm:spPr>
      <dgm:t>
        <a:bodyPr/>
        <a:lstStyle/>
        <a:p>
          <a:r>
            <a:rPr lang="en-US" dirty="0"/>
            <a:t>Health </a:t>
          </a:r>
          <a:r>
            <a:rPr lang="en-US" dirty="0" err="1"/>
            <a:t>Centres</a:t>
          </a:r>
          <a:endParaRPr lang="en-US" dirty="0"/>
        </a:p>
      </dgm:t>
    </dgm:pt>
    <dgm:pt modelId="{0D9F1524-2E93-3E43-896B-E743DAA5FF5B}" type="parTrans" cxnId="{A1A93DB2-C01D-0D42-B9BE-A59C0FAB1FC0}">
      <dgm:prSet/>
      <dgm:spPr/>
      <dgm:t>
        <a:bodyPr/>
        <a:lstStyle/>
        <a:p>
          <a:endParaRPr lang="en-US"/>
        </a:p>
      </dgm:t>
    </dgm:pt>
    <dgm:pt modelId="{FA125D58-91FE-9D47-87C8-848C34F437A9}" type="sibTrans" cxnId="{A1A93DB2-C01D-0D42-B9BE-A59C0FAB1FC0}">
      <dgm:prSet/>
      <dgm:spPr/>
      <dgm:t>
        <a:bodyPr/>
        <a:lstStyle/>
        <a:p>
          <a:endParaRPr lang="en-US"/>
        </a:p>
      </dgm:t>
    </dgm:pt>
    <dgm:pt modelId="{48EB224A-8821-CC4F-AA2C-49F61B772E62}" type="pres">
      <dgm:prSet presAssocID="{1B7DE5D7-106F-8A41-B0A7-137D9A090CA5}" presName="composite" presStyleCnt="0">
        <dgm:presLayoutVars>
          <dgm:chMax val="1"/>
          <dgm:dir/>
          <dgm:resizeHandles val="exact"/>
        </dgm:presLayoutVars>
      </dgm:prSet>
      <dgm:spPr/>
    </dgm:pt>
    <dgm:pt modelId="{D0B5F506-0221-0E47-9941-0B9D6FCDE2AA}" type="pres">
      <dgm:prSet presAssocID="{1B7DE5D7-106F-8A41-B0A7-137D9A090CA5}" presName="radial" presStyleCnt="0">
        <dgm:presLayoutVars>
          <dgm:animLvl val="ctr"/>
        </dgm:presLayoutVars>
      </dgm:prSet>
      <dgm:spPr/>
    </dgm:pt>
    <dgm:pt modelId="{E51163EF-6B73-704F-8ACE-CE9EAEED43C9}" type="pres">
      <dgm:prSet presAssocID="{6F125A06-E594-6A4D-BB1A-9B4410F54F6B}" presName="centerShape" presStyleLbl="vennNode1" presStyleIdx="0" presStyleCnt="5"/>
      <dgm:spPr/>
    </dgm:pt>
    <dgm:pt modelId="{48224C90-50FF-0A43-9213-309D1F39532D}" type="pres">
      <dgm:prSet presAssocID="{E483C1E6-515A-7E46-A7D0-171EC5648C64}" presName="node" presStyleLbl="vennNode1" presStyleIdx="1" presStyleCnt="5" custRadScaleRad="98212" custRadScaleInc="164358">
        <dgm:presLayoutVars>
          <dgm:bulletEnabled val="1"/>
        </dgm:presLayoutVars>
      </dgm:prSet>
      <dgm:spPr/>
    </dgm:pt>
    <dgm:pt modelId="{612890C3-EF9C-7E40-B3ED-86B440972302}" type="pres">
      <dgm:prSet presAssocID="{1EB01C38-C555-A44E-B107-D9F3B9EC26C6}" presName="node" presStyleLbl="vennNode1" presStyleIdx="2" presStyleCnt="5">
        <dgm:presLayoutVars>
          <dgm:bulletEnabled val="1"/>
        </dgm:presLayoutVars>
      </dgm:prSet>
      <dgm:spPr/>
    </dgm:pt>
    <dgm:pt modelId="{21543B3B-A9BC-D74B-8F29-E2E6E7994B62}" type="pres">
      <dgm:prSet presAssocID="{3D3F72D7-E863-734D-B6C2-1E079E5C964A}" presName="node" presStyleLbl="vennNode1" presStyleIdx="3" presStyleCnt="5" custRadScaleRad="96036" custRadScaleInc="28417">
        <dgm:presLayoutVars>
          <dgm:bulletEnabled val="1"/>
        </dgm:presLayoutVars>
      </dgm:prSet>
      <dgm:spPr/>
    </dgm:pt>
    <dgm:pt modelId="{1DC14413-6698-2C41-ACC2-61650FE3FB42}" type="pres">
      <dgm:prSet presAssocID="{B16470C1-2DA2-C840-86C8-4BF552918F64}" presName="node" presStyleLbl="vennNode1" presStyleIdx="4" presStyleCnt="5">
        <dgm:presLayoutVars>
          <dgm:bulletEnabled val="1"/>
        </dgm:presLayoutVars>
      </dgm:prSet>
      <dgm:spPr/>
    </dgm:pt>
  </dgm:ptLst>
  <dgm:cxnLst>
    <dgm:cxn modelId="{C4ABFB11-EE26-7549-96C5-0E27DACD560A}" type="presOf" srcId="{3D3F72D7-E863-734D-B6C2-1E079E5C964A}" destId="{21543B3B-A9BC-D74B-8F29-E2E6E7994B62}" srcOrd="0" destOrd="0" presId="urn:microsoft.com/office/officeart/2005/8/layout/radial3"/>
    <dgm:cxn modelId="{14A9DE2D-9E69-9A46-A49F-BC841DE98AD2}" srcId="{6F125A06-E594-6A4D-BB1A-9B4410F54F6B}" destId="{3D3F72D7-E863-734D-B6C2-1E079E5C964A}" srcOrd="2" destOrd="0" parTransId="{B8E212A3-DFF0-A14B-91DC-33C30931A59A}" sibTransId="{3BB7673E-935E-0D4E-9724-5AC6F5586975}"/>
    <dgm:cxn modelId="{8B8AED31-9C22-8144-B52E-2CE852D43E4E}" type="presOf" srcId="{E483C1E6-515A-7E46-A7D0-171EC5648C64}" destId="{48224C90-50FF-0A43-9213-309D1F39532D}" srcOrd="0" destOrd="0" presId="urn:microsoft.com/office/officeart/2005/8/layout/radial3"/>
    <dgm:cxn modelId="{F62C52AA-1FEE-B64E-9034-FB7FED0B57DF}" srcId="{1B7DE5D7-106F-8A41-B0A7-137D9A090CA5}" destId="{6F125A06-E594-6A4D-BB1A-9B4410F54F6B}" srcOrd="0" destOrd="0" parTransId="{DA723552-754E-8B48-AE62-9BE7CEEE6520}" sibTransId="{262C66F5-6DB6-F74A-A304-1589ADB7E89D}"/>
    <dgm:cxn modelId="{062FCCAB-EE25-684F-BCDF-EB604F1EB921}" srcId="{6F125A06-E594-6A4D-BB1A-9B4410F54F6B}" destId="{E483C1E6-515A-7E46-A7D0-171EC5648C64}" srcOrd="0" destOrd="0" parTransId="{6328A2C2-B084-A442-912D-ADF5A061C3A2}" sibTransId="{1F64C445-DC42-0F4C-B8F8-A7ECC34FF35B}"/>
    <dgm:cxn modelId="{A1A93DB2-C01D-0D42-B9BE-A59C0FAB1FC0}" srcId="{6F125A06-E594-6A4D-BB1A-9B4410F54F6B}" destId="{B16470C1-2DA2-C840-86C8-4BF552918F64}" srcOrd="3" destOrd="0" parTransId="{0D9F1524-2E93-3E43-896B-E743DAA5FF5B}" sibTransId="{FA125D58-91FE-9D47-87C8-848C34F437A9}"/>
    <dgm:cxn modelId="{0CC9CAC1-9EE0-D943-8155-FEF8B37AB3E3}" type="presOf" srcId="{1EB01C38-C555-A44E-B107-D9F3B9EC26C6}" destId="{612890C3-EF9C-7E40-B3ED-86B440972302}" srcOrd="0" destOrd="0" presId="urn:microsoft.com/office/officeart/2005/8/layout/radial3"/>
    <dgm:cxn modelId="{77179FD3-3755-4B4A-8408-7FC7B89F566B}" type="presOf" srcId="{1B7DE5D7-106F-8A41-B0A7-137D9A090CA5}" destId="{48EB224A-8821-CC4F-AA2C-49F61B772E62}" srcOrd="0" destOrd="0" presId="urn:microsoft.com/office/officeart/2005/8/layout/radial3"/>
    <dgm:cxn modelId="{E8A0DEDC-B3B2-1541-86D5-B3FEAFFD599D}" type="presOf" srcId="{B16470C1-2DA2-C840-86C8-4BF552918F64}" destId="{1DC14413-6698-2C41-ACC2-61650FE3FB42}" srcOrd="0" destOrd="0" presId="urn:microsoft.com/office/officeart/2005/8/layout/radial3"/>
    <dgm:cxn modelId="{BCB15ADF-763C-2E44-810F-8144527AF003}" type="presOf" srcId="{6F125A06-E594-6A4D-BB1A-9B4410F54F6B}" destId="{E51163EF-6B73-704F-8ACE-CE9EAEED43C9}" srcOrd="0" destOrd="0" presId="urn:microsoft.com/office/officeart/2005/8/layout/radial3"/>
    <dgm:cxn modelId="{2069D0F6-3A97-644E-AC7F-40970918EB00}" srcId="{6F125A06-E594-6A4D-BB1A-9B4410F54F6B}" destId="{1EB01C38-C555-A44E-B107-D9F3B9EC26C6}" srcOrd="1" destOrd="0" parTransId="{F710F96F-9472-C548-BFFD-CB4555A721D1}" sibTransId="{7494C67F-F1EB-4A4F-B74B-4DC8E9847257}"/>
    <dgm:cxn modelId="{D218B73B-94BF-5640-A413-E96FDEB3B3AF}" type="presParOf" srcId="{48EB224A-8821-CC4F-AA2C-49F61B772E62}" destId="{D0B5F506-0221-0E47-9941-0B9D6FCDE2AA}" srcOrd="0" destOrd="0" presId="urn:microsoft.com/office/officeart/2005/8/layout/radial3"/>
    <dgm:cxn modelId="{22DEEB9F-C364-A148-AEE4-A940172D37E4}" type="presParOf" srcId="{D0B5F506-0221-0E47-9941-0B9D6FCDE2AA}" destId="{E51163EF-6B73-704F-8ACE-CE9EAEED43C9}" srcOrd="0" destOrd="0" presId="urn:microsoft.com/office/officeart/2005/8/layout/radial3"/>
    <dgm:cxn modelId="{8A7E8B77-08F6-A047-BAE3-592C55CDEF9D}" type="presParOf" srcId="{D0B5F506-0221-0E47-9941-0B9D6FCDE2AA}" destId="{48224C90-50FF-0A43-9213-309D1F39532D}" srcOrd="1" destOrd="0" presId="urn:microsoft.com/office/officeart/2005/8/layout/radial3"/>
    <dgm:cxn modelId="{E5EA0658-D58F-3A46-9803-6FB5AC1BCB13}" type="presParOf" srcId="{D0B5F506-0221-0E47-9941-0B9D6FCDE2AA}" destId="{612890C3-EF9C-7E40-B3ED-86B440972302}" srcOrd="2" destOrd="0" presId="urn:microsoft.com/office/officeart/2005/8/layout/radial3"/>
    <dgm:cxn modelId="{3DD321CF-1D9F-B74A-81BD-166ABDCA9FB9}" type="presParOf" srcId="{D0B5F506-0221-0E47-9941-0B9D6FCDE2AA}" destId="{21543B3B-A9BC-D74B-8F29-E2E6E7994B62}" srcOrd="3" destOrd="0" presId="urn:microsoft.com/office/officeart/2005/8/layout/radial3"/>
    <dgm:cxn modelId="{F47FD76C-7477-FA43-8987-AB1DB1494C81}" type="presParOf" srcId="{D0B5F506-0221-0E47-9941-0B9D6FCDE2AA}" destId="{1DC14413-6698-2C41-ACC2-61650FE3FB42}" srcOrd="4"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1163EF-6B73-704F-8ACE-CE9EAEED43C9}">
      <dsp:nvSpPr>
        <dsp:cNvPr id="0" name=""/>
        <dsp:cNvSpPr/>
      </dsp:nvSpPr>
      <dsp:spPr>
        <a:xfrm>
          <a:off x="2753717" y="1051917"/>
          <a:ext cx="2620565" cy="2620565"/>
        </a:xfrm>
        <a:prstGeom prst="ellipse">
          <a:avLst/>
        </a:prstGeom>
        <a:gradFill flip="none" rotWithShape="1">
          <a:gsLst>
            <a:gs pos="66000">
              <a:srgbClr val="8CC738"/>
            </a:gs>
            <a:gs pos="100000">
              <a:srgbClr val="FFFFFF"/>
            </a:gs>
          </a:gsLst>
          <a:path path="circle">
            <a:fillToRect l="100000" t="100000"/>
          </a:path>
          <a:tileRect r="-100000" b="-10000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Healthy Children &amp; Communities</a:t>
          </a:r>
        </a:p>
      </dsp:txBody>
      <dsp:txXfrm>
        <a:off x="3137490" y="1435690"/>
        <a:ext cx="1853019" cy="1853019"/>
      </dsp:txXfrm>
    </dsp:sp>
    <dsp:sp modelId="{48224C90-50FF-0A43-9213-309D1F39532D}">
      <dsp:nvSpPr>
        <dsp:cNvPr id="0" name=""/>
        <dsp:cNvSpPr/>
      </dsp:nvSpPr>
      <dsp:spPr>
        <a:xfrm>
          <a:off x="4298973" y="3127245"/>
          <a:ext cx="1310282" cy="1310282"/>
        </a:xfrm>
        <a:prstGeom prst="ellipse">
          <a:avLst/>
        </a:prstGeom>
        <a:gradFill flip="none" rotWithShape="1">
          <a:gsLst>
            <a:gs pos="66000">
              <a:srgbClr val="8CC738"/>
            </a:gs>
            <a:gs pos="100000">
              <a:srgbClr val="FFFFFF"/>
            </a:gs>
          </a:gsLst>
          <a:path path="circle">
            <a:fillToRect l="100000" t="100000"/>
          </a:path>
          <a:tileRect r="-100000" b="-10000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Hospitals</a:t>
          </a:r>
        </a:p>
      </dsp:txBody>
      <dsp:txXfrm>
        <a:off x="4490859" y="3319131"/>
        <a:ext cx="926510" cy="926510"/>
      </dsp:txXfrm>
    </dsp:sp>
    <dsp:sp modelId="{612890C3-EF9C-7E40-B3ED-86B440972302}">
      <dsp:nvSpPr>
        <dsp:cNvPr id="0" name=""/>
        <dsp:cNvSpPr/>
      </dsp:nvSpPr>
      <dsp:spPr>
        <a:xfrm>
          <a:off x="5115449" y="1707058"/>
          <a:ext cx="1310282" cy="1310282"/>
        </a:xfrm>
        <a:prstGeom prst="ellipse">
          <a:avLst/>
        </a:prstGeom>
        <a:gradFill flip="none" rotWithShape="1">
          <a:gsLst>
            <a:gs pos="66000">
              <a:srgbClr val="8CC738"/>
            </a:gs>
            <a:gs pos="100000">
              <a:srgbClr val="FFFFFF"/>
            </a:gs>
          </a:gsLst>
          <a:path path="circle">
            <a:fillToRect l="100000" t="100000"/>
          </a:path>
          <a:tileRect r="-100000" b="-10000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Drug Stores</a:t>
          </a:r>
        </a:p>
      </dsp:txBody>
      <dsp:txXfrm>
        <a:off x="5307335" y="1898944"/>
        <a:ext cx="926510" cy="926510"/>
      </dsp:txXfrm>
    </dsp:sp>
    <dsp:sp modelId="{21543B3B-A9BC-D74B-8F29-E2E6E7994B62}">
      <dsp:nvSpPr>
        <dsp:cNvPr id="0" name=""/>
        <dsp:cNvSpPr/>
      </dsp:nvSpPr>
      <dsp:spPr>
        <a:xfrm>
          <a:off x="2701332" y="3185414"/>
          <a:ext cx="1310282" cy="1310282"/>
        </a:xfrm>
        <a:prstGeom prst="ellipse">
          <a:avLst/>
        </a:prstGeom>
        <a:gradFill flip="none" rotWithShape="1">
          <a:gsLst>
            <a:gs pos="66000">
              <a:srgbClr val="8CC738"/>
            </a:gs>
            <a:gs pos="100000">
              <a:srgbClr val="FFFFFF"/>
            </a:gs>
          </a:gsLst>
          <a:path path="circle">
            <a:fillToRect l="100000" t="100000"/>
          </a:path>
          <a:tileRect r="-100000" b="-10000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Village Health Teams</a:t>
          </a:r>
        </a:p>
      </dsp:txBody>
      <dsp:txXfrm>
        <a:off x="2893218" y="3377300"/>
        <a:ext cx="926510" cy="926510"/>
      </dsp:txXfrm>
    </dsp:sp>
    <dsp:sp modelId="{1DC14413-6698-2C41-ACC2-61650FE3FB42}">
      <dsp:nvSpPr>
        <dsp:cNvPr id="0" name=""/>
        <dsp:cNvSpPr/>
      </dsp:nvSpPr>
      <dsp:spPr>
        <a:xfrm>
          <a:off x="1702267" y="1707058"/>
          <a:ext cx="1310282" cy="1310282"/>
        </a:xfrm>
        <a:prstGeom prst="ellipse">
          <a:avLst/>
        </a:prstGeom>
        <a:gradFill flip="none" rotWithShape="1">
          <a:gsLst>
            <a:gs pos="66000">
              <a:srgbClr val="8CC738"/>
            </a:gs>
            <a:gs pos="100000">
              <a:srgbClr val="FFFFFF"/>
            </a:gs>
          </a:gsLst>
          <a:path path="circle">
            <a:fillToRect l="100000" t="100000"/>
          </a:path>
          <a:tileRect r="-100000" b="-10000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Health </a:t>
          </a:r>
          <a:r>
            <a:rPr lang="en-US" sz="1800" kern="1200" dirty="0" err="1"/>
            <a:t>Centres</a:t>
          </a:r>
          <a:endParaRPr lang="en-US" sz="1800" kern="1200" dirty="0"/>
        </a:p>
      </dsp:txBody>
      <dsp:txXfrm>
        <a:off x="1894153" y="1898944"/>
        <a:ext cx="926510" cy="926510"/>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2344AA-AAD1-114F-BE4E-AAFFD35B9C93}" type="datetimeFigureOut">
              <a:rPr lang="en-US" smtClean="0"/>
              <a:t>9/29/2021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6E3098-061A-7349-9F6E-D396FB9F5289}" type="slidenum">
              <a:rPr lang="en-US" smtClean="0"/>
              <a:t>‹#›</a:t>
            </a:fld>
            <a:endParaRPr lang="en-US"/>
          </a:p>
        </p:txBody>
      </p:sp>
    </p:spTree>
    <p:extLst>
      <p:ext uri="{BB962C8B-B14F-4D97-AF65-F5344CB8AC3E}">
        <p14:creationId xmlns:p14="http://schemas.microsoft.com/office/powerpoint/2010/main" val="98162156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eaLnBrk="1" hangingPunct="1">
              <a:spcBef>
                <a:spcPct val="0"/>
              </a:spcBef>
            </a:pPr>
            <a:r>
              <a:rPr lang="en-US" sz="1200" b="1" kern="1200" dirty="0">
                <a:solidFill>
                  <a:schemeClr val="tx1"/>
                </a:solidFill>
                <a:latin typeface="+mn-lt"/>
                <a:ea typeface="+mn-ea"/>
                <a:cs typeface="+mn-cs"/>
              </a:rPr>
              <a:t>A.  REGISTRATION</a:t>
            </a:r>
            <a:r>
              <a:rPr lang="en-US" sz="1200" b="0" kern="1200" dirty="0">
                <a:solidFill>
                  <a:schemeClr val="tx1"/>
                </a:solidFill>
                <a:latin typeface="+mn-lt"/>
                <a:ea typeface="+mn-ea"/>
                <a:cs typeface="+mn-cs"/>
              </a:rPr>
              <a:t> </a:t>
            </a:r>
            <a:r>
              <a:rPr lang="en-US" sz="1200" b="1" kern="1200" dirty="0">
                <a:solidFill>
                  <a:schemeClr val="tx1"/>
                </a:solidFill>
                <a:latin typeface="+mn-lt"/>
                <a:ea typeface="+mn-ea"/>
                <a:cs typeface="+mn-cs"/>
              </a:rPr>
              <a:t>PROCESS</a:t>
            </a:r>
          </a:p>
          <a:p>
            <a:pPr eaLnBrk="1" hangingPunct="1">
              <a:spcBef>
                <a:spcPct val="0"/>
              </a:spcBef>
            </a:pPr>
            <a:endParaRPr lang="en-US" sz="1200" b="0" kern="1200" dirty="0">
              <a:solidFill>
                <a:schemeClr val="tx1"/>
              </a:solidFill>
              <a:latin typeface="+mn-lt"/>
              <a:ea typeface="+mn-ea"/>
              <a:cs typeface="+mn-cs"/>
            </a:endParaRPr>
          </a:p>
          <a:p>
            <a:pPr eaLnBrk="1" hangingPunct="1">
              <a:spcBef>
                <a:spcPct val="0"/>
              </a:spcBef>
            </a:pPr>
            <a:r>
              <a:rPr lang="en-US" sz="1200" b="1" kern="1200" dirty="0">
                <a:solidFill>
                  <a:schemeClr val="tx1"/>
                </a:solidFill>
                <a:latin typeface="+mn-lt"/>
                <a:ea typeface="+mn-ea"/>
                <a:cs typeface="+mn-cs"/>
              </a:rPr>
              <a:t>SET</a:t>
            </a:r>
            <a:r>
              <a:rPr lang="en-US" sz="1200" b="1" kern="1200" baseline="0" dirty="0">
                <a:solidFill>
                  <a:schemeClr val="tx1"/>
                </a:solidFill>
                <a:latin typeface="+mn-lt"/>
                <a:ea typeface="+mn-ea"/>
                <a:cs typeface="+mn-cs"/>
              </a:rPr>
              <a:t> UP </a:t>
            </a:r>
            <a:r>
              <a:rPr lang="en-US" sz="1200" b="0" kern="1200" baseline="0" dirty="0">
                <a:solidFill>
                  <a:schemeClr val="tx1"/>
                </a:solidFill>
                <a:latin typeface="+mn-lt"/>
                <a:ea typeface="+mn-ea"/>
                <a:cs typeface="+mn-cs"/>
              </a:rPr>
              <a:t>a registration table at the door.  </a:t>
            </a:r>
          </a:p>
          <a:p>
            <a:pPr eaLnBrk="1" hangingPunct="1">
              <a:spcBef>
                <a:spcPct val="0"/>
              </a:spcBef>
            </a:pPr>
            <a:endParaRPr lang="en-US" sz="1200" b="1" kern="1200" baseline="0" dirty="0">
              <a:solidFill>
                <a:schemeClr val="tx1"/>
              </a:solidFill>
              <a:latin typeface="+mn-lt"/>
              <a:ea typeface="+mn-ea"/>
              <a:cs typeface="+mn-cs"/>
            </a:endParaRPr>
          </a:p>
          <a:p>
            <a:pPr eaLnBrk="1" hangingPunct="1">
              <a:spcBef>
                <a:spcPct val="0"/>
              </a:spcBef>
            </a:pPr>
            <a:r>
              <a:rPr lang="en-US" sz="1200" b="1" kern="1200" baseline="0" dirty="0">
                <a:solidFill>
                  <a:schemeClr val="tx1"/>
                </a:solidFill>
                <a:latin typeface="+mn-lt"/>
                <a:ea typeface="+mn-ea"/>
                <a:cs typeface="+mn-cs"/>
              </a:rPr>
              <a:t>AS EACH TRAINEE ENTERS, DO THE FOLLOWING</a:t>
            </a:r>
            <a:r>
              <a:rPr lang="en-US" sz="1200" b="0" kern="1200" baseline="0" dirty="0">
                <a:solidFill>
                  <a:schemeClr val="tx1"/>
                </a:solidFill>
                <a:latin typeface="+mn-lt"/>
                <a:ea typeface="+mn-ea"/>
                <a:cs typeface="+mn-cs"/>
              </a:rPr>
              <a:t>:</a:t>
            </a:r>
          </a:p>
          <a:p>
            <a:pPr marL="228600" indent="-228600" eaLnBrk="1" hangingPunct="1">
              <a:spcBef>
                <a:spcPct val="0"/>
              </a:spcBef>
              <a:buFont typeface="+mj-lt"/>
              <a:buAutoNum type="arabicPeriod"/>
            </a:pPr>
            <a:r>
              <a:rPr lang="en-US" sz="1200" b="1" kern="1200" baseline="0" dirty="0">
                <a:solidFill>
                  <a:schemeClr val="tx1"/>
                </a:solidFill>
                <a:latin typeface="+mn-lt"/>
                <a:ea typeface="+mn-ea"/>
                <a:cs typeface="+mn-cs"/>
              </a:rPr>
              <a:t>ASK</a:t>
            </a:r>
            <a:r>
              <a:rPr lang="en-US" sz="1200" b="0" kern="1200" baseline="0" dirty="0">
                <a:solidFill>
                  <a:schemeClr val="tx1"/>
                </a:solidFill>
                <a:latin typeface="+mn-lt"/>
                <a:ea typeface="+mn-ea"/>
                <a:cs typeface="+mn-cs"/>
              </a:rPr>
              <a:t> them to </a:t>
            </a:r>
            <a:r>
              <a:rPr lang="en-US" sz="1200" b="1" kern="1200" baseline="0" dirty="0">
                <a:solidFill>
                  <a:schemeClr val="tx1"/>
                </a:solidFill>
                <a:latin typeface="+mn-lt"/>
                <a:ea typeface="+mn-ea"/>
                <a:cs typeface="+mn-cs"/>
              </a:rPr>
              <a:t>COMPLETE</a:t>
            </a:r>
            <a:r>
              <a:rPr lang="en-US" sz="1200" b="0" kern="1200" baseline="0" dirty="0">
                <a:solidFill>
                  <a:schemeClr val="tx1"/>
                </a:solidFill>
                <a:latin typeface="+mn-lt"/>
                <a:ea typeface="+mn-ea"/>
                <a:cs typeface="+mn-cs"/>
              </a:rPr>
              <a:t> and </a:t>
            </a:r>
            <a:r>
              <a:rPr lang="en-US" sz="1200" b="1" kern="1200" baseline="0" dirty="0">
                <a:solidFill>
                  <a:schemeClr val="tx1"/>
                </a:solidFill>
                <a:latin typeface="+mn-lt"/>
                <a:ea typeface="+mn-ea"/>
                <a:cs typeface="+mn-cs"/>
              </a:rPr>
              <a:t>INITIAL</a:t>
            </a:r>
            <a:r>
              <a:rPr lang="en-US" sz="1200" b="0" kern="1200" baseline="0" dirty="0">
                <a:solidFill>
                  <a:schemeClr val="tx1"/>
                </a:solidFill>
                <a:latin typeface="+mn-lt"/>
                <a:ea typeface="+mn-ea"/>
                <a:cs typeface="+mn-cs"/>
              </a:rPr>
              <a:t> the Attendance Sheet.  </a:t>
            </a:r>
          </a:p>
          <a:p>
            <a:pPr marL="457200" lvl="1" indent="0" eaLnBrk="1" hangingPunct="1">
              <a:spcBef>
                <a:spcPct val="0"/>
              </a:spcBef>
              <a:buFont typeface="+mj-lt"/>
              <a:buNone/>
            </a:pPr>
            <a:r>
              <a:rPr lang="en-US" sz="1200" b="1" kern="1200" baseline="0" dirty="0">
                <a:solidFill>
                  <a:schemeClr val="tx1"/>
                </a:solidFill>
                <a:latin typeface="+mn-lt"/>
                <a:ea typeface="+mn-ea"/>
                <a:cs typeface="+mn-cs"/>
              </a:rPr>
              <a:t>TELL</a:t>
            </a:r>
            <a:r>
              <a:rPr lang="en-US" sz="1200" b="0" kern="1200" baseline="0" dirty="0">
                <a:solidFill>
                  <a:schemeClr val="tx1"/>
                </a:solidFill>
                <a:latin typeface="+mn-lt"/>
                <a:ea typeface="+mn-ea"/>
                <a:cs typeface="+mn-cs"/>
              </a:rPr>
              <a:t> them to </a:t>
            </a:r>
            <a:r>
              <a:rPr lang="en-US" sz="1200" b="1" i="1" kern="1200" baseline="0" dirty="0">
                <a:solidFill>
                  <a:schemeClr val="tx1"/>
                </a:solidFill>
                <a:latin typeface="+mn-lt"/>
                <a:ea typeface="+mn-ea"/>
                <a:cs typeface="+mn-cs"/>
              </a:rPr>
              <a:t>be sure to register each day as they enter the training venue</a:t>
            </a:r>
            <a:r>
              <a:rPr lang="en-US" sz="1200" b="0" kern="1200" baseline="0" dirty="0">
                <a:solidFill>
                  <a:schemeClr val="tx1"/>
                </a:solidFill>
                <a:latin typeface="+mn-lt"/>
                <a:ea typeface="+mn-ea"/>
                <a:cs typeface="+mn-cs"/>
              </a:rPr>
              <a:t>.</a:t>
            </a:r>
          </a:p>
          <a:p>
            <a:pPr marL="457200" lvl="1" indent="0" eaLnBrk="1" hangingPunct="1">
              <a:spcBef>
                <a:spcPct val="0"/>
              </a:spcBef>
              <a:buFont typeface="+mj-lt"/>
              <a:buNone/>
            </a:pPr>
            <a:endParaRPr lang="en-US" sz="1200" b="0" kern="1200" baseline="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GIVE</a:t>
            </a:r>
            <a:r>
              <a:rPr lang="en-US" sz="1200" b="1" kern="1200" baseline="0" dirty="0">
                <a:solidFill>
                  <a:schemeClr val="tx1"/>
                </a:solidFill>
                <a:latin typeface="+mn-lt"/>
                <a:ea typeface="+mn-ea"/>
                <a:cs typeface="+mn-cs"/>
              </a:rPr>
              <a:t> </a:t>
            </a:r>
            <a:r>
              <a:rPr lang="en-US" sz="1200" b="0" kern="1200" baseline="0" dirty="0">
                <a:solidFill>
                  <a:schemeClr val="tx1"/>
                </a:solidFill>
                <a:latin typeface="+mn-lt"/>
                <a:ea typeface="+mn-ea"/>
                <a:cs typeface="+mn-cs"/>
              </a:rPr>
              <a:t>them a </a:t>
            </a:r>
            <a:r>
              <a:rPr lang="en-US" sz="1200" b="1" kern="1200" baseline="0" dirty="0">
                <a:solidFill>
                  <a:schemeClr val="tx1"/>
                </a:solidFill>
                <a:latin typeface="+mn-lt"/>
                <a:ea typeface="+mn-ea"/>
                <a:cs typeface="+mn-cs"/>
              </a:rPr>
              <a:t>NAME TAG </a:t>
            </a:r>
            <a:r>
              <a:rPr lang="en-US" sz="1200" b="0" kern="1200" baseline="0" dirty="0">
                <a:solidFill>
                  <a:schemeClr val="tx1"/>
                </a:solidFill>
                <a:latin typeface="+mn-lt"/>
                <a:ea typeface="+mn-ea"/>
                <a:cs typeface="+mn-cs"/>
              </a:rPr>
              <a:t>and instruct them to wear it each day of the training.</a:t>
            </a:r>
          </a:p>
          <a:p>
            <a:pPr marL="228600" indent="-228600" eaLnBrk="1" hangingPunct="1">
              <a:spcBef>
                <a:spcPct val="0"/>
              </a:spcBef>
              <a:buFont typeface="+mj-lt"/>
              <a:buAutoNum type="arabicPeriod"/>
            </a:pPr>
            <a:endParaRPr lang="en-US" sz="1200" b="0"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DISTRIBUTE </a:t>
            </a:r>
            <a:r>
              <a:rPr lang="en-US" sz="1200" b="0" kern="1200" dirty="0">
                <a:solidFill>
                  <a:schemeClr val="tx1"/>
                </a:solidFill>
                <a:latin typeface="+mn-lt"/>
                <a:ea typeface="+mn-ea"/>
                <a:cs typeface="+mn-cs"/>
              </a:rPr>
              <a:t>the</a:t>
            </a:r>
            <a:r>
              <a:rPr lang="en-US" sz="1200" b="0" kern="1200" baseline="0" dirty="0">
                <a:solidFill>
                  <a:schemeClr val="tx1"/>
                </a:solidFill>
                <a:latin typeface="+mn-lt"/>
                <a:ea typeface="+mn-ea"/>
                <a:cs typeface="+mn-cs"/>
              </a:rPr>
              <a:t> training materials for Module 1</a:t>
            </a:r>
            <a:r>
              <a:rPr lang="en-US" sz="1200" b="1" kern="1200" dirty="0">
                <a:solidFill>
                  <a:schemeClr val="tx1"/>
                </a:solidFill>
                <a:latin typeface="+mn-lt"/>
                <a:ea typeface="+mn-ea"/>
                <a:cs typeface="+mn-cs"/>
              </a:rPr>
              <a:t>.  </a:t>
            </a:r>
            <a:r>
              <a:rPr lang="en-US" sz="1200" b="1" kern="1200" baseline="0" dirty="0">
                <a:solidFill>
                  <a:schemeClr val="tx1"/>
                </a:solidFill>
                <a:latin typeface="+mn-lt"/>
                <a:ea typeface="+mn-ea"/>
                <a:cs typeface="+mn-cs"/>
              </a:rPr>
              <a:t>EXPLAIN</a:t>
            </a:r>
            <a:r>
              <a:rPr lang="en-US" sz="1200" kern="1200" baseline="0" dirty="0">
                <a:solidFill>
                  <a:schemeClr val="tx1"/>
                </a:solidFill>
                <a:latin typeface="+mn-lt"/>
                <a:ea typeface="+mn-ea"/>
                <a:cs typeface="+mn-cs"/>
              </a:rPr>
              <a:t>:</a:t>
            </a:r>
            <a:endParaRPr lang="en-US" sz="1200" kern="1200" dirty="0">
              <a:solidFill>
                <a:schemeClr val="tx1"/>
              </a:solidFill>
              <a:latin typeface="+mn-lt"/>
              <a:ea typeface="+mn-ea"/>
              <a:cs typeface="+mn-cs"/>
            </a:endParaRPr>
          </a:p>
          <a:p>
            <a:pPr lvl="1">
              <a:buFont typeface="Wingdings" pitchFamily="2" charset="2"/>
              <a:buChar char="§"/>
            </a:pPr>
            <a:r>
              <a:rPr lang="en-US" sz="1200" kern="1200" dirty="0">
                <a:solidFill>
                  <a:schemeClr val="tx1"/>
                </a:solidFill>
                <a:latin typeface="+mn-lt"/>
                <a:ea typeface="+mn-ea"/>
                <a:cs typeface="+mn-cs"/>
              </a:rPr>
              <a:t>Contains everything you need for the workshop.  </a:t>
            </a:r>
          </a:p>
          <a:p>
            <a:pPr lvl="1">
              <a:buFont typeface="Wingdings" pitchFamily="2" charset="2"/>
              <a:buChar char="§"/>
            </a:pPr>
            <a:r>
              <a:rPr lang="en-US" sz="1200" kern="1200" dirty="0">
                <a:solidFill>
                  <a:schemeClr val="tx1"/>
                </a:solidFill>
                <a:latin typeface="+mn-lt"/>
                <a:ea typeface="+mn-ea"/>
                <a:cs typeface="+mn-cs"/>
              </a:rPr>
              <a:t>Write your name on the front.  It is yours to use as a job aid.  </a:t>
            </a:r>
          </a:p>
          <a:p>
            <a:pPr lvl="1">
              <a:buFont typeface="Wingdings" pitchFamily="2" charset="2"/>
              <a:buChar char="§"/>
            </a:pPr>
            <a:r>
              <a:rPr lang="en-US" sz="1200" kern="1200" dirty="0">
                <a:solidFill>
                  <a:schemeClr val="tx1"/>
                </a:solidFill>
                <a:latin typeface="+mn-lt"/>
                <a:ea typeface="+mn-ea"/>
                <a:cs typeface="+mn-cs"/>
              </a:rPr>
              <a:t>Bring the materials</a:t>
            </a:r>
            <a:r>
              <a:rPr lang="en-US" sz="1200" kern="1200" baseline="0" dirty="0">
                <a:solidFill>
                  <a:schemeClr val="tx1"/>
                </a:solidFill>
                <a:latin typeface="+mn-lt"/>
                <a:ea typeface="+mn-ea"/>
                <a:cs typeface="+mn-cs"/>
              </a:rPr>
              <a:t> with you</a:t>
            </a:r>
            <a:r>
              <a:rPr lang="en-US" sz="1200" kern="1200" dirty="0">
                <a:solidFill>
                  <a:schemeClr val="tx1"/>
                </a:solidFill>
                <a:latin typeface="+mn-lt"/>
                <a:ea typeface="+mn-ea"/>
                <a:cs typeface="+mn-cs"/>
              </a:rPr>
              <a:t> to the training every day.</a:t>
            </a:r>
          </a:p>
          <a:p>
            <a:pPr lvl="1">
              <a:buFont typeface="Wingdings" pitchFamily="2" charset="2"/>
              <a:buChar char="§"/>
            </a:pPr>
            <a:endParaRPr lang="en-US" sz="1200"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HANDOUTS</a:t>
            </a:r>
            <a:r>
              <a:rPr lang="en-US" sz="1200" kern="1200" baseline="0" dirty="0">
                <a:solidFill>
                  <a:schemeClr val="tx1"/>
                </a:solidFill>
                <a:latin typeface="+mn-lt"/>
                <a:ea typeface="+mn-ea"/>
                <a:cs typeface="+mn-cs"/>
              </a:rPr>
              <a:t> and </a:t>
            </a:r>
            <a:r>
              <a:rPr lang="en-US" sz="1200" b="1" kern="1200" baseline="0" dirty="0">
                <a:solidFill>
                  <a:schemeClr val="tx1"/>
                </a:solidFill>
                <a:latin typeface="+mn-lt"/>
                <a:ea typeface="+mn-ea"/>
                <a:cs typeface="+mn-cs"/>
              </a:rPr>
              <a:t>SUPPLIES</a:t>
            </a:r>
            <a:r>
              <a:rPr lang="en-US" sz="1200" kern="1200" baseline="0" dirty="0">
                <a:solidFill>
                  <a:schemeClr val="tx1"/>
                </a:solidFill>
                <a:latin typeface="+mn-lt"/>
                <a:ea typeface="+mn-ea"/>
                <a:cs typeface="+mn-cs"/>
              </a:rPr>
              <a:t> needed:</a:t>
            </a:r>
            <a:endParaRPr lang="en-US" sz="1200" kern="1200" dirty="0">
              <a:solidFill>
                <a:schemeClr val="tx1"/>
              </a:solidFill>
              <a:latin typeface="+mn-lt"/>
              <a:ea typeface="+mn-ea"/>
              <a:cs typeface="+mn-cs"/>
            </a:endParaRPr>
          </a:p>
          <a:p>
            <a:pPr lvl="1">
              <a:buFont typeface="Wingdings" pitchFamily="2" charset="2"/>
              <a:buChar char="§"/>
            </a:pPr>
            <a:r>
              <a:rPr lang="en-US" sz="1200" kern="1200" dirty="0">
                <a:solidFill>
                  <a:schemeClr val="tx1"/>
                </a:solidFill>
                <a:latin typeface="+mn-lt"/>
                <a:ea typeface="+mn-ea"/>
                <a:cs typeface="+mn-cs"/>
              </a:rPr>
              <a:t>Flipchart</a:t>
            </a:r>
            <a:r>
              <a:rPr lang="en-US" sz="1200" kern="1200" baseline="0" dirty="0">
                <a:solidFill>
                  <a:schemeClr val="tx1"/>
                </a:solidFill>
                <a:latin typeface="+mn-lt"/>
                <a:ea typeface="+mn-ea"/>
                <a:cs typeface="+mn-cs"/>
              </a:rPr>
              <a:t> paper – 15 pieces for Day 1</a:t>
            </a:r>
          </a:p>
          <a:p>
            <a:pPr lvl="1">
              <a:buFont typeface="Wingdings" pitchFamily="2" charset="2"/>
              <a:buChar char="§"/>
            </a:pPr>
            <a:r>
              <a:rPr lang="en-US" sz="1200" kern="1200" baseline="0" dirty="0">
                <a:solidFill>
                  <a:schemeClr val="tx1"/>
                </a:solidFill>
                <a:latin typeface="+mn-lt"/>
                <a:ea typeface="+mn-ea"/>
                <a:cs typeface="+mn-cs"/>
              </a:rPr>
              <a:t>Markers – one for every 2 trainees (returned for use by the trainer)</a:t>
            </a:r>
            <a:endParaRPr lang="en-US" sz="1200" kern="1200" dirty="0">
              <a:solidFill>
                <a:schemeClr val="tx1"/>
              </a:solidFill>
              <a:latin typeface="+mn-lt"/>
              <a:ea typeface="+mn-ea"/>
              <a:cs typeface="+mn-cs"/>
            </a:endParaRPr>
          </a:p>
          <a:p>
            <a:pPr lvl="1">
              <a:buFont typeface="Wingdings" pitchFamily="2" charset="2"/>
              <a:buChar char="§"/>
            </a:pPr>
            <a:r>
              <a:rPr lang="en-US" sz="1200" kern="1200" baseline="0" dirty="0">
                <a:solidFill>
                  <a:schemeClr val="tx1"/>
                </a:solidFill>
                <a:latin typeface="+mn-lt"/>
                <a:ea typeface="+mn-ea"/>
                <a:cs typeface="+mn-cs"/>
              </a:rPr>
              <a:t>Masking tape for hanging Flipcharts</a:t>
            </a:r>
            <a:endParaRPr lang="en-US" sz="1200" kern="1200" dirty="0">
              <a:solidFill>
                <a:schemeClr val="tx1"/>
              </a:solidFill>
              <a:latin typeface="+mn-lt"/>
              <a:ea typeface="+mn-ea"/>
              <a:cs typeface="+mn-cs"/>
            </a:endParaRPr>
          </a:p>
          <a:p>
            <a:pPr lvl="1">
              <a:buFont typeface="Wingdings" pitchFamily="2" charset="2"/>
              <a:buChar char="§"/>
            </a:pPr>
            <a:r>
              <a:rPr lang="en-US" sz="1200" kern="1200" dirty="0">
                <a:solidFill>
                  <a:schemeClr val="tx1"/>
                </a:solidFill>
                <a:latin typeface="+mn-lt"/>
                <a:ea typeface="+mn-ea"/>
                <a:cs typeface="+mn-cs"/>
              </a:rPr>
              <a:t>Pen and small notebooks – one for each trainee</a:t>
            </a:r>
          </a:p>
          <a:p>
            <a:pPr lvl="1">
              <a:buFont typeface="Wingdings" pitchFamily="2" charset="2"/>
              <a:buChar char="§"/>
            </a:pPr>
            <a:r>
              <a:rPr lang="en-US" sz="1200" kern="1200" dirty="0">
                <a:solidFill>
                  <a:schemeClr val="tx1"/>
                </a:solidFill>
                <a:latin typeface="+mn-lt"/>
                <a:ea typeface="+mn-ea"/>
                <a:cs typeface="+mn-cs"/>
              </a:rPr>
              <a:t>Name tags</a:t>
            </a:r>
            <a:r>
              <a:rPr lang="en-US" sz="1200" kern="1200" baseline="0" dirty="0">
                <a:solidFill>
                  <a:schemeClr val="tx1"/>
                </a:solidFill>
                <a:latin typeface="+mn-lt"/>
                <a:ea typeface="+mn-ea"/>
                <a:cs typeface="+mn-cs"/>
              </a:rPr>
              <a:t> – one for each trainee and staff</a:t>
            </a:r>
            <a:endParaRPr lang="en-US" sz="1200" kern="1200" dirty="0">
              <a:solidFill>
                <a:schemeClr val="tx1"/>
              </a:solidFill>
              <a:latin typeface="+mn-lt"/>
              <a:ea typeface="+mn-ea"/>
              <a:cs typeface="+mn-cs"/>
            </a:endParaRPr>
          </a:p>
          <a:p>
            <a:pPr lvl="1">
              <a:buFont typeface="Wingdings" pitchFamily="2" charset="2"/>
              <a:buChar char="§"/>
            </a:pPr>
            <a:r>
              <a:rPr lang="en-US" sz="1200" kern="1200" baseline="0" dirty="0">
                <a:solidFill>
                  <a:schemeClr val="tx1"/>
                </a:solidFill>
                <a:latin typeface="+mn-lt"/>
                <a:ea typeface="+mn-ea"/>
                <a:cs typeface="+mn-cs"/>
              </a:rPr>
              <a:t> Introduction Sheets – one for each trainee pair and staff</a:t>
            </a:r>
          </a:p>
          <a:p>
            <a:pPr lvl="1">
              <a:buFont typeface="Wingdings" pitchFamily="2" charset="2"/>
              <a:buChar char="§"/>
            </a:pPr>
            <a:r>
              <a:rPr lang="en-US" sz="1200" kern="1200" baseline="0" dirty="0">
                <a:solidFill>
                  <a:schemeClr val="tx1"/>
                </a:solidFill>
                <a:latin typeface="+mn-lt"/>
                <a:ea typeface="+mn-ea"/>
                <a:cs typeface="+mn-cs"/>
              </a:rPr>
              <a:t>Day 1 Test – one for each trainee</a:t>
            </a:r>
          </a:p>
          <a:p>
            <a:pPr lvl="1">
              <a:buFont typeface="Wingdings" pitchFamily="2" charset="2"/>
              <a:buChar char="§"/>
            </a:pPr>
            <a:r>
              <a:rPr lang="en-US" sz="1200" kern="1200" baseline="0" dirty="0">
                <a:solidFill>
                  <a:schemeClr val="tx1"/>
                </a:solidFill>
                <a:latin typeface="+mn-lt"/>
                <a:ea typeface="+mn-ea"/>
                <a:cs typeface="+mn-cs"/>
              </a:rPr>
              <a:t>Day 1 Evaluation – one for each trainee</a:t>
            </a:r>
          </a:p>
          <a:p>
            <a:pPr lvl="1">
              <a:buFont typeface="Wingdings" pitchFamily="2" charset="2"/>
              <a:buChar char="§"/>
            </a:pPr>
            <a:r>
              <a:rPr lang="en-US" sz="1200" kern="1200" dirty="0">
                <a:solidFill>
                  <a:schemeClr val="tx1"/>
                </a:solidFill>
                <a:latin typeface="+mn-lt"/>
                <a:ea typeface="+mn-ea"/>
                <a:cs typeface="+mn-cs"/>
              </a:rPr>
              <a:t>Malaria test kits – 2 per trainee</a:t>
            </a:r>
          </a:p>
          <a:p>
            <a:pPr lvl="1">
              <a:buFont typeface="Wingdings" pitchFamily="2" charset="2"/>
              <a:buChar char="§"/>
            </a:pPr>
            <a:endParaRPr lang="en-US" sz="1200" kern="1200" dirty="0">
              <a:solidFill>
                <a:schemeClr val="tx1"/>
              </a:solidFill>
              <a:latin typeface="+mn-lt"/>
              <a:ea typeface="+mn-ea"/>
              <a:cs typeface="+mn-cs"/>
            </a:endParaRPr>
          </a:p>
          <a:p>
            <a:pPr lvl="0">
              <a:buFont typeface="Wingdings" pitchFamily="2" charset="2"/>
              <a:buNone/>
            </a:pPr>
            <a:r>
              <a:rPr lang="en-US" sz="1200" b="1" kern="1200" dirty="0">
                <a:solidFill>
                  <a:schemeClr val="tx1"/>
                </a:solidFill>
                <a:latin typeface="+mn-lt"/>
                <a:ea typeface="+mn-ea"/>
                <a:cs typeface="+mn-cs"/>
              </a:rPr>
              <a:t>B.  WELCOME</a:t>
            </a:r>
            <a:r>
              <a:rPr lang="en-US" sz="1200" kern="1200" baseline="0" dirty="0">
                <a:solidFill>
                  <a:schemeClr val="tx1"/>
                </a:solidFill>
                <a:latin typeface="+mn-lt"/>
                <a:ea typeface="+mn-ea"/>
                <a:cs typeface="+mn-cs"/>
              </a:rPr>
              <a:t> the trainees.</a:t>
            </a:r>
            <a:endParaRPr lang="en-US" sz="1200" kern="1200" dirty="0">
              <a:solidFill>
                <a:schemeClr val="tx1"/>
              </a:solidFill>
              <a:latin typeface="+mn-lt"/>
              <a:ea typeface="+mn-ea"/>
              <a:cs typeface="+mn-cs"/>
            </a:endParaRPr>
          </a:p>
          <a:p>
            <a:endParaRPr lang="en-US" sz="1200" dirty="0"/>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4224889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 typeface="+mj-lt"/>
              <a:buNone/>
              <a:tabLst/>
              <a:defRPr/>
            </a:pPr>
            <a:r>
              <a:rPr kumimoji="0" lang="en-US" sz="1200" b="1" i="0" u="none" strike="noStrike" kern="1200" cap="all" spc="0" normalizeH="0" baseline="0" noProof="0" dirty="0">
                <a:ln>
                  <a:noFill/>
                </a:ln>
                <a:solidFill>
                  <a:prstClr val="white"/>
                </a:solidFill>
                <a:effectLst/>
                <a:uLnTx/>
                <a:uFillTx/>
                <a:latin typeface="Calibri" panose="020F0502020204030204" pitchFamily="34" charset="0"/>
                <a:ea typeface="+mj-ea"/>
                <a:cs typeface="+mj-cs"/>
              </a:rPr>
              <a:t>Session 1.  malaria overview</a:t>
            </a:r>
          </a:p>
          <a:p>
            <a:pPr marL="0" marR="0" lvl="0" indent="0" algn="l" defTabSz="457200" rtl="0" eaLnBrk="1" fontAlgn="auto" latinLnBrk="0" hangingPunct="1">
              <a:lnSpc>
                <a:spcPct val="100000"/>
              </a:lnSpc>
              <a:spcBef>
                <a:spcPts val="0"/>
              </a:spcBef>
              <a:spcAft>
                <a:spcPts val="0"/>
              </a:spcAft>
              <a:buClrTx/>
              <a:buSzTx/>
              <a:buFont typeface="+mj-lt"/>
              <a:buNone/>
              <a:tabLst/>
              <a:defRPr/>
            </a:pPr>
            <a:endParaRPr lang="en-US" sz="1200" b="1"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PRESENT</a:t>
            </a:r>
            <a:r>
              <a:rPr lang="en-US" sz="1200" kern="1200" dirty="0">
                <a:solidFill>
                  <a:schemeClr val="tx1"/>
                </a:solidFill>
                <a:latin typeface="Calibri" panose="020F0502020204030204" pitchFamily="34" charset="0"/>
                <a:ea typeface="+mn-ea"/>
                <a:cs typeface="+mn-cs"/>
              </a:rPr>
              <a:t> the Overview</a:t>
            </a:r>
            <a:r>
              <a:rPr lang="en-US" sz="1200" kern="1200" baseline="0" dirty="0">
                <a:solidFill>
                  <a:schemeClr val="tx1"/>
                </a:solidFill>
                <a:latin typeface="Calibri" panose="020F0502020204030204" pitchFamily="34" charset="0"/>
                <a:ea typeface="+mn-ea"/>
                <a:cs typeface="+mn-cs"/>
              </a:rPr>
              <a:t> for Session 2</a:t>
            </a:r>
            <a:r>
              <a:rPr lang="en-US" sz="1200" kern="1200" dirty="0">
                <a:solidFill>
                  <a:schemeClr val="tx1"/>
                </a:solidFill>
                <a:latin typeface="Calibri" panose="020F0502020204030204" pitchFamily="34" charset="0"/>
                <a:ea typeface="+mn-ea"/>
                <a:cs typeface="+mn-cs"/>
              </a:rPr>
              <a:t>. </a:t>
            </a:r>
          </a:p>
          <a:p>
            <a:pPr lvl="1" eaLnBrk="1" hangingPunct="1">
              <a:spcAft>
                <a:spcPts val="0"/>
              </a:spcAft>
              <a:buFont typeface="Arial" pitchFamily="34" charset="0"/>
              <a:buNone/>
            </a:pPr>
            <a:r>
              <a:rPr lang="en-US" sz="1200" b="0" dirty="0">
                <a:solidFill>
                  <a:schemeClr val="accent2">
                    <a:lumMod val="75000"/>
                  </a:schemeClr>
                </a:solidFill>
                <a:latin typeface="Calibri" panose="020F0502020204030204" pitchFamily="34" charset="0"/>
              </a:rPr>
              <a:t>During this session, your focus is to:</a:t>
            </a:r>
          </a:p>
          <a:p>
            <a:pPr marL="514350" lvl="1" indent="-171450" defTabSz="457200" fontAlgn="base">
              <a:spcBef>
                <a:spcPct val="0"/>
              </a:spcBef>
              <a:spcAft>
                <a:spcPts val="600"/>
              </a:spcAft>
              <a:buFont typeface="Arial" panose="020B0604020202020204" pitchFamily="34" charset="0"/>
              <a:buChar char="•"/>
            </a:pPr>
            <a:r>
              <a:rPr lang="en-US" sz="1200" b="0" dirty="0">
                <a:solidFill>
                  <a:srgbClr val="063A73"/>
                </a:solidFill>
                <a:latin typeface="Calibri" panose="020F0502020204030204" pitchFamily="34" charset="0"/>
                <a:cs typeface="Arial" pitchFamily="34" charset="0"/>
              </a:rPr>
              <a:t>Define malaria and why it is dangerous</a:t>
            </a:r>
          </a:p>
          <a:p>
            <a:pPr marL="514350" lvl="1" indent="-171450" defTabSz="457200" fontAlgn="base">
              <a:spcBef>
                <a:spcPct val="0"/>
              </a:spcBef>
              <a:spcAft>
                <a:spcPts val="600"/>
              </a:spcAft>
              <a:buFont typeface="Arial" panose="020B0604020202020204" pitchFamily="34" charset="0"/>
              <a:buChar char="•"/>
            </a:pPr>
            <a:r>
              <a:rPr lang="en-US" sz="1200" b="0" dirty="0">
                <a:solidFill>
                  <a:srgbClr val="063A73"/>
                </a:solidFill>
                <a:latin typeface="Calibri" panose="020F0502020204030204" pitchFamily="34" charset="0"/>
                <a:cs typeface="Arial" pitchFamily="34" charset="0"/>
              </a:rPr>
              <a:t>Examine the cause and how it spreads</a:t>
            </a:r>
          </a:p>
          <a:p>
            <a:pPr marL="514350" lvl="1" indent="-171450" defTabSz="457200" fontAlgn="base">
              <a:spcBef>
                <a:spcPct val="0"/>
              </a:spcBef>
              <a:spcAft>
                <a:spcPts val="600"/>
              </a:spcAft>
              <a:buFont typeface="Arial" panose="020B0604020202020204" pitchFamily="34" charset="0"/>
              <a:buChar char="•"/>
            </a:pPr>
            <a:r>
              <a:rPr lang="en-US" sz="1200" b="0" dirty="0">
                <a:solidFill>
                  <a:srgbClr val="063A73"/>
                </a:solidFill>
                <a:latin typeface="Calibri" panose="020F0502020204030204" pitchFamily="34" charset="0"/>
                <a:cs typeface="Arial" pitchFamily="34" charset="0"/>
              </a:rPr>
              <a:t>List the signs and symptoms of malaria</a:t>
            </a:r>
          </a:p>
          <a:p>
            <a:pPr marL="514350" lvl="1" indent="-171450" defTabSz="457200" fontAlgn="base">
              <a:spcBef>
                <a:spcPct val="0"/>
              </a:spcBef>
              <a:spcAft>
                <a:spcPts val="600"/>
              </a:spcAft>
              <a:buFont typeface="Arial" panose="020B0604020202020204" pitchFamily="34" charset="0"/>
              <a:buChar char="•"/>
            </a:pPr>
            <a:r>
              <a:rPr lang="en-US" sz="1200" b="0" dirty="0">
                <a:solidFill>
                  <a:srgbClr val="063A73"/>
                </a:solidFill>
                <a:latin typeface="Calibri" panose="020F0502020204030204" pitchFamily="34" charset="0"/>
                <a:cs typeface="Arial" pitchFamily="34" charset="0"/>
              </a:rPr>
              <a:t>Review treatment/referral for malaria</a:t>
            </a:r>
          </a:p>
          <a:p>
            <a:pPr marL="514350" lvl="1" indent="-171450" defTabSz="457200" fontAlgn="base">
              <a:spcBef>
                <a:spcPct val="0"/>
              </a:spcBef>
              <a:spcAft>
                <a:spcPts val="600"/>
              </a:spcAft>
              <a:buFont typeface="Arial" panose="020B0604020202020204" pitchFamily="34" charset="0"/>
              <a:buChar char="•"/>
            </a:pPr>
            <a:r>
              <a:rPr lang="en-US" sz="1200" b="0" dirty="0">
                <a:solidFill>
                  <a:srgbClr val="063A73"/>
                </a:solidFill>
                <a:latin typeface="Calibri" panose="020F0502020204030204" pitchFamily="34" charset="0"/>
                <a:cs typeface="Arial" pitchFamily="34" charset="0"/>
              </a:rPr>
              <a:t>Identify ways of preventing malaria</a:t>
            </a:r>
          </a:p>
          <a:p>
            <a:endParaRPr lang="en-US" sz="1200" b="1" kern="1200" dirty="0">
              <a:solidFill>
                <a:schemeClr val="tx1"/>
              </a:solidFill>
              <a:latin typeface="Calibri" panose="020F0502020204030204" pitchFamily="34" charset="0"/>
              <a:ea typeface="+mn-ea"/>
              <a:cs typeface="+mn-cs"/>
            </a:endParaRPr>
          </a:p>
          <a:p>
            <a:pPr marL="228600" indent="-228600">
              <a:buFont typeface="+mj-lt"/>
              <a:buAutoNum type="arabicPeriod" startAt="2"/>
            </a:pPr>
            <a:r>
              <a:rPr lang="en-US" sz="1200" b="1" kern="1200" dirty="0">
                <a:solidFill>
                  <a:schemeClr val="tx1"/>
                </a:solidFill>
                <a:latin typeface="Calibri" panose="020F0502020204030204" pitchFamily="34" charset="0"/>
                <a:ea typeface="+mn-ea"/>
                <a:cs typeface="+mn-cs"/>
              </a:rPr>
              <a:t>ANSWER</a:t>
            </a:r>
            <a:r>
              <a:rPr lang="en-US" sz="1200" kern="1200" dirty="0">
                <a:solidFill>
                  <a:schemeClr val="tx1"/>
                </a:solidFill>
                <a:latin typeface="Calibri" panose="020F0502020204030204" pitchFamily="34" charset="0"/>
                <a:ea typeface="+mn-ea"/>
                <a:cs typeface="+mn-cs"/>
              </a:rPr>
              <a:t> questions.</a:t>
            </a:r>
            <a:endParaRPr lang="en-US" sz="1200" dirty="0">
              <a:latin typeface="Calibri" panose="020F0502020204030204" pitchFamily="34" charset="0"/>
            </a:endParaRPr>
          </a:p>
          <a:p>
            <a:endParaRPr lang="en-US" sz="120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10</a:t>
            </a:fld>
            <a:endParaRPr lang="en-US">
              <a:solidFill>
                <a:prstClr val="black"/>
              </a:solidFill>
            </a:endParaRPr>
          </a:p>
        </p:txBody>
      </p:sp>
    </p:spTree>
    <p:extLst>
      <p:ext uri="{BB962C8B-B14F-4D97-AF65-F5344CB8AC3E}">
        <p14:creationId xmlns:p14="http://schemas.microsoft.com/office/powerpoint/2010/main" val="10164354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mj-lt"/>
              <a:buNone/>
            </a:pPr>
            <a:r>
              <a:rPr lang="en-US" b="1" dirty="0">
                <a:solidFill>
                  <a:schemeClr val="bg1"/>
                </a:solidFill>
              </a:rPr>
              <a:t>TELL WHAT YOU KNOW ABOUT MALARIA</a:t>
            </a:r>
          </a:p>
          <a:p>
            <a:pPr marL="0" indent="0">
              <a:buFont typeface="+mj-lt"/>
              <a:buNone/>
            </a:pPr>
            <a:endParaRPr lang="en-US" b="1" dirty="0"/>
          </a:p>
          <a:p>
            <a:pPr marL="228600" indent="-228600">
              <a:buFont typeface="+mj-lt"/>
              <a:buAutoNum type="arabicPeriod"/>
            </a:pPr>
            <a:r>
              <a:rPr lang="en-US" b="1" dirty="0"/>
              <a:t>ASK</a:t>
            </a:r>
            <a:r>
              <a:rPr lang="en-US" dirty="0"/>
              <a:t> the question to learn what the trainees</a:t>
            </a:r>
            <a:r>
              <a:rPr lang="en-US" baseline="0" dirty="0"/>
              <a:t> know about malaria.  </a:t>
            </a:r>
          </a:p>
          <a:p>
            <a:pPr lvl="1"/>
            <a:r>
              <a:rPr lang="en-US" b="1" baseline="0" dirty="0"/>
              <a:t>What is malaria?  </a:t>
            </a:r>
          </a:p>
          <a:p>
            <a:pPr lvl="0"/>
            <a:r>
              <a:rPr lang="en-US" sz="1200" b="1" kern="1200" baseline="0" dirty="0">
                <a:solidFill>
                  <a:schemeClr val="tx1"/>
                </a:solidFill>
                <a:latin typeface="+mn-lt"/>
                <a:ea typeface="+mn-ea"/>
                <a:cs typeface="+mn-cs"/>
              </a:rPr>
              <a:t>       </a:t>
            </a:r>
            <a:r>
              <a:rPr lang="en-US" sz="1200" b="1" kern="1200" dirty="0">
                <a:solidFill>
                  <a:schemeClr val="tx1"/>
                </a:solidFill>
                <a:latin typeface="+mn-lt"/>
                <a:ea typeface="+mn-ea"/>
                <a:cs typeface="+mn-cs"/>
              </a:rPr>
              <a:t>GET</a:t>
            </a:r>
            <a:r>
              <a:rPr lang="en-US" sz="1200" b="1" kern="1200" baseline="0" dirty="0">
                <a:solidFill>
                  <a:schemeClr val="tx1"/>
                </a:solidFill>
                <a:latin typeface="+mn-lt"/>
                <a:ea typeface="+mn-ea"/>
                <a:cs typeface="+mn-cs"/>
              </a:rPr>
              <a:t> </a:t>
            </a:r>
            <a:r>
              <a:rPr lang="en-US" sz="1200" b="0" kern="1200" baseline="0" dirty="0">
                <a:solidFill>
                  <a:schemeClr val="tx1"/>
                </a:solidFill>
                <a:latin typeface="+mn-lt"/>
                <a:ea typeface="+mn-ea"/>
                <a:cs typeface="+mn-cs"/>
              </a:rPr>
              <a:t>several answers.</a:t>
            </a:r>
          </a:p>
          <a:p>
            <a:endParaRPr lang="en-US" sz="1200" b="0" kern="1200" baseline="0" dirty="0">
              <a:solidFill>
                <a:schemeClr val="tx1"/>
              </a:solidFill>
              <a:latin typeface="+mn-lt"/>
              <a:ea typeface="+mn-ea"/>
              <a:cs typeface="+mn-cs"/>
            </a:endParaRPr>
          </a:p>
          <a:p>
            <a:pPr marL="228600" lvl="0" indent="-228600">
              <a:buFont typeface="+mj-lt"/>
              <a:buAutoNum type="arabicPeriod" startAt="2"/>
            </a:pPr>
            <a:r>
              <a:rPr lang="en-US" sz="1200" b="1" kern="1200" baseline="0" dirty="0">
                <a:solidFill>
                  <a:schemeClr val="tx1"/>
                </a:solidFill>
                <a:latin typeface="+mn-lt"/>
                <a:ea typeface="+mn-ea"/>
                <a:cs typeface="+mn-cs"/>
              </a:rPr>
              <a:t>REVEAL</a:t>
            </a:r>
            <a:r>
              <a:rPr lang="en-US" sz="1200" b="0" kern="1200" baseline="0" dirty="0">
                <a:solidFill>
                  <a:schemeClr val="tx1"/>
                </a:solidFill>
                <a:latin typeface="+mn-lt"/>
                <a:ea typeface="+mn-ea"/>
                <a:cs typeface="+mn-cs"/>
              </a:rPr>
              <a:t> the ‘correct’ answers =</a:t>
            </a:r>
          </a:p>
          <a:p>
            <a:pPr marL="628650" lvl="1" indent="-171450">
              <a:spcBef>
                <a:spcPts val="0"/>
              </a:spcBef>
              <a:buFont typeface="Arial" panose="020B0604020202020204" pitchFamily="34" charset="0"/>
              <a:buChar char="•"/>
            </a:pPr>
            <a:r>
              <a:rPr lang="en-US" b="1" i="1" dirty="0"/>
              <a:t>*Malaria</a:t>
            </a:r>
            <a:r>
              <a:rPr lang="en-US" i="1" dirty="0"/>
              <a:t> is a life-threatening blood disease.  </a:t>
            </a:r>
          </a:p>
          <a:p>
            <a:pPr marL="628650" lvl="1" indent="-171450">
              <a:spcBef>
                <a:spcPts val="0"/>
              </a:spcBef>
              <a:buFont typeface="Arial" panose="020B0604020202020204" pitchFamily="34" charset="0"/>
              <a:buChar char="•"/>
            </a:pPr>
            <a:r>
              <a:rPr lang="en-US" b="1" i="1" dirty="0"/>
              <a:t>*Caused</a:t>
            </a:r>
            <a:r>
              <a:rPr lang="en-US" i="1" dirty="0"/>
              <a:t> by a </a:t>
            </a:r>
            <a:r>
              <a:rPr lang="en-US" i="1" u="sng" dirty="0"/>
              <a:t>parasite</a:t>
            </a:r>
            <a:r>
              <a:rPr lang="en-US" i="1" dirty="0"/>
              <a:t> (Plasmodium falciparum). </a:t>
            </a:r>
          </a:p>
          <a:p>
            <a:pPr marL="628650" lvl="1" indent="-171450">
              <a:spcBef>
                <a:spcPts val="0"/>
              </a:spcBef>
              <a:buFont typeface="Arial" panose="020B0604020202020204" pitchFamily="34" charset="0"/>
              <a:buChar char="•"/>
            </a:pPr>
            <a:r>
              <a:rPr lang="en-US" b="1" i="1" dirty="0"/>
              <a:t>*Spread</a:t>
            </a:r>
            <a:r>
              <a:rPr lang="en-US" i="1" dirty="0"/>
              <a:t> to humans by the Anopheles </a:t>
            </a:r>
            <a:r>
              <a:rPr lang="en-US" i="1" u="sng" dirty="0"/>
              <a:t>mosquito</a:t>
            </a:r>
            <a:r>
              <a:rPr lang="en-US" i="1" dirty="0"/>
              <a:t>.</a:t>
            </a:r>
            <a:r>
              <a:rPr lang="en-US" dirty="0"/>
              <a:t> </a:t>
            </a:r>
          </a:p>
          <a:p>
            <a:pPr lvl="1">
              <a:spcBef>
                <a:spcPts val="0"/>
              </a:spcBef>
              <a:buFont typeface="Wingdings" pitchFamily="2" charset="2"/>
              <a:buChar char="§"/>
            </a:pPr>
            <a:endParaRPr lang="en-US" dirty="0"/>
          </a:p>
          <a:p>
            <a:pPr marL="228600" lvl="0" indent="-228600">
              <a:buFont typeface="+mj-lt"/>
              <a:buAutoNum type="arabicPeriod" startAt="3"/>
            </a:pPr>
            <a:r>
              <a:rPr lang="en-US" sz="1200" b="1" kern="1200" baseline="0" dirty="0">
                <a:solidFill>
                  <a:schemeClr val="tx1"/>
                </a:solidFill>
                <a:latin typeface="+mn-lt"/>
                <a:ea typeface="+mn-ea"/>
                <a:cs typeface="+mn-cs"/>
              </a:rPr>
              <a:t>ADD</a:t>
            </a:r>
            <a:r>
              <a:rPr lang="en-US" sz="1200" b="0" kern="1200" baseline="0" dirty="0">
                <a:solidFill>
                  <a:schemeClr val="tx1"/>
                </a:solidFill>
                <a:latin typeface="+mn-lt"/>
                <a:ea typeface="+mn-ea"/>
                <a:cs typeface="+mn-cs"/>
              </a:rPr>
              <a:t> additional information:</a:t>
            </a:r>
          </a:p>
          <a:p>
            <a:pPr lvl="1">
              <a:buFont typeface="Wingdings" pitchFamily="2" charset="2"/>
              <a:buChar char="§"/>
            </a:pPr>
            <a:r>
              <a:rPr lang="en-US" sz="1200" b="0" kern="1200" baseline="0" dirty="0">
                <a:solidFill>
                  <a:schemeClr val="tx1"/>
                </a:solidFill>
                <a:latin typeface="+mn-lt"/>
                <a:ea typeface="+mn-ea"/>
                <a:cs typeface="+mn-cs"/>
              </a:rPr>
              <a:t>It may take up to 2 weeks (14 days) for symptoms to appear after infection.</a:t>
            </a:r>
          </a:p>
          <a:p>
            <a:pPr lvl="1">
              <a:buFont typeface="Wingdings" pitchFamily="2" charset="2"/>
              <a:buChar char="§"/>
            </a:pPr>
            <a:r>
              <a:rPr lang="en-US" sz="1200" b="0" kern="1200" baseline="0" dirty="0">
                <a:solidFill>
                  <a:schemeClr val="tx1"/>
                </a:solidFill>
                <a:latin typeface="+mn-lt"/>
                <a:ea typeface="+mn-ea"/>
                <a:cs typeface="+mn-cs"/>
              </a:rPr>
              <a:t>It is the female Anopheles needing a blood meal to feed her eggs.</a:t>
            </a:r>
          </a:p>
          <a:p>
            <a:pPr lvl="1">
              <a:buFont typeface="Wingdings" pitchFamily="2" charset="2"/>
              <a:buChar char="§"/>
            </a:pPr>
            <a:endParaRPr lang="en-US" sz="1200" b="0" kern="1200" baseline="0" dirty="0">
              <a:solidFill>
                <a:schemeClr val="tx1"/>
              </a:solidFill>
              <a:latin typeface="+mn-lt"/>
              <a:ea typeface="+mn-ea"/>
              <a:cs typeface="+mn-cs"/>
            </a:endParaRPr>
          </a:p>
          <a:p>
            <a:pPr marL="228600" lvl="0" indent="-228600">
              <a:buFont typeface="+mj-lt"/>
              <a:buAutoNum type="arabicPeriod" startAt="4"/>
            </a:pPr>
            <a:r>
              <a:rPr lang="en-US" sz="1200" b="1" kern="1200" baseline="0" dirty="0">
                <a:solidFill>
                  <a:schemeClr val="tx1"/>
                </a:solidFill>
                <a:latin typeface="+mn-lt"/>
                <a:ea typeface="+mn-ea"/>
                <a:cs typeface="+mn-cs"/>
              </a:rPr>
              <a:t>CLARIFY</a:t>
            </a:r>
            <a:r>
              <a:rPr lang="en-US" sz="1200" b="0" kern="1200" baseline="0" dirty="0">
                <a:solidFill>
                  <a:schemeClr val="tx1"/>
                </a:solidFill>
                <a:latin typeface="+mn-lt"/>
                <a:ea typeface="+mn-ea"/>
                <a:cs typeface="+mn-cs"/>
              </a:rPr>
              <a:t> any confusion.</a:t>
            </a:r>
          </a:p>
          <a:p>
            <a:pPr marL="228600" lvl="0" indent="-228600">
              <a:buFont typeface="+mj-lt"/>
              <a:buAutoNum type="arabicPeriod" startAt="4"/>
            </a:pPr>
            <a:endParaRPr lang="en-US" sz="1200" b="0" kern="1200" baseline="0" dirty="0">
              <a:solidFill>
                <a:schemeClr val="tx1"/>
              </a:solidFill>
              <a:latin typeface="+mn-lt"/>
              <a:ea typeface="+mn-ea"/>
              <a:cs typeface="+mn-cs"/>
            </a:endParaRPr>
          </a:p>
          <a:p>
            <a:pPr marL="228600" lvl="0" indent="-228600">
              <a:buFont typeface="+mj-lt"/>
              <a:buAutoNum type="arabicPeriod" startAt="4"/>
            </a:pPr>
            <a:r>
              <a:rPr lang="en-US" b="1" dirty="0"/>
              <a:t>HIGHLIGHT</a:t>
            </a:r>
            <a:r>
              <a:rPr lang="en-US" dirty="0"/>
              <a:t> the final point: *</a:t>
            </a:r>
            <a:r>
              <a:rPr lang="en-US" b="1" dirty="0"/>
              <a:t>Malaria is a preventable and treatable disease.</a:t>
            </a:r>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011203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b="1" dirty="0">
                <a:solidFill>
                  <a:schemeClr val="tx1"/>
                </a:solidFill>
              </a:rPr>
              <a:t>DISCUSS</a:t>
            </a:r>
            <a:r>
              <a:rPr lang="en-US" b="1" baseline="0" dirty="0">
                <a:solidFill>
                  <a:schemeClr val="tx1"/>
                </a:solidFill>
              </a:rPr>
              <a:t> WHY MALARIA IS DANGEROUS AND DEADLY</a:t>
            </a:r>
            <a:endParaRPr lang="en-US" b="1" dirty="0">
              <a:solidFill>
                <a:schemeClr val="bg1"/>
              </a:solidFill>
            </a:endParaRPr>
          </a:p>
          <a:p>
            <a:pPr marL="0" indent="0">
              <a:buFont typeface="+mj-lt"/>
              <a:buNone/>
            </a:pPr>
            <a:endParaRPr lang="en-US" b="1" dirty="0"/>
          </a:p>
          <a:p>
            <a:pPr marL="228600" indent="-228600">
              <a:buFont typeface="+mj-lt"/>
              <a:buAutoNum type="arabicPeriod"/>
            </a:pPr>
            <a:r>
              <a:rPr lang="en-US" b="1" dirty="0"/>
              <a:t>ASK</a:t>
            </a:r>
            <a:r>
              <a:rPr lang="en-US" dirty="0"/>
              <a:t> the questions to learn what the trainees</a:t>
            </a:r>
            <a:r>
              <a:rPr lang="en-US" baseline="0" dirty="0"/>
              <a:t> know about the dangers of malaria. </a:t>
            </a:r>
          </a:p>
          <a:p>
            <a:pPr lvl="1"/>
            <a:r>
              <a:rPr lang="en-US" b="1" baseline="0" dirty="0"/>
              <a:t>Why is malaria dangerous?  What problems can it cause?</a:t>
            </a:r>
          </a:p>
          <a:p>
            <a:pPr lvl="1"/>
            <a:endParaRPr lang="en-US" b="1" baseline="0" dirty="0"/>
          </a:p>
          <a:p>
            <a:pPr marL="228600" indent="-228600">
              <a:buFont typeface="+mj-lt"/>
              <a:buAutoNum type="arabicPeriod"/>
            </a:pPr>
            <a:r>
              <a:rPr lang="en-US" b="1" dirty="0"/>
              <a:t>DISCUSS</a:t>
            </a:r>
            <a:r>
              <a:rPr lang="en-US" dirty="0"/>
              <a:t> their comments and relate them</a:t>
            </a:r>
            <a:r>
              <a:rPr lang="en-US" baseline="0" dirty="0"/>
              <a:t> to the image on the slide.  </a:t>
            </a:r>
          </a:p>
          <a:p>
            <a:pPr marL="228600" indent="-228600">
              <a:buFont typeface="+mj-lt"/>
              <a:buAutoNum type="arabicPeriod"/>
            </a:pPr>
            <a:endParaRPr lang="en-US" baseline="0" dirty="0"/>
          </a:p>
          <a:p>
            <a:pPr marL="228600" indent="-228600">
              <a:buFont typeface="+mj-lt"/>
              <a:buAutoNum type="arabicPeriod"/>
            </a:pPr>
            <a:r>
              <a:rPr lang="en-US" b="1" baseline="0" dirty="0"/>
              <a:t>ENSURE</a:t>
            </a:r>
            <a:r>
              <a:rPr lang="en-US" baseline="0" dirty="0"/>
              <a:t> that it is clear which comments are accurate and </a:t>
            </a:r>
            <a:r>
              <a:rPr lang="en-US" b="1" baseline="0" dirty="0"/>
              <a:t>CLARIFY</a:t>
            </a:r>
            <a:r>
              <a:rPr lang="en-US" baseline="0" dirty="0"/>
              <a:t> any that are not.</a:t>
            </a:r>
          </a:p>
        </p:txBody>
      </p:sp>
      <p:sp>
        <p:nvSpPr>
          <p:cNvPr id="4" name="Slide Number Placeholder 3"/>
          <p:cNvSpPr>
            <a:spLocks noGrp="1"/>
          </p:cNvSpPr>
          <p:nvPr>
            <p:ph type="sldNum" sz="quarter" idx="10"/>
          </p:nvPr>
        </p:nvSpPr>
        <p:spPr/>
        <p:txBody>
          <a:bodyPr/>
          <a:lstStyle/>
          <a:p>
            <a:fld id="{AF9C99E2-CF5C-4868-A10A-C660E6D2E85F}" type="slidenum">
              <a:rPr lang="en-US" smtClean="0"/>
              <a:t>13</a:t>
            </a:fld>
            <a:endParaRPr lang="en-US"/>
          </a:p>
        </p:txBody>
      </p:sp>
    </p:spTree>
    <p:extLst>
      <p:ext uri="{BB962C8B-B14F-4D97-AF65-F5344CB8AC3E}">
        <p14:creationId xmlns:p14="http://schemas.microsoft.com/office/powerpoint/2010/main" val="20255160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spcBef>
                <a:spcPct val="0"/>
              </a:spcBef>
              <a:buFont typeface="+mj-lt"/>
              <a:buNone/>
            </a:pPr>
            <a:r>
              <a:rPr lang="en-US" sz="1200" b="1" kern="1200" dirty="0">
                <a:solidFill>
                  <a:schemeClr val="tx1"/>
                </a:solidFill>
                <a:latin typeface="+mn-lt"/>
                <a:ea typeface="+mn-ea"/>
                <a:cs typeface="+mn-cs"/>
              </a:rPr>
              <a:t>REVIEW THE SIGNS AND SYMPTOMS FOR</a:t>
            </a:r>
            <a:r>
              <a:rPr lang="en-US" sz="1200" b="1" kern="1200" baseline="0" dirty="0">
                <a:solidFill>
                  <a:schemeClr val="tx1"/>
                </a:solidFill>
                <a:latin typeface="+mn-lt"/>
                <a:ea typeface="+mn-ea"/>
                <a:cs typeface="+mn-cs"/>
              </a:rPr>
              <a:t> MALARIA</a:t>
            </a:r>
          </a:p>
          <a:p>
            <a:pPr marL="0" indent="0" eaLnBrk="1" hangingPunct="1">
              <a:spcBef>
                <a:spcPct val="0"/>
              </a:spcBef>
              <a:buFont typeface="+mj-lt"/>
              <a:buNone/>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ASK:  Who can use the picture and tell us about the signs</a:t>
            </a:r>
            <a:r>
              <a:rPr lang="en-US" sz="1200" b="1" kern="1200" baseline="0" dirty="0">
                <a:solidFill>
                  <a:schemeClr val="tx1"/>
                </a:solidFill>
                <a:latin typeface="+mn-lt"/>
                <a:ea typeface="+mn-ea"/>
                <a:cs typeface="+mn-cs"/>
              </a:rPr>
              <a:t> and </a:t>
            </a:r>
            <a:r>
              <a:rPr lang="en-US" sz="1200" b="1" kern="1200" dirty="0">
                <a:solidFill>
                  <a:schemeClr val="tx1"/>
                </a:solidFill>
                <a:latin typeface="+mn-lt"/>
                <a:ea typeface="+mn-ea"/>
                <a:cs typeface="+mn-cs"/>
              </a:rPr>
              <a:t>symptoms of malaria?</a:t>
            </a:r>
            <a:endParaRPr lang="en-US" dirty="0"/>
          </a:p>
          <a:p>
            <a:pPr lvl="1"/>
            <a:r>
              <a:rPr lang="en-US" sz="1200" b="1" dirty="0"/>
              <a:t>PROBE</a:t>
            </a:r>
            <a:r>
              <a:rPr lang="en-US" sz="1200" dirty="0"/>
              <a:t> or ask others to add information until the key points listed below are covered.</a:t>
            </a:r>
            <a:endParaRPr lang="en-US" dirty="0"/>
          </a:p>
          <a:p>
            <a:pPr lvl="1">
              <a:buFont typeface="Arial" pitchFamily="34" charset="0"/>
              <a:buChar char="•"/>
            </a:pPr>
            <a:r>
              <a:rPr lang="en-US" sz="1200" i="1" dirty="0"/>
              <a:t>Fever and chills followed by rigors</a:t>
            </a:r>
            <a:endParaRPr lang="en-US" dirty="0"/>
          </a:p>
          <a:p>
            <a:pPr lvl="1">
              <a:buFont typeface="Arial" pitchFamily="34" charset="0"/>
              <a:buChar char="•"/>
            </a:pPr>
            <a:r>
              <a:rPr lang="en-US" sz="1200" i="1" dirty="0"/>
              <a:t>Headache and body aches and joint</a:t>
            </a:r>
            <a:r>
              <a:rPr lang="en-US" sz="1200" i="1" baseline="0" dirty="0"/>
              <a:t> pains</a:t>
            </a:r>
            <a:endParaRPr lang="en-US" dirty="0"/>
          </a:p>
          <a:p>
            <a:pPr lvl="1">
              <a:buFont typeface="Arial" pitchFamily="34" charset="0"/>
              <a:buChar char="•"/>
            </a:pPr>
            <a:r>
              <a:rPr lang="en-US" sz="1200" i="1" dirty="0"/>
              <a:t>Not eating or drinking </a:t>
            </a:r>
          </a:p>
          <a:p>
            <a:pPr lvl="1">
              <a:buFont typeface="Arial" pitchFamily="34" charset="0"/>
              <a:buChar char="•"/>
            </a:pPr>
            <a:r>
              <a:rPr lang="en-US" sz="1200" i="1" dirty="0"/>
              <a:t>Sleepiness and general body weakness</a:t>
            </a:r>
            <a:endParaRPr lang="en-US" dirty="0"/>
          </a:p>
          <a:p>
            <a:pPr lvl="1">
              <a:buFont typeface="Arial" pitchFamily="34" charset="0"/>
              <a:buChar char="•"/>
            </a:pPr>
            <a:r>
              <a:rPr lang="en-US" sz="1200" i="1" dirty="0"/>
              <a:t>Nausea</a:t>
            </a:r>
            <a:r>
              <a:rPr lang="en-US" sz="1200" i="1" baseline="0" dirty="0"/>
              <a:t> and v</a:t>
            </a:r>
            <a:r>
              <a:rPr lang="en-US" sz="1200" i="1" dirty="0"/>
              <a:t>omiting and/or diarrhea</a:t>
            </a:r>
          </a:p>
          <a:p>
            <a:pPr lvl="1">
              <a:buFont typeface="Arial" pitchFamily="34" charset="0"/>
              <a:buChar char="•"/>
            </a:pPr>
            <a:endParaRPr lang="en-US" sz="1200" i="1" dirty="0"/>
          </a:p>
          <a:p>
            <a:pPr marL="228600" lvl="0" indent="-228600">
              <a:buFont typeface="+mj-lt"/>
              <a:buAutoNum type="arabicPeriod"/>
            </a:pPr>
            <a:r>
              <a:rPr lang="en-US" sz="1200" b="1" i="0" dirty="0"/>
              <a:t>INVITE</a:t>
            </a:r>
            <a:r>
              <a:rPr lang="en-US" sz="1200" b="1" i="0" baseline="0" dirty="0"/>
              <a:t> </a:t>
            </a:r>
            <a:r>
              <a:rPr lang="en-US" sz="1200" b="0" i="0" baseline="0" dirty="0"/>
              <a:t>comments and </a:t>
            </a:r>
            <a:r>
              <a:rPr lang="en-US" sz="1200" b="1" i="0" dirty="0"/>
              <a:t>RESPOND</a:t>
            </a:r>
            <a:r>
              <a:rPr lang="en-US" sz="1200" b="1" i="0" baseline="0" dirty="0"/>
              <a:t> </a:t>
            </a:r>
            <a:r>
              <a:rPr lang="en-US" sz="1200" b="0" i="0" baseline="0" dirty="0"/>
              <a:t>to questions.</a:t>
            </a:r>
            <a:endParaRPr lang="en-US" b="0" i="0" dirty="0"/>
          </a:p>
          <a:p>
            <a:endParaRPr lang="en-US" dirty="0"/>
          </a:p>
        </p:txBody>
      </p:sp>
      <p:sp>
        <p:nvSpPr>
          <p:cNvPr id="4" name="Slide Number Placeholder 3"/>
          <p:cNvSpPr>
            <a:spLocks noGrp="1"/>
          </p:cNvSpPr>
          <p:nvPr>
            <p:ph type="sldNum" sz="quarter" idx="10"/>
          </p:nvPr>
        </p:nvSpPr>
        <p:spPr/>
        <p:txBody>
          <a:bodyPr/>
          <a:lstStyle/>
          <a:p>
            <a:fld id="{AF9C99E2-CF5C-4868-A10A-C660E6D2E85F}" type="slidenum">
              <a:rPr lang="en-US" smtClean="0"/>
              <a:t>14</a:t>
            </a:fld>
            <a:endParaRPr lang="en-US"/>
          </a:p>
        </p:txBody>
      </p:sp>
    </p:spTree>
    <p:extLst>
      <p:ext uri="{BB962C8B-B14F-4D97-AF65-F5344CB8AC3E}">
        <p14:creationId xmlns:p14="http://schemas.microsoft.com/office/powerpoint/2010/main" val="6752247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 typeface="+mj-lt"/>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PRESENT </a:t>
            </a:r>
            <a:r>
              <a:rPr kumimoji="0" lang="en-US" sz="1200" b="1" i="0" u="none" strike="noStrike" kern="1200" cap="none" spc="0" normalizeH="0" baseline="0" noProof="0" dirty="0">
                <a:ln>
                  <a:noFill/>
                </a:ln>
                <a:solidFill>
                  <a:prstClr val="white"/>
                </a:solidFill>
                <a:effectLst/>
                <a:uLnTx/>
                <a:uFillTx/>
                <a:latin typeface="+mn-lt"/>
                <a:ea typeface="+mn-ea"/>
                <a:cs typeface="+mn-cs"/>
              </a:rPr>
              <a:t>HOW IS MALARIA SPREAD</a:t>
            </a:r>
          </a:p>
          <a:p>
            <a:pPr marL="0" marR="0" lvl="0" indent="0" algn="l" defTabSz="685800" rtl="0" eaLnBrk="1" fontAlgn="auto" latinLnBrk="0" hangingPunct="1">
              <a:lnSpc>
                <a:spcPct val="100000"/>
              </a:lnSpc>
              <a:spcBef>
                <a:spcPts val="0"/>
              </a:spcBef>
              <a:spcAft>
                <a:spcPts val="0"/>
              </a:spcAft>
              <a:buClrTx/>
              <a:buSzTx/>
              <a:buFont typeface="+mj-lt"/>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ASK</a:t>
            </a:r>
            <a:r>
              <a:rPr kumimoji="0" lang="en-US" sz="1200" b="0" i="0" u="none" strike="noStrike" kern="1200" cap="none" spc="0" normalizeH="0" baseline="0" noProof="0" dirty="0">
                <a:ln>
                  <a:noFill/>
                </a:ln>
                <a:solidFill>
                  <a:prstClr val="black"/>
                </a:solidFill>
                <a:effectLst/>
                <a:uLnTx/>
                <a:uFillTx/>
                <a:latin typeface="+mn-lt"/>
                <a:ea typeface="+mn-ea"/>
                <a:cs typeface="+mn-cs"/>
              </a:rPr>
              <a:t> the question to learn what the trainees know about the spread malaria. </a:t>
            </a:r>
          </a:p>
          <a:p>
            <a:pPr marL="342900" marR="0" lvl="1"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How is Malaria Spread? </a:t>
            </a:r>
          </a:p>
          <a:p>
            <a:pPr marL="342900" marR="0" lvl="1" indent="0" algn="l" defTabSz="6858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342900" marR="0" lvl="1"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WRITE </a:t>
            </a:r>
            <a:r>
              <a:rPr kumimoji="0" lang="en-US" sz="1200" b="0" i="0" u="none" strike="noStrike" kern="1200" cap="none" spc="0" normalizeH="0" baseline="0" noProof="0" dirty="0">
                <a:ln>
                  <a:noFill/>
                </a:ln>
                <a:solidFill>
                  <a:prstClr val="black"/>
                </a:solidFill>
                <a:effectLst/>
                <a:uLnTx/>
                <a:uFillTx/>
                <a:latin typeface="+mn-lt"/>
                <a:ea typeface="+mn-ea"/>
                <a:cs typeface="+mn-cs"/>
              </a:rPr>
              <a:t>several answers on the </a:t>
            </a:r>
            <a:r>
              <a:rPr kumimoji="0" lang="en-US" sz="1200" b="1" i="0" u="none" strike="noStrike" kern="1200" cap="none" spc="0" normalizeH="0" baseline="0" noProof="0" dirty="0">
                <a:ln>
                  <a:noFill/>
                </a:ln>
                <a:solidFill>
                  <a:prstClr val="black"/>
                </a:solidFill>
                <a:effectLst/>
                <a:uLnTx/>
                <a:uFillTx/>
                <a:latin typeface="+mn-lt"/>
                <a:ea typeface="+mn-ea"/>
                <a:cs typeface="+mn-cs"/>
              </a:rPr>
              <a:t>FLIPCHART</a:t>
            </a:r>
            <a:r>
              <a:rPr kumimoji="0" lang="en-US" sz="1200" b="0" i="0" u="none" strike="noStrike" kern="1200" cap="none" spc="0" normalizeH="0" baseline="0" noProof="0" dirty="0">
                <a:ln>
                  <a:noFill/>
                </a:ln>
                <a:solidFill>
                  <a:prstClr val="black"/>
                </a:solidFill>
                <a:effectLst/>
                <a:uLnTx/>
                <a:uFillTx/>
                <a:latin typeface="+mn-lt"/>
                <a:ea typeface="+mn-ea"/>
                <a:cs typeface="+mn-cs"/>
              </a:rPr>
              <a:t>.</a:t>
            </a:r>
          </a:p>
          <a:p>
            <a:pPr marL="342900" marR="0" lvl="1" indent="0" algn="l" defTabSz="6858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*REVEAL</a:t>
            </a:r>
            <a:r>
              <a:rPr kumimoji="0" lang="en-US" sz="1200" b="0" i="0" u="none" strike="noStrike" kern="1200" cap="none" spc="0" normalizeH="0" baseline="0" noProof="0" dirty="0">
                <a:ln>
                  <a:noFill/>
                </a:ln>
                <a:solidFill>
                  <a:prstClr val="black"/>
                </a:solidFill>
                <a:effectLst/>
                <a:uLnTx/>
                <a:uFillTx/>
                <a:latin typeface="+mn-lt"/>
                <a:ea typeface="+mn-ea"/>
                <a:cs typeface="+mn-cs"/>
              </a:rPr>
              <a:t> the ‘correct’ answer using the diagram of the transmission cycle.</a:t>
            </a: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ADD</a:t>
            </a:r>
            <a:r>
              <a:rPr kumimoji="0" lang="en-US" sz="1200" b="0" i="0" u="none" strike="noStrike" kern="1200" cap="none" spc="0" normalizeH="0" baseline="0" noProof="0" dirty="0">
                <a:ln>
                  <a:noFill/>
                </a:ln>
                <a:solidFill>
                  <a:prstClr val="black"/>
                </a:solidFill>
                <a:effectLst/>
                <a:uLnTx/>
                <a:uFillTx/>
                <a:latin typeface="+mn-lt"/>
                <a:ea typeface="+mn-ea"/>
                <a:cs typeface="+mn-cs"/>
              </a:rPr>
              <a:t> additional information:</a:t>
            </a:r>
          </a:p>
          <a:p>
            <a:pPr marL="514350" marR="0" lvl="1"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Mosquito eggs are laid and hatch in standing water…even very small amounts are needed.</a:t>
            </a:r>
          </a:p>
          <a:p>
            <a:pPr marL="514350" marR="0" lvl="1"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It is the female Anopheles is a ‘night biting’ mosquito.</a:t>
            </a:r>
          </a:p>
          <a:p>
            <a:pPr marL="342900" marR="0" lvl="1" indent="0" algn="l" defTabSz="685800" rtl="0" eaLnBrk="1" fontAlgn="auto" latinLnBrk="0" hangingPunct="1">
              <a:lnSpc>
                <a:spcPct val="100000"/>
              </a:lnSpc>
              <a:spcBef>
                <a:spcPts val="0"/>
              </a:spcBef>
              <a:spcAft>
                <a:spcPts val="0"/>
              </a:spcAft>
              <a:buClrTx/>
              <a:buSzTx/>
              <a:buFont typeface="Wingdings" pitchFamily="2" charset="2"/>
              <a:buChar char="§"/>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CLARIFY</a:t>
            </a:r>
            <a:r>
              <a:rPr kumimoji="0" lang="en-US" sz="1200" b="0" i="0" u="none" strike="noStrike" kern="1200" cap="none" spc="0" normalizeH="0" baseline="0" noProof="0" dirty="0">
                <a:ln>
                  <a:noFill/>
                </a:ln>
                <a:solidFill>
                  <a:prstClr val="black"/>
                </a:solidFill>
                <a:effectLst/>
                <a:uLnTx/>
                <a:uFillTx/>
                <a:latin typeface="+mn-lt"/>
                <a:ea typeface="+mn-ea"/>
                <a:cs typeface="+mn-cs"/>
              </a:rPr>
              <a:t> any confusion.</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sz="1200" dirty="0"/>
          </a:p>
        </p:txBody>
      </p:sp>
      <p:sp>
        <p:nvSpPr>
          <p:cNvPr id="4" name="Slide Number Placeholder 3"/>
          <p:cNvSpPr>
            <a:spLocks noGrp="1"/>
          </p:cNvSpPr>
          <p:nvPr>
            <p:ph type="sldNum" sz="quarter" idx="10"/>
          </p:nvPr>
        </p:nvSpPr>
        <p:spPr/>
        <p:txBody>
          <a:bodyPr/>
          <a:lstStyle/>
          <a:p>
            <a:fld id="{AF9C99E2-CF5C-4868-A10A-C660E6D2E85F}" type="slidenum">
              <a:rPr lang="en-US" smtClean="0"/>
              <a:t>15</a:t>
            </a:fld>
            <a:endParaRPr lang="en-US"/>
          </a:p>
        </p:txBody>
      </p:sp>
    </p:spTree>
    <p:extLst>
      <p:ext uri="{BB962C8B-B14F-4D97-AF65-F5344CB8AC3E}">
        <p14:creationId xmlns:p14="http://schemas.microsoft.com/office/powerpoint/2010/main" val="3383413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rtl="0" eaLnBrk="0" fontAlgn="base" hangingPunct="0">
              <a:buFont typeface="+mj-lt"/>
              <a:buNone/>
            </a:pPr>
            <a:r>
              <a:rPr lang="en-US" sz="1200" b="1" kern="1200" dirty="0">
                <a:solidFill>
                  <a:schemeClr val="tx1"/>
                </a:solidFill>
                <a:latin typeface="+mn-lt"/>
                <a:ea typeface="+mn-ea"/>
                <a:cs typeface="+mn-cs"/>
              </a:rPr>
              <a:t>PRESENT </a:t>
            </a:r>
            <a:r>
              <a:rPr lang="en-US" b="1" dirty="0">
                <a:solidFill>
                  <a:schemeClr val="bg1"/>
                </a:solidFill>
              </a:rPr>
              <a:t>KEY MESSAGE ABOUT MALARIA PREVENTION</a:t>
            </a:r>
          </a:p>
          <a:p>
            <a:pPr marL="0" indent="0" rtl="0" eaLnBrk="0" fontAlgn="base" hangingPunct="0">
              <a:buFont typeface="+mj-lt"/>
              <a:buNone/>
            </a:pPr>
            <a:endParaRPr lang="en-US" sz="1200" b="1" kern="1200" dirty="0">
              <a:solidFill>
                <a:schemeClr val="tx1"/>
              </a:solidFill>
              <a:latin typeface="+mn-lt"/>
              <a:ea typeface="+mn-ea"/>
              <a:cs typeface="+mn-cs"/>
            </a:endParaRPr>
          </a:p>
          <a:p>
            <a:pPr marL="228600" indent="-228600" rtl="0" eaLnBrk="0" fontAlgn="base" hangingPunct="0">
              <a:buFont typeface="+mj-lt"/>
              <a:buAutoNum type="arabicPeriod"/>
            </a:pPr>
            <a:r>
              <a:rPr lang="en-US" sz="1200" b="1" kern="1200" dirty="0">
                <a:solidFill>
                  <a:schemeClr val="tx1"/>
                </a:solidFill>
                <a:latin typeface="+mn-lt"/>
                <a:ea typeface="+mn-ea"/>
                <a:cs typeface="+mn-cs"/>
              </a:rPr>
              <a:t>ASK</a:t>
            </a:r>
            <a:r>
              <a:rPr lang="en-US" sz="1200" kern="1200" dirty="0">
                <a:solidFill>
                  <a:schemeClr val="tx1"/>
                </a:solidFill>
                <a:latin typeface="+mn-lt"/>
                <a:ea typeface="+mn-ea"/>
                <a:cs typeface="+mn-cs"/>
              </a:rPr>
              <a:t> Question 1. to learn what the trainees</a:t>
            </a:r>
            <a:r>
              <a:rPr lang="en-US" sz="1200" kern="1200" baseline="0" dirty="0">
                <a:solidFill>
                  <a:schemeClr val="tx1"/>
                </a:solidFill>
                <a:latin typeface="+mn-lt"/>
                <a:ea typeface="+mn-ea"/>
                <a:cs typeface="+mn-cs"/>
              </a:rPr>
              <a:t> think about:</a:t>
            </a:r>
          </a:p>
          <a:p>
            <a:pPr marL="457200" lvl="1" indent="0" rtl="0" eaLnBrk="0" fontAlgn="base" hangingPunct="0">
              <a:buFont typeface="+mj-lt"/>
              <a:buNone/>
            </a:pPr>
            <a:r>
              <a:rPr lang="en-US" sz="1200" b="1" kern="1200" baseline="0" dirty="0">
                <a:solidFill>
                  <a:schemeClr val="tx1"/>
                </a:solidFill>
                <a:latin typeface="+mn-lt"/>
                <a:ea typeface="+mn-ea"/>
                <a:cs typeface="+mn-cs"/>
              </a:rPr>
              <a:t>*What is the BEST WAY to prevent malaria?</a:t>
            </a:r>
          </a:p>
          <a:p>
            <a:pPr lvl="1" rtl="0" eaLnBrk="0" fontAlgn="base" hangingPunct="0"/>
            <a:r>
              <a:rPr lang="en-US" sz="1200" b="1" i="1" kern="1200" baseline="0" dirty="0">
                <a:solidFill>
                  <a:schemeClr val="tx1"/>
                </a:solidFill>
                <a:latin typeface="+mn-lt"/>
                <a:ea typeface="+mn-ea"/>
                <a:cs typeface="+mn-cs"/>
              </a:rPr>
              <a:t>PROBE for </a:t>
            </a:r>
            <a:r>
              <a:rPr lang="en-US" sz="1200" b="0" i="1" kern="1200" baseline="0" dirty="0">
                <a:solidFill>
                  <a:schemeClr val="tx1"/>
                </a:solidFill>
                <a:latin typeface="+mn-lt"/>
                <a:ea typeface="+mn-ea"/>
                <a:cs typeface="+mn-cs"/>
              </a:rPr>
              <a:t>several answers.</a:t>
            </a:r>
          </a:p>
          <a:p>
            <a:pPr lvl="1" rtl="0" eaLnBrk="0" fontAlgn="base" hangingPunct="0"/>
            <a:endParaRPr lang="en-US" sz="1200" b="0" i="1" kern="1200" baseline="0" dirty="0">
              <a:solidFill>
                <a:schemeClr val="tx1"/>
              </a:solidFill>
              <a:latin typeface="+mn-lt"/>
              <a:ea typeface="+mn-ea"/>
              <a:cs typeface="+mn-cs"/>
            </a:endParaRPr>
          </a:p>
          <a:p>
            <a:pPr marL="228600" indent="-228600" rtl="0" eaLnBrk="0" fontAlgn="base" hangingPunct="0">
              <a:buFont typeface="+mj-lt"/>
              <a:buAutoNum type="arabicPeriod"/>
            </a:pPr>
            <a:r>
              <a:rPr lang="en-US" sz="1200" b="1" kern="1200" baseline="0" dirty="0">
                <a:solidFill>
                  <a:schemeClr val="tx1"/>
                </a:solidFill>
                <a:latin typeface="+mn-lt"/>
                <a:ea typeface="+mn-ea"/>
                <a:cs typeface="+mn-cs"/>
              </a:rPr>
              <a:t>ASK</a:t>
            </a:r>
            <a:r>
              <a:rPr lang="en-US" sz="1200" b="0" kern="1200" baseline="0" dirty="0">
                <a:solidFill>
                  <a:schemeClr val="tx1"/>
                </a:solidFill>
                <a:latin typeface="+mn-lt"/>
                <a:ea typeface="+mn-ea"/>
                <a:cs typeface="+mn-cs"/>
              </a:rPr>
              <a:t> Question 2. </a:t>
            </a:r>
          </a:p>
          <a:p>
            <a:pPr marL="457200" lvl="1" indent="0" rtl="0" eaLnBrk="0" fontAlgn="base" hangingPunct="0">
              <a:buFont typeface="+mj-lt"/>
              <a:buNone/>
            </a:pPr>
            <a:r>
              <a:rPr lang="en-US" sz="1200" b="0" kern="1200" baseline="0" dirty="0">
                <a:solidFill>
                  <a:schemeClr val="tx1"/>
                </a:solidFill>
                <a:latin typeface="+mn-lt"/>
                <a:ea typeface="+mn-ea"/>
                <a:cs typeface="+mn-cs"/>
              </a:rPr>
              <a:t>*</a:t>
            </a:r>
            <a:r>
              <a:rPr lang="en-US" sz="1200" b="1" kern="1200" baseline="0" dirty="0">
                <a:solidFill>
                  <a:schemeClr val="tx1"/>
                </a:solidFill>
                <a:latin typeface="+mn-lt"/>
                <a:ea typeface="+mn-ea"/>
                <a:cs typeface="+mn-cs"/>
              </a:rPr>
              <a:t>For whom it is most important and Why</a:t>
            </a:r>
            <a:r>
              <a:rPr lang="en-US" sz="1200" b="0" kern="1200" baseline="0" dirty="0">
                <a:solidFill>
                  <a:schemeClr val="tx1"/>
                </a:solidFill>
                <a:latin typeface="+mn-lt"/>
                <a:ea typeface="+mn-ea"/>
                <a:cs typeface="+mn-cs"/>
              </a:rPr>
              <a:t>?</a:t>
            </a:r>
          </a:p>
          <a:p>
            <a:pPr marL="457200" lvl="1" indent="0" rtl="0" eaLnBrk="0" fontAlgn="base" hangingPunct="0">
              <a:buFont typeface="+mj-lt"/>
              <a:buNone/>
            </a:pPr>
            <a:r>
              <a:rPr lang="en-US" sz="1200" b="1" i="1" kern="1200" baseline="0" dirty="0">
                <a:solidFill>
                  <a:schemeClr val="tx1"/>
                </a:solidFill>
                <a:latin typeface="+mn-lt"/>
                <a:ea typeface="+mn-ea"/>
                <a:cs typeface="+mn-cs"/>
              </a:rPr>
              <a:t>PROBE for </a:t>
            </a:r>
            <a:r>
              <a:rPr lang="en-US" sz="1200" b="1" kern="1200" baseline="0" dirty="0">
                <a:solidFill>
                  <a:schemeClr val="tx1"/>
                </a:solidFill>
                <a:latin typeface="+mn-lt"/>
                <a:ea typeface="+mn-ea"/>
                <a:cs typeface="+mn-cs"/>
              </a:rPr>
              <a:t> </a:t>
            </a:r>
            <a:r>
              <a:rPr lang="en-US" sz="1200" b="0" kern="1200" baseline="0" dirty="0">
                <a:solidFill>
                  <a:schemeClr val="tx1"/>
                </a:solidFill>
                <a:latin typeface="+mn-lt"/>
                <a:ea typeface="+mn-ea"/>
                <a:cs typeface="+mn-cs"/>
              </a:rPr>
              <a:t>several answers.</a:t>
            </a:r>
          </a:p>
          <a:p>
            <a:pPr marL="457200" lvl="1" indent="0" rtl="0" eaLnBrk="0" fontAlgn="base" hangingPunct="0">
              <a:buFont typeface="+mj-lt"/>
              <a:buNone/>
            </a:pPr>
            <a:endParaRPr lang="en-US" dirty="0"/>
          </a:p>
          <a:p>
            <a:pPr marL="228600" marR="0" indent="-228600" algn="l" defTabSz="457200" rtl="0" eaLnBrk="0" fontAlgn="base" latinLnBrk="0" hangingPunct="0">
              <a:lnSpc>
                <a:spcPct val="100000"/>
              </a:lnSpc>
              <a:spcBef>
                <a:spcPct val="30000"/>
              </a:spcBef>
              <a:spcAft>
                <a:spcPct val="0"/>
              </a:spcAft>
              <a:buClrTx/>
              <a:buSzTx/>
              <a:buFont typeface="+mj-lt"/>
              <a:buAutoNum type="arabicPeriod"/>
              <a:tabLst/>
              <a:defRPr/>
            </a:pPr>
            <a:r>
              <a:rPr lang="en-US" sz="1200" b="1" kern="1200" baseline="0" dirty="0">
                <a:solidFill>
                  <a:schemeClr val="tx1"/>
                </a:solidFill>
                <a:latin typeface="+mn-lt"/>
                <a:ea typeface="+mn-ea"/>
                <a:cs typeface="+mn-cs"/>
              </a:rPr>
              <a:t>REVEAL</a:t>
            </a:r>
            <a:r>
              <a:rPr lang="en-US" sz="1200" b="0" kern="1200" baseline="0" dirty="0">
                <a:solidFill>
                  <a:schemeClr val="tx1"/>
                </a:solidFill>
                <a:latin typeface="+mn-lt"/>
                <a:ea typeface="+mn-ea"/>
                <a:cs typeface="+mn-cs"/>
              </a:rPr>
              <a:t> the image = </a:t>
            </a:r>
            <a:r>
              <a:rPr lang="en-US" sz="1200" b="0" i="1" kern="1200" baseline="0" dirty="0">
                <a:solidFill>
                  <a:schemeClr val="tx1"/>
                </a:solidFill>
                <a:latin typeface="+mn-lt"/>
                <a:ea typeface="+mn-ea"/>
                <a:cs typeface="+mn-cs"/>
              </a:rPr>
              <a:t>Always Sleep Under an LLIN</a:t>
            </a:r>
            <a:r>
              <a:rPr lang="en-US" sz="1200" b="0" kern="1200" baseline="0" dirty="0">
                <a:solidFill>
                  <a:schemeClr val="tx1"/>
                </a:solidFill>
                <a:latin typeface="+mn-lt"/>
                <a:ea typeface="+mn-ea"/>
                <a:cs typeface="+mn-cs"/>
              </a:rPr>
              <a:t>.</a:t>
            </a:r>
          </a:p>
          <a:p>
            <a:pPr marL="228600" marR="0" indent="-228600" algn="l" defTabSz="457200" rtl="0" eaLnBrk="0" fontAlgn="base" latinLnBrk="0" hangingPunct="0">
              <a:lnSpc>
                <a:spcPct val="100000"/>
              </a:lnSpc>
              <a:spcBef>
                <a:spcPct val="30000"/>
              </a:spcBef>
              <a:spcAft>
                <a:spcPct val="0"/>
              </a:spcAft>
              <a:buClrTx/>
              <a:buSzTx/>
              <a:buFont typeface="+mj-lt"/>
              <a:buAutoNum type="arabicPeriod"/>
              <a:tabLst/>
              <a:defRPr/>
            </a:pPr>
            <a:endParaRPr lang="en-US" sz="1200" b="0" kern="1200" baseline="0" dirty="0">
              <a:solidFill>
                <a:schemeClr val="tx1"/>
              </a:solidFill>
              <a:latin typeface="+mn-lt"/>
              <a:ea typeface="+mn-ea"/>
              <a:cs typeface="+mn-cs"/>
            </a:endParaRPr>
          </a:p>
          <a:p>
            <a:pPr marL="228600" marR="0" indent="-228600" algn="l" defTabSz="457200" rtl="0" eaLnBrk="0" fontAlgn="base" latinLnBrk="0" hangingPunct="0">
              <a:lnSpc>
                <a:spcPct val="100000"/>
              </a:lnSpc>
              <a:spcBef>
                <a:spcPct val="30000"/>
              </a:spcBef>
              <a:spcAft>
                <a:spcPct val="0"/>
              </a:spcAft>
              <a:buClrTx/>
              <a:buSzTx/>
              <a:buFont typeface="+mj-lt"/>
              <a:buAutoNum type="arabicPeriod"/>
              <a:tabLst/>
              <a:defRPr/>
            </a:pPr>
            <a:r>
              <a:rPr lang="en-US" sz="1200" b="1" i="0" kern="1200" dirty="0">
                <a:solidFill>
                  <a:schemeClr val="tx1"/>
                </a:solidFill>
                <a:latin typeface="+mn-lt"/>
                <a:ea typeface="+mn-ea"/>
                <a:cs typeface="+mn-cs"/>
              </a:rPr>
              <a:t>ASK</a:t>
            </a:r>
            <a:r>
              <a:rPr lang="en-US" sz="1200" i="0" kern="1200" baseline="0" dirty="0">
                <a:solidFill>
                  <a:schemeClr val="tx1"/>
                </a:solidFill>
                <a:latin typeface="+mn-lt"/>
                <a:ea typeface="+mn-ea"/>
                <a:cs typeface="+mn-cs"/>
              </a:rPr>
              <a:t> </a:t>
            </a:r>
            <a:r>
              <a:rPr lang="en-US" sz="1200" i="0" kern="1200" dirty="0">
                <a:solidFill>
                  <a:schemeClr val="tx1"/>
                </a:solidFill>
                <a:latin typeface="+mn-lt"/>
                <a:ea typeface="+mn-ea"/>
                <a:cs typeface="+mn-cs"/>
              </a:rPr>
              <a:t>the trainees to explain what they can see in</a:t>
            </a:r>
            <a:r>
              <a:rPr lang="en-US" sz="1200" i="0" kern="1200" baseline="0" dirty="0">
                <a:solidFill>
                  <a:schemeClr val="tx1"/>
                </a:solidFill>
                <a:latin typeface="+mn-lt"/>
                <a:ea typeface="+mn-ea"/>
                <a:cs typeface="+mn-cs"/>
              </a:rPr>
              <a:t> the image</a:t>
            </a:r>
            <a:r>
              <a:rPr lang="en-US" sz="1200" i="0" kern="1200" dirty="0">
                <a:solidFill>
                  <a:schemeClr val="tx1"/>
                </a:solidFill>
                <a:latin typeface="+mn-lt"/>
                <a:ea typeface="+mn-ea"/>
                <a:cs typeface="+mn-cs"/>
              </a:rPr>
              <a:t>.</a:t>
            </a:r>
          </a:p>
          <a:p>
            <a:pPr marL="228600" marR="0" indent="-228600" algn="l" defTabSz="457200" rtl="0" eaLnBrk="0" fontAlgn="base" latinLnBrk="0" hangingPunct="0">
              <a:lnSpc>
                <a:spcPct val="100000"/>
              </a:lnSpc>
              <a:spcBef>
                <a:spcPct val="30000"/>
              </a:spcBef>
              <a:spcAft>
                <a:spcPct val="0"/>
              </a:spcAft>
              <a:buClrTx/>
              <a:buSzTx/>
              <a:buFont typeface="+mj-lt"/>
              <a:buAutoNum type="arabicPeriod"/>
              <a:tabLst/>
              <a:defRPr/>
            </a:pPr>
            <a:endParaRPr lang="en-US" sz="1200" i="0" kern="1200" dirty="0">
              <a:solidFill>
                <a:schemeClr val="tx1"/>
              </a:solidFill>
              <a:latin typeface="+mn-lt"/>
              <a:ea typeface="+mn-ea"/>
              <a:cs typeface="+mn-cs"/>
            </a:endParaRPr>
          </a:p>
          <a:p>
            <a:pPr marL="228600" indent="-228600" rtl="0" eaLnBrk="0" fontAlgn="base" hangingPunct="0">
              <a:buFont typeface="+mj-lt"/>
              <a:buAutoNum type="arabicPeriod"/>
            </a:pPr>
            <a:r>
              <a:rPr lang="en-US" sz="1200" b="1" kern="1200" baseline="0" dirty="0">
                <a:solidFill>
                  <a:schemeClr val="tx1"/>
                </a:solidFill>
                <a:latin typeface="+mn-lt"/>
                <a:ea typeface="+mn-ea"/>
                <a:cs typeface="+mn-cs"/>
              </a:rPr>
              <a:t>CLARIFY</a:t>
            </a:r>
            <a:r>
              <a:rPr lang="en-US" sz="1200" b="0" kern="1200" baseline="0" dirty="0">
                <a:solidFill>
                  <a:schemeClr val="tx1"/>
                </a:solidFill>
                <a:latin typeface="+mn-lt"/>
                <a:ea typeface="+mn-ea"/>
                <a:cs typeface="+mn-cs"/>
              </a:rPr>
              <a:t> any confusion and </a:t>
            </a:r>
            <a:r>
              <a:rPr lang="en-US" sz="1200" b="1" kern="1200" baseline="0" dirty="0">
                <a:solidFill>
                  <a:schemeClr val="tx1"/>
                </a:solidFill>
                <a:latin typeface="+mn-lt"/>
                <a:ea typeface="+mn-ea"/>
                <a:cs typeface="+mn-cs"/>
              </a:rPr>
              <a:t>EXPLAIN</a:t>
            </a:r>
            <a:r>
              <a:rPr lang="en-US" sz="1200" b="0" kern="1200" baseline="0" dirty="0">
                <a:solidFill>
                  <a:schemeClr val="tx1"/>
                </a:solidFill>
                <a:latin typeface="+mn-lt"/>
                <a:ea typeface="+mn-ea"/>
                <a:cs typeface="+mn-cs"/>
              </a:rPr>
              <a:t> the extra danger for:</a:t>
            </a:r>
          </a:p>
          <a:p>
            <a:pPr marL="514350" lvl="1" indent="-171450" rtl="0" eaLnBrk="0" fontAlgn="base" hangingPunct="0">
              <a:buFont typeface="Arial" panose="020B0604020202020204" pitchFamily="34" charset="0"/>
              <a:buChar char="•"/>
            </a:pPr>
            <a:r>
              <a:rPr lang="en-US" sz="1200" b="0" kern="1200" baseline="0" dirty="0">
                <a:solidFill>
                  <a:schemeClr val="tx1"/>
                </a:solidFill>
                <a:latin typeface="+mn-lt"/>
                <a:ea typeface="+mn-ea"/>
                <a:cs typeface="+mn-cs"/>
              </a:rPr>
              <a:t>Pregnant women </a:t>
            </a:r>
            <a:r>
              <a:rPr lang="en-US" sz="1200" b="0" i="1" kern="1200" baseline="0" dirty="0">
                <a:solidFill>
                  <a:schemeClr val="tx1"/>
                </a:solidFill>
                <a:latin typeface="+mn-lt"/>
                <a:ea typeface="+mn-ea"/>
                <a:cs typeface="+mn-cs"/>
              </a:rPr>
              <a:t>[The parasite loves to live in the blood-rich placenta.  Malaria is the #1 cause of miscarriages in Uganda ]</a:t>
            </a:r>
          </a:p>
          <a:p>
            <a:pPr marL="514350" lvl="1" indent="-171450" rtl="0" eaLnBrk="0" fontAlgn="base" hangingPunct="0">
              <a:buFont typeface="Arial" panose="020B0604020202020204" pitchFamily="34" charset="0"/>
              <a:buChar char="•"/>
            </a:pPr>
            <a:r>
              <a:rPr lang="en-US" sz="1200" b="0" kern="1200" baseline="0" dirty="0">
                <a:solidFill>
                  <a:schemeClr val="tx1"/>
                </a:solidFill>
                <a:latin typeface="+mn-lt"/>
                <a:ea typeface="+mn-ea"/>
                <a:cs typeface="+mn-cs"/>
              </a:rPr>
              <a:t>Infants and young children [</a:t>
            </a:r>
            <a:r>
              <a:rPr lang="en-US" sz="1200" b="0" i="1" kern="1200" baseline="0" dirty="0">
                <a:solidFill>
                  <a:schemeClr val="tx1"/>
                </a:solidFill>
                <a:latin typeface="+mn-lt"/>
                <a:ea typeface="+mn-ea"/>
                <a:cs typeface="+mn-cs"/>
              </a:rPr>
              <a:t>have not built up any immunity to the parasite</a:t>
            </a:r>
            <a:r>
              <a:rPr lang="en-US" sz="1200" b="0" kern="1200" baseline="0" dirty="0">
                <a:solidFill>
                  <a:schemeClr val="tx1"/>
                </a:solidFill>
                <a:latin typeface="+mn-lt"/>
                <a:ea typeface="+mn-ea"/>
                <a:cs typeface="+mn-cs"/>
              </a:rPr>
              <a:t>].</a:t>
            </a:r>
          </a:p>
          <a:p>
            <a:pPr lvl="1"/>
            <a:endParaRPr lang="en-US" dirty="0"/>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076972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t>SUMMARIZE</a:t>
            </a:r>
            <a:r>
              <a:rPr lang="en-US" baseline="0" dirty="0"/>
              <a:t> the key messages.</a:t>
            </a:r>
          </a:p>
          <a:p>
            <a:pPr eaLnBrk="1" hangingPunct="1">
              <a:spcBef>
                <a:spcPct val="0"/>
              </a:spcBef>
            </a:pPr>
            <a:endParaRPr lang="en-US" baseline="0" dirty="0"/>
          </a:p>
          <a:p>
            <a:pPr eaLnBrk="1" hangingPunct="1">
              <a:spcBef>
                <a:spcPct val="0"/>
              </a:spcBef>
            </a:pPr>
            <a:r>
              <a:rPr lang="en-US" b="1" baseline="0" dirty="0"/>
              <a:t>ASK</a:t>
            </a:r>
            <a:r>
              <a:rPr lang="en-US" baseline="0" dirty="0"/>
              <a:t> for and </a:t>
            </a:r>
            <a:r>
              <a:rPr lang="en-US" b="1" baseline="0" dirty="0"/>
              <a:t>RESPOND</a:t>
            </a:r>
            <a:r>
              <a:rPr lang="en-US" baseline="0" dirty="0"/>
              <a:t> to any additional comments and questions.</a:t>
            </a:r>
            <a:endParaRPr lang="en-US" dirty="0"/>
          </a:p>
        </p:txBody>
      </p:sp>
      <p:sp>
        <p:nvSpPr>
          <p:cNvPr id="553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14265BD-67F2-416D-A7F8-867E6A0A0FF3}" type="slidenum">
              <a:rPr lang="en-US" smtClean="0">
                <a:solidFill>
                  <a:prstClr val="black"/>
                </a:solidFill>
              </a:rPr>
              <a:pPr fontAlgn="base">
                <a:spcBef>
                  <a:spcPct val="0"/>
                </a:spcBef>
                <a:spcAft>
                  <a:spcPct val="0"/>
                </a:spcAft>
                <a:defRPr/>
              </a:pPr>
              <a:t>17</a:t>
            </a:fld>
            <a:endParaRPr lang="en-US">
              <a:solidFill>
                <a:prstClr val="black"/>
              </a:solidFill>
            </a:endParaRPr>
          </a:p>
        </p:txBody>
      </p:sp>
    </p:spTree>
    <p:extLst>
      <p:ext uri="{BB962C8B-B14F-4D97-AF65-F5344CB8AC3E}">
        <p14:creationId xmlns:p14="http://schemas.microsoft.com/office/powerpoint/2010/main" val="15094349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ANNOUNCE</a:t>
            </a:r>
            <a:r>
              <a:rPr lang="en-US" dirty="0"/>
              <a:t> the focus of</a:t>
            </a:r>
            <a:r>
              <a:rPr lang="en-US" baseline="0" dirty="0"/>
              <a:t> Session 3.</a:t>
            </a:r>
          </a:p>
          <a:p>
            <a:endParaRPr lang="en-US" baseline="0" dirty="0"/>
          </a:p>
          <a:p>
            <a:pPr eaLnBrk="1" hangingPunct="1">
              <a:spcAft>
                <a:spcPts val="0"/>
              </a:spcAft>
              <a:buFont typeface="Arial" pitchFamily="34" charset="0"/>
              <a:buNone/>
            </a:pPr>
            <a:r>
              <a:rPr lang="en-US" sz="1200" b="1" dirty="0">
                <a:solidFill>
                  <a:schemeClr val="accent2">
                    <a:lumMod val="75000"/>
                  </a:schemeClr>
                </a:solidFill>
                <a:latin typeface="+mn-lt"/>
              </a:rPr>
              <a:t>During this session, your focus is to:</a:t>
            </a:r>
          </a:p>
          <a:p>
            <a:pPr marL="628650" lvl="1" indent="-171450">
              <a:spcAft>
                <a:spcPts val="600"/>
              </a:spcAft>
              <a:buFont typeface="Wingdings" panose="05000000000000000000" pitchFamily="2" charset="2"/>
              <a:buChar char="§"/>
            </a:pPr>
            <a:r>
              <a:rPr lang="en-US" sz="1200" b="0" dirty="0">
                <a:solidFill>
                  <a:schemeClr val="tx2"/>
                </a:solidFill>
                <a:latin typeface="+mn-lt"/>
              </a:rPr>
              <a:t>Learn</a:t>
            </a:r>
            <a:r>
              <a:rPr lang="en-US" sz="1200" b="0" baseline="0" dirty="0">
                <a:solidFill>
                  <a:schemeClr val="tx2"/>
                </a:solidFill>
                <a:latin typeface="+mn-lt"/>
              </a:rPr>
              <a:t> how to diagnose fever</a:t>
            </a:r>
            <a:endParaRPr lang="en-US" sz="1200" b="0" dirty="0">
              <a:solidFill>
                <a:schemeClr val="tx2"/>
              </a:solidFill>
              <a:latin typeface="+mn-lt"/>
            </a:endParaRPr>
          </a:p>
          <a:p>
            <a:pPr marL="628650" lvl="1" indent="-171450">
              <a:spcAft>
                <a:spcPts val="600"/>
              </a:spcAft>
              <a:buFont typeface="Wingdings" panose="05000000000000000000" pitchFamily="2" charset="2"/>
              <a:buChar char="§"/>
            </a:pPr>
            <a:r>
              <a:rPr lang="en-US" sz="1200" b="0" dirty="0">
                <a:solidFill>
                  <a:schemeClr val="tx2"/>
                </a:solidFill>
                <a:latin typeface="+mn-lt"/>
              </a:rPr>
              <a:t>Practice using the Malaria Rapid Diagnostic Test (m</a:t>
            </a:r>
            <a:r>
              <a:rPr lang="en-US" sz="1200" b="0" baseline="0" dirty="0">
                <a:solidFill>
                  <a:schemeClr val="tx2"/>
                </a:solidFill>
                <a:latin typeface="+mn-lt"/>
              </a:rPr>
              <a:t>RDT</a:t>
            </a:r>
            <a:r>
              <a:rPr lang="en-US" sz="1200" b="0" dirty="0">
                <a:solidFill>
                  <a:schemeClr val="tx2"/>
                </a:solidFill>
                <a:latin typeface="+mn-lt"/>
              </a:rPr>
              <a:t>)</a:t>
            </a:r>
          </a:p>
          <a:p>
            <a:pPr marL="628650" lvl="1" indent="-171450">
              <a:spcAft>
                <a:spcPts val="600"/>
              </a:spcAft>
              <a:buFont typeface="Wingdings" panose="05000000000000000000" pitchFamily="2" charset="2"/>
              <a:buChar char="§"/>
            </a:pPr>
            <a:r>
              <a:rPr lang="en-US" sz="1200" b="0" dirty="0">
                <a:solidFill>
                  <a:schemeClr val="tx2"/>
                </a:solidFill>
                <a:latin typeface="+mn-lt"/>
              </a:rPr>
              <a:t>Implement the Test Analysis Quiz</a:t>
            </a:r>
          </a:p>
          <a:p>
            <a:pPr marL="628650" lvl="1" indent="-171450">
              <a:spcAft>
                <a:spcPts val="600"/>
              </a:spcAft>
              <a:buFont typeface="Wingdings" panose="05000000000000000000" pitchFamily="2" charset="2"/>
              <a:buChar char="§"/>
            </a:pPr>
            <a:r>
              <a:rPr lang="en-US" sz="1200" b="0" dirty="0">
                <a:solidFill>
                  <a:schemeClr val="tx2"/>
                </a:solidFill>
                <a:latin typeface="+mn-lt"/>
              </a:rPr>
              <a:t>Review Safety Practices</a:t>
            </a:r>
          </a:p>
          <a:p>
            <a:endParaRPr lang="en-US"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18</a:t>
            </a:fld>
            <a:endParaRPr lang="en-US">
              <a:solidFill>
                <a:prstClr val="black"/>
              </a:solidFill>
            </a:endParaRPr>
          </a:p>
        </p:txBody>
      </p:sp>
    </p:spTree>
    <p:extLst>
      <p:ext uri="{BB962C8B-B14F-4D97-AF65-F5344CB8AC3E}">
        <p14:creationId xmlns:p14="http://schemas.microsoft.com/office/powerpoint/2010/main" val="2551717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eaLnBrk="1" hangingPunct="1">
              <a:spcBef>
                <a:spcPct val="0"/>
              </a:spcBef>
            </a:pPr>
            <a:r>
              <a:rPr lang="en-US" sz="1200" b="1" dirty="0">
                <a:latin typeface="Calibri" panose="020F0502020204030204" pitchFamily="34" charset="0"/>
                <a:ea typeface="+mn-ea"/>
                <a:cs typeface="+mn-cs"/>
              </a:rPr>
              <a:t>SUMMARIZE THE STEPS IN THE SCG</a:t>
            </a:r>
          </a:p>
          <a:p>
            <a:pPr eaLnBrk="1" hangingPunct="1">
              <a:spcBef>
                <a:spcPct val="0"/>
              </a:spcBef>
            </a:pPr>
            <a:endParaRPr lang="en-US" baseline="0" dirty="0">
              <a:latin typeface="Calibri" panose="020F0502020204030204" pitchFamily="34" charset="0"/>
            </a:endParaRPr>
          </a:p>
          <a:p>
            <a:pPr marL="228600" indent="-228600">
              <a:buFont typeface="+mj-lt"/>
              <a:buAutoNum type="arabicPeriod"/>
            </a:pPr>
            <a:r>
              <a:rPr lang="en-US" b="1" baseline="0" dirty="0">
                <a:latin typeface="Calibri" panose="020F0502020204030204" pitchFamily="34" charset="0"/>
              </a:rPr>
              <a:t>SUMMARIZE </a:t>
            </a:r>
            <a:r>
              <a:rPr lang="en-US" b="0" baseline="0" dirty="0">
                <a:latin typeface="Calibri" panose="020F0502020204030204" pitchFamily="34" charset="0"/>
              </a:rPr>
              <a:t>that t</a:t>
            </a:r>
            <a:r>
              <a:rPr lang="en-US" baseline="0" dirty="0">
                <a:latin typeface="Calibri" panose="020F0502020204030204" pitchFamily="34" charset="0"/>
              </a:rPr>
              <a:t>he SCG has 3 specific, easy-to-use steps to assess the most common illnesses in children.  </a:t>
            </a:r>
          </a:p>
          <a:p>
            <a:pPr marL="685800" lvl="1" indent="-228600">
              <a:buFont typeface="Wingdings" panose="05000000000000000000" pitchFamily="2" charset="2"/>
              <a:buChar char="§"/>
            </a:pPr>
            <a:r>
              <a:rPr lang="en-US" baseline="0" dirty="0">
                <a:latin typeface="Calibri" panose="020F0502020204030204" pitchFamily="34" charset="0"/>
              </a:rPr>
              <a:t>Step 1. What is the </a:t>
            </a:r>
            <a:r>
              <a:rPr lang="en-US" b="1" baseline="0" dirty="0">
                <a:latin typeface="Calibri" panose="020F0502020204030204" pitchFamily="34" charset="0"/>
              </a:rPr>
              <a:t>age of the child</a:t>
            </a:r>
            <a:r>
              <a:rPr lang="en-US" baseline="0" dirty="0">
                <a:latin typeface="Calibri" panose="020F0502020204030204" pitchFamily="34" charset="0"/>
              </a:rPr>
              <a:t>.  This is important information for dosage amounts.</a:t>
            </a:r>
          </a:p>
          <a:p>
            <a:pPr marL="685800" lvl="1" indent="-228600">
              <a:buFont typeface="Wingdings" panose="05000000000000000000" pitchFamily="2" charset="2"/>
              <a:buChar char="§"/>
            </a:pPr>
            <a:r>
              <a:rPr lang="en-US" baseline="0" dirty="0">
                <a:latin typeface="Calibri" panose="020F0502020204030204" pitchFamily="34" charset="0"/>
              </a:rPr>
              <a:t>Step 2.  Does the child have </a:t>
            </a:r>
            <a:r>
              <a:rPr lang="en-US" b="1" baseline="0" dirty="0">
                <a:latin typeface="Calibri" panose="020F0502020204030204" pitchFamily="34" charset="0"/>
              </a:rPr>
              <a:t>COUGH, FEVER, DIARRHOEA</a:t>
            </a:r>
            <a:r>
              <a:rPr lang="en-US" baseline="0" dirty="0">
                <a:latin typeface="Calibri" panose="020F0502020204030204" pitchFamily="34" charset="0"/>
              </a:rPr>
              <a:t>?  </a:t>
            </a:r>
            <a:r>
              <a:rPr lang="en-US" b="1" baseline="0" dirty="0">
                <a:latin typeface="Calibri" panose="020F0502020204030204" pitchFamily="34" charset="0"/>
              </a:rPr>
              <a:t>And for how long? </a:t>
            </a:r>
            <a:r>
              <a:rPr lang="en-US" baseline="0" dirty="0">
                <a:latin typeface="Calibri" panose="020F0502020204030204" pitchFamily="34" charset="0"/>
              </a:rPr>
              <a:t>It is important to </a:t>
            </a:r>
            <a:r>
              <a:rPr lang="en-US" b="1" baseline="0" dirty="0">
                <a:latin typeface="Calibri" panose="020F0502020204030204" pitchFamily="34" charset="0"/>
              </a:rPr>
              <a:t>ask about ALL 3 </a:t>
            </a:r>
            <a:r>
              <a:rPr lang="en-US" baseline="0" dirty="0">
                <a:latin typeface="Calibri" panose="020F0502020204030204" pitchFamily="34" charset="0"/>
              </a:rPr>
              <a:t>common health problems in children.</a:t>
            </a:r>
          </a:p>
          <a:p>
            <a:pPr marL="685800" lvl="1" indent="-228600">
              <a:buFont typeface="Wingdings" panose="05000000000000000000" pitchFamily="2" charset="2"/>
              <a:buChar char="§"/>
            </a:pPr>
            <a:r>
              <a:rPr lang="en-US" baseline="0" dirty="0">
                <a:latin typeface="Calibri" panose="020F0502020204030204" pitchFamily="34" charset="0"/>
              </a:rPr>
              <a:t>Step 3.  </a:t>
            </a:r>
            <a:r>
              <a:rPr lang="en-US" b="1" baseline="0" dirty="0">
                <a:latin typeface="Calibri" panose="020F0502020204030204" pitchFamily="34" charset="0"/>
              </a:rPr>
              <a:t>Look for Danger Signs </a:t>
            </a:r>
            <a:r>
              <a:rPr lang="en-US" baseline="0" dirty="0">
                <a:latin typeface="Calibri" panose="020F0502020204030204" pitchFamily="34" charset="0"/>
              </a:rPr>
              <a:t>and do not hesitate to REFER very sick children to the Health Center. </a:t>
            </a:r>
          </a:p>
          <a:p>
            <a:pPr marL="685800" lvl="1" indent="-228600">
              <a:buFont typeface="Wingdings" panose="05000000000000000000" pitchFamily="2" charset="2"/>
              <a:buChar char="§"/>
            </a:pPr>
            <a:endParaRPr lang="en-US" baseline="0" dirty="0">
              <a:latin typeface="Calibri" panose="020F0502020204030204" pitchFamily="34" charset="0"/>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1" baseline="0" dirty="0">
                <a:latin typeface="Calibri" panose="020F0502020204030204" pitchFamily="34" charset="0"/>
              </a:rPr>
              <a:t>If there is FEVER and NO DANGER SIGNS </a:t>
            </a:r>
            <a:r>
              <a:rPr lang="en-US" b="1" baseline="0" dirty="0">
                <a:latin typeface="Calibri" panose="020F0502020204030204" pitchFamily="34" charset="0"/>
                <a:sym typeface="Wingdings" pitchFamily="2" charset="2"/>
              </a:rPr>
              <a:t> Proceed to the FEVER PAGE</a:t>
            </a:r>
            <a:endParaRPr lang="en-US" b="1" baseline="0"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32689292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solidFill>
                  <a:schemeClr val="bg1"/>
                </a:solidFill>
              </a:rPr>
              <a:t>SICK CHILD GUIDE: PAGE 3 - FEVER</a:t>
            </a:r>
            <a:endParaRPr lang="en-US" sz="1200" b="1" kern="1200" dirty="0">
              <a:solidFill>
                <a:schemeClr val="tx1"/>
              </a:solidFill>
              <a:latin typeface="+mn-lt"/>
              <a:ea typeface="+mn-ea"/>
              <a:cs typeface="+mn-cs"/>
            </a:endParaRPr>
          </a:p>
          <a:p>
            <a:pPr eaLnBrk="1" hangingPunct="1">
              <a:spcBef>
                <a:spcPct val="0"/>
              </a:spcBef>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TURN</a:t>
            </a:r>
            <a:r>
              <a:rPr lang="en-US" sz="1200" kern="1200" dirty="0">
                <a:solidFill>
                  <a:schemeClr val="tx1"/>
                </a:solidFill>
                <a:latin typeface="+mn-lt"/>
                <a:ea typeface="+mn-ea"/>
                <a:cs typeface="+mn-cs"/>
              </a:rPr>
              <a:t> to SCG Fever</a:t>
            </a:r>
            <a:r>
              <a:rPr lang="en-US" sz="1200" kern="1200" baseline="0" dirty="0">
                <a:solidFill>
                  <a:schemeClr val="tx1"/>
                </a:solidFill>
                <a:latin typeface="+mn-lt"/>
                <a:ea typeface="+mn-ea"/>
                <a:cs typeface="+mn-cs"/>
              </a:rPr>
              <a:t> pages</a:t>
            </a:r>
            <a:r>
              <a:rPr lang="en-US" sz="1200" kern="1200" dirty="0">
                <a:solidFill>
                  <a:schemeClr val="tx1"/>
                </a:solidFill>
                <a:latin typeface="+mn-lt"/>
                <a:ea typeface="+mn-ea"/>
                <a:cs typeface="+mn-cs"/>
              </a:rPr>
              <a:t>.</a:t>
            </a:r>
          </a:p>
          <a:p>
            <a:pPr marL="228600" indent="-228600" eaLnBrk="1" hangingPunct="1">
              <a:spcBef>
                <a:spcPct val="0"/>
              </a:spcBef>
              <a:buFont typeface="+mj-lt"/>
              <a:buAutoNum type="arabicPeriod"/>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GIVE</a:t>
            </a:r>
            <a:r>
              <a:rPr lang="en-US" sz="1200" b="1" kern="1200" baseline="0" dirty="0">
                <a:solidFill>
                  <a:schemeClr val="tx1"/>
                </a:solidFill>
                <a:latin typeface="+mn-lt"/>
                <a:ea typeface="+mn-ea"/>
                <a:cs typeface="+mn-cs"/>
              </a:rPr>
              <a:t> a general overview.  </a:t>
            </a:r>
            <a:r>
              <a:rPr lang="en-US" sz="1200" b="1" kern="1200" dirty="0">
                <a:solidFill>
                  <a:schemeClr val="tx1"/>
                </a:solidFill>
                <a:latin typeface="+mn-lt"/>
                <a:ea typeface="+mn-ea"/>
                <a:cs typeface="+mn-cs"/>
              </a:rPr>
              <a:t>ANNOUNCE</a:t>
            </a:r>
            <a:r>
              <a:rPr lang="en-US" sz="1200" kern="1200" dirty="0">
                <a:solidFill>
                  <a:schemeClr val="tx1"/>
                </a:solidFill>
                <a:latin typeface="+mn-lt"/>
                <a:ea typeface="+mn-ea"/>
                <a:cs typeface="+mn-cs"/>
              </a:rPr>
              <a:t>:  </a:t>
            </a:r>
            <a:r>
              <a:rPr lang="en-US" sz="1200" b="0" kern="1200" dirty="0">
                <a:solidFill>
                  <a:schemeClr val="tx1"/>
                </a:solidFill>
                <a:latin typeface="+mn-lt"/>
                <a:ea typeface="+mn-ea"/>
                <a:cs typeface="+mn-cs"/>
              </a:rPr>
              <a:t>The purpose</a:t>
            </a:r>
            <a:r>
              <a:rPr lang="en-US" sz="1200" b="0" kern="1200" baseline="0" dirty="0">
                <a:solidFill>
                  <a:schemeClr val="tx1"/>
                </a:solidFill>
                <a:latin typeface="+mn-lt"/>
                <a:ea typeface="+mn-ea"/>
                <a:cs typeface="+mn-cs"/>
              </a:rPr>
              <a:t> of this page is:</a:t>
            </a:r>
            <a:r>
              <a:rPr lang="en-US" sz="1200" b="0" kern="1200" dirty="0">
                <a:solidFill>
                  <a:schemeClr val="tx1"/>
                </a:solidFill>
                <a:latin typeface="+mn-lt"/>
                <a:ea typeface="+mn-ea"/>
                <a:cs typeface="+mn-cs"/>
              </a:rPr>
              <a:t> </a:t>
            </a:r>
          </a:p>
          <a:p>
            <a:pPr marL="628650" lvl="1" indent="-171450" eaLnBrk="1" hangingPunct="1">
              <a:spcBef>
                <a:spcPct val="0"/>
              </a:spcBef>
              <a:buFont typeface="Arial" panose="020B0604020202020204" pitchFamily="34" charset="0"/>
              <a:buChar char="•"/>
            </a:pPr>
            <a:r>
              <a:rPr lang="en-US" sz="1200" b="0" kern="1200" baseline="0" dirty="0">
                <a:solidFill>
                  <a:schemeClr val="tx1"/>
                </a:solidFill>
                <a:latin typeface="+mn-lt"/>
                <a:ea typeface="+mn-ea"/>
                <a:cs typeface="+mn-cs"/>
              </a:rPr>
              <a:t>Guide you in how to diagnose fever and malaria, when to refer and when to treat. </a:t>
            </a:r>
          </a:p>
          <a:p>
            <a:pPr marL="628650" lvl="1" indent="-171450" eaLnBrk="1" hangingPunct="1">
              <a:spcBef>
                <a:spcPct val="0"/>
              </a:spcBef>
              <a:buFont typeface="Arial" panose="020B0604020202020204" pitchFamily="34" charset="0"/>
              <a:buChar char="•"/>
            </a:pPr>
            <a:r>
              <a:rPr lang="en-US" sz="1200" b="1" kern="1200" dirty="0">
                <a:solidFill>
                  <a:schemeClr val="tx1"/>
                </a:solidFill>
                <a:latin typeface="+mn-lt"/>
                <a:ea typeface="+mn-ea"/>
                <a:cs typeface="+mn-cs"/>
              </a:rPr>
              <a:t>NOTE</a:t>
            </a:r>
            <a:r>
              <a:rPr lang="en-US" sz="1200" b="0" kern="1200" dirty="0">
                <a:solidFill>
                  <a:schemeClr val="tx1"/>
                </a:solidFill>
                <a:latin typeface="+mn-lt"/>
                <a:ea typeface="+mn-ea"/>
                <a:cs typeface="+mn-cs"/>
              </a:rPr>
              <a:t>:</a:t>
            </a:r>
            <a:r>
              <a:rPr lang="en-US" sz="1200" b="0" kern="1200" baseline="0" dirty="0">
                <a:solidFill>
                  <a:schemeClr val="tx1"/>
                </a:solidFill>
                <a:latin typeface="+mn-lt"/>
                <a:ea typeface="+mn-ea"/>
                <a:cs typeface="+mn-cs"/>
              </a:rPr>
              <a:t>  Draw attention to step B – a child under 4 months with a fever should be referred immediately. </a:t>
            </a:r>
            <a:endParaRPr lang="en-US" sz="1200" b="0" kern="1200" dirty="0">
              <a:solidFill>
                <a:schemeClr val="tx1"/>
              </a:solidFill>
              <a:latin typeface="+mn-lt"/>
              <a:ea typeface="+mn-ea"/>
              <a:cs typeface="+mn-cs"/>
            </a:endParaRPr>
          </a:p>
          <a:p>
            <a:pPr eaLnBrk="1" hangingPunct="1">
              <a:spcBef>
                <a:spcPct val="0"/>
              </a:spcBef>
            </a:pPr>
            <a:endParaRPr lang="en-US" b="1" dirty="0"/>
          </a:p>
          <a:p>
            <a:pPr marL="228600" indent="-228600" eaLnBrk="1" hangingPunct="1">
              <a:spcBef>
                <a:spcPct val="0"/>
              </a:spcBef>
              <a:buAutoNum type="arabicPeriod" startAt="3"/>
            </a:pPr>
            <a:r>
              <a:rPr lang="en-US" b="1" dirty="0"/>
              <a:t>CLARIFY</a:t>
            </a:r>
            <a:r>
              <a:rPr lang="en-US" dirty="0"/>
              <a:t> any questions.</a:t>
            </a:r>
          </a:p>
          <a:p>
            <a:pPr marL="0" lvl="0" indent="0" eaLnBrk="1" hangingPunct="1">
              <a:spcBef>
                <a:spcPct val="0"/>
              </a:spcBef>
              <a:buFont typeface="Arial" panose="020B0604020202020204" pitchFamily="34" charset="0"/>
              <a:buNone/>
            </a:pPr>
            <a:endParaRPr lang="en-US" b="0" i="1" dirty="0"/>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9BAF5A7-3C62-469C-AD11-171D867A625E}" type="slidenum">
              <a:rPr lang="en-US" smtClean="0">
                <a:solidFill>
                  <a:prstClr val="black"/>
                </a:solidFill>
              </a:rPr>
              <a:pPr fontAlgn="base">
                <a:spcBef>
                  <a:spcPct val="0"/>
                </a:spcBef>
                <a:spcAft>
                  <a:spcPct val="0"/>
                </a:spcAft>
                <a:defRPr/>
              </a:pPr>
              <a:t>20</a:t>
            </a:fld>
            <a:endParaRPr lang="en-US">
              <a:solidFill>
                <a:prstClr val="black"/>
              </a:solidFill>
            </a:endParaRPr>
          </a:p>
        </p:txBody>
      </p:sp>
    </p:spTree>
    <p:extLst>
      <p:ext uri="{BB962C8B-B14F-4D97-AF65-F5344CB8AC3E}">
        <p14:creationId xmlns:p14="http://schemas.microsoft.com/office/powerpoint/2010/main" val="2131868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solidFill>
                  <a:schemeClr val="bg1"/>
                </a:solidFill>
                <a:latin typeface="Calibri" panose="020F0502020204030204" pitchFamily="34" charset="0"/>
              </a:rPr>
              <a:t>WELCOME</a:t>
            </a:r>
            <a:r>
              <a:rPr lang="en-US" b="1" baseline="0" dirty="0">
                <a:solidFill>
                  <a:schemeClr val="bg1"/>
                </a:solidFill>
                <a:latin typeface="Calibri" panose="020F0502020204030204" pitchFamily="34" charset="0"/>
              </a:rPr>
              <a:t> THE GROUP</a:t>
            </a:r>
            <a:endParaRPr lang="en-US" b="1" dirty="0">
              <a:solidFill>
                <a:schemeClr val="bg1"/>
              </a:solidFill>
              <a:latin typeface="Calibri" panose="020F050202020403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RECOGNIZE</a:t>
            </a:r>
            <a:r>
              <a:rPr lang="en-US" sz="1200" b="1" kern="1200" baseline="0" dirty="0">
                <a:solidFill>
                  <a:schemeClr val="tx1"/>
                </a:solidFill>
                <a:latin typeface="Calibri" panose="020F0502020204030204" pitchFamily="34" charset="0"/>
                <a:ea typeface="+mn-ea"/>
                <a:cs typeface="+mn-cs"/>
              </a:rPr>
              <a:t> </a:t>
            </a:r>
            <a:r>
              <a:rPr lang="en-US" sz="1200" b="0" kern="1200" baseline="0" dirty="0">
                <a:solidFill>
                  <a:schemeClr val="tx1"/>
                </a:solidFill>
                <a:latin typeface="Calibri" panose="020F0502020204030204" pitchFamily="34" charset="0"/>
                <a:ea typeface="+mn-ea"/>
                <a:cs typeface="+mn-cs"/>
              </a:rPr>
              <a:t>the participants and make them feel welcome. “Glad to see you all here again! Hope you had a good yesterday – we are excited to get back to work!  Are you?”</a:t>
            </a:r>
            <a:endParaRPr lang="en-US" sz="1200" b="0"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kern="1200" dirty="0">
              <a:solidFill>
                <a:schemeClr val="tx1"/>
              </a:solidFill>
              <a:latin typeface="Calibri" panose="020F0502020204030204"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5C7802B9-19CE-44CA-A411-FECAD07C464A}" type="slidenum">
              <a:rPr lang="en-US" smtClean="0"/>
              <a:t>2</a:t>
            </a:fld>
            <a:endParaRPr lang="en-US"/>
          </a:p>
        </p:txBody>
      </p:sp>
    </p:spTree>
    <p:extLst>
      <p:ext uri="{BB962C8B-B14F-4D97-AF65-F5344CB8AC3E}">
        <p14:creationId xmlns:p14="http://schemas.microsoft.com/office/powerpoint/2010/main" val="24751896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p:spPr>
      </p:sp>
      <p:sp>
        <p:nvSpPr>
          <p:cNvPr id="86019"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buFont typeface="+mj-lt"/>
              <a:buNone/>
            </a:pPr>
            <a:r>
              <a:rPr lang="en-US" sz="1200" b="1" dirty="0">
                <a:solidFill>
                  <a:schemeClr val="bg1"/>
                </a:solidFill>
              </a:rPr>
              <a:t>EXPLAIN</a:t>
            </a:r>
            <a:r>
              <a:rPr lang="en-US" sz="1200" b="1" baseline="0" dirty="0">
                <a:solidFill>
                  <a:schemeClr val="bg1"/>
                </a:solidFill>
              </a:rPr>
              <a:t> THE </a:t>
            </a:r>
            <a:r>
              <a:rPr lang="en-US" sz="1200" b="1" dirty="0">
                <a:solidFill>
                  <a:schemeClr val="bg1"/>
                </a:solidFill>
              </a:rPr>
              <a:t>TEMPERATURE READINGS FOR FEVER</a:t>
            </a:r>
          </a:p>
          <a:p>
            <a:pPr marL="0" indent="0">
              <a:buFont typeface="+mj-lt"/>
              <a:buNone/>
            </a:pPr>
            <a:endParaRPr lang="en-US" sz="1200" b="1" kern="1200" dirty="0">
              <a:solidFill>
                <a:schemeClr val="tx1"/>
              </a:solidFill>
              <a:latin typeface="+mn-lt"/>
              <a:ea typeface="+mn-ea"/>
              <a:cs typeface="+mn-cs"/>
            </a:endParaRP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ASK: What is the difference between temperature, fever and malaria?</a:t>
            </a:r>
          </a:p>
          <a:p>
            <a:pPr marL="571500" marR="0" lvl="1" indent="-22860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PROBE </a:t>
            </a:r>
            <a:r>
              <a:rPr kumimoji="0" lang="en-US" sz="1200" b="0" i="0" u="none" strike="noStrike" kern="1200" cap="none" spc="0" normalizeH="0" baseline="0" noProof="0" dirty="0">
                <a:ln>
                  <a:noFill/>
                </a:ln>
                <a:solidFill>
                  <a:prstClr val="black"/>
                </a:solidFill>
                <a:effectLst/>
                <a:uLnTx/>
                <a:uFillTx/>
                <a:latin typeface="+mn-lt"/>
                <a:ea typeface="+mn-ea"/>
                <a:cs typeface="+mn-cs"/>
              </a:rPr>
              <a:t>for responses until it is clear. </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1257300" lvl="3" indent="-228600">
              <a:buFont typeface="Courier New" panose="02070309020205020404" pitchFamily="49" charset="0"/>
              <a:buChar char="o"/>
            </a:pPr>
            <a:r>
              <a:rPr lang="en-US" sz="1200" b="1" kern="1200" dirty="0">
                <a:solidFill>
                  <a:schemeClr val="tx1"/>
                </a:solidFill>
                <a:latin typeface="+mn-lt"/>
                <a:ea typeface="+mn-ea"/>
                <a:cs typeface="+mn-cs"/>
              </a:rPr>
              <a:t>Temperature</a:t>
            </a:r>
            <a:r>
              <a:rPr lang="en-US" sz="1200" b="0" kern="1200" dirty="0">
                <a:solidFill>
                  <a:schemeClr val="tx1"/>
                </a:solidFill>
                <a:latin typeface="+mn-lt"/>
                <a:ea typeface="+mn-ea"/>
                <a:cs typeface="+mn-cs"/>
              </a:rPr>
              <a:t> is</a:t>
            </a:r>
            <a:r>
              <a:rPr lang="en-US" sz="1200" b="0" kern="1200" baseline="0" dirty="0">
                <a:solidFill>
                  <a:schemeClr val="tx1"/>
                </a:solidFill>
                <a:latin typeface="+mn-lt"/>
                <a:ea typeface="+mn-ea"/>
                <a:cs typeface="+mn-cs"/>
              </a:rPr>
              <a:t> how warm or cool you are</a:t>
            </a:r>
          </a:p>
          <a:p>
            <a:pPr marL="1257300" lvl="3" indent="-228600">
              <a:buFont typeface="Courier New" panose="02070309020205020404" pitchFamily="49" charset="0"/>
              <a:buChar char="o"/>
            </a:pPr>
            <a:r>
              <a:rPr lang="en-US" sz="1200" b="1" kern="1200" baseline="0" dirty="0">
                <a:solidFill>
                  <a:schemeClr val="tx1"/>
                </a:solidFill>
                <a:latin typeface="+mn-lt"/>
                <a:ea typeface="+mn-ea"/>
                <a:cs typeface="+mn-cs"/>
              </a:rPr>
              <a:t>Fever</a:t>
            </a:r>
            <a:r>
              <a:rPr lang="en-US" sz="1200" b="0" kern="1200" baseline="0" dirty="0">
                <a:solidFill>
                  <a:schemeClr val="tx1"/>
                </a:solidFill>
                <a:latin typeface="+mn-lt"/>
                <a:ea typeface="+mn-ea"/>
                <a:cs typeface="+mn-cs"/>
              </a:rPr>
              <a:t> is higher than normal temperature.  Often there is fever when the body is fighting an infection or some illness.</a:t>
            </a:r>
          </a:p>
          <a:p>
            <a:pPr marL="1257300" lvl="3" indent="-228600">
              <a:buFont typeface="Courier New" panose="02070309020205020404" pitchFamily="49" charset="0"/>
              <a:buChar char="o"/>
            </a:pPr>
            <a:r>
              <a:rPr lang="en-US" sz="1200" b="1" kern="1200" baseline="0" dirty="0">
                <a:solidFill>
                  <a:schemeClr val="tx1"/>
                </a:solidFill>
                <a:latin typeface="+mn-lt"/>
                <a:ea typeface="+mn-ea"/>
                <a:cs typeface="+mn-cs"/>
              </a:rPr>
              <a:t>Malaria</a:t>
            </a:r>
            <a:r>
              <a:rPr lang="en-US" sz="1200" b="0" kern="1200" baseline="0" dirty="0">
                <a:solidFill>
                  <a:schemeClr val="tx1"/>
                </a:solidFill>
                <a:latin typeface="+mn-lt"/>
                <a:ea typeface="+mn-ea"/>
                <a:cs typeface="+mn-cs"/>
              </a:rPr>
              <a:t> is a specific illness that is often identified by a high temperature (fever).</a:t>
            </a:r>
          </a:p>
          <a:p>
            <a:pPr marL="1257300" lvl="3" indent="-228600">
              <a:buFont typeface="Courier New" panose="02070309020205020404" pitchFamily="49" charset="0"/>
              <a:buChar char="o"/>
            </a:pPr>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PRESENT:</a:t>
            </a:r>
            <a:endParaRPr lang="en-US" sz="1200" kern="1200" dirty="0">
              <a:solidFill>
                <a:schemeClr val="tx1"/>
              </a:solidFill>
              <a:latin typeface="+mn-lt"/>
              <a:ea typeface="+mn-ea"/>
              <a:cs typeface="+mn-cs"/>
            </a:endParaRPr>
          </a:p>
          <a:p>
            <a:pPr lvl="1"/>
            <a:r>
              <a:rPr lang="en-US" sz="1200" kern="1200" dirty="0">
                <a:solidFill>
                  <a:schemeClr val="tx1"/>
                </a:solidFill>
                <a:latin typeface="+mn-lt"/>
                <a:ea typeface="+mn-ea"/>
                <a:cs typeface="+mn-cs"/>
              </a:rPr>
              <a:t>You can detect high temperature (fever) by:</a:t>
            </a:r>
          </a:p>
          <a:p>
            <a:pPr marL="1143000" lvl="2" indent="-228600">
              <a:buFont typeface="+mj-lt"/>
              <a:buAutoNum type="alphaLcPeriod"/>
            </a:pPr>
            <a:r>
              <a:rPr lang="en-US" sz="1200" kern="1200" dirty="0">
                <a:solidFill>
                  <a:schemeClr val="tx1"/>
                </a:solidFill>
                <a:latin typeface="+mn-lt"/>
                <a:ea typeface="+mn-ea"/>
                <a:cs typeface="+mn-cs"/>
              </a:rPr>
              <a:t>Feeling if the forehead, face and other parts of the body are unusually warm to the touch.</a:t>
            </a:r>
          </a:p>
          <a:p>
            <a:pPr marL="1143000" lvl="2" indent="-228600">
              <a:buFont typeface="+mj-lt"/>
              <a:buAutoNum type="alphaLcPeriod"/>
            </a:pPr>
            <a:r>
              <a:rPr lang="en-US" sz="1200" kern="1200" dirty="0">
                <a:solidFill>
                  <a:schemeClr val="tx1"/>
                </a:solidFill>
                <a:latin typeface="+mn-lt"/>
                <a:ea typeface="+mn-ea"/>
                <a:cs typeface="+mn-cs"/>
              </a:rPr>
              <a:t>Using a thermometer to measure the temperature.</a:t>
            </a:r>
          </a:p>
          <a:p>
            <a:pPr marL="1143000" lvl="2" indent="-228600">
              <a:buFont typeface="+mj-lt"/>
              <a:buAutoNum type="alphaLcPeriod"/>
            </a:pPr>
            <a:r>
              <a:rPr lang="en-US" sz="1200" kern="1200" dirty="0">
                <a:solidFill>
                  <a:schemeClr val="tx1"/>
                </a:solidFill>
                <a:latin typeface="+mn-lt"/>
                <a:ea typeface="+mn-ea"/>
                <a:cs typeface="+mn-cs"/>
              </a:rPr>
              <a:t>ASKING the caregiver about history of fever</a:t>
            </a:r>
          </a:p>
          <a:p>
            <a:pPr marL="228600" lvl="0" indent="0">
              <a:buFont typeface="+mj-lt"/>
              <a:buNone/>
            </a:pPr>
            <a:endParaRPr lang="en-US" sz="1200" kern="1200" dirty="0">
              <a:solidFill>
                <a:schemeClr val="tx1"/>
              </a:solidFill>
              <a:latin typeface="+mn-lt"/>
              <a:ea typeface="+mn-ea"/>
              <a:cs typeface="+mn-cs"/>
            </a:endParaRPr>
          </a:p>
          <a:p>
            <a:pPr marL="228600" lvl="0" indent="-228600">
              <a:buFont typeface="+mj-lt"/>
              <a:buAutoNum type="arabicPeriod" startAt="2"/>
            </a:pPr>
            <a:r>
              <a:rPr lang="en-US" sz="1200" b="1" kern="1200" dirty="0">
                <a:solidFill>
                  <a:schemeClr val="tx1"/>
                </a:solidFill>
                <a:latin typeface="+mn-lt"/>
                <a:ea typeface="+mn-ea"/>
                <a:cs typeface="+mn-cs"/>
              </a:rPr>
              <a:t>EXPLAIN</a:t>
            </a:r>
            <a:r>
              <a:rPr lang="en-US" sz="1200" kern="1200" dirty="0">
                <a:solidFill>
                  <a:schemeClr val="tx1"/>
                </a:solidFill>
                <a:latin typeface="+mn-lt"/>
                <a:ea typeface="+mn-ea"/>
                <a:cs typeface="+mn-cs"/>
              </a:rPr>
              <a:t> </a:t>
            </a:r>
            <a:r>
              <a:rPr lang="en-US" sz="1200" b="1" kern="1200" dirty="0">
                <a:solidFill>
                  <a:schemeClr val="tx1"/>
                </a:solidFill>
                <a:latin typeface="+mn-lt"/>
                <a:ea typeface="+mn-ea"/>
                <a:cs typeface="+mn-cs"/>
              </a:rPr>
              <a:t>that the normal temperature </a:t>
            </a:r>
            <a:r>
              <a:rPr lang="en-US" sz="1200" kern="1200" dirty="0">
                <a:solidFill>
                  <a:schemeClr val="tx1"/>
                </a:solidFill>
                <a:latin typeface="+mn-lt"/>
                <a:ea typeface="+mn-ea"/>
                <a:cs typeface="+mn-cs"/>
              </a:rPr>
              <a:t>is 37 ˚C with a range of temperature from 36.5 to 37.4.  Any temperature reading of 37.5˚C or above is considered ‘fever.’</a:t>
            </a:r>
          </a:p>
          <a:p>
            <a:pPr marL="228600" lvl="0" indent="-228600">
              <a:buFont typeface="+mj-lt"/>
              <a:buAutoNum type="arabicPeriod" startAt="2"/>
            </a:pPr>
            <a:endParaRPr lang="en-US" sz="1200" kern="1200" dirty="0">
              <a:solidFill>
                <a:schemeClr val="tx1"/>
              </a:solidFill>
              <a:latin typeface="+mn-lt"/>
              <a:ea typeface="+mn-ea"/>
              <a:cs typeface="+mn-cs"/>
            </a:endParaRPr>
          </a:p>
          <a:p>
            <a:pPr marL="228600" lvl="0" indent="-228600">
              <a:buFont typeface="+mj-lt"/>
              <a:buAutoNum type="arabicPeriod" startAt="2"/>
            </a:pPr>
            <a:r>
              <a:rPr lang="en-US" sz="1200" b="1" dirty="0"/>
              <a:t>EXPLAIN</a:t>
            </a:r>
            <a:r>
              <a:rPr lang="en-US" sz="1200" baseline="0" dirty="0"/>
              <a:t> the policy shift by the Uganda MOH (and WHO) away from the PRESUMPTIVE ASSESSMENT of fever = malaria.  Treatment is not expected to be based on a positive mRDT.  </a:t>
            </a:r>
          </a:p>
          <a:p>
            <a:pPr marL="228600" lvl="0" indent="-228600">
              <a:buFont typeface="+mj-lt"/>
              <a:buAutoNum type="arabicPeriod" startAt="2"/>
            </a:pPr>
            <a:endParaRPr lang="en-US" sz="1200" baseline="0" dirty="0"/>
          </a:p>
          <a:p>
            <a:pPr marL="228600" lvl="0" indent="-228600">
              <a:buFont typeface="+mj-lt"/>
              <a:buAutoNum type="arabicPeriod" startAt="2"/>
            </a:pPr>
            <a:r>
              <a:rPr lang="en-US" sz="1200" b="1" baseline="0" dirty="0"/>
              <a:t>DISCUSS</a:t>
            </a:r>
            <a:r>
              <a:rPr lang="en-US" sz="1200" baseline="0" dirty="0"/>
              <a:t> what to do if there is no test for malaria.  This can happen when there is no mRDT kit available or the customer refuses/cannot pay for the test.  </a:t>
            </a:r>
          </a:p>
          <a:p>
            <a:pPr marL="228600" lvl="0" indent="-228600">
              <a:buFont typeface="+mj-lt"/>
              <a:buAutoNum type="arabicPeriod" startAt="2"/>
            </a:pPr>
            <a:endParaRPr lang="en-US" sz="1200" baseline="0" dirty="0"/>
          </a:p>
          <a:p>
            <a:pPr marL="228600" lvl="0" indent="-228600">
              <a:buFont typeface="+mj-lt"/>
              <a:buAutoNum type="arabicPeriod" startAt="2"/>
            </a:pPr>
            <a:r>
              <a:rPr lang="en-US" sz="1200" b="1" baseline="0" dirty="0"/>
              <a:t>RESPOND</a:t>
            </a:r>
            <a:r>
              <a:rPr lang="en-US" sz="1200" baseline="0" dirty="0"/>
              <a:t> to questions.</a:t>
            </a:r>
            <a:endParaRPr lang="en-US" sz="1200" dirty="0"/>
          </a:p>
        </p:txBody>
      </p:sp>
      <p:sp>
        <p:nvSpPr>
          <p:cNvPr id="532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61F433-CEFE-4EB1-B7D5-15AD749980FD}" type="slidenum">
              <a:rPr lang="en-US" smtClean="0">
                <a:solidFill>
                  <a:prstClr val="black"/>
                </a:solidFill>
              </a:rPr>
              <a:pPr fontAlgn="base">
                <a:spcBef>
                  <a:spcPct val="0"/>
                </a:spcBef>
                <a:spcAft>
                  <a:spcPct val="0"/>
                </a:spcAft>
                <a:defRPr/>
              </a:pPr>
              <a:t>21</a:t>
            </a:fld>
            <a:endParaRPr lang="en-US">
              <a:solidFill>
                <a:prstClr val="black"/>
              </a:solidFill>
            </a:endParaRPr>
          </a:p>
        </p:txBody>
      </p:sp>
    </p:spTree>
    <p:extLst>
      <p:ext uri="{BB962C8B-B14F-4D97-AF65-F5344CB8AC3E}">
        <p14:creationId xmlns:p14="http://schemas.microsoft.com/office/powerpoint/2010/main" val="15990828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indent="0">
              <a:buFont typeface="+mj-lt"/>
              <a:buNone/>
            </a:pPr>
            <a:r>
              <a:rPr lang="en-US" sz="1200" b="1" dirty="0">
                <a:solidFill>
                  <a:schemeClr val="bg1"/>
                </a:solidFill>
              </a:rPr>
              <a:t>PRACTICE TAKING A TEMPERATURE READING</a:t>
            </a:r>
            <a:endParaRPr lang="en-US" sz="1200" b="1" dirty="0"/>
          </a:p>
          <a:p>
            <a:pPr marL="228600" indent="-228600">
              <a:buFont typeface="+mj-lt"/>
              <a:buAutoNum type="alphaUcPeriod"/>
            </a:pPr>
            <a:endParaRPr lang="en-US" sz="1200" b="1" dirty="0"/>
          </a:p>
          <a:p>
            <a:pPr marL="228600" indent="-228600">
              <a:buFont typeface="+mj-lt"/>
              <a:buAutoNum type="alphaUcPeriod"/>
            </a:pPr>
            <a:r>
              <a:rPr lang="en-US" sz="1200" b="1" dirty="0"/>
              <a:t>DISTRIBUTE THERMOMETERS </a:t>
            </a:r>
            <a:r>
              <a:rPr lang="en-US" sz="1200" b="0" dirty="0"/>
              <a:t>to each</a:t>
            </a:r>
            <a:r>
              <a:rPr lang="en-US" sz="1200" b="0" baseline="0" dirty="0"/>
              <a:t> trainee pair.</a:t>
            </a:r>
          </a:p>
          <a:p>
            <a:pPr marL="228600" indent="-228600">
              <a:buFont typeface="+mj-lt"/>
              <a:buAutoNum type="alphaUcPeriod"/>
            </a:pPr>
            <a:endParaRPr lang="en-US" sz="1200" b="0" dirty="0"/>
          </a:p>
          <a:p>
            <a:pPr marL="228600" indent="-228600">
              <a:buFont typeface="+mj-lt"/>
              <a:buAutoNum type="alphaUcPeriod"/>
            </a:pPr>
            <a:r>
              <a:rPr lang="en-US" sz="1200" b="1" dirty="0"/>
              <a:t>TELL</a:t>
            </a:r>
            <a:r>
              <a:rPr lang="en-US" sz="1200" baseline="0" dirty="0"/>
              <a:t> trainees to find a partner.</a:t>
            </a:r>
          </a:p>
          <a:p>
            <a:pPr marL="228600" indent="-228600">
              <a:buFont typeface="+mj-lt"/>
              <a:buAutoNum type="alphaUcPeriod"/>
            </a:pPr>
            <a:endParaRPr lang="en-US" sz="1200" baseline="0" dirty="0"/>
          </a:p>
          <a:p>
            <a:pPr marL="228600" indent="-228600">
              <a:buFont typeface="+mj-lt"/>
              <a:buAutoNum type="alphaUcPeriod"/>
            </a:pPr>
            <a:r>
              <a:rPr lang="en-US" sz="1200" b="1" baseline="0" dirty="0"/>
              <a:t>FOLLOW</a:t>
            </a:r>
            <a:r>
              <a:rPr lang="en-US" sz="1200" baseline="0" dirty="0"/>
              <a:t> the instructions to take temperature.  (</a:t>
            </a:r>
            <a:r>
              <a:rPr lang="en-US" sz="1200" b="1" i="1" baseline="0" dirty="0"/>
              <a:t>REVEAL</a:t>
            </a:r>
            <a:r>
              <a:rPr lang="en-US" sz="1200" i="1" baseline="0" dirty="0"/>
              <a:t> the instructions line-by-line.)</a:t>
            </a:r>
          </a:p>
          <a:p>
            <a:pPr marL="685800" lvl="1" indent="-228600">
              <a:buClr>
                <a:schemeClr val="accent2">
                  <a:lumMod val="75000"/>
                </a:schemeClr>
              </a:buClr>
              <a:buFont typeface="+mj-lt"/>
              <a:buAutoNum type="arabicPeriod"/>
            </a:pPr>
            <a:r>
              <a:rPr lang="en-US" sz="1200" b="1" dirty="0"/>
              <a:t>REMOVE</a:t>
            </a:r>
            <a:r>
              <a:rPr lang="en-US" sz="1200" dirty="0"/>
              <a:t>  thermometer from its case.  Keep the case to store the thermometer when it is not in use.</a:t>
            </a:r>
          </a:p>
          <a:p>
            <a:pPr marL="685800" lvl="1" indent="-228600">
              <a:buClr>
                <a:schemeClr val="accent2">
                  <a:lumMod val="75000"/>
                </a:schemeClr>
              </a:buClr>
              <a:buFont typeface="+mj-lt"/>
              <a:buAutoNum type="arabicPeriod"/>
            </a:pPr>
            <a:r>
              <a:rPr lang="en-US" sz="1200" b="1" dirty="0"/>
              <a:t>PRESS</a:t>
            </a:r>
            <a:r>
              <a:rPr lang="en-US" sz="1200" dirty="0"/>
              <a:t> the button and </a:t>
            </a:r>
            <a:r>
              <a:rPr lang="en-US" sz="1200" b="1" dirty="0"/>
              <a:t>LISTEN</a:t>
            </a:r>
            <a:r>
              <a:rPr lang="en-US" sz="1200" dirty="0"/>
              <a:t> for the beeping.  Explain</a:t>
            </a:r>
            <a:r>
              <a:rPr lang="en-US" sz="1200" baseline="0" dirty="0"/>
              <a:t> what to do if there is no beep.</a:t>
            </a:r>
            <a:endParaRPr lang="en-US" sz="1200" dirty="0"/>
          </a:p>
          <a:p>
            <a:pPr marL="685800" lvl="1" indent="-228600">
              <a:buClr>
                <a:schemeClr val="accent2">
                  <a:lumMod val="75000"/>
                </a:schemeClr>
              </a:buClr>
              <a:buFont typeface="+mj-lt"/>
              <a:buAutoNum type="arabicPeriod"/>
            </a:pPr>
            <a:r>
              <a:rPr lang="en-US" sz="1200" b="1" dirty="0"/>
              <a:t>PLACE</a:t>
            </a:r>
            <a:r>
              <a:rPr lang="en-US" sz="1200" dirty="0"/>
              <a:t> it under partner’s arm…and not so that</a:t>
            </a:r>
            <a:r>
              <a:rPr lang="en-US" sz="1200" baseline="0" dirty="0"/>
              <a:t> it is poking out the back side.  Hold down the child’s arm.</a:t>
            </a:r>
            <a:endParaRPr lang="en-US" sz="1200" dirty="0"/>
          </a:p>
          <a:p>
            <a:pPr marL="685800" lvl="1" indent="-228600">
              <a:buClr>
                <a:schemeClr val="accent2">
                  <a:lumMod val="75000"/>
                </a:schemeClr>
              </a:buClr>
              <a:buFont typeface="+mj-lt"/>
              <a:buAutoNum type="arabicPeriod"/>
            </a:pPr>
            <a:r>
              <a:rPr lang="en-US" sz="1200" b="1" dirty="0"/>
              <a:t>WAIT</a:t>
            </a:r>
            <a:r>
              <a:rPr lang="en-US" sz="1200" dirty="0"/>
              <a:t> for the signal.  </a:t>
            </a:r>
          </a:p>
          <a:p>
            <a:pPr marL="685800" lvl="1" indent="-228600">
              <a:buClr>
                <a:schemeClr val="accent2">
                  <a:lumMod val="75000"/>
                </a:schemeClr>
              </a:buClr>
              <a:buFont typeface="+mj-lt"/>
              <a:buAutoNum type="arabicPeriod"/>
            </a:pPr>
            <a:r>
              <a:rPr lang="en-US" sz="1200" b="1" dirty="0"/>
              <a:t>READ</a:t>
            </a:r>
            <a:r>
              <a:rPr lang="en-US" sz="1200" dirty="0"/>
              <a:t> the temperature.  </a:t>
            </a:r>
          </a:p>
          <a:p>
            <a:pPr marL="685800" lvl="1" indent="-228600">
              <a:buClr>
                <a:schemeClr val="accent2">
                  <a:lumMod val="75000"/>
                </a:schemeClr>
              </a:buClr>
              <a:buFont typeface="+mj-lt"/>
              <a:buAutoNum type="arabicPeriod"/>
            </a:pPr>
            <a:r>
              <a:rPr lang="en-US" sz="1200" b="1" dirty="0"/>
              <a:t>WIPE</a:t>
            </a:r>
            <a:r>
              <a:rPr lang="en-US" sz="1200" dirty="0"/>
              <a:t> the thermometer clean</a:t>
            </a:r>
            <a:r>
              <a:rPr lang="en-US" sz="1200" baseline="0" dirty="0"/>
              <a:t> using a clean clothe.</a:t>
            </a:r>
            <a:endParaRPr lang="en-US" sz="1200" dirty="0"/>
          </a:p>
          <a:p>
            <a:pPr marL="685800" lvl="1" indent="-228600">
              <a:buClr>
                <a:schemeClr val="accent2">
                  <a:lumMod val="75000"/>
                </a:schemeClr>
              </a:buClr>
              <a:buFont typeface="+mj-lt"/>
              <a:buAutoNum type="arabicPeriod"/>
            </a:pPr>
            <a:r>
              <a:rPr lang="en-US" sz="1200" b="1" dirty="0"/>
              <a:t>REPLACE</a:t>
            </a:r>
            <a:r>
              <a:rPr lang="en-US" sz="1200" dirty="0"/>
              <a:t> it in the case.</a:t>
            </a:r>
          </a:p>
          <a:p>
            <a:pPr marL="685800" lvl="1" indent="-228600">
              <a:buClr>
                <a:schemeClr val="accent2">
                  <a:lumMod val="75000"/>
                </a:schemeClr>
              </a:buClr>
              <a:buFont typeface="+mj-lt"/>
              <a:buAutoNum type="arabicPeriod"/>
            </a:pPr>
            <a:r>
              <a:rPr lang="en-US" sz="1200" b="1" dirty="0"/>
              <a:t>PREPARE</a:t>
            </a:r>
            <a:r>
              <a:rPr lang="en-US" sz="1200" dirty="0"/>
              <a:t> to report your reading.</a:t>
            </a:r>
          </a:p>
          <a:p>
            <a:pPr marL="228600" indent="-228600">
              <a:buFont typeface="+mj-lt"/>
              <a:buAutoNum type="arabicPeriod"/>
            </a:pPr>
            <a:endParaRPr lang="en-US" sz="1200" b="1" dirty="0"/>
          </a:p>
          <a:p>
            <a:pPr marL="228600" indent="-228600">
              <a:buFont typeface="+mj-lt"/>
              <a:buAutoNum type="alphaUcPeriod" startAt="4"/>
            </a:pPr>
            <a:r>
              <a:rPr lang="en-US" sz="1200" b="1" dirty="0"/>
              <a:t>REVERSE</a:t>
            </a:r>
            <a:r>
              <a:rPr lang="en-US" sz="1200" b="1" baseline="0" dirty="0"/>
              <a:t> ROLES </a:t>
            </a:r>
            <a:r>
              <a:rPr lang="en-US" sz="1200" b="0" baseline="0" dirty="0"/>
              <a:t>and </a:t>
            </a:r>
            <a:r>
              <a:rPr lang="en-US" sz="1200" b="1" baseline="0" dirty="0"/>
              <a:t>REPEAT </a:t>
            </a:r>
            <a:r>
              <a:rPr lang="en-US" sz="1200" b="0" baseline="0" dirty="0"/>
              <a:t>the process.</a:t>
            </a:r>
          </a:p>
          <a:p>
            <a:pPr marL="228600" indent="-228600">
              <a:buFont typeface="+mj-lt"/>
              <a:buAutoNum type="alphaUcPeriod" startAt="4"/>
            </a:pPr>
            <a:endParaRPr lang="en-US" sz="1200" b="0" baseline="0" dirty="0"/>
          </a:p>
          <a:p>
            <a:pPr marL="228600" indent="-228600">
              <a:buFont typeface="+mj-lt"/>
              <a:buAutoNum type="alphaUcPeriod" startAt="4"/>
            </a:pPr>
            <a:r>
              <a:rPr lang="en-US" sz="1200" b="1" baseline="0" dirty="0"/>
              <a:t>RESPOND</a:t>
            </a:r>
            <a:r>
              <a:rPr lang="en-US" sz="1200" b="0" baseline="0" dirty="0"/>
              <a:t> to questions.</a:t>
            </a:r>
            <a:endParaRPr lang="en-US" sz="1200" b="0"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22</a:t>
            </a:fld>
            <a:endParaRPr lang="en-US">
              <a:solidFill>
                <a:prstClr val="black"/>
              </a:solidFill>
            </a:endParaRPr>
          </a:p>
        </p:txBody>
      </p:sp>
    </p:spTree>
    <p:extLst>
      <p:ext uri="{BB962C8B-B14F-4D97-AF65-F5344CB8AC3E}">
        <p14:creationId xmlns:p14="http://schemas.microsoft.com/office/powerpoint/2010/main" val="33162960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mj-lt"/>
              <a:buNone/>
            </a:pPr>
            <a:r>
              <a:rPr lang="en-US" sz="1200" b="1" dirty="0">
                <a:solidFill>
                  <a:schemeClr val="bg1"/>
                </a:solidFill>
              </a:rPr>
              <a:t>ANALYZE TEMPERATURE READING </a:t>
            </a:r>
            <a:endParaRPr lang="en-US" sz="1200" b="1" dirty="0"/>
          </a:p>
          <a:p>
            <a:pPr marL="228600" indent="-228600">
              <a:buFont typeface="+mj-lt"/>
              <a:buAutoNum type="arabicPeriod"/>
            </a:pPr>
            <a:endParaRPr lang="en-US" sz="1200" b="1" dirty="0"/>
          </a:p>
          <a:p>
            <a:pPr marL="228600" indent="-228600">
              <a:buFont typeface="+mj-lt"/>
              <a:buAutoNum type="arabicPeriod"/>
            </a:pPr>
            <a:r>
              <a:rPr lang="en-US" sz="1200" b="1" dirty="0"/>
              <a:t>ASK</a:t>
            </a:r>
            <a:r>
              <a:rPr lang="en-US" sz="1200" baseline="0" dirty="0"/>
              <a:t> several trainees to report the temperature readings.</a:t>
            </a:r>
          </a:p>
          <a:p>
            <a:pPr marL="228600" indent="-228600">
              <a:buFont typeface="+mj-lt"/>
              <a:buAutoNum type="arabicPeriod"/>
            </a:pPr>
            <a:endParaRPr lang="en-US" sz="1200" baseline="0" dirty="0"/>
          </a:p>
          <a:p>
            <a:pPr marL="228600" indent="-228600">
              <a:buFont typeface="+mj-lt"/>
              <a:buAutoNum type="arabicPeriod"/>
            </a:pPr>
            <a:r>
              <a:rPr lang="en-US" sz="1200" b="1" baseline="0" dirty="0"/>
              <a:t>WRITE</a:t>
            </a:r>
            <a:r>
              <a:rPr lang="en-US" sz="1200" baseline="0" dirty="0"/>
              <a:t> them on the </a:t>
            </a:r>
            <a:r>
              <a:rPr lang="en-US" sz="1200" b="1" baseline="0" dirty="0"/>
              <a:t>FLIPCHART</a:t>
            </a:r>
            <a:r>
              <a:rPr lang="en-US" sz="1200" baseline="0" dirty="0"/>
              <a:t>.</a:t>
            </a:r>
          </a:p>
          <a:p>
            <a:pPr marL="228600" indent="-228600">
              <a:buFont typeface="+mj-lt"/>
              <a:buAutoNum type="arabicPeriod"/>
            </a:pPr>
            <a:endParaRPr lang="en-US" sz="1200" baseline="0" dirty="0"/>
          </a:p>
          <a:p>
            <a:pPr marL="228600" indent="-228600">
              <a:buFont typeface="+mj-lt"/>
              <a:buAutoNum type="arabicPeriod"/>
            </a:pPr>
            <a:r>
              <a:rPr lang="en-US" sz="1200" b="1" baseline="0" dirty="0"/>
              <a:t>IDENTIFY</a:t>
            </a:r>
            <a:r>
              <a:rPr lang="en-US" sz="1200" baseline="0" dirty="0"/>
              <a:t> which are High = Fever, Normal or Below Normal.</a:t>
            </a:r>
          </a:p>
          <a:p>
            <a:pPr marL="228600" indent="-228600">
              <a:buFont typeface="+mj-lt"/>
              <a:buAutoNum type="arabicPeriod"/>
            </a:pPr>
            <a:endParaRPr lang="en-US" sz="1200" baseline="0" dirty="0"/>
          </a:p>
          <a:p>
            <a:pPr marL="228600" indent="-228600">
              <a:buFont typeface="+mj-lt"/>
              <a:buAutoNum type="arabicPeriod"/>
            </a:pPr>
            <a:r>
              <a:rPr lang="en-US" sz="1200" b="1" baseline="0" dirty="0"/>
              <a:t>DISCUSS</a:t>
            </a:r>
            <a:r>
              <a:rPr lang="en-US" sz="1200" baseline="0" dirty="0"/>
              <a:t> the ranges and why the differences.  </a:t>
            </a:r>
          </a:p>
          <a:p>
            <a:pPr marL="685800" lvl="1" indent="-228600">
              <a:buFont typeface="Wingdings" panose="05000000000000000000" pitchFamily="2" charset="2"/>
              <a:buChar char="§"/>
            </a:pPr>
            <a:r>
              <a:rPr lang="en-US" sz="1200" baseline="0" dirty="0"/>
              <a:t>Low = </a:t>
            </a:r>
            <a:r>
              <a:rPr lang="en-US" sz="1200" b="0" i="0" kern="1200" dirty="0">
                <a:solidFill>
                  <a:schemeClr val="tx1"/>
                </a:solidFill>
                <a:latin typeface="+mn-lt"/>
                <a:ea typeface="+mn-ea"/>
                <a:cs typeface="+mn-cs"/>
              </a:rPr>
              <a:t>lower when a woman is ovulating or having her menstrual period.  Occasionally, a low body temperature can indicate an underlying problem or condition.</a:t>
            </a:r>
            <a:endParaRPr lang="en-US" sz="1200" baseline="0"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23</a:t>
            </a:fld>
            <a:endParaRPr lang="en-US">
              <a:solidFill>
                <a:prstClr val="black"/>
              </a:solidFill>
            </a:endParaRPr>
          </a:p>
        </p:txBody>
      </p:sp>
    </p:spTree>
    <p:extLst>
      <p:ext uri="{BB962C8B-B14F-4D97-AF65-F5344CB8AC3E}">
        <p14:creationId xmlns:p14="http://schemas.microsoft.com/office/powerpoint/2010/main" val="13289413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b="1" dirty="0"/>
              <a:t>HIGHLIGHT</a:t>
            </a:r>
            <a:r>
              <a:rPr lang="en-US" b="1" baseline="0" dirty="0"/>
              <a:t> THE TOP PART OF THE FIRST FEVER PAGE</a:t>
            </a:r>
            <a:endParaRPr lang="en-US" b="1" dirty="0"/>
          </a:p>
          <a:p>
            <a:pPr marL="228600" indent="-228600">
              <a:buFont typeface="+mj-lt"/>
              <a:buAutoNum type="arabicPeriod"/>
            </a:pPr>
            <a:endParaRPr lang="en-US" b="1" dirty="0"/>
          </a:p>
          <a:p>
            <a:pPr marL="228600" indent="-228600">
              <a:buFont typeface="+mj-lt"/>
              <a:buAutoNum type="arabicPeriod"/>
            </a:pPr>
            <a:r>
              <a:rPr lang="en-US" b="1" dirty="0"/>
              <a:t>REMIND the participants</a:t>
            </a:r>
            <a:r>
              <a:rPr lang="en-US" b="1" baseline="0" dirty="0"/>
              <a:t> </a:t>
            </a:r>
            <a:r>
              <a:rPr lang="en-US" b="0" baseline="0" dirty="0"/>
              <a:t>that a child below 4 months should be </a:t>
            </a:r>
            <a:r>
              <a:rPr lang="en-US" b="1" baseline="0" dirty="0"/>
              <a:t>referred immediately! They should NOT BE TESTED WITH AN RDT!</a:t>
            </a:r>
            <a:endParaRPr lang="en-US" b="0" baseline="0" dirty="0"/>
          </a:p>
          <a:p>
            <a:endParaRPr lang="en-US" dirty="0"/>
          </a:p>
        </p:txBody>
      </p:sp>
      <p:sp>
        <p:nvSpPr>
          <p:cNvPr id="4" name="Slide Number Placeholder 3"/>
          <p:cNvSpPr>
            <a:spLocks noGrp="1"/>
          </p:cNvSpPr>
          <p:nvPr>
            <p:ph type="sldNum" sz="quarter" idx="10"/>
          </p:nvPr>
        </p:nvSpPr>
        <p:spPr/>
        <p:txBody>
          <a:bodyPr/>
          <a:lstStyle/>
          <a:p>
            <a:fld id="{AF9C99E2-CF5C-4868-A10A-C660E6D2E85F}" type="slidenum">
              <a:rPr lang="en-US" smtClean="0"/>
              <a:t>24</a:t>
            </a:fld>
            <a:endParaRPr lang="en-US"/>
          </a:p>
        </p:txBody>
      </p:sp>
    </p:spTree>
    <p:extLst>
      <p:ext uri="{BB962C8B-B14F-4D97-AF65-F5344CB8AC3E}">
        <p14:creationId xmlns:p14="http://schemas.microsoft.com/office/powerpoint/2010/main" val="16125829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mj-lt"/>
              <a:buNone/>
            </a:pPr>
            <a:r>
              <a:rPr lang="en-US" b="1" dirty="0">
                <a:solidFill>
                  <a:schemeClr val="bg1"/>
                </a:solidFill>
              </a:rPr>
              <a:t>DISCUSS</a:t>
            </a:r>
            <a:r>
              <a:rPr lang="en-US" b="1" baseline="0" dirty="0">
                <a:solidFill>
                  <a:schemeClr val="bg1"/>
                </a:solidFill>
              </a:rPr>
              <a:t> </a:t>
            </a:r>
            <a:r>
              <a:rPr lang="en-US" b="1" dirty="0">
                <a:solidFill>
                  <a:schemeClr val="bg1"/>
                </a:solidFill>
              </a:rPr>
              <a:t>WHY MALARIA RDTS NOW</a:t>
            </a:r>
            <a:endParaRPr lang="en-US" b="1" dirty="0"/>
          </a:p>
          <a:p>
            <a:pPr marL="228600" indent="-228600">
              <a:buFont typeface="+mj-lt"/>
              <a:buAutoNum type="arabicPeriod"/>
            </a:pPr>
            <a:endParaRPr lang="en-US" b="1" dirty="0"/>
          </a:p>
          <a:p>
            <a:pPr marL="228600" indent="-228600">
              <a:buFont typeface="+mj-lt"/>
              <a:buAutoNum type="arabicPeriod"/>
            </a:pPr>
            <a:r>
              <a:rPr lang="en-US" b="1" dirty="0"/>
              <a:t>PRESENT the</a:t>
            </a:r>
            <a:r>
              <a:rPr lang="en-US" b="1" baseline="0" dirty="0"/>
              <a:t> question:  WHY introduce and use Malaria RDTs Now?</a:t>
            </a:r>
          </a:p>
          <a:p>
            <a:pPr marL="342900" lvl="1" indent="0">
              <a:buFont typeface="+mj-lt"/>
              <a:buNone/>
            </a:pPr>
            <a:r>
              <a:rPr lang="en-US" b="1" baseline="0" dirty="0"/>
              <a:t>PROBE </a:t>
            </a:r>
            <a:r>
              <a:rPr lang="en-US" b="0" baseline="0" dirty="0"/>
              <a:t>for ideas.</a:t>
            </a:r>
          </a:p>
          <a:p>
            <a:pPr marL="571500" lvl="1" indent="-228600">
              <a:buFont typeface="+mj-lt"/>
              <a:buAutoNum type="arabicPeriod"/>
            </a:pPr>
            <a:endParaRPr lang="en-US" b="1" baseline="0" dirty="0"/>
          </a:p>
          <a:p>
            <a:pPr marL="228600" indent="-228600">
              <a:buFont typeface="+mj-lt"/>
              <a:buAutoNum type="arabicPeriod"/>
            </a:pPr>
            <a:r>
              <a:rPr lang="en-US" b="1" dirty="0"/>
              <a:t>REVEAL </a:t>
            </a:r>
            <a:r>
              <a:rPr lang="en-US" b="0" dirty="0"/>
              <a:t>the bullet points</a:t>
            </a:r>
            <a:r>
              <a:rPr lang="en-US" b="1" dirty="0"/>
              <a:t>.  ASK</a:t>
            </a:r>
            <a:r>
              <a:rPr lang="en-US" baseline="0" dirty="0"/>
              <a:t> a volunteer to read the points on the slide.</a:t>
            </a:r>
          </a:p>
          <a:p>
            <a:pPr marL="228600" indent="-228600">
              <a:buFont typeface="+mj-lt"/>
              <a:buAutoNum type="arabicPeriod"/>
            </a:pPr>
            <a:endParaRPr lang="en-US" baseline="0" dirty="0"/>
          </a:p>
          <a:p>
            <a:pPr marL="228600" indent="-228600">
              <a:buFont typeface="+mj-lt"/>
              <a:buAutoNum type="arabicPeriod"/>
            </a:pPr>
            <a:r>
              <a:rPr lang="en-US" b="1" baseline="0" dirty="0"/>
              <a:t>INVITE</a:t>
            </a:r>
            <a:r>
              <a:rPr lang="en-US" baseline="0" dirty="0"/>
              <a:t> volunteers to discuss, offer an opinion or add other reasons.</a:t>
            </a:r>
          </a:p>
          <a:p>
            <a:pPr marL="228600" indent="-228600">
              <a:buFont typeface="+mj-lt"/>
              <a:buAutoNum type="arabicPeriod"/>
            </a:pPr>
            <a:endParaRPr lang="en-US" baseline="0" dirty="0"/>
          </a:p>
          <a:p>
            <a:pPr marL="228600" indent="-228600">
              <a:buFont typeface="+mj-lt"/>
              <a:buAutoNum type="arabicPeriod"/>
            </a:pPr>
            <a:r>
              <a:rPr lang="en-US" b="1" baseline="0" dirty="0"/>
              <a:t>CLARIFY</a:t>
            </a:r>
            <a:r>
              <a:rPr lang="en-US" baseline="0" dirty="0"/>
              <a:t> any questions.</a:t>
            </a:r>
            <a:endParaRPr lang="en-US"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25</a:t>
            </a:fld>
            <a:endParaRPr lang="en-US">
              <a:solidFill>
                <a:prstClr val="black"/>
              </a:solidFill>
            </a:endParaRPr>
          </a:p>
        </p:txBody>
      </p:sp>
    </p:spTree>
    <p:extLst>
      <p:ext uri="{BB962C8B-B14F-4D97-AF65-F5344CB8AC3E}">
        <p14:creationId xmlns:p14="http://schemas.microsoft.com/office/powerpoint/2010/main" val="16914061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indent="0">
              <a:buFont typeface="+mj-lt"/>
              <a:buNone/>
            </a:pPr>
            <a:r>
              <a:rPr lang="en-US" sz="1200" b="1" dirty="0">
                <a:solidFill>
                  <a:schemeClr val="bg1"/>
                </a:solidFill>
                <a:latin typeface="Calibri" panose="020F0502020204030204" pitchFamily="34" charset="0"/>
                <a:cs typeface="Times New Roman" pitchFamily="18" charset="0"/>
              </a:rPr>
              <a:t>PRESENT OTHER ILLNESSES THAT LOOK LIKE MALARIA</a:t>
            </a:r>
            <a:endParaRPr lang="en-US" sz="1200" b="1" dirty="0">
              <a:latin typeface="Calibri" panose="020F0502020204030204" pitchFamily="34" charset="0"/>
            </a:endParaRPr>
          </a:p>
          <a:p>
            <a:pPr marL="228600" indent="-228600">
              <a:buFont typeface="+mj-lt"/>
              <a:buAutoNum type="arabicPeriod"/>
            </a:pPr>
            <a:endParaRPr lang="en-US" sz="1200" b="1" dirty="0">
              <a:latin typeface="Calibri" panose="020F0502020204030204" pitchFamily="34" charset="0"/>
            </a:endParaRPr>
          </a:p>
          <a:p>
            <a:pPr marL="228600" indent="-228600">
              <a:buFont typeface="+mj-lt"/>
              <a:buAutoNum type="arabicPeriod"/>
            </a:pPr>
            <a:r>
              <a:rPr lang="en-US" sz="1200" b="1" dirty="0">
                <a:latin typeface="Calibri" panose="020F0502020204030204" pitchFamily="34" charset="0"/>
              </a:rPr>
              <a:t>REVIEW</a:t>
            </a:r>
            <a:r>
              <a:rPr lang="en-US" sz="1200" dirty="0">
                <a:latin typeface="Calibri" panose="020F0502020204030204" pitchFamily="34" charset="0"/>
              </a:rPr>
              <a:t> the illnesses that look like malaria.</a:t>
            </a:r>
          </a:p>
          <a:p>
            <a:pPr marL="228600" indent="-228600">
              <a:buFont typeface="+mj-lt"/>
              <a:buAutoNum type="arabicPeriod"/>
            </a:pPr>
            <a:endParaRPr lang="en-US" sz="1200" dirty="0">
              <a:latin typeface="Calibri" panose="020F0502020204030204" pitchFamily="34" charset="0"/>
            </a:endParaRPr>
          </a:p>
          <a:p>
            <a:pPr marL="228600" marR="0" indent="-228600" algn="l" defTabSz="457200" rtl="0" eaLnBrk="0" fontAlgn="base" latinLnBrk="0" hangingPunct="0">
              <a:lnSpc>
                <a:spcPct val="100000"/>
              </a:lnSpc>
              <a:spcBef>
                <a:spcPct val="30000"/>
              </a:spcBef>
              <a:spcAft>
                <a:spcPct val="0"/>
              </a:spcAft>
              <a:buClrTx/>
              <a:buSzTx/>
              <a:buFont typeface="+mj-lt"/>
              <a:buAutoNum type="arabicPeriod"/>
              <a:tabLst/>
              <a:defRPr/>
            </a:pPr>
            <a:r>
              <a:rPr lang="en-US" sz="1200" b="1" dirty="0">
                <a:solidFill>
                  <a:schemeClr val="accent2">
                    <a:lumMod val="75000"/>
                  </a:schemeClr>
                </a:solidFill>
                <a:latin typeface="Calibri" panose="020F0502020204030204" pitchFamily="34" charset="0"/>
              </a:rPr>
              <a:t>REMIND the trainees:  Fever is an important symptom for many diseases, but not all fevers are malaria.</a:t>
            </a:r>
          </a:p>
          <a:p>
            <a:pPr marL="228600" indent="-228600">
              <a:buFont typeface="+mj-lt"/>
              <a:buAutoNum type="arabicPeriod"/>
            </a:pPr>
            <a:endParaRPr lang="en-US" sz="1200" dirty="0">
              <a:latin typeface="Calibri" panose="020F0502020204030204" pitchFamily="34" charset="0"/>
            </a:endParaRPr>
          </a:p>
          <a:p>
            <a:pPr marL="228600" indent="-228600">
              <a:buFont typeface="+mj-lt"/>
              <a:buAutoNum type="arabicPeriod"/>
            </a:pPr>
            <a:r>
              <a:rPr lang="en-US" sz="1200" b="1" dirty="0">
                <a:latin typeface="Calibri" panose="020F0502020204030204" pitchFamily="34" charset="0"/>
              </a:rPr>
              <a:t>ASK</a:t>
            </a:r>
            <a:r>
              <a:rPr lang="en-US" sz="1200" dirty="0">
                <a:latin typeface="Calibri" panose="020F0502020204030204" pitchFamily="34" charset="0"/>
              </a:rPr>
              <a:t>:  How can you</a:t>
            </a:r>
            <a:r>
              <a:rPr lang="en-US" sz="1200" baseline="0" dirty="0">
                <a:latin typeface="Calibri" panose="020F0502020204030204" pitchFamily="34" charset="0"/>
              </a:rPr>
              <a:t> convince your clients to take the mRDT?</a:t>
            </a:r>
          </a:p>
          <a:p>
            <a:pPr marL="514350" lvl="1" indent="-171450">
              <a:buFont typeface="Arial" panose="020B0604020202020204" pitchFamily="34" charset="0"/>
              <a:buChar char="•"/>
            </a:pPr>
            <a:r>
              <a:rPr lang="en-US" sz="1200" b="1" i="0" kern="1200" dirty="0">
                <a:solidFill>
                  <a:schemeClr val="tx1"/>
                </a:solidFill>
                <a:latin typeface="Calibri" panose="020F0502020204030204" pitchFamily="34" charset="0"/>
                <a:ea typeface="+mn-ea"/>
                <a:cs typeface="+mn-cs"/>
              </a:rPr>
              <a:t>EXPLAIN</a:t>
            </a:r>
            <a:r>
              <a:rPr lang="en-US" sz="1200" i="0" kern="1200" dirty="0">
                <a:solidFill>
                  <a:schemeClr val="tx1"/>
                </a:solidFill>
                <a:latin typeface="Calibri" panose="020F0502020204030204" pitchFamily="34" charset="0"/>
                <a:ea typeface="+mn-ea"/>
                <a:cs typeface="+mn-cs"/>
              </a:rPr>
              <a:t>:</a:t>
            </a:r>
            <a:r>
              <a:rPr lang="en-US" sz="1200" i="0" kern="1200" baseline="0" dirty="0">
                <a:solidFill>
                  <a:schemeClr val="tx1"/>
                </a:solidFill>
                <a:latin typeface="Calibri" panose="020F0502020204030204" pitchFamily="34" charset="0"/>
                <a:ea typeface="+mn-ea"/>
                <a:cs typeface="+mn-cs"/>
              </a:rPr>
              <a:t> </a:t>
            </a:r>
            <a:r>
              <a:rPr lang="en-US" sz="1200" i="0" kern="1200" dirty="0">
                <a:solidFill>
                  <a:schemeClr val="tx1"/>
                </a:solidFill>
                <a:latin typeface="Calibri" panose="020F0502020204030204" pitchFamily="34" charset="0"/>
                <a:ea typeface="+mn-ea"/>
                <a:cs typeface="+mn-cs"/>
              </a:rPr>
              <a:t>If malaria is not treated it results into complications like: anemia, organ failure, low blood sugar, confusion, convulsions, cerebral malaria, brain damage, fluid accumulation in the lungs..breathing problems, etc.</a:t>
            </a:r>
          </a:p>
          <a:p>
            <a:pPr marL="514350" lvl="1" indent="-171450">
              <a:buFont typeface="Arial" panose="020B0604020202020204" pitchFamily="34" charset="0"/>
              <a:buChar char="•"/>
            </a:pPr>
            <a:r>
              <a:rPr lang="en-US" sz="1200" b="1" i="0" kern="1200" dirty="0">
                <a:solidFill>
                  <a:schemeClr val="tx1"/>
                </a:solidFill>
                <a:latin typeface="Calibri" panose="020F0502020204030204" pitchFamily="34" charset="0"/>
                <a:ea typeface="+mn-ea"/>
                <a:cs typeface="+mn-cs"/>
              </a:rPr>
              <a:t>HELP</a:t>
            </a:r>
            <a:r>
              <a:rPr lang="en-US" sz="1200" i="0" kern="1200" baseline="0" dirty="0">
                <a:solidFill>
                  <a:schemeClr val="tx1"/>
                </a:solidFill>
                <a:latin typeface="Calibri" panose="020F0502020204030204" pitchFamily="34" charset="0"/>
                <a:ea typeface="+mn-ea"/>
                <a:cs typeface="+mn-cs"/>
              </a:rPr>
              <a:t> your clients be aware of the risks and dangers if fever/malaria is not treated.</a:t>
            </a:r>
          </a:p>
          <a:p>
            <a:pPr marL="514350" lvl="1" indent="-171450">
              <a:buFont typeface="Arial" panose="020B0604020202020204" pitchFamily="34" charset="0"/>
              <a:buChar char="•"/>
            </a:pPr>
            <a:endParaRPr lang="en-US" sz="1200" i="0" kern="1200" baseline="0" dirty="0">
              <a:solidFill>
                <a:schemeClr val="tx1"/>
              </a:solidFill>
              <a:latin typeface="Calibri" panose="020F0502020204030204" pitchFamily="34" charset="0"/>
              <a:ea typeface="+mn-ea"/>
              <a:cs typeface="+mn-cs"/>
            </a:endParaRPr>
          </a:p>
          <a:p>
            <a:pPr marL="228600" indent="-228600" eaLnBrk="1" hangingPunct="1">
              <a:buFont typeface="+mj-lt"/>
              <a:buAutoNum type="arabicPeriod"/>
            </a:pPr>
            <a:r>
              <a:rPr lang="en-US" sz="1200" b="1" dirty="0">
                <a:latin typeface="Calibri" panose="020F0502020204030204" pitchFamily="34" charset="0"/>
              </a:rPr>
              <a:t>NOTE</a:t>
            </a:r>
            <a:r>
              <a:rPr lang="en-US" sz="1200" dirty="0">
                <a:latin typeface="Calibri" panose="020F0502020204030204" pitchFamily="34" charset="0"/>
              </a:rPr>
              <a:t>:</a:t>
            </a:r>
            <a:r>
              <a:rPr lang="en-US" sz="1200" baseline="0" dirty="0">
                <a:latin typeface="Calibri" panose="020F0502020204030204" pitchFamily="34" charset="0"/>
              </a:rPr>
              <a:t> U</a:t>
            </a:r>
            <a:r>
              <a:rPr lang="en-US" sz="1200" dirty="0">
                <a:latin typeface="Calibri" panose="020F0502020204030204" pitchFamily="34" charset="0"/>
              </a:rPr>
              <a:t>se of ACT with reliance on presumptive diagnosis (assuming that the fever is malaria) may lead to:</a:t>
            </a:r>
          </a:p>
          <a:p>
            <a:pPr marL="342900" lvl="1" indent="0" eaLnBrk="1" hangingPunct="1">
              <a:buNone/>
            </a:pPr>
            <a:r>
              <a:rPr lang="en-US" sz="1200" dirty="0">
                <a:latin typeface="Calibri" panose="020F0502020204030204" pitchFamily="34" charset="0"/>
              </a:rPr>
              <a:t> - Excessive use</a:t>
            </a:r>
          </a:p>
          <a:p>
            <a:pPr marL="342900" lvl="1" indent="0" eaLnBrk="1" hangingPunct="1">
              <a:buNone/>
            </a:pPr>
            <a:r>
              <a:rPr lang="en-US" sz="1200" dirty="0">
                <a:latin typeface="Calibri" panose="020F0502020204030204" pitchFamily="34" charset="0"/>
              </a:rPr>
              <a:t> - Increased costs </a:t>
            </a:r>
          </a:p>
          <a:p>
            <a:pPr marL="342900" lvl="1" indent="0" eaLnBrk="1" hangingPunct="1">
              <a:buNone/>
            </a:pPr>
            <a:r>
              <a:rPr lang="en-US" sz="1200" dirty="0">
                <a:latin typeface="Calibri" panose="020F0502020204030204" pitchFamily="34" charset="0"/>
              </a:rPr>
              <a:t> - The rise of drug resistance</a:t>
            </a:r>
          </a:p>
          <a:p>
            <a:pPr marL="342900" lvl="1" indent="0" eaLnBrk="1" hangingPunct="1">
              <a:buNone/>
            </a:pPr>
            <a:r>
              <a:rPr lang="en-US" sz="1200" dirty="0">
                <a:latin typeface="Calibri" panose="020F0502020204030204" pitchFamily="34" charset="0"/>
                <a:cs typeface="Times New Roman" pitchFamily="18" charset="0"/>
              </a:rPr>
              <a:t> - </a:t>
            </a:r>
            <a:r>
              <a:rPr lang="en-US" sz="1200" b="0" dirty="0">
                <a:latin typeface="Calibri" panose="020F0502020204030204" pitchFamily="34" charset="0"/>
                <a:cs typeface="Times New Roman" pitchFamily="18" charset="0"/>
              </a:rPr>
              <a:t>Inappropriate treatment of febrile (fever presenting) illnesses e.g. treating a UTI with ACTs</a:t>
            </a:r>
          </a:p>
          <a:p>
            <a:pPr marL="514350" lvl="1" indent="-171450" eaLnBrk="1" hangingPunct="1">
              <a:buFont typeface="Arial" panose="020B0604020202020204" pitchFamily="34" charset="0"/>
              <a:buChar char="•"/>
            </a:pPr>
            <a:r>
              <a:rPr lang="en-US" sz="1200" b="1" dirty="0">
                <a:solidFill>
                  <a:srgbClr val="FF0000"/>
                </a:solidFill>
                <a:latin typeface="Calibri" panose="020F0502020204030204" pitchFamily="34" charset="0"/>
                <a:cs typeface="Times New Roman" pitchFamily="18" charset="0"/>
              </a:rPr>
              <a:t>Government policy direction – Prescribe ACTs for only positive mRDT and/or blood smear.</a:t>
            </a:r>
          </a:p>
          <a:p>
            <a:pPr marL="514350" lvl="1" indent="-171450" eaLnBrk="1" hangingPunct="1">
              <a:buFont typeface="Arial" panose="020B0604020202020204" pitchFamily="34" charset="0"/>
              <a:buChar char="•"/>
            </a:pPr>
            <a:endParaRPr lang="en-US" sz="1200" b="1" dirty="0">
              <a:solidFill>
                <a:srgbClr val="FF0000"/>
              </a:solidFill>
              <a:latin typeface="Calibri" panose="020F0502020204030204" pitchFamily="34" charset="0"/>
              <a:cs typeface="Times New Roman" pitchFamily="18" charset="0"/>
            </a:endParaRPr>
          </a:p>
          <a:p>
            <a:pPr marL="228600" indent="-228600">
              <a:buFont typeface="+mj-lt"/>
              <a:buAutoNum type="arabicPeriod"/>
            </a:pPr>
            <a:r>
              <a:rPr lang="en-US" sz="1200" b="1" i="0" kern="1200" baseline="0" dirty="0">
                <a:solidFill>
                  <a:schemeClr val="tx1"/>
                </a:solidFill>
                <a:latin typeface="Calibri" panose="020F0502020204030204" pitchFamily="34" charset="0"/>
                <a:ea typeface="+mn-ea"/>
                <a:cs typeface="+mn-cs"/>
              </a:rPr>
              <a:t>ASK</a:t>
            </a:r>
            <a:r>
              <a:rPr lang="en-US" sz="1200" i="0" kern="1200" baseline="0" dirty="0">
                <a:solidFill>
                  <a:schemeClr val="tx1"/>
                </a:solidFill>
                <a:latin typeface="Calibri" panose="020F0502020204030204" pitchFamily="34" charset="0"/>
                <a:ea typeface="+mn-ea"/>
                <a:cs typeface="+mn-cs"/>
              </a:rPr>
              <a:t> for and </a:t>
            </a:r>
            <a:r>
              <a:rPr lang="en-US" sz="1200" b="1" i="0" kern="1200" baseline="0" dirty="0">
                <a:solidFill>
                  <a:schemeClr val="tx1"/>
                </a:solidFill>
                <a:latin typeface="Calibri" panose="020F0502020204030204" pitchFamily="34" charset="0"/>
                <a:ea typeface="+mn-ea"/>
                <a:cs typeface="+mn-cs"/>
              </a:rPr>
              <a:t>RESPOND</a:t>
            </a:r>
            <a:r>
              <a:rPr lang="en-US" sz="1200" i="0" kern="1200" baseline="0" dirty="0">
                <a:solidFill>
                  <a:schemeClr val="tx1"/>
                </a:solidFill>
                <a:latin typeface="Calibri" panose="020F0502020204030204" pitchFamily="34" charset="0"/>
                <a:ea typeface="+mn-ea"/>
                <a:cs typeface="+mn-cs"/>
              </a:rPr>
              <a:t> to questions.</a:t>
            </a:r>
          </a:p>
          <a:p>
            <a:pPr marL="0" indent="0">
              <a:buFont typeface="+mj-lt"/>
              <a:buNone/>
            </a:pPr>
            <a:endParaRPr lang="en-US" sz="1200" i="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26</a:t>
            </a:fld>
            <a:endParaRPr lang="en-US">
              <a:solidFill>
                <a:prstClr val="black"/>
              </a:solidFill>
            </a:endParaRPr>
          </a:p>
        </p:txBody>
      </p:sp>
    </p:spTree>
    <p:extLst>
      <p:ext uri="{BB962C8B-B14F-4D97-AF65-F5344CB8AC3E}">
        <p14:creationId xmlns:p14="http://schemas.microsoft.com/office/powerpoint/2010/main" val="29085689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mj-lt"/>
              <a:buNone/>
            </a:pPr>
            <a:r>
              <a:rPr lang="en-ZA" b="1" dirty="0">
                <a:solidFill>
                  <a:schemeClr val="bg1"/>
                </a:solidFill>
                <a:latin typeface="+mn-lt"/>
                <a:cs typeface="Times New Roman" pitchFamily="18" charset="0"/>
              </a:rPr>
              <a:t>PRESENT</a:t>
            </a:r>
            <a:r>
              <a:rPr lang="en-ZA" b="1" baseline="0" dirty="0">
                <a:solidFill>
                  <a:schemeClr val="bg1"/>
                </a:solidFill>
                <a:latin typeface="+mn-lt"/>
                <a:cs typeface="Times New Roman" pitchFamily="18" charset="0"/>
              </a:rPr>
              <a:t> THE </a:t>
            </a:r>
            <a:r>
              <a:rPr lang="en-ZA" b="1" dirty="0">
                <a:solidFill>
                  <a:schemeClr val="bg1"/>
                </a:solidFill>
                <a:latin typeface="+mn-lt"/>
                <a:cs typeface="Times New Roman" pitchFamily="18" charset="0"/>
              </a:rPr>
              <a:t>RAPID DIAGNOSTIC TEST FOR MALARIA</a:t>
            </a:r>
            <a:endParaRPr lang="en-US" b="1" dirty="0"/>
          </a:p>
          <a:p>
            <a:pPr marL="228600" indent="-228600">
              <a:buFont typeface="+mj-lt"/>
              <a:buAutoNum type="arabicPeriod"/>
            </a:pPr>
            <a:r>
              <a:rPr lang="en-US" b="1" dirty="0"/>
              <a:t>INTRODUCE</a:t>
            </a:r>
            <a:r>
              <a:rPr lang="en-US" b="1" baseline="0" dirty="0"/>
              <a:t> the topic:</a:t>
            </a:r>
          </a:p>
          <a:p>
            <a:pPr marL="342900" lvl="1" indent="0">
              <a:buFont typeface="+mj-lt"/>
              <a:buNone/>
            </a:pPr>
            <a:r>
              <a:rPr lang="en-US" b="1" baseline="0" dirty="0"/>
              <a:t>ASK:  Who has seen or used a malaria RDT before?  TELL us about your experience.</a:t>
            </a:r>
            <a:endParaRPr lang="en-US" b="1" dirty="0"/>
          </a:p>
          <a:p>
            <a:pPr marL="228600" indent="-228600">
              <a:buFont typeface="+mj-lt"/>
              <a:buAutoNum type="arabicPeriod"/>
            </a:pPr>
            <a:endParaRPr lang="en-US" b="1" dirty="0"/>
          </a:p>
          <a:p>
            <a:pPr marL="228600" indent="-228600">
              <a:buFont typeface="+mj-lt"/>
              <a:buAutoNum type="arabicPeriod"/>
            </a:pPr>
            <a:r>
              <a:rPr lang="en-US" b="1" dirty="0"/>
              <a:t>REVEAL the points</a:t>
            </a:r>
            <a:r>
              <a:rPr lang="en-US" b="1" baseline="0" dirty="0"/>
              <a:t> one-at-a-time and </a:t>
            </a:r>
            <a:r>
              <a:rPr lang="en-US" b="1" dirty="0"/>
              <a:t>ASK</a:t>
            </a:r>
            <a:r>
              <a:rPr lang="en-US" baseline="0" dirty="0"/>
              <a:t> 4 volunteers to read one information point each about mRDTs on the PowerPoint slide AND explain in his/her own words with it means.</a:t>
            </a:r>
          </a:p>
          <a:p>
            <a:pPr marL="228600" indent="-228600">
              <a:buFont typeface="+mj-lt"/>
              <a:buAutoNum type="arabicPeriod"/>
            </a:pPr>
            <a:endParaRPr lang="en-US" baseline="0" dirty="0"/>
          </a:p>
          <a:p>
            <a:pPr marL="228600" indent="-228600">
              <a:buFont typeface="+mj-lt"/>
              <a:buAutoNum type="arabicPeriod"/>
            </a:pPr>
            <a:r>
              <a:rPr lang="en-US" b="1" dirty="0"/>
              <a:t>REVIEW</a:t>
            </a:r>
            <a:r>
              <a:rPr lang="en-US" dirty="0"/>
              <a:t> the information</a:t>
            </a:r>
            <a:r>
              <a:rPr lang="en-US" baseline="0" dirty="0"/>
              <a:t> about RDTs with the trainees.</a:t>
            </a:r>
          </a:p>
          <a:p>
            <a:pPr marL="228600" indent="-228600">
              <a:buFont typeface="+mj-lt"/>
              <a:buAutoNum type="arabicPeriod"/>
            </a:pPr>
            <a:endParaRPr lang="en-US" baseline="0" dirty="0"/>
          </a:p>
          <a:p>
            <a:pPr marL="228600" indent="-228600">
              <a:buFont typeface="+mj-lt"/>
              <a:buAutoNum type="arabicPeriod"/>
            </a:pPr>
            <a:r>
              <a:rPr lang="en-US" b="1" baseline="0" dirty="0"/>
              <a:t>CLARIFY</a:t>
            </a:r>
            <a:r>
              <a:rPr lang="en-US" baseline="0" dirty="0"/>
              <a:t> any questions.</a:t>
            </a:r>
            <a:endParaRPr lang="en-US"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27</a:t>
            </a:fld>
            <a:endParaRPr lang="en-US">
              <a:solidFill>
                <a:prstClr val="black"/>
              </a:solidFill>
            </a:endParaRPr>
          </a:p>
        </p:txBody>
      </p:sp>
    </p:spTree>
    <p:extLst>
      <p:ext uri="{BB962C8B-B14F-4D97-AF65-F5344CB8AC3E}">
        <p14:creationId xmlns:p14="http://schemas.microsoft.com/office/powerpoint/2010/main" val="27071283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228600" indent="-228600">
              <a:buNone/>
            </a:pPr>
            <a:r>
              <a:rPr lang="en-US" sz="1200" b="1" dirty="0">
                <a:solidFill>
                  <a:schemeClr val="bg1"/>
                </a:solidFill>
              </a:rPr>
              <a:t>GIVE EXAMPLES </a:t>
            </a:r>
            <a:r>
              <a:rPr lang="en-US" sz="1200" b="1" baseline="0" dirty="0">
                <a:solidFill>
                  <a:schemeClr val="bg1"/>
                </a:solidFill>
              </a:rPr>
              <a:t>ON HOW TO COUNSEL CARGIVERS ON MALARIA TESTING</a:t>
            </a:r>
          </a:p>
          <a:p>
            <a:pPr marL="228600" indent="-228600">
              <a:buNone/>
            </a:pPr>
            <a:endParaRPr lang="en-US" sz="1200" b="1" baseline="0" dirty="0">
              <a:solidFill>
                <a:schemeClr val="bg1"/>
              </a:solidFill>
            </a:endParaRPr>
          </a:p>
          <a:p>
            <a:pPr marL="228600" indent="-228600">
              <a:buAutoNum type="arabicPeriod"/>
            </a:pPr>
            <a:r>
              <a:rPr lang="en-US" sz="1200" b="1" baseline="0" dirty="0">
                <a:solidFill>
                  <a:schemeClr val="bg1"/>
                </a:solidFill>
              </a:rPr>
              <a:t>Explain </a:t>
            </a:r>
            <a:r>
              <a:rPr lang="en-US" sz="1200" b="0" baseline="0" dirty="0">
                <a:solidFill>
                  <a:schemeClr val="bg1"/>
                </a:solidFill>
              </a:rPr>
              <a:t>that it is important to prepare and counsel the caregiver before doing the RDT</a:t>
            </a:r>
          </a:p>
          <a:p>
            <a:pPr marL="228600" indent="-228600">
              <a:buAutoNum type="arabicPeriod"/>
            </a:pPr>
            <a:r>
              <a:rPr lang="en-US" sz="1200" b="1" baseline="0" dirty="0">
                <a:solidFill>
                  <a:schemeClr val="bg1"/>
                </a:solidFill>
              </a:rPr>
              <a:t>Read out load </a:t>
            </a:r>
            <a:r>
              <a:rPr lang="en-US" sz="1200" b="0" baseline="0" dirty="0">
                <a:solidFill>
                  <a:schemeClr val="bg1"/>
                </a:solidFill>
              </a:rPr>
              <a:t>what they should tell the caregiver before doing an RDT</a:t>
            </a:r>
            <a:endParaRPr lang="en-US" sz="1200" b="1" baseline="0" dirty="0">
              <a:solidFill>
                <a:schemeClr val="bg1"/>
              </a:solidFill>
            </a:endParaRPr>
          </a:p>
          <a:p>
            <a:pPr marL="228600" indent="-228600">
              <a:buNone/>
            </a:pPr>
            <a:endParaRPr lang="en-US" sz="1200" b="1" baseline="0" dirty="0">
              <a:solidFill>
                <a:schemeClr val="bg1"/>
              </a:solidFill>
            </a:endParaRPr>
          </a:p>
          <a:p>
            <a:pPr marL="228600" indent="-228600">
              <a:buNone/>
            </a:pPr>
            <a:endParaRPr lang="en-US" sz="1200" b="1" dirty="0"/>
          </a:p>
          <a:p>
            <a:pPr marL="228600" indent="-228600">
              <a:buNone/>
            </a:pPr>
            <a:endParaRPr lang="en-US" sz="1200" b="1"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28</a:t>
            </a:fld>
            <a:endParaRPr lang="en-US">
              <a:solidFill>
                <a:prstClr val="black"/>
              </a:solidFill>
            </a:endParaRPr>
          </a:p>
        </p:txBody>
      </p:sp>
    </p:spTree>
    <p:extLst>
      <p:ext uri="{BB962C8B-B14F-4D97-AF65-F5344CB8AC3E}">
        <p14:creationId xmlns:p14="http://schemas.microsoft.com/office/powerpoint/2010/main" val="11986499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mj-lt"/>
              <a:buNone/>
            </a:pPr>
            <a:r>
              <a:rPr lang="en-US" sz="1200" b="1" dirty="0">
                <a:solidFill>
                  <a:schemeClr val="bg1"/>
                </a:solidFill>
              </a:rPr>
              <a:t>REVIEW THE SUPPLIES NEEDED FOR THE mRDT</a:t>
            </a:r>
            <a:endParaRPr lang="en-US" sz="1200" b="1" dirty="0"/>
          </a:p>
          <a:p>
            <a:pPr marL="228600" indent="-228600">
              <a:buFont typeface="+mj-lt"/>
              <a:buAutoNum type="arabicPeriod"/>
            </a:pPr>
            <a:endParaRPr lang="en-US" sz="1200" b="1" dirty="0"/>
          </a:p>
          <a:p>
            <a:pPr marL="228600" indent="-228600">
              <a:buFont typeface="+mj-lt"/>
              <a:buAutoNum type="arabicPeriod"/>
            </a:pPr>
            <a:r>
              <a:rPr lang="en-US" sz="1200" b="1" dirty="0"/>
              <a:t>INVITE</a:t>
            </a:r>
            <a:r>
              <a:rPr lang="en-US" sz="1200" dirty="0"/>
              <a:t> a volunteer</a:t>
            </a:r>
            <a:r>
              <a:rPr lang="en-US" sz="1200" baseline="0" dirty="0"/>
              <a:t> to </a:t>
            </a:r>
            <a:r>
              <a:rPr lang="en-US" sz="1200" b="1" baseline="0" dirty="0"/>
              <a:t>HOLD UP and ANNOUNCE </a:t>
            </a:r>
            <a:r>
              <a:rPr lang="en-US" sz="1200" baseline="0" dirty="0"/>
              <a:t>the supply items </a:t>
            </a:r>
            <a:r>
              <a:rPr lang="en-US" sz="1200" dirty="0"/>
              <a:t>needed that listed on first row on the </a:t>
            </a:r>
            <a:r>
              <a:rPr lang="en-US" sz="1200" b="1" dirty="0"/>
              <a:t>HANDOUT.</a:t>
            </a:r>
            <a:r>
              <a:rPr lang="en-US" sz="1200" dirty="0"/>
              <a:t>  </a:t>
            </a:r>
          </a:p>
          <a:p>
            <a:pPr marL="228600" indent="-228600">
              <a:buFont typeface="+mj-lt"/>
              <a:buAutoNum type="arabicPeriod"/>
            </a:pPr>
            <a:endParaRPr lang="en-US" sz="1200" dirty="0"/>
          </a:p>
          <a:p>
            <a:pPr marL="228600" indent="-228600">
              <a:buFont typeface="+mj-lt"/>
              <a:buAutoNum type="arabicPeriod"/>
            </a:pPr>
            <a:r>
              <a:rPr lang="en-US" sz="1200" b="1" dirty="0"/>
              <a:t>INSTRUCT</a:t>
            </a:r>
            <a:r>
              <a:rPr lang="en-US" sz="1200" baseline="0" dirty="0"/>
              <a:t> each pair to also find and hold up each item that the volunteer showed.</a:t>
            </a:r>
          </a:p>
          <a:p>
            <a:pPr marL="228600" indent="-228600">
              <a:buFont typeface="+mj-lt"/>
              <a:buAutoNum type="arabicPeriod"/>
            </a:pPr>
            <a:endParaRPr lang="en-US" sz="1200" dirty="0"/>
          </a:p>
          <a:p>
            <a:pPr marL="228600" indent="-228600">
              <a:buFont typeface="+mj-lt"/>
              <a:buAutoNum type="arabicPeriod"/>
            </a:pPr>
            <a:r>
              <a:rPr lang="en-US" sz="1200" b="1" dirty="0"/>
              <a:t>CLARIFY</a:t>
            </a:r>
            <a:r>
              <a:rPr lang="en-US" sz="1200" dirty="0"/>
              <a:t> any questions.</a:t>
            </a:r>
          </a:p>
          <a:p>
            <a:pPr marL="228600" indent="-228600">
              <a:buFont typeface="+mj-lt"/>
              <a:buAutoNum type="arabicPeriod"/>
            </a:pPr>
            <a:endParaRPr lang="en-US" dirty="0"/>
          </a:p>
          <a:p>
            <a:pPr marL="228600" indent="-228600">
              <a:buFont typeface="+mj-lt"/>
              <a:buAutoNum type="arabicPeriod"/>
            </a:pPr>
            <a:r>
              <a:rPr lang="en-US" b="1" dirty="0"/>
              <a:t>REMINDER</a:t>
            </a:r>
            <a:r>
              <a:rPr lang="en-US" dirty="0"/>
              <a:t>:</a:t>
            </a:r>
            <a:r>
              <a:rPr lang="en-US" baseline="0" dirty="0"/>
              <a:t>  Heat and humidity damage the test packet.  Be sure it is not damaged or opened before you are ready to do the test.</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30</a:t>
            </a:fld>
            <a:endParaRPr lang="en-US">
              <a:solidFill>
                <a:prstClr val="black"/>
              </a:solidFill>
            </a:endParaRPr>
          </a:p>
        </p:txBody>
      </p:sp>
    </p:spTree>
    <p:extLst>
      <p:ext uri="{BB962C8B-B14F-4D97-AF65-F5344CB8AC3E}">
        <p14:creationId xmlns:p14="http://schemas.microsoft.com/office/powerpoint/2010/main" val="13697611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mj-lt"/>
              <a:buNone/>
            </a:pPr>
            <a:r>
              <a:rPr lang="en-US" sz="1200" b="1" dirty="0">
                <a:solidFill>
                  <a:schemeClr val="bg1"/>
                </a:solidFill>
                <a:latin typeface="+mn-lt"/>
                <a:cs typeface="Times New Roman" pitchFamily="18" charset="0"/>
              </a:rPr>
              <a:t>HIGHLIGHT THE PARTS OF THE MALARIA RDT</a:t>
            </a:r>
            <a:endParaRPr lang="en-US" sz="1200" b="1" dirty="0">
              <a:latin typeface="+mn-lt"/>
            </a:endParaRPr>
          </a:p>
          <a:p>
            <a:pPr marL="228600" indent="-228600">
              <a:buFont typeface="+mj-lt"/>
              <a:buAutoNum type="arabicPeriod"/>
            </a:pPr>
            <a:endParaRPr lang="en-US" sz="1200" b="1" dirty="0">
              <a:latin typeface="+mn-lt"/>
            </a:endParaRPr>
          </a:p>
          <a:p>
            <a:pPr marL="228600" indent="-228600">
              <a:buFont typeface="+mj-lt"/>
              <a:buAutoNum type="arabicPeriod"/>
            </a:pPr>
            <a:r>
              <a:rPr lang="en-US" sz="1200" b="1" dirty="0">
                <a:latin typeface="+mn-lt"/>
              </a:rPr>
              <a:t>REVIEW</a:t>
            </a:r>
            <a:r>
              <a:rPr lang="en-US" sz="1200" baseline="0" dirty="0">
                <a:latin typeface="+mn-lt"/>
              </a:rPr>
              <a:t> the parts of the Test Tray and the purpose of each.</a:t>
            </a:r>
          </a:p>
          <a:p>
            <a:pPr marL="228600" indent="-228600">
              <a:buFont typeface="+mj-lt"/>
              <a:buAutoNum type="arabicPeriod"/>
            </a:pPr>
            <a:endParaRPr lang="en-US" sz="1200" baseline="0" dirty="0">
              <a:latin typeface="+mn-lt"/>
            </a:endParaRPr>
          </a:p>
          <a:p>
            <a:pPr marL="228600" indent="-228600" algn="just" eaLnBrk="1" hangingPunct="1">
              <a:buFont typeface="+mj-lt"/>
              <a:buAutoNum type="arabicPeriod"/>
            </a:pPr>
            <a:r>
              <a:rPr lang="en-ZA" sz="1200" b="1" dirty="0">
                <a:latin typeface="+mn-lt"/>
                <a:cs typeface="Times New Roman" pitchFamily="18" charset="0"/>
              </a:rPr>
              <a:t>EXPLAIN:</a:t>
            </a:r>
            <a:r>
              <a:rPr lang="en-ZA" sz="1200" dirty="0">
                <a:latin typeface="+mn-lt"/>
                <a:cs typeface="Times New Roman" pitchFamily="18" charset="0"/>
              </a:rPr>
              <a:t> The RDT contains a strip with antibodies against the malaria parasite.</a:t>
            </a:r>
          </a:p>
          <a:p>
            <a:pPr marL="514350" lvl="1" indent="-171450" algn="just" eaLnBrk="1" hangingPunct="1">
              <a:buFont typeface="Arial" panose="020B0604020202020204" pitchFamily="34" charset="0"/>
              <a:buChar char="•"/>
            </a:pPr>
            <a:r>
              <a:rPr lang="en-ZA" sz="1200" dirty="0">
                <a:latin typeface="+mn-lt"/>
                <a:cs typeface="Times New Roman" pitchFamily="18" charset="0"/>
              </a:rPr>
              <a:t>When blood is added, it flows along the strip. </a:t>
            </a:r>
          </a:p>
          <a:p>
            <a:pPr marL="514350" lvl="1" indent="-171450" algn="just" eaLnBrk="1" hangingPunct="1">
              <a:buFont typeface="Arial" panose="020B0604020202020204" pitchFamily="34" charset="0"/>
              <a:buChar char="•"/>
            </a:pPr>
            <a:r>
              <a:rPr lang="en-ZA" sz="1200" dirty="0">
                <a:latin typeface="+mn-lt"/>
                <a:cs typeface="Times New Roman" pitchFamily="18" charset="0"/>
              </a:rPr>
              <a:t>If malaria parasite antigens are present, a control and a positive test band is formed. </a:t>
            </a:r>
          </a:p>
          <a:p>
            <a:pPr marL="514350" lvl="1" indent="-171450" algn="just" eaLnBrk="1" hangingPunct="1">
              <a:buFont typeface="Arial" panose="020B0604020202020204" pitchFamily="34" charset="0"/>
              <a:buChar char="•"/>
            </a:pPr>
            <a:r>
              <a:rPr lang="en-ZA" sz="1200" dirty="0">
                <a:latin typeface="+mn-lt"/>
                <a:cs typeface="Times New Roman" pitchFamily="18" charset="0"/>
              </a:rPr>
              <a:t>In the absence of malaria parasite antigens only the control band is formed.</a:t>
            </a:r>
          </a:p>
          <a:p>
            <a:pPr lvl="1" algn="just" eaLnBrk="1" hangingPunct="1">
              <a:buFont typeface="Wingdings" pitchFamily="2" charset="2"/>
              <a:buChar char="§"/>
            </a:pPr>
            <a:endParaRPr lang="en-US" sz="1200" dirty="0">
              <a:latin typeface="+mn-lt"/>
              <a:cs typeface="Times New Roman" pitchFamily="18" charset="0"/>
            </a:endParaRPr>
          </a:p>
          <a:p>
            <a:pPr marL="228600" indent="-228600">
              <a:buFont typeface="+mj-lt"/>
              <a:buAutoNum type="arabicPeriod"/>
            </a:pPr>
            <a:r>
              <a:rPr lang="en-US" b="1" baseline="0" dirty="0">
                <a:latin typeface="+mn-lt"/>
              </a:rPr>
              <a:t>RESPOND</a:t>
            </a:r>
            <a:r>
              <a:rPr lang="en-US" baseline="0" dirty="0">
                <a:latin typeface="+mn-lt"/>
              </a:rPr>
              <a:t> to any questions.</a:t>
            </a:r>
            <a:endParaRPr lang="en-US" dirty="0">
              <a:latin typeface="+mn-lt"/>
            </a:endParaRPr>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31</a:t>
            </a:fld>
            <a:endParaRPr lang="en-US">
              <a:solidFill>
                <a:prstClr val="black"/>
              </a:solidFill>
            </a:endParaRPr>
          </a:p>
        </p:txBody>
      </p:sp>
    </p:spTree>
    <p:extLst>
      <p:ext uri="{BB962C8B-B14F-4D97-AF65-F5344CB8AC3E}">
        <p14:creationId xmlns:p14="http://schemas.microsoft.com/office/powerpoint/2010/main" val="1925166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dirty="0">
                <a:solidFill>
                  <a:srgbClr val="000000"/>
                </a:solidFill>
                <a:latin typeface="Calibri" panose="020F0502020204030204" pitchFamily="34" charset="0"/>
              </a:rPr>
              <a:t>REMIND</a:t>
            </a:r>
            <a:r>
              <a:rPr lang="en-US" b="1" baseline="0" dirty="0">
                <a:solidFill>
                  <a:srgbClr val="000000"/>
                </a:solidFill>
                <a:latin typeface="Calibri" panose="020F0502020204030204" pitchFamily="34" charset="0"/>
              </a:rPr>
              <a:t> THE PARTICIPANTS WHY THEY ARE THERE</a:t>
            </a:r>
            <a:endParaRPr kumimoji="0" lang="en-US" sz="3600" b="1" i="0" u="none" strike="noStrike" kern="1200" cap="all" spc="0" normalizeH="0" baseline="0" noProof="0" dirty="0">
              <a:ln>
                <a:noFill/>
              </a:ln>
              <a:solidFill>
                <a:prstClr val="white"/>
              </a:solidFill>
              <a:effectLst/>
              <a:uLnTx/>
              <a:uFillTx/>
              <a:latin typeface="Calibri" panose="020F0502020204030204" pitchFamily="34" charset="0"/>
              <a:ea typeface="+mj-ea"/>
              <a:cs typeface="+mj-cs"/>
            </a:endParaRPr>
          </a:p>
          <a:p>
            <a:pPr marL="457200" lvl="1" indent="0">
              <a:buFont typeface="+mj-lt"/>
              <a:buNone/>
            </a:pPr>
            <a:endPar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228600" lvl="0" indent="-228600">
              <a:buFont typeface="+mj-lt"/>
              <a:buAutoNum type="arabicPeriod"/>
            </a:pPr>
            <a:r>
              <a:rPr kumimoji="0" lang="en-US"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MOTIVATE </a:t>
            </a:r>
            <a:r>
              <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the participants by suggesting </a:t>
            </a:r>
            <a:r>
              <a:rPr lang="en-US" b="0" dirty="0">
                <a:solidFill>
                  <a:srgbClr val="000000"/>
                </a:solidFill>
                <a:latin typeface="Calibri" panose="020F0502020204030204" pitchFamily="34" charset="0"/>
              </a:rPr>
              <a:t>how important drug shops are in providing first line health assessment and treatment in their community </a:t>
            </a:r>
            <a:r>
              <a:rPr lang="en-US" dirty="0">
                <a:solidFill>
                  <a:srgbClr val="000000"/>
                </a:solidFill>
                <a:latin typeface="Calibri" panose="020F0502020204030204" pitchFamily="34" charset="0"/>
              </a:rPr>
              <a:t>be linked to the key end benefit of better health and survival of children in their communities</a:t>
            </a:r>
          </a:p>
          <a:p>
            <a:endParaRPr lang="en-US" dirty="0"/>
          </a:p>
        </p:txBody>
      </p:sp>
      <p:sp>
        <p:nvSpPr>
          <p:cNvPr id="4" name="Slide Number Placeholder 3"/>
          <p:cNvSpPr>
            <a:spLocks noGrp="1"/>
          </p:cNvSpPr>
          <p:nvPr>
            <p:ph type="sldNum" sz="quarter" idx="10"/>
          </p:nvPr>
        </p:nvSpPr>
        <p:spPr/>
        <p:txBody>
          <a:bodyPr/>
          <a:lstStyle/>
          <a:p>
            <a:fld id="{5C7802B9-19CE-44CA-A411-FECAD07C464A}"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19077345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indent="0">
              <a:buFont typeface="+mj-lt"/>
              <a:buNone/>
            </a:pPr>
            <a:r>
              <a:rPr lang="en-US" sz="1200" b="1" dirty="0"/>
              <a:t>STEPS to</a:t>
            </a:r>
            <a:r>
              <a:rPr lang="en-US" sz="1200" b="1" baseline="0" dirty="0"/>
              <a:t> PERFORM THE mRDT – IMPLEMENT a DEMONSTRATION</a:t>
            </a:r>
          </a:p>
          <a:p>
            <a:pPr marL="0" indent="0">
              <a:buFont typeface="+mj-lt"/>
              <a:buNone/>
            </a:pPr>
            <a:endParaRPr lang="en-US" sz="1200" b="1" baseline="0" dirty="0"/>
          </a:p>
          <a:p>
            <a:pPr marL="0" indent="0">
              <a:buFont typeface="+mj-lt"/>
              <a:buNone/>
            </a:pPr>
            <a:r>
              <a:rPr lang="en-US" sz="1200" b="1" baseline="0" dirty="0"/>
              <a:t>Step 1:  CHECK the Expiry Date</a:t>
            </a:r>
          </a:p>
          <a:p>
            <a:pPr marL="514350" lvl="1" indent="-228600">
              <a:buFont typeface="+mj-lt"/>
              <a:buAutoNum type="alphaLcPeriod"/>
            </a:pPr>
            <a:r>
              <a:rPr lang="en-US" sz="1200" b="1" dirty="0"/>
              <a:t>INSTRUCT</a:t>
            </a:r>
            <a:r>
              <a:rPr lang="en-US" sz="1200" dirty="0"/>
              <a:t> everyone to find the expiration date (Exp. dt.) on their test kit.</a:t>
            </a:r>
          </a:p>
          <a:p>
            <a:pPr marL="514350" lvl="1" indent="-228600">
              <a:buFont typeface="+mj-lt"/>
              <a:buAutoNum type="alphaLcPeriod"/>
            </a:pPr>
            <a:r>
              <a:rPr lang="en-US" sz="1200" b="1" dirty="0"/>
              <a:t>TELL</a:t>
            </a:r>
            <a:r>
              <a:rPr lang="en-US" sz="1200" dirty="0"/>
              <a:t> each team to </a:t>
            </a:r>
            <a:r>
              <a:rPr lang="en-US" sz="1200" b="1" dirty="0"/>
              <a:t>POINT</a:t>
            </a:r>
            <a:r>
              <a:rPr lang="en-US" sz="1200" b="1" baseline="0" dirty="0"/>
              <a:t> TO</a:t>
            </a:r>
            <a:r>
              <a:rPr lang="en-US" sz="1200" b="1" dirty="0"/>
              <a:t> </a:t>
            </a:r>
            <a:r>
              <a:rPr lang="en-US" sz="1200" dirty="0"/>
              <a:t>the expiration date they find.</a:t>
            </a:r>
          </a:p>
          <a:p>
            <a:pPr marL="514350" lvl="1" indent="-228600">
              <a:buFont typeface="+mj-lt"/>
              <a:buAutoNum type="alphaLcPeriod"/>
            </a:pPr>
            <a:r>
              <a:rPr lang="en-US" sz="1200" b="1" dirty="0"/>
              <a:t>ASK</a:t>
            </a:r>
            <a:r>
              <a:rPr lang="en-US" sz="1200" baseline="0" dirty="0"/>
              <a:t> a volunteer to call out the expiration date on the kit.</a:t>
            </a:r>
          </a:p>
          <a:p>
            <a:pPr marL="514350" marR="0" lvl="1" indent="-228600" algn="l" defTabSz="457200" rtl="0" eaLnBrk="0" fontAlgn="base" latinLnBrk="0" hangingPunct="0">
              <a:lnSpc>
                <a:spcPct val="100000"/>
              </a:lnSpc>
              <a:spcBef>
                <a:spcPct val="30000"/>
              </a:spcBef>
              <a:spcAft>
                <a:spcPct val="0"/>
              </a:spcAft>
              <a:buClrTx/>
              <a:buSzTx/>
              <a:buFont typeface="+mj-lt"/>
              <a:buAutoNum type="alphaLcPeriod"/>
              <a:tabLst/>
              <a:defRPr/>
            </a:pPr>
            <a:r>
              <a:rPr lang="en-US" sz="1200" b="1" baseline="0" dirty="0"/>
              <a:t>ENSURE</a:t>
            </a:r>
            <a:r>
              <a:rPr lang="en-US" sz="1200" baseline="0" dirty="0"/>
              <a:t> that they all understand how to read the numbers (month – year) and can confirm the date.  </a:t>
            </a:r>
          </a:p>
          <a:p>
            <a:pPr marL="514350" marR="0" lvl="1" indent="-228600" algn="l" defTabSz="457200" rtl="0" eaLnBrk="0" fontAlgn="base" latinLnBrk="0" hangingPunct="0">
              <a:lnSpc>
                <a:spcPct val="100000"/>
              </a:lnSpc>
              <a:spcBef>
                <a:spcPct val="30000"/>
              </a:spcBef>
              <a:spcAft>
                <a:spcPct val="0"/>
              </a:spcAft>
              <a:buClrTx/>
              <a:buSzTx/>
              <a:buFont typeface="+mj-lt"/>
              <a:buAutoNum type="alphaLcPeriod"/>
              <a:tabLst/>
              <a:defRPr/>
            </a:pPr>
            <a:r>
              <a:rPr lang="en-US" sz="1200" b="1" baseline="0" dirty="0"/>
              <a:t>EXPLAIN </a:t>
            </a:r>
            <a:r>
              <a:rPr lang="en-US" sz="1200" b="0" i="0" u="none" strike="noStrike" kern="1200" baseline="0" dirty="0">
                <a:solidFill>
                  <a:schemeClr val="tx1"/>
                </a:solidFill>
                <a:latin typeface="+mn-lt"/>
                <a:ea typeface="+mn-ea"/>
                <a:cs typeface="+mn-cs"/>
              </a:rPr>
              <a:t>that an expired RDT may give a false result.</a:t>
            </a:r>
            <a:endParaRPr lang="en-US" sz="1200" baseline="0" dirty="0"/>
          </a:p>
          <a:p>
            <a:pPr marL="514350" marR="0" lvl="1" indent="-228600" algn="l" defTabSz="457200" rtl="0" eaLnBrk="0" fontAlgn="base" latinLnBrk="0" hangingPunct="0">
              <a:lnSpc>
                <a:spcPct val="100000"/>
              </a:lnSpc>
              <a:spcBef>
                <a:spcPct val="30000"/>
              </a:spcBef>
              <a:spcAft>
                <a:spcPct val="0"/>
              </a:spcAft>
              <a:buClrTx/>
              <a:buSzTx/>
              <a:buFont typeface="+mj-lt"/>
              <a:buAutoNum type="alphaLcPeriod"/>
              <a:tabLst/>
              <a:defRPr/>
            </a:pPr>
            <a:r>
              <a:rPr lang="en-ZA" sz="1200" b="1" dirty="0">
                <a:cs typeface="Times New Roman" pitchFamily="18" charset="0"/>
              </a:rPr>
              <a:t>EXPLAIN how to check for a damaged kit by squeezing gently and feel/listen for air leakage.</a:t>
            </a:r>
          </a:p>
          <a:p>
            <a:pPr marL="228600" indent="-228600">
              <a:buFont typeface="+mj-lt"/>
              <a:buAutoNum type="arabicPeriod"/>
            </a:pPr>
            <a:endParaRPr lang="en-US" sz="1200" baseline="0" dirty="0"/>
          </a:p>
          <a:p>
            <a:pPr marL="0" indent="0">
              <a:buFont typeface="+mj-lt"/>
              <a:buNone/>
            </a:pPr>
            <a:r>
              <a:rPr lang="en-US" sz="1200" b="1" baseline="0" dirty="0"/>
              <a:t>Step 2: PUT on new gloves.</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baseline="0" dirty="0"/>
              <a:t>Wear a new pair for each client.</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Do not open an RDT packet until you are ready to use it for a patient. If a packet has been open for some time before the RDT is used, the RDT may give a false result.</a:t>
            </a:r>
            <a:endParaRPr lang="en-US" sz="1200" b="0" baseline="0" dirty="0"/>
          </a:p>
          <a:p>
            <a:pPr marL="628650" lvl="1" indent="-171450">
              <a:buFont typeface="Arial" panose="020B0604020202020204" pitchFamily="34" charset="0"/>
              <a:buChar char="•"/>
            </a:pPr>
            <a:endParaRPr lang="en-US" sz="1200" b="1" baseline="0" dirty="0"/>
          </a:p>
          <a:p>
            <a:pPr marL="0" indent="0">
              <a:buFont typeface="+mj-lt"/>
              <a:buNone/>
            </a:pPr>
            <a:r>
              <a:rPr lang="en-US" sz="1200" b="1" baseline="0" dirty="0"/>
              <a:t>REVIEW </a:t>
            </a:r>
            <a:r>
              <a:rPr lang="en-US" sz="1200" b="0" baseline="0" dirty="0"/>
              <a:t>the purpose of the expiration date and gloves by </a:t>
            </a:r>
            <a:r>
              <a:rPr lang="en-US" sz="1200" b="1" baseline="0" dirty="0"/>
              <a:t>ASKING</a:t>
            </a:r>
            <a:r>
              <a:rPr lang="en-US" sz="1200" b="0" baseline="0" dirty="0"/>
              <a:t>:</a:t>
            </a:r>
          </a:p>
          <a:p>
            <a:pPr marL="628650" lvl="1" indent="-171450">
              <a:buFont typeface="Wingdings" panose="05000000000000000000" pitchFamily="2" charset="2"/>
              <a:buChar char="§"/>
            </a:pPr>
            <a:r>
              <a:rPr lang="en-US" sz="1200" baseline="0" dirty="0"/>
              <a:t>“What do you do if the kit has an out-of-date expiration?”  “Why?”</a:t>
            </a:r>
          </a:p>
          <a:p>
            <a:pPr marL="628650" lvl="1" indent="-171450">
              <a:buFont typeface="Wingdings" panose="05000000000000000000" pitchFamily="2" charset="2"/>
              <a:buChar char="§"/>
            </a:pPr>
            <a:r>
              <a:rPr lang="en-US" sz="1200" kern="1200" baseline="0" dirty="0">
                <a:solidFill>
                  <a:schemeClr val="tx1"/>
                </a:solidFill>
                <a:latin typeface="+mn-lt"/>
                <a:ea typeface="+mn-ea"/>
                <a:cs typeface="+mn-cs"/>
              </a:rPr>
              <a:t>“Why is it important to wear gloves when doing the test?”</a:t>
            </a:r>
            <a:endParaRPr lang="en-US" sz="1200" dirty="0"/>
          </a:p>
          <a:p>
            <a:endParaRPr lang="en-US" sz="1200" dirty="0"/>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31674490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 typeface="+mj-lt"/>
              <a:buNone/>
              <a:tabLst/>
              <a:defRPr/>
            </a:pPr>
            <a:r>
              <a:rPr lang="en-US" sz="1200" b="1" dirty="0"/>
              <a:t>STEPS to</a:t>
            </a:r>
            <a:r>
              <a:rPr lang="en-US" sz="1200" b="1" baseline="0" dirty="0"/>
              <a:t> PERFORM THE mRDT – IMPLEMENT a DEMONSTRATION</a:t>
            </a:r>
          </a:p>
          <a:p>
            <a:pPr marL="0" indent="0">
              <a:buFont typeface="+mj-lt"/>
              <a:buNone/>
            </a:pPr>
            <a:endParaRPr lang="en-US" sz="1200" b="1" kern="1200" baseline="0" dirty="0">
              <a:solidFill>
                <a:schemeClr val="tx1"/>
              </a:solidFill>
              <a:latin typeface="+mn-lt"/>
              <a:ea typeface="+mn-ea"/>
              <a:cs typeface="+mn-cs"/>
            </a:endParaRPr>
          </a:p>
          <a:p>
            <a:pPr marL="0" indent="0">
              <a:buFont typeface="+mj-lt"/>
              <a:buNone/>
            </a:pPr>
            <a:r>
              <a:rPr lang="en-US" sz="1200" b="1" kern="1200" baseline="0" dirty="0">
                <a:solidFill>
                  <a:schemeClr val="tx1"/>
                </a:solidFill>
                <a:latin typeface="+mn-lt"/>
                <a:ea typeface="+mn-ea"/>
                <a:cs typeface="+mn-cs"/>
              </a:rPr>
              <a:t>Step 3:  OPEN the packet and EXPLAIN</a:t>
            </a:r>
            <a:r>
              <a:rPr lang="en-US" sz="1200" kern="1200" baseline="0" dirty="0">
                <a:solidFill>
                  <a:schemeClr val="tx1"/>
                </a:solidFill>
                <a:latin typeface="+mn-lt"/>
                <a:ea typeface="+mn-ea"/>
                <a:cs typeface="+mn-cs"/>
              </a:rPr>
              <a:t> the items found in the test packet.</a:t>
            </a:r>
          </a:p>
          <a:p>
            <a:pPr marL="628650" lvl="1" indent="-171450">
              <a:buFont typeface="Arial" panose="020B0604020202020204" pitchFamily="34" charset="0"/>
              <a:buChar char="•"/>
            </a:pPr>
            <a:r>
              <a:rPr lang="en-US" sz="1200" kern="1200" baseline="0" dirty="0">
                <a:solidFill>
                  <a:schemeClr val="tx1"/>
                </a:solidFill>
                <a:latin typeface="+mn-lt"/>
                <a:ea typeface="+mn-ea"/>
                <a:cs typeface="+mn-cs"/>
              </a:rPr>
              <a:t>The </a:t>
            </a:r>
            <a:r>
              <a:rPr lang="en-US" sz="1200" i="1" kern="1200" baseline="0" dirty="0">
                <a:solidFill>
                  <a:schemeClr val="tx1"/>
                </a:solidFill>
                <a:latin typeface="+mn-lt"/>
                <a:ea typeface="+mn-ea"/>
                <a:cs typeface="+mn-cs"/>
              </a:rPr>
              <a:t>test tray (cassette) </a:t>
            </a:r>
            <a:r>
              <a:rPr lang="en-US" sz="1200" kern="1200" baseline="0" dirty="0">
                <a:solidFill>
                  <a:schemeClr val="tx1"/>
                </a:solidFill>
                <a:latin typeface="+mn-lt"/>
                <a:ea typeface="+mn-ea"/>
                <a:cs typeface="+mn-cs"/>
              </a:rPr>
              <a:t>is used to conduct the test.</a:t>
            </a:r>
          </a:p>
          <a:p>
            <a:pPr marL="628650" lvl="1" indent="-171450">
              <a:buFont typeface="Arial" panose="020B0604020202020204" pitchFamily="34" charset="0"/>
              <a:buChar char="•"/>
            </a:pPr>
            <a:r>
              <a:rPr lang="en-US" sz="1200" kern="1200" baseline="0" dirty="0">
                <a:solidFill>
                  <a:schemeClr val="tx1"/>
                </a:solidFill>
                <a:latin typeface="+mn-lt"/>
                <a:ea typeface="+mn-ea"/>
                <a:cs typeface="+mn-cs"/>
              </a:rPr>
              <a:t>The </a:t>
            </a:r>
            <a:r>
              <a:rPr lang="en-US" sz="1200" i="1" kern="1200" baseline="0" dirty="0">
                <a:solidFill>
                  <a:schemeClr val="tx1"/>
                </a:solidFill>
                <a:latin typeface="+mn-lt"/>
                <a:ea typeface="+mn-ea"/>
                <a:cs typeface="+mn-cs"/>
              </a:rPr>
              <a:t>blood sample pipette </a:t>
            </a:r>
            <a:r>
              <a:rPr lang="en-US" sz="1200" kern="1200" baseline="0" dirty="0">
                <a:solidFill>
                  <a:schemeClr val="tx1"/>
                </a:solidFill>
                <a:latin typeface="+mn-lt"/>
                <a:ea typeface="+mn-ea"/>
                <a:cs typeface="+mn-cs"/>
              </a:rPr>
              <a:t>is used to collect blood and transfer it to the test tray.</a:t>
            </a:r>
          </a:p>
          <a:p>
            <a:pPr marL="628650" lvl="1" indent="-171450">
              <a:buFont typeface="Arial" panose="020B0604020202020204" pitchFamily="34" charset="0"/>
              <a:buChar char="•"/>
            </a:pPr>
            <a:r>
              <a:rPr lang="en-US" sz="1200" kern="1200" baseline="0" dirty="0">
                <a:solidFill>
                  <a:schemeClr val="tx1"/>
                </a:solidFill>
                <a:latin typeface="+mn-lt"/>
                <a:ea typeface="+mn-ea"/>
                <a:cs typeface="+mn-cs"/>
              </a:rPr>
              <a:t>The </a:t>
            </a:r>
            <a:r>
              <a:rPr lang="en-US" sz="1200" i="1" kern="1200" baseline="0" dirty="0">
                <a:solidFill>
                  <a:schemeClr val="tx1"/>
                </a:solidFill>
                <a:latin typeface="+mn-lt"/>
                <a:ea typeface="+mn-ea"/>
                <a:cs typeface="+mn-cs"/>
              </a:rPr>
              <a:t>drying packet </a:t>
            </a:r>
            <a:r>
              <a:rPr lang="en-US" sz="1200" kern="1200" baseline="0" dirty="0">
                <a:solidFill>
                  <a:schemeClr val="tx1"/>
                </a:solidFill>
                <a:latin typeface="+mn-lt"/>
                <a:ea typeface="+mn-ea"/>
                <a:cs typeface="+mn-cs"/>
              </a:rPr>
              <a:t>(</a:t>
            </a:r>
            <a:r>
              <a:rPr lang="en-US" sz="1200" i="1" kern="1200" baseline="0" dirty="0">
                <a:solidFill>
                  <a:schemeClr val="tx1"/>
                </a:solidFill>
                <a:latin typeface="+mn-lt"/>
                <a:ea typeface="+mn-ea"/>
                <a:cs typeface="+mn-cs"/>
              </a:rPr>
              <a:t>desiccant</a:t>
            </a:r>
            <a:r>
              <a:rPr lang="en-US" sz="1200" kern="1200" baseline="0" dirty="0">
                <a:solidFill>
                  <a:schemeClr val="tx1"/>
                </a:solidFill>
                <a:latin typeface="+mn-lt"/>
                <a:ea typeface="+mn-ea"/>
                <a:cs typeface="+mn-cs"/>
              </a:rPr>
              <a:t> </a:t>
            </a:r>
            <a:r>
              <a:rPr lang="en-US" sz="1200" i="1" kern="1200" baseline="0" dirty="0">
                <a:solidFill>
                  <a:schemeClr val="tx1"/>
                </a:solidFill>
                <a:latin typeface="+mn-lt"/>
                <a:ea typeface="+mn-ea"/>
                <a:cs typeface="+mn-cs"/>
              </a:rPr>
              <a:t>sachet)</a:t>
            </a:r>
            <a:r>
              <a:rPr lang="en-US" sz="1200" kern="1200" baseline="0" dirty="0">
                <a:solidFill>
                  <a:schemeClr val="tx1"/>
                </a:solidFill>
                <a:latin typeface="+mn-lt"/>
                <a:ea typeface="+mn-ea"/>
                <a:cs typeface="+mn-cs"/>
              </a:rPr>
              <a:t> protects the test from humidity before the packet is opened.  </a:t>
            </a:r>
          </a:p>
          <a:p>
            <a:pPr marL="914400" lvl="2" indent="0">
              <a:buFont typeface="+mj-lt"/>
              <a:buNone/>
            </a:pPr>
            <a:r>
              <a:rPr lang="en-US" sz="1200" b="1" kern="1200" baseline="0" dirty="0">
                <a:solidFill>
                  <a:schemeClr val="tx1"/>
                </a:solidFill>
                <a:latin typeface="+mn-lt"/>
                <a:ea typeface="+mn-ea"/>
                <a:cs typeface="+mn-cs"/>
              </a:rPr>
              <a:t>REMIND</a:t>
            </a:r>
            <a:r>
              <a:rPr lang="en-US" sz="1200" kern="1200" baseline="0" dirty="0">
                <a:solidFill>
                  <a:schemeClr val="tx1"/>
                </a:solidFill>
                <a:latin typeface="+mn-lt"/>
                <a:ea typeface="+mn-ea"/>
                <a:cs typeface="+mn-cs"/>
              </a:rPr>
              <a:t> the trainees to carefully dispose of the drying packet.</a:t>
            </a:r>
          </a:p>
          <a:p>
            <a:pPr marL="228600" lvl="0" indent="-228600">
              <a:buFont typeface="+mj-lt"/>
              <a:buAutoNum type="arabicPeriod"/>
            </a:pPr>
            <a:endParaRPr lang="en-US" sz="1200" kern="1200" baseline="0" dirty="0">
              <a:solidFill>
                <a:schemeClr val="tx1"/>
              </a:solidFill>
              <a:latin typeface="+mn-lt"/>
              <a:ea typeface="+mn-ea"/>
              <a:cs typeface="+mn-cs"/>
            </a:endParaRPr>
          </a:p>
          <a:p>
            <a:pPr marL="0" marR="0" lvl="1" indent="0" algn="l" defTabSz="457200" rtl="0" eaLnBrk="0" fontAlgn="base" latinLnBrk="0" hangingPunct="0">
              <a:lnSpc>
                <a:spcPct val="100000"/>
              </a:lnSpc>
              <a:spcBef>
                <a:spcPct val="30000"/>
              </a:spcBef>
              <a:spcAft>
                <a:spcPct val="0"/>
              </a:spcAft>
              <a:buClrTx/>
              <a:buSzTx/>
              <a:buFontTx/>
              <a:buNone/>
              <a:tabLst/>
              <a:defRPr/>
            </a:pPr>
            <a:r>
              <a:rPr lang="en-US" sz="1200" b="1" kern="1200" baseline="0" dirty="0">
                <a:solidFill>
                  <a:schemeClr val="tx1"/>
                </a:solidFill>
                <a:latin typeface="+mn-lt"/>
                <a:ea typeface="+mn-ea"/>
                <a:cs typeface="+mn-cs"/>
              </a:rPr>
              <a:t>Step 4:  </a:t>
            </a:r>
            <a:r>
              <a:rPr lang="en-US" sz="1200" b="1" i="0" u="none" strike="noStrike" kern="1200" baseline="0" dirty="0">
                <a:solidFill>
                  <a:schemeClr val="tx1"/>
                </a:solidFill>
                <a:latin typeface="+mn-lt"/>
                <a:ea typeface="+mn-ea"/>
                <a:cs typeface="+mn-cs"/>
              </a:rPr>
              <a:t>WRITE the patient’s name on the cassette </a:t>
            </a:r>
            <a:r>
              <a:rPr lang="en-US" sz="1200" i="1" kern="1200" baseline="0" dirty="0">
                <a:solidFill>
                  <a:schemeClr val="tx1"/>
                </a:solidFill>
                <a:latin typeface="+mn-lt"/>
                <a:ea typeface="+mn-ea"/>
                <a:cs typeface="+mn-cs"/>
              </a:rPr>
              <a:t>so you don’t run the risk of mixing up one person’s results with those of another.</a:t>
            </a:r>
            <a:r>
              <a:rPr lang="en-US" sz="1200" b="1" i="0" u="none" strike="noStrike" kern="1200" baseline="0" dirty="0">
                <a:solidFill>
                  <a:schemeClr val="tx1"/>
                </a:solidFill>
                <a:latin typeface="+mn-lt"/>
                <a:ea typeface="+mn-ea"/>
                <a:cs typeface="+mn-cs"/>
              </a:rPr>
              <a:t> </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Pencil works best for writing on the RDTs.</a:t>
            </a:r>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37614113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b="1" dirty="0"/>
              <a:t>STEPS to</a:t>
            </a:r>
            <a:r>
              <a:rPr lang="en-US" sz="1200" b="1" baseline="0" dirty="0"/>
              <a:t> PERFORM THE mRDT – IMPLEMENT a DEMONSTRATION</a:t>
            </a:r>
          </a:p>
          <a:p>
            <a:endParaRPr lang="en-US" sz="1200" b="1" kern="1200" baseline="0" dirty="0">
              <a:solidFill>
                <a:schemeClr val="tx1"/>
              </a:solidFill>
              <a:latin typeface="+mn-lt"/>
              <a:ea typeface="+mn-ea"/>
              <a:cs typeface="+mn-cs"/>
            </a:endParaRPr>
          </a:p>
          <a:p>
            <a:r>
              <a:rPr lang="en-US" sz="1200" b="1" kern="1200" baseline="0" dirty="0">
                <a:solidFill>
                  <a:schemeClr val="tx1"/>
                </a:solidFill>
                <a:latin typeface="+mn-lt"/>
                <a:ea typeface="+mn-ea"/>
                <a:cs typeface="+mn-cs"/>
              </a:rPr>
              <a:t>PERFORM</a:t>
            </a:r>
            <a:r>
              <a:rPr lang="en-US" sz="1200" kern="1200" baseline="0" dirty="0">
                <a:solidFill>
                  <a:schemeClr val="tx1"/>
                </a:solidFill>
                <a:latin typeface="+mn-lt"/>
                <a:ea typeface="+mn-ea"/>
                <a:cs typeface="+mn-cs"/>
              </a:rPr>
              <a:t> the test on a volunteer with all trainees watching.  </a:t>
            </a:r>
            <a:r>
              <a:rPr lang="en-US" sz="1200" b="1" kern="1200" baseline="0" dirty="0">
                <a:solidFill>
                  <a:schemeClr val="tx1"/>
                </a:solidFill>
                <a:latin typeface="+mn-lt"/>
                <a:ea typeface="+mn-ea"/>
                <a:cs typeface="+mn-cs"/>
              </a:rPr>
              <a:t>SELECT</a:t>
            </a:r>
            <a:r>
              <a:rPr lang="en-US" sz="1200" kern="1200" baseline="0" dirty="0">
                <a:solidFill>
                  <a:schemeClr val="tx1"/>
                </a:solidFill>
                <a:latin typeface="+mn-lt"/>
                <a:ea typeface="+mn-ea"/>
                <a:cs typeface="+mn-cs"/>
              </a:rPr>
              <a:t> someone who suspects s/he has malaria.</a:t>
            </a:r>
          </a:p>
          <a:p>
            <a:pPr lvl="1"/>
            <a:endParaRPr lang="en-US" sz="1200" b="1" kern="1200" dirty="0">
              <a:solidFill>
                <a:schemeClr val="tx1"/>
              </a:solidFill>
              <a:latin typeface="+mn-lt"/>
              <a:ea typeface="+mn-ea"/>
              <a:cs typeface="+mn-cs"/>
            </a:endParaRPr>
          </a:p>
          <a:p>
            <a:pPr marL="228600" lvl="0" indent="-228600">
              <a:buFont typeface="+mj-lt"/>
              <a:buAutoNum type="alphaUcPeriod"/>
            </a:pPr>
            <a:r>
              <a:rPr lang="en-US" sz="1200" b="1" kern="1200" dirty="0">
                <a:solidFill>
                  <a:schemeClr val="tx1"/>
                </a:solidFill>
                <a:latin typeface="+mn-lt"/>
                <a:ea typeface="+mn-ea"/>
                <a:cs typeface="+mn-cs"/>
              </a:rPr>
              <a:t>PREPARE</a:t>
            </a:r>
            <a:r>
              <a:rPr lang="en-US" sz="1200" b="1" kern="1200" baseline="0" dirty="0">
                <a:solidFill>
                  <a:schemeClr val="tx1"/>
                </a:solidFill>
                <a:latin typeface="+mn-lt"/>
                <a:ea typeface="+mn-ea"/>
                <a:cs typeface="+mn-cs"/>
              </a:rPr>
              <a:t> the volunteer/client:</a:t>
            </a:r>
          </a:p>
          <a:p>
            <a:pPr marL="628650" lvl="1" indent="-171450">
              <a:buFont typeface="Arial" panose="020B0604020202020204" pitchFamily="34" charset="0"/>
              <a:buChar char="•"/>
            </a:pPr>
            <a:r>
              <a:rPr lang="en-US" sz="1200" b="1" kern="1200" dirty="0">
                <a:solidFill>
                  <a:schemeClr val="tx1"/>
                </a:solidFill>
                <a:latin typeface="+mn-lt"/>
                <a:ea typeface="+mn-ea"/>
                <a:cs typeface="+mn-cs"/>
              </a:rPr>
              <a:t>SIT</a:t>
            </a:r>
            <a:r>
              <a:rPr lang="en-US" sz="1200" kern="1200" dirty="0">
                <a:solidFill>
                  <a:schemeClr val="tx1"/>
                </a:solidFill>
                <a:latin typeface="+mn-lt"/>
                <a:ea typeface="+mn-ea"/>
                <a:cs typeface="+mn-cs"/>
              </a:rPr>
              <a:t> the client in a comfortable position.</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 </a:t>
            </a:r>
          </a:p>
          <a:p>
            <a:pPr marL="628650" lvl="1" indent="-171450">
              <a:buFont typeface="Arial" panose="020B0604020202020204" pitchFamily="34" charset="0"/>
              <a:buChar char="•"/>
            </a:pPr>
            <a:r>
              <a:rPr lang="en-US" sz="1200" b="1" kern="1200" dirty="0">
                <a:solidFill>
                  <a:schemeClr val="tx1"/>
                </a:solidFill>
                <a:latin typeface="+mn-lt"/>
                <a:ea typeface="+mn-ea"/>
                <a:cs typeface="+mn-cs"/>
              </a:rPr>
              <a:t>DESCRIBE</a:t>
            </a:r>
            <a:r>
              <a:rPr lang="en-US" sz="1200" kern="1200" dirty="0">
                <a:solidFill>
                  <a:schemeClr val="tx1"/>
                </a:solidFill>
                <a:latin typeface="+mn-lt"/>
                <a:ea typeface="+mn-ea"/>
                <a:cs typeface="+mn-cs"/>
              </a:rPr>
              <a:t> what you are going to do to the client. </a:t>
            </a:r>
          </a:p>
          <a:p>
            <a:pPr marL="628650" lvl="1" indent="-171450">
              <a:buFont typeface="Arial" panose="020B0604020202020204" pitchFamily="34" charset="0"/>
              <a:buChar char="•"/>
            </a:pPr>
            <a:endParaRPr lang="en-US" sz="1200" kern="1200" baseline="0" dirty="0">
              <a:solidFill>
                <a:schemeClr val="tx1"/>
              </a:solidFill>
              <a:latin typeface="+mn-lt"/>
              <a:ea typeface="+mn-ea"/>
              <a:cs typeface="+mn-cs"/>
            </a:endParaRPr>
          </a:p>
          <a:p>
            <a:pPr marL="228600" indent="-228600">
              <a:buFont typeface="+mj-lt"/>
              <a:buAutoNum type="alphaUcPeriod"/>
            </a:pPr>
            <a:r>
              <a:rPr lang="en-US" sz="1200" b="1" kern="1200" baseline="0" dirty="0">
                <a:solidFill>
                  <a:schemeClr val="tx1"/>
                </a:solidFill>
                <a:latin typeface="+mn-lt"/>
                <a:ea typeface="+mn-ea"/>
                <a:cs typeface="+mn-cs"/>
              </a:rPr>
              <a:t>EXPLAIN</a:t>
            </a:r>
            <a:r>
              <a:rPr lang="en-US" sz="1200" kern="1200" baseline="0" dirty="0">
                <a:solidFill>
                  <a:schemeClr val="tx1"/>
                </a:solidFill>
                <a:latin typeface="+mn-lt"/>
                <a:ea typeface="+mn-ea"/>
                <a:cs typeface="+mn-cs"/>
              </a:rPr>
              <a:t> in detail how to carry out each test step.</a:t>
            </a:r>
          </a:p>
          <a:p>
            <a:pPr lvl="1"/>
            <a:r>
              <a:rPr lang="en-US" sz="1200" b="1" kern="1200" baseline="0" dirty="0">
                <a:solidFill>
                  <a:schemeClr val="tx1"/>
                </a:solidFill>
                <a:latin typeface="+mn-lt"/>
                <a:ea typeface="+mn-ea"/>
                <a:cs typeface="+mn-cs"/>
              </a:rPr>
              <a:t>USE </a:t>
            </a:r>
            <a:r>
              <a:rPr lang="en-US" sz="1200" kern="1200" baseline="0" dirty="0">
                <a:solidFill>
                  <a:schemeClr val="tx1"/>
                </a:solidFill>
                <a:latin typeface="+mn-lt"/>
                <a:ea typeface="+mn-ea"/>
                <a:cs typeface="+mn-cs"/>
              </a:rPr>
              <a:t>the job aid as a visual aid for describing and explaining each test step.</a:t>
            </a:r>
          </a:p>
          <a:p>
            <a:pPr lvl="0"/>
            <a:endParaRPr lang="en-US" sz="1200" b="1" kern="1200" baseline="0" dirty="0">
              <a:solidFill>
                <a:schemeClr val="tx1"/>
              </a:solidFill>
              <a:latin typeface="+mn-lt"/>
              <a:ea typeface="+mn-ea"/>
              <a:cs typeface="+mn-cs"/>
            </a:endParaRPr>
          </a:p>
          <a:p>
            <a:pPr lvl="0"/>
            <a:r>
              <a:rPr lang="en-US" sz="1200" b="1" kern="1200" baseline="0" dirty="0">
                <a:solidFill>
                  <a:schemeClr val="tx1"/>
                </a:solidFill>
                <a:latin typeface="+mn-lt"/>
                <a:ea typeface="+mn-ea"/>
                <a:cs typeface="+mn-cs"/>
              </a:rPr>
              <a:t>Step 5. CLEAN the finger.</a:t>
            </a:r>
          </a:p>
          <a:p>
            <a:pPr marL="628650" lvl="1" indent="-171450">
              <a:buFont typeface="Arial" panose="020B0604020202020204" pitchFamily="34" charset="0"/>
              <a:buChar char="•"/>
            </a:pPr>
            <a:r>
              <a:rPr lang="en-US" sz="1200" b="1" kern="1200" baseline="0" dirty="0">
                <a:solidFill>
                  <a:schemeClr val="tx1"/>
                </a:solidFill>
                <a:latin typeface="+mn-lt"/>
                <a:ea typeface="+mn-ea"/>
                <a:cs typeface="+mn-cs"/>
              </a:rPr>
              <a:t>Open</a:t>
            </a:r>
            <a:r>
              <a:rPr lang="en-US" sz="1200" kern="1200" baseline="0" dirty="0">
                <a:solidFill>
                  <a:schemeClr val="tx1"/>
                </a:solidFill>
                <a:latin typeface="+mn-lt"/>
                <a:ea typeface="+mn-ea"/>
                <a:cs typeface="+mn-cs"/>
              </a:rPr>
              <a:t> the alcohol swab. </a:t>
            </a:r>
          </a:p>
          <a:p>
            <a:pPr marL="628650" lvl="1" indent="-171450">
              <a:buFont typeface="Arial" panose="020B0604020202020204" pitchFamily="34" charset="0"/>
              <a:buChar char="•"/>
            </a:pPr>
            <a:r>
              <a:rPr lang="en-US" sz="1200" b="1" i="0" u="none" strike="noStrike" kern="1200" baseline="0" dirty="0">
                <a:solidFill>
                  <a:schemeClr val="tx1"/>
                </a:solidFill>
                <a:latin typeface="+mn-lt"/>
                <a:ea typeface="+mn-ea"/>
                <a:cs typeface="+mn-cs"/>
              </a:rPr>
              <a:t>Grasp</a:t>
            </a:r>
            <a:r>
              <a:rPr lang="en-US" sz="1200" b="0" i="0" u="none" strike="noStrike" kern="1200" baseline="0" dirty="0">
                <a:solidFill>
                  <a:schemeClr val="tx1"/>
                </a:solidFill>
                <a:latin typeface="+mn-lt"/>
                <a:ea typeface="+mn-ea"/>
                <a:cs typeface="+mn-cs"/>
              </a:rPr>
              <a:t> the patient’s third or fourth (ring) finger (in newborns, use the heel).  Make sure that it has no scars, wounds, cuts or inflammation.  NOTE: </a:t>
            </a:r>
            <a:r>
              <a:rPr lang="en-US" sz="1200" b="1" kern="1200" baseline="0" dirty="0">
                <a:solidFill>
                  <a:schemeClr val="tx1"/>
                </a:solidFill>
                <a:latin typeface="+mn-lt"/>
                <a:ea typeface="+mn-ea"/>
                <a:cs typeface="+mn-cs"/>
              </a:rPr>
              <a:t>Grasp</a:t>
            </a:r>
            <a:r>
              <a:rPr lang="en-US" sz="1200" kern="1200" baseline="0" dirty="0">
                <a:solidFill>
                  <a:schemeClr val="tx1"/>
                </a:solidFill>
                <a:latin typeface="+mn-lt"/>
                <a:ea typeface="+mn-ea"/>
                <a:cs typeface="+mn-cs"/>
              </a:rPr>
              <a:t> the 4th finger on the client’s left hand (if right handed). </a:t>
            </a:r>
          </a:p>
          <a:p>
            <a:pPr marL="628650" lvl="1" indent="-171450">
              <a:buFont typeface="Arial" panose="020B0604020202020204" pitchFamily="34" charset="0"/>
              <a:buChar char="•"/>
            </a:pPr>
            <a:r>
              <a:rPr lang="en-US" sz="1200" b="1" kern="1200" baseline="0" dirty="0">
                <a:solidFill>
                  <a:schemeClr val="tx1"/>
                </a:solidFill>
                <a:latin typeface="+mn-lt"/>
                <a:ea typeface="+mn-ea"/>
                <a:cs typeface="+mn-cs"/>
              </a:rPr>
              <a:t>Clean</a:t>
            </a:r>
            <a:r>
              <a:rPr lang="en-US" sz="1200" kern="1200" baseline="0" dirty="0">
                <a:solidFill>
                  <a:schemeClr val="tx1"/>
                </a:solidFill>
                <a:latin typeface="+mn-lt"/>
                <a:ea typeface="+mn-ea"/>
                <a:cs typeface="+mn-cs"/>
              </a:rPr>
              <a:t> the finger with the alcohol swab. </a:t>
            </a:r>
            <a:endParaRPr lang="en-US" sz="1200" b="1" kern="1200" baseline="0" dirty="0">
              <a:solidFill>
                <a:schemeClr val="tx1"/>
              </a:solidFill>
              <a:latin typeface="+mn-lt"/>
              <a:ea typeface="+mn-ea"/>
              <a:cs typeface="+mn-cs"/>
            </a:endParaRPr>
          </a:p>
          <a:p>
            <a:pPr marL="628650" lvl="1" indent="-171450">
              <a:buFont typeface="Arial" panose="020B0604020202020204" pitchFamily="34" charset="0"/>
              <a:buChar char="•"/>
            </a:pPr>
            <a:r>
              <a:rPr lang="en-US" sz="1200" b="1" kern="1200" baseline="0" dirty="0">
                <a:solidFill>
                  <a:schemeClr val="tx1"/>
                </a:solidFill>
                <a:latin typeface="+mn-lt"/>
                <a:ea typeface="+mn-ea"/>
                <a:cs typeface="+mn-cs"/>
              </a:rPr>
              <a:t>Allow</a:t>
            </a:r>
            <a:r>
              <a:rPr lang="en-US" sz="1200" kern="1200" baseline="0" dirty="0">
                <a:solidFill>
                  <a:schemeClr val="tx1"/>
                </a:solidFill>
                <a:latin typeface="+mn-lt"/>
                <a:ea typeface="+mn-ea"/>
                <a:cs typeface="+mn-cs"/>
              </a:rPr>
              <a:t> the finger to dry completely before pricking.  </a:t>
            </a:r>
            <a:r>
              <a:rPr lang="en-ZA" sz="1200" b="1" dirty="0"/>
              <a:t>Do not blow</a:t>
            </a:r>
            <a:r>
              <a:rPr lang="en-ZA" sz="1200" b="1" baseline="0" dirty="0"/>
              <a:t> on the finger to get it dry quicker.</a:t>
            </a:r>
          </a:p>
          <a:p>
            <a:pPr marL="628650" lvl="1" indent="-171450">
              <a:buFont typeface="Arial" panose="020B0604020202020204" pitchFamily="34" charset="0"/>
              <a:buChar char="•"/>
            </a:pPr>
            <a:r>
              <a:rPr lang="en-US" sz="1200" b="1" i="0" u="none" strike="noStrike" kern="1200" baseline="0" dirty="0">
                <a:solidFill>
                  <a:schemeClr val="tx1"/>
                </a:solidFill>
                <a:latin typeface="+mn-lt"/>
                <a:ea typeface="+mn-ea"/>
                <a:cs typeface="+mn-cs"/>
              </a:rPr>
              <a:t>Place</a:t>
            </a:r>
            <a:r>
              <a:rPr lang="en-US" sz="1200" b="0" i="0" u="none" strike="noStrike" kern="1200" baseline="0" dirty="0">
                <a:solidFill>
                  <a:schemeClr val="tx1"/>
                </a:solidFill>
                <a:latin typeface="+mn-lt"/>
                <a:ea typeface="+mn-ea"/>
                <a:cs typeface="+mn-cs"/>
              </a:rPr>
              <a:t> the swab in the non-sharps container.</a:t>
            </a:r>
            <a:endParaRPr lang="en-US" sz="1200" kern="1200" baseline="0" dirty="0">
              <a:solidFill>
                <a:schemeClr val="tx1"/>
              </a:solidFill>
              <a:latin typeface="+mn-lt"/>
              <a:ea typeface="+mn-ea"/>
              <a:cs typeface="+mn-cs"/>
            </a:endParaRPr>
          </a:p>
          <a:p>
            <a:endParaRPr lang="en-US" sz="1200"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34</a:t>
            </a:fld>
            <a:endParaRPr lang="en-US">
              <a:solidFill>
                <a:prstClr val="black"/>
              </a:solidFill>
            </a:endParaRPr>
          </a:p>
        </p:txBody>
      </p:sp>
    </p:spTree>
    <p:extLst>
      <p:ext uri="{BB962C8B-B14F-4D97-AF65-F5344CB8AC3E}">
        <p14:creationId xmlns:p14="http://schemas.microsoft.com/office/powerpoint/2010/main" val="4293768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t>STEPS to</a:t>
            </a:r>
            <a:r>
              <a:rPr lang="en-US" sz="1200" b="1" baseline="0" dirty="0"/>
              <a:t> PERFORM THE mRDT – IMPLEMENT a DEMONSTRATION</a:t>
            </a:r>
          </a:p>
          <a:p>
            <a:pPr lvl="0"/>
            <a:endParaRPr lang="en-US" sz="1200" b="1" kern="1200" baseline="0" dirty="0">
              <a:solidFill>
                <a:schemeClr val="tx1"/>
              </a:solidFill>
              <a:latin typeface="+mn-lt"/>
              <a:ea typeface="+mn-ea"/>
              <a:cs typeface="+mn-cs"/>
            </a:endParaRPr>
          </a:p>
          <a:p>
            <a:pPr lvl="0"/>
            <a:r>
              <a:rPr lang="en-US" sz="1200" b="1" kern="1200" baseline="0" dirty="0">
                <a:solidFill>
                  <a:schemeClr val="tx1"/>
                </a:solidFill>
                <a:latin typeface="+mn-lt"/>
                <a:ea typeface="+mn-ea"/>
                <a:cs typeface="+mn-cs"/>
              </a:rPr>
              <a:t>Step 6. OPEN the lancet. </a:t>
            </a:r>
          </a:p>
          <a:p>
            <a:pPr marL="628650" lvl="1" indent="-171450">
              <a:buFont typeface="Arial" panose="020B0604020202020204" pitchFamily="34" charset="0"/>
              <a:buChar char="•"/>
            </a:pPr>
            <a:r>
              <a:rPr lang="en-US" sz="1200" b="1" kern="1200" baseline="0" dirty="0">
                <a:solidFill>
                  <a:schemeClr val="tx1"/>
                </a:solidFill>
                <a:latin typeface="+mn-lt"/>
                <a:ea typeface="+mn-ea"/>
                <a:cs typeface="+mn-cs"/>
              </a:rPr>
              <a:t>Do not allow </a:t>
            </a:r>
            <a:r>
              <a:rPr lang="en-US" sz="1200" kern="1200" baseline="0" dirty="0">
                <a:solidFill>
                  <a:schemeClr val="tx1"/>
                </a:solidFill>
                <a:latin typeface="+mn-lt"/>
                <a:ea typeface="+mn-ea"/>
                <a:cs typeface="+mn-cs"/>
              </a:rPr>
              <a:t>the tip of the lancet to touch anything before pricking the client’s finger.</a:t>
            </a:r>
            <a:endParaRPr lang="en-US" sz="1200" b="0" kern="1200" baseline="0" dirty="0">
              <a:solidFill>
                <a:schemeClr val="tx1"/>
              </a:solidFill>
              <a:latin typeface="+mn-lt"/>
              <a:ea typeface="+mn-ea"/>
              <a:cs typeface="+mn-cs"/>
            </a:endParaRPr>
          </a:p>
          <a:p>
            <a:pPr marL="628650" lvl="1" indent="-171450">
              <a:buFont typeface="Arial" panose="020B0604020202020204" pitchFamily="34" charset="0"/>
              <a:buChar char="•"/>
            </a:pPr>
            <a:r>
              <a:rPr lang="en-US" sz="1200" b="1" i="0" u="none" strike="noStrike" kern="1200" baseline="0" dirty="0">
                <a:solidFill>
                  <a:schemeClr val="tx1"/>
                </a:solidFill>
                <a:latin typeface="+mn-lt"/>
                <a:ea typeface="+mn-ea"/>
                <a:cs typeface="+mn-cs"/>
              </a:rPr>
              <a:t>Squeeze</a:t>
            </a:r>
            <a:r>
              <a:rPr lang="en-US" sz="1200" b="0" i="0" u="none" strike="noStrike" kern="1200" baseline="0" dirty="0">
                <a:solidFill>
                  <a:schemeClr val="tx1"/>
                </a:solidFill>
                <a:latin typeface="+mn-lt"/>
                <a:ea typeface="+mn-ea"/>
                <a:cs typeface="+mn-cs"/>
              </a:rPr>
              <a:t> the tip of the finger with your own fingers and prick the side of the fleshy part. This is less painful than pricking in the middle or at the tip.</a:t>
            </a:r>
          </a:p>
          <a:p>
            <a:pPr marL="628650" lvl="1" indent="-171450">
              <a:buFont typeface="Arial" panose="020B0604020202020204" pitchFamily="34" charset="0"/>
              <a:buChar char="•"/>
            </a:pPr>
            <a:r>
              <a:rPr lang="en-US" sz="1200" b="1" i="0" u="none" strike="noStrike" kern="1200" baseline="0" dirty="0">
                <a:solidFill>
                  <a:schemeClr val="tx1"/>
                </a:solidFill>
                <a:latin typeface="+mn-lt"/>
                <a:ea typeface="+mn-ea"/>
                <a:cs typeface="+mn-cs"/>
              </a:rPr>
              <a:t>Prick</a:t>
            </a:r>
            <a:r>
              <a:rPr lang="en-US" sz="1200" b="0" i="0" u="none" strike="noStrike" kern="1200" baseline="0" dirty="0">
                <a:solidFill>
                  <a:schemeClr val="tx1"/>
                </a:solidFill>
                <a:latin typeface="+mn-lt"/>
                <a:ea typeface="+mn-ea"/>
                <a:cs typeface="+mn-cs"/>
              </a:rPr>
              <a:t> once hard enough so that a drop of blood quickly appears on the skin.</a:t>
            </a:r>
            <a:endParaRPr lang="en-ZA" sz="1200" b="1" dirty="0"/>
          </a:p>
          <a:p>
            <a:endParaRPr lang="en-US"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35</a:t>
            </a:fld>
            <a:endParaRPr lang="en-US">
              <a:solidFill>
                <a:prstClr val="black"/>
              </a:solidFill>
            </a:endParaRPr>
          </a:p>
        </p:txBody>
      </p:sp>
    </p:spTree>
    <p:extLst>
      <p:ext uri="{BB962C8B-B14F-4D97-AF65-F5344CB8AC3E}">
        <p14:creationId xmlns:p14="http://schemas.microsoft.com/office/powerpoint/2010/main" val="39128825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228600" indent="-228600">
              <a:buNone/>
            </a:pPr>
            <a:r>
              <a:rPr lang="en-US" sz="1200" b="1" dirty="0">
                <a:solidFill>
                  <a:schemeClr val="bg1"/>
                </a:solidFill>
              </a:rPr>
              <a:t>PRESENT HOW TO TAKE A FINGER-PRICK BLOOD SAMPLE</a:t>
            </a:r>
            <a:endParaRPr lang="en-US" sz="1200" b="1" dirty="0"/>
          </a:p>
          <a:p>
            <a:pPr marL="228600" indent="-228600">
              <a:buNone/>
            </a:pPr>
            <a:endParaRPr lang="en-US" sz="1200" b="1" dirty="0"/>
          </a:p>
          <a:p>
            <a:pPr marL="228600" indent="-228600">
              <a:buNone/>
            </a:pPr>
            <a:r>
              <a:rPr lang="en-US" sz="1200" b="1" dirty="0"/>
              <a:t>REVIEW</a:t>
            </a:r>
            <a:r>
              <a:rPr lang="en-US" sz="1200" dirty="0"/>
              <a:t> the</a:t>
            </a:r>
            <a:r>
              <a:rPr lang="en-US" sz="1200" baseline="0" dirty="0"/>
              <a:t> finger-prick technique with the trainees.  </a:t>
            </a:r>
            <a:endParaRPr lang="en-US" sz="1200" dirty="0"/>
          </a:p>
          <a:p>
            <a:pPr marL="228600" indent="-228600">
              <a:buAutoNum type="arabicPeriod"/>
            </a:pPr>
            <a:r>
              <a:rPr lang="en-US" sz="1200" b="1" dirty="0"/>
              <a:t>Use your 4</a:t>
            </a:r>
            <a:r>
              <a:rPr lang="en-US" sz="1200" b="1" baseline="30000" dirty="0"/>
              <a:t>th</a:t>
            </a:r>
            <a:r>
              <a:rPr lang="en-US" sz="1200" b="1" dirty="0"/>
              <a:t>  or ring finger.’  </a:t>
            </a:r>
            <a:r>
              <a:rPr lang="en-US" sz="1200" b="0" kern="1200" baseline="0" dirty="0">
                <a:solidFill>
                  <a:schemeClr val="tx1"/>
                </a:solidFill>
                <a:latin typeface="+mn-lt"/>
                <a:ea typeface="+mn-ea"/>
                <a:cs typeface="+mn-cs"/>
              </a:rPr>
              <a:t>P</a:t>
            </a:r>
            <a:r>
              <a:rPr lang="en-US" sz="1200" kern="1200" baseline="0" dirty="0">
                <a:solidFill>
                  <a:schemeClr val="tx1"/>
                </a:solidFill>
                <a:latin typeface="+mn-lt"/>
                <a:ea typeface="+mn-ea"/>
                <a:cs typeface="+mn-cs"/>
              </a:rPr>
              <a:t>eople generally use their 4th finger less than the others.  Use the left hand if the patient is right-handed and the right hand if the person is left-handed.</a:t>
            </a:r>
          </a:p>
          <a:p>
            <a:pPr marL="228600" indent="-228600">
              <a:buAutoNum type="arabicPeriod"/>
            </a:pPr>
            <a:endParaRPr lang="en-US" sz="1200" kern="1200" baseline="0" dirty="0">
              <a:solidFill>
                <a:schemeClr val="tx1"/>
              </a:solidFill>
              <a:latin typeface="+mn-lt"/>
              <a:ea typeface="+mn-ea"/>
              <a:cs typeface="+mn-cs"/>
            </a:endParaRPr>
          </a:p>
          <a:p>
            <a:pPr marL="228600" marR="0" indent="-228600" algn="l" defTabSz="457200" rtl="0" eaLnBrk="0" fontAlgn="base" latinLnBrk="0" hangingPunct="0">
              <a:lnSpc>
                <a:spcPct val="100000"/>
              </a:lnSpc>
              <a:spcBef>
                <a:spcPct val="30000"/>
              </a:spcBef>
              <a:spcAft>
                <a:spcPct val="0"/>
              </a:spcAft>
              <a:buClrTx/>
              <a:buSzTx/>
              <a:buFontTx/>
              <a:buAutoNum type="arabicPeriod"/>
              <a:tabLst/>
              <a:defRPr/>
            </a:pPr>
            <a:r>
              <a:rPr lang="en-US" sz="1200" b="1" dirty="0"/>
              <a:t>Clean the finger with alcohol to prevent infection.</a:t>
            </a:r>
            <a:r>
              <a:rPr lang="en-US" sz="1200" b="0" baseline="0" dirty="0"/>
              <a:t>  </a:t>
            </a:r>
            <a:r>
              <a:rPr lang="en-US" sz="1200" b="0" kern="1200" baseline="0" dirty="0">
                <a:solidFill>
                  <a:schemeClr val="tx1"/>
                </a:solidFill>
                <a:latin typeface="+mn-lt"/>
                <a:ea typeface="+mn-ea"/>
                <a:cs typeface="+mn-cs"/>
              </a:rPr>
              <a:t>W</a:t>
            </a:r>
            <a:r>
              <a:rPr lang="en-US" sz="1200" kern="1200" baseline="0" dirty="0">
                <a:solidFill>
                  <a:schemeClr val="tx1"/>
                </a:solidFill>
                <a:latin typeface="+mn-lt"/>
                <a:ea typeface="+mn-ea"/>
                <a:cs typeface="+mn-cs"/>
              </a:rPr>
              <a:t>ipe the entire first joint of the finger paying particular attention to wetting the ball and sides of the finger tip.</a:t>
            </a:r>
            <a:r>
              <a:rPr lang="en-US" sz="1200" b="1" kern="1200" baseline="0" dirty="0">
                <a:solidFill>
                  <a:schemeClr val="tx1"/>
                </a:solidFill>
                <a:latin typeface="+mn-lt"/>
                <a:ea typeface="+mn-ea"/>
                <a:cs typeface="+mn-cs"/>
              </a:rPr>
              <a:t> </a:t>
            </a:r>
          </a:p>
          <a:p>
            <a:pPr marL="228600" marR="0" indent="-228600" algn="l" defTabSz="457200" rtl="0" eaLnBrk="0" fontAlgn="base" latinLnBrk="0" hangingPunct="0">
              <a:lnSpc>
                <a:spcPct val="100000"/>
              </a:lnSpc>
              <a:spcBef>
                <a:spcPct val="30000"/>
              </a:spcBef>
              <a:spcAft>
                <a:spcPct val="0"/>
              </a:spcAft>
              <a:buClrTx/>
              <a:buSzTx/>
              <a:buFontTx/>
              <a:buAutoNum type="arabicPeriod"/>
              <a:tabLst/>
              <a:defRPr/>
            </a:pPr>
            <a:endParaRPr lang="en-US" sz="1200" b="1" kern="1200" baseline="0" dirty="0">
              <a:solidFill>
                <a:schemeClr val="tx1"/>
              </a:solidFill>
              <a:latin typeface="+mn-lt"/>
              <a:ea typeface="+mn-ea"/>
              <a:cs typeface="+mn-cs"/>
            </a:endParaRPr>
          </a:p>
          <a:p>
            <a:pPr marL="228600" indent="-228600">
              <a:buAutoNum type="arabicPeriod" startAt="3"/>
            </a:pPr>
            <a:r>
              <a:rPr lang="en-US" sz="1200" b="1" kern="1200" baseline="0" dirty="0">
                <a:solidFill>
                  <a:schemeClr val="tx1"/>
                </a:solidFill>
                <a:latin typeface="+mn-lt"/>
                <a:ea typeface="+mn-ea"/>
                <a:cs typeface="+mn-cs"/>
              </a:rPr>
              <a:t>Allow the finger to air dry.  </a:t>
            </a:r>
            <a:r>
              <a:rPr lang="en-US" sz="1200" b="0" kern="1200" baseline="0" dirty="0">
                <a:solidFill>
                  <a:schemeClr val="tx1"/>
                </a:solidFill>
                <a:latin typeface="+mn-lt"/>
                <a:ea typeface="+mn-ea"/>
                <a:cs typeface="+mn-cs"/>
              </a:rPr>
              <a:t>Do not blow on it or wipe with a tissue.</a:t>
            </a:r>
          </a:p>
          <a:p>
            <a:pPr marL="228600" indent="-228600">
              <a:buAutoNum type="arabicPeriod" startAt="3"/>
            </a:pPr>
            <a:endParaRPr lang="en-US" sz="1200" b="0" kern="1200" baseline="0" dirty="0">
              <a:solidFill>
                <a:schemeClr val="tx1"/>
              </a:solidFill>
              <a:latin typeface="+mn-lt"/>
              <a:ea typeface="+mn-ea"/>
              <a:cs typeface="+mn-cs"/>
            </a:endParaRPr>
          </a:p>
          <a:p>
            <a:pPr marL="228600" indent="-228600">
              <a:buAutoNum type="arabicPeriod" startAt="3"/>
            </a:pPr>
            <a:r>
              <a:rPr lang="en-US" sz="1200" b="1" kern="1200" baseline="0" dirty="0">
                <a:solidFill>
                  <a:schemeClr val="tx1"/>
                </a:solidFill>
                <a:latin typeface="+mn-lt"/>
                <a:ea typeface="+mn-ea"/>
                <a:cs typeface="+mn-cs"/>
              </a:rPr>
              <a:t>Open the lancet immediately prior to use.  Do not set it down.</a:t>
            </a:r>
          </a:p>
          <a:p>
            <a:pPr marL="228600" indent="-228600">
              <a:buAutoNum type="arabicPeriod" startAt="3"/>
            </a:pPr>
            <a:endParaRPr lang="en-US" sz="1200" b="1" kern="1200" baseline="0" dirty="0">
              <a:solidFill>
                <a:schemeClr val="tx1"/>
              </a:solidFill>
              <a:latin typeface="+mn-lt"/>
              <a:ea typeface="+mn-ea"/>
              <a:cs typeface="+mn-cs"/>
            </a:endParaRPr>
          </a:p>
          <a:p>
            <a:pPr marL="228600" indent="-228600">
              <a:buAutoNum type="arabicPeriod" startAt="3"/>
            </a:pPr>
            <a:r>
              <a:rPr lang="en-US" sz="1200" b="1" kern="1200" baseline="0" dirty="0">
                <a:solidFill>
                  <a:schemeClr val="tx1"/>
                </a:solidFill>
                <a:latin typeface="+mn-lt"/>
                <a:ea typeface="+mn-ea"/>
                <a:cs typeface="+mn-cs"/>
              </a:rPr>
              <a:t>Squeeze the finger and then prick the side of the finger </a:t>
            </a:r>
            <a:r>
              <a:rPr lang="en-US" sz="1200" b="0" kern="1200" baseline="0" dirty="0">
                <a:solidFill>
                  <a:schemeClr val="tx1"/>
                </a:solidFill>
                <a:latin typeface="+mn-lt"/>
                <a:ea typeface="+mn-ea"/>
                <a:cs typeface="+mn-cs"/>
              </a:rPr>
              <a:t>(not directly in the middle). </a:t>
            </a:r>
            <a:r>
              <a:rPr lang="en-US" sz="1200" b="1" kern="1200" baseline="0" dirty="0">
                <a:solidFill>
                  <a:schemeClr val="tx1"/>
                </a:solidFill>
                <a:latin typeface="+mn-lt"/>
                <a:ea typeface="+mn-ea"/>
                <a:cs typeface="+mn-cs"/>
              </a:rPr>
              <a:t>Stab</a:t>
            </a:r>
            <a:r>
              <a:rPr lang="en-US" sz="1200" b="0" kern="1200" baseline="0" dirty="0">
                <a:solidFill>
                  <a:schemeClr val="tx1"/>
                </a:solidFill>
                <a:latin typeface="+mn-lt"/>
                <a:ea typeface="+mn-ea"/>
                <a:cs typeface="+mn-cs"/>
              </a:rPr>
              <a:t> firmly and deep enough to draw an adequate amount of blood. </a:t>
            </a:r>
          </a:p>
          <a:p>
            <a:pPr marL="228600" indent="-228600">
              <a:buAutoNum type="arabicPeriod" startAt="3"/>
            </a:pPr>
            <a:endParaRPr lang="en-US" sz="1200" b="0" kern="1200" baseline="0" dirty="0">
              <a:solidFill>
                <a:schemeClr val="tx1"/>
              </a:solidFill>
              <a:latin typeface="+mn-lt"/>
              <a:ea typeface="+mn-ea"/>
              <a:cs typeface="+mn-cs"/>
            </a:endParaRPr>
          </a:p>
          <a:p>
            <a:pPr marL="228600" indent="-228600">
              <a:buAutoNum type="arabicPeriod" startAt="3"/>
            </a:pPr>
            <a:r>
              <a:rPr lang="en-US" sz="1200" b="1" kern="1200" baseline="0" dirty="0">
                <a:solidFill>
                  <a:schemeClr val="tx1"/>
                </a:solidFill>
                <a:latin typeface="+mn-lt"/>
                <a:ea typeface="+mn-ea"/>
                <a:cs typeface="+mn-cs"/>
              </a:rPr>
              <a:t>Collect </a:t>
            </a:r>
            <a:r>
              <a:rPr lang="en-US" sz="1200" b="0" kern="1200" baseline="0" dirty="0">
                <a:solidFill>
                  <a:schemeClr val="tx1"/>
                </a:solidFill>
                <a:latin typeface="+mn-lt"/>
                <a:ea typeface="+mn-ea"/>
                <a:cs typeface="+mn-cs"/>
              </a:rPr>
              <a:t>the exact amount of blood needed.</a:t>
            </a:r>
          </a:p>
          <a:p>
            <a:pPr marL="228600" indent="-228600">
              <a:buAutoNum type="arabicPeriod" startAt="3"/>
            </a:pPr>
            <a:endParaRPr lang="en-US" sz="1200" b="0" kern="1200" baseline="0" dirty="0">
              <a:solidFill>
                <a:schemeClr val="tx1"/>
              </a:solidFill>
              <a:latin typeface="+mn-lt"/>
              <a:ea typeface="+mn-ea"/>
              <a:cs typeface="+mn-cs"/>
            </a:endParaRPr>
          </a:p>
          <a:p>
            <a:pPr marL="228600" indent="-228600">
              <a:buAutoNum type="arabicPeriod" startAt="3"/>
            </a:pPr>
            <a:r>
              <a:rPr lang="en-US" sz="1200" b="1" kern="1200" baseline="0" dirty="0">
                <a:solidFill>
                  <a:schemeClr val="tx1"/>
                </a:solidFill>
                <a:latin typeface="+mn-lt"/>
                <a:ea typeface="+mn-ea"/>
                <a:cs typeface="+mn-cs"/>
              </a:rPr>
              <a:t>Discard the lancet </a:t>
            </a:r>
            <a:r>
              <a:rPr lang="en-US" sz="1200" kern="1200" baseline="0" dirty="0">
                <a:solidFill>
                  <a:schemeClr val="tx1"/>
                </a:solidFill>
                <a:latin typeface="+mn-lt"/>
                <a:ea typeface="+mn-ea"/>
                <a:cs typeface="+mn-cs"/>
              </a:rPr>
              <a:t>in an appropriate safety container </a:t>
            </a:r>
            <a:r>
              <a:rPr lang="en-US" sz="1200" b="1" i="1" kern="1200" baseline="0" dirty="0">
                <a:solidFill>
                  <a:schemeClr val="tx1"/>
                </a:solidFill>
                <a:latin typeface="+mn-lt"/>
                <a:ea typeface="+mn-ea"/>
                <a:cs typeface="+mn-cs"/>
              </a:rPr>
              <a:t>immediately after using it.</a:t>
            </a:r>
            <a:endParaRPr lang="en-US" sz="1200" b="0"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36</a:t>
            </a:fld>
            <a:endParaRPr lang="en-US">
              <a:solidFill>
                <a:prstClr val="black"/>
              </a:solidFill>
            </a:endParaRPr>
          </a:p>
        </p:txBody>
      </p:sp>
    </p:spTree>
    <p:extLst>
      <p:ext uri="{BB962C8B-B14F-4D97-AF65-F5344CB8AC3E}">
        <p14:creationId xmlns:p14="http://schemas.microsoft.com/office/powerpoint/2010/main" val="11986499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1" dirty="0"/>
              <a:t>STEPS to</a:t>
            </a:r>
            <a:r>
              <a:rPr lang="en-US" b="1" baseline="0" dirty="0"/>
              <a:t> PERFORM THE mRDT – IMPLEMENT a DEMONSTRATION</a:t>
            </a:r>
          </a:p>
          <a:p>
            <a:endParaRPr lang="en-US"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Step 7.  DISCARD</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the lancet in the Safety Box immediately after pricking.  </a:t>
            </a:r>
          </a:p>
          <a:p>
            <a:pPr marL="628650" lvl="1" indent="-171450">
              <a:buFont typeface="Arial" panose="020B0604020202020204" pitchFamily="34" charset="0"/>
              <a:buChar char="•"/>
            </a:pPr>
            <a:r>
              <a:rPr lang="en-US" sz="1200" b="1" i="0" u="none" strike="noStrike" kern="1200" baseline="0" dirty="0">
                <a:solidFill>
                  <a:schemeClr val="tx1"/>
                </a:solidFill>
                <a:latin typeface="+mn-lt"/>
                <a:ea typeface="+mn-ea"/>
                <a:cs typeface="+mn-cs"/>
              </a:rPr>
              <a:t>DO NOT </a:t>
            </a:r>
            <a:r>
              <a:rPr lang="en-US" sz="1200" b="0" i="0" u="none" strike="noStrike" kern="1200" baseline="0" dirty="0">
                <a:solidFill>
                  <a:schemeClr val="tx1"/>
                </a:solidFill>
                <a:latin typeface="+mn-lt"/>
                <a:ea typeface="+mn-ea"/>
                <a:cs typeface="+mn-cs"/>
              </a:rPr>
              <a:t>set down the lancet on the table before discarding it.  If you put them on the table, you or someone else may accidentally be pricked.  Accidental pricks can spread HIV, hepatitis viruses, and  other diseases.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Step 8.  COLLECT the blood sample.</a:t>
            </a:r>
          </a:p>
          <a:p>
            <a:pPr marL="628650" lvl="1" indent="-171450">
              <a:buFont typeface="Arial" panose="020B0604020202020204" pitchFamily="34" charset="0"/>
              <a:buChar char="•"/>
            </a:pPr>
            <a:r>
              <a:rPr lang="en-US" sz="1200" b="1" i="0" u="none" strike="noStrike" kern="1200" baseline="0" dirty="0">
                <a:solidFill>
                  <a:schemeClr val="tx1"/>
                </a:solidFill>
                <a:latin typeface="+mn-lt"/>
                <a:ea typeface="+mn-ea"/>
                <a:cs typeface="+mn-cs"/>
              </a:rPr>
              <a:t>USE </a:t>
            </a:r>
            <a:r>
              <a:rPr lang="en-US" sz="1200" b="0" i="0" u="none" strike="noStrike" kern="1200" baseline="0" dirty="0">
                <a:solidFill>
                  <a:schemeClr val="tx1"/>
                </a:solidFill>
                <a:latin typeface="+mn-lt"/>
                <a:ea typeface="+mn-ea"/>
                <a:cs typeface="+mn-cs"/>
              </a:rPr>
              <a:t>the collection device to collect the drop of blood. </a:t>
            </a:r>
          </a:p>
          <a:p>
            <a:pPr marL="628650" lvl="1" indent="-171450">
              <a:buFont typeface="Arial" panose="020B0604020202020204" pitchFamily="34" charset="0"/>
              <a:buChar char="•"/>
            </a:pPr>
            <a:r>
              <a:rPr lang="en-US" sz="1200" b="1" i="0" u="none" strike="noStrike" kern="1200" baseline="0" dirty="0">
                <a:solidFill>
                  <a:schemeClr val="tx1"/>
                </a:solidFill>
                <a:latin typeface="+mn-lt"/>
                <a:ea typeface="+mn-ea"/>
                <a:cs typeface="+mn-cs"/>
              </a:rPr>
              <a:t>TOUCH</a:t>
            </a:r>
            <a:r>
              <a:rPr lang="en-US" sz="1200" b="0" i="0" u="none" strike="noStrike" kern="1200" baseline="0" dirty="0">
                <a:solidFill>
                  <a:schemeClr val="tx1"/>
                </a:solidFill>
                <a:latin typeface="+mn-lt"/>
                <a:ea typeface="+mn-ea"/>
                <a:cs typeface="+mn-cs"/>
              </a:rPr>
              <a:t> the collection device gently to the blood drop on the patient’s finger.  </a:t>
            </a:r>
          </a:p>
          <a:p>
            <a:pPr marL="628650" lvl="1" indent="-171450">
              <a:buFont typeface="Arial" panose="020B0604020202020204" pitchFamily="34" charset="0"/>
              <a:buChar char="•"/>
            </a:pPr>
            <a:r>
              <a:rPr lang="en-US" sz="1200" b="1" i="0" u="none" strike="noStrike" kern="1200" baseline="0" dirty="0">
                <a:solidFill>
                  <a:schemeClr val="tx1"/>
                </a:solidFill>
                <a:latin typeface="+mn-lt"/>
                <a:ea typeface="+mn-ea"/>
                <a:cs typeface="+mn-cs"/>
              </a:rPr>
              <a:t>ALLOW</a:t>
            </a:r>
            <a:r>
              <a:rPr lang="en-US" sz="1200" b="0" i="0" u="none" strike="noStrike" kern="1200" baseline="0" dirty="0">
                <a:solidFill>
                  <a:schemeClr val="tx1"/>
                </a:solidFill>
                <a:latin typeface="+mn-lt"/>
                <a:ea typeface="+mn-ea"/>
                <a:cs typeface="+mn-cs"/>
              </a:rPr>
              <a:t> the blood to fill the collection device to the correct point.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NOTE</a:t>
            </a:r>
            <a:r>
              <a:rPr lang="en-US" sz="1200" b="0" i="0" u="none" strike="noStrike" kern="1200" baseline="0" dirty="0">
                <a:solidFill>
                  <a:schemeClr val="tx1"/>
                </a:solidFill>
                <a:latin typeface="+mn-lt"/>
                <a:ea typeface="+mn-ea"/>
                <a:cs typeface="+mn-cs"/>
              </a:rPr>
              <a:t>: Move quickly so that the blood does not dry.</a:t>
            </a:r>
            <a:endParaRPr lang="en-US"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37</a:t>
            </a:fld>
            <a:endParaRPr lang="en-US">
              <a:solidFill>
                <a:prstClr val="black"/>
              </a:solidFill>
            </a:endParaRPr>
          </a:p>
        </p:txBody>
      </p:sp>
    </p:spTree>
    <p:extLst>
      <p:ext uri="{BB962C8B-B14F-4D97-AF65-F5344CB8AC3E}">
        <p14:creationId xmlns:p14="http://schemas.microsoft.com/office/powerpoint/2010/main" val="28687619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chemeClr val="bg1"/>
                </a:solidFill>
              </a:rPr>
              <a:t>PRESENT</a:t>
            </a:r>
            <a:r>
              <a:rPr lang="en-US" sz="1200" b="1" baseline="0" dirty="0">
                <a:solidFill>
                  <a:schemeClr val="bg1"/>
                </a:solidFill>
              </a:rPr>
              <a:t> </a:t>
            </a:r>
            <a:r>
              <a:rPr lang="en-US" sz="1200" b="1" dirty="0">
                <a:solidFill>
                  <a:schemeClr val="bg1"/>
                </a:solidFill>
              </a:rPr>
              <a:t>PROPER USE OF VARIETY OF PIPETTES</a:t>
            </a:r>
          </a:p>
          <a:p>
            <a:endParaRPr lang="en-US" sz="1200" b="1" dirty="0">
              <a:solidFill>
                <a:schemeClr val="bg1"/>
              </a:solidFill>
            </a:endParaRPr>
          </a:p>
          <a:p>
            <a:pPr marL="228600" indent="-228600">
              <a:buFont typeface="+mj-lt"/>
              <a:buAutoNum type="arabicPeriod"/>
            </a:pPr>
            <a:r>
              <a:rPr lang="en-US" sz="1200" b="1" dirty="0">
                <a:solidFill>
                  <a:schemeClr val="bg1"/>
                </a:solidFill>
              </a:rPr>
              <a:t>EXPLAIN</a:t>
            </a:r>
            <a:r>
              <a:rPr lang="en-US" sz="1200" b="0" dirty="0">
                <a:solidFill>
                  <a:schemeClr val="bg1"/>
                </a:solidFill>
              </a:rPr>
              <a:t> the variety of devices used to collect the blood sample that</a:t>
            </a:r>
            <a:r>
              <a:rPr lang="en-US" sz="1200" b="0" baseline="0" dirty="0">
                <a:solidFill>
                  <a:schemeClr val="bg1"/>
                </a:solidFill>
              </a:rPr>
              <a:t> come with different Brands of mRDTs</a:t>
            </a:r>
            <a:r>
              <a:rPr lang="en-US" sz="1200" b="0" dirty="0">
                <a:solidFill>
                  <a:schemeClr val="bg1"/>
                </a:solidFill>
              </a:rPr>
              <a:t>.  </a:t>
            </a:r>
            <a:r>
              <a:rPr lang="en-US" sz="1200" b="1" dirty="0">
                <a:solidFill>
                  <a:schemeClr val="bg1"/>
                </a:solidFill>
              </a:rPr>
              <a:t>USE</a:t>
            </a:r>
            <a:r>
              <a:rPr lang="en-US" sz="1200" b="0" baseline="0" dirty="0">
                <a:solidFill>
                  <a:schemeClr val="bg1"/>
                </a:solidFill>
              </a:rPr>
              <a:t> the image to show the various types.</a:t>
            </a:r>
          </a:p>
          <a:p>
            <a:pPr marL="228600" indent="-228600">
              <a:buFont typeface="+mj-lt"/>
              <a:buAutoNum type="arabicPeriod"/>
            </a:pPr>
            <a:r>
              <a:rPr lang="en-US" sz="1200" b="1" baseline="0" dirty="0">
                <a:solidFill>
                  <a:schemeClr val="bg1"/>
                </a:solidFill>
              </a:rPr>
              <a:t>HIGHLIGHT</a:t>
            </a:r>
            <a:r>
              <a:rPr lang="en-US" sz="1200" b="0" baseline="0" dirty="0">
                <a:solidFill>
                  <a:schemeClr val="bg1"/>
                </a:solidFill>
              </a:rPr>
              <a:t> the importance of getting the correct amount of blood sample for the test.  </a:t>
            </a:r>
          </a:p>
          <a:p>
            <a:pPr marL="571500" lvl="1" indent="-228600">
              <a:buFont typeface="Arial" panose="020B0604020202020204" pitchFamily="34" charset="0"/>
              <a:buChar char="•"/>
            </a:pPr>
            <a:r>
              <a:rPr lang="en-US" sz="1200" b="0" baseline="0" dirty="0">
                <a:solidFill>
                  <a:schemeClr val="bg1"/>
                </a:solidFill>
              </a:rPr>
              <a:t>Loop: flimsy and need practice</a:t>
            </a:r>
          </a:p>
          <a:p>
            <a:pPr marL="571500" lvl="1" indent="-228600">
              <a:buFont typeface="Arial" panose="020B0604020202020204" pitchFamily="34" charset="0"/>
              <a:buChar char="•"/>
            </a:pPr>
            <a:r>
              <a:rPr lang="en-US" sz="1200" b="0" baseline="0" dirty="0">
                <a:solidFill>
                  <a:schemeClr val="bg1"/>
                </a:solidFill>
              </a:rPr>
              <a:t>Pipette: gentle squeeze the bulb and release to draw in the blood to the line…squeeze to deliver the blood sample</a:t>
            </a:r>
          </a:p>
          <a:p>
            <a:pPr marL="571500" lvl="1" indent="-228600">
              <a:buFont typeface="Arial" panose="020B0604020202020204" pitchFamily="34" charset="0"/>
              <a:buChar char="•"/>
            </a:pPr>
            <a:r>
              <a:rPr lang="en-US" sz="1200" b="0" baseline="0" dirty="0">
                <a:solidFill>
                  <a:schemeClr val="bg1"/>
                </a:solidFill>
              </a:rPr>
              <a:t>Straw:  collect a film of blood on the end…not a column like the capillary tube or pipette</a:t>
            </a:r>
          </a:p>
          <a:p>
            <a:pPr marL="571500" lvl="1" indent="-228600">
              <a:buFont typeface="Arial" panose="020B0604020202020204" pitchFamily="34" charset="0"/>
              <a:buChar char="•"/>
            </a:pPr>
            <a:r>
              <a:rPr lang="en-US" sz="1200" b="0" baseline="0" dirty="0">
                <a:solidFill>
                  <a:schemeClr val="bg1"/>
                </a:solidFill>
              </a:rPr>
              <a:t>Capillary tube: get a large blood drop to avoid introducing bubble into the tube</a:t>
            </a:r>
          </a:p>
          <a:p>
            <a:pPr marL="571500" lvl="1" indent="-228600">
              <a:buFont typeface="Arial" panose="020B0604020202020204" pitchFamily="34" charset="0"/>
              <a:buChar char="•"/>
            </a:pPr>
            <a:r>
              <a:rPr lang="en-US" sz="1200" b="0" baseline="0" dirty="0">
                <a:solidFill>
                  <a:schemeClr val="bg1"/>
                </a:solidFill>
              </a:rPr>
              <a:t>NEVER suck blood into the collection devices</a:t>
            </a:r>
          </a:p>
          <a:p>
            <a:pPr marL="228600" indent="-228600">
              <a:buFont typeface="+mj-lt"/>
              <a:buAutoNum type="arabicPeriod"/>
            </a:pPr>
            <a:endParaRPr lang="en-US" sz="1200" b="0" dirty="0"/>
          </a:p>
        </p:txBody>
      </p:sp>
      <p:sp>
        <p:nvSpPr>
          <p:cNvPr id="4" name="Slide Number Placeholder 3"/>
          <p:cNvSpPr>
            <a:spLocks noGrp="1"/>
          </p:cNvSpPr>
          <p:nvPr>
            <p:ph type="sldNum" sz="quarter" idx="10"/>
          </p:nvPr>
        </p:nvSpPr>
        <p:spPr/>
        <p:txBody>
          <a:bodyPr/>
          <a:lstStyle/>
          <a:p>
            <a:fld id="{AF9C99E2-CF5C-4868-A10A-C660E6D2E85F}" type="slidenum">
              <a:rPr lang="en-US" smtClean="0"/>
              <a:t>38</a:t>
            </a:fld>
            <a:endParaRPr lang="en-US"/>
          </a:p>
        </p:txBody>
      </p:sp>
    </p:spTree>
    <p:extLst>
      <p:ext uri="{BB962C8B-B14F-4D97-AF65-F5344CB8AC3E}">
        <p14:creationId xmlns:p14="http://schemas.microsoft.com/office/powerpoint/2010/main" val="13892633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b="1" dirty="0"/>
              <a:t>STEPS to</a:t>
            </a:r>
            <a:r>
              <a:rPr lang="en-US" sz="1200" b="1" baseline="0" dirty="0"/>
              <a:t> PERFORM THE mRDT – IMPLEMENT a DEMONSTRATION</a:t>
            </a:r>
          </a:p>
          <a:p>
            <a:endParaRPr lang="en-US" sz="1200" b="1" baseline="0" dirty="0"/>
          </a:p>
          <a:p>
            <a:r>
              <a:rPr lang="en-US" sz="1200" b="1" baseline="0" dirty="0"/>
              <a:t>Step 9. Put the sample in the hole.</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Hold the RDT flat on the table top with one hand. </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With your other hand, carefully place the blood from the collection device onto the pad in the sample hole.</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It is important to work quickly enough that the blood does not clot. </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Be carefully so that all of the blood is absorbed into the pad.  </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RDT may not work properly if you use too little or too much blood, or if the blood is not absorbed into the pad.</a:t>
            </a:r>
          </a:p>
          <a:p>
            <a:pPr marL="628650" lvl="1" indent="-17145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0" lvl="0" indent="0">
              <a:buFont typeface="Arial" panose="020B0604020202020204" pitchFamily="34" charset="0"/>
              <a:buNone/>
            </a:pPr>
            <a:r>
              <a:rPr lang="en-US" sz="1200" b="1" i="0" u="none" strike="noStrike" kern="1200" baseline="0" dirty="0">
                <a:solidFill>
                  <a:schemeClr val="tx1"/>
                </a:solidFill>
                <a:latin typeface="+mn-lt"/>
                <a:ea typeface="+mn-ea"/>
                <a:cs typeface="+mn-cs"/>
              </a:rPr>
              <a:t>Step 10. Discard the blood sample device in the Safety Box.</a:t>
            </a:r>
          </a:p>
          <a:p>
            <a:pPr marL="0" lvl="0" indent="0">
              <a:buFont typeface="Arial" panose="020B0604020202020204" pitchFamily="34" charset="0"/>
              <a:buNone/>
            </a:pPr>
            <a:endParaRPr lang="en-US" sz="1200"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39</a:t>
            </a:fld>
            <a:endParaRPr lang="en-US">
              <a:solidFill>
                <a:prstClr val="black"/>
              </a:solidFill>
            </a:endParaRPr>
          </a:p>
        </p:txBody>
      </p:sp>
    </p:spTree>
    <p:extLst>
      <p:ext uri="{BB962C8B-B14F-4D97-AF65-F5344CB8AC3E}">
        <p14:creationId xmlns:p14="http://schemas.microsoft.com/office/powerpoint/2010/main" val="39388016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b="1" dirty="0"/>
              <a:t>STEPS to</a:t>
            </a:r>
            <a:r>
              <a:rPr lang="en-US" sz="1200" b="1" baseline="0" dirty="0"/>
              <a:t> PERFORM THE mRDT – IMPLEMENT a DEMONSTRATION</a:t>
            </a:r>
          </a:p>
          <a:p>
            <a:endParaRPr lang="en-US" sz="1200" b="1" dirty="0"/>
          </a:p>
          <a:p>
            <a:r>
              <a:rPr lang="en-US" sz="1200" b="1" dirty="0"/>
              <a:t>Step 11.  ADD the test solution (buffer).</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Add the correct number of drops of buffer into the buffer hole on the end of the tray.</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Count as you add them…it </a:t>
            </a:r>
            <a:r>
              <a:rPr lang="en-US" sz="1200" b="1" i="0" u="none" strike="noStrike" kern="1200" baseline="0" dirty="0">
                <a:solidFill>
                  <a:schemeClr val="tx1"/>
                </a:solidFill>
                <a:latin typeface="+mn-lt"/>
                <a:ea typeface="+mn-ea"/>
                <a:cs typeface="+mn-cs"/>
              </a:rPr>
              <a:t>MUST</a:t>
            </a:r>
            <a:r>
              <a:rPr lang="en-US" sz="1200" b="0" i="0" u="none" strike="noStrike" kern="1200" baseline="0" dirty="0">
                <a:solidFill>
                  <a:schemeClr val="tx1"/>
                </a:solidFill>
                <a:latin typeface="+mn-lt"/>
                <a:ea typeface="+mn-ea"/>
                <a:cs typeface="+mn-cs"/>
              </a:rPr>
              <a:t> be exactly the correct number.</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Holding the bottle of buffer vertically. The RDT may not work properly if you use too little or too much buffer.</a:t>
            </a:r>
            <a:endParaRPr lang="en-US" sz="1200" b="1" dirty="0"/>
          </a:p>
          <a:p>
            <a:endParaRPr lang="en-US" sz="1200" b="1" dirty="0"/>
          </a:p>
          <a:p>
            <a:r>
              <a:rPr lang="en-US" sz="1200" b="1" dirty="0"/>
              <a:t>Step 12: READ the test after</a:t>
            </a:r>
            <a:r>
              <a:rPr lang="en-US" sz="1200" b="1" baseline="0" dirty="0"/>
              <a:t> 15-20</a:t>
            </a:r>
            <a:r>
              <a:rPr lang="en-US" sz="1200" b="1" dirty="0"/>
              <a:t> minutes.</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Check the time just after you add buffer to an RDT, and </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Write the time on the RDT.</a:t>
            </a:r>
            <a:endParaRPr lang="en-US" sz="1200" b="1" kern="1200" baseline="0" dirty="0">
              <a:solidFill>
                <a:schemeClr val="tx1"/>
              </a:solidFill>
              <a:latin typeface="+mn-lt"/>
              <a:ea typeface="+mn-ea"/>
              <a:cs typeface="+mn-cs"/>
            </a:endParaRPr>
          </a:p>
          <a:p>
            <a:pPr marL="628650" lvl="1" indent="-171450">
              <a:buFont typeface="Arial" panose="020B0604020202020204" pitchFamily="34" charset="0"/>
              <a:buChar char="•"/>
            </a:pPr>
            <a:r>
              <a:rPr lang="en-US" sz="1200" b="1" kern="1200" baseline="0" dirty="0">
                <a:solidFill>
                  <a:schemeClr val="tx1"/>
                </a:solidFill>
                <a:latin typeface="+mn-lt"/>
                <a:ea typeface="+mn-ea"/>
                <a:cs typeface="+mn-cs"/>
              </a:rPr>
              <a:t>Read the test after 15-20 minutes after adding the </a:t>
            </a:r>
            <a:r>
              <a:rPr lang="en-US" sz="1200" kern="1200" baseline="0" dirty="0">
                <a:solidFill>
                  <a:schemeClr val="tx1"/>
                </a:solidFill>
                <a:latin typeface="+mn-lt"/>
                <a:ea typeface="+mn-ea"/>
                <a:cs typeface="+mn-cs"/>
              </a:rPr>
              <a:t>buffer.  This time </a:t>
            </a:r>
            <a:r>
              <a:rPr lang="en-US" sz="1200" b="1" kern="1200" baseline="0" dirty="0">
                <a:solidFill>
                  <a:schemeClr val="tx1"/>
                </a:solidFill>
                <a:latin typeface="+mn-lt"/>
                <a:ea typeface="+mn-ea"/>
                <a:cs typeface="+mn-cs"/>
              </a:rPr>
              <a:t>varies depending on the test </a:t>
            </a:r>
            <a:r>
              <a:rPr lang="en-US" sz="1200" kern="1200" baseline="0" dirty="0">
                <a:solidFill>
                  <a:schemeClr val="tx1"/>
                </a:solidFill>
                <a:latin typeface="+mn-lt"/>
                <a:ea typeface="+mn-ea"/>
                <a:cs typeface="+mn-cs"/>
              </a:rPr>
              <a:t>– make sure you read the instruction for that particular test!</a:t>
            </a:r>
            <a:r>
              <a:rPr lang="en-US" sz="1200" b="1" kern="1200" baseline="0" dirty="0">
                <a:solidFill>
                  <a:schemeClr val="tx1"/>
                </a:solidFill>
                <a:latin typeface="+mn-lt"/>
                <a:ea typeface="+mn-ea"/>
                <a:cs typeface="+mn-cs"/>
              </a:rPr>
              <a:t> </a:t>
            </a:r>
            <a:r>
              <a:rPr lang="en-US" sz="1200" b="0" kern="1200" baseline="0" dirty="0">
                <a:solidFill>
                  <a:schemeClr val="tx1"/>
                </a:solidFill>
                <a:latin typeface="+mn-lt"/>
                <a:ea typeface="+mn-ea"/>
                <a:cs typeface="+mn-cs"/>
              </a:rPr>
              <a:t>Note that some test requires as long as 30 minutes.</a:t>
            </a:r>
          </a:p>
          <a:p>
            <a:endParaRPr lang="en-US" sz="1200" b="1" kern="1200" baseline="0" dirty="0">
              <a:solidFill>
                <a:schemeClr val="tx1"/>
              </a:solidFill>
              <a:latin typeface="+mn-lt"/>
              <a:ea typeface="+mn-ea"/>
              <a:cs typeface="+mn-cs"/>
            </a:endParaRPr>
          </a:p>
          <a:p>
            <a:r>
              <a:rPr lang="en-US" sz="1200" b="1" kern="1200" baseline="0" dirty="0">
                <a:solidFill>
                  <a:schemeClr val="tx1"/>
                </a:solidFill>
                <a:latin typeface="+mn-lt"/>
                <a:ea typeface="+mn-ea"/>
                <a:cs typeface="+mn-cs"/>
              </a:rPr>
              <a:t>PRACTICE </a:t>
            </a:r>
            <a:r>
              <a:rPr lang="en-US" sz="1200" b="0" kern="1200" baseline="0" dirty="0">
                <a:solidFill>
                  <a:schemeClr val="tx1"/>
                </a:solidFill>
                <a:latin typeface="+mn-lt"/>
                <a:ea typeface="+mn-ea"/>
                <a:cs typeface="+mn-cs"/>
              </a:rPr>
              <a:t>setting phone timer to 15 minutes to avoid waiting too long to read the test.</a:t>
            </a:r>
          </a:p>
          <a:p>
            <a:r>
              <a:rPr lang="en-US" sz="1200" b="1" kern="1200" baseline="0" dirty="0">
                <a:solidFill>
                  <a:schemeClr val="tx1"/>
                </a:solidFill>
                <a:latin typeface="+mn-lt"/>
                <a:ea typeface="+mn-ea"/>
                <a:cs typeface="+mn-cs"/>
              </a:rPr>
              <a:t>CONTINUE </a:t>
            </a:r>
            <a:r>
              <a:rPr lang="en-US" sz="1200" b="0" kern="1200" baseline="0" dirty="0">
                <a:solidFill>
                  <a:schemeClr val="tx1"/>
                </a:solidFill>
                <a:latin typeface="+mn-lt"/>
                <a:ea typeface="+mn-ea"/>
                <a:cs typeface="+mn-cs"/>
              </a:rPr>
              <a:t>with the next slides to explain how to read the results.  </a:t>
            </a:r>
          </a:p>
          <a:p>
            <a:r>
              <a:rPr lang="en-US" sz="1200" b="1" kern="1200" baseline="0" dirty="0">
                <a:solidFill>
                  <a:schemeClr val="tx1"/>
                </a:solidFill>
                <a:latin typeface="+mn-lt"/>
                <a:ea typeface="+mn-ea"/>
                <a:cs typeface="+mn-cs"/>
              </a:rPr>
              <a:t>COME BACK before 15 minutes </a:t>
            </a:r>
            <a:r>
              <a:rPr lang="en-US" sz="1200" b="0" kern="1200" baseline="0" dirty="0">
                <a:solidFill>
                  <a:schemeClr val="tx1"/>
                </a:solidFill>
                <a:latin typeface="+mn-lt"/>
                <a:ea typeface="+mn-ea"/>
                <a:cs typeface="+mn-cs"/>
              </a:rPr>
              <a:t>to read the Demonstration Test results.</a:t>
            </a:r>
            <a:endParaRPr lang="en-US" sz="1200" b="0"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40</a:t>
            </a:fld>
            <a:endParaRPr lang="en-US">
              <a:solidFill>
                <a:prstClr val="black"/>
              </a:solidFill>
            </a:endParaRPr>
          </a:p>
        </p:txBody>
      </p:sp>
    </p:spTree>
    <p:extLst>
      <p:ext uri="{BB962C8B-B14F-4D97-AF65-F5344CB8AC3E}">
        <p14:creationId xmlns:p14="http://schemas.microsoft.com/office/powerpoint/2010/main" val="26197986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1" dirty="0"/>
              <a:t>STEPS to</a:t>
            </a:r>
            <a:r>
              <a:rPr lang="en-US" b="1" baseline="0" dirty="0"/>
              <a:t> PERFORM THE mRDT – IMPLEMENT a DEMONSTRATION</a:t>
            </a:r>
          </a:p>
          <a:p>
            <a:endParaRPr lang="en-US" sz="1200" b="1" dirty="0">
              <a:solidFill>
                <a:schemeClr val="tx2"/>
              </a:solidFill>
              <a:latin typeface="+mn-lt"/>
            </a:endParaRPr>
          </a:p>
          <a:p>
            <a:r>
              <a:rPr lang="en-US" sz="1200" b="1" dirty="0">
                <a:solidFill>
                  <a:schemeClr val="tx2"/>
                </a:solidFill>
                <a:latin typeface="+mn-lt"/>
              </a:rPr>
              <a:t>Safe Disposal and Recording</a:t>
            </a:r>
            <a:r>
              <a:rPr lang="en-US" sz="1200" b="1" baseline="0" dirty="0">
                <a:solidFill>
                  <a:schemeClr val="tx2"/>
                </a:solidFill>
                <a:latin typeface="+mn-lt"/>
              </a:rPr>
              <a:t> the Results</a:t>
            </a:r>
            <a:endParaRPr lang="en-US" sz="1200" b="1" dirty="0">
              <a:solidFill>
                <a:schemeClr val="tx2"/>
              </a:solidFill>
              <a:latin typeface="+mn-lt"/>
            </a:endParaRPr>
          </a:p>
          <a:p>
            <a:pPr marL="628650" lvl="1" indent="-171450">
              <a:buFont typeface="Arial" panose="020B0604020202020204" pitchFamily="34" charset="0"/>
              <a:buChar char="•"/>
            </a:pPr>
            <a:r>
              <a:rPr lang="en-US" sz="1200" b="1" dirty="0">
                <a:solidFill>
                  <a:schemeClr val="tx2"/>
                </a:solidFill>
                <a:latin typeface="+mn-lt"/>
              </a:rPr>
              <a:t>REVIEW </a:t>
            </a:r>
            <a:r>
              <a:rPr lang="en-US" sz="1200" b="0" dirty="0">
                <a:solidFill>
                  <a:schemeClr val="tx2"/>
                </a:solidFill>
                <a:latin typeface="+mn-lt"/>
              </a:rPr>
              <a:t>the safe disposa</a:t>
            </a:r>
            <a:r>
              <a:rPr lang="en-US" sz="1200" b="0" baseline="0" dirty="0">
                <a:solidFill>
                  <a:schemeClr val="tx2"/>
                </a:solidFill>
                <a:latin typeface="+mn-lt"/>
              </a:rPr>
              <a:t>l recommendations (does NOT have to be a Safety Box for the packaging, etc.).</a:t>
            </a:r>
          </a:p>
          <a:p>
            <a:pPr marL="628650" lvl="1" indent="-171450">
              <a:buFont typeface="Arial" panose="020B0604020202020204" pitchFamily="34" charset="0"/>
              <a:buChar char="•"/>
            </a:pPr>
            <a:r>
              <a:rPr lang="en-US" sz="1200" b="1" baseline="0" dirty="0">
                <a:solidFill>
                  <a:schemeClr val="tx2"/>
                </a:solidFill>
                <a:latin typeface="+mn-lt"/>
              </a:rPr>
              <a:t>ANNOUNCE </a:t>
            </a:r>
            <a:r>
              <a:rPr lang="en-US" sz="1200" b="0" baseline="0" dirty="0">
                <a:solidFill>
                  <a:schemeClr val="tx2"/>
                </a:solidFill>
                <a:latin typeface="+mn-lt"/>
              </a:rPr>
              <a:t>the recordkeeping expectations used by Drug Sellers (and when they will learn how to do it).</a:t>
            </a:r>
            <a:endParaRPr lang="en-US" sz="1200" b="0" dirty="0">
              <a:solidFill>
                <a:schemeClr val="tx2"/>
              </a:solidFill>
              <a:latin typeface="+mn-lt"/>
            </a:endParaRPr>
          </a:p>
          <a:p>
            <a:endParaRPr lang="en-US"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41</a:t>
            </a:fld>
            <a:endParaRPr lang="en-US">
              <a:solidFill>
                <a:prstClr val="black"/>
              </a:solidFill>
            </a:endParaRPr>
          </a:p>
        </p:txBody>
      </p:sp>
    </p:spTree>
    <p:extLst>
      <p:ext uri="{BB962C8B-B14F-4D97-AF65-F5344CB8AC3E}">
        <p14:creationId xmlns:p14="http://schemas.microsoft.com/office/powerpoint/2010/main" val="1239289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REVIEW DAY 1 REVIEW</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1" kern="1200" dirty="0">
              <a:solidFill>
                <a:schemeClr val="tx1"/>
              </a:solidFill>
              <a:latin typeface="+mn-lt"/>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mn-lt"/>
                <a:ea typeface="+mn-ea"/>
                <a:cs typeface="+mn-cs"/>
              </a:rPr>
              <a:t>IMPLEMENT</a:t>
            </a:r>
            <a:r>
              <a:rPr lang="en-US" sz="1200" b="1" kern="1200" baseline="0" dirty="0">
                <a:solidFill>
                  <a:schemeClr val="tx1"/>
                </a:solidFill>
                <a:latin typeface="+mn-lt"/>
                <a:ea typeface="+mn-ea"/>
                <a:cs typeface="+mn-cs"/>
              </a:rPr>
              <a:t> </a:t>
            </a:r>
            <a:r>
              <a:rPr lang="en-US" sz="1200" b="0" kern="1200" baseline="0" dirty="0">
                <a:solidFill>
                  <a:schemeClr val="tx1"/>
                </a:solidFill>
                <a:latin typeface="+mn-lt"/>
                <a:ea typeface="+mn-ea"/>
                <a:cs typeface="+mn-cs"/>
              </a:rPr>
              <a:t>the review exercise for Day 1. </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0" kern="1200" dirty="0">
              <a:solidFill>
                <a:schemeClr val="tx1"/>
              </a:solidFill>
              <a:latin typeface="+mn-lt"/>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mn-lt"/>
                <a:ea typeface="+mn-ea"/>
                <a:cs typeface="+mn-cs"/>
              </a:rPr>
              <a:t>Briefly REVIEW </a:t>
            </a:r>
            <a:r>
              <a:rPr lang="en-US" sz="1200" b="0" kern="1200" dirty="0">
                <a:solidFill>
                  <a:schemeClr val="tx1"/>
                </a:solidFill>
                <a:latin typeface="+mn-lt"/>
                <a:ea typeface="+mn-ea"/>
                <a:cs typeface="+mn-cs"/>
              </a:rPr>
              <a:t>the Plan for Day 2.</a:t>
            </a:r>
          </a:p>
          <a:p>
            <a:pPr marL="228600" indent="-228600">
              <a:buFont typeface="+mj-lt"/>
              <a:buAutoNum type="arabicPeriod"/>
            </a:pPr>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ANSWER</a:t>
            </a:r>
            <a:r>
              <a:rPr lang="en-US" sz="1200" kern="1200" dirty="0">
                <a:solidFill>
                  <a:schemeClr val="tx1"/>
                </a:solidFill>
                <a:latin typeface="+mn-lt"/>
                <a:ea typeface="+mn-ea"/>
                <a:cs typeface="+mn-cs"/>
              </a:rPr>
              <a:t> questions.</a:t>
            </a:r>
            <a:endParaRPr lang="en-US" dirty="0"/>
          </a:p>
          <a:p>
            <a:endParaRPr lang="en-US" dirty="0"/>
          </a:p>
        </p:txBody>
      </p:sp>
      <p:sp>
        <p:nvSpPr>
          <p:cNvPr id="4" name="Slide Number Placeholder 3"/>
          <p:cNvSpPr>
            <a:spLocks noGrp="1"/>
          </p:cNvSpPr>
          <p:nvPr>
            <p:ph type="sldNum" sz="quarter" idx="10"/>
          </p:nvPr>
        </p:nvSpPr>
        <p:spPr/>
        <p:txBody>
          <a:bodyPr/>
          <a:lstStyle/>
          <a:p>
            <a:fld id="{5C7802B9-19CE-44CA-A411-FECAD07C464A}"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8057624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b="1" dirty="0"/>
              <a:t>STEPS to</a:t>
            </a:r>
            <a:r>
              <a:rPr lang="en-US" sz="1200" b="1" baseline="0" dirty="0"/>
              <a:t> PERFORM THE mRDT – IMPLEMENT a DEMONSTRATION</a:t>
            </a:r>
          </a:p>
          <a:p>
            <a:endParaRPr lang="en-US" sz="1200" b="1" kern="1200" baseline="0" dirty="0">
              <a:solidFill>
                <a:schemeClr val="tx1"/>
              </a:solidFill>
              <a:latin typeface="+mn-lt"/>
              <a:ea typeface="+mn-ea"/>
              <a:cs typeface="+mn-cs"/>
            </a:endParaRPr>
          </a:p>
          <a:p>
            <a:r>
              <a:rPr lang="en-US" sz="1200" b="1" kern="1200" baseline="0" dirty="0">
                <a:solidFill>
                  <a:schemeClr val="tx1"/>
                </a:solidFill>
                <a:latin typeface="+mn-lt"/>
                <a:ea typeface="+mn-ea"/>
                <a:cs typeface="+mn-cs"/>
              </a:rPr>
              <a:t>READING the Test Results </a:t>
            </a:r>
            <a:r>
              <a:rPr lang="en-US" sz="1200" kern="1200" baseline="0" dirty="0">
                <a:solidFill>
                  <a:schemeClr val="tx1"/>
                </a:solidFill>
                <a:latin typeface="+mn-lt"/>
                <a:ea typeface="+mn-ea"/>
                <a:cs typeface="+mn-cs"/>
              </a:rPr>
              <a:t> </a:t>
            </a:r>
          </a:p>
          <a:p>
            <a:pPr marL="628650" lvl="1" indent="-171450">
              <a:buFont typeface="Arial" panose="020B0604020202020204" pitchFamily="34" charset="0"/>
              <a:buChar char="•"/>
            </a:pPr>
            <a:r>
              <a:rPr lang="en-US" sz="1200" b="1" kern="1200" baseline="0" dirty="0">
                <a:solidFill>
                  <a:schemeClr val="tx1"/>
                </a:solidFill>
                <a:latin typeface="+mn-lt"/>
                <a:ea typeface="+mn-ea"/>
                <a:cs typeface="+mn-cs"/>
              </a:rPr>
              <a:t>POSITIVE TEST</a:t>
            </a:r>
            <a:r>
              <a:rPr lang="en-US" sz="1200" kern="1200" baseline="0" dirty="0">
                <a:solidFill>
                  <a:schemeClr val="tx1"/>
                </a:solidFill>
                <a:latin typeface="+mn-lt"/>
                <a:ea typeface="+mn-ea"/>
                <a:cs typeface="+mn-cs"/>
              </a:rPr>
              <a:t>: A line near letter </a:t>
            </a:r>
            <a:r>
              <a:rPr lang="en-US" sz="1200" b="1" kern="1200" baseline="0" dirty="0">
                <a:solidFill>
                  <a:schemeClr val="tx1"/>
                </a:solidFill>
                <a:latin typeface="+mn-lt"/>
                <a:ea typeface="+mn-ea"/>
                <a:cs typeface="+mn-cs"/>
              </a:rPr>
              <a:t>“C” (Control) AND a line near letter “T” or “</a:t>
            </a:r>
            <a:r>
              <a:rPr lang="en-US" sz="1200" b="1" kern="1200" baseline="0" dirty="0" err="1">
                <a:solidFill>
                  <a:schemeClr val="tx1"/>
                </a:solidFill>
                <a:latin typeface="+mn-lt"/>
                <a:ea typeface="+mn-ea"/>
                <a:cs typeface="+mn-cs"/>
              </a:rPr>
              <a:t>P.f</a:t>
            </a:r>
            <a:r>
              <a:rPr lang="en-US" sz="1200" b="1" kern="1200" baseline="0" dirty="0">
                <a:solidFill>
                  <a:schemeClr val="tx1"/>
                </a:solidFill>
                <a:latin typeface="+mn-lt"/>
                <a:ea typeface="+mn-ea"/>
                <a:cs typeface="+mn-cs"/>
              </a:rPr>
              <a:t>” (Test) mean </a:t>
            </a:r>
            <a:r>
              <a:rPr lang="en-US" sz="1200" kern="1200" baseline="0" dirty="0">
                <a:solidFill>
                  <a:schemeClr val="tx1"/>
                </a:solidFill>
                <a:latin typeface="+mn-lt"/>
                <a:ea typeface="+mn-ea"/>
                <a:cs typeface="+mn-cs"/>
              </a:rPr>
              <a:t>the client is </a:t>
            </a:r>
            <a:r>
              <a:rPr lang="en-US" sz="1200" b="1" kern="1200" baseline="0" dirty="0">
                <a:solidFill>
                  <a:schemeClr val="tx1"/>
                </a:solidFill>
                <a:latin typeface="+mn-lt"/>
                <a:ea typeface="+mn-ea"/>
                <a:cs typeface="+mn-cs"/>
              </a:rPr>
              <a:t>POSITIVE</a:t>
            </a:r>
            <a:r>
              <a:rPr lang="en-US" sz="1200" kern="1200" baseline="0" dirty="0">
                <a:solidFill>
                  <a:schemeClr val="tx1"/>
                </a:solidFill>
                <a:latin typeface="+mn-lt"/>
                <a:ea typeface="+mn-ea"/>
                <a:cs typeface="+mn-cs"/>
              </a:rPr>
              <a:t> for falciparum malaria—the deadly type of malaria. </a:t>
            </a:r>
          </a:p>
          <a:p>
            <a:pPr marL="628650" lvl="1" indent="-171450">
              <a:buFont typeface="Arial" panose="020B0604020202020204" pitchFamily="34" charset="0"/>
              <a:buChar char="•"/>
            </a:pPr>
            <a:endParaRPr lang="en-US" sz="1200" kern="1200" baseline="0" dirty="0">
              <a:solidFill>
                <a:schemeClr val="tx1"/>
              </a:solidFill>
              <a:latin typeface="+mn-lt"/>
              <a:ea typeface="+mn-ea"/>
              <a:cs typeface="+mn-cs"/>
            </a:endParaRP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kern="1200" baseline="0" dirty="0">
                <a:solidFill>
                  <a:schemeClr val="tx1"/>
                </a:solidFill>
                <a:latin typeface="+mn-lt"/>
                <a:ea typeface="+mn-ea"/>
                <a:cs typeface="+mn-cs"/>
              </a:rPr>
              <a:t>The test is </a:t>
            </a:r>
            <a:r>
              <a:rPr lang="en-US" sz="1200" b="1" kern="1200" baseline="0" dirty="0">
                <a:solidFill>
                  <a:schemeClr val="tx1"/>
                </a:solidFill>
                <a:latin typeface="+mn-lt"/>
                <a:ea typeface="+mn-ea"/>
                <a:cs typeface="+mn-cs"/>
              </a:rPr>
              <a:t>positive even if the line near “P.f” is faint.</a:t>
            </a:r>
            <a:r>
              <a:rPr lang="en-US" sz="1200" kern="1200" baseline="0" dirty="0">
                <a:solidFill>
                  <a:schemeClr val="tx1"/>
                </a:solidFill>
                <a:latin typeface="+mn-lt"/>
                <a:ea typeface="+mn-ea"/>
                <a:cs typeface="+mn-cs"/>
              </a:rPr>
              <a:t> </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sz="1200" kern="1200" baseline="0" dirty="0">
              <a:solidFill>
                <a:schemeClr val="tx1"/>
              </a:solidFill>
              <a:latin typeface="+mn-lt"/>
              <a:ea typeface="+mn-ea"/>
              <a:cs typeface="+mn-cs"/>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b="1" kern="1200" baseline="0" dirty="0">
                <a:solidFill>
                  <a:schemeClr val="tx1"/>
                </a:solidFill>
                <a:latin typeface="+mn-lt"/>
                <a:ea typeface="+mn-ea"/>
                <a:cs typeface="+mn-cs"/>
              </a:rPr>
              <a:t>NOTE</a:t>
            </a:r>
            <a:r>
              <a:rPr lang="en-US" sz="1200" kern="1200" baseline="0" dirty="0">
                <a:solidFill>
                  <a:schemeClr val="tx1"/>
                </a:solidFill>
                <a:latin typeface="+mn-lt"/>
                <a:ea typeface="+mn-ea"/>
                <a:cs typeface="+mn-cs"/>
              </a:rPr>
              <a:t>:  If the client has taken a complete course of anti-malaria medication in the last 14 days, a false positive RDT result may occur.  It can take up to 14 days for traces of the parasite to clear from the blood even though the parasite was killed by the ACT.</a:t>
            </a:r>
            <a:endParaRPr lang="en-US" sz="1200" dirty="0"/>
          </a:p>
          <a:p>
            <a:endParaRPr lang="en-US" sz="1200" b="1" kern="1200" baseline="0" dirty="0">
              <a:solidFill>
                <a:schemeClr val="tx1"/>
              </a:solidFill>
              <a:latin typeface="+mn-lt"/>
              <a:ea typeface="+mn-ea"/>
              <a:cs typeface="+mn-cs"/>
            </a:endParaRPr>
          </a:p>
          <a:p>
            <a:r>
              <a:rPr lang="en-US" sz="1200" b="1" kern="1200" baseline="0" dirty="0">
                <a:solidFill>
                  <a:schemeClr val="tx1"/>
                </a:solidFill>
                <a:latin typeface="+mn-lt"/>
                <a:ea typeface="+mn-ea"/>
                <a:cs typeface="+mn-cs"/>
              </a:rPr>
              <a:t>NEGATIVE TEST: </a:t>
            </a:r>
            <a:r>
              <a:rPr lang="en-US" sz="1200" kern="1200" baseline="0" dirty="0">
                <a:solidFill>
                  <a:schemeClr val="tx1"/>
                </a:solidFill>
                <a:latin typeface="+mn-lt"/>
                <a:ea typeface="+mn-ea"/>
                <a:cs typeface="+mn-cs"/>
              </a:rPr>
              <a:t>A line near letter </a:t>
            </a:r>
            <a:r>
              <a:rPr lang="en-US" sz="1200" b="1" kern="1200" baseline="0" dirty="0">
                <a:solidFill>
                  <a:schemeClr val="tx1"/>
                </a:solidFill>
                <a:latin typeface="+mn-lt"/>
                <a:ea typeface="+mn-ea"/>
                <a:cs typeface="+mn-cs"/>
              </a:rPr>
              <a:t>“C” and no line near </a:t>
            </a:r>
            <a:r>
              <a:rPr lang="en-US" sz="1200" kern="1200" baseline="0" dirty="0">
                <a:solidFill>
                  <a:schemeClr val="tx1"/>
                </a:solidFill>
                <a:latin typeface="+mn-lt"/>
                <a:ea typeface="+mn-ea"/>
                <a:cs typeface="+mn-cs"/>
              </a:rPr>
              <a:t>letter </a:t>
            </a:r>
            <a:r>
              <a:rPr lang="en-US" sz="1200" b="1" kern="1200" baseline="0" dirty="0">
                <a:solidFill>
                  <a:schemeClr val="tx1"/>
                </a:solidFill>
                <a:latin typeface="+mn-lt"/>
                <a:ea typeface="+mn-ea"/>
                <a:cs typeface="+mn-cs"/>
              </a:rPr>
              <a:t>“PAN” or “P.f” mean </a:t>
            </a:r>
            <a:r>
              <a:rPr lang="en-US" sz="1200" b="0" kern="1200" baseline="0" dirty="0">
                <a:solidFill>
                  <a:schemeClr val="tx1"/>
                </a:solidFill>
                <a:latin typeface="+mn-lt"/>
                <a:ea typeface="+mn-ea"/>
                <a:cs typeface="+mn-cs"/>
              </a:rPr>
              <a:t>the client </a:t>
            </a:r>
            <a:r>
              <a:rPr lang="en-US" sz="1200" b="1" kern="1200" baseline="0" dirty="0">
                <a:solidFill>
                  <a:schemeClr val="tx1"/>
                </a:solidFill>
                <a:latin typeface="+mn-lt"/>
                <a:ea typeface="+mn-ea"/>
                <a:cs typeface="+mn-cs"/>
              </a:rPr>
              <a:t>does not </a:t>
            </a:r>
            <a:r>
              <a:rPr lang="en-US" sz="1200" kern="1200" baseline="0" dirty="0">
                <a:solidFill>
                  <a:schemeClr val="tx1"/>
                </a:solidFill>
                <a:latin typeface="+mn-lt"/>
                <a:ea typeface="+mn-ea"/>
                <a:cs typeface="+mn-cs"/>
              </a:rPr>
              <a:t>have malaria.</a:t>
            </a:r>
            <a:endParaRPr lang="en-US" sz="1200"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42</a:t>
            </a:fld>
            <a:endParaRPr lang="en-US">
              <a:solidFill>
                <a:prstClr val="black"/>
              </a:solidFill>
            </a:endParaRPr>
          </a:p>
        </p:txBody>
      </p:sp>
    </p:spTree>
    <p:extLst>
      <p:ext uri="{BB962C8B-B14F-4D97-AF65-F5344CB8AC3E}">
        <p14:creationId xmlns:p14="http://schemas.microsoft.com/office/powerpoint/2010/main" val="26039901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b="1" dirty="0"/>
              <a:t>STEPS to</a:t>
            </a:r>
            <a:r>
              <a:rPr lang="en-US" sz="1200" b="1" baseline="0" dirty="0"/>
              <a:t> PERFORM THE mRDT – IMPLEMENT a DEMONSTRATION</a:t>
            </a:r>
          </a:p>
          <a:p>
            <a:endParaRPr lang="en-US" sz="1200" b="1" kern="1200" baseline="0" dirty="0">
              <a:solidFill>
                <a:schemeClr val="tx1"/>
              </a:solidFill>
              <a:latin typeface="+mn-lt"/>
              <a:ea typeface="+mn-ea"/>
              <a:cs typeface="+mn-cs"/>
            </a:endParaRPr>
          </a:p>
          <a:p>
            <a:r>
              <a:rPr lang="en-US" sz="1200" b="1" kern="1200" baseline="0" dirty="0">
                <a:solidFill>
                  <a:schemeClr val="tx1"/>
                </a:solidFill>
                <a:latin typeface="+mn-lt"/>
                <a:ea typeface="+mn-ea"/>
                <a:cs typeface="+mn-cs"/>
              </a:rPr>
              <a:t>READING the Test Results</a:t>
            </a:r>
            <a:endParaRPr lang="en-US" sz="1200" kern="1200" baseline="0" dirty="0">
              <a:solidFill>
                <a:schemeClr val="tx1"/>
              </a:solidFill>
              <a:latin typeface="+mn-lt"/>
              <a:ea typeface="+mn-ea"/>
              <a:cs typeface="+mn-cs"/>
            </a:endParaRPr>
          </a:p>
          <a:p>
            <a:pPr marL="628650" lvl="1" indent="-171450">
              <a:buFont typeface="Arial" panose="020B0604020202020204" pitchFamily="34" charset="0"/>
              <a:buChar char="•"/>
            </a:pPr>
            <a:r>
              <a:rPr lang="en-US" sz="1200" b="1" kern="1200" baseline="0" dirty="0">
                <a:solidFill>
                  <a:schemeClr val="tx1"/>
                </a:solidFill>
                <a:latin typeface="+mn-lt"/>
                <a:ea typeface="+mn-ea"/>
                <a:cs typeface="+mn-cs"/>
              </a:rPr>
              <a:t>NEGATIVE TEST: </a:t>
            </a:r>
            <a:r>
              <a:rPr lang="en-US" sz="1200" kern="1200" baseline="0" dirty="0">
                <a:solidFill>
                  <a:schemeClr val="tx1"/>
                </a:solidFill>
                <a:latin typeface="+mn-lt"/>
                <a:ea typeface="+mn-ea"/>
                <a:cs typeface="+mn-cs"/>
              </a:rPr>
              <a:t>A line near letter </a:t>
            </a:r>
            <a:r>
              <a:rPr lang="en-US" sz="1200" b="1" kern="1200" baseline="0" dirty="0">
                <a:solidFill>
                  <a:schemeClr val="tx1"/>
                </a:solidFill>
                <a:latin typeface="+mn-lt"/>
                <a:ea typeface="+mn-ea"/>
                <a:cs typeface="+mn-cs"/>
              </a:rPr>
              <a:t>“C” and no line near </a:t>
            </a:r>
            <a:r>
              <a:rPr lang="en-US" sz="1200" kern="1200" baseline="0" dirty="0">
                <a:solidFill>
                  <a:schemeClr val="tx1"/>
                </a:solidFill>
                <a:latin typeface="+mn-lt"/>
                <a:ea typeface="+mn-ea"/>
                <a:cs typeface="+mn-cs"/>
              </a:rPr>
              <a:t>letter</a:t>
            </a:r>
            <a:r>
              <a:rPr lang="en-US" sz="1200" b="1" kern="1200" baseline="0" dirty="0">
                <a:solidFill>
                  <a:schemeClr val="tx1"/>
                </a:solidFill>
                <a:latin typeface="+mn-lt"/>
                <a:ea typeface="+mn-ea"/>
                <a:cs typeface="+mn-cs"/>
              </a:rPr>
              <a:t> “P.f” means </a:t>
            </a:r>
            <a:r>
              <a:rPr lang="en-US" sz="1200" b="0" kern="1200" baseline="0" dirty="0">
                <a:solidFill>
                  <a:schemeClr val="tx1"/>
                </a:solidFill>
                <a:latin typeface="+mn-lt"/>
                <a:ea typeface="+mn-ea"/>
                <a:cs typeface="+mn-cs"/>
              </a:rPr>
              <a:t>the client </a:t>
            </a:r>
            <a:r>
              <a:rPr lang="en-US" sz="1200" b="1" kern="1200" baseline="0" dirty="0">
                <a:solidFill>
                  <a:schemeClr val="tx1"/>
                </a:solidFill>
                <a:latin typeface="+mn-lt"/>
                <a:ea typeface="+mn-ea"/>
                <a:cs typeface="+mn-cs"/>
              </a:rPr>
              <a:t>does not </a:t>
            </a:r>
            <a:r>
              <a:rPr lang="en-US" sz="1200" kern="1200" baseline="0" dirty="0">
                <a:solidFill>
                  <a:schemeClr val="tx1"/>
                </a:solidFill>
                <a:latin typeface="+mn-lt"/>
                <a:ea typeface="+mn-ea"/>
                <a:cs typeface="+mn-cs"/>
              </a:rPr>
              <a:t>have malaria.</a:t>
            </a:r>
            <a:endParaRPr lang="en-US" sz="1200"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43</a:t>
            </a:fld>
            <a:endParaRPr lang="en-US">
              <a:solidFill>
                <a:prstClr val="black"/>
              </a:solidFill>
            </a:endParaRPr>
          </a:p>
        </p:txBody>
      </p:sp>
    </p:spTree>
    <p:extLst>
      <p:ext uri="{BB962C8B-B14F-4D97-AF65-F5344CB8AC3E}">
        <p14:creationId xmlns:p14="http://schemas.microsoft.com/office/powerpoint/2010/main" val="673417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b="1" dirty="0"/>
              <a:t>STEPS to</a:t>
            </a:r>
            <a:r>
              <a:rPr lang="en-US" sz="1200" b="1" baseline="0" dirty="0"/>
              <a:t> PERFORM THE mRDT – IMPLEMENT a DEMONSTRATION</a:t>
            </a:r>
          </a:p>
          <a:p>
            <a:endParaRPr lang="en-US" sz="1200" b="1" kern="1200" baseline="0" dirty="0">
              <a:solidFill>
                <a:schemeClr val="tx1"/>
              </a:solidFill>
              <a:latin typeface="+mn-lt"/>
              <a:ea typeface="+mn-ea"/>
              <a:cs typeface="+mn-cs"/>
            </a:endParaRPr>
          </a:p>
          <a:p>
            <a:r>
              <a:rPr lang="en-US" sz="1200" b="1" kern="1200" baseline="0" dirty="0">
                <a:solidFill>
                  <a:schemeClr val="tx1"/>
                </a:solidFill>
                <a:latin typeface="+mn-lt"/>
                <a:ea typeface="+mn-ea"/>
                <a:cs typeface="+mn-cs"/>
              </a:rPr>
              <a:t>READING the Test Results</a:t>
            </a:r>
          </a:p>
          <a:p>
            <a:pPr marL="628650" lvl="1" indent="-171450">
              <a:buFont typeface="Arial" panose="020B0604020202020204" pitchFamily="34" charset="0"/>
              <a:buChar char="•"/>
            </a:pPr>
            <a:r>
              <a:rPr lang="en-US" sz="1200" b="1" kern="1200" baseline="0" dirty="0">
                <a:solidFill>
                  <a:schemeClr val="tx1"/>
                </a:solidFill>
                <a:latin typeface="+mn-lt"/>
                <a:ea typeface="+mn-ea"/>
                <a:cs typeface="+mn-cs"/>
              </a:rPr>
              <a:t>EXPLAIN:</a:t>
            </a:r>
            <a:r>
              <a:rPr lang="en-US" sz="1200" kern="1200" baseline="0" dirty="0">
                <a:solidFill>
                  <a:schemeClr val="tx1"/>
                </a:solidFill>
                <a:latin typeface="+mn-lt"/>
                <a:ea typeface="+mn-ea"/>
                <a:cs typeface="+mn-cs"/>
              </a:rPr>
              <a:t> If there is no line near the “C” (“C” = Control) then the test is not working properly.</a:t>
            </a:r>
          </a:p>
          <a:p>
            <a:pPr marL="628650" lvl="1" indent="-171450">
              <a:buFont typeface="Arial" panose="020B0604020202020204" pitchFamily="34" charset="0"/>
              <a:buChar char="•"/>
            </a:pPr>
            <a:endParaRPr lang="en-US" sz="1200" kern="1200" baseline="0" dirty="0">
              <a:solidFill>
                <a:schemeClr val="tx1"/>
              </a:solidFill>
              <a:latin typeface="+mn-lt"/>
              <a:ea typeface="+mn-ea"/>
              <a:cs typeface="+mn-cs"/>
            </a:endParaRPr>
          </a:p>
          <a:p>
            <a:pPr marL="628650" lvl="1" indent="-171450">
              <a:buFont typeface="Arial" panose="020B0604020202020204" pitchFamily="34" charset="0"/>
              <a:buChar char="•"/>
            </a:pPr>
            <a:r>
              <a:rPr lang="en-US" sz="1200" b="1" kern="1200" baseline="0" dirty="0">
                <a:solidFill>
                  <a:schemeClr val="tx1"/>
                </a:solidFill>
                <a:latin typeface="+mn-lt"/>
                <a:ea typeface="+mn-ea"/>
                <a:cs typeface="+mn-cs"/>
              </a:rPr>
              <a:t>REPEAT </a:t>
            </a:r>
            <a:r>
              <a:rPr lang="en-US" sz="1200" kern="1200" baseline="0" dirty="0">
                <a:solidFill>
                  <a:schemeClr val="tx1"/>
                </a:solidFill>
                <a:latin typeface="+mn-lt"/>
                <a:ea typeface="+mn-ea"/>
                <a:cs typeface="+mn-cs"/>
              </a:rPr>
              <a:t>the test using a new RDT if no “C” control line appears.</a:t>
            </a:r>
            <a:endParaRPr lang="en-US" sz="1200"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44</a:t>
            </a:fld>
            <a:endParaRPr lang="en-US">
              <a:solidFill>
                <a:prstClr val="black"/>
              </a:solidFill>
            </a:endParaRPr>
          </a:p>
        </p:txBody>
      </p:sp>
    </p:spTree>
    <p:extLst>
      <p:ext uri="{BB962C8B-B14F-4D97-AF65-F5344CB8AC3E}">
        <p14:creationId xmlns:p14="http://schemas.microsoft.com/office/powerpoint/2010/main" val="19256427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mj-lt"/>
              <a:buNone/>
            </a:pPr>
            <a:r>
              <a:rPr lang="en-US" sz="1200" b="1" dirty="0">
                <a:solidFill>
                  <a:schemeClr val="bg1"/>
                </a:solidFill>
              </a:rPr>
              <a:t>PREPARE TO DO THE MALARIA TEST </a:t>
            </a:r>
            <a:endParaRPr lang="en-US" sz="1200" b="1" dirty="0"/>
          </a:p>
          <a:p>
            <a:pPr marL="228600" indent="-228600">
              <a:buFont typeface="+mj-lt"/>
              <a:buAutoNum type="arabicPeriod"/>
            </a:pPr>
            <a:endParaRPr lang="en-US" sz="1200" b="1" dirty="0"/>
          </a:p>
          <a:p>
            <a:pPr marL="228600" indent="-228600">
              <a:buFont typeface="+mj-lt"/>
              <a:buAutoNum type="arabicPeriod"/>
            </a:pPr>
            <a:r>
              <a:rPr lang="en-US" sz="1200" b="1" baseline="0" dirty="0"/>
              <a:t>ASK PARTICIPANTS  to use the RDT page in the SCG</a:t>
            </a:r>
          </a:p>
          <a:p>
            <a:pPr marL="228600" indent="-228600">
              <a:buFont typeface="+mj-lt"/>
              <a:buAutoNum type="arabicPeriod"/>
            </a:pPr>
            <a:endParaRPr lang="en-US" sz="1200" baseline="0" dirty="0"/>
          </a:p>
          <a:p>
            <a:pPr marL="228600" indent="-228600">
              <a:buFont typeface="+mj-lt"/>
              <a:buAutoNum type="arabicPeriod"/>
            </a:pPr>
            <a:r>
              <a:rPr lang="en-US" sz="1200" b="1" baseline="0" dirty="0"/>
              <a:t>INTRODUCE</a:t>
            </a:r>
            <a:r>
              <a:rPr lang="en-US" sz="1200" baseline="0" dirty="0"/>
              <a:t> the exercise to learn how to do the test.</a:t>
            </a:r>
            <a:endParaRPr lang="en-US" sz="1200" dirty="0"/>
          </a:p>
          <a:p>
            <a:pPr lvl="1">
              <a:buFont typeface="Wingdings" pitchFamily="2" charset="2"/>
              <a:buChar char="ü"/>
            </a:pPr>
            <a:r>
              <a:rPr lang="en-US" sz="1200" b="0" dirty="0"/>
              <a:t>Get into pairs.</a:t>
            </a:r>
          </a:p>
          <a:p>
            <a:pPr lvl="1">
              <a:buFont typeface="Wingdings" pitchFamily="2" charset="2"/>
              <a:buChar char="ü"/>
            </a:pPr>
            <a:r>
              <a:rPr lang="en-US" sz="1200" b="0" dirty="0"/>
              <a:t>Have your Malaria RDT instructions—found</a:t>
            </a:r>
            <a:r>
              <a:rPr lang="en-US" sz="1200" b="0" baseline="0" dirty="0"/>
              <a:t> in your Resource Materials—w</a:t>
            </a:r>
            <a:r>
              <a:rPr lang="en-US" sz="1200" b="0" dirty="0"/>
              <a:t>ith you.</a:t>
            </a:r>
          </a:p>
          <a:p>
            <a:pPr lvl="1">
              <a:buFont typeface="Wingdings" pitchFamily="2" charset="2"/>
              <a:buChar char="ü"/>
            </a:pPr>
            <a:r>
              <a:rPr lang="en-US" sz="1200" b="0" dirty="0"/>
              <a:t>Work together to learn the method.</a:t>
            </a:r>
          </a:p>
          <a:p>
            <a:pPr lvl="1">
              <a:buFont typeface="Wingdings" pitchFamily="2" charset="2"/>
              <a:buChar char="ü"/>
            </a:pPr>
            <a:r>
              <a:rPr lang="en-US" sz="1200" b="0" dirty="0"/>
              <a:t>Ask questions whenever you have one.</a:t>
            </a:r>
          </a:p>
          <a:p>
            <a:pPr lvl="1">
              <a:buFont typeface="Wingdings" pitchFamily="2" charset="2"/>
              <a:buChar char="ü"/>
            </a:pPr>
            <a:endParaRPr lang="en-US" sz="1200" b="0" dirty="0"/>
          </a:p>
          <a:p>
            <a:pPr marL="228600" indent="-228600">
              <a:buFont typeface="+mj-lt"/>
              <a:buAutoNum type="arabicPeriod"/>
            </a:pPr>
            <a:r>
              <a:rPr lang="en-US" sz="1200" b="1" dirty="0"/>
              <a:t>DISTRIBUTE </a:t>
            </a:r>
            <a:r>
              <a:rPr lang="en-US" sz="1200" b="0" dirty="0"/>
              <a:t>a sample</a:t>
            </a:r>
            <a:r>
              <a:rPr lang="en-US" sz="1200" b="0" baseline="0" dirty="0"/>
              <a:t> kit on the table at the front of each pair.</a:t>
            </a:r>
            <a:endParaRPr lang="en-US" sz="1200" dirty="0"/>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42577109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a:solidFill>
                  <a:schemeClr val="bg1"/>
                </a:solidFill>
              </a:rPr>
              <a:t>PRACTICE DOING THE mRDT WITH A PARTNER</a:t>
            </a:r>
          </a:p>
          <a:p>
            <a:endParaRPr lang="en-US" sz="1200" b="1" dirty="0"/>
          </a:p>
          <a:p>
            <a:pPr marL="228600" indent="-228600">
              <a:buFont typeface="+mj-lt"/>
              <a:buAutoNum type="arabicPeriod"/>
            </a:pPr>
            <a:r>
              <a:rPr lang="en-US" sz="1200" b="1" dirty="0"/>
              <a:t>ANNOUNCE</a:t>
            </a:r>
            <a:r>
              <a:rPr lang="en-US" sz="1200" dirty="0"/>
              <a:t> the activity:  Everyone</a:t>
            </a:r>
            <a:r>
              <a:rPr lang="en-US" sz="1200" baseline="0" dirty="0"/>
              <a:t> must do an i</a:t>
            </a:r>
            <a:r>
              <a:rPr lang="en-US" sz="1200" dirty="0"/>
              <a:t>ndividual practice using the kit.</a:t>
            </a:r>
          </a:p>
          <a:p>
            <a:pPr marL="228600" indent="-228600">
              <a:buFont typeface="+mj-lt"/>
              <a:buAutoNum type="arabicPeriod"/>
            </a:pPr>
            <a:endParaRPr lang="en-US" sz="1200" dirty="0"/>
          </a:p>
          <a:p>
            <a:pPr marL="228600" indent="-228600">
              <a:buFont typeface="+mj-lt"/>
              <a:buAutoNum type="arabicPeriod"/>
            </a:pPr>
            <a:r>
              <a:rPr lang="en-US" sz="1200" b="1" dirty="0"/>
              <a:t>PREPARE</a:t>
            </a:r>
            <a:r>
              <a:rPr lang="en-US" sz="1200" baseline="0" dirty="0"/>
              <a:t> the materials.</a:t>
            </a:r>
          </a:p>
          <a:p>
            <a:pPr marL="228600" indent="-228600">
              <a:buFont typeface="+mj-lt"/>
              <a:buAutoNum type="arabicPeriod"/>
            </a:pPr>
            <a:endParaRPr lang="en-US" sz="1200" baseline="0" dirty="0"/>
          </a:p>
          <a:p>
            <a:pPr marL="228600" indent="-228600">
              <a:buFont typeface="+mj-lt"/>
              <a:buAutoNum type="arabicPeriod"/>
            </a:pPr>
            <a:r>
              <a:rPr lang="en-US" sz="1200" b="1" baseline="0" dirty="0"/>
              <a:t>SHOW</a:t>
            </a:r>
            <a:r>
              <a:rPr lang="en-US" sz="1200" baseline="0" dirty="0"/>
              <a:t> the slides and </a:t>
            </a:r>
            <a:r>
              <a:rPr lang="en-US" sz="1200" b="1" baseline="0" dirty="0"/>
              <a:t>ANNOUNCE</a:t>
            </a:r>
            <a:r>
              <a:rPr lang="en-US" sz="1200" baseline="0" dirty="0"/>
              <a:t> the steps as the Drug Sellers practice doing them.</a:t>
            </a:r>
          </a:p>
          <a:p>
            <a:pPr marL="228600" indent="-228600">
              <a:buFont typeface="+mj-lt"/>
              <a:buAutoNum type="arabicPeriod"/>
            </a:pPr>
            <a:endParaRPr lang="en-US" sz="1200" baseline="0" dirty="0"/>
          </a:p>
          <a:p>
            <a:pPr marL="228600" indent="-228600">
              <a:buFont typeface="+mj-lt"/>
              <a:buAutoNum type="arabicPeriod"/>
            </a:pPr>
            <a:r>
              <a:rPr lang="en-US" sz="1200" b="1" baseline="0" dirty="0"/>
              <a:t>REPEAT</a:t>
            </a:r>
            <a:r>
              <a:rPr lang="en-US" sz="1200" baseline="0" dirty="0"/>
              <a:t> the practice activity for the other partner while waiting 20 minutes for the results of the test.</a:t>
            </a:r>
          </a:p>
          <a:p>
            <a:pPr marL="228600" indent="-228600">
              <a:buFont typeface="+mj-lt"/>
              <a:buAutoNum type="arabicPeriod"/>
            </a:pPr>
            <a:endParaRPr lang="en-US" sz="1200" baseline="0" dirty="0"/>
          </a:p>
          <a:p>
            <a:pPr marL="228600" marR="0" indent="-228600" algn="l" defTabSz="457200" rtl="0" eaLnBrk="0" fontAlgn="base" latinLnBrk="0" hangingPunct="0">
              <a:lnSpc>
                <a:spcPct val="100000"/>
              </a:lnSpc>
              <a:spcBef>
                <a:spcPct val="30000"/>
              </a:spcBef>
              <a:spcAft>
                <a:spcPct val="0"/>
              </a:spcAft>
              <a:buClrTx/>
              <a:buSzTx/>
              <a:buFont typeface="+mj-lt"/>
              <a:buAutoNum type="arabicPeriod"/>
              <a:tabLst/>
              <a:defRPr/>
            </a:pPr>
            <a:r>
              <a:rPr lang="en-US" sz="1200" b="1" baseline="0" dirty="0"/>
              <a:t>DISCUSS</a:t>
            </a:r>
            <a:r>
              <a:rPr lang="en-US" sz="1200" baseline="0" dirty="0"/>
              <a:t> the practice and </a:t>
            </a:r>
            <a:r>
              <a:rPr lang="en-US" sz="1200" b="1" baseline="0" dirty="0"/>
              <a:t>CLARIFY</a:t>
            </a:r>
            <a:r>
              <a:rPr lang="en-US" sz="1200" baseline="0" dirty="0"/>
              <a:t> any questions or confusing.</a:t>
            </a:r>
          </a:p>
          <a:p>
            <a:endParaRPr lang="en-US" sz="1200"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46</a:t>
            </a:fld>
            <a:endParaRPr lang="en-US">
              <a:solidFill>
                <a:prstClr val="black"/>
              </a:solidFill>
            </a:endParaRPr>
          </a:p>
        </p:txBody>
      </p:sp>
    </p:spTree>
    <p:extLst>
      <p:ext uri="{BB962C8B-B14F-4D97-AF65-F5344CB8AC3E}">
        <p14:creationId xmlns:p14="http://schemas.microsoft.com/office/powerpoint/2010/main" val="16851283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mj-lt"/>
              <a:buNone/>
            </a:pPr>
            <a:r>
              <a:rPr lang="en-US" sz="1200" b="1" dirty="0"/>
              <a:t>READING</a:t>
            </a:r>
            <a:r>
              <a:rPr lang="en-US" sz="1200" b="1" baseline="0" dirty="0"/>
              <a:t> THE TEST RESULTS</a:t>
            </a:r>
          </a:p>
          <a:p>
            <a:pPr marL="0" indent="0">
              <a:buFont typeface="+mj-lt"/>
              <a:buNone/>
            </a:pPr>
            <a:endParaRPr lang="en-US" sz="1200" b="1" dirty="0"/>
          </a:p>
          <a:p>
            <a:pPr marL="228600" indent="-228600">
              <a:buFont typeface="+mj-lt"/>
              <a:buAutoNum type="arabicPeriod"/>
            </a:pPr>
            <a:r>
              <a:rPr lang="en-US" sz="1200" b="1" dirty="0"/>
              <a:t>REVIEW</a:t>
            </a:r>
            <a:r>
              <a:rPr lang="en-US" sz="1200" dirty="0"/>
              <a:t> the three possible test results (positive, negative, invalid) using the job aid as a guide.</a:t>
            </a:r>
          </a:p>
          <a:p>
            <a:pPr marL="228600" indent="-228600">
              <a:buFont typeface="+mj-lt"/>
              <a:buAutoNum type="arabicPeriod"/>
            </a:pPr>
            <a:endParaRPr lang="en-US" sz="1200" dirty="0"/>
          </a:p>
          <a:p>
            <a:pPr marL="228600" indent="-228600">
              <a:buFont typeface="+mj-lt"/>
              <a:buAutoNum type="arabicPeriod"/>
            </a:pPr>
            <a:r>
              <a:rPr lang="en-US" sz="1200" b="1" dirty="0"/>
              <a:t>ASK</a:t>
            </a:r>
            <a:r>
              <a:rPr lang="en-US" sz="1200" dirty="0"/>
              <a:t> trainees to interpret the results of their own tests. </a:t>
            </a:r>
          </a:p>
          <a:p>
            <a:pPr marL="228600" indent="-228600">
              <a:buFont typeface="+mj-lt"/>
              <a:buAutoNum type="arabicPeriod"/>
            </a:pPr>
            <a:endParaRPr lang="en-US" sz="1200" dirty="0"/>
          </a:p>
          <a:p>
            <a:pPr marL="228600" indent="-228600">
              <a:buFont typeface="+mj-lt"/>
              <a:buAutoNum type="arabicPeriod"/>
            </a:pPr>
            <a:r>
              <a:rPr lang="en-US" sz="1200" b="1" dirty="0"/>
              <a:t>CHECK</a:t>
            </a:r>
            <a:r>
              <a:rPr lang="en-US" sz="1200" baseline="0" dirty="0"/>
              <a:t> t</a:t>
            </a:r>
            <a:r>
              <a:rPr lang="en-US" sz="1200" dirty="0"/>
              <a:t>o make sure they have interpreted correctly. (</a:t>
            </a:r>
            <a:r>
              <a:rPr lang="en-US" sz="1200" b="1" dirty="0"/>
              <a:t>SHOW</a:t>
            </a:r>
            <a:r>
              <a:rPr lang="en-US" sz="1200" baseline="0" dirty="0"/>
              <a:t> any positive results to everyone in the class.)</a:t>
            </a:r>
          </a:p>
          <a:p>
            <a:pPr marL="228600" indent="-228600">
              <a:buFont typeface="+mj-lt"/>
              <a:buAutoNum type="arabicPeriod"/>
            </a:pPr>
            <a:endParaRPr lang="en-US" sz="1200" dirty="0"/>
          </a:p>
          <a:p>
            <a:pPr marL="228600" indent="-228600">
              <a:buFont typeface="+mj-lt"/>
              <a:buAutoNum type="arabicPeriod"/>
            </a:pPr>
            <a:r>
              <a:rPr lang="en-US" sz="1200" b="1" dirty="0"/>
              <a:t>WRITE</a:t>
            </a:r>
            <a:r>
              <a:rPr lang="en-US" sz="1200" baseline="0" dirty="0"/>
              <a:t> the results on the </a:t>
            </a:r>
            <a:r>
              <a:rPr lang="en-US" sz="1200" b="1" baseline="0" dirty="0"/>
              <a:t>FLIPCHART</a:t>
            </a:r>
            <a:r>
              <a:rPr lang="en-US" sz="1200" baseline="0" dirty="0"/>
              <a:t> and </a:t>
            </a:r>
            <a:r>
              <a:rPr lang="en-US" sz="1200" b="1" baseline="0" dirty="0"/>
              <a:t>ANALYZE</a:t>
            </a:r>
            <a:r>
              <a:rPr lang="en-US" sz="1200" baseline="0" dirty="0"/>
              <a:t> the findings.</a:t>
            </a:r>
            <a:endParaRPr lang="en-US" sz="1200" dirty="0"/>
          </a:p>
          <a:p>
            <a:endParaRPr lang="en-US" sz="1200"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47</a:t>
            </a:fld>
            <a:endParaRPr lang="en-US">
              <a:solidFill>
                <a:prstClr val="black"/>
              </a:solidFill>
            </a:endParaRPr>
          </a:p>
        </p:txBody>
      </p:sp>
    </p:spTree>
    <p:extLst>
      <p:ext uri="{BB962C8B-B14F-4D97-AF65-F5344CB8AC3E}">
        <p14:creationId xmlns:p14="http://schemas.microsoft.com/office/powerpoint/2010/main" val="109850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mj-lt"/>
              <a:buNone/>
            </a:pPr>
            <a:r>
              <a:rPr lang="en-US" sz="1200" b="1" dirty="0">
                <a:solidFill>
                  <a:schemeClr val="bg1"/>
                </a:solidFill>
              </a:rPr>
              <a:t>QUIZ:  READING RDT RESULTS</a:t>
            </a:r>
          </a:p>
          <a:p>
            <a:pPr marL="0" indent="0">
              <a:buFont typeface="+mj-lt"/>
              <a:buNone/>
            </a:pPr>
            <a:endParaRPr lang="en-US" sz="1200" b="1" dirty="0"/>
          </a:p>
          <a:p>
            <a:pPr marL="228600" indent="-228600">
              <a:buFont typeface="+mj-lt"/>
              <a:buAutoNum type="arabicPeriod"/>
            </a:pPr>
            <a:r>
              <a:rPr lang="en-US" sz="1200" b="1" dirty="0"/>
              <a:t>DISTRIBUTE the HANDOUT: Malaria RDT Practice</a:t>
            </a:r>
            <a:r>
              <a:rPr lang="en-US" sz="1200" b="1" baseline="0" dirty="0"/>
              <a:t> Quiz</a:t>
            </a:r>
            <a:endParaRPr lang="en-US" sz="1200" b="1" dirty="0"/>
          </a:p>
          <a:p>
            <a:pPr marL="628650" lvl="1" indent="-171450">
              <a:buFont typeface="Arial" panose="020B0604020202020204" pitchFamily="34" charset="0"/>
              <a:buChar char="•"/>
            </a:pPr>
            <a:r>
              <a:rPr lang="en-US" sz="1200" b="1" dirty="0"/>
              <a:t>INSTRUCT</a:t>
            </a:r>
            <a:r>
              <a:rPr lang="en-US" sz="1200" dirty="0"/>
              <a:t> trainees</a:t>
            </a:r>
            <a:r>
              <a:rPr lang="en-US" sz="1200" baseline="0" dirty="0"/>
              <a:t> to take the quiz and decide if the test results are Positive, Negative or Invalid for malaria and to be prepared to say WHY.</a:t>
            </a:r>
          </a:p>
          <a:p>
            <a:pPr marL="685800" lvl="1" indent="-228600">
              <a:buFont typeface="Arial" panose="020B0604020202020204" pitchFamily="34" charset="0"/>
              <a:buChar char="•"/>
            </a:pPr>
            <a:r>
              <a:rPr lang="en-US" sz="1200" b="1" baseline="0" dirty="0"/>
              <a:t>GIVE</a:t>
            </a:r>
            <a:r>
              <a:rPr lang="en-US" sz="1200" baseline="0" dirty="0"/>
              <a:t> the trainees 5 minutes to complete the quiz.</a:t>
            </a:r>
          </a:p>
          <a:p>
            <a:pPr marL="685800" lvl="1" indent="-228600">
              <a:buFont typeface="Arial" panose="020B0604020202020204" pitchFamily="34" charset="0"/>
              <a:buChar char="•"/>
            </a:pPr>
            <a:endParaRPr lang="en-US" sz="1200" baseline="0" dirty="0"/>
          </a:p>
          <a:p>
            <a:pPr marL="228600" indent="-228600">
              <a:buFont typeface="+mj-lt"/>
              <a:buAutoNum type="arabicPeriod"/>
            </a:pPr>
            <a:r>
              <a:rPr lang="en-US" sz="1200" b="1" baseline="0" dirty="0"/>
              <a:t>REVIEW</a:t>
            </a:r>
            <a:r>
              <a:rPr lang="en-US" sz="1200" baseline="0" dirty="0"/>
              <a:t> the test results and </a:t>
            </a:r>
            <a:r>
              <a:rPr lang="en-US" sz="1200" b="1" baseline="0" dirty="0"/>
              <a:t>DISCUSS</a:t>
            </a:r>
            <a:r>
              <a:rPr lang="en-US" sz="1200" baseline="0" dirty="0"/>
              <a:t> the answers.</a:t>
            </a:r>
          </a:p>
          <a:p>
            <a:pPr marL="685800" lvl="1" indent="-228600">
              <a:buAutoNum type="arabicPeriod"/>
            </a:pPr>
            <a:r>
              <a:rPr lang="en-US" sz="1200" baseline="0" dirty="0"/>
              <a:t>Is NEGATIVE.  </a:t>
            </a:r>
            <a:r>
              <a:rPr lang="en-US" sz="1200" b="1" baseline="0" dirty="0"/>
              <a:t>ASK</a:t>
            </a:r>
            <a:r>
              <a:rPr lang="en-US" sz="1200" baseline="0" dirty="0"/>
              <a:t>:  What do you do if you get this result?  </a:t>
            </a:r>
            <a:r>
              <a:rPr lang="en-US" sz="1200" i="1" baseline="0" dirty="0"/>
              <a:t>Treat for fever (Panadol) and refer to Health Center if fever is for 1 week or more.</a:t>
            </a:r>
          </a:p>
          <a:p>
            <a:pPr marL="685800" lvl="1" indent="-228600">
              <a:buAutoNum type="arabicPeriod"/>
            </a:pPr>
            <a:endParaRPr lang="en-US" sz="1200" baseline="0" dirty="0"/>
          </a:p>
          <a:p>
            <a:pPr marL="685800" lvl="1" indent="-228600">
              <a:buAutoNum type="arabicPeriod"/>
            </a:pPr>
            <a:r>
              <a:rPr lang="en-US" sz="1200" baseline="0" dirty="0"/>
              <a:t>Is INVALID (no control stripe).  </a:t>
            </a:r>
            <a:r>
              <a:rPr lang="en-US" sz="1200" b="1" baseline="0" dirty="0"/>
              <a:t>ASK</a:t>
            </a:r>
            <a:r>
              <a:rPr lang="en-US" sz="1200" baseline="0" dirty="0"/>
              <a:t>: What do you do if you get this result?   </a:t>
            </a:r>
            <a:r>
              <a:rPr lang="en-US" sz="1200" i="1" baseline="0" dirty="0"/>
              <a:t>Repeat the test.</a:t>
            </a:r>
            <a:endParaRPr lang="en-US" sz="1200"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48</a:t>
            </a:fld>
            <a:endParaRPr lang="en-US">
              <a:solidFill>
                <a:prstClr val="black"/>
              </a:solidFill>
            </a:endParaRPr>
          </a:p>
        </p:txBody>
      </p:sp>
    </p:spTree>
    <p:extLst>
      <p:ext uri="{BB962C8B-B14F-4D97-AF65-F5344CB8AC3E}">
        <p14:creationId xmlns:p14="http://schemas.microsoft.com/office/powerpoint/2010/main" val="17807454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a:solidFill>
                  <a:schemeClr val="bg1"/>
                </a:solidFill>
              </a:rPr>
              <a:t>QUIZ:  READING RDT RESULTS</a:t>
            </a:r>
            <a:endParaRPr lang="en-US" sz="1200" b="1" dirty="0"/>
          </a:p>
          <a:p>
            <a:endParaRPr lang="en-US" sz="1200" b="1" dirty="0"/>
          </a:p>
          <a:p>
            <a:r>
              <a:rPr lang="en-US" sz="1200" b="1" dirty="0"/>
              <a:t>INSTRUCT</a:t>
            </a:r>
            <a:r>
              <a:rPr lang="en-US" sz="1200" dirty="0"/>
              <a:t> trainees</a:t>
            </a:r>
            <a:r>
              <a:rPr lang="en-US" sz="1200" baseline="0" dirty="0"/>
              <a:t> to decide if the test results are Positive, Negative or Invalid for malaria and to be prepared to say </a:t>
            </a:r>
            <a:r>
              <a:rPr lang="en-US" sz="1200" b="1" baseline="0" dirty="0"/>
              <a:t>WHY</a:t>
            </a:r>
            <a:r>
              <a:rPr lang="en-US" sz="1200" baseline="0" dirty="0"/>
              <a:t>.</a:t>
            </a:r>
          </a:p>
          <a:p>
            <a:endParaRPr lang="en-US" sz="1200" baseline="0" dirty="0"/>
          </a:p>
          <a:p>
            <a:pPr marL="228600" indent="-228600">
              <a:buNone/>
            </a:pPr>
            <a:r>
              <a:rPr lang="en-US" sz="1200" baseline="0" dirty="0"/>
              <a:t>3. Is NEGATIVE.  </a:t>
            </a:r>
            <a:r>
              <a:rPr lang="en-US" sz="1200" b="1" baseline="0" dirty="0"/>
              <a:t>ASK</a:t>
            </a:r>
            <a:r>
              <a:rPr lang="en-US" sz="1200" baseline="0" dirty="0"/>
              <a:t>:  What do you do if you get this result?  </a:t>
            </a:r>
            <a:r>
              <a:rPr lang="en-US" sz="1200" i="1" baseline="0" dirty="0"/>
              <a:t>Treat for fever (Panadol) and refer to Health Center if fever is for 1 week or more</a:t>
            </a:r>
          </a:p>
          <a:p>
            <a:pPr marL="228600" indent="-228600">
              <a:buNone/>
            </a:pPr>
            <a:endParaRPr lang="en-US" sz="1200" i="1" baseline="0" dirty="0"/>
          </a:p>
          <a:p>
            <a:pPr marL="228600" marR="0" indent="-228600" algn="l" defTabSz="457200" rtl="0" eaLnBrk="0" fontAlgn="base" latinLnBrk="0" hangingPunct="0">
              <a:lnSpc>
                <a:spcPct val="100000"/>
              </a:lnSpc>
              <a:spcBef>
                <a:spcPct val="30000"/>
              </a:spcBef>
              <a:spcAft>
                <a:spcPct val="0"/>
              </a:spcAft>
              <a:buClrTx/>
              <a:buSzTx/>
              <a:buFontTx/>
              <a:buNone/>
              <a:tabLst/>
              <a:defRPr/>
            </a:pPr>
            <a:r>
              <a:rPr lang="en-US" sz="1200" baseline="0" dirty="0"/>
              <a:t>4. Is POSITIVE.  </a:t>
            </a:r>
            <a:r>
              <a:rPr lang="en-US" sz="1200" b="1" baseline="0" dirty="0"/>
              <a:t>ASK</a:t>
            </a:r>
            <a:r>
              <a:rPr lang="en-US" sz="1200" baseline="0" dirty="0"/>
              <a:t>:  What do you do if you get this result?  </a:t>
            </a:r>
            <a:r>
              <a:rPr lang="en-US" sz="1200" i="1" baseline="0" dirty="0"/>
              <a:t>Treat for malaria and fever.</a:t>
            </a:r>
          </a:p>
          <a:p>
            <a:pPr marL="228600" indent="-228600">
              <a:buAutoNum type="arabicPeriod" startAt="3"/>
            </a:pPr>
            <a:endParaRPr lang="en-US" sz="1200" baseline="0" dirty="0"/>
          </a:p>
          <a:p>
            <a:pPr marL="228600" indent="-228600">
              <a:buAutoNum type="arabicPeriod" startAt="3"/>
            </a:pPr>
            <a:endParaRPr lang="en-US" sz="1200"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49</a:t>
            </a:fld>
            <a:endParaRPr lang="en-US">
              <a:solidFill>
                <a:prstClr val="black"/>
              </a:solidFill>
            </a:endParaRPr>
          </a:p>
        </p:txBody>
      </p:sp>
    </p:spTree>
    <p:extLst>
      <p:ext uri="{BB962C8B-B14F-4D97-AF65-F5344CB8AC3E}">
        <p14:creationId xmlns:p14="http://schemas.microsoft.com/office/powerpoint/2010/main" val="392470252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b="1" dirty="0">
                <a:solidFill>
                  <a:schemeClr val="bg1"/>
                </a:solidFill>
              </a:rPr>
              <a:t>QUIZ:  READING RDT RESULTS</a:t>
            </a:r>
            <a:endParaRPr lang="en-US" sz="1200" b="1" dirty="0"/>
          </a:p>
          <a:p>
            <a:endParaRPr lang="en-US" sz="1200" b="1" dirty="0"/>
          </a:p>
          <a:p>
            <a:r>
              <a:rPr lang="en-US" sz="1200" b="1" dirty="0"/>
              <a:t>INSTRUCT</a:t>
            </a:r>
            <a:r>
              <a:rPr lang="en-US" sz="1200" dirty="0"/>
              <a:t> trainees</a:t>
            </a:r>
            <a:r>
              <a:rPr lang="en-US" sz="1200" baseline="0" dirty="0"/>
              <a:t> to decide if the test results are Positive, Negative or Invalid for malaria and to be prepared to say WHY.</a:t>
            </a:r>
          </a:p>
          <a:p>
            <a:endParaRPr lang="en-US" sz="1200" baseline="0" dirty="0"/>
          </a:p>
          <a:p>
            <a:r>
              <a:rPr lang="en-US" sz="1200" baseline="0" dirty="0"/>
              <a:t>5. Is POSITIVE.  </a:t>
            </a:r>
            <a:r>
              <a:rPr lang="en-US" sz="1200" b="1" baseline="0" dirty="0"/>
              <a:t>ASK</a:t>
            </a:r>
            <a:r>
              <a:rPr lang="en-US" sz="1200" baseline="0" dirty="0"/>
              <a:t>:  What do you do if you get this result?  </a:t>
            </a:r>
            <a:r>
              <a:rPr lang="en-US" sz="1200" i="1" baseline="0" dirty="0"/>
              <a:t>Treat for malaria and fever.</a:t>
            </a:r>
          </a:p>
          <a:p>
            <a:endParaRPr lang="en-US" sz="1200" i="1" baseline="0" dirty="0"/>
          </a:p>
          <a:p>
            <a:r>
              <a:rPr lang="en-US" sz="1200" baseline="0" dirty="0"/>
              <a:t>6. Is INVALID.  </a:t>
            </a:r>
            <a:r>
              <a:rPr lang="en-US" sz="1200" b="1" baseline="0" dirty="0"/>
              <a:t>ASK</a:t>
            </a:r>
            <a:r>
              <a:rPr lang="en-US" sz="1200" baseline="0" dirty="0"/>
              <a:t>: What do you do if you get this result?   </a:t>
            </a:r>
            <a:r>
              <a:rPr lang="en-US" sz="1200" i="1" baseline="0" dirty="0"/>
              <a:t>Repeat the test.</a:t>
            </a:r>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50</a:t>
            </a:fld>
            <a:endParaRPr lang="en-US">
              <a:solidFill>
                <a:prstClr val="black"/>
              </a:solidFill>
            </a:endParaRPr>
          </a:p>
        </p:txBody>
      </p:sp>
    </p:spTree>
    <p:extLst>
      <p:ext uri="{BB962C8B-B14F-4D97-AF65-F5344CB8AC3E}">
        <p14:creationId xmlns:p14="http://schemas.microsoft.com/office/powerpoint/2010/main" val="110908841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Calibri" panose="020F0502020204030204" pitchFamily="34" charset="0"/>
              </a:rPr>
              <a:t>PRESENT</a:t>
            </a:r>
            <a:r>
              <a:rPr lang="en-US" sz="1200" dirty="0">
                <a:latin typeface="Calibri" panose="020F0502020204030204" pitchFamily="34" charset="0"/>
              </a:rPr>
              <a:t> </a:t>
            </a:r>
            <a:r>
              <a:rPr lang="en-US" sz="1200" b="1" dirty="0">
                <a:latin typeface="Calibri" panose="020F0502020204030204" pitchFamily="34" charset="0"/>
              </a:rPr>
              <a:t>COMMON PITFALLS of </a:t>
            </a:r>
            <a:r>
              <a:rPr lang="en-US" sz="1200" b="1" cap="none" dirty="0">
                <a:latin typeface="Calibri" panose="020F0502020204030204" pitchFamily="34" charset="0"/>
              </a:rPr>
              <a:t>m</a:t>
            </a:r>
            <a:r>
              <a:rPr lang="en-US" sz="1200" b="1" dirty="0">
                <a:latin typeface="Calibri" panose="020F0502020204030204" pitchFamily="34" charset="0"/>
              </a:rPr>
              <a:t>RDT TESTING </a:t>
            </a:r>
          </a:p>
          <a:p>
            <a:endParaRPr lang="en-US" sz="1200" b="0" dirty="0">
              <a:latin typeface="Calibri" panose="020F0502020204030204" pitchFamily="34" charset="0"/>
            </a:endParaRPr>
          </a:p>
          <a:p>
            <a:pPr marL="228600" indent="-228600">
              <a:buFont typeface="+mj-lt"/>
              <a:buAutoNum type="arabicPeriod"/>
            </a:pPr>
            <a:r>
              <a:rPr lang="en-US" sz="1200" b="1" dirty="0">
                <a:latin typeface="Calibri" panose="020F0502020204030204" pitchFamily="34" charset="0"/>
              </a:rPr>
              <a:t>REVIEW</a:t>
            </a:r>
            <a:r>
              <a:rPr lang="en-US" sz="1200" b="0" dirty="0">
                <a:latin typeface="Calibri" panose="020F0502020204030204" pitchFamily="34" charset="0"/>
              </a:rPr>
              <a:t> some</a:t>
            </a:r>
            <a:r>
              <a:rPr lang="en-US" sz="1200" b="0" baseline="0" dirty="0">
                <a:latin typeface="Calibri" panose="020F0502020204030204" pitchFamily="34" charset="0"/>
              </a:rPr>
              <a:t> the common pitfalls of mRDT testing.  </a:t>
            </a:r>
          </a:p>
          <a:p>
            <a:pPr marL="571500" lvl="1" indent="-228600">
              <a:buFont typeface="Arial" panose="020B0604020202020204" pitchFamily="34" charset="0"/>
              <a:buChar char="•"/>
            </a:pPr>
            <a:r>
              <a:rPr lang="en-US" sz="1200" b="1" baseline="0" dirty="0">
                <a:latin typeface="Calibri" panose="020F0502020204030204" pitchFamily="34" charset="0"/>
              </a:rPr>
              <a:t>READ</a:t>
            </a:r>
            <a:r>
              <a:rPr lang="en-US" sz="1200" b="0" baseline="0" dirty="0">
                <a:latin typeface="Calibri" panose="020F0502020204030204" pitchFamily="34" charset="0"/>
              </a:rPr>
              <a:t> the pitfall.</a:t>
            </a:r>
          </a:p>
          <a:p>
            <a:pPr marL="571500" lvl="1" indent="-228600">
              <a:buFont typeface="Arial" panose="020B0604020202020204" pitchFamily="34" charset="0"/>
              <a:buChar char="•"/>
            </a:pPr>
            <a:r>
              <a:rPr lang="en-US" sz="1200" b="1" baseline="0" dirty="0">
                <a:latin typeface="Calibri" panose="020F0502020204030204" pitchFamily="34" charset="0"/>
              </a:rPr>
              <a:t>INVITE</a:t>
            </a:r>
            <a:r>
              <a:rPr lang="en-US" sz="1200" b="0" baseline="0" dirty="0">
                <a:latin typeface="Calibri" panose="020F0502020204030204" pitchFamily="34" charset="0"/>
              </a:rPr>
              <a:t> reaction from the participants.</a:t>
            </a:r>
          </a:p>
          <a:p>
            <a:pPr marL="571500" lvl="1" indent="-228600">
              <a:buFont typeface="Arial" panose="020B0604020202020204" pitchFamily="34" charset="0"/>
              <a:buChar char="•"/>
            </a:pPr>
            <a:endParaRPr lang="en-US" sz="1200" b="0" baseline="0" dirty="0">
              <a:latin typeface="Calibri" panose="020F0502020204030204" pitchFamily="34" charset="0"/>
            </a:endParaRPr>
          </a:p>
          <a:p>
            <a:pPr marL="228600" lvl="0" indent="-228600">
              <a:buFont typeface="+mj-lt"/>
              <a:buAutoNum type="arabicPeriod"/>
            </a:pPr>
            <a:r>
              <a:rPr lang="en-US" sz="1200" b="1" baseline="0" dirty="0">
                <a:latin typeface="Calibri" panose="020F0502020204030204" pitchFamily="34" charset="0"/>
              </a:rPr>
              <a:t>ENCOURAGE</a:t>
            </a:r>
            <a:r>
              <a:rPr lang="en-US" sz="1200" b="0" baseline="0" dirty="0">
                <a:latin typeface="Calibri" panose="020F0502020204030204" pitchFamily="34" charset="0"/>
              </a:rPr>
              <a:t> participants to guard against these problems.</a:t>
            </a:r>
          </a:p>
          <a:p>
            <a:pPr marL="228600" lvl="0" indent="-228600">
              <a:buFont typeface="+mj-lt"/>
              <a:buAutoNum type="arabicPeriod"/>
            </a:pPr>
            <a:endParaRPr lang="en-US" sz="1200" b="0" baseline="0" dirty="0">
              <a:latin typeface="Calibri" panose="020F0502020204030204" pitchFamily="34" charset="0"/>
            </a:endParaRPr>
          </a:p>
          <a:p>
            <a:pPr marL="228600" lvl="0" indent="-228600">
              <a:buFont typeface="+mj-lt"/>
              <a:buAutoNum type="arabicPeriod"/>
            </a:pPr>
            <a:r>
              <a:rPr lang="en-US" sz="1200" b="1" baseline="0" dirty="0">
                <a:latin typeface="Calibri" panose="020F0502020204030204" pitchFamily="34" charset="0"/>
              </a:rPr>
              <a:t>REMIND</a:t>
            </a:r>
            <a:r>
              <a:rPr lang="en-US" sz="1200" b="0" baseline="0" dirty="0">
                <a:latin typeface="Calibri" panose="020F0502020204030204" pitchFamily="34" charset="0"/>
              </a:rPr>
              <a:t> them that: ERRORS CAN LEAD TO A FALSE RESULT.</a:t>
            </a:r>
            <a:endParaRPr lang="en-US" sz="1200" b="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AF9C99E2-CF5C-4868-A10A-C660E6D2E85F}" type="slidenum">
              <a:rPr lang="en-US" smtClean="0"/>
              <a:t>51</a:t>
            </a:fld>
            <a:endParaRPr lang="en-US"/>
          </a:p>
        </p:txBody>
      </p:sp>
    </p:spTree>
    <p:extLst>
      <p:ext uri="{BB962C8B-B14F-4D97-AF65-F5344CB8AC3E}">
        <p14:creationId xmlns:p14="http://schemas.microsoft.com/office/powerpoint/2010/main" val="530801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latin typeface="+mn-lt"/>
              </a:rPr>
              <a:t>PRESENT</a:t>
            </a:r>
            <a:r>
              <a:rPr lang="en-US" sz="1200" b="1" baseline="0" dirty="0">
                <a:latin typeface="+mn-lt"/>
              </a:rPr>
              <a:t> THE </a:t>
            </a:r>
            <a:r>
              <a:rPr lang="en-US" sz="1200" b="1" dirty="0">
                <a:latin typeface="+mn-lt"/>
              </a:rPr>
              <a:t>DAY 1 TEST QUESTIONS</a:t>
            </a:r>
          </a:p>
          <a:p>
            <a:endParaRPr lang="en-US" dirty="0"/>
          </a:p>
          <a:p>
            <a:pPr marL="228600" indent="-228600">
              <a:buFont typeface="+mj-lt"/>
              <a:buAutoNum type="arabicPeriod"/>
            </a:pPr>
            <a:r>
              <a:rPr lang="en-US" b="1" dirty="0"/>
              <a:t>DISPLAY</a:t>
            </a:r>
            <a:r>
              <a:rPr lang="en-US" dirty="0"/>
              <a:t> the test</a:t>
            </a:r>
            <a:r>
              <a:rPr lang="en-US" baseline="0" dirty="0"/>
              <a:t> questions while the trainees take the test.</a:t>
            </a:r>
          </a:p>
          <a:p>
            <a:pPr marL="228600" indent="-228600">
              <a:buFont typeface="+mj-lt"/>
              <a:buAutoNum type="arabicPeriod"/>
            </a:pPr>
            <a:endParaRPr lang="en-US" dirty="0"/>
          </a:p>
          <a:p>
            <a:pPr marL="228600" indent="-228600">
              <a:buFont typeface="+mj-lt"/>
              <a:buAutoNum type="arabicPeriod"/>
            </a:pPr>
            <a:r>
              <a:rPr lang="en-US" b="1" dirty="0"/>
              <a:t>READ</a:t>
            </a:r>
            <a:r>
              <a:rPr lang="en-US" baseline="0" dirty="0"/>
              <a:t> or </a:t>
            </a:r>
            <a:r>
              <a:rPr lang="en-US" b="1" baseline="0" dirty="0"/>
              <a:t>REVIEW</a:t>
            </a:r>
            <a:r>
              <a:rPr lang="en-US" baseline="0" dirty="0"/>
              <a:t> the Test Questions only if needed.  </a:t>
            </a:r>
          </a:p>
          <a:p>
            <a:pPr marL="228600" indent="-228600">
              <a:buFont typeface="+mj-lt"/>
              <a:buAutoNum type="arabicPeriod"/>
            </a:pPr>
            <a:endParaRPr lang="en-US" baseline="0" dirty="0"/>
          </a:p>
          <a:p>
            <a:pPr marL="228600" indent="-228600">
              <a:buFont typeface="+mj-lt"/>
              <a:buAutoNum type="arabicPeriod"/>
            </a:pPr>
            <a:r>
              <a:rPr lang="en-US" baseline="0" dirty="0"/>
              <a:t>After 10 minutes, </a:t>
            </a:r>
            <a:r>
              <a:rPr lang="en-US" b="1" baseline="0" dirty="0"/>
              <a:t>TELL</a:t>
            </a:r>
            <a:r>
              <a:rPr lang="en-US" baseline="0" dirty="0"/>
              <a:t> everyone to </a:t>
            </a:r>
            <a:r>
              <a:rPr lang="en-US" b="1" baseline="0" dirty="0"/>
              <a:t>STOP</a:t>
            </a:r>
            <a:r>
              <a:rPr lang="en-US" baseline="0" dirty="0"/>
              <a:t> and </a:t>
            </a:r>
            <a:r>
              <a:rPr lang="en-US" b="1" baseline="0" dirty="0"/>
              <a:t>TURN IN </a:t>
            </a:r>
            <a:r>
              <a:rPr lang="en-US" baseline="0" dirty="0"/>
              <a:t>their papers.  Be sure your </a:t>
            </a:r>
            <a:r>
              <a:rPr lang="en-US" b="1" baseline="0" dirty="0"/>
              <a:t>NAME</a:t>
            </a:r>
            <a:r>
              <a:rPr lang="en-US" baseline="0" dirty="0"/>
              <a:t> is on the paper.</a:t>
            </a:r>
          </a:p>
          <a:p>
            <a:pPr marL="228600" indent="-228600">
              <a:buFont typeface="+mj-lt"/>
              <a:buAutoNum type="arabicPeriod"/>
            </a:pPr>
            <a:endParaRPr lang="en-US" baseline="0" dirty="0"/>
          </a:p>
          <a:p>
            <a:pPr marL="228600" indent="-228600">
              <a:buFont typeface="+mj-lt"/>
              <a:buAutoNum type="arabicPeriod"/>
            </a:pPr>
            <a:r>
              <a:rPr lang="en-US" b="1" baseline="0" dirty="0"/>
              <a:t>REVIEW</a:t>
            </a:r>
            <a:r>
              <a:rPr lang="en-US" baseline="0" dirty="0"/>
              <a:t> – quickly – the correct answers to each question.  </a:t>
            </a:r>
          </a:p>
          <a:p>
            <a:pPr marL="228600" indent="-228600">
              <a:buFont typeface="+mj-lt"/>
              <a:buAutoNum type="arabicPeriod"/>
            </a:pPr>
            <a:endParaRPr lang="en-US" baseline="0" dirty="0"/>
          </a:p>
          <a:p>
            <a:pPr marL="228600" indent="-228600">
              <a:buFont typeface="+mj-lt"/>
              <a:buAutoNum type="arabicPeriod"/>
            </a:pPr>
            <a:r>
              <a:rPr lang="en-US" b="1" baseline="0" dirty="0"/>
              <a:t>CLARIFY</a:t>
            </a:r>
            <a:r>
              <a:rPr lang="en-US" baseline="0" dirty="0"/>
              <a:t> any questions.</a:t>
            </a:r>
          </a:p>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000FA49E-8A26-8C45-88A0-2118A81C9D99}"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7530724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baseline="0" dirty="0"/>
              <a:t>PRESENT </a:t>
            </a:r>
            <a:r>
              <a:rPr lang="en-US" sz="1200" b="1" dirty="0">
                <a:solidFill>
                  <a:schemeClr val="bg1"/>
                </a:solidFill>
              </a:rPr>
              <a:t>SAFETY BOX MANAGEMENT</a:t>
            </a:r>
            <a:endParaRPr lang="en-US" sz="1200" b="1" baseline="0" dirty="0"/>
          </a:p>
          <a:p>
            <a:endParaRPr lang="en-US" sz="1200" b="1" baseline="0" dirty="0"/>
          </a:p>
          <a:p>
            <a:pPr marL="228600" indent="-228600">
              <a:buFont typeface="+mj-lt"/>
              <a:buAutoNum type="arabicPeriod"/>
            </a:pPr>
            <a:r>
              <a:rPr lang="en-US" sz="1200" b="1" baseline="0" dirty="0"/>
              <a:t>PRESENT</a:t>
            </a:r>
            <a:r>
              <a:rPr lang="en-US" sz="1200" baseline="0" dirty="0"/>
              <a:t> the importance of managing the lancets used to do the finger prick for the Malaria RDT.  </a:t>
            </a:r>
          </a:p>
          <a:p>
            <a:pPr marL="628650" lvl="1" indent="-171450">
              <a:buFont typeface="Arial" panose="020B0604020202020204" pitchFamily="34" charset="0"/>
              <a:buChar char="•"/>
            </a:pPr>
            <a:r>
              <a:rPr lang="en-US" sz="1200" b="0" dirty="0"/>
              <a:t>Keep the box out of reach of children, in a place where it will not harm others. </a:t>
            </a:r>
          </a:p>
          <a:p>
            <a:pPr marL="628650" lvl="1" indent="-171450">
              <a:buFont typeface="Arial" panose="020B0604020202020204" pitchFamily="34" charset="0"/>
              <a:buChar char="•"/>
            </a:pPr>
            <a:r>
              <a:rPr lang="en-US" sz="1200" b="0" dirty="0"/>
              <a:t>Do not fill the Safety Box above the 'full' line.</a:t>
            </a:r>
          </a:p>
          <a:p>
            <a:pPr marL="628650" lvl="1" indent="-171450">
              <a:buFont typeface="Arial" panose="020B0604020202020204" pitchFamily="34" charset="0"/>
              <a:buChar char="•"/>
            </a:pPr>
            <a:r>
              <a:rPr lang="en-US" sz="1200" b="0" dirty="0"/>
              <a:t>Do not throw sharps in the normal household garbage.</a:t>
            </a:r>
          </a:p>
          <a:p>
            <a:pPr marL="628650" lvl="1" indent="-171450">
              <a:buFont typeface="Arial" panose="020B0604020202020204" pitchFamily="34" charset="0"/>
              <a:buChar char="•"/>
            </a:pPr>
            <a:endParaRPr lang="en-US" sz="1200" b="0" dirty="0"/>
          </a:p>
          <a:p>
            <a:pPr marL="228600" indent="-228600">
              <a:buFont typeface="+mj-lt"/>
              <a:buAutoNum type="arabicPeriod"/>
            </a:pPr>
            <a:r>
              <a:rPr lang="en-US" sz="1200" b="1" baseline="0" dirty="0"/>
              <a:t>REVIEW</a:t>
            </a:r>
            <a:r>
              <a:rPr lang="en-US" sz="1200" baseline="0" dirty="0"/>
              <a:t> the safety management steps in the slide.</a:t>
            </a:r>
            <a:endParaRPr lang="en-US" sz="1200"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52</a:t>
            </a:fld>
            <a:endParaRPr lang="en-US">
              <a:solidFill>
                <a:prstClr val="black"/>
              </a:solidFill>
            </a:endParaRPr>
          </a:p>
        </p:txBody>
      </p:sp>
    </p:spTree>
    <p:extLst>
      <p:ext uri="{BB962C8B-B14F-4D97-AF65-F5344CB8AC3E}">
        <p14:creationId xmlns:p14="http://schemas.microsoft.com/office/powerpoint/2010/main" val="33148452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pPr lvl="1" eaLnBrk="1" hangingPunct="1"/>
            <a:endParaRPr lang="en-US" i="1" baseline="0" dirty="0"/>
          </a:p>
          <a:p>
            <a:pPr lvl="0" eaLnBrk="1" hangingPunct="1"/>
            <a:endParaRPr lang="en-US" i="1" dirty="0"/>
          </a:p>
        </p:txBody>
      </p:sp>
      <p:sp>
        <p:nvSpPr>
          <p:cNvPr id="553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14265BD-67F2-416D-A7F8-867E6A0A0FF3}" type="slidenum">
              <a:rPr lang="en-US" smtClean="0">
                <a:solidFill>
                  <a:prstClr val="black"/>
                </a:solidFill>
              </a:rPr>
              <a:pPr fontAlgn="base">
                <a:spcBef>
                  <a:spcPct val="0"/>
                </a:spcBef>
                <a:spcAft>
                  <a:spcPct val="0"/>
                </a:spcAft>
                <a:defRPr/>
              </a:pPr>
              <a:t>53</a:t>
            </a:fld>
            <a:endParaRPr lang="en-US">
              <a:solidFill>
                <a:prstClr val="black"/>
              </a:solidFill>
            </a:endParaRPr>
          </a:p>
        </p:txBody>
      </p:sp>
    </p:spTree>
    <p:extLst>
      <p:ext uri="{BB962C8B-B14F-4D97-AF65-F5344CB8AC3E}">
        <p14:creationId xmlns:p14="http://schemas.microsoft.com/office/powerpoint/2010/main" val="35510051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lang="en-US" sz="900" b="1" dirty="0">
                <a:solidFill>
                  <a:prstClr val="black"/>
                </a:solidFill>
                <a:latin typeface="Calibri" panose="020F0502020204030204" pitchFamily="34" charset="0"/>
              </a:rPr>
              <a:t>There are substandard RDTs in the market. To be sure you diagnose correctly, use only RDTs of high quality!</a:t>
            </a:r>
          </a:p>
        </p:txBody>
      </p:sp>
      <p:sp>
        <p:nvSpPr>
          <p:cNvPr id="4" name="Slide Number Placeholder 3"/>
          <p:cNvSpPr>
            <a:spLocks noGrp="1"/>
          </p:cNvSpPr>
          <p:nvPr>
            <p:ph type="sldNum" sz="quarter" idx="10"/>
          </p:nvPr>
        </p:nvSpPr>
        <p:spPr/>
        <p:txBody>
          <a:bodyPr/>
          <a:lstStyle/>
          <a:p>
            <a:fld id="{AF9C99E2-CF5C-4868-A10A-C660E6D2E85F}" type="slidenum">
              <a:rPr lang="en-US" smtClean="0"/>
              <a:t>54</a:t>
            </a:fld>
            <a:endParaRPr lang="en-US"/>
          </a:p>
        </p:txBody>
      </p:sp>
    </p:spTree>
    <p:extLst>
      <p:ext uri="{BB962C8B-B14F-4D97-AF65-F5344CB8AC3E}">
        <p14:creationId xmlns:p14="http://schemas.microsoft.com/office/powerpoint/2010/main" val="332374645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chemeClr val="bg1"/>
                </a:solidFill>
                <a:latin typeface="+mn-lt"/>
              </a:rPr>
              <a:t>COMMON QUESTIONS ABOUT mRDT TESTING</a:t>
            </a:r>
          </a:p>
          <a:p>
            <a:endParaRPr lang="en-US" sz="1200" b="1" dirty="0">
              <a:solidFill>
                <a:schemeClr val="bg1"/>
              </a:solidFill>
              <a:latin typeface="+mn-lt"/>
            </a:endParaRPr>
          </a:p>
          <a:p>
            <a:pPr marL="228600" indent="-228600">
              <a:buFont typeface="+mj-lt"/>
              <a:buAutoNum type="arabicPeriod"/>
            </a:pPr>
            <a:r>
              <a:rPr lang="en-US" sz="1200" b="1" dirty="0"/>
              <a:t>READ</a:t>
            </a:r>
            <a:r>
              <a:rPr lang="en-US" sz="1200" b="1" baseline="0" dirty="0"/>
              <a:t> </a:t>
            </a:r>
            <a:r>
              <a:rPr lang="en-US" sz="1200" b="0" baseline="0" dirty="0"/>
              <a:t>the question.  </a:t>
            </a:r>
          </a:p>
          <a:p>
            <a:pPr marL="228600" indent="-228600">
              <a:buFont typeface="+mj-lt"/>
              <a:buAutoNum type="arabicPeriod"/>
            </a:pPr>
            <a:endParaRPr lang="en-US" sz="1200" b="0" baseline="0" dirty="0"/>
          </a:p>
          <a:p>
            <a:pPr marL="228600" indent="-228600">
              <a:buFont typeface="+mj-lt"/>
              <a:buAutoNum type="arabicPeriod"/>
            </a:pPr>
            <a:r>
              <a:rPr lang="en-US" sz="1200" b="1" baseline="0" dirty="0"/>
              <a:t>INVITE </a:t>
            </a:r>
            <a:r>
              <a:rPr lang="en-US" sz="1200" b="0" baseline="0" dirty="0"/>
              <a:t>participants to offer responses.</a:t>
            </a:r>
          </a:p>
          <a:p>
            <a:pPr marL="228600" indent="-228600">
              <a:buFont typeface="+mj-lt"/>
              <a:buAutoNum type="arabicPeriod"/>
            </a:pPr>
            <a:endParaRPr lang="en-US" sz="1200" b="0" baseline="0" dirty="0"/>
          </a:p>
          <a:p>
            <a:pPr marL="228600" indent="-228600">
              <a:buFont typeface="+mj-lt"/>
              <a:buAutoNum type="arabicPeriod"/>
            </a:pPr>
            <a:r>
              <a:rPr lang="en-US" sz="1200" b="1" baseline="0" dirty="0"/>
              <a:t>SHARE </a:t>
            </a:r>
            <a:r>
              <a:rPr lang="en-US" sz="1200" b="0" baseline="0" dirty="0"/>
              <a:t>the ‘official’ response.</a:t>
            </a:r>
          </a:p>
          <a:p>
            <a:pPr marL="228600" indent="-228600">
              <a:buFont typeface="+mj-lt"/>
              <a:buAutoNum type="arabicPeriod"/>
            </a:pPr>
            <a:endParaRPr lang="en-US" sz="1200" b="0" baseline="0" dirty="0"/>
          </a:p>
          <a:p>
            <a:pPr marL="228600" indent="-228600">
              <a:buFont typeface="+mj-lt"/>
              <a:buAutoNum type="arabicPeriod"/>
            </a:pPr>
            <a:r>
              <a:rPr lang="en-US" sz="1200" b="1" baseline="0" dirty="0"/>
              <a:t>ASK</a:t>
            </a:r>
            <a:r>
              <a:rPr lang="en-US" sz="1200" b="0" baseline="0" dirty="0"/>
              <a:t> for and </a:t>
            </a:r>
            <a:r>
              <a:rPr lang="en-US" sz="1200" b="1" baseline="0" dirty="0"/>
              <a:t>RESPOND</a:t>
            </a:r>
            <a:r>
              <a:rPr lang="en-US" sz="1200" b="0" baseline="0" dirty="0"/>
              <a:t> to questions for clarification.</a:t>
            </a:r>
          </a:p>
          <a:p>
            <a:pPr marL="228600" indent="-228600">
              <a:buFont typeface="+mj-lt"/>
              <a:buAutoNum type="arabicPeriod"/>
            </a:pPr>
            <a:endParaRPr lang="en-US" sz="1200" b="1" dirty="0"/>
          </a:p>
          <a:p>
            <a:r>
              <a:rPr lang="en-US" sz="1200" b="1" dirty="0"/>
              <a:t>Answers to the questions</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228600" marR="0" indent="-228600" algn="l" defTabSz="457200" rtl="0" eaLnBrk="0" fontAlgn="base" latinLnBrk="0" hangingPunct="0">
              <a:lnSpc>
                <a:spcPct val="100000"/>
              </a:lnSpc>
              <a:spcBef>
                <a:spcPct val="30000"/>
              </a:spcBef>
              <a:spcAft>
                <a:spcPct val="0"/>
              </a:spcAft>
              <a:buClrTx/>
              <a:buSzTx/>
              <a:buFont typeface="+mj-lt"/>
              <a:buAutoNum type="arabicPeriod"/>
              <a:tabLst/>
              <a:defRPr/>
            </a:pPr>
            <a:r>
              <a:rPr lang="en-US" sz="1200" b="1" kern="1200" dirty="0">
                <a:solidFill>
                  <a:schemeClr val="tx1"/>
                </a:solidFill>
                <a:effectLst/>
                <a:latin typeface="+mn-lt"/>
                <a:ea typeface="+mn-ea"/>
                <a:cs typeface="+mn-cs"/>
              </a:rPr>
              <a:t>Yes</a:t>
            </a:r>
            <a:r>
              <a:rPr lang="en-US" sz="1200" b="0" kern="1200" dirty="0">
                <a:solidFill>
                  <a:schemeClr val="tx1"/>
                </a:solidFill>
                <a:effectLst/>
                <a:latin typeface="+mn-lt"/>
                <a:ea typeface="+mn-ea"/>
                <a:cs typeface="+mn-cs"/>
              </a:rPr>
              <a:t>. If the patient has taken malaria medication in the last 14 days, he or she may test positive with some RDTs even if he or she no longer has malaria so before using an RDT on a febrile patient, you must ask the patient whether he or she has taken malaria medication within the last 2 weeks. If so, you should refer the patient to a health center with a microscope.</a:t>
            </a:r>
          </a:p>
          <a:p>
            <a:pPr marL="228600" marR="0" indent="-228600" algn="l" defTabSz="457200" rtl="0" eaLnBrk="0" fontAlgn="base" latinLnBrk="0" hangingPunct="0">
              <a:lnSpc>
                <a:spcPct val="100000"/>
              </a:lnSpc>
              <a:spcBef>
                <a:spcPct val="30000"/>
              </a:spcBef>
              <a:spcAft>
                <a:spcPct val="0"/>
              </a:spcAft>
              <a:buClrTx/>
              <a:buSzTx/>
              <a:buFont typeface="+mj-lt"/>
              <a:buAutoNum type="arabicPeriod"/>
              <a:tabLst/>
              <a:defRPr/>
            </a:pPr>
            <a:endParaRPr lang="en-US" sz="1200" b="0" kern="1200" dirty="0">
              <a:solidFill>
                <a:schemeClr val="tx1"/>
              </a:solidFill>
              <a:effectLst/>
              <a:latin typeface="+mn-lt"/>
              <a:ea typeface="+mn-ea"/>
              <a:cs typeface="+mn-cs"/>
            </a:endParaRPr>
          </a:p>
          <a:p>
            <a:pPr marL="228600" indent="-228600">
              <a:buFont typeface="+mj-lt"/>
              <a:buAutoNum type="arabicPeriod"/>
            </a:pPr>
            <a:r>
              <a:rPr lang="en-US" sz="1200" b="1" kern="1200" dirty="0">
                <a:solidFill>
                  <a:schemeClr val="tx1"/>
                </a:solidFill>
                <a:effectLst/>
                <a:latin typeface="+mn-lt"/>
                <a:ea typeface="+mn-ea"/>
                <a:cs typeface="+mn-cs"/>
              </a:rPr>
              <a:t>No</a:t>
            </a:r>
            <a:r>
              <a:rPr lang="en-US" sz="1200" b="0" kern="1200" dirty="0">
                <a:solidFill>
                  <a:schemeClr val="tx1"/>
                </a:solidFill>
                <a:effectLst/>
                <a:latin typeface="+mn-lt"/>
                <a:ea typeface="+mn-ea"/>
                <a:cs typeface="+mn-cs"/>
              </a:rPr>
              <a:t>. Assay diluent is the only liquid that will work.</a:t>
            </a:r>
          </a:p>
          <a:p>
            <a:pPr marL="228600" indent="-228600">
              <a:buFont typeface="+mj-lt"/>
              <a:buAutoNum type="arabicPeriod"/>
            </a:pPr>
            <a:endParaRPr lang="en-US" sz="1200" b="0" kern="1200" dirty="0">
              <a:solidFill>
                <a:schemeClr val="tx1"/>
              </a:solidFill>
              <a:effectLst/>
              <a:latin typeface="+mn-lt"/>
              <a:ea typeface="+mn-ea"/>
              <a:cs typeface="+mn-cs"/>
            </a:endParaRPr>
          </a:p>
          <a:p>
            <a:pPr marL="228600" indent="-228600">
              <a:buFont typeface="+mj-lt"/>
              <a:buAutoNum type="arabicPeriod"/>
            </a:pPr>
            <a:r>
              <a:rPr lang="en-US" sz="1200" b="1" kern="1200" dirty="0">
                <a:solidFill>
                  <a:schemeClr val="tx1"/>
                </a:solidFill>
                <a:effectLst/>
                <a:latin typeface="+mn-lt"/>
                <a:ea typeface="+mn-ea"/>
                <a:cs typeface="+mn-cs"/>
              </a:rPr>
              <a:t>A</a:t>
            </a:r>
            <a:r>
              <a:rPr lang="en-US" sz="1200" b="0" kern="1200" dirty="0">
                <a:solidFill>
                  <a:schemeClr val="tx1"/>
                </a:solidFill>
                <a:effectLst/>
                <a:latin typeface="+mn-lt"/>
                <a:ea typeface="+mn-ea"/>
                <a:cs typeface="+mn-cs"/>
              </a:rPr>
              <a:t> patient who tests negative, is very unlikely to have malaria. If you </a:t>
            </a:r>
            <a:r>
              <a:rPr lang="en-US" sz="1200" b="0" i="1" kern="1200" dirty="0">
                <a:solidFill>
                  <a:schemeClr val="tx1"/>
                </a:solidFill>
                <a:effectLst/>
                <a:latin typeface="+mn-lt"/>
                <a:ea typeface="+mn-ea"/>
                <a:cs typeface="+mn-cs"/>
              </a:rPr>
              <a:t>strongly </a:t>
            </a:r>
            <a:r>
              <a:rPr lang="en-US" sz="1200" b="0" kern="1200" dirty="0">
                <a:solidFill>
                  <a:schemeClr val="tx1"/>
                </a:solidFill>
                <a:effectLst/>
                <a:latin typeface="+mn-lt"/>
                <a:ea typeface="+mn-ea"/>
                <a:cs typeface="+mn-cs"/>
              </a:rPr>
              <a:t>suspect there is something wrong with the test that gave a negative result, you may repeat the test once using a new RDT, but this should </a:t>
            </a:r>
            <a:r>
              <a:rPr lang="en-US" sz="1200" b="0" i="1" kern="1200" dirty="0">
                <a:solidFill>
                  <a:schemeClr val="tx1"/>
                </a:solidFill>
                <a:effectLst/>
                <a:latin typeface="+mn-lt"/>
                <a:ea typeface="+mn-ea"/>
                <a:cs typeface="+mn-cs"/>
              </a:rPr>
              <a:t>rarely </a:t>
            </a:r>
            <a:r>
              <a:rPr lang="en-US" sz="1200" b="0" kern="1200" dirty="0">
                <a:solidFill>
                  <a:schemeClr val="tx1"/>
                </a:solidFill>
                <a:effectLst/>
                <a:latin typeface="+mn-lt"/>
                <a:ea typeface="+mn-ea"/>
                <a:cs typeface="+mn-cs"/>
              </a:rPr>
              <a:t>be necessary. If the second test is also negative patient’s symptoms are probably due to some other illness. You should refer him or her to a health center for further testing and follow the appropriate national guidelines.</a:t>
            </a:r>
          </a:p>
          <a:p>
            <a:pPr marL="342900" lvl="1" indent="0" algn="l">
              <a:buFont typeface="+mj-lt"/>
              <a:buNone/>
            </a:pPr>
            <a:r>
              <a:rPr lang="en-US" sz="1200" b="0" kern="1200" dirty="0">
                <a:solidFill>
                  <a:schemeClr val="tx1"/>
                </a:solidFill>
                <a:effectLst/>
                <a:latin typeface="+mn-lt"/>
                <a:ea typeface="+mn-ea"/>
                <a:cs typeface="+mn-cs"/>
              </a:rPr>
              <a:t>The exception is when a patient has symptoms consistent with </a:t>
            </a:r>
            <a:r>
              <a:rPr lang="en-US" sz="1200" b="0" i="1" kern="1200" dirty="0">
                <a:solidFill>
                  <a:schemeClr val="tx1"/>
                </a:solidFill>
                <a:effectLst/>
                <a:latin typeface="+mn-lt"/>
                <a:ea typeface="+mn-ea"/>
                <a:cs typeface="+mn-cs"/>
              </a:rPr>
              <a:t>severe </a:t>
            </a:r>
            <a:r>
              <a:rPr lang="en-US" sz="1200" b="0" kern="1200" dirty="0">
                <a:solidFill>
                  <a:schemeClr val="tx1"/>
                </a:solidFill>
                <a:effectLst/>
                <a:latin typeface="+mn-lt"/>
                <a:ea typeface="+mn-ea"/>
                <a:cs typeface="+mn-cs"/>
              </a:rPr>
              <a:t>malaria. In this case, it is appropriate to treat him or her with antimalarial drugs </a:t>
            </a:r>
            <a:r>
              <a:rPr lang="en-US" sz="1200" b="0" i="1" kern="1200" dirty="0">
                <a:solidFill>
                  <a:schemeClr val="tx1"/>
                </a:solidFill>
                <a:effectLst/>
                <a:latin typeface="+mn-lt"/>
                <a:ea typeface="+mn-ea"/>
                <a:cs typeface="+mn-cs"/>
              </a:rPr>
              <a:t>while referring </a:t>
            </a:r>
            <a:r>
              <a:rPr lang="en-US" sz="1200" b="0" kern="1200" dirty="0">
                <a:solidFill>
                  <a:schemeClr val="tx1"/>
                </a:solidFill>
                <a:effectLst/>
                <a:latin typeface="+mn-lt"/>
                <a:ea typeface="+mn-ea"/>
                <a:cs typeface="+mn-cs"/>
              </a:rPr>
              <a:t>them on immediately for further assessment. Delayed treatment of severe malaria may result in death, and RDT results are occasionally wrong.</a:t>
            </a:r>
          </a:p>
          <a:p>
            <a:pPr marL="342900" lvl="1" indent="0" algn="l">
              <a:buFont typeface="+mj-lt"/>
              <a:buNone/>
            </a:pPr>
            <a:endParaRPr lang="en-US" sz="1200" b="0" kern="1200" dirty="0">
              <a:solidFill>
                <a:schemeClr val="tx1"/>
              </a:solidFill>
              <a:effectLst/>
              <a:latin typeface="+mn-lt"/>
              <a:ea typeface="+mn-ea"/>
              <a:cs typeface="+mn-cs"/>
            </a:endParaRPr>
          </a:p>
          <a:p>
            <a:pPr marL="228600" indent="-228600">
              <a:buFont typeface="+mj-lt"/>
              <a:buAutoNum type="arabicPeriod"/>
            </a:pPr>
            <a:r>
              <a:rPr lang="en-US" sz="1200" b="1" kern="1200" dirty="0">
                <a:solidFill>
                  <a:schemeClr val="tx1"/>
                </a:solidFill>
                <a:effectLst/>
                <a:latin typeface="+mn-lt"/>
                <a:ea typeface="+mn-ea"/>
                <a:cs typeface="+mn-cs"/>
              </a:rPr>
              <a:t>T</a:t>
            </a:r>
            <a:r>
              <a:rPr lang="en-US" sz="1200" b="0" kern="1200" dirty="0">
                <a:solidFill>
                  <a:schemeClr val="tx1"/>
                </a:solidFill>
                <a:effectLst/>
                <a:latin typeface="+mn-lt"/>
                <a:ea typeface="+mn-ea"/>
                <a:cs typeface="+mn-cs"/>
              </a:rPr>
              <a:t>he gloves may have become contaminated with blood while you were doing the test. If you touch something while waiting for the test results, you could contaminate it with the gloves. If you examine other patients while you are waiting, you cannot keep wearing the gloves you have used with one patient while you attend another.</a:t>
            </a:r>
          </a:p>
          <a:p>
            <a:pPr marL="228600" indent="-228600">
              <a:buFont typeface="+mj-lt"/>
              <a:buAutoNum type="arabicPeriod"/>
            </a:pPr>
            <a:endParaRPr lang="en-US" sz="1200" b="0" kern="1200" dirty="0">
              <a:solidFill>
                <a:schemeClr val="tx1"/>
              </a:solidFill>
              <a:effectLst/>
              <a:latin typeface="+mn-lt"/>
              <a:ea typeface="+mn-ea"/>
              <a:cs typeface="+mn-cs"/>
            </a:endParaRPr>
          </a:p>
          <a:p>
            <a:pPr marL="342900" lvl="1" indent="0">
              <a:buFont typeface="+mj-lt"/>
              <a:buNone/>
            </a:pPr>
            <a:r>
              <a:rPr lang="en-US" sz="1200" b="0" kern="1200" dirty="0">
                <a:solidFill>
                  <a:schemeClr val="tx1"/>
                </a:solidFill>
                <a:effectLst/>
                <a:latin typeface="+mn-lt"/>
                <a:ea typeface="+mn-ea"/>
                <a:cs typeface="+mn-cs"/>
              </a:rPr>
              <a:t>Even if you are just sitting and waiting, blood on the gloves may contaminate other objects (such as pens) and eventually be ingested.</a:t>
            </a:r>
          </a:p>
          <a:p>
            <a:pPr marL="342900" lvl="1" indent="0">
              <a:buFont typeface="+mj-lt"/>
              <a:buNone/>
            </a:pPr>
            <a:endParaRPr lang="en-US" sz="1200" b="0" kern="1200" dirty="0">
              <a:solidFill>
                <a:schemeClr val="tx1"/>
              </a:solidFill>
              <a:effectLst/>
              <a:latin typeface="+mn-lt"/>
              <a:ea typeface="+mn-ea"/>
              <a:cs typeface="+mn-cs"/>
            </a:endParaRPr>
          </a:p>
          <a:p>
            <a:pPr marL="228600" marR="0" indent="-228600" algn="l" defTabSz="457200" rtl="0" eaLnBrk="0" fontAlgn="base" latinLnBrk="0" hangingPunct="0">
              <a:lnSpc>
                <a:spcPct val="100000"/>
              </a:lnSpc>
              <a:spcBef>
                <a:spcPct val="30000"/>
              </a:spcBef>
              <a:spcAft>
                <a:spcPct val="0"/>
              </a:spcAft>
              <a:buClrTx/>
              <a:buSzTx/>
              <a:buFont typeface="+mj-lt"/>
              <a:buAutoNum type="arabicPeriod"/>
              <a:tabLst/>
              <a:defRPr/>
            </a:pPr>
            <a:r>
              <a:rPr lang="en-US" sz="1200" b="1" kern="1200" dirty="0">
                <a:solidFill>
                  <a:schemeClr val="tx1"/>
                </a:solidFill>
                <a:effectLst/>
                <a:latin typeface="+mn-lt"/>
                <a:ea typeface="+mn-ea"/>
                <a:cs typeface="+mn-cs"/>
              </a:rPr>
              <a:t>No. </a:t>
            </a:r>
            <a:r>
              <a:rPr lang="en-US" sz="1200" b="0" kern="1200" dirty="0">
                <a:solidFill>
                  <a:schemeClr val="tx1"/>
                </a:solidFill>
                <a:effectLst/>
                <a:latin typeface="+mn-lt"/>
                <a:ea typeface="+mn-ea"/>
                <a:cs typeface="+mn-cs"/>
              </a:rPr>
              <a:t>If you dispose of gloves and other non-sharps in the sharps box, it will fill up very quickly.  Once it is full, you won’t have an appropriate place to discard sharps.  Y</a:t>
            </a:r>
            <a:r>
              <a:rPr lang="en-US" sz="1200" kern="1200" dirty="0">
                <a:solidFill>
                  <a:schemeClr val="tx1"/>
                </a:solidFill>
                <a:effectLst/>
                <a:latin typeface="+mn-lt"/>
                <a:ea typeface="+mn-ea"/>
                <a:cs typeface="+mn-cs"/>
              </a:rPr>
              <a:t>ou may discard the pipette (loop, capillary tube, straw) in the sharps box because it is small and heavily contaminated with blood.  Other than the blood-transfer device, the lancet is the only thing you should throw in the sharps box.  Other waste materials can be burned or buried in a rubbish pit. </a:t>
            </a:r>
          </a:p>
          <a:p>
            <a:pPr marL="228600" marR="0" indent="-228600" algn="l" defTabSz="457200" rtl="0" eaLnBrk="0" fontAlgn="base" latinLnBrk="0" hangingPunct="0">
              <a:lnSpc>
                <a:spcPct val="100000"/>
              </a:lnSpc>
              <a:spcBef>
                <a:spcPct val="30000"/>
              </a:spcBef>
              <a:spcAft>
                <a:spcPct val="0"/>
              </a:spcAft>
              <a:buClrTx/>
              <a:buSzTx/>
              <a:buFont typeface="+mj-lt"/>
              <a:buAutoNum type="arabicPeriod"/>
              <a:tabLst/>
              <a:defRPr/>
            </a:pPr>
            <a:endParaRPr lang="en-US" sz="1200" kern="1200" dirty="0">
              <a:solidFill>
                <a:schemeClr val="tx1"/>
              </a:solidFill>
              <a:effectLst/>
              <a:latin typeface="+mn-lt"/>
              <a:ea typeface="+mn-ea"/>
              <a:cs typeface="+mn-cs"/>
            </a:endParaRPr>
          </a:p>
          <a:p>
            <a:pPr marL="228600" marR="0" indent="-228600" algn="l" defTabSz="457200" rtl="0" eaLnBrk="0" fontAlgn="base" latinLnBrk="0" hangingPunct="0">
              <a:lnSpc>
                <a:spcPct val="100000"/>
              </a:lnSpc>
              <a:spcBef>
                <a:spcPct val="30000"/>
              </a:spcBef>
              <a:spcAft>
                <a:spcPct val="0"/>
              </a:spcAft>
              <a:buClrTx/>
              <a:buSzTx/>
              <a:buFont typeface="+mj-lt"/>
              <a:buAutoNum type="arabicPeriod"/>
              <a:tabLst/>
              <a:defRPr/>
            </a:pPr>
            <a:r>
              <a:rPr lang="en-US" sz="1200" b="1" kern="1200" dirty="0">
                <a:solidFill>
                  <a:schemeClr val="tx1"/>
                </a:solidFill>
                <a:effectLst/>
                <a:latin typeface="+mn-lt"/>
                <a:ea typeface="+mn-ea"/>
                <a:cs typeface="+mn-cs"/>
              </a:rPr>
              <a:t>YES</a:t>
            </a:r>
            <a:r>
              <a:rPr lang="en-US" sz="1200" kern="1200" dirty="0">
                <a:solidFill>
                  <a:schemeClr val="tx1"/>
                </a:solidFill>
                <a:effectLst/>
                <a:latin typeface="+mn-lt"/>
                <a:ea typeface="+mn-ea"/>
                <a:cs typeface="+mn-cs"/>
              </a:rPr>
              <a:t> – the</a:t>
            </a:r>
            <a:r>
              <a:rPr lang="en-US" sz="1200" kern="1200" baseline="0" dirty="0">
                <a:solidFill>
                  <a:schemeClr val="tx1"/>
                </a:solidFill>
                <a:effectLst/>
                <a:latin typeface="+mn-lt"/>
                <a:ea typeface="+mn-ea"/>
                <a:cs typeface="+mn-cs"/>
              </a:rPr>
              <a:t> types of malaria that need a PF/Pan test are VERY rare in Uganda. The PF only test is the test recommended for use in Uganda by WHO.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55</a:t>
            </a:fld>
            <a:endParaRPr lang="en-US">
              <a:solidFill>
                <a:prstClr val="black"/>
              </a:solidFill>
            </a:endParaRPr>
          </a:p>
        </p:txBody>
      </p:sp>
    </p:spTree>
    <p:extLst>
      <p:ext uri="{BB962C8B-B14F-4D97-AF65-F5344CB8AC3E}">
        <p14:creationId xmlns:p14="http://schemas.microsoft.com/office/powerpoint/2010/main" val="198600165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chemeClr val="bg1"/>
                </a:solidFill>
              </a:rPr>
              <a:t>COMMON OBJECTIONS FOR NOT USING mRDT </a:t>
            </a:r>
          </a:p>
          <a:p>
            <a:endParaRPr lang="en-US" sz="1200" b="1" dirty="0">
              <a:solidFill>
                <a:schemeClr val="bg1"/>
              </a:solidFill>
            </a:endParaRPr>
          </a:p>
          <a:p>
            <a:pPr marL="228600" indent="-228600">
              <a:buFont typeface="+mj-lt"/>
              <a:buAutoNum type="arabicPeriod"/>
            </a:pPr>
            <a:r>
              <a:rPr lang="en-US" sz="1200" b="1" dirty="0"/>
              <a:t>READ</a:t>
            </a:r>
            <a:r>
              <a:rPr lang="en-US" sz="1200" b="1" baseline="0" dirty="0"/>
              <a:t> </a:t>
            </a:r>
            <a:r>
              <a:rPr lang="en-US" sz="1200" b="0" baseline="0" dirty="0"/>
              <a:t>the statement/objection.  </a:t>
            </a:r>
          </a:p>
          <a:p>
            <a:pPr marL="228600" indent="-228600">
              <a:buFont typeface="+mj-lt"/>
              <a:buAutoNum type="arabicPeriod"/>
            </a:pPr>
            <a:endParaRPr lang="en-US" sz="1200" b="0" baseline="0" dirty="0"/>
          </a:p>
          <a:p>
            <a:pPr marL="228600" indent="-228600">
              <a:buFont typeface="+mj-lt"/>
              <a:buAutoNum type="arabicPeriod"/>
            </a:pPr>
            <a:r>
              <a:rPr lang="en-US" sz="1200" b="1" baseline="0" dirty="0"/>
              <a:t>ANALYZE</a:t>
            </a:r>
            <a:r>
              <a:rPr lang="en-US" sz="1200" b="0" baseline="0" dirty="0"/>
              <a:t> and INVITE the audience to DISUSS:</a:t>
            </a:r>
          </a:p>
          <a:p>
            <a:endParaRPr lang="en-US" sz="1200" b="1" dirty="0">
              <a:solidFill>
                <a:srgbClr val="002060"/>
              </a:solidFill>
              <a:ea typeface="Segoe UI" panose="020B0502040204020203" pitchFamily="34" charset="0"/>
              <a:cs typeface="Times New Roman" panose="02020603050405020304" pitchFamily="18" charset="0"/>
            </a:endParaRPr>
          </a:p>
          <a:p>
            <a:r>
              <a:rPr lang="en-US" sz="1200" b="0" dirty="0">
                <a:solidFill>
                  <a:srgbClr val="002060"/>
                </a:solidFill>
                <a:ea typeface="Segoe UI" panose="020B0502040204020203" pitchFamily="34" charset="0"/>
                <a:cs typeface="Times New Roman" panose="02020603050405020304" pitchFamily="18" charset="0"/>
              </a:rPr>
              <a:t>What objections would you listen to?</a:t>
            </a:r>
          </a:p>
          <a:p>
            <a:r>
              <a:rPr lang="en-US" sz="1200" b="0" dirty="0">
                <a:solidFill>
                  <a:srgbClr val="002060"/>
                </a:solidFill>
                <a:ea typeface="Segoe UI" panose="020B0502040204020203" pitchFamily="34" charset="0"/>
                <a:cs typeface="Times New Roman" panose="02020603050405020304" pitchFamily="18" charset="0"/>
              </a:rPr>
              <a:t>How can you overcome some of these objections?</a:t>
            </a:r>
          </a:p>
          <a:p>
            <a:r>
              <a:rPr lang="en-US" sz="1200" b="0" dirty="0">
                <a:solidFill>
                  <a:srgbClr val="002060"/>
                </a:solidFill>
                <a:ea typeface="Segoe UI" panose="020B0502040204020203" pitchFamily="34" charset="0"/>
                <a:cs typeface="Times New Roman" panose="02020603050405020304" pitchFamily="18" charset="0"/>
              </a:rPr>
              <a:t>What can you do to convince a client to use </a:t>
            </a:r>
            <a:r>
              <a:rPr lang="en-US" sz="1200" b="0" dirty="0" err="1">
                <a:solidFill>
                  <a:srgbClr val="002060"/>
                </a:solidFill>
                <a:ea typeface="Segoe UI" panose="020B0502040204020203" pitchFamily="34" charset="0"/>
                <a:cs typeface="Times New Roman" panose="02020603050405020304" pitchFamily="18" charset="0"/>
              </a:rPr>
              <a:t>mRDT</a:t>
            </a:r>
            <a:r>
              <a:rPr lang="en-US" sz="1200" b="0" dirty="0">
                <a:solidFill>
                  <a:srgbClr val="002060"/>
                </a:solidFill>
                <a:ea typeface="Segoe UI" panose="020B0502040204020203" pitchFamily="34" charset="0"/>
                <a:cs typeface="Times New Roman" panose="02020603050405020304" pitchFamily="18" charset="0"/>
              </a:rPr>
              <a:t>?</a:t>
            </a:r>
          </a:p>
          <a:p>
            <a:r>
              <a:rPr lang="en-US" sz="1200" b="0" dirty="0">
                <a:solidFill>
                  <a:srgbClr val="002060"/>
                </a:solidFill>
                <a:ea typeface="Segoe UI" panose="020B0502040204020203" pitchFamily="34" charset="0"/>
                <a:cs typeface="Times New Roman" panose="02020603050405020304" pitchFamily="18" charset="0"/>
              </a:rPr>
              <a:t>What can you do to make them adhere to the test result? </a:t>
            </a:r>
            <a:endParaRPr lang="en-US" sz="1200" b="0" baseline="0" dirty="0"/>
          </a:p>
          <a:p>
            <a:pPr marL="228600" indent="-228600">
              <a:buFont typeface="+mj-lt"/>
              <a:buAutoNum type="arabicPeriod"/>
            </a:pPr>
            <a:endParaRPr lang="en-US" sz="1200" b="0" baseline="0" dirty="0"/>
          </a:p>
          <a:p>
            <a:pPr marL="0" indent="0">
              <a:buFont typeface="+mj-lt"/>
              <a:buNone/>
            </a:pPr>
            <a:r>
              <a:rPr lang="en-US" sz="1200" b="1" baseline="0" dirty="0"/>
              <a:t>2. INVITE </a:t>
            </a:r>
            <a:r>
              <a:rPr lang="en-US" sz="1200" b="0" baseline="0" dirty="0"/>
              <a:t>participants to offer responses.</a:t>
            </a:r>
          </a:p>
          <a:p>
            <a:pPr marL="228600" indent="-228600">
              <a:buFont typeface="+mj-lt"/>
              <a:buAutoNum type="arabicPeriod"/>
            </a:pPr>
            <a:endParaRPr lang="en-US" sz="1200" b="0" baseline="0" dirty="0"/>
          </a:p>
          <a:p>
            <a:pPr marL="0" indent="0">
              <a:buFont typeface="+mj-lt"/>
              <a:buNone/>
            </a:pPr>
            <a:r>
              <a:rPr lang="en-US" sz="1200" b="1" baseline="0" dirty="0"/>
              <a:t>3. SHARE </a:t>
            </a:r>
            <a:r>
              <a:rPr lang="en-US" sz="1200" b="0" baseline="0" dirty="0"/>
              <a:t>the ‘possible’ response.</a:t>
            </a:r>
          </a:p>
          <a:p>
            <a:pPr marL="0" indent="0">
              <a:buFont typeface="+mj-lt"/>
              <a:buNone/>
            </a:pPr>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RESPONSES</a:t>
            </a:r>
            <a:endParaRPr lang="en-US" sz="1200" kern="1200" dirty="0">
              <a:solidFill>
                <a:schemeClr val="tx1"/>
              </a:solidFill>
              <a:effectLst/>
              <a:latin typeface="+mn-lt"/>
              <a:ea typeface="+mn-ea"/>
              <a:cs typeface="+mn-cs"/>
            </a:endParaRPr>
          </a:p>
          <a:p>
            <a:pPr marL="228600" indent="-228600">
              <a:buAutoNum type="arabicPeriod"/>
            </a:pPr>
            <a:r>
              <a:rPr lang="en-US" sz="1200" kern="1200" dirty="0">
                <a:solidFill>
                  <a:schemeClr val="tx1"/>
                </a:solidFill>
                <a:effectLst/>
                <a:latin typeface="+mn-lt"/>
                <a:ea typeface="+mn-ea"/>
                <a:cs typeface="+mn-cs"/>
              </a:rPr>
              <a:t>I can understand that you may think that the test is expensive, but if I treat you for malaria when you do not have it, you will have wasted the money and you may miss the opportunity of treating the actual cause of the fever correctly and in time.</a:t>
            </a:r>
          </a:p>
          <a:p>
            <a:pPr marL="228600" indent="-228600">
              <a:buAutoNum type="arabicPeriod"/>
            </a:pPr>
            <a:endParaRPr lang="en-US" sz="1200" kern="1200" dirty="0">
              <a:solidFill>
                <a:schemeClr val="tx1"/>
              </a:solidFill>
              <a:effectLst/>
              <a:latin typeface="+mn-lt"/>
              <a:ea typeface="+mn-ea"/>
              <a:cs typeface="+mn-cs"/>
            </a:endParaRPr>
          </a:p>
          <a:p>
            <a:pPr marL="228600" indent="-228600">
              <a:buFont typeface="+mj-lt"/>
              <a:buAutoNum type="arabicPeriod"/>
            </a:pPr>
            <a:r>
              <a:rPr lang="en-US" sz="1200" kern="1200" dirty="0">
                <a:solidFill>
                  <a:schemeClr val="tx1"/>
                </a:solidFill>
                <a:effectLst/>
                <a:latin typeface="+mn-lt"/>
                <a:ea typeface="+mn-ea"/>
                <a:cs typeface="+mn-cs"/>
              </a:rPr>
              <a:t>The blood is not used for testing HIV. This kit can only test for malaria. If we needed to test for HIV, we would need another kit which we do not have and we would let you know and get your consent if we were going to test you for HIV.</a:t>
            </a:r>
          </a:p>
          <a:p>
            <a:pPr marL="228600" indent="-228600">
              <a:buFont typeface="+mj-lt"/>
              <a:buAutoNum type="arabicPeriod"/>
            </a:pPr>
            <a:endParaRPr lang="en-US" sz="1200" kern="1200" dirty="0">
              <a:solidFill>
                <a:schemeClr val="tx1"/>
              </a:solidFill>
              <a:effectLst/>
              <a:latin typeface="+mn-lt"/>
              <a:ea typeface="+mn-ea"/>
              <a:cs typeface="+mn-cs"/>
            </a:endParaRPr>
          </a:p>
          <a:p>
            <a:pPr marL="228600" indent="-228600">
              <a:buFont typeface="+mj-lt"/>
              <a:buAutoNum type="arabicPeriod"/>
            </a:pPr>
            <a:r>
              <a:rPr lang="en-US" sz="1200" kern="1200" dirty="0">
                <a:solidFill>
                  <a:schemeClr val="tx1"/>
                </a:solidFill>
                <a:effectLst/>
                <a:latin typeface="+mn-lt"/>
                <a:ea typeface="+mn-ea"/>
                <a:cs typeface="+mn-cs"/>
              </a:rPr>
              <a:t>We are only allowed to take your blood for the purpose of testing for malaria. We also just take one drop of blood and we do not condone any unprofessional practices.</a:t>
            </a:r>
          </a:p>
          <a:p>
            <a:pPr marL="228600" indent="-228600">
              <a:buFont typeface="+mj-lt"/>
              <a:buAutoNum type="arabicPeriod"/>
            </a:pPr>
            <a:endParaRPr lang="en-US" sz="1200" kern="1200" dirty="0">
              <a:solidFill>
                <a:schemeClr val="tx1"/>
              </a:solidFill>
              <a:effectLst/>
              <a:latin typeface="+mn-lt"/>
              <a:ea typeface="+mn-ea"/>
              <a:cs typeface="+mn-cs"/>
            </a:endParaRPr>
          </a:p>
          <a:p>
            <a:pPr marL="228600" indent="-228600">
              <a:buFont typeface="+mj-lt"/>
              <a:buAutoNum type="arabicPeriod"/>
            </a:pPr>
            <a:r>
              <a:rPr lang="en-US" sz="1200" kern="1200" dirty="0">
                <a:solidFill>
                  <a:schemeClr val="tx1"/>
                </a:solidFill>
                <a:effectLst/>
                <a:latin typeface="+mn-lt"/>
                <a:ea typeface="+mn-ea"/>
                <a:cs typeface="+mn-cs"/>
              </a:rPr>
              <a:t>You may feel some pain at the time of being pricked. However, this will be short-lived and should not worry you much.</a:t>
            </a:r>
          </a:p>
          <a:p>
            <a:pPr marL="228600" indent="-228600">
              <a:buFont typeface="+mj-lt"/>
              <a:buAutoNum type="arabicPeriod"/>
            </a:pPr>
            <a:endParaRPr lang="en-US" sz="1200" kern="1200" dirty="0">
              <a:solidFill>
                <a:schemeClr val="tx1"/>
              </a:solidFill>
              <a:effectLst/>
              <a:latin typeface="+mn-lt"/>
              <a:ea typeface="+mn-ea"/>
              <a:cs typeface="+mn-cs"/>
            </a:endParaRPr>
          </a:p>
          <a:p>
            <a:pPr marL="228600" indent="-228600">
              <a:buFont typeface="+mj-lt"/>
              <a:buAutoNum type="arabicPeriod"/>
            </a:pPr>
            <a:r>
              <a:rPr lang="en-US" sz="1200" kern="1200" dirty="0">
                <a:solidFill>
                  <a:schemeClr val="tx1"/>
                </a:solidFill>
                <a:effectLst/>
                <a:latin typeface="+mn-lt"/>
                <a:ea typeface="+mn-ea"/>
                <a:cs typeface="+mn-cs"/>
              </a:rPr>
              <a:t>I can understand your concern. However, I am happy to let you know that I have been trained to correctly and safely perform this test (show client certificate if appropriate). I can assure you that I am able to conduct the test very well.</a:t>
            </a:r>
          </a:p>
          <a:p>
            <a:pPr marL="228600" indent="-228600">
              <a:buFont typeface="+mj-lt"/>
              <a:buAutoNum type="arabicPeriod"/>
            </a:pPr>
            <a:endParaRPr lang="en-US" sz="1200" kern="1200" dirty="0">
              <a:solidFill>
                <a:schemeClr val="tx1"/>
              </a:solidFill>
              <a:effectLst/>
              <a:latin typeface="+mn-lt"/>
              <a:ea typeface="+mn-ea"/>
              <a:cs typeface="+mn-cs"/>
            </a:endParaRPr>
          </a:p>
          <a:p>
            <a:pPr marL="228600" indent="-228600">
              <a:buFont typeface="+mj-lt"/>
              <a:buAutoNum type="arabicPeriod"/>
            </a:pPr>
            <a:r>
              <a:rPr lang="en-US" sz="1200" kern="1200" dirty="0">
                <a:solidFill>
                  <a:schemeClr val="tx1"/>
                </a:solidFill>
                <a:effectLst/>
                <a:latin typeface="+mn-lt"/>
                <a:ea typeface="+mn-ea"/>
                <a:cs typeface="+mn-cs"/>
              </a:rPr>
              <a:t>Other types of malaria are VERY rare in Uganda so the risk of getting that malaria</a:t>
            </a:r>
            <a:r>
              <a:rPr lang="en-US" sz="1200" kern="1200" baseline="0" dirty="0">
                <a:solidFill>
                  <a:schemeClr val="tx1"/>
                </a:solidFill>
                <a:effectLst/>
                <a:latin typeface="+mn-lt"/>
                <a:ea typeface="+mn-ea"/>
                <a:cs typeface="+mn-cs"/>
              </a:rPr>
              <a:t> strain is VERY small</a:t>
            </a:r>
            <a:r>
              <a:rPr lang="en-US" sz="1200" kern="1200" dirty="0">
                <a:solidFill>
                  <a:schemeClr val="tx1"/>
                </a:solidFill>
                <a:effectLst/>
                <a:latin typeface="+mn-lt"/>
                <a:ea typeface="+mn-ea"/>
                <a:cs typeface="+mn-cs"/>
              </a:rPr>
              <a:t>. This test is</a:t>
            </a:r>
            <a:r>
              <a:rPr lang="en-US" sz="1200" kern="1200" baseline="0" dirty="0">
                <a:solidFill>
                  <a:schemeClr val="tx1"/>
                </a:solidFill>
                <a:effectLst/>
                <a:latin typeface="+mn-lt"/>
                <a:ea typeface="+mn-ea"/>
                <a:cs typeface="+mn-cs"/>
              </a:rPr>
              <a:t> the one recommended by the WHO.</a:t>
            </a:r>
          </a:p>
          <a:p>
            <a:pPr marL="228600" indent="-228600">
              <a:buFont typeface="+mj-lt"/>
              <a:buAutoNum type="arabicPeriod"/>
            </a:pPr>
            <a:endParaRPr lang="en-US" sz="1200" kern="1200" dirty="0">
              <a:solidFill>
                <a:schemeClr val="tx1"/>
              </a:solidFill>
              <a:effectLst/>
              <a:latin typeface="+mn-lt"/>
              <a:ea typeface="+mn-ea"/>
              <a:cs typeface="+mn-cs"/>
            </a:endParaRPr>
          </a:p>
          <a:p>
            <a:pPr marL="228600" indent="-228600">
              <a:buFont typeface="+mj-lt"/>
              <a:buAutoNum type="arabicPeriod"/>
            </a:pPr>
            <a:r>
              <a:rPr lang="en-US" sz="1200" kern="1200" dirty="0">
                <a:solidFill>
                  <a:schemeClr val="tx1"/>
                </a:solidFill>
                <a:effectLst/>
                <a:latin typeface="+mn-lt"/>
                <a:ea typeface="+mn-ea"/>
                <a:cs typeface="+mn-cs"/>
              </a:rPr>
              <a:t>I can understand your concern. However, as I explained at the beginning, there are many other causes of fever other than malaria. The test we are using is also very reliable. It would not be good if your child is treated for malaria yet the illness causing their fever is different. </a:t>
            </a:r>
          </a:p>
          <a:p>
            <a:pPr marL="228600" indent="-228600">
              <a:buFont typeface="+mj-lt"/>
              <a:buAutoNum type="arabicPeriod"/>
            </a:pPr>
            <a:endParaRPr lang="en-US" sz="1200" kern="1200" dirty="0">
              <a:solidFill>
                <a:schemeClr val="tx1"/>
              </a:solidFill>
              <a:effectLst/>
              <a:latin typeface="+mn-lt"/>
              <a:ea typeface="+mn-ea"/>
              <a:cs typeface="+mn-cs"/>
            </a:endParaRPr>
          </a:p>
          <a:p>
            <a:pPr marL="0" marR="0" indent="0" algn="l" defTabSz="685800" rtl="0" eaLnBrk="1" fontAlgn="auto" latinLnBrk="0" hangingPunct="1">
              <a:lnSpc>
                <a:spcPct val="100000"/>
              </a:lnSpc>
              <a:spcBef>
                <a:spcPts val="0"/>
              </a:spcBef>
              <a:spcAft>
                <a:spcPts val="0"/>
              </a:spcAft>
              <a:buClrTx/>
              <a:buSzTx/>
              <a:buFont typeface="+mj-lt"/>
              <a:buNone/>
              <a:tabLst/>
              <a:defRPr/>
            </a:pPr>
            <a:r>
              <a:rPr lang="en-US" sz="1200" b="1" baseline="0" dirty="0"/>
              <a:t> ASK</a:t>
            </a:r>
            <a:r>
              <a:rPr lang="en-US" sz="1200" b="0" baseline="0" dirty="0"/>
              <a:t> for and </a:t>
            </a:r>
            <a:r>
              <a:rPr lang="en-US" sz="1200" b="1" baseline="0" dirty="0"/>
              <a:t>RESPOND</a:t>
            </a:r>
            <a:r>
              <a:rPr lang="en-US" sz="1200" b="0" baseline="0" dirty="0"/>
              <a:t> to questions for clarification.</a:t>
            </a:r>
          </a:p>
          <a:p>
            <a:pPr marL="0" indent="0">
              <a:buFont typeface="+mj-lt"/>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380668853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z="1200" b="1" baseline="0" dirty="0"/>
              <a:t>SUMMARIZE </a:t>
            </a:r>
            <a:r>
              <a:rPr lang="en-US" sz="1200" b="0" baseline="0" dirty="0"/>
              <a:t>the key points.</a:t>
            </a:r>
          </a:p>
          <a:p>
            <a:pPr eaLnBrk="1" hangingPunct="1"/>
            <a:endParaRPr lang="en-US" sz="1200" b="1" baseline="0" dirty="0"/>
          </a:p>
          <a:p>
            <a:pPr eaLnBrk="1" hangingPunct="1"/>
            <a:r>
              <a:rPr lang="en-US" sz="1200" b="1" baseline="0" dirty="0"/>
              <a:t>ASK: </a:t>
            </a:r>
            <a:r>
              <a:rPr lang="en-US" sz="1200" baseline="0" dirty="0"/>
              <a:t> How do you convince clients to get the mRDT test?</a:t>
            </a:r>
          </a:p>
          <a:p>
            <a:pPr lvl="1" eaLnBrk="1" hangingPunct="1"/>
            <a:r>
              <a:rPr lang="en-US" sz="1200" b="1" i="1" baseline="0" dirty="0"/>
              <a:t>PROBE</a:t>
            </a:r>
            <a:r>
              <a:rPr lang="en-US" sz="1200" i="1" baseline="0" dirty="0"/>
              <a:t> for several additional ideas.</a:t>
            </a:r>
          </a:p>
          <a:p>
            <a:pPr lvl="1" eaLnBrk="1" hangingPunct="1"/>
            <a:endParaRPr lang="en-US" i="1" baseline="0" dirty="0"/>
          </a:p>
          <a:p>
            <a:pPr lvl="0" eaLnBrk="1" hangingPunct="1"/>
            <a:endParaRPr lang="en-US" i="1" dirty="0"/>
          </a:p>
        </p:txBody>
      </p:sp>
      <p:sp>
        <p:nvSpPr>
          <p:cNvPr id="553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14265BD-67F2-416D-A7F8-867E6A0A0FF3}" type="slidenum">
              <a:rPr lang="en-US" smtClean="0">
                <a:solidFill>
                  <a:prstClr val="black"/>
                </a:solidFill>
              </a:rPr>
              <a:pPr fontAlgn="base">
                <a:spcBef>
                  <a:spcPct val="0"/>
                </a:spcBef>
                <a:spcAft>
                  <a:spcPct val="0"/>
                </a:spcAft>
                <a:defRPr/>
              </a:pPr>
              <a:t>57</a:t>
            </a:fld>
            <a:endParaRPr lang="en-US">
              <a:solidFill>
                <a:prstClr val="black"/>
              </a:solidFill>
            </a:endParaRPr>
          </a:p>
        </p:txBody>
      </p:sp>
    </p:spTree>
    <p:extLst>
      <p:ext uri="{BB962C8B-B14F-4D97-AF65-F5344CB8AC3E}">
        <p14:creationId xmlns:p14="http://schemas.microsoft.com/office/powerpoint/2010/main" val="355100519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r>
              <a:rPr lang="en-US" b="1" dirty="0"/>
              <a:t>ANNOUNCE THE FOCUS OF SESSION 4. </a:t>
            </a:r>
            <a:r>
              <a:rPr lang="en-US" sz="1200" b="1" dirty="0">
                <a:solidFill>
                  <a:schemeClr val="tx2"/>
                </a:solidFill>
              </a:rPr>
              <a:t>MALARIA TREATMENT GUIDELINES AND JOB AIDS</a:t>
            </a:r>
          </a:p>
          <a:p>
            <a:endParaRPr lang="en-US" sz="1200" b="1" dirty="0">
              <a:solidFill>
                <a:schemeClr val="tx2"/>
              </a:solidFill>
            </a:endParaRPr>
          </a:p>
          <a:p>
            <a:pPr marL="228600" indent="-228600">
              <a:buFont typeface="+mj-lt"/>
              <a:buAutoNum type="arabicPeriod"/>
            </a:pPr>
            <a:r>
              <a:rPr lang="en-US" b="1" dirty="0"/>
              <a:t>PRESENT</a:t>
            </a:r>
          </a:p>
          <a:p>
            <a:pPr marL="800100" marR="0" lvl="1" indent="-342900" algn="l" defTabSz="457200" rtl="0" eaLnBrk="1" fontAlgn="base" latinLnBrk="0" hangingPunct="1">
              <a:lnSpc>
                <a:spcPct val="100000"/>
              </a:lnSpc>
              <a:spcBef>
                <a:spcPct val="20000"/>
              </a:spcBef>
              <a:spcAft>
                <a:spcPct val="0"/>
              </a:spcAft>
              <a:buClrTx/>
              <a:buSzTx/>
              <a:buFont typeface="Arial" pitchFamily="34" charset="0"/>
              <a:buNone/>
              <a:tabLst/>
              <a:defRPr/>
            </a:pPr>
            <a:r>
              <a:rPr kumimoji="0" lang="en-US" sz="1200" b="1" i="0" u="none" strike="noStrike" kern="1200" cap="none" spc="0" normalizeH="0" baseline="0" noProof="0" dirty="0">
                <a:ln>
                  <a:noFill/>
                </a:ln>
                <a:solidFill>
                  <a:schemeClr val="accent2">
                    <a:lumMod val="75000"/>
                  </a:schemeClr>
                </a:solidFill>
                <a:effectLst/>
                <a:uLnTx/>
                <a:uFillTx/>
                <a:latin typeface="+mn-lt"/>
                <a:ea typeface="+mn-ea"/>
                <a:cs typeface="+mn-cs"/>
              </a:rPr>
              <a:t>During this session, your focus is to:</a:t>
            </a:r>
          </a:p>
          <a:p>
            <a:pPr marL="628650" marR="0" lvl="1" indent="-17145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lang="en-US" sz="1200" b="0" dirty="0">
                <a:solidFill>
                  <a:srgbClr val="1A3260"/>
                </a:solidFill>
                <a:latin typeface="Calibri" panose="020F0502020204030204" pitchFamily="34" charset="0"/>
                <a:cs typeface="Arial" pitchFamily="34" charset="0"/>
              </a:rPr>
              <a:t>Review treatment/referral for fever</a:t>
            </a:r>
          </a:p>
          <a:p>
            <a:pPr marL="628650" marR="0" lvl="1" indent="-17145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63A73"/>
                </a:solidFill>
                <a:effectLst/>
                <a:uLnTx/>
                <a:uFillTx/>
                <a:latin typeface="+mn-lt"/>
                <a:ea typeface="+mn-ea"/>
                <a:cs typeface="+mn-cs"/>
              </a:rPr>
              <a:t>Explain the importance to taking all the medicine</a:t>
            </a:r>
          </a:p>
          <a:p>
            <a:pPr marL="628650" marR="0" lvl="1" indent="-17145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63A73"/>
                </a:solidFill>
                <a:effectLst/>
                <a:uLnTx/>
                <a:uFillTx/>
                <a:latin typeface="+mn-lt"/>
                <a:ea typeface="+mn-ea"/>
                <a:cs typeface="+mn-cs"/>
              </a:rPr>
              <a:t>Make referrals for dangerous sickness</a:t>
            </a:r>
          </a:p>
          <a:p>
            <a:pPr marL="628650" marR="0" lvl="1" indent="-17145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63A73"/>
                </a:solidFill>
                <a:effectLst/>
                <a:uLnTx/>
                <a:uFillTx/>
                <a:latin typeface="+mn-lt"/>
                <a:ea typeface="+mn-ea"/>
                <a:cs typeface="+mn-cs"/>
              </a:rPr>
              <a:t>Practice giving treatment instructions to clients</a:t>
            </a:r>
          </a:p>
          <a:p>
            <a:pPr marL="628650" marR="0" lvl="1" indent="-17145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srgbClr val="063A73"/>
              </a:solidFill>
              <a:effectLst/>
              <a:uLnTx/>
              <a:uFillTx/>
              <a:latin typeface="+mn-lt"/>
              <a:ea typeface="+mn-ea"/>
              <a:cs typeface="+mn-cs"/>
            </a:endParaRPr>
          </a:p>
          <a:p>
            <a:pPr marL="228600" indent="-228600">
              <a:buFont typeface="+mj-lt"/>
              <a:buAutoNum type="arabicPeriod"/>
            </a:pPr>
            <a:r>
              <a:rPr lang="en-US" b="1" dirty="0"/>
              <a:t>RESPOND</a:t>
            </a:r>
            <a:r>
              <a:rPr lang="en-US" dirty="0"/>
              <a:t> to questions.</a:t>
            </a:r>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58</a:t>
            </a:fld>
            <a:endParaRPr lang="en-US">
              <a:solidFill>
                <a:prstClr val="black"/>
              </a:solidFill>
            </a:endParaRPr>
          </a:p>
        </p:txBody>
      </p:sp>
    </p:spTree>
    <p:extLst>
      <p:ext uri="{BB962C8B-B14F-4D97-AF65-F5344CB8AC3E}">
        <p14:creationId xmlns:p14="http://schemas.microsoft.com/office/powerpoint/2010/main" val="164195498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en-US" sz="1200" b="1" kern="1200" dirty="0">
                <a:solidFill>
                  <a:schemeClr val="tx1"/>
                </a:solidFill>
                <a:latin typeface="+mn-lt"/>
                <a:ea typeface="+mn-ea"/>
                <a:cs typeface="+mn-cs"/>
              </a:rPr>
              <a:t>REVIEW</a:t>
            </a:r>
            <a:r>
              <a:rPr lang="en-US" sz="1200" b="1" kern="1200" baseline="0" dirty="0">
                <a:solidFill>
                  <a:schemeClr val="tx1"/>
                </a:solidFill>
                <a:latin typeface="+mn-lt"/>
                <a:ea typeface="+mn-ea"/>
                <a:cs typeface="+mn-cs"/>
              </a:rPr>
              <a:t> THE DETAILS OF </a:t>
            </a:r>
            <a:r>
              <a:rPr lang="en-US" sz="1200" b="1" dirty="0">
                <a:solidFill>
                  <a:schemeClr val="bg1"/>
                </a:solidFill>
              </a:rPr>
              <a:t>HOW TO TREAT MALARIA</a:t>
            </a:r>
          </a:p>
          <a:p>
            <a:pPr marL="0" lvl="0" indent="0">
              <a:buFont typeface="+mj-lt"/>
              <a:buNone/>
            </a:pPr>
            <a:endParaRPr lang="en-US" sz="1200" b="1"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TURN</a:t>
            </a:r>
            <a:r>
              <a:rPr lang="en-US" sz="1200" b="1" kern="1200" baseline="0" dirty="0">
                <a:solidFill>
                  <a:schemeClr val="tx1"/>
                </a:solidFill>
                <a:latin typeface="+mn-lt"/>
                <a:ea typeface="+mn-ea"/>
                <a:cs typeface="+mn-cs"/>
              </a:rPr>
              <a:t>  to the FEVER page in the SCG</a:t>
            </a:r>
          </a:p>
          <a:p>
            <a:pPr marL="228600" lvl="0" indent="-228600">
              <a:buFont typeface="+mj-lt"/>
              <a:buAutoNum type="arabicPeriod"/>
            </a:pPr>
            <a:endParaRPr lang="en-US" sz="1200" b="1"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USE</a:t>
            </a:r>
            <a:r>
              <a:rPr lang="en-US" sz="1200" kern="1200" dirty="0">
                <a:solidFill>
                  <a:schemeClr val="tx1"/>
                </a:solidFill>
                <a:latin typeface="+mn-lt"/>
                <a:ea typeface="+mn-ea"/>
                <a:cs typeface="+mn-cs"/>
              </a:rPr>
              <a:t> this page</a:t>
            </a:r>
            <a:r>
              <a:rPr lang="en-US" sz="1200" i="0" dirty="0"/>
              <a:t> </a:t>
            </a:r>
            <a:r>
              <a:rPr lang="en-US" sz="1200" kern="1200" dirty="0">
                <a:solidFill>
                  <a:schemeClr val="tx1"/>
                </a:solidFill>
                <a:latin typeface="+mn-lt"/>
                <a:ea typeface="+mn-ea"/>
                <a:cs typeface="+mn-cs"/>
              </a:rPr>
              <a:t>to instruct caregivers about the malaria treatment dosages. </a:t>
            </a:r>
          </a:p>
          <a:p>
            <a:pPr marL="228600" lvl="0" indent="-228600">
              <a:buFont typeface="+mj-lt"/>
              <a:buAutoNum type="arabicPeriod"/>
            </a:pPr>
            <a:endParaRPr lang="en-US" sz="1200" kern="1200" dirty="0">
              <a:solidFill>
                <a:schemeClr val="tx1"/>
              </a:solidFill>
              <a:latin typeface="+mn-lt"/>
              <a:ea typeface="+mn-ea"/>
              <a:cs typeface="+mn-cs"/>
            </a:endParaRPr>
          </a:p>
          <a:p>
            <a:pPr marL="228600" indent="-228600">
              <a:buFont typeface="+mj-lt"/>
              <a:buAutoNum type="arabicPeriod"/>
            </a:pPr>
            <a:r>
              <a:rPr lang="en-US" sz="1200" b="1" i="0" baseline="0" dirty="0"/>
              <a:t>FOLLOW ALONG </a:t>
            </a:r>
            <a:r>
              <a:rPr lang="en-US" sz="1200" i="0" baseline="0" dirty="0"/>
              <a:t>as I </a:t>
            </a:r>
            <a:r>
              <a:rPr lang="en-US" sz="1200" b="1" kern="1200" dirty="0">
                <a:solidFill>
                  <a:schemeClr val="tx1"/>
                </a:solidFill>
                <a:latin typeface="+mn-lt"/>
                <a:ea typeface="+mn-ea"/>
                <a:cs typeface="+mn-cs"/>
              </a:rPr>
              <a:t>DEMONSTRATE</a:t>
            </a:r>
            <a:r>
              <a:rPr lang="en-US" sz="1200" kern="1200" dirty="0">
                <a:solidFill>
                  <a:schemeClr val="tx1"/>
                </a:solidFill>
                <a:latin typeface="+mn-lt"/>
                <a:ea typeface="+mn-ea"/>
                <a:cs typeface="+mn-cs"/>
              </a:rPr>
              <a:t> how to use the page to teach about treating malaria.</a:t>
            </a:r>
          </a:p>
          <a:p>
            <a:pPr marL="228600" indent="-228600">
              <a:buFont typeface="+mj-lt"/>
              <a:buAutoNum type="arabicPeriod"/>
            </a:pPr>
            <a:endParaRPr lang="en-US" sz="1200"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INCLUDE</a:t>
            </a:r>
            <a:r>
              <a:rPr lang="en-US" sz="1200" kern="1200" dirty="0">
                <a:solidFill>
                  <a:schemeClr val="tx1"/>
                </a:solidFill>
                <a:latin typeface="+mn-lt"/>
                <a:ea typeface="+mn-ea"/>
                <a:cs typeface="+mn-cs"/>
              </a:rPr>
              <a:t> the additional advise about malaria treatment:</a:t>
            </a:r>
          </a:p>
          <a:p>
            <a:pPr marL="628650" lvl="1" indent="-171450">
              <a:buFont typeface="Arial" panose="020B0604020202020204" pitchFamily="34" charset="0"/>
              <a:buChar char="•"/>
            </a:pPr>
            <a:r>
              <a:rPr lang="en-US" sz="1200" kern="1200" dirty="0">
                <a:solidFill>
                  <a:schemeClr val="tx1"/>
                </a:solidFill>
                <a:latin typeface="+mn-lt"/>
                <a:ea typeface="+mn-ea"/>
                <a:cs typeface="+mn-cs"/>
              </a:rPr>
              <a:t>Give the first dose NOW </a:t>
            </a:r>
          </a:p>
          <a:p>
            <a:pPr marL="628650" lvl="1" indent="-171450">
              <a:buFont typeface="Arial" panose="020B0604020202020204" pitchFamily="34" charset="0"/>
              <a:buChar char="•"/>
            </a:pPr>
            <a:r>
              <a:rPr lang="en-US" sz="1200" kern="1200" dirty="0">
                <a:solidFill>
                  <a:schemeClr val="tx1"/>
                </a:solidFill>
                <a:latin typeface="+mn-lt"/>
                <a:ea typeface="+mn-ea"/>
                <a:cs typeface="+mn-cs"/>
              </a:rPr>
              <a:t>Sleep under a mosquito net</a:t>
            </a:r>
          </a:p>
          <a:p>
            <a:pPr marL="628650" lvl="1" indent="-171450">
              <a:buFont typeface="Arial" panose="020B0604020202020204" pitchFamily="34" charset="0"/>
              <a:buChar char="•"/>
            </a:pPr>
            <a:r>
              <a:rPr lang="en-US" sz="1200" kern="1200" dirty="0">
                <a:solidFill>
                  <a:schemeClr val="tx1"/>
                </a:solidFill>
                <a:latin typeface="+mn-lt"/>
                <a:ea typeface="+mn-ea"/>
                <a:cs typeface="+mn-cs"/>
              </a:rPr>
              <a:t>Cool down the fever</a:t>
            </a:r>
          </a:p>
          <a:p>
            <a:pPr marL="628650" lvl="1" indent="-171450">
              <a:buFont typeface="Arial" panose="020B0604020202020204" pitchFamily="34" charset="0"/>
              <a:buChar char="•"/>
            </a:pPr>
            <a:r>
              <a:rPr lang="en-US" sz="1200" kern="1200" dirty="0">
                <a:solidFill>
                  <a:schemeClr val="tx1"/>
                </a:solidFill>
                <a:latin typeface="+mn-lt"/>
                <a:ea typeface="+mn-ea"/>
                <a:cs typeface="+mn-cs"/>
              </a:rPr>
              <a:t>Take the full dose of medicines</a:t>
            </a:r>
          </a:p>
          <a:p>
            <a:pPr marL="628650" lvl="1" indent="-171450">
              <a:buFont typeface="Arial" panose="020B0604020202020204" pitchFamily="34" charset="0"/>
              <a:buChar char="•"/>
            </a:pPr>
            <a:r>
              <a:rPr lang="en-US" sz="1200" kern="1200" dirty="0">
                <a:solidFill>
                  <a:schemeClr val="tx1"/>
                </a:solidFill>
                <a:latin typeface="+mn-lt"/>
                <a:ea typeface="+mn-ea"/>
                <a:cs typeface="+mn-cs"/>
              </a:rPr>
              <a:t>Go for help if the fever continues or gets worse.</a:t>
            </a:r>
          </a:p>
          <a:p>
            <a:pPr lvl="1">
              <a:buFont typeface="Wingdings" pitchFamily="2" charset="2"/>
              <a:buChar char="§"/>
            </a:pPr>
            <a:endParaRPr lang="en-US" sz="1200"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REMIND</a:t>
            </a:r>
            <a:r>
              <a:rPr lang="en-US" sz="1200" b="1" kern="1200" baseline="0" dirty="0">
                <a:solidFill>
                  <a:schemeClr val="tx1"/>
                </a:solidFill>
                <a:latin typeface="+mn-lt"/>
                <a:ea typeface="+mn-ea"/>
                <a:cs typeface="+mn-cs"/>
              </a:rPr>
              <a:t> </a:t>
            </a:r>
            <a:r>
              <a:rPr lang="en-US" sz="1200" b="0" kern="1200" baseline="0" dirty="0">
                <a:solidFill>
                  <a:schemeClr val="tx1"/>
                </a:solidFill>
                <a:latin typeface="+mn-lt"/>
                <a:ea typeface="+mn-ea"/>
                <a:cs typeface="+mn-cs"/>
              </a:rPr>
              <a:t>trainees</a:t>
            </a:r>
            <a:r>
              <a:rPr lang="en-US" sz="1200" kern="1200" dirty="0">
                <a:solidFill>
                  <a:schemeClr val="tx1"/>
                </a:solidFill>
                <a:latin typeface="+mn-lt"/>
                <a:ea typeface="+mn-ea"/>
                <a:cs typeface="+mn-cs"/>
              </a:rPr>
              <a:t> to tell the clients</a:t>
            </a:r>
            <a:r>
              <a:rPr lang="en-US" sz="1200" kern="1200" baseline="0" dirty="0">
                <a:solidFill>
                  <a:schemeClr val="tx1"/>
                </a:solidFill>
                <a:latin typeface="+mn-lt"/>
                <a:ea typeface="+mn-ea"/>
                <a:cs typeface="+mn-cs"/>
              </a:rPr>
              <a:t> SEEK CARE IMMEDIATELY IF YOU SUSPECT MALARIA</a:t>
            </a:r>
            <a:r>
              <a:rPr lang="en-US" sz="1200" b="1" kern="1200" dirty="0">
                <a:solidFill>
                  <a:schemeClr val="tx1"/>
                </a:solidFill>
                <a:latin typeface="+mn-lt"/>
                <a:ea typeface="+mn-ea"/>
                <a:cs typeface="+mn-cs"/>
              </a:rPr>
              <a:t>!  DELAY IS DEADLY!</a:t>
            </a:r>
          </a:p>
          <a:p>
            <a:endParaRPr lang="en-US" dirty="0"/>
          </a:p>
        </p:txBody>
      </p:sp>
      <p:sp>
        <p:nvSpPr>
          <p:cNvPr id="4" name="Slide Number Placeholder 3"/>
          <p:cNvSpPr>
            <a:spLocks noGrp="1"/>
          </p:cNvSpPr>
          <p:nvPr>
            <p:ph type="sldNum" sz="quarter" idx="10"/>
          </p:nvPr>
        </p:nvSpPr>
        <p:spPr/>
        <p:txBody>
          <a:bodyPr/>
          <a:lstStyle/>
          <a:p>
            <a:fld id="{AF9C99E2-CF5C-4868-A10A-C660E6D2E85F}" type="slidenum">
              <a:rPr lang="en-US" smtClean="0"/>
              <a:t>59</a:t>
            </a:fld>
            <a:endParaRPr lang="en-US"/>
          </a:p>
        </p:txBody>
      </p:sp>
    </p:spTree>
    <p:extLst>
      <p:ext uri="{BB962C8B-B14F-4D97-AF65-F5344CB8AC3E}">
        <p14:creationId xmlns:p14="http://schemas.microsoft.com/office/powerpoint/2010/main" val="176322296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chemeClr val="bg1"/>
                </a:solidFill>
                <a:latin typeface="+mn-lt"/>
              </a:rPr>
              <a:t>MALARIA DOSAGE INSTRUCTIONS</a:t>
            </a:r>
            <a:endParaRPr lang="en-US" sz="1200" dirty="0"/>
          </a:p>
          <a:p>
            <a:endParaRPr lang="en-US" sz="1200" dirty="0"/>
          </a:p>
          <a:p>
            <a:pPr marL="228600" indent="-228600">
              <a:buFont typeface="+mj-lt"/>
              <a:buAutoNum type="arabicPeriod"/>
            </a:pPr>
            <a:r>
              <a:rPr lang="en-US" sz="1200" b="1" dirty="0"/>
              <a:t>PRESENT</a:t>
            </a:r>
            <a:r>
              <a:rPr lang="en-US" sz="1200" dirty="0"/>
              <a:t>:</a:t>
            </a:r>
            <a:r>
              <a:rPr lang="en-US" sz="1200" baseline="0" dirty="0"/>
              <a:t> The </a:t>
            </a:r>
            <a:r>
              <a:rPr lang="en-US" sz="1200" dirty="0"/>
              <a:t>Dosage Chart can be use with customer</a:t>
            </a:r>
            <a:r>
              <a:rPr lang="en-US" sz="1200" baseline="0" dirty="0"/>
              <a:t> to give instructions for medicine (what to give, how much to give, when to give and for how long to continue taking the medicine).</a:t>
            </a:r>
          </a:p>
          <a:p>
            <a:pPr marL="228600" indent="-228600">
              <a:buFont typeface="+mj-lt"/>
              <a:buAutoNum type="arabicPeriod"/>
            </a:pPr>
            <a:endParaRPr lang="en-US" sz="1200" baseline="0" dirty="0"/>
          </a:p>
          <a:p>
            <a:pPr marL="228600" indent="-228600">
              <a:buFont typeface="+mj-lt"/>
              <a:buAutoNum type="arabicPeriod"/>
            </a:pPr>
            <a:r>
              <a:rPr lang="en-US" sz="1200" b="1" baseline="0" dirty="0"/>
              <a:t>REMIND</a:t>
            </a:r>
            <a:r>
              <a:rPr lang="en-US" sz="1200" baseline="0" dirty="0"/>
              <a:t> the trainees to instruct the caregiver to give ACTs </a:t>
            </a:r>
            <a:r>
              <a:rPr lang="en-US" sz="1200" b="1" baseline="0" dirty="0"/>
              <a:t>in COMBINATION with a MEAL OR BREASTFEEDING</a:t>
            </a:r>
            <a:r>
              <a:rPr lang="en-US" sz="1200" baseline="0" dirty="0"/>
              <a:t>. </a:t>
            </a:r>
          </a:p>
          <a:p>
            <a:pPr marL="228600" indent="-228600">
              <a:buFont typeface="+mj-lt"/>
              <a:buAutoNum type="arabicPeriod"/>
            </a:pPr>
            <a:endParaRPr lang="en-US" sz="1200" baseline="0" dirty="0"/>
          </a:p>
          <a:p>
            <a:pPr marL="228600" indent="-228600">
              <a:buFont typeface="+mj-lt"/>
              <a:buAutoNum type="arabicPeriod"/>
            </a:pPr>
            <a:r>
              <a:rPr lang="en-US" sz="1200" b="1" baseline="0" dirty="0"/>
              <a:t>STRESS</a:t>
            </a:r>
            <a:r>
              <a:rPr lang="en-US" sz="1200" baseline="0" dirty="0"/>
              <a:t> that it does not matter what type of meal you give the treatment with (this used to be the recommendation)!</a:t>
            </a:r>
          </a:p>
          <a:p>
            <a:pPr marL="228600" indent="-228600">
              <a:buFont typeface="+mj-lt"/>
              <a:buAutoNum type="arabicPeriod"/>
            </a:pPr>
            <a:endParaRPr lang="en-US" sz="1200" baseline="0" dirty="0"/>
          </a:p>
          <a:p>
            <a:pPr marL="228600" indent="-228600">
              <a:buFont typeface="+mj-lt"/>
              <a:buAutoNum type="arabicPeriod"/>
            </a:pPr>
            <a:r>
              <a:rPr lang="en-US" sz="1200" b="1" baseline="0" dirty="0"/>
              <a:t>REVIEW</a:t>
            </a:r>
            <a:r>
              <a:rPr lang="en-US" sz="1200" baseline="0" dirty="0"/>
              <a:t> how to use the Dosage Chart for the various medication to be offered for customers diagnosed with malaria.  </a:t>
            </a:r>
            <a:r>
              <a:rPr lang="en-US" sz="1200" b="1" baseline="0" dirty="0"/>
              <a:t>HIGHLIGHT</a:t>
            </a:r>
            <a:r>
              <a:rPr lang="en-US" sz="1200" baseline="0" dirty="0"/>
              <a:t> that infants below 4 months should not be given ACT.  The good news is that it is very rare that small infants get malaria because they have some immunity from their mother’s breastmilk. </a:t>
            </a:r>
          </a:p>
          <a:p>
            <a:pPr marL="228600" indent="-228600">
              <a:buFont typeface="+mj-lt"/>
              <a:buAutoNum type="arabicPeriod"/>
            </a:pPr>
            <a:endParaRPr lang="en-US" sz="1200" baseline="0" dirty="0"/>
          </a:p>
          <a:p>
            <a:pPr marL="228600" indent="-228600">
              <a:buFont typeface="+mj-lt"/>
              <a:buAutoNum type="arabicPeriod"/>
            </a:pPr>
            <a:r>
              <a:rPr lang="en-US" sz="1200" b="1" i="0" baseline="0" dirty="0"/>
              <a:t>DEVELOP</a:t>
            </a:r>
            <a:r>
              <a:rPr lang="en-US" sz="1200" i="0" baseline="0" dirty="0"/>
              <a:t> examples and </a:t>
            </a:r>
            <a:r>
              <a:rPr lang="en-US" sz="1200" b="1" i="0" baseline="0" dirty="0"/>
              <a:t>QUIZ</a:t>
            </a:r>
            <a:r>
              <a:rPr lang="en-US" sz="1200" i="0" baseline="0" dirty="0"/>
              <a:t> trainees for:</a:t>
            </a:r>
          </a:p>
          <a:p>
            <a:pPr marL="685800" lvl="1" indent="-228600">
              <a:buFont typeface="+mj-lt"/>
              <a:buAutoNum type="arabicPeriod"/>
            </a:pPr>
            <a:r>
              <a:rPr lang="en-US" sz="1200" i="0" baseline="0" dirty="0"/>
              <a:t>Less than 1 week with negative RDT for each age, </a:t>
            </a:r>
          </a:p>
          <a:p>
            <a:pPr marL="685800" lvl="1" indent="-228600">
              <a:buFont typeface="+mj-lt"/>
              <a:buAutoNum type="arabicPeriod"/>
            </a:pPr>
            <a:r>
              <a:rPr lang="en-US" sz="1200" i="0" baseline="0" dirty="0"/>
              <a:t>Less than 1 week with Positive RDT for each age, </a:t>
            </a:r>
          </a:p>
          <a:p>
            <a:pPr marL="685800" lvl="1" indent="-228600">
              <a:buFont typeface="+mj-lt"/>
              <a:buAutoNum type="arabicPeriod"/>
            </a:pPr>
            <a:r>
              <a:rPr lang="en-US" sz="1200" i="0" baseline="0" dirty="0"/>
              <a:t>Fever 1 week or more. </a:t>
            </a:r>
          </a:p>
          <a:p>
            <a:pPr marL="685800" lvl="1" indent="-228600">
              <a:buFont typeface="+mj-lt"/>
              <a:buAutoNum type="arabicPeriod"/>
            </a:pPr>
            <a:endParaRPr lang="en-US" sz="1200" i="0" baseline="0" dirty="0"/>
          </a:p>
          <a:p>
            <a:pPr marL="228600" indent="-228600" eaLnBrk="1" hangingPunct="1">
              <a:buFont typeface="+mj-lt"/>
              <a:buAutoNum type="arabicPeriod"/>
            </a:pPr>
            <a:r>
              <a:rPr lang="en-US" sz="1200" b="1" i="0" dirty="0">
                <a:solidFill>
                  <a:srgbClr val="FF0000"/>
                </a:solidFill>
              </a:rPr>
              <a:t>REMIND </a:t>
            </a:r>
            <a:r>
              <a:rPr lang="en-US" sz="1200" b="0" i="0" dirty="0">
                <a:solidFill>
                  <a:srgbClr val="FF0000"/>
                </a:solidFill>
              </a:rPr>
              <a:t>trainees about Referral </a:t>
            </a:r>
            <a:r>
              <a:rPr lang="en-US" sz="1200" b="0" i="0" dirty="0"/>
              <a:t>to a Health Centre if there are </a:t>
            </a:r>
            <a:r>
              <a:rPr lang="en-US" sz="1200" b="0" i="0" dirty="0">
                <a:solidFill>
                  <a:srgbClr val="FF0000"/>
                </a:solidFill>
              </a:rPr>
              <a:t>Danger Signs</a:t>
            </a:r>
          </a:p>
          <a:p>
            <a:pPr marL="228600" indent="-228600" eaLnBrk="1" hangingPunct="1">
              <a:buFont typeface="+mj-lt"/>
              <a:buAutoNum type="arabicPeriod"/>
            </a:pPr>
            <a:endParaRPr lang="en-US" sz="1200" b="0" i="0" dirty="0">
              <a:solidFill>
                <a:srgbClr val="FF0000"/>
              </a:solidFill>
            </a:endParaRPr>
          </a:p>
          <a:p>
            <a:pPr marL="228600" indent="-228600">
              <a:buFont typeface="+mj-lt"/>
              <a:buAutoNum type="arabicPeriod"/>
            </a:pPr>
            <a:r>
              <a:rPr lang="en-US" sz="1200" b="1" baseline="0" dirty="0"/>
              <a:t>ASK</a:t>
            </a:r>
            <a:r>
              <a:rPr lang="en-US" sz="1200" baseline="0" dirty="0"/>
              <a:t> for and </a:t>
            </a:r>
            <a:r>
              <a:rPr lang="en-US" sz="1200" b="1" baseline="0" dirty="0"/>
              <a:t>RESPOND</a:t>
            </a:r>
            <a:r>
              <a:rPr lang="en-US" sz="1200" baseline="0" dirty="0"/>
              <a:t> to questions.</a:t>
            </a:r>
          </a:p>
          <a:p>
            <a:pPr marL="228600" indent="-228600">
              <a:buFont typeface="+mj-lt"/>
              <a:buAutoNum type="arabicPeriod"/>
            </a:pPr>
            <a:endParaRPr lang="en-US" sz="1200" baseline="0" dirty="0"/>
          </a:p>
        </p:txBody>
      </p:sp>
      <p:sp>
        <p:nvSpPr>
          <p:cNvPr id="4" name="Slide Number Placeholder 3"/>
          <p:cNvSpPr>
            <a:spLocks noGrp="1"/>
          </p:cNvSpPr>
          <p:nvPr>
            <p:ph type="sldNum" sz="quarter" idx="10"/>
          </p:nvPr>
        </p:nvSpPr>
        <p:spPr/>
        <p:txBody>
          <a:bodyPr/>
          <a:lstStyle/>
          <a:p>
            <a:fld id="{51B6F1D5-E152-404B-B610-BFAAA31EE220}" type="slidenum">
              <a:rPr 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102004387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chemeClr val="bg1"/>
                </a:solidFill>
                <a:latin typeface="+mn-lt"/>
              </a:rPr>
              <a:t>FEVER AND MALARIA DOSAGE INSTRUCTIONS</a:t>
            </a:r>
            <a:endParaRPr lang="en-US" sz="1200" dirty="0"/>
          </a:p>
          <a:p>
            <a:endParaRPr lang="en-US" sz="1200" dirty="0"/>
          </a:p>
          <a:p>
            <a:pPr marL="228600" indent="-228600">
              <a:buFont typeface="+mj-lt"/>
              <a:buAutoNum type="arabicPeriod"/>
            </a:pPr>
            <a:r>
              <a:rPr lang="en-US" sz="1200" b="1" dirty="0"/>
              <a:t>REVIEW</a:t>
            </a:r>
            <a:r>
              <a:rPr lang="en-US" sz="1200" dirty="0"/>
              <a:t>:</a:t>
            </a:r>
            <a:r>
              <a:rPr lang="en-US" sz="1200" baseline="0" dirty="0"/>
              <a:t> Present and discuss the advice to the caregiver and stress the importance of counseling the caregiver. </a:t>
            </a:r>
          </a:p>
          <a:p>
            <a:pPr marL="228600" indent="-228600">
              <a:buFont typeface="+mj-lt"/>
              <a:buAutoNum type="arabicPeriod"/>
            </a:pPr>
            <a:endParaRPr lang="en-US" sz="1200" baseline="0" dirty="0"/>
          </a:p>
          <a:p>
            <a:pPr marL="228600" indent="-228600">
              <a:buFont typeface="+mj-lt"/>
              <a:buAutoNum type="arabicPeriod"/>
            </a:pPr>
            <a:r>
              <a:rPr lang="en-US" sz="1200" b="1" i="0" baseline="0" dirty="0"/>
              <a:t>REMIND</a:t>
            </a:r>
            <a:r>
              <a:rPr lang="en-US" sz="1200" i="0" baseline="0" dirty="0"/>
              <a:t> trainees about the importance of follow-ups. </a:t>
            </a:r>
          </a:p>
          <a:p>
            <a:pPr marL="228600" indent="-228600">
              <a:buFont typeface="+mj-lt"/>
              <a:buAutoNum type="arabicPeriod"/>
            </a:pPr>
            <a:endParaRPr lang="en-US" sz="1200" i="0" baseline="0" dirty="0"/>
          </a:p>
          <a:p>
            <a:pPr marL="228600" indent="-228600" eaLnBrk="1" hangingPunct="1">
              <a:buFont typeface="+mj-lt"/>
              <a:buAutoNum type="arabicPeriod"/>
            </a:pPr>
            <a:r>
              <a:rPr lang="en-US" sz="1200" b="1" i="0" dirty="0">
                <a:solidFill>
                  <a:srgbClr val="FF0000"/>
                </a:solidFill>
              </a:rPr>
              <a:t>REMIND </a:t>
            </a:r>
            <a:r>
              <a:rPr lang="en-US" sz="1200" b="0" i="0" dirty="0">
                <a:solidFill>
                  <a:srgbClr val="FF0000"/>
                </a:solidFill>
              </a:rPr>
              <a:t>trainees about Referral </a:t>
            </a:r>
            <a:r>
              <a:rPr lang="en-US" sz="1200" b="0" i="0" dirty="0"/>
              <a:t>to a Health Centre if there are </a:t>
            </a:r>
            <a:r>
              <a:rPr lang="en-US" sz="1200" b="0" i="0" dirty="0">
                <a:solidFill>
                  <a:srgbClr val="FF0000"/>
                </a:solidFill>
              </a:rPr>
              <a:t>Danger Signs</a:t>
            </a:r>
          </a:p>
          <a:p>
            <a:pPr marL="228600" indent="-228600" eaLnBrk="1" hangingPunct="1">
              <a:buFont typeface="+mj-lt"/>
              <a:buAutoNum type="arabicPeriod"/>
            </a:pPr>
            <a:endParaRPr lang="en-US" sz="1200" b="0" i="0" dirty="0">
              <a:solidFill>
                <a:srgbClr val="FF0000"/>
              </a:solidFill>
            </a:endParaRPr>
          </a:p>
          <a:p>
            <a:pPr marL="228600" indent="-228600">
              <a:buFont typeface="+mj-lt"/>
              <a:buAutoNum type="arabicPeriod"/>
            </a:pPr>
            <a:r>
              <a:rPr lang="en-US" sz="1200" b="1" baseline="0" dirty="0"/>
              <a:t>ASK</a:t>
            </a:r>
            <a:r>
              <a:rPr lang="en-US" sz="1200" baseline="0" dirty="0"/>
              <a:t> for and </a:t>
            </a:r>
            <a:r>
              <a:rPr lang="en-US" sz="1200" b="1" baseline="0" dirty="0"/>
              <a:t>RESPOND</a:t>
            </a:r>
            <a:r>
              <a:rPr lang="en-US" sz="1200" baseline="0" dirty="0"/>
              <a:t> to questions.</a:t>
            </a:r>
          </a:p>
          <a:p>
            <a:pPr marL="228600" indent="-228600">
              <a:buFont typeface="+mj-lt"/>
              <a:buAutoNum type="arabicPeriod"/>
            </a:pPr>
            <a:endParaRPr lang="en-US" sz="1200" baseline="0" dirty="0"/>
          </a:p>
        </p:txBody>
      </p:sp>
      <p:sp>
        <p:nvSpPr>
          <p:cNvPr id="4" name="Slide Number Placeholder 3"/>
          <p:cNvSpPr>
            <a:spLocks noGrp="1"/>
          </p:cNvSpPr>
          <p:nvPr>
            <p:ph type="sldNum" sz="quarter" idx="10"/>
          </p:nvPr>
        </p:nvSpPr>
        <p:spPr/>
        <p:txBody>
          <a:bodyPr/>
          <a:lstStyle/>
          <a:p>
            <a:fld id="{51B6F1D5-E152-404B-B610-BFAAA31EE220}" type="slidenum">
              <a:rPr 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10200438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lvl="0" indent="0">
              <a:buFont typeface="+mj-lt"/>
              <a:buNone/>
            </a:pPr>
            <a:r>
              <a:rPr lang="en-US" sz="1200" b="1" kern="1200" dirty="0">
                <a:solidFill>
                  <a:schemeClr val="tx1"/>
                </a:solidFill>
                <a:latin typeface="+mn-lt"/>
                <a:ea typeface="+mn-ea"/>
                <a:cs typeface="+mn-cs"/>
              </a:rPr>
              <a:t>IMPLEMENT A REVIEW OF THE SESSIONS FROM THE PREVIOUS DAY.</a:t>
            </a:r>
          </a:p>
          <a:p>
            <a:pPr marL="0" lvl="0" indent="0">
              <a:buFont typeface="+mj-lt"/>
              <a:buNone/>
            </a:pPr>
            <a:endParaRPr lang="en-US" sz="1200" b="1" kern="1200" baseline="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PLAY the Referral Game </a:t>
            </a:r>
            <a:r>
              <a:rPr lang="en-US" sz="1200" b="1" kern="1200" baseline="0" dirty="0">
                <a:solidFill>
                  <a:schemeClr val="tx1"/>
                </a:solidFill>
                <a:latin typeface="+mn-lt"/>
                <a:ea typeface="+mn-ea"/>
                <a:cs typeface="+mn-cs"/>
              </a:rPr>
              <a:t>using either Option 1 or Option 2 (this option is more active and ‘fun’). </a:t>
            </a:r>
            <a:r>
              <a:rPr lang="en-US" sz="1200" b="1" kern="1200" dirty="0">
                <a:solidFill>
                  <a:schemeClr val="tx1"/>
                </a:solidFill>
                <a:latin typeface="+mn-lt"/>
                <a:ea typeface="+mn-ea"/>
                <a:cs typeface="+mn-cs"/>
              </a:rPr>
              <a:t> </a:t>
            </a:r>
          </a:p>
          <a:p>
            <a:pPr marL="628650" lvl="1" indent="-171450">
              <a:buFont typeface="Wingdings" panose="05000000000000000000" pitchFamily="2" charset="2"/>
              <a:buChar char="§"/>
            </a:pPr>
            <a:r>
              <a:rPr lang="en-US" sz="1200" b="1" kern="1200" dirty="0">
                <a:solidFill>
                  <a:schemeClr val="tx1"/>
                </a:solidFill>
                <a:latin typeface="+mn-lt"/>
                <a:ea typeface="+mn-ea"/>
                <a:cs typeface="+mn-cs"/>
              </a:rPr>
              <a:t>EXPLAIN</a:t>
            </a:r>
            <a:r>
              <a:rPr lang="en-US" sz="1200" b="0" kern="1200" dirty="0">
                <a:solidFill>
                  <a:schemeClr val="tx1"/>
                </a:solidFill>
                <a:latin typeface="+mn-lt"/>
                <a:ea typeface="+mn-ea"/>
                <a:cs typeface="+mn-cs"/>
              </a:rPr>
              <a:t> how</a:t>
            </a:r>
            <a:r>
              <a:rPr lang="en-US" sz="1200" b="0" kern="1200" baseline="0" dirty="0">
                <a:solidFill>
                  <a:schemeClr val="tx1"/>
                </a:solidFill>
                <a:latin typeface="+mn-lt"/>
                <a:ea typeface="+mn-ea"/>
                <a:cs typeface="+mn-cs"/>
              </a:rPr>
              <a:t> the game works:</a:t>
            </a:r>
            <a:endParaRPr lang="en-US" sz="1200" b="0" kern="1200" dirty="0">
              <a:solidFill>
                <a:schemeClr val="tx1"/>
              </a:solidFill>
              <a:latin typeface="+mn-lt"/>
              <a:ea typeface="+mn-ea"/>
              <a:cs typeface="+mn-cs"/>
            </a:endParaRPr>
          </a:p>
          <a:p>
            <a:pPr marL="1085850" lvl="2" indent="-171450">
              <a:buFont typeface="Arial" panose="020B0604020202020204" pitchFamily="34" charset="0"/>
              <a:buChar char="•"/>
            </a:pPr>
            <a:r>
              <a:rPr lang="en-US" sz="1200" b="1" kern="1200" dirty="0">
                <a:solidFill>
                  <a:schemeClr val="tx1"/>
                </a:solidFill>
                <a:latin typeface="+mn-lt"/>
                <a:ea typeface="+mn-ea"/>
                <a:cs typeface="+mn-cs"/>
              </a:rPr>
              <a:t>TELL </a:t>
            </a:r>
            <a:r>
              <a:rPr lang="en-US" sz="1200" b="0" kern="1200" dirty="0">
                <a:solidFill>
                  <a:schemeClr val="tx1"/>
                </a:solidFill>
                <a:latin typeface="+mn-lt"/>
                <a:ea typeface="+mn-ea"/>
                <a:cs typeface="+mn-cs"/>
              </a:rPr>
              <a:t>the trainees</a:t>
            </a:r>
            <a:r>
              <a:rPr lang="en-US" sz="1200" b="0" kern="1200" baseline="0" dirty="0">
                <a:solidFill>
                  <a:schemeClr val="tx1"/>
                </a:solidFill>
                <a:latin typeface="+mn-lt"/>
                <a:ea typeface="+mn-ea"/>
                <a:cs typeface="+mn-cs"/>
              </a:rPr>
              <a:t> to use the</a:t>
            </a:r>
            <a:r>
              <a:rPr lang="en-US" sz="1200" b="0" kern="1200" dirty="0">
                <a:solidFill>
                  <a:schemeClr val="tx1"/>
                </a:solidFill>
                <a:latin typeface="+mn-lt"/>
                <a:ea typeface="+mn-ea"/>
                <a:cs typeface="+mn-cs"/>
              </a:rPr>
              <a:t> Sick</a:t>
            </a:r>
            <a:r>
              <a:rPr lang="en-US" sz="1200" b="0" kern="1200" baseline="0" dirty="0">
                <a:solidFill>
                  <a:schemeClr val="tx1"/>
                </a:solidFill>
                <a:latin typeface="+mn-lt"/>
                <a:ea typeface="+mn-ea"/>
                <a:cs typeface="+mn-cs"/>
              </a:rPr>
              <a:t> Child Guide to find the answers.</a:t>
            </a:r>
            <a:endParaRPr lang="en-US" sz="1200" b="0" kern="1200" dirty="0">
              <a:solidFill>
                <a:schemeClr val="tx1"/>
              </a:solidFill>
              <a:latin typeface="+mn-lt"/>
              <a:ea typeface="+mn-ea"/>
              <a:cs typeface="+mn-cs"/>
            </a:endParaRPr>
          </a:p>
          <a:p>
            <a:pPr marL="1085850" lvl="2" indent="-171450">
              <a:buFont typeface="Arial" panose="020B0604020202020204" pitchFamily="34" charset="0"/>
              <a:buChar char="•"/>
            </a:pPr>
            <a:r>
              <a:rPr lang="en-US" sz="1200" b="1" kern="1200" dirty="0">
                <a:solidFill>
                  <a:schemeClr val="tx1"/>
                </a:solidFill>
                <a:latin typeface="+mn-lt"/>
                <a:ea typeface="+mn-ea"/>
                <a:cs typeface="+mn-cs"/>
              </a:rPr>
              <a:t>HAVE</a:t>
            </a:r>
            <a:r>
              <a:rPr lang="en-US" sz="1200" kern="1200" dirty="0">
                <a:solidFill>
                  <a:schemeClr val="tx1"/>
                </a:solidFill>
                <a:latin typeface="+mn-lt"/>
                <a:ea typeface="+mn-ea"/>
                <a:cs typeface="+mn-cs"/>
              </a:rPr>
              <a:t> a trainee read the</a:t>
            </a:r>
            <a:r>
              <a:rPr lang="en-US" sz="1200" kern="1200" baseline="0" dirty="0">
                <a:solidFill>
                  <a:schemeClr val="tx1"/>
                </a:solidFill>
                <a:latin typeface="+mn-lt"/>
                <a:ea typeface="+mn-ea"/>
                <a:cs typeface="+mn-cs"/>
              </a:rPr>
              <a:t> Case</a:t>
            </a:r>
            <a:r>
              <a:rPr lang="en-US" sz="1200" kern="1200" dirty="0">
                <a:solidFill>
                  <a:schemeClr val="tx1"/>
                </a:solidFill>
                <a:latin typeface="+mn-lt"/>
                <a:ea typeface="+mn-ea"/>
                <a:cs typeface="+mn-cs"/>
              </a:rPr>
              <a:t> to the group and announce: ‘Referral’ or ‘No Referral’ Needed.  </a:t>
            </a:r>
          </a:p>
          <a:p>
            <a:pPr marL="1085850" lvl="2" indent="-171450">
              <a:buFont typeface="Arial" panose="020B0604020202020204" pitchFamily="34" charset="0"/>
              <a:buChar char="•"/>
            </a:pPr>
            <a:r>
              <a:rPr lang="en-US" sz="1200" b="1" kern="1200" dirty="0">
                <a:solidFill>
                  <a:schemeClr val="tx1"/>
                </a:solidFill>
                <a:latin typeface="+mn-lt"/>
                <a:ea typeface="+mn-ea"/>
                <a:cs typeface="+mn-cs"/>
              </a:rPr>
              <a:t>ASK</a:t>
            </a:r>
            <a:r>
              <a:rPr lang="en-US" sz="1200" kern="1200" baseline="0" dirty="0">
                <a:solidFill>
                  <a:schemeClr val="tx1"/>
                </a:solidFill>
                <a:latin typeface="+mn-lt"/>
                <a:ea typeface="+mn-ea"/>
                <a:cs typeface="+mn-cs"/>
              </a:rPr>
              <a:t> the group to</a:t>
            </a:r>
            <a:r>
              <a:rPr lang="en-US" sz="1200" kern="1200" dirty="0">
                <a:solidFill>
                  <a:schemeClr val="tx1"/>
                </a:solidFill>
                <a:latin typeface="+mn-lt"/>
                <a:ea typeface="+mn-ea"/>
                <a:cs typeface="+mn-cs"/>
              </a:rPr>
              <a:t> decide if her answer is correct or not.</a:t>
            </a:r>
          </a:p>
          <a:p>
            <a:pPr marL="1085850" lvl="2" indent="-171450">
              <a:buFont typeface="Arial" panose="020B0604020202020204" pitchFamily="34" charset="0"/>
              <a:buChar char="•"/>
            </a:pPr>
            <a:r>
              <a:rPr lang="en-US" sz="1200" b="1" kern="1200" baseline="0" dirty="0">
                <a:solidFill>
                  <a:schemeClr val="tx1"/>
                </a:solidFill>
                <a:latin typeface="+mn-lt"/>
                <a:ea typeface="+mn-ea"/>
                <a:cs typeface="+mn-cs"/>
              </a:rPr>
              <a:t>DISCUSS</a:t>
            </a:r>
            <a:r>
              <a:rPr lang="en-US" sz="1200" b="0" kern="1200" baseline="0" dirty="0">
                <a:solidFill>
                  <a:schemeClr val="tx1"/>
                </a:solidFill>
                <a:latin typeface="+mn-lt"/>
                <a:ea typeface="+mn-ea"/>
                <a:cs typeface="+mn-cs"/>
              </a:rPr>
              <a:t> any comments. </a:t>
            </a:r>
          </a:p>
          <a:p>
            <a:pPr marL="1085850" lvl="2" indent="-171450">
              <a:buFont typeface="Arial" panose="020B0604020202020204" pitchFamily="34" charset="0"/>
              <a:buChar char="•"/>
            </a:pPr>
            <a:r>
              <a:rPr lang="en-US" sz="1200" b="1" kern="1200" baseline="0" dirty="0">
                <a:solidFill>
                  <a:schemeClr val="tx1"/>
                </a:solidFill>
                <a:latin typeface="+mn-lt"/>
                <a:ea typeface="+mn-ea"/>
                <a:cs typeface="+mn-cs"/>
              </a:rPr>
              <a:t>CLARIFY</a:t>
            </a:r>
            <a:r>
              <a:rPr lang="en-US" sz="1200" b="0" kern="1200" baseline="0" dirty="0">
                <a:solidFill>
                  <a:schemeClr val="tx1"/>
                </a:solidFill>
                <a:latin typeface="+mn-lt"/>
                <a:ea typeface="+mn-ea"/>
                <a:cs typeface="+mn-cs"/>
              </a:rPr>
              <a:t> any confusion.</a:t>
            </a:r>
          </a:p>
          <a:p>
            <a:pPr marL="1085850" lvl="2" indent="-171450">
              <a:buFont typeface="Arial" panose="020B0604020202020204" pitchFamily="34" charset="0"/>
              <a:buChar char="•"/>
            </a:pPr>
            <a:endParaRPr lang="en-US" sz="1200" b="0" kern="1200" baseline="0" dirty="0">
              <a:solidFill>
                <a:schemeClr val="tx1"/>
              </a:solidFill>
              <a:latin typeface="+mn-lt"/>
              <a:ea typeface="+mn-ea"/>
              <a:cs typeface="+mn-cs"/>
            </a:endParaRPr>
          </a:p>
          <a:p>
            <a:pPr marL="628650" lvl="1" indent="-171450">
              <a:buFont typeface="Wingdings" panose="05000000000000000000" pitchFamily="2" charset="2"/>
              <a:buChar char="§"/>
            </a:pPr>
            <a:r>
              <a:rPr lang="en-US" sz="1200" b="1" kern="1200" dirty="0">
                <a:solidFill>
                  <a:schemeClr val="tx1"/>
                </a:solidFill>
                <a:latin typeface="+mn-lt"/>
                <a:ea typeface="+mn-ea"/>
                <a:cs typeface="+mn-cs"/>
              </a:rPr>
              <a:t>BEGIN</a:t>
            </a:r>
            <a:r>
              <a:rPr lang="en-US" sz="1200" b="1" kern="1200" baseline="0" dirty="0">
                <a:solidFill>
                  <a:schemeClr val="tx1"/>
                </a:solidFill>
                <a:latin typeface="+mn-lt"/>
                <a:ea typeface="+mn-ea"/>
                <a:cs typeface="+mn-cs"/>
              </a:rPr>
              <a:t> the game by </a:t>
            </a:r>
            <a:r>
              <a:rPr lang="en-US" sz="1200" b="1" kern="1200" dirty="0">
                <a:solidFill>
                  <a:schemeClr val="tx1"/>
                </a:solidFill>
                <a:latin typeface="+mn-lt"/>
                <a:ea typeface="+mn-ea"/>
                <a:cs typeface="+mn-cs"/>
              </a:rPr>
              <a:t>PRACTICING</a:t>
            </a:r>
            <a:r>
              <a:rPr lang="en-US" sz="1200" b="1" kern="1200" baseline="0" dirty="0">
                <a:solidFill>
                  <a:schemeClr val="tx1"/>
                </a:solidFill>
                <a:latin typeface="+mn-lt"/>
                <a:ea typeface="+mn-ea"/>
                <a:cs typeface="+mn-cs"/>
              </a:rPr>
              <a:t> with: </a:t>
            </a:r>
          </a:p>
          <a:p>
            <a:pPr marL="914400" lvl="2" indent="0">
              <a:buFont typeface="Arial" panose="020B0604020202020204" pitchFamily="34" charset="0"/>
              <a:buNone/>
            </a:pPr>
            <a:r>
              <a:rPr lang="en-US" sz="1200" b="1" kern="1200" baseline="0" dirty="0">
                <a:solidFill>
                  <a:schemeClr val="tx1"/>
                </a:solidFill>
                <a:latin typeface="+mn-lt"/>
                <a:ea typeface="+mn-ea"/>
                <a:cs typeface="+mn-cs"/>
              </a:rPr>
              <a:t>*  </a:t>
            </a:r>
            <a:r>
              <a:rPr lang="en-US" sz="1200" b="0" kern="1200" baseline="0" dirty="0">
                <a:solidFill>
                  <a:schemeClr val="tx1"/>
                </a:solidFill>
                <a:latin typeface="+mn-lt"/>
                <a:ea typeface="+mn-ea"/>
                <a:cs typeface="+mn-cs"/>
              </a:rPr>
              <a:t>Case 1: </a:t>
            </a:r>
          </a:p>
          <a:p>
            <a:pPr marL="914400" lvl="2" indent="0">
              <a:buFont typeface="Arial" panose="020B0604020202020204" pitchFamily="34" charset="0"/>
              <a:buNone/>
            </a:pPr>
            <a:r>
              <a:rPr lang="en-US" sz="1200" kern="1200" baseline="0" dirty="0">
                <a:solidFill>
                  <a:schemeClr val="tx1"/>
                </a:solidFill>
                <a:latin typeface="+mn-lt"/>
                <a:ea typeface="+mn-ea"/>
                <a:cs typeface="+mn-cs"/>
              </a:rPr>
              <a:t>*  Cough less than 3 weeks with fast breathing.</a:t>
            </a:r>
            <a:endParaRPr lang="en-US" sz="1200" kern="1200" dirty="0">
              <a:solidFill>
                <a:schemeClr val="tx1"/>
              </a:solidFill>
              <a:latin typeface="+mn-lt"/>
              <a:ea typeface="+mn-ea"/>
              <a:cs typeface="+mn-cs"/>
            </a:endParaRPr>
          </a:p>
          <a:p>
            <a:pPr lvl="3"/>
            <a:r>
              <a:rPr lang="en-US" sz="1200" b="0" kern="1200" baseline="0" dirty="0">
                <a:solidFill>
                  <a:schemeClr val="tx1"/>
                </a:solidFill>
                <a:latin typeface="+mn-lt"/>
                <a:ea typeface="+mn-ea"/>
                <a:cs typeface="+mn-cs"/>
              </a:rPr>
              <a:t>*  </a:t>
            </a:r>
            <a:r>
              <a:rPr lang="en-US" sz="1200" b="0" i="1" kern="1200" baseline="0" dirty="0">
                <a:solidFill>
                  <a:schemeClr val="tx1"/>
                </a:solidFill>
                <a:latin typeface="+mn-lt"/>
                <a:ea typeface="+mn-ea"/>
                <a:cs typeface="+mn-cs"/>
              </a:rPr>
              <a:t>No referral needed</a:t>
            </a:r>
            <a:r>
              <a:rPr lang="en-US" sz="1200" b="0" kern="1200" baseline="0" dirty="0">
                <a:solidFill>
                  <a:schemeClr val="tx1"/>
                </a:solidFill>
                <a:latin typeface="+mn-lt"/>
                <a:ea typeface="+mn-ea"/>
                <a:cs typeface="+mn-cs"/>
              </a:rPr>
              <a:t>.</a:t>
            </a:r>
          </a:p>
          <a:p>
            <a:pPr lvl="2"/>
            <a:endParaRPr lang="en-US" sz="1200" b="0" kern="1200" baseline="0" dirty="0">
              <a:solidFill>
                <a:schemeClr val="tx1"/>
              </a:solidFill>
              <a:latin typeface="+mn-lt"/>
              <a:ea typeface="+mn-ea"/>
              <a:cs typeface="+mn-cs"/>
            </a:endParaRPr>
          </a:p>
          <a:p>
            <a:pPr marL="628650" lvl="1" indent="-171450">
              <a:buFont typeface="Arial" panose="020B0604020202020204" pitchFamily="34" charset="0"/>
              <a:buChar char="•"/>
            </a:pPr>
            <a:r>
              <a:rPr lang="en-US" b="1" u="none" dirty="0"/>
              <a:t>FOLLOW the same pattern </a:t>
            </a:r>
            <a:r>
              <a:rPr lang="en-US" u="none" dirty="0"/>
              <a:t>of Case</a:t>
            </a:r>
            <a:r>
              <a:rPr lang="en-US" u="none" baseline="0" dirty="0"/>
              <a:t> questions with 2 through 8.</a:t>
            </a:r>
          </a:p>
          <a:p>
            <a:pPr marL="628650" lvl="1" indent="-171450">
              <a:buFont typeface="Arial" panose="020B0604020202020204" pitchFamily="34" charset="0"/>
              <a:buChar char="•"/>
            </a:pPr>
            <a:endParaRPr lang="en-US" u="sng" dirty="0"/>
          </a:p>
          <a:p>
            <a:r>
              <a:rPr lang="en-US" b="1" u="sng" dirty="0"/>
              <a:t>OPTION</a:t>
            </a:r>
            <a:r>
              <a:rPr lang="en-US" b="1" u="sng" baseline="0" dirty="0"/>
              <a:t> 1</a:t>
            </a:r>
            <a:r>
              <a:rPr lang="en-US" b="1" u="sng" dirty="0"/>
              <a:t>:</a:t>
            </a:r>
            <a:r>
              <a:rPr lang="en-US" b="1" dirty="0"/>
              <a:t>  </a:t>
            </a:r>
          </a:p>
          <a:p>
            <a:pPr marL="171450" lvl="0" indent="-171450">
              <a:buFont typeface="Wingdings" panose="05000000000000000000" pitchFamily="2" charset="2"/>
              <a:buChar char="§"/>
            </a:pPr>
            <a:r>
              <a:rPr lang="en-US" b="1" dirty="0"/>
              <a:t>TELL</a:t>
            </a:r>
            <a:r>
              <a:rPr lang="en-US" dirty="0"/>
              <a:t> the trainees to prepare 2 pieces of paper.  WRITE—in</a:t>
            </a:r>
            <a:r>
              <a:rPr lang="en-US" baseline="0" dirty="0"/>
              <a:t> BIG LETTERS—the word REFERRAL on one and NO REFERRAL on the other.  </a:t>
            </a:r>
          </a:p>
          <a:p>
            <a:pPr marL="171450" lvl="0" indent="-171450">
              <a:buFont typeface="Wingdings" panose="05000000000000000000" pitchFamily="2" charset="2"/>
              <a:buChar char="§"/>
            </a:pPr>
            <a:r>
              <a:rPr lang="en-US" b="1" baseline="0" dirty="0"/>
              <a:t>ASK</a:t>
            </a:r>
            <a:r>
              <a:rPr lang="en-US" baseline="0" dirty="0"/>
              <a:t> one trainee read the Case.  </a:t>
            </a:r>
          </a:p>
          <a:p>
            <a:pPr marL="171450" lvl="0" indent="-171450">
              <a:buFont typeface="Wingdings" panose="05000000000000000000" pitchFamily="2" charset="2"/>
              <a:buChar char="§"/>
            </a:pPr>
            <a:r>
              <a:rPr lang="en-US" b="1" baseline="0" dirty="0"/>
              <a:t>TELL</a:t>
            </a:r>
            <a:r>
              <a:rPr lang="en-US" baseline="0" dirty="0"/>
              <a:t> the trainee hold up their decision paper.  </a:t>
            </a:r>
          </a:p>
          <a:p>
            <a:pPr marL="171450" lvl="0" indent="-171450">
              <a:buFont typeface="Wingdings" panose="05000000000000000000" pitchFamily="2" charset="2"/>
              <a:buChar char="§"/>
            </a:pPr>
            <a:r>
              <a:rPr lang="en-US" b="1" baseline="0" dirty="0"/>
              <a:t>QUESTION</a:t>
            </a:r>
            <a:r>
              <a:rPr lang="en-US" baseline="0" dirty="0"/>
              <a:t> trainees who have different answers and </a:t>
            </a:r>
            <a:r>
              <a:rPr lang="en-US" b="1" baseline="0" dirty="0"/>
              <a:t>CLARIFY</a:t>
            </a:r>
            <a:r>
              <a:rPr lang="en-US" baseline="0" dirty="0"/>
              <a:t> which is correct and WHY.</a:t>
            </a:r>
          </a:p>
          <a:p>
            <a:pPr lvl="0">
              <a:buFont typeface="Arial" pitchFamily="34" charset="0"/>
              <a:buChar char="•"/>
            </a:pPr>
            <a:endParaRPr lang="en-US" baseline="0" dirty="0"/>
          </a:p>
          <a:p>
            <a:pPr lvl="0">
              <a:buFont typeface="Arial" pitchFamily="34" charset="0"/>
              <a:buNone/>
            </a:pPr>
            <a:r>
              <a:rPr lang="en-US" b="1" u="sng" baseline="0" dirty="0"/>
              <a:t>OPTION 2</a:t>
            </a:r>
            <a:r>
              <a:rPr lang="en-US" b="1" baseline="0" dirty="0"/>
              <a:t>:</a:t>
            </a:r>
          </a:p>
          <a:p>
            <a:pPr lvl="0">
              <a:buFont typeface="Arial" pitchFamily="34" charset="0"/>
              <a:buNone/>
            </a:pPr>
            <a:r>
              <a:rPr lang="en-US" b="1" baseline="0" dirty="0"/>
              <a:t>USE</a:t>
            </a:r>
            <a:r>
              <a:rPr lang="en-US" baseline="0" dirty="0"/>
              <a:t> the “Step Game” (go right for Referral and left for No Referral Needed).  </a:t>
            </a:r>
          </a:p>
          <a:p>
            <a:pPr marL="628650" lvl="1" indent="-171450">
              <a:buFont typeface="Arial" pitchFamily="34" charset="0"/>
              <a:buChar char="•"/>
            </a:pPr>
            <a:r>
              <a:rPr lang="en-US" b="1" baseline="0" dirty="0"/>
              <a:t>GET</a:t>
            </a:r>
            <a:r>
              <a:rPr lang="en-US" baseline="0" dirty="0"/>
              <a:t> in one line, one person behind the other. </a:t>
            </a:r>
          </a:p>
          <a:p>
            <a:pPr marL="628650" lvl="1" indent="-171450">
              <a:buFont typeface="Arial" pitchFamily="34" charset="0"/>
              <a:buChar char="•"/>
            </a:pPr>
            <a:r>
              <a:rPr lang="en-US" b="1" baseline="0" dirty="0"/>
              <a:t>ANNOUNCE</a:t>
            </a:r>
            <a:r>
              <a:rPr lang="en-US" baseline="0" dirty="0"/>
              <a:t> each case twice.</a:t>
            </a:r>
          </a:p>
          <a:p>
            <a:pPr marL="628650" lvl="1" indent="-171450">
              <a:buFont typeface="Arial" pitchFamily="34" charset="0"/>
              <a:buChar char="•"/>
            </a:pPr>
            <a:r>
              <a:rPr lang="en-US" b="1" baseline="0" dirty="0"/>
              <a:t>SAY</a:t>
            </a:r>
            <a:r>
              <a:rPr lang="en-US" baseline="0" dirty="0"/>
              <a:t> “STEP!”. Trainees MUST move on way or the other. </a:t>
            </a:r>
          </a:p>
          <a:p>
            <a:pPr marL="628650" lvl="1" indent="-171450">
              <a:buFont typeface="Arial" pitchFamily="34" charset="0"/>
              <a:buChar char="•"/>
            </a:pPr>
            <a:r>
              <a:rPr lang="en-US" b="1" baseline="0" dirty="0"/>
              <a:t>QUESTION</a:t>
            </a:r>
            <a:r>
              <a:rPr lang="en-US" baseline="0" dirty="0"/>
              <a:t> trainees with different answers </a:t>
            </a:r>
          </a:p>
          <a:p>
            <a:pPr marL="628650" lvl="1" indent="-171450">
              <a:buFont typeface="Arial" pitchFamily="34" charset="0"/>
              <a:buChar char="•"/>
            </a:pPr>
            <a:r>
              <a:rPr lang="en-US" b="1" baseline="0" dirty="0"/>
              <a:t>CLARIFY</a:t>
            </a:r>
            <a:r>
              <a:rPr lang="en-US" baseline="0" dirty="0"/>
              <a:t> the correct answer.</a:t>
            </a:r>
          </a:p>
          <a:p>
            <a:pPr lvl="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6</a:t>
            </a:fld>
            <a:endParaRPr lang="en-US">
              <a:solidFill>
                <a:prstClr val="black"/>
              </a:solidFill>
            </a:endParaRPr>
          </a:p>
        </p:txBody>
      </p:sp>
    </p:spTree>
    <p:extLst>
      <p:ext uri="{BB962C8B-B14F-4D97-AF65-F5344CB8AC3E}">
        <p14:creationId xmlns:p14="http://schemas.microsoft.com/office/powerpoint/2010/main" val="260030225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en-US" sz="1200" b="1" kern="1200" dirty="0">
                <a:solidFill>
                  <a:schemeClr val="tx1"/>
                </a:solidFill>
                <a:latin typeface="+mn-lt"/>
                <a:ea typeface="+mn-ea"/>
                <a:cs typeface="+mn-cs"/>
              </a:rPr>
              <a:t>REVIEW</a:t>
            </a:r>
            <a:r>
              <a:rPr lang="en-US" sz="1200" b="1" kern="1200" baseline="0" dirty="0">
                <a:solidFill>
                  <a:schemeClr val="tx1"/>
                </a:solidFill>
                <a:latin typeface="+mn-lt"/>
                <a:ea typeface="+mn-ea"/>
                <a:cs typeface="+mn-cs"/>
              </a:rPr>
              <a:t> THE DETAILS OF </a:t>
            </a:r>
            <a:r>
              <a:rPr lang="en-US" sz="1200" b="1" dirty="0">
                <a:solidFill>
                  <a:schemeClr val="bg1"/>
                </a:solidFill>
              </a:rPr>
              <a:t>HOW TO TREAT IN</a:t>
            </a:r>
            <a:r>
              <a:rPr lang="en-US" sz="1200" b="1" baseline="0" dirty="0">
                <a:solidFill>
                  <a:schemeClr val="bg1"/>
                </a:solidFill>
              </a:rPr>
              <a:t> CASE OF A FEVER AND A NEGATIVE RDT</a:t>
            </a:r>
            <a:endParaRPr lang="en-US" sz="1200" b="1" dirty="0">
              <a:solidFill>
                <a:schemeClr val="bg1"/>
              </a:solidFill>
            </a:endParaRPr>
          </a:p>
          <a:p>
            <a:pPr marL="0" lvl="0" indent="0">
              <a:buFont typeface="+mj-lt"/>
              <a:buNone/>
            </a:pPr>
            <a:endParaRPr lang="en-US" sz="1200" b="1" kern="1200" dirty="0">
              <a:solidFill>
                <a:schemeClr val="tx1"/>
              </a:solidFill>
              <a:latin typeface="+mn-lt"/>
              <a:ea typeface="+mn-ea"/>
              <a:cs typeface="+mn-cs"/>
            </a:endParaRPr>
          </a:p>
          <a:p>
            <a:pPr marL="228600" lvl="0" indent="-228600">
              <a:buFont typeface="+mj-lt"/>
              <a:buAutoNum type="arabicPeriod"/>
            </a:pPr>
            <a:r>
              <a:rPr lang="en-US" sz="1200" b="1" kern="1200" baseline="0" dirty="0">
                <a:solidFill>
                  <a:schemeClr val="tx1"/>
                </a:solidFill>
                <a:latin typeface="+mn-lt"/>
                <a:ea typeface="+mn-ea"/>
                <a:cs typeface="+mn-cs"/>
              </a:rPr>
              <a:t>LOOK at </a:t>
            </a:r>
            <a:r>
              <a:rPr lang="en-US" sz="1200" b="0" kern="1200" baseline="0" dirty="0">
                <a:solidFill>
                  <a:schemeClr val="tx1"/>
                </a:solidFill>
                <a:latin typeface="+mn-lt"/>
                <a:ea typeface="+mn-ea"/>
                <a:cs typeface="+mn-cs"/>
              </a:rPr>
              <a:t>step E on the FEVER page. </a:t>
            </a:r>
            <a:endParaRPr lang="en-US" sz="1200" b="1" kern="1200" baseline="0" dirty="0">
              <a:solidFill>
                <a:schemeClr val="tx1"/>
              </a:solidFill>
              <a:latin typeface="+mn-lt"/>
              <a:ea typeface="+mn-ea"/>
              <a:cs typeface="+mn-cs"/>
            </a:endParaRPr>
          </a:p>
          <a:p>
            <a:pPr marL="228600" lvl="0" indent="-228600">
              <a:buFont typeface="+mj-lt"/>
              <a:buAutoNum type="arabicPeriod"/>
            </a:pPr>
            <a:endParaRPr lang="en-US" sz="1200" b="1"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EXPLAIN</a:t>
            </a:r>
            <a:r>
              <a:rPr lang="en-US" sz="1200" b="1" kern="1200" baseline="0" dirty="0">
                <a:solidFill>
                  <a:schemeClr val="tx1"/>
                </a:solidFill>
                <a:latin typeface="+mn-lt"/>
                <a:ea typeface="+mn-ea"/>
                <a:cs typeface="+mn-cs"/>
              </a:rPr>
              <a:t> what to do </a:t>
            </a:r>
            <a:r>
              <a:rPr lang="en-US" sz="1200" b="0" kern="1200" baseline="0" dirty="0">
                <a:solidFill>
                  <a:schemeClr val="tx1"/>
                </a:solidFill>
                <a:latin typeface="+mn-lt"/>
                <a:ea typeface="+mn-ea"/>
                <a:cs typeface="+mn-cs"/>
              </a:rPr>
              <a:t>in case of a negative RDT. </a:t>
            </a:r>
          </a:p>
          <a:p>
            <a:pPr marL="228600" lvl="0" indent="-228600">
              <a:buFont typeface="+mj-lt"/>
              <a:buAutoNum type="arabicPeriod"/>
            </a:pPr>
            <a:endParaRPr lang="en-US" sz="1200" b="0" kern="1200" baseline="0" dirty="0">
              <a:solidFill>
                <a:schemeClr val="tx1"/>
              </a:solidFill>
              <a:latin typeface="+mn-lt"/>
              <a:ea typeface="+mn-ea"/>
              <a:cs typeface="+mn-cs"/>
            </a:endParaRPr>
          </a:p>
          <a:p>
            <a:pPr marL="228600" lvl="0" indent="-228600">
              <a:buFont typeface="+mj-lt"/>
              <a:buAutoNum type="arabicPeriod"/>
            </a:pPr>
            <a:r>
              <a:rPr lang="en-US" sz="1200" b="1" kern="1200" baseline="0" dirty="0">
                <a:solidFill>
                  <a:schemeClr val="tx1"/>
                </a:solidFill>
                <a:latin typeface="+mn-lt"/>
                <a:ea typeface="+mn-ea"/>
                <a:cs typeface="+mn-cs"/>
              </a:rPr>
              <a:t>Make sure </a:t>
            </a:r>
            <a:r>
              <a:rPr lang="en-US" sz="1200" b="0" kern="1200" baseline="0" dirty="0">
                <a:solidFill>
                  <a:schemeClr val="tx1"/>
                </a:solidFill>
                <a:latin typeface="+mn-lt"/>
                <a:ea typeface="+mn-ea"/>
                <a:cs typeface="+mn-cs"/>
              </a:rPr>
              <a:t>that trainees know how to dispense </a:t>
            </a:r>
            <a:r>
              <a:rPr lang="en-US" sz="1200" b="0" kern="1200" baseline="0" dirty="0" err="1">
                <a:solidFill>
                  <a:schemeClr val="tx1"/>
                </a:solidFill>
                <a:latin typeface="+mn-lt"/>
                <a:ea typeface="+mn-ea"/>
                <a:cs typeface="+mn-cs"/>
              </a:rPr>
              <a:t>paracetamol</a:t>
            </a:r>
            <a:r>
              <a:rPr lang="en-US" sz="1200" b="0" kern="1200" baseline="0" dirty="0">
                <a:solidFill>
                  <a:schemeClr val="tx1"/>
                </a:solidFill>
                <a:latin typeface="+mn-lt"/>
                <a:ea typeface="+mn-ea"/>
                <a:cs typeface="+mn-cs"/>
              </a:rPr>
              <a:t> to children</a:t>
            </a:r>
            <a:endParaRPr lang="en-US" sz="1200" b="1" kern="1200" dirty="0">
              <a:solidFill>
                <a:schemeClr val="tx1"/>
              </a:solidFill>
              <a:latin typeface="+mn-lt"/>
              <a:ea typeface="+mn-ea"/>
              <a:cs typeface="+mn-cs"/>
            </a:endParaRPr>
          </a:p>
          <a:p>
            <a:pPr marL="228600" lvl="0" indent="-228600">
              <a:buFont typeface="+mj-lt"/>
              <a:buAutoNum type="arabicPeriod"/>
            </a:pPr>
            <a:endParaRPr lang="en-US" sz="1200"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REPEAT</a:t>
            </a:r>
            <a:r>
              <a:rPr lang="en-US" sz="1200" b="1" kern="1200" baseline="0" dirty="0">
                <a:solidFill>
                  <a:schemeClr val="tx1"/>
                </a:solidFill>
                <a:latin typeface="+mn-lt"/>
                <a:ea typeface="+mn-ea"/>
                <a:cs typeface="+mn-cs"/>
              </a:rPr>
              <a:t> the danger signs and stress that a child with danger signs should be REFERRED</a:t>
            </a:r>
            <a:endParaRPr lang="en-US" sz="1200" b="1"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latin typeface="Calibri"/>
              </a:rPr>
              <a:pPr/>
              <a:t>62</a:t>
            </a:fld>
            <a:endParaRPr lang="en-US">
              <a:solidFill>
                <a:prstClr val="black"/>
              </a:solidFill>
              <a:latin typeface="Calibri"/>
            </a:endParaRPr>
          </a:p>
        </p:txBody>
      </p:sp>
    </p:spTree>
    <p:extLst>
      <p:ext uri="{BB962C8B-B14F-4D97-AF65-F5344CB8AC3E}">
        <p14:creationId xmlns:p14="http://schemas.microsoft.com/office/powerpoint/2010/main" val="176322296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lang="en-US" sz="900" b="1" baseline="0" dirty="0">
                <a:solidFill>
                  <a:prstClr val="black"/>
                </a:solidFill>
                <a:latin typeface="Calibri" panose="020F0502020204030204" pitchFamily="34" charset="0"/>
              </a:rPr>
              <a:t>EXPLAIN HOW DO HANDLE SUSPECTED MALARIA IN ADULTS</a:t>
            </a:r>
          </a:p>
          <a:p>
            <a:pPr marL="0" lvl="0" indent="0">
              <a:buNone/>
            </a:pPr>
            <a:endParaRPr lang="en-US" sz="900" b="1" baseline="0" dirty="0">
              <a:solidFill>
                <a:prstClr val="black"/>
              </a:solidFill>
              <a:latin typeface="Calibri" panose="020F0502020204030204" pitchFamily="34" charset="0"/>
            </a:endParaRPr>
          </a:p>
          <a:p>
            <a:pPr marL="228600" lvl="0" indent="-228600">
              <a:buAutoNum type="arabicPeriod"/>
            </a:pPr>
            <a:r>
              <a:rPr lang="en-US" sz="900" b="1" baseline="0" dirty="0">
                <a:solidFill>
                  <a:prstClr val="black"/>
                </a:solidFill>
                <a:latin typeface="Calibri" panose="020F0502020204030204" pitchFamily="34" charset="0"/>
              </a:rPr>
              <a:t>HIGHLIGHT that the Test and Treat Policy applies to ALL suspected malaria cases. </a:t>
            </a:r>
          </a:p>
          <a:p>
            <a:pPr marL="228600" lvl="0" indent="-228600">
              <a:buAutoNum type="arabicPeriod"/>
            </a:pPr>
            <a:r>
              <a:rPr lang="en-US" sz="900" b="1" baseline="0" dirty="0">
                <a:solidFill>
                  <a:prstClr val="black"/>
                </a:solidFill>
                <a:latin typeface="Calibri" panose="020F0502020204030204" pitchFamily="34" charset="0"/>
              </a:rPr>
              <a:t>REVIEW the ACT dosing instructions for adults</a:t>
            </a: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64</a:t>
            </a:fld>
            <a:endParaRPr lang="en-US">
              <a:solidFill>
                <a:prstClr val="black"/>
              </a:solidFill>
            </a:endParaRPr>
          </a:p>
        </p:txBody>
      </p:sp>
    </p:spTree>
    <p:extLst>
      <p:ext uri="{BB962C8B-B14F-4D97-AF65-F5344CB8AC3E}">
        <p14:creationId xmlns:p14="http://schemas.microsoft.com/office/powerpoint/2010/main" val="332374645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en-US" sz="1200" b="1" dirty="0">
                <a:solidFill>
                  <a:schemeClr val="bg1"/>
                </a:solidFill>
              </a:rPr>
              <a:t>INFORM ABOUT WHAT</a:t>
            </a:r>
            <a:r>
              <a:rPr lang="en-US" sz="1200" b="1" baseline="0" dirty="0">
                <a:solidFill>
                  <a:schemeClr val="bg1"/>
                </a:solidFill>
              </a:rPr>
              <a:t> MEDICINE TO USE TO TREAT MALARIA</a:t>
            </a:r>
            <a:endParaRPr lang="en-US" sz="1200" b="1" dirty="0">
              <a:solidFill>
                <a:schemeClr val="bg1"/>
              </a:solidFill>
            </a:endParaRPr>
          </a:p>
          <a:p>
            <a:pPr marL="0" lvl="0" indent="0">
              <a:buFont typeface="+mj-lt"/>
              <a:buNone/>
            </a:pPr>
            <a:endParaRPr lang="en-US" sz="1200" b="1"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STRESS</a:t>
            </a:r>
            <a:r>
              <a:rPr lang="en-US" sz="1200" b="1" kern="1200" baseline="0" dirty="0">
                <a:solidFill>
                  <a:schemeClr val="tx1"/>
                </a:solidFill>
                <a:latin typeface="+mn-lt"/>
                <a:ea typeface="+mn-ea"/>
                <a:cs typeface="+mn-cs"/>
              </a:rPr>
              <a:t> </a:t>
            </a:r>
            <a:r>
              <a:rPr lang="en-US" sz="1200" b="0" kern="1200" baseline="0" dirty="0">
                <a:solidFill>
                  <a:schemeClr val="tx1"/>
                </a:solidFill>
                <a:latin typeface="+mn-lt"/>
                <a:ea typeface="+mn-ea"/>
                <a:cs typeface="+mn-cs"/>
              </a:rPr>
              <a:t>that only ACTs should be used to treat malaria</a:t>
            </a:r>
          </a:p>
          <a:p>
            <a:pPr marL="228600" lvl="0" indent="-228600">
              <a:buFont typeface="+mj-lt"/>
              <a:buAutoNum type="arabicPeriod"/>
            </a:pPr>
            <a:endParaRPr lang="en-US" sz="1200" b="1"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EXPLAIN </a:t>
            </a:r>
            <a:r>
              <a:rPr lang="en-US" sz="1200" kern="1200" dirty="0">
                <a:solidFill>
                  <a:schemeClr val="tx1"/>
                </a:solidFill>
                <a:latin typeface="+mn-lt"/>
                <a:ea typeface="+mn-ea"/>
                <a:cs typeface="+mn-cs"/>
              </a:rPr>
              <a:t>that these</a:t>
            </a:r>
            <a:r>
              <a:rPr lang="en-US" sz="1200" kern="1200" baseline="0" dirty="0">
                <a:solidFill>
                  <a:schemeClr val="tx1"/>
                </a:solidFill>
                <a:latin typeface="+mn-lt"/>
                <a:ea typeface="+mn-ea"/>
                <a:cs typeface="+mn-cs"/>
              </a:rPr>
              <a:t> products have a combination of different treatments that make them EFFECTIVE! </a:t>
            </a:r>
          </a:p>
          <a:p>
            <a:pPr marL="228600" lvl="0" indent="-228600">
              <a:buFont typeface="+mj-lt"/>
              <a:buAutoNum type="arabicPeriod"/>
            </a:pPr>
            <a:endParaRPr lang="en-US" sz="1200" kern="1200" dirty="0">
              <a:solidFill>
                <a:schemeClr val="tx1"/>
              </a:solidFill>
              <a:latin typeface="+mn-lt"/>
              <a:ea typeface="+mn-ea"/>
              <a:cs typeface="+mn-cs"/>
            </a:endParaRPr>
          </a:p>
          <a:p>
            <a:pPr marL="228600" indent="-228600">
              <a:buFont typeface="+mj-lt"/>
              <a:buAutoNum type="arabicPeriod"/>
            </a:pPr>
            <a:r>
              <a:rPr lang="en-US" sz="1200" b="1" i="0" baseline="0" dirty="0"/>
              <a:t>GIVE EXAMPLES </a:t>
            </a:r>
            <a:r>
              <a:rPr lang="en-US" sz="1200" b="0" i="0" baseline="0" dirty="0"/>
              <a:t>of ACTs that are common.</a:t>
            </a:r>
            <a:endParaRPr lang="en-US" dirty="0"/>
          </a:p>
        </p:txBody>
      </p:sp>
      <p:sp>
        <p:nvSpPr>
          <p:cNvPr id="4" name="Slide Number Placeholder 3"/>
          <p:cNvSpPr>
            <a:spLocks noGrp="1"/>
          </p:cNvSpPr>
          <p:nvPr>
            <p:ph type="sldNum" sz="quarter" idx="10"/>
          </p:nvPr>
        </p:nvSpPr>
        <p:spPr/>
        <p:txBody>
          <a:bodyPr/>
          <a:lstStyle/>
          <a:p>
            <a:fld id="{AF9C99E2-CF5C-4868-A10A-C660E6D2E85F}" type="slidenum">
              <a:rPr lang="en-US" smtClean="0"/>
              <a:t>65</a:t>
            </a:fld>
            <a:endParaRPr lang="en-US"/>
          </a:p>
        </p:txBody>
      </p:sp>
    </p:spTree>
    <p:extLst>
      <p:ext uri="{BB962C8B-B14F-4D97-AF65-F5344CB8AC3E}">
        <p14:creationId xmlns:p14="http://schemas.microsoft.com/office/powerpoint/2010/main" val="176322296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en-US" sz="1200" b="1" kern="1200" dirty="0">
                <a:solidFill>
                  <a:schemeClr val="tx1"/>
                </a:solidFill>
                <a:latin typeface="+mn-lt"/>
                <a:ea typeface="+mn-ea"/>
                <a:cs typeface="+mn-cs"/>
              </a:rPr>
              <a:t>INFORM</a:t>
            </a:r>
            <a:r>
              <a:rPr lang="en-US" sz="1200" b="1" kern="1200" baseline="0" dirty="0">
                <a:solidFill>
                  <a:schemeClr val="tx1"/>
                </a:solidFill>
                <a:latin typeface="+mn-lt"/>
                <a:ea typeface="+mn-ea"/>
                <a:cs typeface="+mn-cs"/>
              </a:rPr>
              <a:t> ABOUT WHAT MEDICINE NOT TO USE TO TREAT MALARIA</a:t>
            </a:r>
            <a:endParaRPr lang="en-US" sz="1200" b="1" dirty="0">
              <a:solidFill>
                <a:schemeClr val="bg1"/>
              </a:solidFill>
            </a:endParaRPr>
          </a:p>
          <a:p>
            <a:pPr marL="0" lvl="0" indent="0">
              <a:buFont typeface="+mj-lt"/>
              <a:buNone/>
            </a:pPr>
            <a:endParaRPr lang="en-US" sz="1200" b="1"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STRESS that </a:t>
            </a:r>
            <a:r>
              <a:rPr lang="en-US" sz="1200" b="0" kern="1200" dirty="0">
                <a:solidFill>
                  <a:schemeClr val="tx1"/>
                </a:solidFill>
                <a:latin typeface="+mn-lt"/>
                <a:ea typeface="+mn-ea"/>
                <a:cs typeface="+mn-cs"/>
              </a:rPr>
              <a:t>Quinine or </a:t>
            </a:r>
            <a:r>
              <a:rPr lang="en-US" sz="1200" b="0" kern="1200" dirty="0" err="1">
                <a:solidFill>
                  <a:schemeClr val="tx1"/>
                </a:solidFill>
                <a:latin typeface="+mn-lt"/>
                <a:ea typeface="+mn-ea"/>
                <a:cs typeface="+mn-cs"/>
              </a:rPr>
              <a:t>monotherapies</a:t>
            </a:r>
            <a:r>
              <a:rPr lang="en-US" sz="1200" b="0" kern="1200" baseline="0" dirty="0">
                <a:solidFill>
                  <a:schemeClr val="tx1"/>
                </a:solidFill>
                <a:latin typeface="+mn-lt"/>
                <a:ea typeface="+mn-ea"/>
                <a:cs typeface="+mn-cs"/>
              </a:rPr>
              <a:t> should </a:t>
            </a:r>
            <a:r>
              <a:rPr lang="en-US" sz="1200" b="1" kern="1200" baseline="0" dirty="0">
                <a:solidFill>
                  <a:schemeClr val="tx1"/>
                </a:solidFill>
                <a:latin typeface="+mn-lt"/>
                <a:ea typeface="+mn-ea"/>
                <a:cs typeface="+mn-cs"/>
              </a:rPr>
              <a:t>NOT </a:t>
            </a:r>
            <a:r>
              <a:rPr lang="en-US" sz="1200" b="0" kern="1200" baseline="0" dirty="0">
                <a:solidFill>
                  <a:schemeClr val="tx1"/>
                </a:solidFill>
                <a:latin typeface="+mn-lt"/>
                <a:ea typeface="+mn-ea"/>
                <a:cs typeface="+mn-cs"/>
              </a:rPr>
              <a:t>be used to treat common Malaria!</a:t>
            </a:r>
            <a:endParaRPr lang="en-US" sz="1200" b="1" kern="1200" baseline="0" dirty="0">
              <a:solidFill>
                <a:schemeClr val="tx1"/>
              </a:solidFill>
              <a:latin typeface="+mn-lt"/>
              <a:ea typeface="+mn-ea"/>
              <a:cs typeface="+mn-cs"/>
            </a:endParaRPr>
          </a:p>
          <a:p>
            <a:pPr marL="228600" lvl="0" indent="-228600">
              <a:buFont typeface="+mj-lt"/>
              <a:buAutoNum type="arabicPeriod"/>
            </a:pPr>
            <a:endParaRPr lang="en-US" sz="1200" b="1"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EXPLAIN </a:t>
            </a:r>
            <a:r>
              <a:rPr lang="en-US" sz="1200" b="0" kern="1200" dirty="0">
                <a:solidFill>
                  <a:schemeClr val="tx1"/>
                </a:solidFill>
                <a:latin typeface="+mn-lt"/>
                <a:ea typeface="+mn-ea"/>
                <a:cs typeface="+mn-cs"/>
              </a:rPr>
              <a:t>that these products are used for special purposes like preventive treatment for pregnant women. They are less</a:t>
            </a:r>
            <a:r>
              <a:rPr lang="en-US" sz="1200" b="0" kern="1200" baseline="0" dirty="0">
                <a:solidFill>
                  <a:schemeClr val="tx1"/>
                </a:solidFill>
                <a:latin typeface="+mn-lt"/>
                <a:ea typeface="+mn-ea"/>
                <a:cs typeface="+mn-cs"/>
              </a:rPr>
              <a:t> effective and builds drug resistance when used for common Malaria. </a:t>
            </a:r>
            <a:r>
              <a:rPr lang="en-US" sz="1200" kern="1200" dirty="0">
                <a:solidFill>
                  <a:schemeClr val="tx1"/>
                </a:solidFill>
                <a:latin typeface="+mn-lt"/>
                <a:ea typeface="+mn-ea"/>
                <a:cs typeface="+mn-cs"/>
              </a:rPr>
              <a:t> </a:t>
            </a:r>
          </a:p>
          <a:p>
            <a:pPr marL="228600" lvl="0" indent="-228600">
              <a:buFont typeface="+mj-lt"/>
              <a:buAutoNum type="arabicPeriod"/>
            </a:pPr>
            <a:endParaRPr lang="en-US" sz="1200" kern="1200" dirty="0">
              <a:solidFill>
                <a:schemeClr val="tx1"/>
              </a:solidFill>
              <a:latin typeface="+mn-lt"/>
              <a:ea typeface="+mn-ea"/>
              <a:cs typeface="+mn-cs"/>
            </a:endParaRPr>
          </a:p>
          <a:p>
            <a:pPr marL="228600" indent="-228600">
              <a:buFont typeface="+mj-lt"/>
              <a:buAutoNum type="arabicPeriod"/>
            </a:pPr>
            <a:r>
              <a:rPr lang="en-US" sz="1200" b="1" i="0" baseline="0" dirty="0"/>
              <a:t>GIVE EXAMPLES OF products that should not be used!</a:t>
            </a:r>
            <a:endParaRPr lang="en-US" dirty="0"/>
          </a:p>
        </p:txBody>
      </p:sp>
      <p:sp>
        <p:nvSpPr>
          <p:cNvPr id="4" name="Slide Number Placeholder 3"/>
          <p:cNvSpPr>
            <a:spLocks noGrp="1"/>
          </p:cNvSpPr>
          <p:nvPr>
            <p:ph type="sldNum" sz="quarter" idx="10"/>
          </p:nvPr>
        </p:nvSpPr>
        <p:spPr/>
        <p:txBody>
          <a:bodyPr/>
          <a:lstStyle/>
          <a:p>
            <a:fld id="{AF9C99E2-CF5C-4868-A10A-C660E6D2E85F}" type="slidenum">
              <a:rPr lang="en-US" smtClean="0"/>
              <a:t>66</a:t>
            </a:fld>
            <a:endParaRPr lang="en-US"/>
          </a:p>
        </p:txBody>
      </p:sp>
    </p:spTree>
    <p:extLst>
      <p:ext uri="{BB962C8B-B14F-4D97-AF65-F5344CB8AC3E}">
        <p14:creationId xmlns:p14="http://schemas.microsoft.com/office/powerpoint/2010/main" val="176322296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lang="en-US" sz="900" b="1" dirty="0">
                <a:solidFill>
                  <a:prstClr val="black"/>
                </a:solidFill>
                <a:latin typeface="Calibri" panose="020F0502020204030204" pitchFamily="34" charset="0"/>
              </a:rPr>
              <a:t>INFORM</a:t>
            </a:r>
            <a:r>
              <a:rPr lang="en-US" sz="900" b="1" baseline="0" dirty="0">
                <a:solidFill>
                  <a:prstClr val="black"/>
                </a:solidFill>
                <a:latin typeface="Calibri" panose="020F0502020204030204" pitchFamily="34" charset="0"/>
              </a:rPr>
              <a:t> TRAINESS ABOUT AFFORDABLE HIGH QUALITIES ACTs </a:t>
            </a:r>
          </a:p>
          <a:p>
            <a:pPr marL="0" lvl="0" indent="0">
              <a:buNone/>
            </a:pPr>
            <a:endParaRPr lang="en-US" sz="900" b="1" baseline="0" dirty="0">
              <a:solidFill>
                <a:prstClr val="black"/>
              </a:solidFill>
              <a:latin typeface="Calibri" panose="020F0502020204030204" pitchFamily="34" charset="0"/>
            </a:endParaRPr>
          </a:p>
          <a:p>
            <a:pPr marL="0" lvl="0" indent="0">
              <a:buNone/>
            </a:pPr>
            <a:r>
              <a:rPr lang="en-US" sz="900" b="1" baseline="0" dirty="0">
                <a:solidFill>
                  <a:prstClr val="black"/>
                </a:solidFill>
                <a:latin typeface="Calibri" panose="020F0502020204030204" pitchFamily="34" charset="0"/>
              </a:rPr>
              <a:t>1. EXPLAIN to the trainees </a:t>
            </a:r>
            <a:r>
              <a:rPr lang="en-US" sz="900" b="0" baseline="0" dirty="0">
                <a:solidFill>
                  <a:prstClr val="black"/>
                </a:solidFill>
                <a:latin typeface="Calibri" panose="020F0502020204030204" pitchFamily="34" charset="0"/>
              </a:rPr>
              <a:t>why it is important to buy Green Leaf ACTs – they are high quality and subsidized by the Global Fund so they are affordable. </a:t>
            </a:r>
            <a:endParaRPr lang="en-US" sz="900" b="1" dirty="0">
              <a:solidFill>
                <a:prstClr val="black"/>
              </a:solidFill>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67</a:t>
            </a:fld>
            <a:endParaRPr lang="en-US">
              <a:solidFill>
                <a:prstClr val="black"/>
              </a:solidFill>
            </a:endParaRPr>
          </a:p>
        </p:txBody>
      </p:sp>
    </p:spTree>
    <p:extLst>
      <p:ext uri="{BB962C8B-B14F-4D97-AF65-F5344CB8AC3E}">
        <p14:creationId xmlns:p14="http://schemas.microsoft.com/office/powerpoint/2010/main" val="332374645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ANNOUNCE</a:t>
            </a:r>
            <a:r>
              <a:rPr lang="en-US" dirty="0"/>
              <a:t> that you</a:t>
            </a:r>
            <a:r>
              <a:rPr lang="en-US" baseline="0" dirty="0"/>
              <a:t> will now practice filling in the patient register and referral form for children with cough</a:t>
            </a:r>
            <a:endParaRPr lang="en-US" dirty="0"/>
          </a:p>
        </p:txBody>
      </p:sp>
      <p:sp>
        <p:nvSpPr>
          <p:cNvPr id="4" name="Slide Number Placeholder 3"/>
          <p:cNvSpPr>
            <a:spLocks noGrp="1"/>
          </p:cNvSpPr>
          <p:nvPr>
            <p:ph type="sldNum" sz="quarter" idx="10"/>
          </p:nvPr>
        </p:nvSpPr>
        <p:spPr/>
        <p:txBody>
          <a:bodyPr/>
          <a:lstStyle/>
          <a:p>
            <a:fld id="{F26E3098-061A-7349-9F6E-D396FB9F5289}" type="slidenum">
              <a:rPr 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381292060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1" dirty="0">
                <a:latin typeface="+mn-lt"/>
              </a:rPr>
              <a:t>Patient Register</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1" i="0" u="none" strike="noStrike" kern="1200" baseline="0" dirty="0">
                <a:solidFill>
                  <a:schemeClr val="tx1"/>
                </a:solidFill>
                <a:latin typeface="+mn-lt"/>
                <a:ea typeface="+mn-ea"/>
                <a:cs typeface="+mn-cs"/>
              </a:rPr>
              <a:t>EXPLAIN</a:t>
            </a:r>
            <a:r>
              <a:rPr lang="en-US" sz="1200" b="0" i="0" u="none" strike="noStrike" kern="1200" baseline="0" dirty="0">
                <a:solidFill>
                  <a:schemeClr val="tx1"/>
                </a:solidFill>
                <a:latin typeface="+mn-lt"/>
                <a:ea typeface="+mn-ea"/>
                <a:cs typeface="+mn-cs"/>
              </a:rPr>
              <a:t> that today we will be focusing on the highlighted columns.</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EXPLAIN how to fill out each of these columns in detail</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if there are any questions</a:t>
            </a: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69</a:t>
            </a:fld>
            <a:endParaRPr lang="en-US">
              <a:solidFill>
                <a:prstClr val="black"/>
              </a:solidFill>
            </a:endParaRPr>
          </a:p>
        </p:txBody>
      </p:sp>
    </p:spTree>
    <p:extLst>
      <p:ext uri="{BB962C8B-B14F-4D97-AF65-F5344CB8AC3E}">
        <p14:creationId xmlns:p14="http://schemas.microsoft.com/office/powerpoint/2010/main" val="63726929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1" dirty="0">
                <a:latin typeface="+mn-lt"/>
              </a:rPr>
              <a:t>Patient Register</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1" i="0" u="none" strike="noStrike" kern="1200" baseline="0" dirty="0">
                <a:solidFill>
                  <a:schemeClr val="tx1"/>
                </a:solidFill>
                <a:latin typeface="+mn-lt"/>
                <a:ea typeface="+mn-ea"/>
                <a:cs typeface="+mn-cs"/>
              </a:rPr>
              <a:t>EXPLAIN</a:t>
            </a:r>
            <a:r>
              <a:rPr lang="en-US" sz="1200" b="0" i="0" u="none" strike="noStrike" kern="1200" baseline="0" dirty="0">
                <a:solidFill>
                  <a:schemeClr val="tx1"/>
                </a:solidFill>
                <a:latin typeface="+mn-lt"/>
                <a:ea typeface="+mn-ea"/>
                <a:cs typeface="+mn-cs"/>
              </a:rPr>
              <a:t> that today we will be focusing on the fever box of the referral form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EXPLAIN how to fill out the fever box in detail</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if there are any questions</a:t>
            </a: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70</a:t>
            </a:fld>
            <a:endParaRPr lang="en-US">
              <a:solidFill>
                <a:prstClr val="black"/>
              </a:solidFill>
            </a:endParaRPr>
          </a:p>
        </p:txBody>
      </p:sp>
    </p:spTree>
    <p:extLst>
      <p:ext uri="{BB962C8B-B14F-4D97-AF65-F5344CB8AC3E}">
        <p14:creationId xmlns:p14="http://schemas.microsoft.com/office/powerpoint/2010/main" val="63726929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dirty="0">
                <a:latin typeface="+mn-lt"/>
              </a:rPr>
              <a:t>REFERRAL FORM</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1" i="0" u="none" strike="noStrike" kern="1200" baseline="0" dirty="0">
                <a:solidFill>
                  <a:schemeClr val="tx1"/>
                </a:solidFill>
                <a:latin typeface="+mn-lt"/>
                <a:ea typeface="+mn-ea"/>
                <a:cs typeface="+mn-cs"/>
              </a:rPr>
              <a:t>EXPLAIN</a:t>
            </a:r>
            <a:r>
              <a:rPr lang="en-US" sz="1200" b="0" i="0" u="none" strike="noStrike" kern="1200" baseline="0" dirty="0">
                <a:solidFill>
                  <a:schemeClr val="tx1"/>
                </a:solidFill>
                <a:latin typeface="+mn-lt"/>
                <a:ea typeface="+mn-ea"/>
                <a:cs typeface="+mn-cs"/>
              </a:rPr>
              <a:t> that they should work in pairs to assess the case study</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participants to have their Sick Child Guide, pen, patient register  and practice referral form in front of them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Participants should find the information on the slide to use with the Sick Child Guide, patient register, and referral form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one participant to present their assessment.</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others in the class to give feedback.</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71</a:t>
            </a:fld>
            <a:endParaRPr lang="en-US">
              <a:solidFill>
                <a:prstClr val="black"/>
              </a:solidFill>
            </a:endParaRPr>
          </a:p>
        </p:txBody>
      </p:sp>
    </p:spTree>
    <p:extLst>
      <p:ext uri="{BB962C8B-B14F-4D97-AF65-F5344CB8AC3E}">
        <p14:creationId xmlns:p14="http://schemas.microsoft.com/office/powerpoint/2010/main" val="313220616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dirty="0">
                <a:latin typeface="+mn-lt"/>
              </a:rPr>
              <a:t>REFERRAL FORM</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1" i="0" u="none" strike="noStrike" kern="1200" baseline="0" dirty="0">
                <a:solidFill>
                  <a:schemeClr val="tx1"/>
                </a:solidFill>
                <a:latin typeface="+mn-lt"/>
                <a:ea typeface="+mn-ea"/>
                <a:cs typeface="+mn-cs"/>
              </a:rPr>
              <a:t>EXPLAIN</a:t>
            </a:r>
            <a:r>
              <a:rPr lang="en-US" sz="1200" b="0" i="0" u="none" strike="noStrike" kern="1200" baseline="0" dirty="0">
                <a:solidFill>
                  <a:schemeClr val="tx1"/>
                </a:solidFill>
                <a:latin typeface="+mn-lt"/>
                <a:ea typeface="+mn-ea"/>
                <a:cs typeface="+mn-cs"/>
              </a:rPr>
              <a:t> that they should work in pairs to assess the case study</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participants to have their Sick Child Guide, pen, patient register  and practice referral form in front of them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Participants should find the information on the slide to use with the Sick Child Guide, patient register, and referral form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one participant to present their assessment.</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others in the class to give feedback.</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72</a:t>
            </a:fld>
            <a:endParaRPr lang="en-US">
              <a:solidFill>
                <a:prstClr val="black"/>
              </a:solidFill>
            </a:endParaRPr>
          </a:p>
        </p:txBody>
      </p:sp>
    </p:spTree>
    <p:extLst>
      <p:ext uri="{BB962C8B-B14F-4D97-AF65-F5344CB8AC3E}">
        <p14:creationId xmlns:p14="http://schemas.microsoft.com/office/powerpoint/2010/main" val="31322061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latin typeface="+mn-lt"/>
                <a:ea typeface="+mn-ea"/>
                <a:cs typeface="+mn-cs"/>
              </a:rPr>
              <a:t>IMPLEMENT A REVIEW OF THE SESSIONS FROM THE PREVIOUS DAY</a:t>
            </a:r>
            <a:r>
              <a:rPr lang="en-US" sz="1200" kern="1200" dirty="0">
                <a:solidFill>
                  <a:schemeClr val="tx1"/>
                </a:solidFill>
                <a:latin typeface="+mn-lt"/>
                <a:ea typeface="+mn-ea"/>
                <a:cs typeface="+mn-cs"/>
              </a:rPr>
              <a:t>.  </a:t>
            </a:r>
          </a:p>
          <a:p>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PLAY the Referral Game – </a:t>
            </a:r>
            <a:r>
              <a:rPr lang="en-US" sz="1200" kern="1200" dirty="0">
                <a:solidFill>
                  <a:schemeClr val="tx1"/>
                </a:solidFill>
                <a:latin typeface="+mn-lt"/>
                <a:ea typeface="+mn-ea"/>
                <a:cs typeface="+mn-cs"/>
              </a:rPr>
              <a:t>Have trainees draw a card and say: ‘Referral’ or ‘No Referral’ Needed.  Let others decide if the answer is correct or not.</a:t>
            </a:r>
          </a:p>
          <a:p>
            <a:pPr marL="628650" lvl="1" indent="-171450">
              <a:buFont typeface="Arial" panose="020B0604020202020204" pitchFamily="34" charset="0"/>
              <a:buChar char="•"/>
            </a:pPr>
            <a:r>
              <a:rPr lang="en-US" sz="1200" b="0" kern="1200" baseline="0" dirty="0">
                <a:solidFill>
                  <a:schemeClr val="tx1"/>
                </a:solidFill>
                <a:latin typeface="+mn-lt"/>
                <a:ea typeface="+mn-ea"/>
                <a:cs typeface="+mn-cs"/>
              </a:rPr>
              <a:t>*  Case 2 = *  </a:t>
            </a:r>
            <a:r>
              <a:rPr lang="en-US" sz="1200" b="0" i="1" kern="1200" baseline="0" dirty="0">
                <a:solidFill>
                  <a:schemeClr val="tx1"/>
                </a:solidFill>
                <a:latin typeface="+mn-lt"/>
                <a:ea typeface="+mn-ea"/>
                <a:cs typeface="+mn-cs"/>
              </a:rPr>
              <a:t>Refer</a:t>
            </a:r>
          </a:p>
          <a:p>
            <a:pPr marL="628650" lvl="1" indent="-171450">
              <a:buFont typeface="Arial" panose="020B0604020202020204" pitchFamily="34" charset="0"/>
              <a:buChar char="•"/>
            </a:pPr>
            <a:r>
              <a:rPr lang="en-US" sz="1200" b="0" kern="1200" baseline="0" dirty="0">
                <a:solidFill>
                  <a:schemeClr val="tx1"/>
                </a:solidFill>
                <a:latin typeface="+mn-lt"/>
                <a:ea typeface="+mn-ea"/>
                <a:cs typeface="+mn-cs"/>
              </a:rPr>
              <a:t>*  Case 3 = *  </a:t>
            </a:r>
            <a:r>
              <a:rPr lang="en-US" sz="1200" b="0" i="1" kern="1200" baseline="0" dirty="0">
                <a:solidFill>
                  <a:schemeClr val="tx1"/>
                </a:solidFill>
                <a:latin typeface="+mn-lt"/>
                <a:ea typeface="+mn-ea"/>
                <a:cs typeface="+mn-cs"/>
              </a:rPr>
              <a:t>Refer</a:t>
            </a:r>
          </a:p>
          <a:p>
            <a:pPr marL="628650" lvl="1" indent="-171450">
              <a:buFont typeface="Arial" panose="020B0604020202020204" pitchFamily="34" charset="0"/>
              <a:buChar char="•"/>
            </a:pPr>
            <a:r>
              <a:rPr lang="en-US" sz="1200" b="0" kern="1200" baseline="0" dirty="0">
                <a:solidFill>
                  <a:schemeClr val="tx1"/>
                </a:solidFill>
                <a:latin typeface="+mn-lt"/>
                <a:ea typeface="+mn-ea"/>
                <a:cs typeface="+mn-cs"/>
              </a:rPr>
              <a:t>*  Case 4 = *  </a:t>
            </a:r>
            <a:r>
              <a:rPr lang="en-US" sz="1200" b="0" i="1" kern="1200" baseline="0" dirty="0">
                <a:solidFill>
                  <a:schemeClr val="tx1"/>
                </a:solidFill>
                <a:latin typeface="+mn-lt"/>
                <a:ea typeface="+mn-ea"/>
                <a:cs typeface="+mn-cs"/>
              </a:rPr>
              <a:t>No referral needed</a:t>
            </a:r>
          </a:p>
          <a:p>
            <a:pPr lvl="0"/>
            <a:endParaRPr lang="en-US" sz="1200" b="0" i="1" kern="1200" baseline="0" dirty="0">
              <a:solidFill>
                <a:schemeClr val="tx1"/>
              </a:solidFill>
              <a:latin typeface="+mn-lt"/>
              <a:ea typeface="+mn-ea"/>
              <a:cs typeface="+mn-cs"/>
            </a:endParaRPr>
          </a:p>
          <a:p>
            <a:pPr marL="228600" lvl="0" indent="-228600">
              <a:buFont typeface="+mj-lt"/>
              <a:buAutoNum type="arabicPeriod" startAt="2"/>
            </a:pPr>
            <a:r>
              <a:rPr lang="en-US" sz="1200" b="1" kern="1200" baseline="0" dirty="0">
                <a:solidFill>
                  <a:schemeClr val="tx1"/>
                </a:solidFill>
                <a:latin typeface="+mn-lt"/>
                <a:ea typeface="+mn-ea"/>
                <a:cs typeface="+mn-cs"/>
              </a:rPr>
              <a:t>DISCUSS</a:t>
            </a:r>
            <a:r>
              <a:rPr lang="en-US" sz="1200" b="0" kern="1200" baseline="0" dirty="0">
                <a:solidFill>
                  <a:schemeClr val="tx1"/>
                </a:solidFill>
                <a:latin typeface="+mn-lt"/>
                <a:ea typeface="+mn-ea"/>
                <a:cs typeface="+mn-cs"/>
              </a:rPr>
              <a:t> any comments. </a:t>
            </a:r>
          </a:p>
          <a:p>
            <a:pPr marL="228600" lvl="0" indent="-228600">
              <a:buFont typeface="+mj-lt"/>
              <a:buAutoNum type="arabicPeriod" startAt="2"/>
            </a:pPr>
            <a:r>
              <a:rPr lang="en-US" sz="1200" b="1" kern="1200" baseline="0" dirty="0">
                <a:solidFill>
                  <a:schemeClr val="tx1"/>
                </a:solidFill>
                <a:latin typeface="+mn-lt"/>
                <a:ea typeface="+mn-ea"/>
                <a:cs typeface="+mn-cs"/>
              </a:rPr>
              <a:t>CLARIFY</a:t>
            </a:r>
            <a:r>
              <a:rPr lang="en-US" sz="1200" b="0" kern="1200" baseline="0" dirty="0">
                <a:solidFill>
                  <a:schemeClr val="tx1"/>
                </a:solidFill>
                <a:latin typeface="+mn-lt"/>
                <a:ea typeface="+mn-ea"/>
                <a:cs typeface="+mn-cs"/>
              </a:rPr>
              <a:t> any confusion.</a:t>
            </a:r>
            <a:endParaRPr lang="en-US" sz="1200" b="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7</a:t>
            </a:fld>
            <a:endParaRPr lang="en-US">
              <a:solidFill>
                <a:prstClr val="black"/>
              </a:solidFill>
            </a:endParaRPr>
          </a:p>
        </p:txBody>
      </p:sp>
    </p:spTree>
    <p:extLst>
      <p:ext uri="{BB962C8B-B14F-4D97-AF65-F5344CB8AC3E}">
        <p14:creationId xmlns:p14="http://schemas.microsoft.com/office/powerpoint/2010/main" val="397253359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dirty="0">
                <a:latin typeface="+mn-lt"/>
              </a:rPr>
              <a:t>REFERRAL FORM</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1" i="0" u="none" strike="noStrike" kern="1200" baseline="0" dirty="0">
                <a:solidFill>
                  <a:schemeClr val="tx1"/>
                </a:solidFill>
                <a:latin typeface="+mn-lt"/>
                <a:ea typeface="+mn-ea"/>
                <a:cs typeface="+mn-cs"/>
              </a:rPr>
              <a:t>EXPLAIN</a:t>
            </a:r>
            <a:r>
              <a:rPr lang="en-US" sz="1200" b="0" i="0" u="none" strike="noStrike" kern="1200" baseline="0" dirty="0">
                <a:solidFill>
                  <a:schemeClr val="tx1"/>
                </a:solidFill>
                <a:latin typeface="+mn-lt"/>
                <a:ea typeface="+mn-ea"/>
                <a:cs typeface="+mn-cs"/>
              </a:rPr>
              <a:t> that they should work in pairs to assess the case study</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participants to have their Sick Child Guide, pen, patient register  and practice referral form in front of them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Participants should find the information on the slide to use with the Sick Child Guide, patient register, and referral form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one participant to present their assessment.</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others in the class to give feedback.</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73</a:t>
            </a:fld>
            <a:endParaRPr lang="en-US">
              <a:solidFill>
                <a:prstClr val="black"/>
              </a:solidFill>
            </a:endParaRPr>
          </a:p>
        </p:txBody>
      </p:sp>
    </p:spTree>
    <p:extLst>
      <p:ext uri="{BB962C8B-B14F-4D97-AF65-F5344CB8AC3E}">
        <p14:creationId xmlns:p14="http://schemas.microsoft.com/office/powerpoint/2010/main" val="313220616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baseline="0" dirty="0">
                <a:latin typeface="Calibri" panose="020F0502020204030204" pitchFamily="34" charset="0"/>
              </a:rPr>
              <a:t>SESSION 5: DRUG SHOP REGISTRATION</a:t>
            </a:r>
            <a:endParaRPr lang="en-US" sz="1200" b="1" dirty="0">
              <a:latin typeface="Calibri" panose="020F0502020204030204" pitchFamily="34" charset="0"/>
            </a:endParaRPr>
          </a:p>
          <a:p>
            <a:endParaRPr lang="en-US" sz="1200" dirty="0">
              <a:latin typeface="Calibri" panose="020F0502020204030204" pitchFamily="34" charset="0"/>
            </a:endParaRPr>
          </a:p>
          <a:p>
            <a:pPr marL="228600" indent="-228600">
              <a:buFont typeface="+mj-lt"/>
              <a:buAutoNum type="arabicPeriod"/>
            </a:pPr>
            <a:r>
              <a:rPr lang="en-US" sz="1200" b="1" dirty="0">
                <a:solidFill>
                  <a:schemeClr val="accent2">
                    <a:lumMod val="75000"/>
                  </a:schemeClr>
                </a:solidFill>
                <a:latin typeface="Calibri" panose="020F0502020204030204" pitchFamily="34" charset="0"/>
              </a:rPr>
              <a:t>ANNOUNCE</a:t>
            </a:r>
            <a:r>
              <a:rPr lang="en-US" sz="1200" b="0" dirty="0">
                <a:solidFill>
                  <a:schemeClr val="accent2">
                    <a:lumMod val="75000"/>
                  </a:schemeClr>
                </a:solidFill>
                <a:latin typeface="Calibri" panose="020F0502020204030204" pitchFamily="34" charset="0"/>
              </a:rPr>
              <a:t>:</a:t>
            </a:r>
            <a:r>
              <a:rPr lang="en-US" sz="1200" b="0" baseline="0" dirty="0">
                <a:solidFill>
                  <a:schemeClr val="accent2">
                    <a:lumMod val="75000"/>
                  </a:schemeClr>
                </a:solidFill>
                <a:latin typeface="Calibri" panose="020F0502020204030204" pitchFamily="34" charset="0"/>
              </a:rPr>
              <a:t> </a:t>
            </a:r>
            <a:r>
              <a:rPr lang="en-US" sz="1200" b="0" dirty="0">
                <a:solidFill>
                  <a:schemeClr val="accent2">
                    <a:lumMod val="75000"/>
                  </a:schemeClr>
                </a:solidFill>
                <a:latin typeface="Calibri" panose="020F0502020204030204" pitchFamily="34" charset="0"/>
              </a:rPr>
              <a:t>During this session, your focus is on:</a:t>
            </a:r>
            <a:endParaRPr lang="en-US" sz="1200" b="0" dirty="0">
              <a:solidFill>
                <a:schemeClr val="tx2"/>
              </a:solidFill>
              <a:latin typeface="Calibri" panose="020F0502020204030204" pitchFamily="34" charset="0"/>
            </a:endParaRPr>
          </a:p>
          <a:p>
            <a:pPr marL="628650" lvl="1" indent="-171450">
              <a:buClr>
                <a:schemeClr val="accent1"/>
              </a:buClr>
              <a:buFont typeface="Arial" panose="020B0604020202020204" pitchFamily="34" charset="0"/>
              <a:buChar char="•"/>
            </a:pPr>
            <a:r>
              <a:rPr lang="en-US" sz="1200" b="0" dirty="0">
                <a:solidFill>
                  <a:srgbClr val="002060"/>
                </a:solidFill>
                <a:latin typeface="Calibri" panose="020F0502020204030204" pitchFamily="34" charset="0"/>
              </a:rPr>
              <a:t>Learn how to</a:t>
            </a:r>
            <a:r>
              <a:rPr lang="en-US" sz="1200" b="0" baseline="0" dirty="0">
                <a:solidFill>
                  <a:srgbClr val="002060"/>
                </a:solidFill>
                <a:latin typeface="Calibri" panose="020F0502020204030204" pitchFamily="34" charset="0"/>
              </a:rPr>
              <a:t> license your shop and why it is important</a:t>
            </a:r>
            <a:endParaRPr lang="en-US" sz="1200" b="0" dirty="0">
              <a:solidFill>
                <a:srgbClr val="002060"/>
              </a:solidFill>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74</a:t>
            </a:fld>
            <a:endParaRPr lang="en-US">
              <a:solidFill>
                <a:prstClr val="black"/>
              </a:solidFill>
            </a:endParaRPr>
          </a:p>
        </p:txBody>
      </p:sp>
    </p:spTree>
    <p:extLst>
      <p:ext uri="{BB962C8B-B14F-4D97-AF65-F5344CB8AC3E}">
        <p14:creationId xmlns:p14="http://schemas.microsoft.com/office/powerpoint/2010/main" val="282651716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baseline="0" dirty="0">
                <a:latin typeface="Calibri" panose="020F0502020204030204" pitchFamily="34" charset="0"/>
              </a:rPr>
              <a:t>WHY GET LICENSED? </a:t>
            </a:r>
            <a:endParaRPr lang="en-US" sz="1200" b="1" dirty="0">
              <a:latin typeface="Calibri" panose="020F0502020204030204" pitchFamily="34" charset="0"/>
            </a:endParaRPr>
          </a:p>
          <a:p>
            <a:endParaRPr lang="en-US" sz="1200" dirty="0">
              <a:latin typeface="Calibri" panose="020F0502020204030204" pitchFamily="34" charset="0"/>
            </a:endParaRPr>
          </a:p>
          <a:p>
            <a:pPr marL="228600" indent="-228600">
              <a:buFont typeface="+mj-lt"/>
              <a:buAutoNum type="arabicPeriod"/>
            </a:pPr>
            <a:r>
              <a:rPr lang="en-US" sz="1200" b="1" dirty="0">
                <a:solidFill>
                  <a:schemeClr val="accent2">
                    <a:lumMod val="75000"/>
                  </a:schemeClr>
                </a:solidFill>
                <a:latin typeface="Calibri" panose="020F0502020204030204" pitchFamily="34" charset="0"/>
              </a:rPr>
              <a:t>DISCUSS</a:t>
            </a:r>
            <a:r>
              <a:rPr lang="en-US" sz="1200" b="0" dirty="0">
                <a:solidFill>
                  <a:schemeClr val="accent2">
                    <a:lumMod val="75000"/>
                  </a:schemeClr>
                </a:solidFill>
                <a:latin typeface="Calibri" panose="020F0502020204030204" pitchFamily="34" charset="0"/>
              </a:rPr>
              <a:t>: Why is it important to be</a:t>
            </a:r>
            <a:r>
              <a:rPr lang="en-US" sz="1200" b="0" baseline="0" dirty="0">
                <a:solidFill>
                  <a:schemeClr val="accent2">
                    <a:lumMod val="75000"/>
                  </a:schemeClr>
                </a:solidFill>
                <a:latin typeface="Calibri" panose="020F0502020204030204" pitchFamily="34" charset="0"/>
              </a:rPr>
              <a:t> licensed? </a:t>
            </a:r>
          </a:p>
          <a:p>
            <a:pPr marL="228600" indent="-228600">
              <a:buFont typeface="+mj-lt"/>
              <a:buAutoNum type="arabicPeriod"/>
            </a:pPr>
            <a:r>
              <a:rPr lang="en-US" sz="1200" b="1" baseline="0" dirty="0">
                <a:solidFill>
                  <a:schemeClr val="accent2">
                    <a:lumMod val="75000"/>
                  </a:schemeClr>
                </a:solidFill>
                <a:latin typeface="Calibri" panose="020F0502020204030204" pitchFamily="34" charset="0"/>
              </a:rPr>
              <a:t>EXPLAIN</a:t>
            </a:r>
            <a:r>
              <a:rPr lang="en-US" sz="1200" b="0" baseline="0" dirty="0">
                <a:solidFill>
                  <a:schemeClr val="accent2">
                    <a:lumMod val="75000"/>
                  </a:schemeClr>
                </a:solidFill>
                <a:latin typeface="Calibri" panose="020F0502020204030204" pitchFamily="34" charset="0"/>
              </a:rPr>
              <a:t>: Trainees that haven’t started licensing process by module 3 will NOT get a training certificate and will not be able to sell RDTs or amoxicillin. </a:t>
            </a:r>
            <a:endParaRPr lang="en-US" sz="1200" b="0" dirty="0">
              <a:solidFill>
                <a:srgbClr val="002060"/>
              </a:solidFill>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75</a:t>
            </a:fld>
            <a:endParaRPr lang="en-US">
              <a:solidFill>
                <a:prstClr val="black"/>
              </a:solidFill>
            </a:endParaRPr>
          </a:p>
        </p:txBody>
      </p:sp>
    </p:spTree>
    <p:extLst>
      <p:ext uri="{BB962C8B-B14F-4D97-AF65-F5344CB8AC3E}">
        <p14:creationId xmlns:p14="http://schemas.microsoft.com/office/powerpoint/2010/main" val="282651716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PRESENT</a:t>
            </a:r>
            <a:r>
              <a:rPr lang="en-US" baseline="0" dirty="0"/>
              <a:t> the application process step by step!</a:t>
            </a:r>
          </a:p>
          <a:p>
            <a:endParaRPr lang="en-US" baseline="0" dirty="0"/>
          </a:p>
          <a:p>
            <a:r>
              <a:rPr lang="en-US" baseline="0" dirty="0"/>
              <a:t>Ask who in the classroom that doesn’t have a license and make sure that those participants really understand each step. </a:t>
            </a:r>
          </a:p>
          <a:p>
            <a:endParaRPr lang="en-US" baseline="0" dirty="0"/>
          </a:p>
          <a:p>
            <a:r>
              <a:rPr lang="en-US" baseline="0" dirty="0"/>
              <a:t>Discuss if there is any step that will be particularly tricky for them? Can you find a solution to that problem? </a:t>
            </a:r>
            <a:endParaRPr lang="en-US" dirty="0"/>
          </a:p>
        </p:txBody>
      </p:sp>
      <p:sp>
        <p:nvSpPr>
          <p:cNvPr id="4" name="Slide Number Placeholder 3"/>
          <p:cNvSpPr>
            <a:spLocks noGrp="1"/>
          </p:cNvSpPr>
          <p:nvPr>
            <p:ph type="sldNum" sz="quarter" idx="10"/>
          </p:nvPr>
        </p:nvSpPr>
        <p:spPr/>
        <p:txBody>
          <a:bodyPr/>
          <a:lstStyle/>
          <a:p>
            <a:fld id="{F26E3098-061A-7349-9F6E-D396FB9F5289}" type="slidenum">
              <a:rPr lang="en-US" smtClean="0"/>
              <a:t>76</a:t>
            </a:fld>
            <a:endParaRPr lang="en-US"/>
          </a:p>
        </p:txBody>
      </p:sp>
    </p:spTree>
    <p:extLst>
      <p:ext uri="{BB962C8B-B14F-4D97-AF65-F5344CB8AC3E}">
        <p14:creationId xmlns:p14="http://schemas.microsoft.com/office/powerpoint/2010/main" val="251278392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mn-lt"/>
                <a:ea typeface="Calibri" panose="020F0502020204030204" pitchFamily="34" charset="0"/>
                <a:cs typeface="Times New Roman" panose="02020603050405020304" pitchFamily="18" charset="0"/>
              </a:rPr>
              <a:t>DOCUMENT CHECKLIST – NEW APPLICANTS – BEFORE INSPECTION</a:t>
            </a:r>
            <a:endParaRPr kumimoji="0" lang="en-US" sz="3600" b="0" i="0" u="none" strike="noStrike" kern="1200" cap="none" spc="0" normalizeH="0" baseline="0" noProof="0" dirty="0">
              <a:ln>
                <a:noFill/>
              </a:ln>
              <a:solidFill>
                <a:prstClr val="black"/>
              </a:solidFill>
              <a:effectLst/>
              <a:uLnTx/>
              <a:uFillTx/>
              <a:latin typeface="+mn-lt"/>
              <a:ea typeface="Calibri" panose="020F0502020204030204" pitchFamily="34" charset="0"/>
              <a:cs typeface="Times New Roman" panose="02020603050405020304" pitchFamily="18" charset="0"/>
            </a:endParaRPr>
          </a:p>
          <a:p>
            <a:endParaRPr lang="en-US" dirty="0">
              <a:latin typeface="+mn-lt"/>
            </a:endParaRPr>
          </a:p>
          <a:p>
            <a:pPr marL="228600" indent="-228600">
              <a:buFont typeface="+mj-lt"/>
              <a:buAutoNum type="arabicPeriod"/>
            </a:pPr>
            <a:r>
              <a:rPr lang="en-US" b="1" dirty="0">
                <a:latin typeface="+mn-lt"/>
              </a:rPr>
              <a:t>REVIEW the list of documents needed for the NEW</a:t>
            </a:r>
            <a:r>
              <a:rPr lang="en-US" b="1" baseline="0" dirty="0">
                <a:latin typeface="+mn-lt"/>
              </a:rPr>
              <a:t> APPLICATIONS.  </a:t>
            </a:r>
            <a:r>
              <a:rPr lang="en-US" b="1" dirty="0">
                <a:latin typeface="+mn-lt"/>
              </a:rPr>
              <a:t>PRESENT </a:t>
            </a:r>
            <a:r>
              <a:rPr lang="en-US" b="0" dirty="0">
                <a:latin typeface="+mn-lt"/>
              </a:rPr>
              <a:t>or invite</a:t>
            </a:r>
            <a:r>
              <a:rPr lang="en-US" b="0" baseline="0" dirty="0">
                <a:latin typeface="+mn-lt"/>
              </a:rPr>
              <a:t> a trainee to read</a:t>
            </a:r>
            <a:r>
              <a:rPr lang="en-US" dirty="0">
                <a:latin typeface="+mn-lt"/>
              </a:rPr>
              <a:t>: </a:t>
            </a:r>
          </a:p>
          <a:p>
            <a:pPr marL="457200" lvl="1" indent="0">
              <a:buFont typeface="+mj-lt"/>
              <a:buNone/>
            </a:pPr>
            <a:r>
              <a:rPr lang="en-US" sz="1200" u="sng" dirty="0">
                <a:latin typeface="+mn-lt"/>
                <a:cs typeface="Times New Roman" panose="02020603050405020304" pitchFamily="18" charset="0"/>
              </a:rPr>
              <a:t>S</a:t>
            </a:r>
            <a:r>
              <a:rPr lang="en-US" sz="1200" u="sng" dirty="0">
                <a:latin typeface="+mn-lt"/>
                <a:ea typeface="Calibri" panose="020F0502020204030204" pitchFamily="34" charset="0"/>
                <a:cs typeface="Times New Roman" panose="02020603050405020304" pitchFamily="18" charset="0"/>
              </a:rPr>
              <a:t>ubmit the following BEFORE INSPECTION:</a:t>
            </a:r>
            <a:endParaRPr lang="en-US" sz="1200" dirty="0">
              <a:latin typeface="+mn-lt"/>
              <a:ea typeface="Calibri" panose="020F0502020204030204" pitchFamily="34" charset="0"/>
              <a:cs typeface="Times New Roman" panose="02020603050405020304" pitchFamily="18" charset="0"/>
            </a:endParaRPr>
          </a:p>
          <a:p>
            <a:pPr marL="628650" marR="0" lvl="1" indent="-171450">
              <a:buFont typeface="Arial" panose="020B0604020202020204" pitchFamily="34" charset="0"/>
              <a:buChar char="•"/>
            </a:pPr>
            <a:r>
              <a:rPr lang="en-US" sz="1200" b="1" dirty="0">
                <a:latin typeface="+mn-lt"/>
                <a:ea typeface="Calibri" panose="020F0502020204030204" pitchFamily="34" charset="0"/>
                <a:cs typeface="Times New Roman" panose="02020603050405020304" pitchFamily="18" charset="0"/>
              </a:rPr>
              <a:t>Completed application form</a:t>
            </a:r>
            <a:r>
              <a:rPr lang="en-US" sz="1200" dirty="0">
                <a:latin typeface="+mn-lt"/>
                <a:ea typeface="Calibri" panose="020F0502020204030204" pitchFamily="34" charset="0"/>
                <a:cs typeface="Times New Roman" panose="02020603050405020304" pitchFamily="18" charset="0"/>
              </a:rPr>
              <a:t>. Will be distributed during this training. Can also be collected at the DHO Office or Regional NDA Office.</a:t>
            </a:r>
          </a:p>
          <a:p>
            <a:pPr marL="628650" marR="0" lvl="1" indent="-171450">
              <a:buFont typeface="Arial" panose="020B0604020202020204" pitchFamily="34" charset="0"/>
              <a:buChar char="•"/>
            </a:pPr>
            <a:r>
              <a:rPr lang="en-US" sz="1200" b="1" dirty="0">
                <a:latin typeface="+mn-lt"/>
                <a:ea typeface="Calibri" panose="020F0502020204030204" pitchFamily="34" charset="0"/>
                <a:cs typeface="Times New Roman" panose="02020603050405020304" pitchFamily="18" charset="0"/>
              </a:rPr>
              <a:t>2 passport photos</a:t>
            </a:r>
            <a:r>
              <a:rPr lang="en-US" sz="1200" dirty="0">
                <a:latin typeface="+mn-lt"/>
                <a:ea typeface="Calibri" panose="020F0502020204030204" pitchFamily="34" charset="0"/>
                <a:cs typeface="Times New Roman" panose="02020603050405020304" pitchFamily="18" charset="0"/>
              </a:rPr>
              <a:t> of the qualified professional in-charge. </a:t>
            </a:r>
          </a:p>
          <a:p>
            <a:pPr marL="628650" marR="0" lvl="1" indent="-171450">
              <a:buFont typeface="Arial" panose="020B0604020202020204" pitchFamily="34" charset="0"/>
              <a:buChar char="•"/>
            </a:pPr>
            <a:r>
              <a:rPr lang="en-US" sz="1200" b="1" dirty="0">
                <a:latin typeface="+mn-lt"/>
                <a:ea typeface="Calibri" panose="020F0502020204030204" pitchFamily="34" charset="0"/>
                <a:cs typeface="Times New Roman" panose="02020603050405020304" pitchFamily="18" charset="0"/>
              </a:rPr>
              <a:t>A copy of the in-charge’s professional certificate of the qualified medical/pharmaceutical profession.</a:t>
            </a:r>
            <a:endParaRPr lang="en-US" sz="1200" dirty="0">
              <a:latin typeface="+mn-lt"/>
              <a:ea typeface="Calibri" panose="020F0502020204030204" pitchFamily="34" charset="0"/>
              <a:cs typeface="Times New Roman" panose="02020603050405020304" pitchFamily="18" charset="0"/>
            </a:endParaRPr>
          </a:p>
          <a:p>
            <a:pPr marL="628650" marR="0" lvl="1" indent="-171450">
              <a:buFont typeface="Arial" panose="020B0604020202020204" pitchFamily="34" charset="0"/>
              <a:buChar char="•"/>
            </a:pPr>
            <a:r>
              <a:rPr lang="en-US" sz="1200" b="1" dirty="0">
                <a:latin typeface="+mn-lt"/>
                <a:ea typeface="Calibri" panose="020F0502020204030204" pitchFamily="34" charset="0"/>
                <a:cs typeface="Times New Roman" panose="02020603050405020304" pitchFamily="18" charset="0"/>
              </a:rPr>
              <a:t>In-charges current certificate of practice from the professional council. </a:t>
            </a:r>
            <a:r>
              <a:rPr lang="en-US" sz="1200" dirty="0">
                <a:latin typeface="+mn-lt"/>
                <a:ea typeface="Calibri" panose="020F0502020204030204" pitchFamily="34" charset="0"/>
                <a:cs typeface="Times New Roman" panose="02020603050405020304" pitchFamily="18" charset="0"/>
              </a:rPr>
              <a:t> </a:t>
            </a:r>
          </a:p>
          <a:p>
            <a:pPr marL="628650" marR="0" lvl="1" indent="-171450">
              <a:buFont typeface="Arial" panose="020B0604020202020204" pitchFamily="34" charset="0"/>
              <a:buChar char="•"/>
            </a:pPr>
            <a:endParaRPr lang="en-US" sz="1200" dirty="0">
              <a:latin typeface="+mn-lt"/>
              <a:ea typeface="Calibri" panose="020F0502020204030204" pitchFamily="34" charset="0"/>
              <a:cs typeface="Times New Roman" panose="02020603050405020304" pitchFamily="18" charset="0"/>
            </a:endParaRPr>
          </a:p>
          <a:p>
            <a:pPr marL="228600" indent="-228600">
              <a:buFont typeface="+mj-lt"/>
              <a:buAutoNum type="arabicPeriod"/>
            </a:pPr>
            <a:r>
              <a:rPr lang="en-US" b="1" dirty="0"/>
              <a:t>ASK</a:t>
            </a:r>
            <a:r>
              <a:rPr lang="en-US" dirty="0"/>
              <a:t> for</a:t>
            </a:r>
            <a:r>
              <a:rPr lang="en-US" baseline="0" dirty="0"/>
              <a:t> and </a:t>
            </a:r>
            <a:r>
              <a:rPr lang="en-US" b="1" baseline="0" dirty="0"/>
              <a:t>RESPOND</a:t>
            </a:r>
            <a:r>
              <a:rPr lang="en-US" baseline="0" dirty="0"/>
              <a:t> to questions.</a:t>
            </a:r>
            <a:endParaRPr lang="en-US" dirty="0"/>
          </a:p>
        </p:txBody>
      </p:sp>
      <p:sp>
        <p:nvSpPr>
          <p:cNvPr id="4" name="Slide Number Placeholder 3"/>
          <p:cNvSpPr>
            <a:spLocks noGrp="1"/>
          </p:cNvSpPr>
          <p:nvPr>
            <p:ph type="sldNum" sz="quarter" idx="10"/>
          </p:nvPr>
        </p:nvSpPr>
        <p:spPr/>
        <p:txBody>
          <a:bodyPr/>
          <a:lstStyle/>
          <a:p>
            <a:fld id="{5C7802B9-19CE-44CA-A411-FECAD07C464A}" type="slidenum">
              <a:rPr lang="en-US" smtClean="0">
                <a:solidFill>
                  <a:prstClr val="black"/>
                </a:solidFill>
              </a:rPr>
              <a:pPr/>
              <a:t>77</a:t>
            </a:fld>
            <a:endParaRPr lang="en-US">
              <a:solidFill>
                <a:prstClr val="black"/>
              </a:solidFill>
            </a:endParaRPr>
          </a:p>
        </p:txBody>
      </p:sp>
    </p:spTree>
    <p:extLst>
      <p:ext uri="{BB962C8B-B14F-4D97-AF65-F5344CB8AC3E}">
        <p14:creationId xmlns:p14="http://schemas.microsoft.com/office/powerpoint/2010/main" val="226613897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LICENSING PROCESS – RENEWAL OF LICENSE</a:t>
            </a:r>
          </a:p>
          <a:p>
            <a:pPr marL="0" marR="0" lvl="0" indent="0" algn="l" defTabSz="914400" rtl="0" eaLnBrk="1" fontAlgn="auto" latinLnBrk="0" hangingPunct="1">
              <a:lnSpc>
                <a:spcPct val="115000"/>
              </a:lnSpc>
              <a:spcBef>
                <a:spcPts val="0"/>
              </a:spcBef>
              <a:spcAft>
                <a:spcPts val="100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228600" indent="-228600">
              <a:buFont typeface="+mj-lt"/>
              <a:buAutoNum type="arabicPeriod"/>
            </a:pPr>
            <a:r>
              <a:rPr lang="en-US" b="1" dirty="0"/>
              <a:t>PRESENT</a:t>
            </a:r>
            <a:r>
              <a:rPr lang="en-US" b="0" baseline="0" dirty="0"/>
              <a:t> the paperwork needed to complete the registration process.  Review them one-by-one.  </a:t>
            </a:r>
            <a:r>
              <a:rPr lang="en-US" dirty="0"/>
              <a:t>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Calibri" panose="020F0502020204030204" pitchFamily="34" charset="0"/>
              <a:buChar char="-"/>
            </a:pPr>
            <a:r>
              <a:rPr lang="en-US" sz="1200" b="1" dirty="0">
                <a:latin typeface="Calibri" panose="020F0502020204030204" pitchFamily="34" charset="0"/>
                <a:ea typeface="Calibri" panose="020F0502020204030204" pitchFamily="34" charset="0"/>
                <a:cs typeface="Times New Roman" panose="02020603050405020304" pitchFamily="18" charset="0"/>
              </a:rPr>
              <a:t>Completed application form</a:t>
            </a:r>
            <a:r>
              <a:rPr lang="en-US" sz="1200" dirty="0">
                <a:latin typeface="Calibri" panose="020F0502020204030204" pitchFamily="34" charset="0"/>
                <a:ea typeface="Calibri" panose="020F0502020204030204" pitchFamily="34" charset="0"/>
                <a:cs typeface="Times New Roman" panose="02020603050405020304" pitchFamily="18" charset="0"/>
              </a:rPr>
              <a:t>. Will be distributed during this training. Can also be collected at the DHO Office or Regional NDA Office.</a:t>
            </a:r>
          </a:p>
          <a:p>
            <a:pPr marL="342900" marR="0" lvl="0" indent="-342900">
              <a:lnSpc>
                <a:spcPct val="115000"/>
              </a:lnSpc>
              <a:spcBef>
                <a:spcPts val="0"/>
              </a:spcBef>
              <a:spcAft>
                <a:spcPts val="0"/>
              </a:spcAft>
              <a:buFont typeface="Calibri" panose="020F0502020204030204" pitchFamily="34" charset="0"/>
              <a:buChar char="-"/>
            </a:pPr>
            <a:r>
              <a:rPr lang="en-US" sz="1200" b="1" dirty="0">
                <a:latin typeface="Calibri" panose="020F0502020204030204" pitchFamily="34" charset="0"/>
                <a:ea typeface="Calibri" panose="020F0502020204030204" pitchFamily="34" charset="0"/>
                <a:cs typeface="Times New Roman" panose="02020603050405020304" pitchFamily="18" charset="0"/>
              </a:rPr>
              <a:t>Proof of payment</a:t>
            </a:r>
            <a:r>
              <a:rPr lang="en-US" sz="1200" dirty="0">
                <a:latin typeface="Calibri" panose="020F0502020204030204" pitchFamily="34" charset="0"/>
                <a:ea typeface="Calibri" panose="020F0502020204030204" pitchFamily="34" charset="0"/>
                <a:cs typeface="Times New Roman" panose="02020603050405020304" pitchFamily="18" charset="0"/>
              </a:rPr>
              <a:t> of prescribed fees (</a:t>
            </a:r>
            <a:r>
              <a:rPr lang="en-US" sz="1200" dirty="0" err="1">
                <a:latin typeface="Calibri" panose="020F0502020204030204" pitchFamily="34" charset="0"/>
                <a:ea typeface="Calibri" panose="020F0502020204030204" pitchFamily="34" charset="0"/>
                <a:cs typeface="Times New Roman" panose="02020603050405020304" pitchFamily="18" charset="0"/>
              </a:rPr>
              <a:t>Stanbicbank</a:t>
            </a:r>
            <a:r>
              <a:rPr lang="en-US" sz="1200" dirty="0">
                <a:latin typeface="Calibri" panose="020F0502020204030204" pitchFamily="34" charset="0"/>
                <a:ea typeface="Calibri" panose="020F0502020204030204" pitchFamily="34" charset="0"/>
                <a:cs typeface="Times New Roman" panose="02020603050405020304" pitchFamily="18" charset="0"/>
              </a:rPr>
              <a:t> receipt). </a:t>
            </a:r>
            <a:r>
              <a:rPr lang="en-US" sz="1200" b="1" dirty="0">
                <a:latin typeface="Calibri" panose="020F0502020204030204" pitchFamily="34" charset="0"/>
                <a:ea typeface="Calibri" panose="020F0502020204030204" pitchFamily="34" charset="0"/>
                <a:cs typeface="Times New Roman" panose="02020603050405020304" pitchFamily="18" charset="0"/>
              </a:rPr>
              <a:t>NDA Bank slip</a:t>
            </a:r>
            <a:r>
              <a:rPr lang="en-US" sz="1200" dirty="0">
                <a:latin typeface="Calibri" panose="020F0502020204030204" pitchFamily="34" charset="0"/>
                <a:ea typeface="Calibri" panose="020F0502020204030204" pitchFamily="34" charset="0"/>
                <a:cs typeface="Times New Roman" panose="02020603050405020304" pitchFamily="18" charset="0"/>
              </a:rPr>
              <a:t> to use for payment at any </a:t>
            </a:r>
            <a:r>
              <a:rPr lang="en-US" sz="1200" dirty="0" err="1">
                <a:latin typeface="Calibri" panose="020F0502020204030204" pitchFamily="34" charset="0"/>
                <a:ea typeface="Calibri" panose="020F0502020204030204" pitchFamily="34" charset="0"/>
                <a:cs typeface="Times New Roman" panose="02020603050405020304" pitchFamily="18" charset="0"/>
              </a:rPr>
              <a:t>Stanbic</a:t>
            </a:r>
            <a:r>
              <a:rPr lang="en-US" sz="1200" dirty="0">
                <a:latin typeface="Calibri" panose="020F0502020204030204" pitchFamily="34" charset="0"/>
                <a:ea typeface="Calibri" panose="020F0502020204030204" pitchFamily="34" charset="0"/>
                <a:cs typeface="Times New Roman" panose="02020603050405020304" pitchFamily="18" charset="0"/>
              </a:rPr>
              <a:t> Bank will be distributed during this training. Can also be collected at DHO Office or Regional NDA Office.</a:t>
            </a:r>
          </a:p>
          <a:p>
            <a:pPr marL="342900" marR="0" lvl="0" indent="-342900">
              <a:lnSpc>
                <a:spcPct val="115000"/>
              </a:lnSpc>
              <a:spcBef>
                <a:spcPts val="0"/>
              </a:spcBef>
              <a:spcAft>
                <a:spcPts val="0"/>
              </a:spcAft>
              <a:buFont typeface="Calibri" panose="020F0502020204030204" pitchFamily="34" charset="0"/>
              <a:buChar char="-"/>
            </a:pPr>
            <a:r>
              <a:rPr lang="en-US" sz="1200" b="1" dirty="0">
                <a:latin typeface="Calibri" panose="020F0502020204030204" pitchFamily="34" charset="0"/>
                <a:ea typeface="Calibri" panose="020F0502020204030204" pitchFamily="34" charset="0"/>
                <a:cs typeface="Times New Roman" panose="02020603050405020304" pitchFamily="18" charset="0"/>
              </a:rPr>
              <a:t>Letter of acceptance from professional in-charge.</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Calibri" panose="020F050202020403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Copy </a:t>
            </a:r>
            <a:r>
              <a:rPr lang="en-US" sz="1200" b="1" dirty="0">
                <a:latin typeface="Calibri" panose="020F0502020204030204" pitchFamily="34" charset="0"/>
                <a:ea typeface="Calibri" panose="020F0502020204030204" pitchFamily="34" charset="0"/>
                <a:cs typeface="Times New Roman" panose="02020603050405020304" pitchFamily="18" charset="0"/>
              </a:rPr>
              <a:t>of professional in-charge’s relevant Registration/Enrolled certificate, </a:t>
            </a:r>
            <a:r>
              <a:rPr lang="en-US" sz="1200" dirty="0">
                <a:latin typeface="Calibri" panose="020F0502020204030204" pitchFamily="34" charset="0"/>
                <a:ea typeface="Calibri" panose="020F0502020204030204" pitchFamily="34" charset="0"/>
                <a:cs typeface="Times New Roman" panose="02020603050405020304" pitchFamily="18" charset="0"/>
              </a:rPr>
              <a:t>certified by professional bodies.  </a:t>
            </a:r>
          </a:p>
          <a:p>
            <a:pPr marL="342900" marR="0" lvl="0" indent="-342900">
              <a:lnSpc>
                <a:spcPct val="115000"/>
              </a:lnSpc>
              <a:spcBef>
                <a:spcPts val="0"/>
              </a:spcBef>
              <a:spcAft>
                <a:spcPts val="0"/>
              </a:spcAft>
              <a:buFont typeface="Calibri" panose="020F0502020204030204" pitchFamily="34" charset="0"/>
              <a:buChar char="-"/>
            </a:pPr>
            <a:r>
              <a:rPr lang="en-US" sz="1200" b="1" dirty="0">
                <a:latin typeface="Calibri" panose="020F0502020204030204" pitchFamily="34" charset="0"/>
                <a:ea typeface="Calibri" panose="020F0502020204030204" pitchFamily="34" charset="0"/>
                <a:cs typeface="Times New Roman" panose="02020603050405020304" pitchFamily="18" charset="0"/>
              </a:rPr>
              <a:t>Previous years license</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Calibri" panose="020F0502020204030204" pitchFamily="34" charset="0"/>
              <a:buChar char="-"/>
            </a:pPr>
            <a:r>
              <a:rPr lang="en-US" sz="1200" b="1" dirty="0">
                <a:latin typeface="Calibri" panose="020F0502020204030204" pitchFamily="34" charset="0"/>
                <a:ea typeface="Calibri" panose="020F0502020204030204" pitchFamily="34" charset="0"/>
                <a:cs typeface="Times New Roman" panose="02020603050405020304" pitchFamily="18" charset="0"/>
              </a:rPr>
              <a:t>2 passport photos</a:t>
            </a:r>
            <a:r>
              <a:rPr lang="en-US" sz="1200" dirty="0">
                <a:latin typeface="Calibri" panose="020F0502020204030204" pitchFamily="34" charset="0"/>
                <a:ea typeface="Calibri" panose="020F0502020204030204" pitchFamily="34" charset="0"/>
                <a:cs typeface="Times New Roman" panose="02020603050405020304" pitchFamily="18" charset="0"/>
              </a:rPr>
              <a:t> of the qualified professional in-charge. </a:t>
            </a:r>
          </a:p>
          <a:p>
            <a:pPr marL="342900" marR="0" lvl="0" indent="-342900">
              <a:lnSpc>
                <a:spcPct val="115000"/>
              </a:lnSpc>
              <a:spcBef>
                <a:spcPts val="0"/>
              </a:spcBef>
              <a:spcAft>
                <a:spcPts val="0"/>
              </a:spcAft>
              <a:buFont typeface="Calibri" panose="020F0502020204030204" pitchFamily="34" charset="0"/>
              <a:buChar char="-"/>
            </a:pPr>
            <a:r>
              <a:rPr lang="en-US" sz="1200" b="1" dirty="0">
                <a:latin typeface="Calibri" panose="020F0502020204030204" pitchFamily="34" charset="0"/>
                <a:ea typeface="Calibri" panose="020F0502020204030204" pitchFamily="34" charset="0"/>
                <a:cs typeface="Times New Roman" panose="02020603050405020304" pitchFamily="18" charset="0"/>
              </a:rPr>
              <a:t>A copy of the in-charge’s professional certificate of the qualified medical/pharmaceutical profession.</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000"/>
              </a:spcAft>
              <a:buFont typeface="Calibri" panose="020F0502020204030204" pitchFamily="34" charset="0"/>
              <a:buChar char="-"/>
            </a:pPr>
            <a:r>
              <a:rPr lang="en-US" sz="1200" b="1" dirty="0">
                <a:latin typeface="Calibri" panose="020F0502020204030204" pitchFamily="34" charset="0"/>
                <a:ea typeface="Calibri" panose="020F0502020204030204" pitchFamily="34" charset="0"/>
                <a:cs typeface="Times New Roman" panose="02020603050405020304" pitchFamily="18" charset="0"/>
              </a:rPr>
              <a:t>In-charges current certificate </a:t>
            </a:r>
            <a:r>
              <a:rPr lang="en-US" sz="800" b="1" dirty="0">
                <a:latin typeface="Calibri" panose="020F0502020204030204" pitchFamily="34" charset="0"/>
                <a:ea typeface="Calibri" panose="020F0502020204030204" pitchFamily="34" charset="0"/>
                <a:cs typeface="Times New Roman" panose="02020603050405020304" pitchFamily="18" charset="0"/>
              </a:rPr>
              <a:t>of practice from the professional council. </a:t>
            </a:r>
            <a:r>
              <a:rPr lang="en-US" sz="800" dirty="0">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lnSpc>
                <a:spcPct val="115000"/>
              </a:lnSpc>
              <a:spcBef>
                <a:spcPts val="0"/>
              </a:spcBef>
              <a:spcAft>
                <a:spcPts val="1000"/>
              </a:spcAft>
              <a:buFont typeface="Calibri" panose="020F0502020204030204" pitchFamily="34" charset="0"/>
              <a:buChar char="-"/>
            </a:pP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p>
            <a:pPr marL="228600" indent="-228600">
              <a:buFont typeface="+mj-lt"/>
              <a:buAutoNum type="arabicPeriod" startAt="2"/>
            </a:pPr>
            <a:r>
              <a:rPr lang="en-US" b="1" dirty="0"/>
              <a:t>DISCUSS</a:t>
            </a:r>
            <a:r>
              <a:rPr lang="en-US" baseline="0" dirty="0"/>
              <a:t>  the importance of obtaining the certification.   </a:t>
            </a:r>
            <a:r>
              <a:rPr lang="en-US" b="1" baseline="0" dirty="0"/>
              <a:t>REMIND</a:t>
            </a:r>
            <a:r>
              <a:rPr lang="en-US" baseline="0" dirty="0"/>
              <a:t> the participants that:  </a:t>
            </a:r>
            <a:r>
              <a:rPr lang="en-US" sz="1200" u="sng" dirty="0">
                <a:latin typeface="Calibri" panose="020F0502020204030204" pitchFamily="34" charset="0"/>
                <a:ea typeface="Calibri" panose="020F0502020204030204" pitchFamily="34" charset="0"/>
                <a:cs typeface="Times New Roman" panose="02020603050405020304" pitchFamily="18" charset="0"/>
              </a:rPr>
              <a:t>All renewing applicants should submit the following later than the</a:t>
            </a:r>
            <a:r>
              <a:rPr lang="en-US" sz="1200" u="sng" baseline="0" dirty="0">
                <a:latin typeface="Calibri" panose="020F0502020204030204" pitchFamily="34" charset="0"/>
                <a:ea typeface="Calibri" panose="020F0502020204030204" pitchFamily="34" charset="0"/>
                <a:cs typeface="Times New Roman" panose="02020603050405020304" pitchFamily="18" charset="0"/>
              </a:rPr>
              <a:t> date announced by the NDA (meetings, newspapers etc.)! All drug shops must have a renewed license by January 31</a:t>
            </a:r>
            <a:r>
              <a:rPr lang="en-US" sz="1200" u="sng" baseline="30000" dirty="0">
                <a:latin typeface="Calibri" panose="020F0502020204030204" pitchFamily="34" charset="0"/>
                <a:ea typeface="Calibri" panose="020F0502020204030204" pitchFamily="34" charset="0"/>
                <a:cs typeface="Times New Roman" panose="02020603050405020304" pitchFamily="18" charset="0"/>
              </a:rPr>
              <a:t>st</a:t>
            </a:r>
            <a:r>
              <a:rPr lang="en-US" sz="1200" u="sng" baseline="0" dirty="0">
                <a:latin typeface="Calibri" panose="020F0502020204030204" pitchFamily="34" charset="0"/>
                <a:ea typeface="Calibri" panose="020F0502020204030204" pitchFamily="34" charset="0"/>
                <a:cs typeface="Times New Roman" panose="02020603050405020304" pitchFamily="18" charset="0"/>
              </a:rPr>
              <a:t> each year!</a:t>
            </a:r>
            <a:endParaRPr lang="en-US" baseline="0" dirty="0"/>
          </a:p>
          <a:p>
            <a:pPr marL="228600" indent="-228600">
              <a:buFont typeface="+mj-lt"/>
              <a:buAutoNum type="arabicPeriod" startAt="2"/>
            </a:pPr>
            <a:endParaRPr lang="en-US" dirty="0"/>
          </a:p>
          <a:p>
            <a:pPr marL="228600" indent="-228600">
              <a:buFont typeface="+mj-lt"/>
              <a:buAutoNum type="arabicPeriod" startAt="2"/>
            </a:pPr>
            <a:r>
              <a:rPr lang="en-US" b="1" dirty="0"/>
              <a:t>ASK</a:t>
            </a:r>
            <a:r>
              <a:rPr lang="en-US" baseline="0" dirty="0"/>
              <a:t> for and </a:t>
            </a:r>
            <a:r>
              <a:rPr lang="en-US" b="1" baseline="0" dirty="0"/>
              <a:t>RESPOND</a:t>
            </a:r>
            <a:r>
              <a:rPr lang="en-US" baseline="0" dirty="0"/>
              <a:t> to questions.</a:t>
            </a:r>
            <a:endParaRPr lang="en-US" dirty="0"/>
          </a:p>
        </p:txBody>
      </p:sp>
      <p:sp>
        <p:nvSpPr>
          <p:cNvPr id="4" name="Slide Number Placeholder 3"/>
          <p:cNvSpPr>
            <a:spLocks noGrp="1"/>
          </p:cNvSpPr>
          <p:nvPr>
            <p:ph type="sldNum" sz="quarter" idx="10"/>
          </p:nvPr>
        </p:nvSpPr>
        <p:spPr/>
        <p:txBody>
          <a:bodyPr/>
          <a:lstStyle/>
          <a:p>
            <a:fld id="{5C7802B9-19CE-44CA-A411-FECAD07C464A}" type="slidenum">
              <a:rPr lang="en-US" smtClean="0">
                <a:solidFill>
                  <a:prstClr val="black"/>
                </a:solidFill>
              </a:rPr>
              <a:pPr/>
              <a:t>78</a:t>
            </a:fld>
            <a:endParaRPr lang="en-US">
              <a:solidFill>
                <a:prstClr val="black"/>
              </a:solidFill>
            </a:endParaRPr>
          </a:p>
        </p:txBody>
      </p:sp>
    </p:spTree>
    <p:extLst>
      <p:ext uri="{BB962C8B-B14F-4D97-AF65-F5344CB8AC3E}">
        <p14:creationId xmlns:p14="http://schemas.microsoft.com/office/powerpoint/2010/main" val="178468121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u="none" dirty="0">
                <a:latin typeface="Calibri" panose="020F0502020204030204" pitchFamily="34" charset="0"/>
                <a:ea typeface="Calibri" panose="020F0502020204030204" pitchFamily="34" charset="0"/>
                <a:cs typeface="Times New Roman" panose="02020603050405020304" pitchFamily="18" charset="0"/>
              </a:rPr>
              <a:t>LICENSING FEES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u="none" dirty="0">
              <a:latin typeface="Calibri" panose="020F0502020204030204" pitchFamily="34" charset="0"/>
              <a:ea typeface="Calibri" panose="020F0502020204030204" pitchFamily="34" charset="0"/>
              <a:cs typeface="Times New Roman" panose="02020603050405020304" pitchFamily="18" charset="0"/>
            </a:endParaRPr>
          </a:p>
          <a:p>
            <a:pPr marL="228600" indent="-228600">
              <a:buFont typeface="+mj-lt"/>
              <a:buAutoNum type="arabicPeriod"/>
            </a:pPr>
            <a:r>
              <a:rPr lang="en-US" b="1" dirty="0"/>
              <a:t>PRESENT</a:t>
            </a:r>
            <a:r>
              <a:rPr lang="en-US" dirty="0"/>
              <a:t> the fee categories and amounts.</a:t>
            </a:r>
            <a:r>
              <a:rPr lang="en-US" baseline="0" dirty="0"/>
              <a:t> </a:t>
            </a:r>
          </a:p>
          <a:p>
            <a:pPr marL="228600" indent="-228600">
              <a:buFont typeface="+mj-lt"/>
              <a:buAutoNum type="arabicPeriod"/>
            </a:pPr>
            <a:endParaRPr lang="en-US" baseline="0" dirty="0"/>
          </a:p>
          <a:p>
            <a:pPr marL="228600" indent="-228600">
              <a:buFont typeface="+mj-lt"/>
              <a:buAutoNum type="arabicPeriod"/>
            </a:pPr>
            <a:r>
              <a:rPr lang="en-US" b="1" baseline="0" dirty="0"/>
              <a:t>DISCUSS</a:t>
            </a:r>
            <a:r>
              <a:rPr lang="en-US" baseline="0" dirty="0"/>
              <a:t> discounts? </a:t>
            </a:r>
          </a:p>
          <a:p>
            <a:pPr marL="228600" indent="-228600">
              <a:buFont typeface="+mj-lt"/>
              <a:buAutoNum type="arabicPeriod"/>
            </a:pPr>
            <a:endParaRPr lang="en-US" baseline="0" dirty="0"/>
          </a:p>
          <a:p>
            <a:pPr marL="228600" indent="-228600">
              <a:buFont typeface="+mj-lt"/>
              <a:buAutoNum type="arabicPeriod"/>
            </a:pPr>
            <a:r>
              <a:rPr lang="en-US" b="1" baseline="0" dirty="0"/>
              <a:t>DISCUSS</a:t>
            </a:r>
            <a:r>
              <a:rPr lang="en-US" baseline="0" dirty="0"/>
              <a:t> questions and concerns.</a:t>
            </a:r>
          </a:p>
          <a:p>
            <a:pPr marL="228600" indent="-228600">
              <a:buFont typeface="+mj-lt"/>
              <a:buAutoNum type="arabicPeriod"/>
            </a:pPr>
            <a:endParaRPr lang="en-US" baseline="0" dirty="0"/>
          </a:p>
          <a:p>
            <a:pPr marL="228600" indent="-228600">
              <a:buFont typeface="+mj-lt"/>
              <a:buAutoNum type="arabicPeriod"/>
            </a:pPr>
            <a:r>
              <a:rPr lang="en-US" b="1" baseline="0" dirty="0"/>
              <a:t>RESPOND</a:t>
            </a:r>
            <a:r>
              <a:rPr lang="en-US" baseline="0" dirty="0"/>
              <a:t> to any questions.</a:t>
            </a:r>
            <a:endParaRPr lang="en-US" dirty="0"/>
          </a:p>
        </p:txBody>
      </p:sp>
      <p:sp>
        <p:nvSpPr>
          <p:cNvPr id="4" name="Slide Number Placeholder 3"/>
          <p:cNvSpPr>
            <a:spLocks noGrp="1"/>
          </p:cNvSpPr>
          <p:nvPr>
            <p:ph type="sldNum" sz="quarter" idx="10"/>
          </p:nvPr>
        </p:nvSpPr>
        <p:spPr/>
        <p:txBody>
          <a:bodyPr/>
          <a:lstStyle/>
          <a:p>
            <a:fld id="{5C7802B9-19CE-44CA-A411-FECAD07C464A}" type="slidenum">
              <a:rPr lang="en-US" smtClean="0">
                <a:solidFill>
                  <a:prstClr val="black"/>
                </a:solidFill>
              </a:rPr>
              <a:pPr/>
              <a:t>79</a:t>
            </a:fld>
            <a:endParaRPr lang="en-US">
              <a:solidFill>
                <a:prstClr val="black"/>
              </a:solidFill>
            </a:endParaRPr>
          </a:p>
        </p:txBody>
      </p:sp>
    </p:spTree>
    <p:extLst>
      <p:ext uri="{BB962C8B-B14F-4D97-AF65-F5344CB8AC3E}">
        <p14:creationId xmlns:p14="http://schemas.microsoft.com/office/powerpoint/2010/main" val="346532949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to the participants</a:t>
            </a:r>
            <a:r>
              <a:rPr lang="en-US" baseline="0" dirty="0"/>
              <a:t> that they will receive a program ID during the second module. They will then be able to use the ID to get access the subsidized licensing fee. More information about the actual steps will be given in Module 2!</a:t>
            </a:r>
            <a:endParaRPr lang="en-US" dirty="0"/>
          </a:p>
        </p:txBody>
      </p:sp>
      <p:sp>
        <p:nvSpPr>
          <p:cNvPr id="4" name="Slide Number Placeholder 3"/>
          <p:cNvSpPr>
            <a:spLocks noGrp="1"/>
          </p:cNvSpPr>
          <p:nvPr>
            <p:ph type="sldNum" sz="quarter" idx="10"/>
          </p:nvPr>
        </p:nvSpPr>
        <p:spPr/>
        <p:txBody>
          <a:bodyPr/>
          <a:lstStyle/>
          <a:p>
            <a:fld id="{F26E3098-061A-7349-9F6E-D396FB9F5289}" type="slidenum">
              <a:rPr lang="en-US" smtClean="0"/>
              <a:t>80</a:t>
            </a:fld>
            <a:endParaRPr lang="en-US"/>
          </a:p>
        </p:txBody>
      </p:sp>
    </p:spTree>
    <p:extLst>
      <p:ext uri="{BB962C8B-B14F-4D97-AF65-F5344CB8AC3E}">
        <p14:creationId xmlns:p14="http://schemas.microsoft.com/office/powerpoint/2010/main" val="44670702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ANNOUNCE </a:t>
            </a:r>
            <a:r>
              <a:rPr kumimoji="0" lang="en-US" sz="1200" b="1" i="0" u="none" strike="noStrike" kern="1200" cap="none" spc="0" normalizeH="0" baseline="0" noProof="0" dirty="0">
                <a:ln>
                  <a:noFill/>
                </a:ln>
                <a:solidFill>
                  <a:srgbClr val="ED7D31">
                    <a:lumMod val="75000"/>
                  </a:srgbClr>
                </a:solidFill>
                <a:effectLst/>
                <a:uLnTx/>
                <a:uFillTx/>
                <a:latin typeface="+mn-lt"/>
                <a:ea typeface="+mn-ea"/>
                <a:cs typeface="+mn-cs"/>
              </a:rPr>
              <a:t>SESSION 6. </a:t>
            </a:r>
            <a:r>
              <a:rPr kumimoji="0" lang="en-US" sz="1200" b="1" i="0" u="none" strike="noStrike" kern="1200" cap="none" spc="0" normalizeH="0" baseline="0" noProof="0" dirty="0">
                <a:ln>
                  <a:noFill/>
                </a:ln>
                <a:solidFill>
                  <a:srgbClr val="44546A"/>
                </a:solidFill>
                <a:effectLst/>
                <a:uLnTx/>
                <a:uFillTx/>
                <a:latin typeface="+mn-lt"/>
                <a:ea typeface="+mn-ea"/>
                <a:cs typeface="+mn-cs"/>
              </a:rPr>
              <a:t>END OF THE DAY ACTIVITIES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ED7D31">
                  <a:lumMod val="75000"/>
                </a:srgbClr>
              </a:solidFill>
              <a:effectLst/>
              <a:uLnTx/>
              <a:uFillTx/>
              <a:latin typeface="+mn-lt"/>
              <a:ea typeface="+mn-ea"/>
              <a:cs typeface="+mn-cs"/>
            </a:endParaRPr>
          </a:p>
          <a:p>
            <a:pPr marL="342900" marR="0" lvl="0" indent="-342900" algn="l" defTabSz="457200" rtl="0" eaLnBrk="1" fontAlgn="base" latinLnBrk="0" hangingPunct="1">
              <a:lnSpc>
                <a:spcPct val="100000"/>
              </a:lnSpc>
              <a:spcBef>
                <a:spcPct val="20000"/>
              </a:spcBef>
              <a:spcAft>
                <a:spcPct val="0"/>
              </a:spcAft>
              <a:buClrTx/>
              <a:buSzTx/>
              <a:buFont typeface="Arial" pitchFamily="34" charset="0"/>
              <a:buNone/>
              <a:tabLst/>
              <a:defRPr/>
            </a:pPr>
            <a:r>
              <a:rPr kumimoji="0" lang="en-US" sz="1200" b="1" i="0" u="none" strike="noStrike" kern="1200" cap="none" spc="0" normalizeH="0" baseline="0" noProof="0" dirty="0">
                <a:ln>
                  <a:noFill/>
                </a:ln>
                <a:solidFill>
                  <a:srgbClr val="ED7D31">
                    <a:lumMod val="75000"/>
                  </a:srgbClr>
                </a:solidFill>
                <a:effectLst/>
                <a:uLnTx/>
                <a:uFillTx/>
                <a:latin typeface="+mn-lt"/>
                <a:ea typeface="+mn-ea"/>
                <a:cs typeface="+mn-cs"/>
              </a:rPr>
              <a:t>During this session, your focus is to:</a:t>
            </a:r>
          </a:p>
          <a:p>
            <a:pPr marL="628650" marR="0" lvl="1" indent="-17145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63A73"/>
                </a:solidFill>
                <a:effectLst/>
                <a:uLnTx/>
                <a:uFillTx/>
                <a:latin typeface="+mn-lt"/>
                <a:ea typeface="+mn-ea"/>
                <a:cs typeface="+mn-cs"/>
              </a:rPr>
              <a:t>Prepare for a mentor visit</a:t>
            </a:r>
          </a:p>
          <a:p>
            <a:pPr marL="628650" marR="0" lvl="1" indent="-17145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63A73"/>
                </a:solidFill>
                <a:effectLst/>
                <a:uLnTx/>
                <a:uFillTx/>
                <a:latin typeface="+mn-lt"/>
                <a:ea typeface="+mn-ea"/>
                <a:cs typeface="+mn-cs"/>
              </a:rPr>
              <a:t>Create Key Messages for the Day</a:t>
            </a:r>
          </a:p>
          <a:p>
            <a:pPr marL="628650" marR="0" lvl="1" indent="-17145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rgbClr val="342155"/>
                </a:solidFill>
                <a:effectLst/>
                <a:uLnTx/>
                <a:uFillTx/>
              </a:rPr>
              <a:t>Test</a:t>
            </a:r>
            <a:r>
              <a:rPr kumimoji="0" lang="en-US" sz="1200" b="0" i="0" u="none" strike="noStrike" kern="0" cap="none" spc="0" normalizeH="0" noProof="0" dirty="0">
                <a:ln>
                  <a:noFill/>
                </a:ln>
                <a:solidFill>
                  <a:srgbClr val="342155"/>
                </a:solidFill>
                <a:effectLst/>
                <a:uLnTx/>
                <a:uFillTx/>
              </a:rPr>
              <a:t> </a:t>
            </a:r>
            <a:r>
              <a:rPr lang="en-US" sz="1200" b="0" kern="0" dirty="0">
                <a:solidFill>
                  <a:srgbClr val="342155"/>
                </a:solidFill>
              </a:rPr>
              <a:t>Y</a:t>
            </a:r>
            <a:r>
              <a:rPr kumimoji="0" lang="en-US" sz="1200" b="0" i="0" u="none" strike="noStrike" kern="0" cap="none" spc="0" normalizeH="0" noProof="0" dirty="0">
                <a:ln>
                  <a:noFill/>
                </a:ln>
                <a:solidFill>
                  <a:srgbClr val="342155"/>
                </a:solidFill>
                <a:effectLst/>
                <a:uLnTx/>
                <a:uFillTx/>
              </a:rPr>
              <a:t>our Learning</a:t>
            </a:r>
            <a:endParaRPr kumimoji="0" lang="en-US" sz="1200" b="0" i="0" u="none" strike="noStrike" kern="0" cap="none" spc="0" normalizeH="0" baseline="0" noProof="0" dirty="0">
              <a:ln>
                <a:noFill/>
              </a:ln>
              <a:solidFill>
                <a:srgbClr val="342155"/>
              </a:solidFill>
              <a:effectLst/>
              <a:uLnTx/>
              <a:uFillTx/>
            </a:endParaRPr>
          </a:p>
          <a:p>
            <a:pPr marL="628650" marR="0" lvl="1" indent="-17145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63A73"/>
                </a:solidFill>
                <a:effectLst/>
                <a:uLnTx/>
                <a:uFillTx/>
                <a:latin typeface="+mn-lt"/>
                <a:ea typeface="+mn-ea"/>
                <a:cs typeface="+mn-cs"/>
              </a:rPr>
              <a:t>Evaluate the Day</a:t>
            </a:r>
          </a:p>
          <a:p>
            <a:pPr marL="628650" marR="0" lvl="1" indent="-17145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63A73"/>
                </a:solidFill>
                <a:effectLst/>
                <a:uLnTx/>
                <a:uFillTx/>
                <a:latin typeface="+mn-lt"/>
                <a:ea typeface="+mn-ea"/>
                <a:cs typeface="+mn-cs"/>
              </a:rPr>
              <a:t>Celebrate the End of the Day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81</a:t>
            </a:fld>
            <a:endParaRPr lang="en-US">
              <a:solidFill>
                <a:prstClr val="black"/>
              </a:solidFill>
            </a:endParaRPr>
          </a:p>
        </p:txBody>
      </p:sp>
    </p:spTree>
    <p:extLst>
      <p:ext uri="{BB962C8B-B14F-4D97-AF65-F5344CB8AC3E}">
        <p14:creationId xmlns:p14="http://schemas.microsoft.com/office/powerpoint/2010/main" val="356854856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CREATE KEY MESSAGES FOR THE DAY </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1.  HAVE</a:t>
            </a:r>
            <a:r>
              <a:rPr kumimoji="0" lang="en-US" sz="1200" b="0" i="0" u="none" strike="noStrike" kern="1200" cap="none" spc="0" normalizeH="0" baseline="0" noProof="0" dirty="0">
                <a:ln>
                  <a:noFill/>
                </a:ln>
                <a:solidFill>
                  <a:prstClr val="black"/>
                </a:solidFill>
                <a:effectLst/>
                <a:uLnTx/>
                <a:uFillTx/>
                <a:latin typeface="+mn-lt"/>
                <a:ea typeface="+mn-ea"/>
                <a:cs typeface="+mn-cs"/>
              </a:rPr>
              <a:t> many trainees contribute one Key Learning.</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1" u="none" strike="noStrike" kern="1200" cap="none" spc="0" normalizeH="0" baseline="0" noProof="0" dirty="0">
                <a:ln>
                  <a:noFill/>
                </a:ln>
                <a:solidFill>
                  <a:prstClr val="black"/>
                </a:solidFill>
                <a:effectLst/>
                <a:uLnTx/>
                <a:uFillTx/>
                <a:latin typeface="+mn-lt"/>
                <a:ea typeface="+mn-ea"/>
                <a:cs typeface="+mn-cs"/>
              </a:rPr>
              <a:t>POINT</a:t>
            </a:r>
            <a:r>
              <a:rPr kumimoji="0" lang="en-US" sz="1200" b="0" i="1" u="none" strike="noStrike" kern="1200" cap="none" spc="0" normalizeH="0" baseline="0" noProof="0" dirty="0">
                <a:ln>
                  <a:noFill/>
                </a:ln>
                <a:solidFill>
                  <a:prstClr val="black"/>
                </a:solidFill>
                <a:effectLst/>
                <a:uLnTx/>
                <a:uFillTx/>
                <a:latin typeface="+mn-lt"/>
                <a:ea typeface="+mn-ea"/>
                <a:cs typeface="+mn-cs"/>
              </a:rPr>
              <a:t> to the image on the screen to help the trainees remember some of the activities of the day.</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1" u="none" strike="noStrike" kern="1200" cap="none" spc="0" normalizeH="0" baseline="0" noProof="0" dirty="0">
                <a:ln>
                  <a:noFill/>
                </a:ln>
                <a:solidFill>
                  <a:prstClr val="black"/>
                </a:solidFill>
                <a:effectLst/>
                <a:uLnTx/>
                <a:uFillTx/>
                <a:latin typeface="+mn-lt"/>
                <a:ea typeface="+mn-ea"/>
                <a:cs typeface="+mn-cs"/>
              </a:rPr>
              <a:t>PROBE</a:t>
            </a:r>
            <a:r>
              <a:rPr kumimoji="0" lang="en-US" sz="1200" b="0" i="1" u="none" strike="noStrike" kern="1200" cap="none" spc="0" normalizeH="0" baseline="0" noProof="0" dirty="0">
                <a:ln>
                  <a:noFill/>
                </a:ln>
                <a:solidFill>
                  <a:prstClr val="black"/>
                </a:solidFill>
                <a:effectLst/>
                <a:uLnTx/>
                <a:uFillTx/>
                <a:latin typeface="+mn-lt"/>
                <a:ea typeface="+mn-ea"/>
                <a:cs typeface="+mn-cs"/>
              </a:rPr>
              <a:t> for many DIFFERENT ideas in order to </a:t>
            </a:r>
            <a:r>
              <a:rPr kumimoji="0" lang="en-US" sz="1200" b="1" i="1" u="none" strike="noStrike" kern="1200" cap="none" spc="0" normalizeH="0" baseline="0" noProof="0" dirty="0">
                <a:ln>
                  <a:noFill/>
                </a:ln>
                <a:solidFill>
                  <a:prstClr val="black"/>
                </a:solidFill>
                <a:effectLst/>
                <a:uLnTx/>
                <a:uFillTx/>
                <a:latin typeface="+mn-lt"/>
                <a:ea typeface="+mn-ea"/>
                <a:cs typeface="+mn-cs"/>
              </a:rPr>
              <a:t>CAPTURE</a:t>
            </a:r>
            <a:r>
              <a:rPr kumimoji="0" lang="en-US" sz="1200" b="0" i="1" u="none" strike="noStrike" kern="1200" cap="none" spc="0" normalizeH="0" baseline="0" noProof="0" dirty="0">
                <a:ln>
                  <a:noFill/>
                </a:ln>
                <a:solidFill>
                  <a:prstClr val="black"/>
                </a:solidFill>
                <a:effectLst/>
                <a:uLnTx/>
                <a:uFillTx/>
                <a:latin typeface="+mn-lt"/>
                <a:ea typeface="+mn-ea"/>
                <a:cs typeface="+mn-cs"/>
              </a:rPr>
              <a:t> the major Key Points from all of the sessions.</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2.  SUMMARIZE </a:t>
            </a:r>
            <a:r>
              <a:rPr kumimoji="0" lang="en-US" sz="1200" b="0" i="0" u="none" strike="noStrike" kern="1200" cap="none" spc="0" normalizeH="0" baseline="0" noProof="0" dirty="0">
                <a:ln>
                  <a:noFill/>
                </a:ln>
                <a:solidFill>
                  <a:prstClr val="black"/>
                </a:solidFill>
                <a:effectLst/>
                <a:uLnTx/>
                <a:uFillTx/>
                <a:latin typeface="+mn-lt"/>
                <a:ea typeface="+mn-ea"/>
                <a:cs typeface="+mn-cs"/>
              </a:rPr>
              <a:t>the points made. </a:t>
            </a:r>
            <a:r>
              <a:rPr kumimoji="0" lang="en-US" sz="1200" b="1" i="0" u="none" strike="noStrike" kern="1200" cap="none" spc="0" normalizeH="0" baseline="0" noProof="0" dirty="0">
                <a:ln>
                  <a:noFill/>
                </a:ln>
                <a:solidFill>
                  <a:prstClr val="black"/>
                </a:solidFill>
                <a:effectLst/>
                <a:uLnTx/>
                <a:uFillTx/>
                <a:latin typeface="+mn-lt"/>
                <a:ea typeface="+mn-ea"/>
                <a:cs typeface="+mn-cs"/>
              </a:rPr>
              <a:t> </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82</a:t>
            </a:fld>
            <a:endParaRPr lang="en-US">
              <a:solidFill>
                <a:prstClr val="black"/>
              </a:solidFill>
            </a:endParaRPr>
          </a:p>
        </p:txBody>
      </p:sp>
    </p:spTree>
    <p:extLst>
      <p:ext uri="{BB962C8B-B14F-4D97-AF65-F5344CB8AC3E}">
        <p14:creationId xmlns:p14="http://schemas.microsoft.com/office/powerpoint/2010/main" val="3650025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latin typeface="+mn-lt"/>
                <a:ea typeface="+mn-ea"/>
                <a:cs typeface="+mn-cs"/>
              </a:rPr>
              <a:t>IMPLEMENT A REVIEW OF THE SESSIONS FROM THE PREVIOUS DAY</a:t>
            </a:r>
            <a:r>
              <a:rPr lang="en-US" sz="1200" kern="1200" dirty="0">
                <a:solidFill>
                  <a:schemeClr val="tx1"/>
                </a:solidFill>
                <a:latin typeface="+mn-lt"/>
                <a:ea typeface="+mn-ea"/>
                <a:cs typeface="+mn-cs"/>
              </a:rPr>
              <a:t>.  </a:t>
            </a:r>
          </a:p>
          <a:p>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PLAY the Referral Game – </a:t>
            </a:r>
            <a:r>
              <a:rPr lang="en-US" sz="1200" kern="1200" dirty="0">
                <a:solidFill>
                  <a:schemeClr val="tx1"/>
                </a:solidFill>
                <a:latin typeface="+mn-lt"/>
                <a:ea typeface="+mn-ea"/>
                <a:cs typeface="+mn-cs"/>
              </a:rPr>
              <a:t>Have trainees draw a card and say: ‘Referral’ or ‘No Referral’ Needed.  Let others decide if the answer is correct or not.</a:t>
            </a:r>
          </a:p>
          <a:p>
            <a:pPr marL="628650" lvl="1" indent="-171450">
              <a:buFont typeface="Arial" panose="020B0604020202020204" pitchFamily="34" charset="0"/>
              <a:buChar char="•"/>
            </a:pPr>
            <a:r>
              <a:rPr lang="en-US" sz="1200" b="0" kern="1200" baseline="0" dirty="0">
                <a:solidFill>
                  <a:schemeClr val="tx1"/>
                </a:solidFill>
                <a:latin typeface="+mn-lt"/>
                <a:ea typeface="+mn-ea"/>
                <a:cs typeface="+mn-cs"/>
              </a:rPr>
              <a:t>*  Case 5 = *  </a:t>
            </a:r>
            <a:r>
              <a:rPr lang="en-US" sz="1200" b="0" i="1" kern="1200" baseline="0" dirty="0">
                <a:solidFill>
                  <a:schemeClr val="tx1"/>
                </a:solidFill>
                <a:latin typeface="+mn-lt"/>
                <a:ea typeface="+mn-ea"/>
                <a:cs typeface="+mn-cs"/>
              </a:rPr>
              <a:t>Refer</a:t>
            </a:r>
          </a:p>
          <a:p>
            <a:pPr marL="628650" lvl="1" indent="-171450">
              <a:buFont typeface="Arial" panose="020B0604020202020204" pitchFamily="34" charset="0"/>
              <a:buChar char="•"/>
            </a:pPr>
            <a:r>
              <a:rPr lang="en-US" sz="1200" b="0" kern="1200" baseline="0" dirty="0">
                <a:solidFill>
                  <a:schemeClr val="tx1"/>
                </a:solidFill>
                <a:latin typeface="+mn-lt"/>
                <a:ea typeface="+mn-ea"/>
                <a:cs typeface="+mn-cs"/>
              </a:rPr>
              <a:t>*  Case 6 = *  </a:t>
            </a:r>
            <a:r>
              <a:rPr lang="en-US" sz="1200" b="0" i="1" kern="1200" baseline="0" dirty="0">
                <a:solidFill>
                  <a:schemeClr val="tx1"/>
                </a:solidFill>
                <a:latin typeface="+mn-lt"/>
                <a:ea typeface="+mn-ea"/>
                <a:cs typeface="+mn-cs"/>
              </a:rPr>
              <a:t>No referral needed</a:t>
            </a:r>
          </a:p>
          <a:p>
            <a:pPr marL="628650" lvl="1" indent="-171450">
              <a:buFont typeface="Arial" panose="020B0604020202020204" pitchFamily="34" charset="0"/>
              <a:buChar char="•"/>
            </a:pPr>
            <a:r>
              <a:rPr lang="en-US" sz="1200" b="0" kern="1200" baseline="0" dirty="0">
                <a:solidFill>
                  <a:schemeClr val="tx1"/>
                </a:solidFill>
                <a:latin typeface="+mn-lt"/>
                <a:ea typeface="+mn-ea"/>
                <a:cs typeface="+mn-cs"/>
              </a:rPr>
              <a:t>*  Case 7 = *  </a:t>
            </a:r>
            <a:r>
              <a:rPr lang="en-US" sz="1200" b="0" i="1" kern="1200" baseline="0" dirty="0">
                <a:solidFill>
                  <a:schemeClr val="tx1"/>
                </a:solidFill>
                <a:latin typeface="+mn-lt"/>
                <a:ea typeface="+mn-ea"/>
                <a:cs typeface="+mn-cs"/>
              </a:rPr>
              <a:t>Refer</a:t>
            </a:r>
          </a:p>
          <a:p>
            <a:pPr marL="457200" lvl="1" indent="0">
              <a:buFont typeface="Arial" panose="020B0604020202020204" pitchFamily="34" charset="0"/>
              <a:buNone/>
            </a:pPr>
            <a:endParaRPr lang="en-US" sz="1200" b="0" i="1" kern="1200" baseline="0" dirty="0">
              <a:solidFill>
                <a:schemeClr val="tx1"/>
              </a:solidFill>
              <a:latin typeface="+mn-lt"/>
              <a:ea typeface="+mn-ea"/>
              <a:cs typeface="+mn-cs"/>
            </a:endParaRPr>
          </a:p>
          <a:p>
            <a:pPr marL="228600" lvl="0" indent="-228600">
              <a:buFont typeface="+mj-lt"/>
              <a:buAutoNum type="arabicPeriod"/>
            </a:pPr>
            <a:r>
              <a:rPr lang="en-US" sz="1200" b="1" kern="1200" baseline="0" dirty="0">
                <a:solidFill>
                  <a:schemeClr val="tx1"/>
                </a:solidFill>
                <a:latin typeface="+mn-lt"/>
                <a:ea typeface="+mn-ea"/>
                <a:cs typeface="+mn-cs"/>
              </a:rPr>
              <a:t>DISCUSS</a:t>
            </a:r>
            <a:r>
              <a:rPr lang="en-US" sz="1200" b="0" kern="1200" baseline="0" dirty="0">
                <a:solidFill>
                  <a:schemeClr val="tx1"/>
                </a:solidFill>
                <a:latin typeface="+mn-lt"/>
                <a:ea typeface="+mn-ea"/>
                <a:cs typeface="+mn-cs"/>
              </a:rPr>
              <a:t> any comments. </a:t>
            </a:r>
          </a:p>
          <a:p>
            <a:pPr marL="228600" lvl="0" indent="-228600">
              <a:buFont typeface="+mj-lt"/>
              <a:buAutoNum type="arabicPeriod"/>
            </a:pPr>
            <a:endParaRPr lang="en-US" sz="1200" b="0" kern="1200" baseline="0" dirty="0">
              <a:solidFill>
                <a:schemeClr val="tx1"/>
              </a:solidFill>
              <a:latin typeface="+mn-lt"/>
              <a:ea typeface="+mn-ea"/>
              <a:cs typeface="+mn-cs"/>
            </a:endParaRPr>
          </a:p>
          <a:p>
            <a:pPr marL="228600" lvl="0" indent="-228600">
              <a:buFont typeface="+mj-lt"/>
              <a:buAutoNum type="arabicPeriod"/>
            </a:pPr>
            <a:r>
              <a:rPr lang="en-US" sz="1200" b="1" kern="1200" baseline="0" dirty="0">
                <a:solidFill>
                  <a:schemeClr val="tx1"/>
                </a:solidFill>
                <a:latin typeface="+mn-lt"/>
                <a:ea typeface="+mn-ea"/>
                <a:cs typeface="+mn-cs"/>
              </a:rPr>
              <a:t>CLARIFY</a:t>
            </a:r>
            <a:r>
              <a:rPr lang="en-US" sz="1200" b="0" kern="1200" baseline="0" dirty="0">
                <a:solidFill>
                  <a:schemeClr val="tx1"/>
                </a:solidFill>
                <a:latin typeface="+mn-lt"/>
                <a:ea typeface="+mn-ea"/>
                <a:cs typeface="+mn-cs"/>
              </a:rPr>
              <a:t> any confusion.</a:t>
            </a:r>
            <a:endParaRPr lang="en-US" sz="1200" b="0" kern="1200" dirty="0">
              <a:solidFill>
                <a:schemeClr val="tx1"/>
              </a:solidFill>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CCF02906-4843-4DCA-BFB9-CFE256912CA8}" type="slidenum">
              <a:rPr lang="en-US" smtClean="0">
                <a:solidFill>
                  <a:prstClr val="black"/>
                </a:solidFill>
              </a:rPr>
              <a:pPr>
                <a:defRPr/>
              </a:pPr>
              <a:t>8</a:t>
            </a:fld>
            <a:endParaRPr lang="en-US">
              <a:solidFill>
                <a:prstClr val="black"/>
              </a:solidFill>
            </a:endParaRPr>
          </a:p>
        </p:txBody>
      </p:sp>
    </p:spTree>
    <p:extLst>
      <p:ext uri="{BB962C8B-B14F-4D97-AF65-F5344CB8AC3E}">
        <p14:creationId xmlns:p14="http://schemas.microsoft.com/office/powerpoint/2010/main" val="397253359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CREATE KEY MESSAGES FOR THE DAY </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1.  HAVE</a:t>
            </a:r>
            <a:r>
              <a:rPr kumimoji="0" lang="en-US" sz="1200" b="0" i="0" u="none" strike="noStrike" kern="1200" cap="none" spc="0" normalizeH="0" baseline="0" noProof="0" dirty="0">
                <a:ln>
                  <a:noFill/>
                </a:ln>
                <a:solidFill>
                  <a:prstClr val="black"/>
                </a:solidFill>
                <a:effectLst/>
                <a:uLnTx/>
                <a:uFillTx/>
                <a:latin typeface="+mn-lt"/>
                <a:ea typeface="+mn-ea"/>
                <a:cs typeface="+mn-cs"/>
              </a:rPr>
              <a:t> many trainees contribute one Key Learning.</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1" u="none" strike="noStrike" kern="1200" cap="none" spc="0" normalizeH="0" baseline="0" noProof="0" dirty="0">
                <a:ln>
                  <a:noFill/>
                </a:ln>
                <a:solidFill>
                  <a:prstClr val="black"/>
                </a:solidFill>
                <a:effectLst/>
                <a:uLnTx/>
                <a:uFillTx/>
                <a:latin typeface="+mn-lt"/>
                <a:ea typeface="+mn-ea"/>
                <a:cs typeface="+mn-cs"/>
              </a:rPr>
              <a:t>POINT</a:t>
            </a:r>
            <a:r>
              <a:rPr kumimoji="0" lang="en-US" sz="1200" b="0" i="1" u="none" strike="noStrike" kern="1200" cap="none" spc="0" normalizeH="0" baseline="0" noProof="0" dirty="0">
                <a:ln>
                  <a:noFill/>
                </a:ln>
                <a:solidFill>
                  <a:prstClr val="black"/>
                </a:solidFill>
                <a:effectLst/>
                <a:uLnTx/>
                <a:uFillTx/>
                <a:latin typeface="+mn-lt"/>
                <a:ea typeface="+mn-ea"/>
                <a:cs typeface="+mn-cs"/>
              </a:rPr>
              <a:t> to the image on the screen to help the trainees remember some of the activities of the day.</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1" u="none" strike="noStrike" kern="1200" cap="none" spc="0" normalizeH="0" baseline="0" noProof="0" dirty="0">
                <a:ln>
                  <a:noFill/>
                </a:ln>
                <a:solidFill>
                  <a:prstClr val="black"/>
                </a:solidFill>
                <a:effectLst/>
                <a:uLnTx/>
                <a:uFillTx/>
                <a:latin typeface="+mn-lt"/>
                <a:ea typeface="+mn-ea"/>
                <a:cs typeface="+mn-cs"/>
              </a:rPr>
              <a:t>PROBE</a:t>
            </a:r>
            <a:r>
              <a:rPr kumimoji="0" lang="en-US" sz="1200" b="0" i="1" u="none" strike="noStrike" kern="1200" cap="none" spc="0" normalizeH="0" baseline="0" noProof="0" dirty="0">
                <a:ln>
                  <a:noFill/>
                </a:ln>
                <a:solidFill>
                  <a:prstClr val="black"/>
                </a:solidFill>
                <a:effectLst/>
                <a:uLnTx/>
                <a:uFillTx/>
                <a:latin typeface="+mn-lt"/>
                <a:ea typeface="+mn-ea"/>
                <a:cs typeface="+mn-cs"/>
              </a:rPr>
              <a:t> for many DIFFERENT ideas in order to </a:t>
            </a:r>
            <a:r>
              <a:rPr kumimoji="0" lang="en-US" sz="1200" b="1" i="1" u="none" strike="noStrike" kern="1200" cap="none" spc="0" normalizeH="0" baseline="0" noProof="0" dirty="0">
                <a:ln>
                  <a:noFill/>
                </a:ln>
                <a:solidFill>
                  <a:prstClr val="black"/>
                </a:solidFill>
                <a:effectLst/>
                <a:uLnTx/>
                <a:uFillTx/>
                <a:latin typeface="+mn-lt"/>
                <a:ea typeface="+mn-ea"/>
                <a:cs typeface="+mn-cs"/>
              </a:rPr>
              <a:t>CAPTURE</a:t>
            </a:r>
            <a:r>
              <a:rPr kumimoji="0" lang="en-US" sz="1200" b="0" i="1" u="none" strike="noStrike" kern="1200" cap="none" spc="0" normalizeH="0" baseline="0" noProof="0" dirty="0">
                <a:ln>
                  <a:noFill/>
                </a:ln>
                <a:solidFill>
                  <a:prstClr val="black"/>
                </a:solidFill>
                <a:effectLst/>
                <a:uLnTx/>
                <a:uFillTx/>
                <a:latin typeface="+mn-lt"/>
                <a:ea typeface="+mn-ea"/>
                <a:cs typeface="+mn-cs"/>
              </a:rPr>
              <a:t> the major Key Points from all of the sessions.</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2.  SUMMARIZE </a:t>
            </a:r>
            <a:r>
              <a:rPr kumimoji="0" lang="en-US" sz="1200" b="0" i="0" u="none" strike="noStrike" kern="1200" cap="none" spc="0" normalizeH="0" baseline="0" noProof="0" dirty="0">
                <a:ln>
                  <a:noFill/>
                </a:ln>
                <a:solidFill>
                  <a:prstClr val="black"/>
                </a:solidFill>
                <a:effectLst/>
                <a:uLnTx/>
                <a:uFillTx/>
                <a:latin typeface="+mn-lt"/>
                <a:ea typeface="+mn-ea"/>
                <a:cs typeface="+mn-cs"/>
              </a:rPr>
              <a:t>the points made. </a:t>
            </a:r>
            <a:r>
              <a:rPr kumimoji="0" lang="en-US" sz="1200" b="1" i="0" u="none" strike="noStrike" kern="1200" cap="none" spc="0" normalizeH="0" baseline="0" noProof="0" dirty="0">
                <a:ln>
                  <a:noFill/>
                </a:ln>
                <a:solidFill>
                  <a:prstClr val="black"/>
                </a:solidFill>
                <a:effectLst/>
                <a:uLnTx/>
                <a:uFillTx/>
                <a:latin typeface="+mn-lt"/>
                <a:ea typeface="+mn-ea"/>
                <a:cs typeface="+mn-cs"/>
              </a:rPr>
              <a:t> </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83</a:t>
            </a:fld>
            <a:endParaRPr lang="en-US">
              <a:solidFill>
                <a:prstClr val="black"/>
              </a:solidFill>
            </a:endParaRPr>
          </a:p>
        </p:txBody>
      </p:sp>
    </p:spTree>
    <p:extLst>
      <p:ext uri="{BB962C8B-B14F-4D97-AF65-F5344CB8AC3E}">
        <p14:creationId xmlns:p14="http://schemas.microsoft.com/office/powerpoint/2010/main" val="298454654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CREATE KEY MESSAGES FOR THE DAY </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1.  HAVE</a:t>
            </a:r>
            <a:r>
              <a:rPr kumimoji="0" lang="en-US" sz="1200" b="0" i="0" u="none" strike="noStrike" kern="1200" cap="none" spc="0" normalizeH="0" baseline="0" noProof="0" dirty="0">
                <a:ln>
                  <a:noFill/>
                </a:ln>
                <a:solidFill>
                  <a:prstClr val="black"/>
                </a:solidFill>
                <a:effectLst/>
                <a:uLnTx/>
                <a:uFillTx/>
                <a:latin typeface="+mn-lt"/>
                <a:ea typeface="+mn-ea"/>
                <a:cs typeface="+mn-cs"/>
              </a:rPr>
              <a:t> many trainees contribute one Key Learning.</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1" u="none" strike="noStrike" kern="1200" cap="none" spc="0" normalizeH="0" baseline="0" noProof="0" dirty="0">
                <a:ln>
                  <a:noFill/>
                </a:ln>
                <a:solidFill>
                  <a:prstClr val="black"/>
                </a:solidFill>
                <a:effectLst/>
                <a:uLnTx/>
                <a:uFillTx/>
                <a:latin typeface="+mn-lt"/>
                <a:ea typeface="+mn-ea"/>
                <a:cs typeface="+mn-cs"/>
              </a:rPr>
              <a:t>POINT</a:t>
            </a:r>
            <a:r>
              <a:rPr kumimoji="0" lang="en-US" sz="1200" b="0" i="1" u="none" strike="noStrike" kern="1200" cap="none" spc="0" normalizeH="0" baseline="0" noProof="0" dirty="0">
                <a:ln>
                  <a:noFill/>
                </a:ln>
                <a:solidFill>
                  <a:prstClr val="black"/>
                </a:solidFill>
                <a:effectLst/>
                <a:uLnTx/>
                <a:uFillTx/>
                <a:latin typeface="+mn-lt"/>
                <a:ea typeface="+mn-ea"/>
                <a:cs typeface="+mn-cs"/>
              </a:rPr>
              <a:t> to the image on the screen to help the trainees remember some of the activities of the day.</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1" u="none" strike="noStrike" kern="1200" cap="none" spc="0" normalizeH="0" baseline="0" noProof="0" dirty="0">
                <a:ln>
                  <a:noFill/>
                </a:ln>
                <a:solidFill>
                  <a:prstClr val="black"/>
                </a:solidFill>
                <a:effectLst/>
                <a:uLnTx/>
                <a:uFillTx/>
                <a:latin typeface="+mn-lt"/>
                <a:ea typeface="+mn-ea"/>
                <a:cs typeface="+mn-cs"/>
              </a:rPr>
              <a:t>PROBE</a:t>
            </a:r>
            <a:r>
              <a:rPr kumimoji="0" lang="en-US" sz="1200" b="0" i="1" u="none" strike="noStrike" kern="1200" cap="none" spc="0" normalizeH="0" baseline="0" noProof="0" dirty="0">
                <a:ln>
                  <a:noFill/>
                </a:ln>
                <a:solidFill>
                  <a:prstClr val="black"/>
                </a:solidFill>
                <a:effectLst/>
                <a:uLnTx/>
                <a:uFillTx/>
                <a:latin typeface="+mn-lt"/>
                <a:ea typeface="+mn-ea"/>
                <a:cs typeface="+mn-cs"/>
              </a:rPr>
              <a:t> for many DIFFERENT ideas in order to </a:t>
            </a:r>
            <a:r>
              <a:rPr kumimoji="0" lang="en-US" sz="1200" b="1" i="1" u="none" strike="noStrike" kern="1200" cap="none" spc="0" normalizeH="0" baseline="0" noProof="0" dirty="0">
                <a:ln>
                  <a:noFill/>
                </a:ln>
                <a:solidFill>
                  <a:prstClr val="black"/>
                </a:solidFill>
                <a:effectLst/>
                <a:uLnTx/>
                <a:uFillTx/>
                <a:latin typeface="+mn-lt"/>
                <a:ea typeface="+mn-ea"/>
                <a:cs typeface="+mn-cs"/>
              </a:rPr>
              <a:t>CAPTURE</a:t>
            </a:r>
            <a:r>
              <a:rPr kumimoji="0" lang="en-US" sz="1200" b="0" i="1" u="none" strike="noStrike" kern="1200" cap="none" spc="0" normalizeH="0" baseline="0" noProof="0" dirty="0">
                <a:ln>
                  <a:noFill/>
                </a:ln>
                <a:solidFill>
                  <a:prstClr val="black"/>
                </a:solidFill>
                <a:effectLst/>
                <a:uLnTx/>
                <a:uFillTx/>
                <a:latin typeface="+mn-lt"/>
                <a:ea typeface="+mn-ea"/>
                <a:cs typeface="+mn-cs"/>
              </a:rPr>
              <a:t> the major Key Points from all of the sessions.</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2.  SUMMARIZE </a:t>
            </a:r>
            <a:r>
              <a:rPr kumimoji="0" lang="en-US" sz="1200" b="0" i="0" u="none" strike="noStrike" kern="1200" cap="none" spc="0" normalizeH="0" baseline="0" noProof="0" dirty="0">
                <a:ln>
                  <a:noFill/>
                </a:ln>
                <a:solidFill>
                  <a:prstClr val="black"/>
                </a:solidFill>
                <a:effectLst/>
                <a:uLnTx/>
                <a:uFillTx/>
                <a:latin typeface="+mn-lt"/>
                <a:ea typeface="+mn-ea"/>
                <a:cs typeface="+mn-cs"/>
              </a:rPr>
              <a:t>the points made. </a:t>
            </a:r>
            <a:r>
              <a:rPr kumimoji="0" lang="en-US" sz="1200" b="1" i="0" u="none" strike="noStrike" kern="1200" cap="none" spc="0" normalizeH="0" baseline="0" noProof="0" dirty="0">
                <a:ln>
                  <a:noFill/>
                </a:ln>
                <a:solidFill>
                  <a:prstClr val="black"/>
                </a:solidFill>
                <a:effectLst/>
                <a:uLnTx/>
                <a:uFillTx/>
                <a:latin typeface="+mn-lt"/>
                <a:ea typeface="+mn-ea"/>
                <a:cs typeface="+mn-cs"/>
              </a:rPr>
              <a:t> </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84</a:t>
            </a:fld>
            <a:endParaRPr lang="en-US">
              <a:solidFill>
                <a:prstClr val="black"/>
              </a:solidFill>
            </a:endParaRPr>
          </a:p>
        </p:txBody>
      </p:sp>
    </p:spTree>
    <p:extLst>
      <p:ext uri="{BB962C8B-B14F-4D97-AF65-F5344CB8AC3E}">
        <p14:creationId xmlns:p14="http://schemas.microsoft.com/office/powerpoint/2010/main" val="140732405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CREATE KEY MESSAGES FOR THE DAY </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1.  HAVE</a:t>
            </a:r>
            <a:r>
              <a:rPr kumimoji="0" lang="en-US" sz="1200" b="0" i="0" u="none" strike="noStrike" kern="1200" cap="none" spc="0" normalizeH="0" baseline="0" noProof="0" dirty="0">
                <a:ln>
                  <a:noFill/>
                </a:ln>
                <a:solidFill>
                  <a:prstClr val="black"/>
                </a:solidFill>
                <a:effectLst/>
                <a:uLnTx/>
                <a:uFillTx/>
                <a:latin typeface="+mn-lt"/>
                <a:ea typeface="+mn-ea"/>
                <a:cs typeface="+mn-cs"/>
              </a:rPr>
              <a:t> many trainees contribute one Key Learning.</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1" u="none" strike="noStrike" kern="1200" cap="none" spc="0" normalizeH="0" baseline="0" noProof="0" dirty="0">
                <a:ln>
                  <a:noFill/>
                </a:ln>
                <a:solidFill>
                  <a:prstClr val="black"/>
                </a:solidFill>
                <a:effectLst/>
                <a:uLnTx/>
                <a:uFillTx/>
                <a:latin typeface="+mn-lt"/>
                <a:ea typeface="+mn-ea"/>
                <a:cs typeface="+mn-cs"/>
              </a:rPr>
              <a:t>POINT</a:t>
            </a:r>
            <a:r>
              <a:rPr kumimoji="0" lang="en-US" sz="1200" b="0" i="1" u="none" strike="noStrike" kern="1200" cap="none" spc="0" normalizeH="0" baseline="0" noProof="0" dirty="0">
                <a:ln>
                  <a:noFill/>
                </a:ln>
                <a:solidFill>
                  <a:prstClr val="black"/>
                </a:solidFill>
                <a:effectLst/>
                <a:uLnTx/>
                <a:uFillTx/>
                <a:latin typeface="+mn-lt"/>
                <a:ea typeface="+mn-ea"/>
                <a:cs typeface="+mn-cs"/>
              </a:rPr>
              <a:t> to the image on the screen to help the trainees remember some of the activities of the day.</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1" u="none" strike="noStrike" kern="1200" cap="none" spc="0" normalizeH="0" baseline="0" noProof="0" dirty="0">
                <a:ln>
                  <a:noFill/>
                </a:ln>
                <a:solidFill>
                  <a:prstClr val="black"/>
                </a:solidFill>
                <a:effectLst/>
                <a:uLnTx/>
                <a:uFillTx/>
                <a:latin typeface="+mn-lt"/>
                <a:ea typeface="+mn-ea"/>
                <a:cs typeface="+mn-cs"/>
              </a:rPr>
              <a:t>PROBE</a:t>
            </a:r>
            <a:r>
              <a:rPr kumimoji="0" lang="en-US" sz="1200" b="0" i="1" u="none" strike="noStrike" kern="1200" cap="none" spc="0" normalizeH="0" baseline="0" noProof="0" dirty="0">
                <a:ln>
                  <a:noFill/>
                </a:ln>
                <a:solidFill>
                  <a:prstClr val="black"/>
                </a:solidFill>
                <a:effectLst/>
                <a:uLnTx/>
                <a:uFillTx/>
                <a:latin typeface="+mn-lt"/>
                <a:ea typeface="+mn-ea"/>
                <a:cs typeface="+mn-cs"/>
              </a:rPr>
              <a:t> for many DIFFERENT ideas in order to </a:t>
            </a:r>
            <a:r>
              <a:rPr kumimoji="0" lang="en-US" sz="1200" b="1" i="1" u="none" strike="noStrike" kern="1200" cap="none" spc="0" normalizeH="0" baseline="0" noProof="0" dirty="0">
                <a:ln>
                  <a:noFill/>
                </a:ln>
                <a:solidFill>
                  <a:prstClr val="black"/>
                </a:solidFill>
                <a:effectLst/>
                <a:uLnTx/>
                <a:uFillTx/>
                <a:latin typeface="+mn-lt"/>
                <a:ea typeface="+mn-ea"/>
                <a:cs typeface="+mn-cs"/>
              </a:rPr>
              <a:t>CAPTURE</a:t>
            </a:r>
            <a:r>
              <a:rPr kumimoji="0" lang="en-US" sz="1200" b="0" i="1" u="none" strike="noStrike" kern="1200" cap="none" spc="0" normalizeH="0" baseline="0" noProof="0" dirty="0">
                <a:ln>
                  <a:noFill/>
                </a:ln>
                <a:solidFill>
                  <a:prstClr val="black"/>
                </a:solidFill>
                <a:effectLst/>
                <a:uLnTx/>
                <a:uFillTx/>
                <a:latin typeface="+mn-lt"/>
                <a:ea typeface="+mn-ea"/>
                <a:cs typeface="+mn-cs"/>
              </a:rPr>
              <a:t> the major Key Points from all of the sessions.</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2.  SUMMARIZE </a:t>
            </a:r>
            <a:r>
              <a:rPr kumimoji="0" lang="en-US" sz="1200" b="0" i="0" u="none" strike="noStrike" kern="1200" cap="none" spc="0" normalizeH="0" baseline="0" noProof="0" dirty="0">
                <a:ln>
                  <a:noFill/>
                </a:ln>
                <a:solidFill>
                  <a:prstClr val="black"/>
                </a:solidFill>
                <a:effectLst/>
                <a:uLnTx/>
                <a:uFillTx/>
                <a:latin typeface="+mn-lt"/>
                <a:ea typeface="+mn-ea"/>
                <a:cs typeface="+mn-cs"/>
              </a:rPr>
              <a:t>the points made. </a:t>
            </a:r>
            <a:r>
              <a:rPr kumimoji="0" lang="en-US" sz="1200" b="1" i="0" u="none" strike="noStrike" kern="1200" cap="none" spc="0" normalizeH="0" baseline="0" noProof="0" dirty="0">
                <a:ln>
                  <a:noFill/>
                </a:ln>
                <a:solidFill>
                  <a:prstClr val="black"/>
                </a:solidFill>
                <a:effectLst/>
                <a:uLnTx/>
                <a:uFillTx/>
                <a:latin typeface="+mn-lt"/>
                <a:ea typeface="+mn-ea"/>
                <a:cs typeface="+mn-cs"/>
              </a:rPr>
              <a:t> </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85</a:t>
            </a:fld>
            <a:endParaRPr lang="en-US">
              <a:solidFill>
                <a:prstClr val="black"/>
              </a:solidFill>
            </a:endParaRPr>
          </a:p>
        </p:txBody>
      </p:sp>
    </p:spTree>
    <p:extLst>
      <p:ext uri="{BB962C8B-B14F-4D97-AF65-F5344CB8AC3E}">
        <p14:creationId xmlns:p14="http://schemas.microsoft.com/office/powerpoint/2010/main" val="172651863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pPr lvl="0"/>
            <a:r>
              <a:rPr lang="en-US" sz="1200" b="1" dirty="0">
                <a:solidFill>
                  <a:schemeClr val="bg1"/>
                </a:solidFill>
              </a:rPr>
              <a:t>IMPLEMENT THE TEST</a:t>
            </a:r>
            <a:endParaRPr lang="en-US" sz="1200" b="1" kern="1200" dirty="0">
              <a:solidFill>
                <a:schemeClr val="tx1"/>
              </a:solidFill>
              <a:latin typeface="+mn-lt"/>
              <a:ea typeface="+mn-ea"/>
              <a:cs typeface="+mn-cs"/>
            </a:endParaRPr>
          </a:p>
          <a:p>
            <a:pPr lvl="0"/>
            <a:endParaRPr lang="en-US" sz="1200" b="1"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DISTRIBUTE</a:t>
            </a:r>
            <a:r>
              <a:rPr lang="en-US" sz="1200" b="1" kern="1200" baseline="0" dirty="0">
                <a:solidFill>
                  <a:schemeClr val="tx1"/>
                </a:solidFill>
                <a:latin typeface="+mn-lt"/>
                <a:ea typeface="+mn-ea"/>
                <a:cs typeface="+mn-cs"/>
              </a:rPr>
              <a:t> the End-of-Day 1 Test</a:t>
            </a:r>
            <a:r>
              <a:rPr lang="en-US" sz="1200" b="0" kern="1200" baseline="0" dirty="0">
                <a:solidFill>
                  <a:schemeClr val="tx1"/>
                </a:solidFill>
                <a:latin typeface="+mn-lt"/>
                <a:ea typeface="+mn-ea"/>
                <a:cs typeface="+mn-cs"/>
              </a:rPr>
              <a:t>.</a:t>
            </a:r>
            <a:endParaRPr lang="en-US" sz="1200" b="0" kern="1200" dirty="0">
              <a:solidFill>
                <a:schemeClr val="tx1"/>
              </a:solidFill>
              <a:latin typeface="+mn-lt"/>
              <a:ea typeface="+mn-ea"/>
              <a:cs typeface="+mn-cs"/>
            </a:endParaRPr>
          </a:p>
          <a:p>
            <a:pPr marL="228600" lvl="0" indent="-228600">
              <a:buFont typeface="+mj-lt"/>
              <a:buAutoNum type="arabicPeriod"/>
            </a:pPr>
            <a:endParaRPr lang="en-US" sz="1200" b="1"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EXPLAIN</a:t>
            </a:r>
            <a:r>
              <a:rPr lang="en-US" sz="1200" kern="1200" dirty="0">
                <a:solidFill>
                  <a:schemeClr val="tx1"/>
                </a:solidFill>
                <a:latin typeface="+mn-lt"/>
                <a:ea typeface="+mn-ea"/>
                <a:cs typeface="+mn-cs"/>
              </a:rPr>
              <a:t> how to take the test.</a:t>
            </a:r>
          </a:p>
          <a:p>
            <a:pPr marL="685800" lvl="1" indent="-228600">
              <a:buFont typeface="Arial" panose="020B0604020202020204" pitchFamily="34" charset="0"/>
              <a:buChar char="•"/>
            </a:pPr>
            <a:r>
              <a:rPr lang="en-US" sz="1200" kern="1200" dirty="0">
                <a:solidFill>
                  <a:schemeClr val="tx1"/>
                </a:solidFill>
                <a:latin typeface="+mn-lt"/>
                <a:ea typeface="+mn-ea"/>
                <a:cs typeface="+mn-cs"/>
              </a:rPr>
              <a:t>Some questions are</a:t>
            </a:r>
            <a:r>
              <a:rPr lang="en-US" sz="1200" kern="1200" baseline="0" dirty="0">
                <a:solidFill>
                  <a:schemeClr val="tx1"/>
                </a:solidFill>
                <a:latin typeface="+mn-lt"/>
                <a:ea typeface="+mn-ea"/>
                <a:cs typeface="+mn-cs"/>
              </a:rPr>
              <a:t> multiple choice.  </a:t>
            </a:r>
            <a:r>
              <a:rPr lang="en-US" sz="1200" kern="1200" dirty="0">
                <a:solidFill>
                  <a:schemeClr val="tx1"/>
                </a:solidFill>
                <a:latin typeface="+mn-lt"/>
                <a:ea typeface="+mn-ea"/>
                <a:cs typeface="+mn-cs"/>
              </a:rPr>
              <a:t>You circle the correct answer.  </a:t>
            </a:r>
          </a:p>
          <a:p>
            <a:pPr marL="685800" lvl="1" indent="-228600">
              <a:buFont typeface="Arial" panose="020B0604020202020204" pitchFamily="34" charset="0"/>
              <a:buChar char="•"/>
            </a:pPr>
            <a:r>
              <a:rPr lang="en-US" sz="1200" kern="1200" dirty="0">
                <a:solidFill>
                  <a:schemeClr val="tx1"/>
                </a:solidFill>
                <a:latin typeface="+mn-lt"/>
                <a:ea typeface="+mn-ea"/>
                <a:cs typeface="+mn-cs"/>
              </a:rPr>
              <a:t>Some questions are True</a:t>
            </a:r>
            <a:r>
              <a:rPr lang="en-US" sz="1200" kern="1200" baseline="0" dirty="0">
                <a:solidFill>
                  <a:schemeClr val="tx1"/>
                </a:solidFill>
                <a:latin typeface="+mn-lt"/>
                <a:ea typeface="+mn-ea"/>
                <a:cs typeface="+mn-cs"/>
              </a:rPr>
              <a:t> or False.  </a:t>
            </a:r>
            <a:r>
              <a:rPr lang="en-US" sz="1200" kern="1200" dirty="0">
                <a:solidFill>
                  <a:schemeClr val="tx1"/>
                </a:solidFill>
                <a:latin typeface="+mn-lt"/>
                <a:ea typeface="+mn-ea"/>
                <a:cs typeface="+mn-cs"/>
              </a:rPr>
              <a:t>You circle the correct answer. </a:t>
            </a:r>
          </a:p>
          <a:p>
            <a:pPr marL="685800" lvl="1" indent="-228600">
              <a:buFont typeface="Arial" panose="020B0604020202020204" pitchFamily="34" charset="0"/>
              <a:buChar char="•"/>
            </a:pPr>
            <a:r>
              <a:rPr lang="en-US" sz="1200" kern="1200" dirty="0">
                <a:solidFill>
                  <a:schemeClr val="tx1"/>
                </a:solidFill>
                <a:latin typeface="+mn-lt"/>
                <a:ea typeface="+mn-ea"/>
                <a:cs typeface="+mn-cs"/>
              </a:rPr>
              <a:t>Some questions have a blank space where you are asked to </a:t>
            </a:r>
            <a:r>
              <a:rPr lang="en-US" sz="1200" u="sng" kern="1200" dirty="0">
                <a:solidFill>
                  <a:schemeClr val="tx1"/>
                </a:solidFill>
                <a:latin typeface="+mn-lt"/>
                <a:ea typeface="+mn-ea"/>
                <a:cs typeface="+mn-cs"/>
              </a:rPr>
              <a:t>fill in the correct word or phrase</a:t>
            </a:r>
            <a:r>
              <a:rPr lang="en-US" sz="1200" kern="1200" dirty="0">
                <a:solidFill>
                  <a:schemeClr val="tx1"/>
                </a:solidFill>
                <a:latin typeface="+mn-lt"/>
                <a:ea typeface="+mn-ea"/>
                <a:cs typeface="+mn-cs"/>
              </a:rPr>
              <a:t>.   </a:t>
            </a:r>
          </a:p>
          <a:p>
            <a:pPr marL="457200" marR="0" lvl="2" indent="0" algn="l" defTabSz="457200" rtl="0" eaLnBrk="1" fontAlgn="auto" latinLnBrk="0" hangingPunct="1">
              <a:lnSpc>
                <a:spcPct val="100000"/>
              </a:lnSpc>
              <a:spcBef>
                <a:spcPts val="0"/>
              </a:spcBef>
              <a:spcAft>
                <a:spcPts val="0"/>
              </a:spcAft>
              <a:buClrTx/>
              <a:buSzTx/>
              <a:buFont typeface="+mj-lt"/>
              <a:buNone/>
              <a:tabLst/>
              <a:defRPr/>
            </a:pPr>
            <a:r>
              <a:rPr lang="en-US" sz="1200" b="1" dirty="0">
                <a:solidFill>
                  <a:srgbClr val="342155"/>
                </a:solidFill>
              </a:rPr>
              <a:t>It is OK to </a:t>
            </a:r>
            <a:r>
              <a:rPr lang="en-US" sz="1200" b="1" dirty="0">
                <a:solidFill>
                  <a:srgbClr val="C00000"/>
                </a:solidFill>
              </a:rPr>
              <a:t>use your Success Kit </a:t>
            </a:r>
            <a:r>
              <a:rPr lang="en-US" sz="1200" b="1" dirty="0">
                <a:solidFill>
                  <a:srgbClr val="342155"/>
                </a:solidFill>
              </a:rPr>
              <a:t>to find the information.</a:t>
            </a:r>
          </a:p>
          <a:p>
            <a:pPr marL="228600" indent="-228600">
              <a:buFont typeface="+mj-lt"/>
              <a:buAutoNum type="arabicPeriod"/>
            </a:pPr>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ASK FOR </a:t>
            </a:r>
            <a:r>
              <a:rPr lang="en-US" sz="1200" kern="1200" dirty="0">
                <a:solidFill>
                  <a:schemeClr val="tx1"/>
                </a:solidFill>
                <a:latin typeface="+mn-lt"/>
                <a:ea typeface="+mn-ea"/>
                <a:cs typeface="+mn-cs"/>
              </a:rPr>
              <a:t>and </a:t>
            </a:r>
            <a:r>
              <a:rPr lang="en-US" sz="1200" b="1" kern="1200" dirty="0">
                <a:solidFill>
                  <a:schemeClr val="tx1"/>
                </a:solidFill>
                <a:latin typeface="+mn-lt"/>
                <a:ea typeface="+mn-ea"/>
                <a:cs typeface="+mn-cs"/>
              </a:rPr>
              <a:t>RESPOND</a:t>
            </a:r>
            <a:r>
              <a:rPr lang="en-US" sz="1200" kern="1200" dirty="0">
                <a:solidFill>
                  <a:schemeClr val="tx1"/>
                </a:solidFill>
                <a:latin typeface="+mn-lt"/>
                <a:ea typeface="+mn-ea"/>
                <a:cs typeface="+mn-cs"/>
              </a:rPr>
              <a:t> to questions for clarification.</a:t>
            </a:r>
          </a:p>
          <a:p>
            <a:pPr marL="228600" indent="-228600">
              <a:buFont typeface="+mj-lt"/>
              <a:buAutoNum type="arabicPeriod"/>
            </a:pPr>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TELL</a:t>
            </a:r>
            <a:r>
              <a:rPr lang="en-US" sz="1200" kern="1200" dirty="0">
                <a:solidFill>
                  <a:schemeClr val="tx1"/>
                </a:solidFill>
                <a:latin typeface="+mn-lt"/>
                <a:ea typeface="+mn-ea"/>
                <a:cs typeface="+mn-cs"/>
              </a:rPr>
              <a:t> the trainees to put their</a:t>
            </a:r>
            <a:r>
              <a:rPr lang="en-US" sz="1200" b="1" kern="1200" dirty="0">
                <a:solidFill>
                  <a:schemeClr val="tx1"/>
                </a:solidFill>
                <a:latin typeface="+mn-lt"/>
                <a:ea typeface="+mn-ea"/>
                <a:cs typeface="+mn-cs"/>
              </a:rPr>
              <a:t> </a:t>
            </a:r>
            <a:r>
              <a:rPr lang="en-US" sz="1200" b="1" u="sng" kern="1200" dirty="0">
                <a:solidFill>
                  <a:schemeClr val="tx1"/>
                </a:solidFill>
                <a:latin typeface="+mn-lt"/>
                <a:ea typeface="+mn-ea"/>
                <a:cs typeface="+mn-cs"/>
              </a:rPr>
              <a:t>NAMES ON THE TEST</a:t>
            </a:r>
            <a:r>
              <a:rPr lang="en-US" sz="1200" b="1" kern="1200" dirty="0">
                <a:solidFill>
                  <a:schemeClr val="tx1"/>
                </a:solidFill>
                <a:latin typeface="+mn-lt"/>
                <a:ea typeface="+mn-ea"/>
                <a:cs typeface="+mn-cs"/>
              </a:rPr>
              <a:t> </a:t>
            </a:r>
            <a:r>
              <a:rPr lang="en-US" sz="1200" kern="1200" dirty="0">
                <a:solidFill>
                  <a:schemeClr val="tx1"/>
                </a:solidFill>
                <a:latin typeface="+mn-lt"/>
                <a:ea typeface="+mn-ea"/>
                <a:cs typeface="+mn-cs"/>
              </a:rPr>
              <a:t>at the top of the page </a:t>
            </a:r>
            <a:r>
              <a:rPr lang="en-US" sz="1200" i="1" kern="1200" dirty="0">
                <a:solidFill>
                  <a:schemeClr val="accent2">
                    <a:lumMod val="75000"/>
                  </a:schemeClr>
                </a:solidFill>
                <a:latin typeface="+mn-lt"/>
                <a:ea typeface="+mn-ea"/>
                <a:cs typeface="+mn-cs"/>
              </a:rPr>
              <a:t>NOW</a:t>
            </a:r>
            <a:r>
              <a:rPr lang="en-US" sz="1200" kern="1200" dirty="0">
                <a:solidFill>
                  <a:schemeClr val="tx1"/>
                </a:solidFill>
                <a:latin typeface="+mn-lt"/>
                <a:ea typeface="+mn-ea"/>
                <a:cs typeface="+mn-cs"/>
              </a:rPr>
              <a:t>.  </a:t>
            </a:r>
          </a:p>
          <a:p>
            <a:pPr marL="228600" indent="-228600">
              <a:buFont typeface="+mj-lt"/>
              <a:buAutoNum type="arabicPeriod"/>
            </a:pPr>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ANNOUNCE</a:t>
            </a:r>
            <a:r>
              <a:rPr lang="en-US" sz="1200" kern="1200" dirty="0">
                <a:solidFill>
                  <a:schemeClr val="tx1"/>
                </a:solidFill>
                <a:latin typeface="+mn-lt"/>
                <a:ea typeface="+mn-ea"/>
                <a:cs typeface="+mn-cs"/>
              </a:rPr>
              <a:t> that </a:t>
            </a:r>
            <a:r>
              <a:rPr lang="en-US" sz="1200" b="1" kern="1200" dirty="0">
                <a:solidFill>
                  <a:schemeClr val="tx1"/>
                </a:solidFill>
                <a:latin typeface="+mn-lt"/>
                <a:ea typeface="+mn-ea"/>
                <a:cs typeface="+mn-cs"/>
              </a:rPr>
              <a:t>they have 10 minutes </a:t>
            </a:r>
            <a:r>
              <a:rPr lang="en-US" sz="1200" b="0" kern="1200" dirty="0">
                <a:solidFill>
                  <a:schemeClr val="tx1"/>
                </a:solidFill>
                <a:latin typeface="+mn-lt"/>
                <a:ea typeface="+mn-ea"/>
                <a:cs typeface="+mn-cs"/>
              </a:rPr>
              <a:t>to complete as much of the test as they can</a:t>
            </a:r>
            <a:r>
              <a:rPr lang="en-US" sz="1200" b="1" kern="1200" dirty="0">
                <a:solidFill>
                  <a:schemeClr val="tx1"/>
                </a:solidFill>
                <a:latin typeface="+mn-lt"/>
                <a:ea typeface="+mn-ea"/>
                <a:cs typeface="+mn-cs"/>
              </a:rPr>
              <a:t>.</a:t>
            </a:r>
            <a:endParaRPr lang="en-US" sz="1200" kern="1200" dirty="0">
              <a:solidFill>
                <a:schemeClr val="tx1"/>
              </a:solidFill>
              <a:latin typeface="+mn-lt"/>
              <a:ea typeface="+mn-ea"/>
              <a:cs typeface="+mn-cs"/>
            </a:endParaRPr>
          </a:p>
          <a:p>
            <a:pPr marL="228600" indent="-228600">
              <a:buFont typeface="+mj-lt"/>
              <a:buAutoNum type="arabicPeriod"/>
            </a:pPr>
            <a:endParaRPr lang="en-US" sz="1200" dirty="0"/>
          </a:p>
        </p:txBody>
      </p:sp>
      <p:sp>
        <p:nvSpPr>
          <p:cNvPr id="4" name="Slide Number Placeholder 3"/>
          <p:cNvSpPr>
            <a:spLocks noGrp="1"/>
          </p:cNvSpPr>
          <p:nvPr>
            <p:ph type="sldNum" sz="quarter" idx="10"/>
          </p:nvPr>
        </p:nvSpPr>
        <p:spPr/>
        <p:txBody>
          <a:bodyPr/>
          <a:lstStyle/>
          <a:p>
            <a:fld id="{BF5803BD-EF1A-D842-9E59-0DB484323DFF}" type="slidenum">
              <a:rPr lang="en-US">
                <a:solidFill>
                  <a:prstClr val="black"/>
                </a:solidFill>
              </a:rPr>
              <a:pPr/>
              <a:t>86</a:t>
            </a:fld>
            <a:endParaRPr lang="en-US">
              <a:solidFill>
                <a:prstClr val="black"/>
              </a:solidFill>
            </a:endParaRPr>
          </a:p>
        </p:txBody>
      </p:sp>
    </p:spTree>
    <p:extLst>
      <p:ext uri="{BB962C8B-B14F-4D97-AF65-F5344CB8AC3E}">
        <p14:creationId xmlns:p14="http://schemas.microsoft.com/office/powerpoint/2010/main" val="404678847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latin typeface="+mn-lt"/>
              </a:rPr>
              <a:t>PRESENT</a:t>
            </a:r>
            <a:r>
              <a:rPr lang="en-US" sz="1200" b="1" baseline="0" dirty="0">
                <a:latin typeface="+mn-lt"/>
              </a:rPr>
              <a:t> THE </a:t>
            </a:r>
            <a:r>
              <a:rPr lang="en-US" sz="1200" b="1" dirty="0">
                <a:latin typeface="+mn-lt"/>
              </a:rPr>
              <a:t>DAY 2 TEST QUESTIONS</a:t>
            </a:r>
          </a:p>
          <a:p>
            <a:endParaRPr lang="en-US" sz="1200" dirty="0"/>
          </a:p>
          <a:p>
            <a:pPr marL="228600" indent="-228600">
              <a:buFont typeface="+mj-lt"/>
              <a:buAutoNum type="arabicPeriod"/>
            </a:pPr>
            <a:r>
              <a:rPr lang="en-US" sz="1200" b="1" dirty="0"/>
              <a:t>DISPLAY</a:t>
            </a:r>
            <a:r>
              <a:rPr lang="en-US" sz="1200" dirty="0"/>
              <a:t> the test</a:t>
            </a:r>
            <a:r>
              <a:rPr lang="en-US" sz="1200" baseline="0" dirty="0"/>
              <a:t> questions while the trainees take the test.</a:t>
            </a:r>
          </a:p>
          <a:p>
            <a:pPr marL="228600" indent="-228600">
              <a:buFont typeface="+mj-lt"/>
              <a:buAutoNum type="arabicPeriod"/>
            </a:pPr>
            <a:endParaRPr lang="en-US" sz="1200" dirty="0"/>
          </a:p>
          <a:p>
            <a:pPr marL="228600" indent="-228600">
              <a:buFont typeface="+mj-lt"/>
              <a:buAutoNum type="arabicPeriod"/>
            </a:pPr>
            <a:r>
              <a:rPr lang="en-US" sz="1200" b="1" dirty="0"/>
              <a:t>READ</a:t>
            </a:r>
            <a:r>
              <a:rPr lang="en-US" sz="1200" baseline="0" dirty="0"/>
              <a:t> or </a:t>
            </a:r>
            <a:r>
              <a:rPr lang="en-US" sz="1200" b="1" baseline="0" dirty="0"/>
              <a:t>REVIEW</a:t>
            </a:r>
            <a:r>
              <a:rPr lang="en-US" sz="1200" baseline="0" dirty="0"/>
              <a:t> the Test Questions only if needed.  </a:t>
            </a:r>
          </a:p>
          <a:p>
            <a:pPr marL="228600" indent="-228600">
              <a:buFont typeface="+mj-lt"/>
              <a:buAutoNum type="arabicPeriod"/>
            </a:pPr>
            <a:endParaRPr lang="en-US" sz="1200" baseline="0" dirty="0"/>
          </a:p>
          <a:p>
            <a:pPr marL="228600" indent="-228600">
              <a:buFont typeface="+mj-lt"/>
              <a:buAutoNum type="arabicPeriod"/>
            </a:pPr>
            <a:r>
              <a:rPr lang="en-US" sz="1200" baseline="0" dirty="0"/>
              <a:t>After 10 minutes, </a:t>
            </a:r>
            <a:r>
              <a:rPr lang="en-US" sz="1200" b="1" baseline="0" dirty="0"/>
              <a:t>TELL</a:t>
            </a:r>
            <a:r>
              <a:rPr lang="en-US" sz="1200" baseline="0" dirty="0"/>
              <a:t> everyone to </a:t>
            </a:r>
            <a:r>
              <a:rPr lang="en-US" sz="1200" b="1" baseline="0" dirty="0"/>
              <a:t>STOP</a:t>
            </a:r>
            <a:r>
              <a:rPr lang="en-US" sz="1200" baseline="0" dirty="0"/>
              <a:t> and </a:t>
            </a:r>
            <a:r>
              <a:rPr lang="en-US" sz="1200" b="1" baseline="0" dirty="0"/>
              <a:t>TURN IN </a:t>
            </a:r>
            <a:r>
              <a:rPr lang="en-US" sz="1200" baseline="0" dirty="0"/>
              <a:t>their papers.  Be sure your </a:t>
            </a:r>
            <a:r>
              <a:rPr lang="en-US" sz="1200" b="1" baseline="0" dirty="0"/>
              <a:t>NAME</a:t>
            </a:r>
            <a:r>
              <a:rPr lang="en-US" sz="1200" baseline="0" dirty="0"/>
              <a:t> is on the paper.</a:t>
            </a:r>
          </a:p>
          <a:p>
            <a:pPr marL="228600" indent="-228600">
              <a:buFont typeface="+mj-lt"/>
              <a:buAutoNum type="arabicPeriod"/>
            </a:pPr>
            <a:endParaRPr lang="en-US" sz="1200" baseline="0" dirty="0"/>
          </a:p>
          <a:p>
            <a:pPr marL="228600" indent="-228600">
              <a:buFont typeface="+mj-lt"/>
              <a:buAutoNum type="arabicPeriod"/>
            </a:pPr>
            <a:r>
              <a:rPr lang="en-US" sz="1200" b="1" baseline="0" dirty="0"/>
              <a:t>REVIEW</a:t>
            </a:r>
            <a:r>
              <a:rPr lang="en-US" sz="1200" baseline="0" dirty="0"/>
              <a:t> – quickly – the correct answers to each question.  </a:t>
            </a:r>
          </a:p>
          <a:p>
            <a:pPr marL="228600" indent="-228600">
              <a:buFont typeface="+mj-lt"/>
              <a:buAutoNum type="arabicPeriod"/>
            </a:pPr>
            <a:endParaRPr lang="en-US" sz="1200" baseline="0" dirty="0"/>
          </a:p>
          <a:p>
            <a:pPr marL="228600" indent="-228600">
              <a:buFont typeface="+mj-lt"/>
              <a:buAutoNum type="arabicPeriod"/>
            </a:pPr>
            <a:r>
              <a:rPr lang="en-US" sz="1200" b="1" baseline="0" dirty="0"/>
              <a:t>CLARIFY</a:t>
            </a:r>
            <a:r>
              <a:rPr lang="en-US" sz="1200" baseline="0" dirty="0"/>
              <a:t> any questions.</a:t>
            </a:r>
          </a:p>
          <a:p>
            <a:pPr marL="228600" indent="-228600">
              <a:buFont typeface="+mj-lt"/>
              <a:buAutoNum type="arabicPeriod"/>
            </a:pPr>
            <a:endParaRPr lang="en-US" sz="1200" dirty="0"/>
          </a:p>
        </p:txBody>
      </p:sp>
      <p:sp>
        <p:nvSpPr>
          <p:cNvPr id="4" name="Slide Number Placeholder 3"/>
          <p:cNvSpPr>
            <a:spLocks noGrp="1"/>
          </p:cNvSpPr>
          <p:nvPr>
            <p:ph type="sldNum" sz="quarter" idx="10"/>
          </p:nvPr>
        </p:nvSpPr>
        <p:spPr/>
        <p:txBody>
          <a:bodyPr/>
          <a:lstStyle/>
          <a:p>
            <a:fld id="{000FA49E-8A26-8C45-88A0-2118A81C9D99}" type="slidenum">
              <a:rPr lang="en-US" smtClean="0">
                <a:solidFill>
                  <a:prstClr val="black"/>
                </a:solidFill>
              </a:rPr>
              <a:pPr/>
              <a:t>87</a:t>
            </a:fld>
            <a:endParaRPr lang="en-US">
              <a:solidFill>
                <a:prstClr val="black"/>
              </a:solidFill>
            </a:endParaRPr>
          </a:p>
        </p:txBody>
      </p:sp>
    </p:spTree>
    <p:extLst>
      <p:ext uri="{BB962C8B-B14F-4D97-AF65-F5344CB8AC3E}">
        <p14:creationId xmlns:p14="http://schemas.microsoft.com/office/powerpoint/2010/main" val="66023547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 typeface="Wingdings" panose="05000000000000000000" pitchFamily="2" charset="2"/>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IMPLEMENT A CELEBRATION CIRCLE</a:t>
            </a:r>
          </a:p>
          <a:p>
            <a:pPr marL="0" marR="0" lvl="0" indent="0" algn="l" defTabSz="914400" rtl="0" eaLnBrk="1" fontAlgn="auto" latinLnBrk="0" hangingPunct="1">
              <a:lnSpc>
                <a:spcPct val="100000"/>
              </a:lnSpc>
              <a:spcBef>
                <a:spcPct val="0"/>
              </a:spcBef>
              <a:spcAft>
                <a:spcPts val="0"/>
              </a:spcAft>
              <a:buClrTx/>
              <a:buSzTx/>
              <a:buFont typeface="Wingdings" panose="05000000000000000000" pitchFamily="2" charset="2"/>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ct val="0"/>
              </a:spcBef>
              <a:spcAft>
                <a:spcPts val="0"/>
              </a:spcAft>
              <a:buClrTx/>
              <a:buSzTx/>
              <a:buFont typeface="Wingdings" panose="05000000000000000000" pitchFamily="2" charset="2"/>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CLOSE</a:t>
            </a:r>
            <a:r>
              <a:rPr kumimoji="0" lang="en-US" sz="1200" b="0" i="0" u="none" strike="noStrike" kern="1200" cap="none" spc="0" normalizeH="0" baseline="0" noProof="0" dirty="0">
                <a:ln>
                  <a:noFill/>
                </a:ln>
                <a:solidFill>
                  <a:prstClr val="black"/>
                </a:solidFill>
                <a:effectLst/>
                <a:uLnTx/>
                <a:uFillTx/>
                <a:latin typeface="+mn-lt"/>
                <a:ea typeface="+mn-ea"/>
                <a:cs typeface="+mn-cs"/>
              </a:rPr>
              <a:t> with enthusiasm and confidence.  </a:t>
            </a: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FORM</a:t>
            </a:r>
            <a:r>
              <a:rPr kumimoji="0" lang="en-US" sz="1200" b="0" i="0" u="none" strike="noStrike" kern="1200" cap="none" spc="0" normalizeH="0" baseline="0" noProof="0" dirty="0">
                <a:ln>
                  <a:noFill/>
                </a:ln>
                <a:solidFill>
                  <a:prstClr val="black"/>
                </a:solidFill>
                <a:effectLst/>
                <a:uLnTx/>
                <a:uFillTx/>
                <a:latin typeface="+mn-lt"/>
                <a:ea typeface="+mn-ea"/>
                <a:cs typeface="+mn-cs"/>
              </a:rPr>
              <a:t> a circle with all the participants.  </a:t>
            </a: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GIVE</a:t>
            </a:r>
            <a:r>
              <a:rPr kumimoji="0" lang="en-US" sz="1200" b="0" i="0" u="none" strike="noStrike" kern="1200" cap="none" spc="0" normalizeH="0" baseline="0" noProof="0" dirty="0">
                <a:ln>
                  <a:noFill/>
                </a:ln>
                <a:solidFill>
                  <a:prstClr val="black"/>
                </a:solidFill>
                <a:effectLst/>
                <a:uLnTx/>
                <a:uFillTx/>
                <a:latin typeface="+mn-lt"/>
                <a:ea typeface="+mn-ea"/>
                <a:cs typeface="+mn-cs"/>
              </a:rPr>
              <a:t> instructions: </a:t>
            </a:r>
          </a:p>
          <a:p>
            <a:pPr marL="628650" marR="0" lvl="1" indent="-171450" algn="l" defTabSz="914400" rtl="0" eaLnBrk="1" fontAlgn="auto" latinLnBrk="0" hangingPunct="1">
              <a:lnSpc>
                <a:spcPct val="100000"/>
              </a:lnSpc>
              <a:spcBef>
                <a:spcPct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In 1 or 2 words, say how you are feeling about the day.</a:t>
            </a:r>
          </a:p>
          <a:p>
            <a:pPr marL="628650" marR="0" lvl="1" indent="-171450" algn="l" defTabSz="914400" rtl="0" eaLnBrk="1" fontAlgn="auto" latinLnBrk="0" hangingPunct="1">
              <a:lnSpc>
                <a:spcPct val="100000"/>
              </a:lnSpc>
              <a:spcBef>
                <a:spcPct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Move very quickly to invite all to respond.</a:t>
            </a:r>
          </a:p>
          <a:p>
            <a:pPr marL="628650" marR="0" lvl="1" indent="-171450" algn="l" defTabSz="914400" rtl="0" eaLnBrk="1" fontAlgn="auto" latinLnBrk="0" hangingPunct="1">
              <a:lnSpc>
                <a:spcPct val="100000"/>
              </a:lnSpc>
              <a:spcBef>
                <a:spcPct val="0"/>
              </a:spcBef>
              <a:spcAft>
                <a:spcPts val="0"/>
              </a:spcAft>
              <a:buClrTx/>
              <a:buSzTx/>
              <a:buFont typeface="Wingdings" panose="05000000000000000000" pitchFamily="2" charset="2"/>
              <a:buChar char="§"/>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DO</a:t>
            </a:r>
            <a:r>
              <a:rPr kumimoji="0" lang="en-US" sz="1200" b="0" i="0" u="none" strike="noStrike" kern="1200" cap="none" spc="0" normalizeH="0" baseline="0" noProof="0" dirty="0">
                <a:ln>
                  <a:noFill/>
                </a:ln>
                <a:solidFill>
                  <a:prstClr val="black"/>
                </a:solidFill>
                <a:effectLst/>
                <a:uLnTx/>
                <a:uFillTx/>
                <a:latin typeface="+mn-lt"/>
                <a:ea typeface="+mn-ea"/>
                <a:cs typeface="+mn-cs"/>
              </a:rPr>
              <a:t> a clap, cheer or….?  </a:t>
            </a:r>
            <a:r>
              <a:rPr kumimoji="0" lang="en-US" sz="1200" b="1" i="0" u="none" strike="noStrike" kern="1200" cap="none" spc="0" normalizeH="0" baseline="0" noProof="0" dirty="0">
                <a:ln>
                  <a:noFill/>
                </a:ln>
                <a:solidFill>
                  <a:prstClr val="black"/>
                </a:solidFill>
                <a:effectLst/>
                <a:uLnTx/>
                <a:uFillTx/>
                <a:latin typeface="+mn-lt"/>
                <a:ea typeface="+mn-ea"/>
                <a:cs typeface="+mn-cs"/>
              </a:rPr>
              <a:t>Culture building!!!</a:t>
            </a:r>
          </a:p>
          <a:p>
            <a:endParaRPr lang="en-US" dirty="0"/>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88</a:t>
            </a:fld>
            <a:endParaRPr lang="en-US">
              <a:solidFill>
                <a:prstClr val="black"/>
              </a:solidFill>
            </a:endParaRPr>
          </a:p>
        </p:txBody>
      </p:sp>
    </p:spTree>
    <p:extLst>
      <p:ext uri="{BB962C8B-B14F-4D97-AF65-F5344CB8AC3E}">
        <p14:creationId xmlns:p14="http://schemas.microsoft.com/office/powerpoint/2010/main" val="5791145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solidFill>
                  <a:schemeClr val="bg1"/>
                </a:solidFill>
                <a:latin typeface="Calibri" panose="020F0502020204030204" pitchFamily="34" charset="0"/>
              </a:rPr>
              <a:t>TRAINING AGENDA REVIEW</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REVIEW</a:t>
            </a:r>
            <a:r>
              <a:rPr lang="en-US" sz="1200" kern="1200" dirty="0">
                <a:solidFill>
                  <a:schemeClr val="tx1"/>
                </a:solidFill>
                <a:latin typeface="Calibri" panose="020F0502020204030204" pitchFamily="34" charset="0"/>
                <a:ea typeface="+mn-ea"/>
                <a:cs typeface="+mn-cs"/>
              </a:rPr>
              <a:t> the Agenda for Day 2</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baseline="0" dirty="0">
                <a:latin typeface="Calibri" panose="020F0502020204030204" pitchFamily="34" charset="0"/>
              </a:rPr>
              <a:t>ENSURE</a:t>
            </a:r>
            <a:r>
              <a:rPr lang="en-US" baseline="0" dirty="0">
                <a:latin typeface="Calibri" panose="020F0502020204030204" pitchFamily="34" charset="0"/>
              </a:rPr>
              <a:t> that all participants have registered and each have a notebook and a pen </a:t>
            </a:r>
            <a:endParaRPr lang="en-US" dirty="0">
              <a:latin typeface="Calibri" panose="020F0502020204030204" pitchFamily="34" charset="0"/>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1"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ANNOUNCE:</a:t>
            </a:r>
            <a:r>
              <a:rPr lang="en-US" sz="1200" b="1" kern="1200" baseline="0" dirty="0">
                <a:solidFill>
                  <a:schemeClr val="tx1"/>
                </a:solidFill>
                <a:latin typeface="Calibri" panose="020F0502020204030204" pitchFamily="34" charset="0"/>
                <a:ea typeface="+mn-ea"/>
                <a:cs typeface="+mn-cs"/>
              </a:rPr>
              <a:t> </a:t>
            </a:r>
          </a:p>
          <a:p>
            <a:pPr lvl="1">
              <a:spcBef>
                <a:spcPts val="0"/>
              </a:spcBef>
              <a:spcAft>
                <a:spcPts val="0"/>
              </a:spcAft>
              <a:buClr>
                <a:srgbClr val="002060"/>
              </a:buClr>
              <a:buFont typeface="Wingdings" panose="05000000000000000000" pitchFamily="2" charset="2"/>
              <a:buChar char="§"/>
            </a:pPr>
            <a:r>
              <a:rPr lang="en-US" sz="1200" b="0" dirty="0">
                <a:solidFill>
                  <a:srgbClr val="008000"/>
                </a:solidFill>
                <a:latin typeface="Calibri" panose="020F0502020204030204" pitchFamily="34" charset="0"/>
              </a:rPr>
              <a:t>A full day of training (10:00 – 16:30)</a:t>
            </a:r>
          </a:p>
          <a:p>
            <a:pPr lvl="1">
              <a:spcBef>
                <a:spcPts val="0"/>
              </a:spcBef>
              <a:spcAft>
                <a:spcPts val="0"/>
              </a:spcAft>
              <a:buClr>
                <a:srgbClr val="002060"/>
              </a:buClr>
              <a:buFont typeface="Wingdings" panose="05000000000000000000" pitchFamily="2" charset="2"/>
              <a:buChar char="§"/>
            </a:pPr>
            <a:r>
              <a:rPr lang="en-US" sz="1200" b="1" dirty="0">
                <a:solidFill>
                  <a:srgbClr val="008000"/>
                </a:solidFill>
                <a:latin typeface="Calibri" panose="020F0502020204030204" pitchFamily="34" charset="0"/>
              </a:rPr>
              <a:t>Lunch and tea breaks are provided</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1"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ASK</a:t>
            </a:r>
            <a:r>
              <a:rPr lang="en-US" sz="1200" kern="1200" dirty="0">
                <a:solidFill>
                  <a:schemeClr val="tx1"/>
                </a:solidFill>
                <a:latin typeface="Calibri" panose="020F0502020204030204" pitchFamily="34" charset="0"/>
                <a:ea typeface="+mn-ea"/>
                <a:cs typeface="+mn-cs"/>
              </a:rPr>
              <a:t> for and </a:t>
            </a:r>
            <a:r>
              <a:rPr lang="en-US" sz="1200" b="1" kern="1200" dirty="0">
                <a:solidFill>
                  <a:schemeClr val="tx1"/>
                </a:solidFill>
                <a:latin typeface="Calibri" panose="020F0502020204030204" pitchFamily="34" charset="0"/>
                <a:ea typeface="+mn-ea"/>
                <a:cs typeface="+mn-cs"/>
              </a:rPr>
              <a:t>ANSWER</a:t>
            </a:r>
            <a:r>
              <a:rPr lang="en-US" sz="1200" kern="1200" dirty="0">
                <a:solidFill>
                  <a:schemeClr val="tx1"/>
                </a:solidFill>
                <a:latin typeface="Calibri" panose="020F0502020204030204" pitchFamily="34" charset="0"/>
                <a:ea typeface="+mn-ea"/>
                <a:cs typeface="+mn-cs"/>
              </a:rPr>
              <a:t> questions.</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1" kern="1200" dirty="0">
              <a:solidFill>
                <a:schemeClr val="tx1"/>
              </a:solidFill>
              <a:latin typeface="Calibri" panose="020F050202020403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mj-lt"/>
              <a:buNone/>
              <a:tabLst/>
              <a:defRPr/>
            </a:pPr>
            <a:endParaRPr lang="en-US" sz="1200"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1" kern="1200" dirty="0">
              <a:solidFill>
                <a:schemeClr val="tx1"/>
              </a:solidFill>
              <a:latin typeface="Calibri" panose="020F0502020204030204" pitchFamily="34" charset="0"/>
              <a:ea typeface="+mn-ea"/>
              <a:cs typeface="+mn-cs"/>
            </a:endParaRPr>
          </a:p>
          <a:p>
            <a:endParaRPr lang="en-US" dirty="0">
              <a:latin typeface="Calibri" panose="020F0502020204030204" pitchFamily="34" charset="0"/>
            </a:endParaRPr>
          </a:p>
          <a:p>
            <a:endParaRPr lang="en-US" dirty="0">
              <a:latin typeface="Calibri" panose="020F0502020204030204" pitchFamily="34" charset="0"/>
            </a:endParaRPr>
          </a:p>
          <a:p>
            <a:pPr marL="0" marR="0" lvl="0" indent="0" algn="l" defTabSz="457200" rtl="0" eaLnBrk="1" fontAlgn="auto" latinLnBrk="0" hangingPunct="1">
              <a:lnSpc>
                <a:spcPct val="100000"/>
              </a:lnSpc>
              <a:spcBef>
                <a:spcPts val="0"/>
              </a:spcBef>
              <a:spcAft>
                <a:spcPts val="0"/>
              </a:spcAft>
              <a:buClrTx/>
              <a:buSzTx/>
              <a:buFont typeface="+mj-lt"/>
              <a:buNone/>
              <a:tabLst/>
              <a:defRPr/>
            </a:pPr>
            <a:endParaRPr lang="en-US" sz="1200" kern="1200" dirty="0">
              <a:solidFill>
                <a:schemeClr val="tx1"/>
              </a:solidFill>
              <a:latin typeface="Calibri" panose="020F0502020204030204" pitchFamily="34" charset="0"/>
              <a:ea typeface="+mn-ea"/>
              <a:cs typeface="+mn-cs"/>
            </a:endParaRPr>
          </a:p>
          <a:p>
            <a:endParaRPr lang="en-US"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12193905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446139" y="5254272"/>
            <a:ext cx="8808276" cy="1143000"/>
          </a:xfrm>
          <a:prstGeom prst="rect">
            <a:avLst/>
          </a:prstGeom>
        </p:spPr>
        <p:txBody>
          <a:bodyPr vert="horz"/>
          <a:lstStyle>
            <a:lvl1pPr>
              <a:defRPr b="1">
                <a:solidFill>
                  <a:srgbClr val="1B2F7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3030930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6" name="Rectangle 5"/>
          <p:cNvSpPr>
            <a:spLocks noChangeAspect="1"/>
          </p:cNvSpPr>
          <p:nvPr/>
        </p:nvSpPr>
        <p:spPr>
          <a:xfrm>
            <a:off x="597457" y="599726"/>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3" y="687475"/>
            <a:ext cx="10653003" cy="1083329"/>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pPr/>
              <a:t>9/29/2021</a:t>
            </a:fld>
            <a:endParaRPr lang="en-US" dirty="0"/>
          </a:p>
        </p:txBody>
      </p:sp>
      <p:sp>
        <p:nvSpPr>
          <p:cNvPr id="4" name="Footer Placeholder 3"/>
          <p:cNvSpPr>
            <a:spLocks noGrp="1"/>
          </p:cNvSpPr>
          <p:nvPr>
            <p:ph type="ftr" sz="quarter" idx="11"/>
          </p:nvPr>
        </p:nvSpPr>
        <p:spPr>
          <a:xfrm>
            <a:off x="774924" y="5951811"/>
            <a:ext cx="6494113"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33671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603529" y="5141974"/>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5" y="3036573"/>
            <a:ext cx="10653001" cy="1504844"/>
          </a:xfrm>
          <a:prstGeom prst="rect">
            <a:avLst/>
          </a:prstGeo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774925" y="4541417"/>
            <a:ext cx="10653001" cy="600556"/>
          </a:xfrm>
          <a:prstGeom prst="rect">
            <a:avLst/>
          </a:prstGeo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412436" y="5956137"/>
            <a:ext cx="2844800" cy="365125"/>
          </a:xfrm>
          <a:prstGeom prst="rect">
            <a:avLst/>
          </a:prstGeom>
        </p:spPr>
        <p:txBody>
          <a:bodyPr/>
          <a:lstStyle>
            <a:lvl1pPr>
              <a:defRPr>
                <a:solidFill>
                  <a:schemeClr val="accent1">
                    <a:lumMod val="75000"/>
                    <a:lumOff val="25000"/>
                  </a:schemeClr>
                </a:solidFill>
              </a:defRPr>
            </a:lvl1pPr>
          </a:lstStyle>
          <a:p>
            <a:fld id="{B61BEF0D-F0BB-DE4B-95CE-6DB70DBA9567}" type="datetimeFigureOut">
              <a:rPr lang="en-US" smtClean="0"/>
              <a:pPr/>
              <a:t>9/29/2021</a:t>
            </a:fld>
            <a:endParaRPr lang="en-US" dirty="0"/>
          </a:p>
        </p:txBody>
      </p:sp>
      <p:sp>
        <p:nvSpPr>
          <p:cNvPr id="5" name="Footer Placeholder 4"/>
          <p:cNvSpPr>
            <a:spLocks noGrp="1"/>
          </p:cNvSpPr>
          <p:nvPr>
            <p:ph type="ftr" sz="quarter" idx="11"/>
          </p:nvPr>
        </p:nvSpPr>
        <p:spPr>
          <a:xfrm>
            <a:off x="774924" y="5951811"/>
            <a:ext cx="6494113" cy="365125"/>
          </a:xfrm>
          <a:prstGeom prst="rect">
            <a:avLst/>
          </a:prstGeo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400635" y="5956137"/>
            <a:ext cx="1027291" cy="365125"/>
          </a:xfrm>
          <a:prstGeom prst="rect">
            <a:avLst/>
          </a:prstGeom>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590996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ccen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912791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8" name="Rectangle 7"/>
          <p:cNvSpPr/>
          <p:nvPr userDrawn="1"/>
        </p:nvSpPr>
        <p:spPr>
          <a:xfrm>
            <a:off x="0" y="209853"/>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endParaRPr>
          </a:p>
        </p:txBody>
      </p:sp>
      <p:sp>
        <p:nvSpPr>
          <p:cNvPr id="3" name="Text Placeholder 2"/>
          <p:cNvSpPr>
            <a:spLocks noGrp="1"/>
          </p:cNvSpPr>
          <p:nvPr>
            <p:ph type="body" sz="quarter" idx="10"/>
          </p:nvPr>
        </p:nvSpPr>
        <p:spPr>
          <a:xfrm>
            <a:off x="679450" y="1824038"/>
            <a:ext cx="8599488" cy="4413250"/>
          </a:xfrm>
          <a:prstGeom prst="rect">
            <a:avLst/>
          </a:prstGeom>
        </p:spPr>
        <p:txBody>
          <a:bodyPr vert="horz"/>
          <a:lstStyle>
            <a:lvl1pPr marL="228600" indent="-228600">
              <a:buFont typeface="Wingdings" charset="2"/>
              <a:buChar char="§"/>
              <a:defRPr>
                <a:solidFill>
                  <a:schemeClr val="bg2">
                    <a:lumMod val="50000"/>
                  </a:schemeClr>
                </a:solidFill>
              </a:defRPr>
            </a:lvl1pPr>
            <a:lvl2pPr marL="685800" indent="-228600">
              <a:buFont typeface="Wingdings" charset="2"/>
              <a:buChar char="§"/>
              <a:defRPr>
                <a:solidFill>
                  <a:schemeClr val="bg2">
                    <a:lumMod val="50000"/>
                  </a:schemeClr>
                </a:solidFill>
              </a:defRPr>
            </a:lvl2pPr>
            <a:lvl3pPr marL="1143000" indent="-228600">
              <a:buFont typeface="Wingdings" charset="2"/>
              <a:buChar char="§"/>
              <a:defRPr>
                <a:solidFill>
                  <a:schemeClr val="bg2">
                    <a:lumMod val="50000"/>
                  </a:schemeClr>
                </a:solidFill>
              </a:defRPr>
            </a:lvl3pPr>
            <a:lvl4pPr marL="1600200" indent="-228600">
              <a:buFont typeface="Wingdings" charset="2"/>
              <a:buChar char="§"/>
              <a:defRPr>
                <a:solidFill>
                  <a:schemeClr val="bg2">
                    <a:lumMod val="50000"/>
                  </a:schemeClr>
                </a:solidFill>
              </a:defRPr>
            </a:lvl4pPr>
            <a:lvl5pPr marL="2057400" indent="-228600">
              <a:buFont typeface="Wingdings" charset="2"/>
              <a:buChar char="§"/>
              <a:defRPr>
                <a:solidFill>
                  <a:schemeClr val="bg2">
                    <a:lumMod val="50000"/>
                  </a:schemeClr>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0" name="Title 9"/>
          <p:cNvSpPr>
            <a:spLocks noGrp="1"/>
          </p:cNvSpPr>
          <p:nvPr>
            <p:ph type="title"/>
          </p:nvPr>
        </p:nvSpPr>
        <p:spPr>
          <a:xfrm>
            <a:off x="320399" y="2872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33842782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all out box">
    <p:spTree>
      <p:nvGrpSpPr>
        <p:cNvPr id="1" name=""/>
        <p:cNvGrpSpPr/>
        <p:nvPr/>
      </p:nvGrpSpPr>
      <p:grpSpPr>
        <a:xfrm>
          <a:off x="0" y="0"/>
          <a:ext cx="0" cy="0"/>
          <a:chOff x="0" y="0"/>
          <a:chExt cx="0" cy="0"/>
        </a:xfrm>
      </p:grpSpPr>
      <p:sp>
        <p:nvSpPr>
          <p:cNvPr id="2" name="Title 1"/>
          <p:cNvSpPr>
            <a:spLocks noGrp="1"/>
          </p:cNvSpPr>
          <p:nvPr>
            <p:ph type="title"/>
          </p:nvPr>
        </p:nvSpPr>
        <p:spPr>
          <a:xfrm>
            <a:off x="370695" y="3375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
        <p:nvSpPr>
          <p:cNvPr id="6" name="Text Placeholder 5"/>
          <p:cNvSpPr>
            <a:spLocks noGrp="1"/>
          </p:cNvSpPr>
          <p:nvPr>
            <p:ph type="body" sz="quarter" idx="10"/>
          </p:nvPr>
        </p:nvSpPr>
        <p:spPr>
          <a:xfrm>
            <a:off x="904875" y="2389188"/>
            <a:ext cx="3219450" cy="3117850"/>
          </a:xfrm>
          <a:prstGeom prst="rect">
            <a:avLst/>
          </a:prstGeom>
          <a:solidFill>
            <a:srgbClr val="8CC738"/>
          </a:solidFill>
          <a:effectLst>
            <a:outerShdw blurRad="50800" dist="38100" dir="5400000" algn="t" rotWithShape="0">
              <a:prstClr val="black">
                <a:alpha val="40000"/>
              </a:prstClr>
            </a:outerShdw>
          </a:effectLst>
        </p:spPr>
        <p:txBody>
          <a:bodyPr vert="horz"/>
          <a:lstStyle>
            <a:lvl1pPr marL="228600" indent="-228600">
              <a:buFont typeface="Wingdings" charset="2"/>
              <a:buChar char="§"/>
              <a:defRPr>
                <a:solidFill>
                  <a:srgbClr val="1B2F7F"/>
                </a:solidFill>
              </a:defRPr>
            </a:lvl1pPr>
            <a:lvl2pPr marL="685800" indent="-228600">
              <a:buFont typeface="Wingdings" charset="2"/>
              <a:buChar char="§"/>
              <a:defRPr>
                <a:solidFill>
                  <a:srgbClr val="1B2F7F"/>
                </a:solidFill>
              </a:defRPr>
            </a:lvl2pPr>
            <a:lvl3pPr marL="1143000" indent="-228600">
              <a:buFont typeface="Wingdings" charset="2"/>
              <a:buChar char="§"/>
              <a:defRPr>
                <a:solidFill>
                  <a:srgbClr val="1B2F7F"/>
                </a:solidFill>
              </a:defRPr>
            </a:lvl3pPr>
            <a:lvl4pPr marL="1600200" indent="-228600">
              <a:buFont typeface="Wingdings" charset="2"/>
              <a:buChar char="§"/>
              <a:defRPr>
                <a:solidFill>
                  <a:srgbClr val="1B2F7F"/>
                </a:solidFill>
              </a:defRPr>
            </a:lvl4pPr>
            <a:lvl5pPr marL="2057400" indent="-228600">
              <a:buFont typeface="Wingdings" charset="2"/>
              <a:buChar char="§"/>
              <a:defRPr>
                <a:solidFill>
                  <a:srgbClr val="1B2F7F"/>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16391166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307825" y="324938"/>
            <a:ext cx="10972800" cy="1143000"/>
          </a:xfrm>
          <a:prstGeom prst="rect">
            <a:avLst/>
          </a:prstGeom>
        </p:spPr>
        <p:txBody>
          <a:bodyPr vert="horz"/>
          <a:lstStyle>
            <a:lvl1pPr>
              <a:defRPr sz="4000" b="1">
                <a:solidFill>
                  <a:schemeClr val="bg1"/>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10454361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7" name="Rectangle 6"/>
          <p:cNvSpPr/>
          <p:nvPr/>
        </p:nvSpPr>
        <p:spPr>
          <a:xfrm>
            <a:off x="597455" y="3085765"/>
            <a:ext cx="10986811"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774923" y="990600"/>
            <a:ext cx="10653003" cy="1504844"/>
          </a:xfrm>
          <a:prstGeom prst="rect">
            <a:avLst/>
          </a:prstGeo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774923" y="2495445"/>
            <a:ext cx="10653003" cy="590321"/>
          </a:xfrm>
          <a:prstGeom prst="rect">
            <a:avLst/>
          </a:prstGeo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412436" y="5956137"/>
            <a:ext cx="2844800" cy="365125"/>
          </a:xfrm>
          <a:prstGeom prst="rect">
            <a:avLst/>
          </a:prstGeom>
        </p:spPr>
        <p:txBody>
          <a:bodyPr/>
          <a:lstStyle>
            <a:lvl1pPr>
              <a:defRPr>
                <a:solidFill>
                  <a:schemeClr val="accent1">
                    <a:lumMod val="75000"/>
                    <a:lumOff val="25000"/>
                  </a:schemeClr>
                </a:solidFill>
              </a:defRPr>
            </a:lvl1pPr>
          </a:lstStyle>
          <a:p>
            <a:fld id="{B61BEF0D-F0BB-DE4B-95CE-6DB70DBA9567}" type="datetimeFigureOut">
              <a:rPr lang="en-US" smtClean="0">
                <a:solidFill>
                  <a:srgbClr val="5B9BD5">
                    <a:lumMod val="75000"/>
                    <a:lumOff val="25000"/>
                  </a:srgbClr>
                </a:solidFill>
              </a:rPr>
              <a:pPr/>
              <a:t>9/29/2021</a:t>
            </a:fld>
            <a:endParaRPr lang="en-US" dirty="0">
              <a:solidFill>
                <a:srgbClr val="5B9BD5">
                  <a:lumMod val="75000"/>
                  <a:lumOff val="25000"/>
                </a:srgbClr>
              </a:solidFill>
            </a:endParaRPr>
          </a:p>
        </p:txBody>
      </p:sp>
      <p:sp>
        <p:nvSpPr>
          <p:cNvPr id="5" name="Footer Placeholder 4"/>
          <p:cNvSpPr>
            <a:spLocks noGrp="1"/>
          </p:cNvSpPr>
          <p:nvPr>
            <p:ph type="ftr" sz="quarter" idx="11"/>
          </p:nvPr>
        </p:nvSpPr>
        <p:spPr>
          <a:xfrm>
            <a:off x="774924" y="5951811"/>
            <a:ext cx="6494113" cy="365125"/>
          </a:xfrm>
          <a:prstGeom prst="rect">
            <a:avLst/>
          </a:prstGeom>
        </p:spPr>
        <p:txBody>
          <a:bodyPr/>
          <a:lstStyle>
            <a:lvl1pPr>
              <a:defRPr>
                <a:solidFill>
                  <a:schemeClr val="accent1">
                    <a:lumMod val="75000"/>
                    <a:lumOff val="25000"/>
                  </a:schemeClr>
                </a:solidFill>
              </a:defRPr>
            </a:lvl1pPr>
          </a:lstStyle>
          <a:p>
            <a:endParaRPr lang="en-US" dirty="0">
              <a:solidFill>
                <a:srgbClr val="5B9BD5">
                  <a:lumMod val="75000"/>
                  <a:lumOff val="25000"/>
                </a:srgbClr>
              </a:solidFill>
            </a:endParaRPr>
          </a:p>
        </p:txBody>
      </p:sp>
      <p:sp>
        <p:nvSpPr>
          <p:cNvPr id="6" name="Slide Number Placeholder 5"/>
          <p:cNvSpPr>
            <a:spLocks noGrp="1"/>
          </p:cNvSpPr>
          <p:nvPr>
            <p:ph type="sldNum" sz="quarter" idx="12"/>
          </p:nvPr>
        </p:nvSpPr>
        <p:spPr>
          <a:xfrm>
            <a:off x="10400635" y="5956137"/>
            <a:ext cx="1027291" cy="365125"/>
          </a:xfrm>
          <a:prstGeom prst="rect">
            <a:avLst/>
          </a:prstGeom>
        </p:spPr>
        <p:txBody>
          <a:bodyPr/>
          <a:lstStyle>
            <a:lvl1pPr>
              <a:defRPr>
                <a:solidFill>
                  <a:schemeClr val="accent1">
                    <a:lumMod val="75000"/>
                    <a:lumOff val="25000"/>
                  </a:schemeClr>
                </a:solidFill>
              </a:defRPr>
            </a:lvl1pPr>
          </a:lstStyle>
          <a:p>
            <a:fld id="{D57F1E4F-1CFF-5643-939E-217C01CDF565}" type="slidenum">
              <a:rPr lang="en-US" smtClean="0">
                <a:solidFill>
                  <a:srgbClr val="5B9BD5">
                    <a:lumMod val="75000"/>
                    <a:lumOff val="25000"/>
                  </a:srgbClr>
                </a:solidFill>
              </a:rPr>
              <a:pPr/>
              <a:t>‹#›</a:t>
            </a:fld>
            <a:endParaRPr lang="en-US" dirty="0">
              <a:solidFill>
                <a:srgbClr val="5B9BD5">
                  <a:lumMod val="75000"/>
                  <a:lumOff val="25000"/>
                </a:srgbClr>
              </a:solidFill>
            </a:endParaRPr>
          </a:p>
        </p:txBody>
      </p:sp>
    </p:spTree>
    <p:extLst>
      <p:ext uri="{BB962C8B-B14F-4D97-AF65-F5344CB8AC3E}">
        <p14:creationId xmlns:p14="http://schemas.microsoft.com/office/powerpoint/2010/main" val="6875175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prstClr val="black"/>
                </a:solidFill>
              </a:rPr>
              <a:pPr/>
              <a:t>9/29/2021</a:t>
            </a:fld>
            <a:endParaRPr lang="en-US" dirty="0">
              <a:solidFill>
                <a:prstClr val="black"/>
              </a:solidFill>
            </a:endParaRPr>
          </a:p>
        </p:txBody>
      </p:sp>
      <p:sp>
        <p:nvSpPr>
          <p:cNvPr id="3" name="Footer Placeholder 2"/>
          <p:cNvSpPr>
            <a:spLocks noGrp="1"/>
          </p:cNvSpPr>
          <p:nvPr>
            <p:ph type="ftr" sz="quarter" idx="11"/>
          </p:nvPr>
        </p:nvSpPr>
        <p:spPr>
          <a:xfrm>
            <a:off x="774924" y="5951811"/>
            <a:ext cx="6494113" cy="365125"/>
          </a:xfrm>
          <a:prstGeom prst="rect">
            <a:avLst/>
          </a:prstGeom>
        </p:spPr>
        <p:txBody>
          <a:bodyPr/>
          <a:lstStyle/>
          <a:p>
            <a:endParaRPr lang="en-US" dirty="0">
              <a:solidFill>
                <a:prstClr val="black"/>
              </a:solidFill>
            </a:endParaRPr>
          </a:p>
        </p:txBody>
      </p:sp>
      <p:sp>
        <p:nvSpPr>
          <p:cNvPr id="4" name="Slide Number Placeholder 3"/>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5720307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597457" y="599726"/>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3" y="687475"/>
            <a:ext cx="10653003" cy="1083329"/>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774924" y="2228003"/>
            <a:ext cx="5199369" cy="3633047"/>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709" y="2228004"/>
            <a:ext cx="5210216" cy="3633047"/>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srgbClr val="4590B8"/>
                </a:solidFill>
              </a:rPr>
              <a:pPr/>
              <a:t>9/29/2021</a:t>
            </a:fld>
            <a:endParaRPr lang="en-US" dirty="0">
              <a:solidFill>
                <a:srgbClr val="4590B8"/>
              </a:solidFill>
            </a:endParaRPr>
          </a:p>
        </p:txBody>
      </p:sp>
      <p:sp>
        <p:nvSpPr>
          <p:cNvPr id="6" name="Footer Placeholder 5"/>
          <p:cNvSpPr>
            <a:spLocks noGrp="1"/>
          </p:cNvSpPr>
          <p:nvPr>
            <p:ph type="ftr" sz="quarter" idx="11"/>
          </p:nvPr>
        </p:nvSpPr>
        <p:spPr>
          <a:xfrm>
            <a:off x="774924" y="5951811"/>
            <a:ext cx="6494113" cy="365125"/>
          </a:xfrm>
          <a:prstGeom prst="rect">
            <a:avLst/>
          </a:prstGeom>
        </p:spPr>
        <p:txBody>
          <a:bodyPr/>
          <a:lstStyle/>
          <a:p>
            <a:endParaRPr lang="en-US" dirty="0">
              <a:solidFill>
                <a:srgbClr val="4590B8"/>
              </a:solidFill>
            </a:endParaRPr>
          </a:p>
        </p:txBody>
      </p:sp>
      <p:sp>
        <p:nvSpPr>
          <p:cNvPr id="7" name="Slide Number Placeholder 6"/>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srgbClr val="4590B8"/>
                </a:solidFill>
              </a:rPr>
              <a:pPr/>
              <a:t>‹#›</a:t>
            </a:fld>
            <a:endParaRPr lang="en-US" dirty="0">
              <a:solidFill>
                <a:srgbClr val="4590B8"/>
              </a:solidFill>
            </a:endParaRPr>
          </a:p>
        </p:txBody>
      </p:sp>
    </p:spTree>
    <p:extLst>
      <p:ext uri="{BB962C8B-B14F-4D97-AF65-F5344CB8AC3E}">
        <p14:creationId xmlns:p14="http://schemas.microsoft.com/office/powerpoint/2010/main" val="24314667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6" name="Rectangle 5"/>
          <p:cNvSpPr>
            <a:spLocks noChangeAspect="1"/>
          </p:cNvSpPr>
          <p:nvPr/>
        </p:nvSpPr>
        <p:spPr>
          <a:xfrm>
            <a:off x="597457" y="599726"/>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3" y="687475"/>
            <a:ext cx="10653003" cy="1083329"/>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prstClr val="black"/>
                </a:solidFill>
              </a:rPr>
              <a:pPr/>
              <a:t>9/29/2021</a:t>
            </a:fld>
            <a:endParaRPr lang="en-US" dirty="0">
              <a:solidFill>
                <a:prstClr val="black"/>
              </a:solidFill>
            </a:endParaRPr>
          </a:p>
        </p:txBody>
      </p:sp>
      <p:sp>
        <p:nvSpPr>
          <p:cNvPr id="4" name="Footer Placeholder 3"/>
          <p:cNvSpPr>
            <a:spLocks noGrp="1"/>
          </p:cNvSpPr>
          <p:nvPr>
            <p:ph type="ftr" sz="quarter" idx="11"/>
          </p:nvPr>
        </p:nvSpPr>
        <p:spPr>
          <a:xfrm>
            <a:off x="774924" y="5951811"/>
            <a:ext cx="6494113" cy="365125"/>
          </a:xfrm>
          <a:prstGeom prst="rect">
            <a:avLst/>
          </a:prstGeom>
        </p:spPr>
        <p:txBody>
          <a:bodyPr/>
          <a:lstStyle/>
          <a:p>
            <a:endParaRPr lang="en-US" dirty="0">
              <a:solidFill>
                <a:prstClr val="black"/>
              </a:solidFill>
            </a:endParaRPr>
          </a:p>
        </p:txBody>
      </p:sp>
      <p:sp>
        <p:nvSpPr>
          <p:cNvPr id="5" name="Slide Number Placeholder 4"/>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073124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4" name="Title 1"/>
          <p:cNvSpPr>
            <a:spLocks noGrp="1"/>
          </p:cNvSpPr>
          <p:nvPr>
            <p:ph type="ctrTitle"/>
          </p:nvPr>
        </p:nvSpPr>
        <p:spPr>
          <a:xfrm>
            <a:off x="259796" y="5574157"/>
            <a:ext cx="9022489" cy="933577"/>
          </a:xfrm>
          <a:prstGeom prst="rect">
            <a:avLst/>
          </a:prstGeom>
        </p:spPr>
        <p:txBody>
          <a:bodyPr/>
          <a:lstStyle>
            <a:lvl1pPr>
              <a:defRPr b="0">
                <a:solidFill>
                  <a:srgbClr val="1B2F7F"/>
                </a:solidFill>
                <a:latin typeface="+mn-lt"/>
              </a:defRPr>
            </a:lvl1pPr>
          </a:lstStyle>
          <a:p>
            <a:r>
              <a:rPr lang="en-AU" dirty="0"/>
              <a:t>Click to edit</a:t>
            </a:r>
            <a:endParaRPr lang="en-US" dirty="0"/>
          </a:p>
        </p:txBody>
      </p:sp>
      <p:sp>
        <p:nvSpPr>
          <p:cNvPr id="2" name="Rectangle 1"/>
          <p:cNvSpPr/>
          <p:nvPr userDrawn="1"/>
        </p:nvSpPr>
        <p:spPr>
          <a:xfrm>
            <a:off x="0" y="6664863"/>
            <a:ext cx="12192000" cy="193137"/>
          </a:xfrm>
          <a:prstGeom prst="rect">
            <a:avLst/>
          </a:prstGeom>
          <a:solidFill>
            <a:srgbClr val="1B2F7F"/>
          </a:solidFill>
          <a:ln>
            <a:solidFill>
              <a:srgbClr val="1B2F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95787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603529" y="5141974"/>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5" y="3036573"/>
            <a:ext cx="10653001" cy="1504844"/>
          </a:xfrm>
          <a:prstGeom prst="rect">
            <a:avLst/>
          </a:prstGeo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774925" y="4541417"/>
            <a:ext cx="10653001" cy="600556"/>
          </a:xfrm>
          <a:prstGeom prst="rect">
            <a:avLst/>
          </a:prstGeo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412436" y="5956137"/>
            <a:ext cx="2844800" cy="365125"/>
          </a:xfrm>
          <a:prstGeom prst="rect">
            <a:avLst/>
          </a:prstGeom>
        </p:spPr>
        <p:txBody>
          <a:bodyPr/>
          <a:lstStyle>
            <a:lvl1pPr>
              <a:defRPr>
                <a:solidFill>
                  <a:schemeClr val="accent1">
                    <a:lumMod val="75000"/>
                    <a:lumOff val="25000"/>
                  </a:schemeClr>
                </a:solidFill>
              </a:defRPr>
            </a:lvl1pPr>
          </a:lstStyle>
          <a:p>
            <a:fld id="{B61BEF0D-F0BB-DE4B-95CE-6DB70DBA9567}" type="datetimeFigureOut">
              <a:rPr lang="en-US" smtClean="0">
                <a:solidFill>
                  <a:srgbClr val="5B9BD5">
                    <a:lumMod val="75000"/>
                    <a:lumOff val="25000"/>
                  </a:srgbClr>
                </a:solidFill>
              </a:rPr>
              <a:pPr/>
              <a:t>9/29/2021</a:t>
            </a:fld>
            <a:endParaRPr lang="en-US" dirty="0">
              <a:solidFill>
                <a:srgbClr val="5B9BD5">
                  <a:lumMod val="75000"/>
                  <a:lumOff val="25000"/>
                </a:srgbClr>
              </a:solidFill>
            </a:endParaRPr>
          </a:p>
        </p:txBody>
      </p:sp>
      <p:sp>
        <p:nvSpPr>
          <p:cNvPr id="5" name="Footer Placeholder 4"/>
          <p:cNvSpPr>
            <a:spLocks noGrp="1"/>
          </p:cNvSpPr>
          <p:nvPr>
            <p:ph type="ftr" sz="quarter" idx="11"/>
          </p:nvPr>
        </p:nvSpPr>
        <p:spPr>
          <a:xfrm>
            <a:off x="774924" y="5951811"/>
            <a:ext cx="6494113" cy="365125"/>
          </a:xfrm>
          <a:prstGeom prst="rect">
            <a:avLst/>
          </a:prstGeom>
        </p:spPr>
        <p:txBody>
          <a:bodyPr/>
          <a:lstStyle>
            <a:lvl1pPr>
              <a:defRPr>
                <a:solidFill>
                  <a:schemeClr val="accent1">
                    <a:lumMod val="75000"/>
                    <a:lumOff val="25000"/>
                  </a:schemeClr>
                </a:solidFill>
              </a:defRPr>
            </a:lvl1pPr>
          </a:lstStyle>
          <a:p>
            <a:endParaRPr lang="en-US" dirty="0">
              <a:solidFill>
                <a:srgbClr val="5B9BD5">
                  <a:lumMod val="75000"/>
                  <a:lumOff val="25000"/>
                </a:srgbClr>
              </a:solidFill>
            </a:endParaRPr>
          </a:p>
        </p:txBody>
      </p:sp>
      <p:sp>
        <p:nvSpPr>
          <p:cNvPr id="6" name="Slide Number Placeholder 5"/>
          <p:cNvSpPr>
            <a:spLocks noGrp="1"/>
          </p:cNvSpPr>
          <p:nvPr>
            <p:ph type="sldNum" sz="quarter" idx="12"/>
          </p:nvPr>
        </p:nvSpPr>
        <p:spPr>
          <a:xfrm>
            <a:off x="10400635" y="5956137"/>
            <a:ext cx="1027291" cy="365125"/>
          </a:xfrm>
          <a:prstGeom prst="rect">
            <a:avLst/>
          </a:prstGeom>
        </p:spPr>
        <p:txBody>
          <a:bodyPr/>
          <a:lstStyle>
            <a:lvl1pPr>
              <a:defRPr>
                <a:solidFill>
                  <a:schemeClr val="accent1">
                    <a:lumMod val="75000"/>
                    <a:lumOff val="25000"/>
                  </a:schemeClr>
                </a:solidFill>
              </a:defRPr>
            </a:lvl1pPr>
          </a:lstStyle>
          <a:p>
            <a:fld id="{D57F1E4F-1CFF-5643-939E-217C01CDF565}" type="slidenum">
              <a:rPr lang="en-US" smtClean="0">
                <a:solidFill>
                  <a:srgbClr val="5B9BD5">
                    <a:lumMod val="75000"/>
                    <a:lumOff val="25000"/>
                  </a:srgbClr>
                </a:solidFill>
              </a:rPr>
              <a:pPr/>
              <a:t>‹#›</a:t>
            </a:fld>
            <a:endParaRPr lang="en-US" dirty="0">
              <a:solidFill>
                <a:srgbClr val="5B9BD5">
                  <a:lumMod val="75000"/>
                  <a:lumOff val="25000"/>
                </a:srgbClr>
              </a:solidFill>
            </a:endParaRPr>
          </a:p>
        </p:txBody>
      </p:sp>
    </p:spTree>
    <p:extLst>
      <p:ext uri="{BB962C8B-B14F-4D97-AF65-F5344CB8AC3E}">
        <p14:creationId xmlns:p14="http://schemas.microsoft.com/office/powerpoint/2010/main" val="39607196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ccen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37470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ccen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62959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8" name="Rectangle 7"/>
          <p:cNvSpPr/>
          <p:nvPr userDrawn="1"/>
        </p:nvSpPr>
        <p:spPr>
          <a:xfrm>
            <a:off x="0" y="209853"/>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endParaRPr>
          </a:p>
        </p:txBody>
      </p:sp>
      <p:sp>
        <p:nvSpPr>
          <p:cNvPr id="3" name="Text Placeholder 2"/>
          <p:cNvSpPr>
            <a:spLocks noGrp="1"/>
          </p:cNvSpPr>
          <p:nvPr>
            <p:ph type="body" sz="quarter" idx="10"/>
          </p:nvPr>
        </p:nvSpPr>
        <p:spPr>
          <a:xfrm>
            <a:off x="679450" y="1824038"/>
            <a:ext cx="8599488" cy="4413250"/>
          </a:xfrm>
          <a:prstGeom prst="rect">
            <a:avLst/>
          </a:prstGeom>
        </p:spPr>
        <p:txBody>
          <a:bodyPr vert="horz"/>
          <a:lstStyle>
            <a:lvl1pPr marL="228600" indent="-228600">
              <a:buFont typeface="Wingdings" charset="2"/>
              <a:buChar char="§"/>
              <a:defRPr>
                <a:solidFill>
                  <a:schemeClr val="bg2">
                    <a:lumMod val="50000"/>
                  </a:schemeClr>
                </a:solidFill>
              </a:defRPr>
            </a:lvl1pPr>
            <a:lvl2pPr marL="685800" indent="-228600">
              <a:buFont typeface="Wingdings" charset="2"/>
              <a:buChar char="§"/>
              <a:defRPr>
                <a:solidFill>
                  <a:schemeClr val="bg2">
                    <a:lumMod val="50000"/>
                  </a:schemeClr>
                </a:solidFill>
              </a:defRPr>
            </a:lvl2pPr>
            <a:lvl3pPr marL="1143000" indent="-228600">
              <a:buFont typeface="Wingdings" charset="2"/>
              <a:buChar char="§"/>
              <a:defRPr>
                <a:solidFill>
                  <a:schemeClr val="bg2">
                    <a:lumMod val="50000"/>
                  </a:schemeClr>
                </a:solidFill>
              </a:defRPr>
            </a:lvl3pPr>
            <a:lvl4pPr marL="1600200" indent="-228600">
              <a:buFont typeface="Wingdings" charset="2"/>
              <a:buChar char="§"/>
              <a:defRPr>
                <a:solidFill>
                  <a:schemeClr val="bg2">
                    <a:lumMod val="50000"/>
                  </a:schemeClr>
                </a:solidFill>
              </a:defRPr>
            </a:lvl4pPr>
            <a:lvl5pPr marL="2057400" indent="-228600">
              <a:buFont typeface="Wingdings" charset="2"/>
              <a:buChar char="§"/>
              <a:defRPr>
                <a:solidFill>
                  <a:schemeClr val="bg2">
                    <a:lumMod val="50000"/>
                  </a:schemeClr>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0" name="Title 9"/>
          <p:cNvSpPr>
            <a:spLocks noGrp="1"/>
          </p:cNvSpPr>
          <p:nvPr>
            <p:ph type="title"/>
          </p:nvPr>
        </p:nvSpPr>
        <p:spPr>
          <a:xfrm>
            <a:off x="320399" y="2872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3468886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all out box">
    <p:spTree>
      <p:nvGrpSpPr>
        <p:cNvPr id="1" name=""/>
        <p:cNvGrpSpPr/>
        <p:nvPr/>
      </p:nvGrpSpPr>
      <p:grpSpPr>
        <a:xfrm>
          <a:off x="0" y="0"/>
          <a:ext cx="0" cy="0"/>
          <a:chOff x="0" y="0"/>
          <a:chExt cx="0" cy="0"/>
        </a:xfrm>
      </p:grpSpPr>
      <p:sp>
        <p:nvSpPr>
          <p:cNvPr id="2" name="Title 1"/>
          <p:cNvSpPr>
            <a:spLocks noGrp="1"/>
          </p:cNvSpPr>
          <p:nvPr>
            <p:ph type="title"/>
          </p:nvPr>
        </p:nvSpPr>
        <p:spPr>
          <a:xfrm>
            <a:off x="370695" y="3375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
        <p:nvSpPr>
          <p:cNvPr id="6" name="Text Placeholder 5"/>
          <p:cNvSpPr>
            <a:spLocks noGrp="1"/>
          </p:cNvSpPr>
          <p:nvPr>
            <p:ph type="body" sz="quarter" idx="10"/>
          </p:nvPr>
        </p:nvSpPr>
        <p:spPr>
          <a:xfrm>
            <a:off x="904875" y="2389188"/>
            <a:ext cx="3219450" cy="3117850"/>
          </a:xfrm>
          <a:prstGeom prst="rect">
            <a:avLst/>
          </a:prstGeom>
          <a:solidFill>
            <a:srgbClr val="8CC738"/>
          </a:solidFill>
          <a:effectLst>
            <a:outerShdw blurRad="50800" dist="38100" dir="5400000" algn="t" rotWithShape="0">
              <a:prstClr val="black">
                <a:alpha val="40000"/>
              </a:prstClr>
            </a:outerShdw>
          </a:effectLst>
        </p:spPr>
        <p:txBody>
          <a:bodyPr vert="horz"/>
          <a:lstStyle>
            <a:lvl1pPr marL="228600" indent="-228600">
              <a:buFont typeface="Wingdings" charset="2"/>
              <a:buChar char="§"/>
              <a:defRPr>
                <a:solidFill>
                  <a:srgbClr val="1B2F7F"/>
                </a:solidFill>
              </a:defRPr>
            </a:lvl1pPr>
            <a:lvl2pPr marL="685800" indent="-228600">
              <a:buFont typeface="Wingdings" charset="2"/>
              <a:buChar char="§"/>
              <a:defRPr>
                <a:solidFill>
                  <a:srgbClr val="1B2F7F"/>
                </a:solidFill>
              </a:defRPr>
            </a:lvl2pPr>
            <a:lvl3pPr marL="1143000" indent="-228600">
              <a:buFont typeface="Wingdings" charset="2"/>
              <a:buChar char="§"/>
              <a:defRPr>
                <a:solidFill>
                  <a:srgbClr val="1B2F7F"/>
                </a:solidFill>
              </a:defRPr>
            </a:lvl3pPr>
            <a:lvl4pPr marL="1600200" indent="-228600">
              <a:buFont typeface="Wingdings" charset="2"/>
              <a:buChar char="§"/>
              <a:defRPr>
                <a:solidFill>
                  <a:srgbClr val="1B2F7F"/>
                </a:solidFill>
              </a:defRPr>
            </a:lvl4pPr>
            <a:lvl5pPr marL="2057400" indent="-228600">
              <a:buFont typeface="Wingdings" charset="2"/>
              <a:buChar char="§"/>
              <a:defRPr>
                <a:solidFill>
                  <a:srgbClr val="1B2F7F"/>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12675901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307825" y="324938"/>
            <a:ext cx="10972800" cy="1143000"/>
          </a:xfrm>
          <a:prstGeom prst="rect">
            <a:avLst/>
          </a:prstGeom>
        </p:spPr>
        <p:txBody>
          <a:bodyPr vert="horz"/>
          <a:lstStyle>
            <a:lvl1pPr>
              <a:defRPr sz="4000" b="1">
                <a:solidFill>
                  <a:schemeClr val="bg1"/>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29653497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7" name="Rectangle 6"/>
          <p:cNvSpPr/>
          <p:nvPr/>
        </p:nvSpPr>
        <p:spPr>
          <a:xfrm>
            <a:off x="597455" y="3085765"/>
            <a:ext cx="10986811"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774923" y="990600"/>
            <a:ext cx="10653003" cy="1504844"/>
          </a:xfrm>
          <a:prstGeom prst="rect">
            <a:avLst/>
          </a:prstGeo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774923" y="2495445"/>
            <a:ext cx="10653003" cy="590321"/>
          </a:xfrm>
          <a:prstGeom prst="rect">
            <a:avLst/>
          </a:prstGeo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412436" y="5956137"/>
            <a:ext cx="2844800" cy="365125"/>
          </a:xfrm>
          <a:prstGeom prst="rect">
            <a:avLst/>
          </a:prstGeom>
        </p:spPr>
        <p:txBody>
          <a:bodyPr/>
          <a:lstStyle>
            <a:lvl1pPr>
              <a:defRPr>
                <a:solidFill>
                  <a:schemeClr val="accent1">
                    <a:lumMod val="75000"/>
                    <a:lumOff val="25000"/>
                  </a:schemeClr>
                </a:solidFill>
              </a:defRPr>
            </a:lvl1pPr>
          </a:lstStyle>
          <a:p>
            <a:fld id="{B61BEF0D-F0BB-DE4B-95CE-6DB70DBA9567}" type="datetimeFigureOut">
              <a:rPr lang="en-US" smtClean="0">
                <a:solidFill>
                  <a:srgbClr val="5B9BD5">
                    <a:lumMod val="75000"/>
                    <a:lumOff val="25000"/>
                  </a:srgbClr>
                </a:solidFill>
              </a:rPr>
              <a:pPr/>
              <a:t>9/29/2021</a:t>
            </a:fld>
            <a:endParaRPr lang="en-US" dirty="0">
              <a:solidFill>
                <a:srgbClr val="5B9BD5">
                  <a:lumMod val="75000"/>
                  <a:lumOff val="25000"/>
                </a:srgbClr>
              </a:solidFill>
            </a:endParaRPr>
          </a:p>
        </p:txBody>
      </p:sp>
      <p:sp>
        <p:nvSpPr>
          <p:cNvPr id="5" name="Footer Placeholder 4"/>
          <p:cNvSpPr>
            <a:spLocks noGrp="1"/>
          </p:cNvSpPr>
          <p:nvPr>
            <p:ph type="ftr" sz="quarter" idx="11"/>
          </p:nvPr>
        </p:nvSpPr>
        <p:spPr>
          <a:xfrm>
            <a:off x="774924" y="5951811"/>
            <a:ext cx="6494113" cy="365125"/>
          </a:xfrm>
          <a:prstGeom prst="rect">
            <a:avLst/>
          </a:prstGeom>
        </p:spPr>
        <p:txBody>
          <a:bodyPr/>
          <a:lstStyle>
            <a:lvl1pPr>
              <a:defRPr>
                <a:solidFill>
                  <a:schemeClr val="accent1">
                    <a:lumMod val="75000"/>
                    <a:lumOff val="25000"/>
                  </a:schemeClr>
                </a:solidFill>
              </a:defRPr>
            </a:lvl1pPr>
          </a:lstStyle>
          <a:p>
            <a:endParaRPr lang="en-US" dirty="0">
              <a:solidFill>
                <a:srgbClr val="5B9BD5">
                  <a:lumMod val="75000"/>
                  <a:lumOff val="25000"/>
                </a:srgbClr>
              </a:solidFill>
            </a:endParaRPr>
          </a:p>
        </p:txBody>
      </p:sp>
      <p:sp>
        <p:nvSpPr>
          <p:cNvPr id="6" name="Slide Number Placeholder 5"/>
          <p:cNvSpPr>
            <a:spLocks noGrp="1"/>
          </p:cNvSpPr>
          <p:nvPr>
            <p:ph type="sldNum" sz="quarter" idx="12"/>
          </p:nvPr>
        </p:nvSpPr>
        <p:spPr>
          <a:xfrm>
            <a:off x="10400635" y="5956137"/>
            <a:ext cx="1027291" cy="365125"/>
          </a:xfrm>
          <a:prstGeom prst="rect">
            <a:avLst/>
          </a:prstGeom>
        </p:spPr>
        <p:txBody>
          <a:bodyPr/>
          <a:lstStyle>
            <a:lvl1pPr>
              <a:defRPr>
                <a:solidFill>
                  <a:schemeClr val="accent1">
                    <a:lumMod val="75000"/>
                    <a:lumOff val="25000"/>
                  </a:schemeClr>
                </a:solidFill>
              </a:defRPr>
            </a:lvl1pPr>
          </a:lstStyle>
          <a:p>
            <a:fld id="{D57F1E4F-1CFF-5643-939E-217C01CDF565}" type="slidenum">
              <a:rPr lang="en-US" smtClean="0">
                <a:solidFill>
                  <a:srgbClr val="5B9BD5">
                    <a:lumMod val="75000"/>
                    <a:lumOff val="25000"/>
                  </a:srgbClr>
                </a:solidFill>
              </a:rPr>
              <a:pPr/>
              <a:t>‹#›</a:t>
            </a:fld>
            <a:endParaRPr lang="en-US" dirty="0">
              <a:solidFill>
                <a:srgbClr val="5B9BD5">
                  <a:lumMod val="75000"/>
                  <a:lumOff val="25000"/>
                </a:srgbClr>
              </a:solidFill>
            </a:endParaRPr>
          </a:p>
        </p:txBody>
      </p:sp>
    </p:spTree>
    <p:extLst>
      <p:ext uri="{BB962C8B-B14F-4D97-AF65-F5344CB8AC3E}">
        <p14:creationId xmlns:p14="http://schemas.microsoft.com/office/powerpoint/2010/main" val="21160311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prstClr val="black"/>
                </a:solidFill>
              </a:rPr>
              <a:pPr/>
              <a:t>9/29/2021</a:t>
            </a:fld>
            <a:endParaRPr lang="en-US" dirty="0">
              <a:solidFill>
                <a:prstClr val="black"/>
              </a:solidFill>
            </a:endParaRPr>
          </a:p>
        </p:txBody>
      </p:sp>
      <p:sp>
        <p:nvSpPr>
          <p:cNvPr id="3" name="Footer Placeholder 2"/>
          <p:cNvSpPr>
            <a:spLocks noGrp="1"/>
          </p:cNvSpPr>
          <p:nvPr>
            <p:ph type="ftr" sz="quarter" idx="11"/>
          </p:nvPr>
        </p:nvSpPr>
        <p:spPr>
          <a:xfrm>
            <a:off x="774924" y="5951811"/>
            <a:ext cx="6494113" cy="365125"/>
          </a:xfrm>
          <a:prstGeom prst="rect">
            <a:avLst/>
          </a:prstGeom>
        </p:spPr>
        <p:txBody>
          <a:bodyPr/>
          <a:lstStyle/>
          <a:p>
            <a:endParaRPr lang="en-US" dirty="0">
              <a:solidFill>
                <a:prstClr val="black"/>
              </a:solidFill>
            </a:endParaRPr>
          </a:p>
        </p:txBody>
      </p:sp>
      <p:sp>
        <p:nvSpPr>
          <p:cNvPr id="4" name="Slide Number Placeholder 3"/>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7511242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597457" y="599726"/>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3" y="687475"/>
            <a:ext cx="10653003" cy="1083329"/>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774924" y="2228003"/>
            <a:ext cx="5199369" cy="3633047"/>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709" y="2228004"/>
            <a:ext cx="5210216" cy="3633047"/>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srgbClr val="4590B8"/>
                </a:solidFill>
              </a:rPr>
              <a:pPr/>
              <a:t>9/29/2021</a:t>
            </a:fld>
            <a:endParaRPr lang="en-US" dirty="0">
              <a:solidFill>
                <a:srgbClr val="4590B8"/>
              </a:solidFill>
            </a:endParaRPr>
          </a:p>
        </p:txBody>
      </p:sp>
      <p:sp>
        <p:nvSpPr>
          <p:cNvPr id="6" name="Footer Placeholder 5"/>
          <p:cNvSpPr>
            <a:spLocks noGrp="1"/>
          </p:cNvSpPr>
          <p:nvPr>
            <p:ph type="ftr" sz="quarter" idx="11"/>
          </p:nvPr>
        </p:nvSpPr>
        <p:spPr>
          <a:xfrm>
            <a:off x="774924" y="5951811"/>
            <a:ext cx="6494113" cy="365125"/>
          </a:xfrm>
          <a:prstGeom prst="rect">
            <a:avLst/>
          </a:prstGeom>
        </p:spPr>
        <p:txBody>
          <a:bodyPr/>
          <a:lstStyle/>
          <a:p>
            <a:endParaRPr lang="en-US" dirty="0">
              <a:solidFill>
                <a:srgbClr val="4590B8"/>
              </a:solidFill>
            </a:endParaRPr>
          </a:p>
        </p:txBody>
      </p:sp>
      <p:sp>
        <p:nvSpPr>
          <p:cNvPr id="7" name="Slide Number Placeholder 6"/>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srgbClr val="4590B8"/>
                </a:solidFill>
              </a:rPr>
              <a:pPr/>
              <a:t>‹#›</a:t>
            </a:fld>
            <a:endParaRPr lang="en-US" dirty="0">
              <a:solidFill>
                <a:srgbClr val="4590B8"/>
              </a:solidFill>
            </a:endParaRPr>
          </a:p>
        </p:txBody>
      </p:sp>
    </p:spTree>
    <p:extLst>
      <p:ext uri="{BB962C8B-B14F-4D97-AF65-F5344CB8AC3E}">
        <p14:creationId xmlns:p14="http://schemas.microsoft.com/office/powerpoint/2010/main" val="3020862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6" name="Rectangle 5"/>
          <p:cNvSpPr>
            <a:spLocks noChangeAspect="1"/>
          </p:cNvSpPr>
          <p:nvPr/>
        </p:nvSpPr>
        <p:spPr>
          <a:xfrm>
            <a:off x="597457" y="599726"/>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3" y="687475"/>
            <a:ext cx="10653003" cy="1083329"/>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prstClr val="black"/>
                </a:solidFill>
              </a:rPr>
              <a:pPr/>
              <a:t>9/29/2021</a:t>
            </a:fld>
            <a:endParaRPr lang="en-US" dirty="0">
              <a:solidFill>
                <a:prstClr val="black"/>
              </a:solidFill>
            </a:endParaRPr>
          </a:p>
        </p:txBody>
      </p:sp>
      <p:sp>
        <p:nvSpPr>
          <p:cNvPr id="4" name="Footer Placeholder 3"/>
          <p:cNvSpPr>
            <a:spLocks noGrp="1"/>
          </p:cNvSpPr>
          <p:nvPr>
            <p:ph type="ftr" sz="quarter" idx="11"/>
          </p:nvPr>
        </p:nvSpPr>
        <p:spPr>
          <a:xfrm>
            <a:off x="774924" y="5951811"/>
            <a:ext cx="6494113" cy="365125"/>
          </a:xfrm>
          <a:prstGeom prst="rect">
            <a:avLst/>
          </a:prstGeom>
        </p:spPr>
        <p:txBody>
          <a:bodyPr/>
          <a:lstStyle/>
          <a:p>
            <a:endParaRPr lang="en-US" dirty="0">
              <a:solidFill>
                <a:prstClr val="black"/>
              </a:solidFill>
            </a:endParaRPr>
          </a:p>
        </p:txBody>
      </p:sp>
      <p:sp>
        <p:nvSpPr>
          <p:cNvPr id="5" name="Slide Number Placeholder 4"/>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7056993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8" name="Rectangle 7"/>
          <p:cNvSpPr/>
          <p:nvPr userDrawn="1"/>
        </p:nvSpPr>
        <p:spPr>
          <a:xfrm>
            <a:off x="0" y="209853"/>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2">
                  <a:lumMod val="75000"/>
                </a:schemeClr>
              </a:solidFill>
            </a:endParaRPr>
          </a:p>
        </p:txBody>
      </p:sp>
      <p:sp>
        <p:nvSpPr>
          <p:cNvPr id="3" name="Text Placeholder 2"/>
          <p:cNvSpPr>
            <a:spLocks noGrp="1"/>
          </p:cNvSpPr>
          <p:nvPr>
            <p:ph type="body" sz="quarter" idx="10"/>
          </p:nvPr>
        </p:nvSpPr>
        <p:spPr>
          <a:xfrm>
            <a:off x="679450" y="1824038"/>
            <a:ext cx="8599488" cy="4413250"/>
          </a:xfrm>
          <a:prstGeom prst="rect">
            <a:avLst/>
          </a:prstGeom>
        </p:spPr>
        <p:txBody>
          <a:bodyPr vert="horz"/>
          <a:lstStyle>
            <a:lvl1pPr marL="228600" indent="-228600">
              <a:buFont typeface="Wingdings" charset="2"/>
              <a:buChar char="§"/>
              <a:defRPr>
                <a:solidFill>
                  <a:schemeClr val="bg2">
                    <a:lumMod val="50000"/>
                  </a:schemeClr>
                </a:solidFill>
              </a:defRPr>
            </a:lvl1pPr>
            <a:lvl2pPr marL="685800" indent="-228600">
              <a:buFont typeface="Wingdings" charset="2"/>
              <a:buChar char="§"/>
              <a:defRPr>
                <a:solidFill>
                  <a:schemeClr val="bg2">
                    <a:lumMod val="50000"/>
                  </a:schemeClr>
                </a:solidFill>
              </a:defRPr>
            </a:lvl2pPr>
            <a:lvl3pPr marL="1143000" indent="-228600">
              <a:buFont typeface="Wingdings" charset="2"/>
              <a:buChar char="§"/>
              <a:defRPr>
                <a:solidFill>
                  <a:schemeClr val="bg2">
                    <a:lumMod val="50000"/>
                  </a:schemeClr>
                </a:solidFill>
              </a:defRPr>
            </a:lvl3pPr>
            <a:lvl4pPr marL="1600200" indent="-228600">
              <a:buFont typeface="Wingdings" charset="2"/>
              <a:buChar char="§"/>
              <a:defRPr>
                <a:solidFill>
                  <a:schemeClr val="bg2">
                    <a:lumMod val="50000"/>
                  </a:schemeClr>
                </a:solidFill>
              </a:defRPr>
            </a:lvl4pPr>
            <a:lvl5pPr marL="2057400" indent="-228600">
              <a:buFont typeface="Wingdings" charset="2"/>
              <a:buChar char="§"/>
              <a:defRPr>
                <a:solidFill>
                  <a:schemeClr val="bg2">
                    <a:lumMod val="50000"/>
                  </a:schemeClr>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0" name="Title 9"/>
          <p:cNvSpPr>
            <a:spLocks noGrp="1"/>
          </p:cNvSpPr>
          <p:nvPr>
            <p:ph type="title"/>
          </p:nvPr>
        </p:nvSpPr>
        <p:spPr>
          <a:xfrm>
            <a:off x="320399" y="2872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2586766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603529" y="5141974"/>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5" y="3036573"/>
            <a:ext cx="10653001" cy="1504844"/>
          </a:xfrm>
          <a:prstGeom prst="rect">
            <a:avLst/>
          </a:prstGeo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774925" y="4541417"/>
            <a:ext cx="10653001" cy="600556"/>
          </a:xfrm>
          <a:prstGeom prst="rect">
            <a:avLst/>
          </a:prstGeo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412436" y="5956137"/>
            <a:ext cx="2844800" cy="365125"/>
          </a:xfrm>
          <a:prstGeom prst="rect">
            <a:avLst/>
          </a:prstGeom>
        </p:spPr>
        <p:txBody>
          <a:bodyPr/>
          <a:lstStyle>
            <a:lvl1pPr>
              <a:defRPr>
                <a:solidFill>
                  <a:schemeClr val="accent1">
                    <a:lumMod val="75000"/>
                    <a:lumOff val="25000"/>
                  </a:schemeClr>
                </a:solidFill>
              </a:defRPr>
            </a:lvl1pPr>
          </a:lstStyle>
          <a:p>
            <a:fld id="{B61BEF0D-F0BB-DE4B-95CE-6DB70DBA9567}" type="datetimeFigureOut">
              <a:rPr lang="en-US" smtClean="0">
                <a:solidFill>
                  <a:srgbClr val="5B9BD5">
                    <a:lumMod val="75000"/>
                    <a:lumOff val="25000"/>
                  </a:srgbClr>
                </a:solidFill>
              </a:rPr>
              <a:pPr/>
              <a:t>9/29/2021</a:t>
            </a:fld>
            <a:endParaRPr lang="en-US" dirty="0">
              <a:solidFill>
                <a:srgbClr val="5B9BD5">
                  <a:lumMod val="75000"/>
                  <a:lumOff val="25000"/>
                </a:srgbClr>
              </a:solidFill>
            </a:endParaRPr>
          </a:p>
        </p:txBody>
      </p:sp>
      <p:sp>
        <p:nvSpPr>
          <p:cNvPr id="5" name="Footer Placeholder 4"/>
          <p:cNvSpPr>
            <a:spLocks noGrp="1"/>
          </p:cNvSpPr>
          <p:nvPr>
            <p:ph type="ftr" sz="quarter" idx="11"/>
          </p:nvPr>
        </p:nvSpPr>
        <p:spPr>
          <a:xfrm>
            <a:off x="774924" y="5951811"/>
            <a:ext cx="6494113" cy="365125"/>
          </a:xfrm>
          <a:prstGeom prst="rect">
            <a:avLst/>
          </a:prstGeom>
        </p:spPr>
        <p:txBody>
          <a:bodyPr/>
          <a:lstStyle>
            <a:lvl1pPr>
              <a:defRPr>
                <a:solidFill>
                  <a:schemeClr val="accent1">
                    <a:lumMod val="75000"/>
                    <a:lumOff val="25000"/>
                  </a:schemeClr>
                </a:solidFill>
              </a:defRPr>
            </a:lvl1pPr>
          </a:lstStyle>
          <a:p>
            <a:endParaRPr lang="en-US" dirty="0">
              <a:solidFill>
                <a:srgbClr val="5B9BD5">
                  <a:lumMod val="75000"/>
                  <a:lumOff val="25000"/>
                </a:srgbClr>
              </a:solidFill>
            </a:endParaRPr>
          </a:p>
        </p:txBody>
      </p:sp>
      <p:sp>
        <p:nvSpPr>
          <p:cNvPr id="6" name="Slide Number Placeholder 5"/>
          <p:cNvSpPr>
            <a:spLocks noGrp="1"/>
          </p:cNvSpPr>
          <p:nvPr>
            <p:ph type="sldNum" sz="quarter" idx="12"/>
          </p:nvPr>
        </p:nvSpPr>
        <p:spPr>
          <a:xfrm>
            <a:off x="10400635" y="5956137"/>
            <a:ext cx="1027291" cy="365125"/>
          </a:xfrm>
          <a:prstGeom prst="rect">
            <a:avLst/>
          </a:prstGeom>
        </p:spPr>
        <p:txBody>
          <a:bodyPr/>
          <a:lstStyle>
            <a:lvl1pPr>
              <a:defRPr>
                <a:solidFill>
                  <a:schemeClr val="accent1">
                    <a:lumMod val="75000"/>
                    <a:lumOff val="25000"/>
                  </a:schemeClr>
                </a:solidFill>
              </a:defRPr>
            </a:lvl1pPr>
          </a:lstStyle>
          <a:p>
            <a:fld id="{D57F1E4F-1CFF-5643-939E-217C01CDF565}" type="slidenum">
              <a:rPr lang="en-US" smtClean="0">
                <a:solidFill>
                  <a:srgbClr val="5B9BD5">
                    <a:lumMod val="75000"/>
                    <a:lumOff val="25000"/>
                  </a:srgbClr>
                </a:solidFill>
              </a:rPr>
              <a:pPr/>
              <a:t>‹#›</a:t>
            </a:fld>
            <a:endParaRPr lang="en-US" dirty="0">
              <a:solidFill>
                <a:srgbClr val="5B9BD5">
                  <a:lumMod val="75000"/>
                  <a:lumOff val="25000"/>
                </a:srgbClr>
              </a:solidFill>
            </a:endParaRPr>
          </a:p>
        </p:txBody>
      </p:sp>
    </p:spTree>
    <p:extLst>
      <p:ext uri="{BB962C8B-B14F-4D97-AF65-F5344CB8AC3E}">
        <p14:creationId xmlns:p14="http://schemas.microsoft.com/office/powerpoint/2010/main" val="24174503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Accen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05812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8" name="Rectangle 7"/>
          <p:cNvSpPr/>
          <p:nvPr userDrawn="1"/>
        </p:nvSpPr>
        <p:spPr>
          <a:xfrm>
            <a:off x="0" y="209853"/>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endParaRPr>
          </a:p>
        </p:txBody>
      </p:sp>
      <p:sp>
        <p:nvSpPr>
          <p:cNvPr id="3" name="Text Placeholder 2"/>
          <p:cNvSpPr>
            <a:spLocks noGrp="1"/>
          </p:cNvSpPr>
          <p:nvPr>
            <p:ph type="body" sz="quarter" idx="10"/>
          </p:nvPr>
        </p:nvSpPr>
        <p:spPr>
          <a:xfrm>
            <a:off x="679450" y="1824038"/>
            <a:ext cx="8599488" cy="4413250"/>
          </a:xfrm>
          <a:prstGeom prst="rect">
            <a:avLst/>
          </a:prstGeom>
        </p:spPr>
        <p:txBody>
          <a:bodyPr vert="horz"/>
          <a:lstStyle>
            <a:lvl1pPr marL="228600" indent="-228600">
              <a:buFont typeface="Wingdings" charset="2"/>
              <a:buChar char="§"/>
              <a:defRPr>
                <a:solidFill>
                  <a:schemeClr val="bg2">
                    <a:lumMod val="50000"/>
                  </a:schemeClr>
                </a:solidFill>
              </a:defRPr>
            </a:lvl1pPr>
            <a:lvl2pPr marL="685800" indent="-228600">
              <a:buFont typeface="Wingdings" charset="2"/>
              <a:buChar char="§"/>
              <a:defRPr>
                <a:solidFill>
                  <a:schemeClr val="bg2">
                    <a:lumMod val="50000"/>
                  </a:schemeClr>
                </a:solidFill>
              </a:defRPr>
            </a:lvl2pPr>
            <a:lvl3pPr marL="1143000" indent="-228600">
              <a:buFont typeface="Wingdings" charset="2"/>
              <a:buChar char="§"/>
              <a:defRPr>
                <a:solidFill>
                  <a:schemeClr val="bg2">
                    <a:lumMod val="50000"/>
                  </a:schemeClr>
                </a:solidFill>
              </a:defRPr>
            </a:lvl3pPr>
            <a:lvl4pPr marL="1600200" indent="-228600">
              <a:buFont typeface="Wingdings" charset="2"/>
              <a:buChar char="§"/>
              <a:defRPr>
                <a:solidFill>
                  <a:schemeClr val="bg2">
                    <a:lumMod val="50000"/>
                  </a:schemeClr>
                </a:solidFill>
              </a:defRPr>
            </a:lvl4pPr>
            <a:lvl5pPr marL="2057400" indent="-228600">
              <a:buFont typeface="Wingdings" charset="2"/>
              <a:buChar char="§"/>
              <a:defRPr>
                <a:solidFill>
                  <a:schemeClr val="bg2">
                    <a:lumMod val="50000"/>
                  </a:schemeClr>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0" name="Title 9"/>
          <p:cNvSpPr>
            <a:spLocks noGrp="1"/>
          </p:cNvSpPr>
          <p:nvPr>
            <p:ph type="title"/>
          </p:nvPr>
        </p:nvSpPr>
        <p:spPr>
          <a:xfrm>
            <a:off x="320399" y="2872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33411751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all out box">
    <p:spTree>
      <p:nvGrpSpPr>
        <p:cNvPr id="1" name=""/>
        <p:cNvGrpSpPr/>
        <p:nvPr/>
      </p:nvGrpSpPr>
      <p:grpSpPr>
        <a:xfrm>
          <a:off x="0" y="0"/>
          <a:ext cx="0" cy="0"/>
          <a:chOff x="0" y="0"/>
          <a:chExt cx="0" cy="0"/>
        </a:xfrm>
      </p:grpSpPr>
      <p:sp>
        <p:nvSpPr>
          <p:cNvPr id="2" name="Title 1"/>
          <p:cNvSpPr>
            <a:spLocks noGrp="1"/>
          </p:cNvSpPr>
          <p:nvPr>
            <p:ph type="title"/>
          </p:nvPr>
        </p:nvSpPr>
        <p:spPr>
          <a:xfrm>
            <a:off x="370695" y="3375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
        <p:nvSpPr>
          <p:cNvPr id="6" name="Text Placeholder 5"/>
          <p:cNvSpPr>
            <a:spLocks noGrp="1"/>
          </p:cNvSpPr>
          <p:nvPr>
            <p:ph type="body" sz="quarter" idx="10"/>
          </p:nvPr>
        </p:nvSpPr>
        <p:spPr>
          <a:xfrm>
            <a:off x="904875" y="2389188"/>
            <a:ext cx="3219450" cy="3117850"/>
          </a:xfrm>
          <a:prstGeom prst="rect">
            <a:avLst/>
          </a:prstGeom>
          <a:solidFill>
            <a:srgbClr val="8CC738"/>
          </a:solidFill>
          <a:effectLst>
            <a:outerShdw blurRad="50800" dist="38100" dir="5400000" algn="t" rotWithShape="0">
              <a:prstClr val="black">
                <a:alpha val="40000"/>
              </a:prstClr>
            </a:outerShdw>
          </a:effectLst>
        </p:spPr>
        <p:txBody>
          <a:bodyPr vert="horz"/>
          <a:lstStyle>
            <a:lvl1pPr marL="228600" indent="-228600">
              <a:buFont typeface="Wingdings" charset="2"/>
              <a:buChar char="§"/>
              <a:defRPr>
                <a:solidFill>
                  <a:srgbClr val="1B2F7F"/>
                </a:solidFill>
              </a:defRPr>
            </a:lvl1pPr>
            <a:lvl2pPr marL="685800" indent="-228600">
              <a:buFont typeface="Wingdings" charset="2"/>
              <a:buChar char="§"/>
              <a:defRPr>
                <a:solidFill>
                  <a:srgbClr val="1B2F7F"/>
                </a:solidFill>
              </a:defRPr>
            </a:lvl2pPr>
            <a:lvl3pPr marL="1143000" indent="-228600">
              <a:buFont typeface="Wingdings" charset="2"/>
              <a:buChar char="§"/>
              <a:defRPr>
                <a:solidFill>
                  <a:srgbClr val="1B2F7F"/>
                </a:solidFill>
              </a:defRPr>
            </a:lvl3pPr>
            <a:lvl4pPr marL="1600200" indent="-228600">
              <a:buFont typeface="Wingdings" charset="2"/>
              <a:buChar char="§"/>
              <a:defRPr>
                <a:solidFill>
                  <a:srgbClr val="1B2F7F"/>
                </a:solidFill>
              </a:defRPr>
            </a:lvl4pPr>
            <a:lvl5pPr marL="2057400" indent="-228600">
              <a:buFont typeface="Wingdings" charset="2"/>
              <a:buChar char="§"/>
              <a:defRPr>
                <a:solidFill>
                  <a:srgbClr val="1B2F7F"/>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11191160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307825" y="324938"/>
            <a:ext cx="10972800" cy="1143000"/>
          </a:xfrm>
          <a:prstGeom prst="rect">
            <a:avLst/>
          </a:prstGeom>
        </p:spPr>
        <p:txBody>
          <a:bodyPr vert="horz"/>
          <a:lstStyle>
            <a:lvl1pPr>
              <a:defRPr sz="4000" b="1">
                <a:solidFill>
                  <a:schemeClr val="bg1"/>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5960377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7" name="Rectangle 6"/>
          <p:cNvSpPr/>
          <p:nvPr/>
        </p:nvSpPr>
        <p:spPr>
          <a:xfrm>
            <a:off x="597455" y="3085765"/>
            <a:ext cx="10986811"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774923" y="990600"/>
            <a:ext cx="10653003" cy="1504844"/>
          </a:xfrm>
          <a:prstGeom prst="rect">
            <a:avLst/>
          </a:prstGeo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774923" y="2495445"/>
            <a:ext cx="10653003" cy="590321"/>
          </a:xfrm>
          <a:prstGeom prst="rect">
            <a:avLst/>
          </a:prstGeo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412436" y="5956137"/>
            <a:ext cx="2844800" cy="365125"/>
          </a:xfrm>
          <a:prstGeom prst="rect">
            <a:avLst/>
          </a:prstGeom>
        </p:spPr>
        <p:txBody>
          <a:bodyPr/>
          <a:lstStyle>
            <a:lvl1pPr>
              <a:defRPr>
                <a:solidFill>
                  <a:schemeClr val="accent1">
                    <a:lumMod val="75000"/>
                    <a:lumOff val="25000"/>
                  </a:schemeClr>
                </a:solidFill>
              </a:defRPr>
            </a:lvl1pPr>
          </a:lstStyle>
          <a:p>
            <a:fld id="{B61BEF0D-F0BB-DE4B-95CE-6DB70DBA9567}" type="datetimeFigureOut">
              <a:rPr lang="en-US" smtClean="0">
                <a:solidFill>
                  <a:srgbClr val="5B9BD5">
                    <a:lumMod val="75000"/>
                    <a:lumOff val="25000"/>
                  </a:srgbClr>
                </a:solidFill>
              </a:rPr>
              <a:pPr/>
              <a:t>9/29/2021</a:t>
            </a:fld>
            <a:endParaRPr lang="en-US" dirty="0">
              <a:solidFill>
                <a:srgbClr val="5B9BD5">
                  <a:lumMod val="75000"/>
                  <a:lumOff val="25000"/>
                </a:srgbClr>
              </a:solidFill>
            </a:endParaRPr>
          </a:p>
        </p:txBody>
      </p:sp>
      <p:sp>
        <p:nvSpPr>
          <p:cNvPr id="5" name="Footer Placeholder 4"/>
          <p:cNvSpPr>
            <a:spLocks noGrp="1"/>
          </p:cNvSpPr>
          <p:nvPr>
            <p:ph type="ftr" sz="quarter" idx="11"/>
          </p:nvPr>
        </p:nvSpPr>
        <p:spPr>
          <a:xfrm>
            <a:off x="774924" y="5951811"/>
            <a:ext cx="6494113" cy="365125"/>
          </a:xfrm>
          <a:prstGeom prst="rect">
            <a:avLst/>
          </a:prstGeom>
        </p:spPr>
        <p:txBody>
          <a:bodyPr/>
          <a:lstStyle>
            <a:lvl1pPr>
              <a:defRPr>
                <a:solidFill>
                  <a:schemeClr val="accent1">
                    <a:lumMod val="75000"/>
                    <a:lumOff val="25000"/>
                  </a:schemeClr>
                </a:solidFill>
              </a:defRPr>
            </a:lvl1pPr>
          </a:lstStyle>
          <a:p>
            <a:endParaRPr lang="en-US" dirty="0">
              <a:solidFill>
                <a:srgbClr val="5B9BD5">
                  <a:lumMod val="75000"/>
                  <a:lumOff val="25000"/>
                </a:srgbClr>
              </a:solidFill>
            </a:endParaRPr>
          </a:p>
        </p:txBody>
      </p:sp>
      <p:sp>
        <p:nvSpPr>
          <p:cNvPr id="6" name="Slide Number Placeholder 5"/>
          <p:cNvSpPr>
            <a:spLocks noGrp="1"/>
          </p:cNvSpPr>
          <p:nvPr>
            <p:ph type="sldNum" sz="quarter" idx="12"/>
          </p:nvPr>
        </p:nvSpPr>
        <p:spPr>
          <a:xfrm>
            <a:off x="10400635" y="5956137"/>
            <a:ext cx="1027291" cy="365125"/>
          </a:xfrm>
          <a:prstGeom prst="rect">
            <a:avLst/>
          </a:prstGeom>
        </p:spPr>
        <p:txBody>
          <a:bodyPr/>
          <a:lstStyle>
            <a:lvl1pPr>
              <a:defRPr>
                <a:solidFill>
                  <a:schemeClr val="accent1">
                    <a:lumMod val="75000"/>
                    <a:lumOff val="25000"/>
                  </a:schemeClr>
                </a:solidFill>
              </a:defRPr>
            </a:lvl1pPr>
          </a:lstStyle>
          <a:p>
            <a:fld id="{D57F1E4F-1CFF-5643-939E-217C01CDF565}" type="slidenum">
              <a:rPr lang="en-US" smtClean="0">
                <a:solidFill>
                  <a:srgbClr val="5B9BD5">
                    <a:lumMod val="75000"/>
                    <a:lumOff val="25000"/>
                  </a:srgbClr>
                </a:solidFill>
              </a:rPr>
              <a:pPr/>
              <a:t>‹#›</a:t>
            </a:fld>
            <a:endParaRPr lang="en-US" dirty="0">
              <a:solidFill>
                <a:srgbClr val="5B9BD5">
                  <a:lumMod val="75000"/>
                  <a:lumOff val="25000"/>
                </a:srgbClr>
              </a:solidFill>
            </a:endParaRPr>
          </a:p>
        </p:txBody>
      </p:sp>
    </p:spTree>
    <p:extLst>
      <p:ext uri="{BB962C8B-B14F-4D97-AF65-F5344CB8AC3E}">
        <p14:creationId xmlns:p14="http://schemas.microsoft.com/office/powerpoint/2010/main" val="30305783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prstClr val="black"/>
                </a:solidFill>
              </a:rPr>
              <a:pPr/>
              <a:t>9/29/2021</a:t>
            </a:fld>
            <a:endParaRPr lang="en-US" dirty="0">
              <a:solidFill>
                <a:prstClr val="black"/>
              </a:solidFill>
            </a:endParaRPr>
          </a:p>
        </p:txBody>
      </p:sp>
      <p:sp>
        <p:nvSpPr>
          <p:cNvPr id="3" name="Footer Placeholder 2"/>
          <p:cNvSpPr>
            <a:spLocks noGrp="1"/>
          </p:cNvSpPr>
          <p:nvPr>
            <p:ph type="ftr" sz="quarter" idx="11"/>
          </p:nvPr>
        </p:nvSpPr>
        <p:spPr>
          <a:xfrm>
            <a:off x="774924" y="5951811"/>
            <a:ext cx="6494113" cy="365125"/>
          </a:xfrm>
          <a:prstGeom prst="rect">
            <a:avLst/>
          </a:prstGeom>
        </p:spPr>
        <p:txBody>
          <a:bodyPr/>
          <a:lstStyle/>
          <a:p>
            <a:endParaRPr lang="en-US" dirty="0">
              <a:solidFill>
                <a:prstClr val="black"/>
              </a:solidFill>
            </a:endParaRPr>
          </a:p>
        </p:txBody>
      </p:sp>
      <p:sp>
        <p:nvSpPr>
          <p:cNvPr id="4" name="Slide Number Placeholder 3"/>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0098448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597457" y="599726"/>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3" y="687475"/>
            <a:ext cx="10653003" cy="1083329"/>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774924" y="2228003"/>
            <a:ext cx="5199369" cy="3633047"/>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709" y="2228004"/>
            <a:ext cx="5210216" cy="3633047"/>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srgbClr val="4590B8"/>
                </a:solidFill>
              </a:rPr>
              <a:pPr/>
              <a:t>9/29/2021</a:t>
            </a:fld>
            <a:endParaRPr lang="en-US" dirty="0">
              <a:solidFill>
                <a:srgbClr val="4590B8"/>
              </a:solidFill>
            </a:endParaRPr>
          </a:p>
        </p:txBody>
      </p:sp>
      <p:sp>
        <p:nvSpPr>
          <p:cNvPr id="6" name="Footer Placeholder 5"/>
          <p:cNvSpPr>
            <a:spLocks noGrp="1"/>
          </p:cNvSpPr>
          <p:nvPr>
            <p:ph type="ftr" sz="quarter" idx="11"/>
          </p:nvPr>
        </p:nvSpPr>
        <p:spPr>
          <a:xfrm>
            <a:off x="774924" y="5951811"/>
            <a:ext cx="6494113" cy="365125"/>
          </a:xfrm>
          <a:prstGeom prst="rect">
            <a:avLst/>
          </a:prstGeom>
        </p:spPr>
        <p:txBody>
          <a:bodyPr/>
          <a:lstStyle/>
          <a:p>
            <a:endParaRPr lang="en-US" dirty="0">
              <a:solidFill>
                <a:srgbClr val="4590B8"/>
              </a:solidFill>
            </a:endParaRPr>
          </a:p>
        </p:txBody>
      </p:sp>
      <p:sp>
        <p:nvSpPr>
          <p:cNvPr id="7" name="Slide Number Placeholder 6"/>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srgbClr val="4590B8"/>
                </a:solidFill>
              </a:rPr>
              <a:pPr/>
              <a:t>‹#›</a:t>
            </a:fld>
            <a:endParaRPr lang="en-US" dirty="0">
              <a:solidFill>
                <a:srgbClr val="4590B8"/>
              </a:solidFill>
            </a:endParaRPr>
          </a:p>
        </p:txBody>
      </p:sp>
    </p:spTree>
    <p:extLst>
      <p:ext uri="{BB962C8B-B14F-4D97-AF65-F5344CB8AC3E}">
        <p14:creationId xmlns:p14="http://schemas.microsoft.com/office/powerpoint/2010/main" val="224803762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6" name="Rectangle 5"/>
          <p:cNvSpPr>
            <a:spLocks noChangeAspect="1"/>
          </p:cNvSpPr>
          <p:nvPr/>
        </p:nvSpPr>
        <p:spPr>
          <a:xfrm>
            <a:off x="597457" y="599726"/>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3" y="687475"/>
            <a:ext cx="10653003" cy="1083329"/>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prstClr val="black"/>
                </a:solidFill>
              </a:rPr>
              <a:pPr/>
              <a:t>9/29/2021</a:t>
            </a:fld>
            <a:endParaRPr lang="en-US" dirty="0">
              <a:solidFill>
                <a:prstClr val="black"/>
              </a:solidFill>
            </a:endParaRPr>
          </a:p>
        </p:txBody>
      </p:sp>
      <p:sp>
        <p:nvSpPr>
          <p:cNvPr id="4" name="Footer Placeholder 3"/>
          <p:cNvSpPr>
            <a:spLocks noGrp="1"/>
          </p:cNvSpPr>
          <p:nvPr>
            <p:ph type="ftr" sz="quarter" idx="11"/>
          </p:nvPr>
        </p:nvSpPr>
        <p:spPr>
          <a:xfrm>
            <a:off x="774924" y="5951811"/>
            <a:ext cx="6494113" cy="365125"/>
          </a:xfrm>
          <a:prstGeom prst="rect">
            <a:avLst/>
          </a:prstGeom>
        </p:spPr>
        <p:txBody>
          <a:bodyPr/>
          <a:lstStyle/>
          <a:p>
            <a:endParaRPr lang="en-US" dirty="0">
              <a:solidFill>
                <a:prstClr val="black"/>
              </a:solidFill>
            </a:endParaRPr>
          </a:p>
        </p:txBody>
      </p:sp>
      <p:sp>
        <p:nvSpPr>
          <p:cNvPr id="5" name="Slide Number Placeholder 4"/>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33342517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603529" y="5141974"/>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5" y="3036573"/>
            <a:ext cx="10653001" cy="1504844"/>
          </a:xfrm>
          <a:prstGeom prst="rect">
            <a:avLst/>
          </a:prstGeo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774925" y="4541417"/>
            <a:ext cx="10653001" cy="600556"/>
          </a:xfrm>
          <a:prstGeom prst="rect">
            <a:avLst/>
          </a:prstGeo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412436" y="5956137"/>
            <a:ext cx="2844800" cy="365125"/>
          </a:xfrm>
          <a:prstGeom prst="rect">
            <a:avLst/>
          </a:prstGeom>
        </p:spPr>
        <p:txBody>
          <a:bodyPr/>
          <a:lstStyle>
            <a:lvl1pPr>
              <a:defRPr>
                <a:solidFill>
                  <a:schemeClr val="accent1">
                    <a:lumMod val="75000"/>
                    <a:lumOff val="25000"/>
                  </a:schemeClr>
                </a:solidFill>
              </a:defRPr>
            </a:lvl1pPr>
          </a:lstStyle>
          <a:p>
            <a:fld id="{B61BEF0D-F0BB-DE4B-95CE-6DB70DBA9567}" type="datetimeFigureOut">
              <a:rPr lang="en-US" smtClean="0">
                <a:solidFill>
                  <a:srgbClr val="5B9BD5">
                    <a:lumMod val="75000"/>
                    <a:lumOff val="25000"/>
                  </a:srgbClr>
                </a:solidFill>
              </a:rPr>
              <a:pPr/>
              <a:t>9/29/2021</a:t>
            </a:fld>
            <a:endParaRPr lang="en-US" dirty="0">
              <a:solidFill>
                <a:srgbClr val="5B9BD5">
                  <a:lumMod val="75000"/>
                  <a:lumOff val="25000"/>
                </a:srgbClr>
              </a:solidFill>
            </a:endParaRPr>
          </a:p>
        </p:txBody>
      </p:sp>
      <p:sp>
        <p:nvSpPr>
          <p:cNvPr id="5" name="Footer Placeholder 4"/>
          <p:cNvSpPr>
            <a:spLocks noGrp="1"/>
          </p:cNvSpPr>
          <p:nvPr>
            <p:ph type="ftr" sz="quarter" idx="11"/>
          </p:nvPr>
        </p:nvSpPr>
        <p:spPr>
          <a:xfrm>
            <a:off x="774924" y="5951811"/>
            <a:ext cx="6494113" cy="365125"/>
          </a:xfrm>
          <a:prstGeom prst="rect">
            <a:avLst/>
          </a:prstGeom>
        </p:spPr>
        <p:txBody>
          <a:bodyPr/>
          <a:lstStyle>
            <a:lvl1pPr>
              <a:defRPr>
                <a:solidFill>
                  <a:schemeClr val="accent1">
                    <a:lumMod val="75000"/>
                    <a:lumOff val="25000"/>
                  </a:schemeClr>
                </a:solidFill>
              </a:defRPr>
            </a:lvl1pPr>
          </a:lstStyle>
          <a:p>
            <a:endParaRPr lang="en-US" dirty="0">
              <a:solidFill>
                <a:srgbClr val="5B9BD5">
                  <a:lumMod val="75000"/>
                  <a:lumOff val="25000"/>
                </a:srgbClr>
              </a:solidFill>
            </a:endParaRPr>
          </a:p>
        </p:txBody>
      </p:sp>
      <p:sp>
        <p:nvSpPr>
          <p:cNvPr id="6" name="Slide Number Placeholder 5"/>
          <p:cNvSpPr>
            <a:spLocks noGrp="1"/>
          </p:cNvSpPr>
          <p:nvPr>
            <p:ph type="sldNum" sz="quarter" idx="12"/>
          </p:nvPr>
        </p:nvSpPr>
        <p:spPr>
          <a:xfrm>
            <a:off x="10400635" y="5956137"/>
            <a:ext cx="1027291" cy="365125"/>
          </a:xfrm>
          <a:prstGeom prst="rect">
            <a:avLst/>
          </a:prstGeom>
        </p:spPr>
        <p:txBody>
          <a:bodyPr/>
          <a:lstStyle>
            <a:lvl1pPr>
              <a:defRPr>
                <a:solidFill>
                  <a:schemeClr val="accent1">
                    <a:lumMod val="75000"/>
                    <a:lumOff val="25000"/>
                  </a:schemeClr>
                </a:solidFill>
              </a:defRPr>
            </a:lvl1pPr>
          </a:lstStyle>
          <a:p>
            <a:fld id="{D57F1E4F-1CFF-5643-939E-217C01CDF565}" type="slidenum">
              <a:rPr lang="en-US" smtClean="0">
                <a:solidFill>
                  <a:srgbClr val="5B9BD5">
                    <a:lumMod val="75000"/>
                    <a:lumOff val="25000"/>
                  </a:srgbClr>
                </a:solidFill>
              </a:rPr>
              <a:pPr/>
              <a:t>‹#›</a:t>
            </a:fld>
            <a:endParaRPr lang="en-US" dirty="0">
              <a:solidFill>
                <a:srgbClr val="5B9BD5">
                  <a:lumMod val="75000"/>
                  <a:lumOff val="25000"/>
                </a:srgbClr>
              </a:solidFill>
            </a:endParaRPr>
          </a:p>
        </p:txBody>
      </p:sp>
    </p:spTree>
    <p:extLst>
      <p:ext uri="{BB962C8B-B14F-4D97-AF65-F5344CB8AC3E}">
        <p14:creationId xmlns:p14="http://schemas.microsoft.com/office/powerpoint/2010/main" val="3777197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8" name="Rectangle 7"/>
          <p:cNvSpPr/>
          <p:nvPr userDrawn="1"/>
        </p:nvSpPr>
        <p:spPr>
          <a:xfrm>
            <a:off x="0" y="209853"/>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2">
                  <a:lumMod val="75000"/>
                </a:schemeClr>
              </a:solidFill>
            </a:endParaRPr>
          </a:p>
        </p:txBody>
      </p:sp>
      <p:sp>
        <p:nvSpPr>
          <p:cNvPr id="3" name="Text Placeholder 2"/>
          <p:cNvSpPr>
            <a:spLocks noGrp="1"/>
          </p:cNvSpPr>
          <p:nvPr>
            <p:ph type="body" sz="quarter" idx="10"/>
          </p:nvPr>
        </p:nvSpPr>
        <p:spPr>
          <a:xfrm>
            <a:off x="679450" y="1824038"/>
            <a:ext cx="8599488" cy="4413250"/>
          </a:xfrm>
          <a:prstGeom prst="rect">
            <a:avLst/>
          </a:prstGeom>
        </p:spPr>
        <p:txBody>
          <a:bodyPr vert="horz"/>
          <a:lstStyle>
            <a:lvl1pPr marL="228600" indent="-228600">
              <a:buFont typeface="Wingdings" charset="2"/>
              <a:buChar char="§"/>
              <a:defRPr>
                <a:solidFill>
                  <a:schemeClr val="bg2">
                    <a:lumMod val="50000"/>
                  </a:schemeClr>
                </a:solidFill>
              </a:defRPr>
            </a:lvl1pPr>
            <a:lvl2pPr marL="685800" indent="-228600">
              <a:buFont typeface="Wingdings" charset="2"/>
              <a:buChar char="§"/>
              <a:defRPr>
                <a:solidFill>
                  <a:schemeClr val="bg2">
                    <a:lumMod val="50000"/>
                  </a:schemeClr>
                </a:solidFill>
              </a:defRPr>
            </a:lvl2pPr>
            <a:lvl3pPr marL="1143000" indent="-228600">
              <a:buFont typeface="Wingdings" charset="2"/>
              <a:buChar char="§"/>
              <a:defRPr>
                <a:solidFill>
                  <a:schemeClr val="bg2">
                    <a:lumMod val="50000"/>
                  </a:schemeClr>
                </a:solidFill>
              </a:defRPr>
            </a:lvl3pPr>
            <a:lvl4pPr marL="1600200" indent="-228600">
              <a:buFont typeface="Wingdings" charset="2"/>
              <a:buChar char="§"/>
              <a:defRPr>
                <a:solidFill>
                  <a:schemeClr val="bg2">
                    <a:lumMod val="50000"/>
                  </a:schemeClr>
                </a:solidFill>
              </a:defRPr>
            </a:lvl4pPr>
            <a:lvl5pPr marL="2057400" indent="-228600">
              <a:buFont typeface="Wingdings" charset="2"/>
              <a:buChar char="§"/>
              <a:defRPr>
                <a:solidFill>
                  <a:schemeClr val="bg2">
                    <a:lumMod val="50000"/>
                  </a:schemeClr>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0" name="Title 9"/>
          <p:cNvSpPr>
            <a:spLocks noGrp="1"/>
          </p:cNvSpPr>
          <p:nvPr>
            <p:ph type="title"/>
          </p:nvPr>
        </p:nvSpPr>
        <p:spPr>
          <a:xfrm>
            <a:off x="320399" y="2872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117585641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Accen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11572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8" name="Rectangle 7"/>
          <p:cNvSpPr/>
          <p:nvPr userDrawn="1"/>
        </p:nvSpPr>
        <p:spPr>
          <a:xfrm>
            <a:off x="0" y="209853"/>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endParaRPr>
          </a:p>
        </p:txBody>
      </p:sp>
      <p:sp>
        <p:nvSpPr>
          <p:cNvPr id="3" name="Text Placeholder 2"/>
          <p:cNvSpPr>
            <a:spLocks noGrp="1"/>
          </p:cNvSpPr>
          <p:nvPr>
            <p:ph type="body" sz="quarter" idx="10"/>
          </p:nvPr>
        </p:nvSpPr>
        <p:spPr>
          <a:xfrm>
            <a:off x="679450" y="1824038"/>
            <a:ext cx="8599488" cy="4413250"/>
          </a:xfrm>
          <a:prstGeom prst="rect">
            <a:avLst/>
          </a:prstGeom>
        </p:spPr>
        <p:txBody>
          <a:bodyPr vert="horz"/>
          <a:lstStyle>
            <a:lvl1pPr marL="228600" indent="-228600">
              <a:buFont typeface="Wingdings" charset="2"/>
              <a:buChar char="§"/>
              <a:defRPr>
                <a:solidFill>
                  <a:schemeClr val="bg2">
                    <a:lumMod val="50000"/>
                  </a:schemeClr>
                </a:solidFill>
              </a:defRPr>
            </a:lvl1pPr>
            <a:lvl2pPr marL="685800" indent="-228600">
              <a:buFont typeface="Wingdings" charset="2"/>
              <a:buChar char="§"/>
              <a:defRPr>
                <a:solidFill>
                  <a:schemeClr val="bg2">
                    <a:lumMod val="50000"/>
                  </a:schemeClr>
                </a:solidFill>
              </a:defRPr>
            </a:lvl2pPr>
            <a:lvl3pPr marL="1143000" indent="-228600">
              <a:buFont typeface="Wingdings" charset="2"/>
              <a:buChar char="§"/>
              <a:defRPr>
                <a:solidFill>
                  <a:schemeClr val="bg2">
                    <a:lumMod val="50000"/>
                  </a:schemeClr>
                </a:solidFill>
              </a:defRPr>
            </a:lvl3pPr>
            <a:lvl4pPr marL="1600200" indent="-228600">
              <a:buFont typeface="Wingdings" charset="2"/>
              <a:buChar char="§"/>
              <a:defRPr>
                <a:solidFill>
                  <a:schemeClr val="bg2">
                    <a:lumMod val="50000"/>
                  </a:schemeClr>
                </a:solidFill>
              </a:defRPr>
            </a:lvl4pPr>
            <a:lvl5pPr marL="2057400" indent="-228600">
              <a:buFont typeface="Wingdings" charset="2"/>
              <a:buChar char="§"/>
              <a:defRPr>
                <a:solidFill>
                  <a:schemeClr val="bg2">
                    <a:lumMod val="50000"/>
                  </a:schemeClr>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0" name="Title 9"/>
          <p:cNvSpPr>
            <a:spLocks noGrp="1"/>
          </p:cNvSpPr>
          <p:nvPr>
            <p:ph type="title"/>
          </p:nvPr>
        </p:nvSpPr>
        <p:spPr>
          <a:xfrm>
            <a:off x="320399" y="2872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39039000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all out box">
    <p:spTree>
      <p:nvGrpSpPr>
        <p:cNvPr id="1" name=""/>
        <p:cNvGrpSpPr/>
        <p:nvPr/>
      </p:nvGrpSpPr>
      <p:grpSpPr>
        <a:xfrm>
          <a:off x="0" y="0"/>
          <a:ext cx="0" cy="0"/>
          <a:chOff x="0" y="0"/>
          <a:chExt cx="0" cy="0"/>
        </a:xfrm>
      </p:grpSpPr>
      <p:sp>
        <p:nvSpPr>
          <p:cNvPr id="2" name="Title 1"/>
          <p:cNvSpPr>
            <a:spLocks noGrp="1"/>
          </p:cNvSpPr>
          <p:nvPr>
            <p:ph type="title"/>
          </p:nvPr>
        </p:nvSpPr>
        <p:spPr>
          <a:xfrm>
            <a:off x="370695" y="3375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
        <p:nvSpPr>
          <p:cNvPr id="6" name="Text Placeholder 5"/>
          <p:cNvSpPr>
            <a:spLocks noGrp="1"/>
          </p:cNvSpPr>
          <p:nvPr>
            <p:ph type="body" sz="quarter" idx="10"/>
          </p:nvPr>
        </p:nvSpPr>
        <p:spPr>
          <a:xfrm>
            <a:off x="904875" y="2389188"/>
            <a:ext cx="3219450" cy="3117850"/>
          </a:xfrm>
          <a:prstGeom prst="rect">
            <a:avLst/>
          </a:prstGeom>
          <a:solidFill>
            <a:srgbClr val="8CC738"/>
          </a:solidFill>
          <a:effectLst>
            <a:outerShdw blurRad="50800" dist="38100" dir="5400000" algn="t" rotWithShape="0">
              <a:prstClr val="black">
                <a:alpha val="40000"/>
              </a:prstClr>
            </a:outerShdw>
          </a:effectLst>
        </p:spPr>
        <p:txBody>
          <a:bodyPr vert="horz"/>
          <a:lstStyle>
            <a:lvl1pPr marL="228600" indent="-228600">
              <a:buFont typeface="Wingdings" charset="2"/>
              <a:buChar char="§"/>
              <a:defRPr>
                <a:solidFill>
                  <a:srgbClr val="1B2F7F"/>
                </a:solidFill>
              </a:defRPr>
            </a:lvl1pPr>
            <a:lvl2pPr marL="685800" indent="-228600">
              <a:buFont typeface="Wingdings" charset="2"/>
              <a:buChar char="§"/>
              <a:defRPr>
                <a:solidFill>
                  <a:srgbClr val="1B2F7F"/>
                </a:solidFill>
              </a:defRPr>
            </a:lvl2pPr>
            <a:lvl3pPr marL="1143000" indent="-228600">
              <a:buFont typeface="Wingdings" charset="2"/>
              <a:buChar char="§"/>
              <a:defRPr>
                <a:solidFill>
                  <a:srgbClr val="1B2F7F"/>
                </a:solidFill>
              </a:defRPr>
            </a:lvl3pPr>
            <a:lvl4pPr marL="1600200" indent="-228600">
              <a:buFont typeface="Wingdings" charset="2"/>
              <a:buChar char="§"/>
              <a:defRPr>
                <a:solidFill>
                  <a:srgbClr val="1B2F7F"/>
                </a:solidFill>
              </a:defRPr>
            </a:lvl4pPr>
            <a:lvl5pPr marL="2057400" indent="-228600">
              <a:buFont typeface="Wingdings" charset="2"/>
              <a:buChar char="§"/>
              <a:defRPr>
                <a:solidFill>
                  <a:srgbClr val="1B2F7F"/>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254892108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307825" y="324938"/>
            <a:ext cx="10972800" cy="1143000"/>
          </a:xfrm>
          <a:prstGeom prst="rect">
            <a:avLst/>
          </a:prstGeom>
        </p:spPr>
        <p:txBody>
          <a:bodyPr vert="horz"/>
          <a:lstStyle>
            <a:lvl1pPr>
              <a:defRPr sz="4000" b="1">
                <a:solidFill>
                  <a:schemeClr val="bg1"/>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229724192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7" name="Rectangle 6"/>
          <p:cNvSpPr/>
          <p:nvPr/>
        </p:nvSpPr>
        <p:spPr>
          <a:xfrm>
            <a:off x="597455" y="3085765"/>
            <a:ext cx="10986811"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774923" y="990600"/>
            <a:ext cx="10653003" cy="1504844"/>
          </a:xfrm>
          <a:prstGeom prst="rect">
            <a:avLst/>
          </a:prstGeo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774923" y="2495445"/>
            <a:ext cx="10653003" cy="590321"/>
          </a:xfrm>
          <a:prstGeom prst="rect">
            <a:avLst/>
          </a:prstGeo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412436" y="5956137"/>
            <a:ext cx="2844800" cy="365125"/>
          </a:xfrm>
          <a:prstGeom prst="rect">
            <a:avLst/>
          </a:prstGeom>
        </p:spPr>
        <p:txBody>
          <a:bodyPr/>
          <a:lstStyle>
            <a:lvl1pPr>
              <a:defRPr>
                <a:solidFill>
                  <a:schemeClr val="accent1">
                    <a:lumMod val="75000"/>
                    <a:lumOff val="25000"/>
                  </a:schemeClr>
                </a:solidFill>
              </a:defRPr>
            </a:lvl1pPr>
          </a:lstStyle>
          <a:p>
            <a:fld id="{B61BEF0D-F0BB-DE4B-95CE-6DB70DBA9567}" type="datetimeFigureOut">
              <a:rPr lang="en-US" smtClean="0">
                <a:solidFill>
                  <a:srgbClr val="5B9BD5">
                    <a:lumMod val="75000"/>
                    <a:lumOff val="25000"/>
                  </a:srgbClr>
                </a:solidFill>
              </a:rPr>
              <a:pPr/>
              <a:t>9/29/2021</a:t>
            </a:fld>
            <a:endParaRPr lang="en-US" dirty="0">
              <a:solidFill>
                <a:srgbClr val="5B9BD5">
                  <a:lumMod val="75000"/>
                  <a:lumOff val="25000"/>
                </a:srgbClr>
              </a:solidFill>
            </a:endParaRPr>
          </a:p>
        </p:txBody>
      </p:sp>
      <p:sp>
        <p:nvSpPr>
          <p:cNvPr id="5" name="Footer Placeholder 4"/>
          <p:cNvSpPr>
            <a:spLocks noGrp="1"/>
          </p:cNvSpPr>
          <p:nvPr>
            <p:ph type="ftr" sz="quarter" idx="11"/>
          </p:nvPr>
        </p:nvSpPr>
        <p:spPr>
          <a:xfrm>
            <a:off x="774924" y="5951811"/>
            <a:ext cx="6494113" cy="365125"/>
          </a:xfrm>
          <a:prstGeom prst="rect">
            <a:avLst/>
          </a:prstGeom>
        </p:spPr>
        <p:txBody>
          <a:bodyPr/>
          <a:lstStyle>
            <a:lvl1pPr>
              <a:defRPr>
                <a:solidFill>
                  <a:schemeClr val="accent1">
                    <a:lumMod val="75000"/>
                    <a:lumOff val="25000"/>
                  </a:schemeClr>
                </a:solidFill>
              </a:defRPr>
            </a:lvl1pPr>
          </a:lstStyle>
          <a:p>
            <a:endParaRPr lang="en-US" dirty="0">
              <a:solidFill>
                <a:srgbClr val="5B9BD5">
                  <a:lumMod val="75000"/>
                  <a:lumOff val="25000"/>
                </a:srgbClr>
              </a:solidFill>
            </a:endParaRPr>
          </a:p>
        </p:txBody>
      </p:sp>
      <p:sp>
        <p:nvSpPr>
          <p:cNvPr id="6" name="Slide Number Placeholder 5"/>
          <p:cNvSpPr>
            <a:spLocks noGrp="1"/>
          </p:cNvSpPr>
          <p:nvPr>
            <p:ph type="sldNum" sz="quarter" idx="12"/>
          </p:nvPr>
        </p:nvSpPr>
        <p:spPr>
          <a:xfrm>
            <a:off x="10400635" y="5956137"/>
            <a:ext cx="1027291" cy="365125"/>
          </a:xfrm>
          <a:prstGeom prst="rect">
            <a:avLst/>
          </a:prstGeom>
        </p:spPr>
        <p:txBody>
          <a:bodyPr/>
          <a:lstStyle>
            <a:lvl1pPr>
              <a:defRPr>
                <a:solidFill>
                  <a:schemeClr val="accent1">
                    <a:lumMod val="75000"/>
                    <a:lumOff val="25000"/>
                  </a:schemeClr>
                </a:solidFill>
              </a:defRPr>
            </a:lvl1pPr>
          </a:lstStyle>
          <a:p>
            <a:fld id="{D57F1E4F-1CFF-5643-939E-217C01CDF565}" type="slidenum">
              <a:rPr lang="en-US" smtClean="0">
                <a:solidFill>
                  <a:srgbClr val="5B9BD5">
                    <a:lumMod val="75000"/>
                    <a:lumOff val="25000"/>
                  </a:srgbClr>
                </a:solidFill>
              </a:rPr>
              <a:pPr/>
              <a:t>‹#›</a:t>
            </a:fld>
            <a:endParaRPr lang="en-US" dirty="0">
              <a:solidFill>
                <a:srgbClr val="5B9BD5">
                  <a:lumMod val="75000"/>
                  <a:lumOff val="25000"/>
                </a:srgbClr>
              </a:solidFill>
            </a:endParaRPr>
          </a:p>
        </p:txBody>
      </p:sp>
    </p:spTree>
    <p:extLst>
      <p:ext uri="{BB962C8B-B14F-4D97-AF65-F5344CB8AC3E}">
        <p14:creationId xmlns:p14="http://schemas.microsoft.com/office/powerpoint/2010/main" val="393955050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prstClr val="black"/>
                </a:solidFill>
              </a:rPr>
              <a:pPr/>
              <a:t>9/29/2021</a:t>
            </a:fld>
            <a:endParaRPr lang="en-US" dirty="0">
              <a:solidFill>
                <a:prstClr val="black"/>
              </a:solidFill>
            </a:endParaRPr>
          </a:p>
        </p:txBody>
      </p:sp>
      <p:sp>
        <p:nvSpPr>
          <p:cNvPr id="3" name="Footer Placeholder 2"/>
          <p:cNvSpPr>
            <a:spLocks noGrp="1"/>
          </p:cNvSpPr>
          <p:nvPr>
            <p:ph type="ftr" sz="quarter" idx="11"/>
          </p:nvPr>
        </p:nvSpPr>
        <p:spPr>
          <a:xfrm>
            <a:off x="774924" y="5951811"/>
            <a:ext cx="6494113" cy="365125"/>
          </a:xfrm>
          <a:prstGeom prst="rect">
            <a:avLst/>
          </a:prstGeom>
        </p:spPr>
        <p:txBody>
          <a:bodyPr/>
          <a:lstStyle/>
          <a:p>
            <a:endParaRPr lang="en-US" dirty="0">
              <a:solidFill>
                <a:prstClr val="black"/>
              </a:solidFill>
            </a:endParaRPr>
          </a:p>
        </p:txBody>
      </p:sp>
      <p:sp>
        <p:nvSpPr>
          <p:cNvPr id="4" name="Slide Number Placeholder 3"/>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35586402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597457" y="599726"/>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3" y="687475"/>
            <a:ext cx="10653003" cy="1083329"/>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774924" y="2228003"/>
            <a:ext cx="5199369" cy="3633047"/>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709" y="2228004"/>
            <a:ext cx="5210216" cy="3633047"/>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srgbClr val="4590B8"/>
                </a:solidFill>
              </a:rPr>
              <a:pPr/>
              <a:t>9/29/2021</a:t>
            </a:fld>
            <a:endParaRPr lang="en-US" dirty="0">
              <a:solidFill>
                <a:srgbClr val="4590B8"/>
              </a:solidFill>
            </a:endParaRPr>
          </a:p>
        </p:txBody>
      </p:sp>
      <p:sp>
        <p:nvSpPr>
          <p:cNvPr id="6" name="Footer Placeholder 5"/>
          <p:cNvSpPr>
            <a:spLocks noGrp="1"/>
          </p:cNvSpPr>
          <p:nvPr>
            <p:ph type="ftr" sz="quarter" idx="11"/>
          </p:nvPr>
        </p:nvSpPr>
        <p:spPr>
          <a:xfrm>
            <a:off x="774924" y="5951811"/>
            <a:ext cx="6494113" cy="365125"/>
          </a:xfrm>
          <a:prstGeom prst="rect">
            <a:avLst/>
          </a:prstGeom>
        </p:spPr>
        <p:txBody>
          <a:bodyPr/>
          <a:lstStyle/>
          <a:p>
            <a:endParaRPr lang="en-US" dirty="0">
              <a:solidFill>
                <a:srgbClr val="4590B8"/>
              </a:solidFill>
            </a:endParaRPr>
          </a:p>
        </p:txBody>
      </p:sp>
      <p:sp>
        <p:nvSpPr>
          <p:cNvPr id="7" name="Slide Number Placeholder 6"/>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srgbClr val="4590B8"/>
                </a:solidFill>
              </a:rPr>
              <a:pPr/>
              <a:t>‹#›</a:t>
            </a:fld>
            <a:endParaRPr lang="en-US" dirty="0">
              <a:solidFill>
                <a:srgbClr val="4590B8"/>
              </a:solidFill>
            </a:endParaRPr>
          </a:p>
        </p:txBody>
      </p:sp>
    </p:spTree>
    <p:extLst>
      <p:ext uri="{BB962C8B-B14F-4D97-AF65-F5344CB8AC3E}">
        <p14:creationId xmlns:p14="http://schemas.microsoft.com/office/powerpoint/2010/main" val="88849518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6" name="Rectangle 5"/>
          <p:cNvSpPr>
            <a:spLocks noChangeAspect="1"/>
          </p:cNvSpPr>
          <p:nvPr/>
        </p:nvSpPr>
        <p:spPr>
          <a:xfrm>
            <a:off x="597457" y="599726"/>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3" y="687475"/>
            <a:ext cx="10653003" cy="1083329"/>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prstClr val="black"/>
                </a:solidFill>
              </a:rPr>
              <a:pPr/>
              <a:t>9/29/2021</a:t>
            </a:fld>
            <a:endParaRPr lang="en-US" dirty="0">
              <a:solidFill>
                <a:prstClr val="black"/>
              </a:solidFill>
            </a:endParaRPr>
          </a:p>
        </p:txBody>
      </p:sp>
      <p:sp>
        <p:nvSpPr>
          <p:cNvPr id="4" name="Footer Placeholder 3"/>
          <p:cNvSpPr>
            <a:spLocks noGrp="1"/>
          </p:cNvSpPr>
          <p:nvPr>
            <p:ph type="ftr" sz="quarter" idx="11"/>
          </p:nvPr>
        </p:nvSpPr>
        <p:spPr>
          <a:xfrm>
            <a:off x="774924" y="5951811"/>
            <a:ext cx="6494113" cy="365125"/>
          </a:xfrm>
          <a:prstGeom prst="rect">
            <a:avLst/>
          </a:prstGeom>
        </p:spPr>
        <p:txBody>
          <a:bodyPr/>
          <a:lstStyle/>
          <a:p>
            <a:endParaRPr lang="en-US" dirty="0">
              <a:solidFill>
                <a:prstClr val="black"/>
              </a:solidFill>
            </a:endParaRPr>
          </a:p>
        </p:txBody>
      </p:sp>
      <p:sp>
        <p:nvSpPr>
          <p:cNvPr id="5" name="Slide Number Placeholder 4"/>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5658388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603529" y="5141974"/>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5" y="3036573"/>
            <a:ext cx="10653001" cy="1504844"/>
          </a:xfrm>
          <a:prstGeom prst="rect">
            <a:avLst/>
          </a:prstGeo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774925" y="4541417"/>
            <a:ext cx="10653001" cy="600556"/>
          </a:xfrm>
          <a:prstGeom prst="rect">
            <a:avLst/>
          </a:prstGeo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412436" y="5956137"/>
            <a:ext cx="2844800" cy="365125"/>
          </a:xfrm>
          <a:prstGeom prst="rect">
            <a:avLst/>
          </a:prstGeom>
        </p:spPr>
        <p:txBody>
          <a:bodyPr/>
          <a:lstStyle>
            <a:lvl1pPr>
              <a:defRPr>
                <a:solidFill>
                  <a:schemeClr val="accent1">
                    <a:lumMod val="75000"/>
                    <a:lumOff val="25000"/>
                  </a:schemeClr>
                </a:solidFill>
              </a:defRPr>
            </a:lvl1pPr>
          </a:lstStyle>
          <a:p>
            <a:fld id="{B61BEF0D-F0BB-DE4B-95CE-6DB70DBA9567}" type="datetimeFigureOut">
              <a:rPr lang="en-US" smtClean="0">
                <a:solidFill>
                  <a:srgbClr val="5B9BD5">
                    <a:lumMod val="75000"/>
                    <a:lumOff val="25000"/>
                  </a:srgbClr>
                </a:solidFill>
              </a:rPr>
              <a:pPr/>
              <a:t>9/29/2021</a:t>
            </a:fld>
            <a:endParaRPr lang="en-US" dirty="0">
              <a:solidFill>
                <a:srgbClr val="5B9BD5">
                  <a:lumMod val="75000"/>
                  <a:lumOff val="25000"/>
                </a:srgbClr>
              </a:solidFill>
            </a:endParaRPr>
          </a:p>
        </p:txBody>
      </p:sp>
      <p:sp>
        <p:nvSpPr>
          <p:cNvPr id="5" name="Footer Placeholder 4"/>
          <p:cNvSpPr>
            <a:spLocks noGrp="1"/>
          </p:cNvSpPr>
          <p:nvPr>
            <p:ph type="ftr" sz="quarter" idx="11"/>
          </p:nvPr>
        </p:nvSpPr>
        <p:spPr>
          <a:xfrm>
            <a:off x="774924" y="5951811"/>
            <a:ext cx="6494113" cy="365125"/>
          </a:xfrm>
          <a:prstGeom prst="rect">
            <a:avLst/>
          </a:prstGeom>
        </p:spPr>
        <p:txBody>
          <a:bodyPr/>
          <a:lstStyle>
            <a:lvl1pPr>
              <a:defRPr>
                <a:solidFill>
                  <a:schemeClr val="accent1">
                    <a:lumMod val="75000"/>
                    <a:lumOff val="25000"/>
                  </a:schemeClr>
                </a:solidFill>
              </a:defRPr>
            </a:lvl1pPr>
          </a:lstStyle>
          <a:p>
            <a:endParaRPr lang="en-US" dirty="0">
              <a:solidFill>
                <a:srgbClr val="5B9BD5">
                  <a:lumMod val="75000"/>
                  <a:lumOff val="25000"/>
                </a:srgbClr>
              </a:solidFill>
            </a:endParaRPr>
          </a:p>
        </p:txBody>
      </p:sp>
      <p:sp>
        <p:nvSpPr>
          <p:cNvPr id="6" name="Slide Number Placeholder 5"/>
          <p:cNvSpPr>
            <a:spLocks noGrp="1"/>
          </p:cNvSpPr>
          <p:nvPr>
            <p:ph type="sldNum" sz="quarter" idx="12"/>
          </p:nvPr>
        </p:nvSpPr>
        <p:spPr>
          <a:xfrm>
            <a:off x="10400635" y="5956137"/>
            <a:ext cx="1027291" cy="365125"/>
          </a:xfrm>
          <a:prstGeom prst="rect">
            <a:avLst/>
          </a:prstGeom>
        </p:spPr>
        <p:txBody>
          <a:bodyPr/>
          <a:lstStyle>
            <a:lvl1pPr>
              <a:defRPr>
                <a:solidFill>
                  <a:schemeClr val="accent1">
                    <a:lumMod val="75000"/>
                    <a:lumOff val="25000"/>
                  </a:schemeClr>
                </a:solidFill>
              </a:defRPr>
            </a:lvl1pPr>
          </a:lstStyle>
          <a:p>
            <a:fld id="{D57F1E4F-1CFF-5643-939E-217C01CDF565}" type="slidenum">
              <a:rPr lang="en-US" smtClean="0">
                <a:solidFill>
                  <a:srgbClr val="5B9BD5">
                    <a:lumMod val="75000"/>
                    <a:lumOff val="25000"/>
                  </a:srgbClr>
                </a:solidFill>
              </a:rPr>
              <a:pPr/>
              <a:t>‹#›</a:t>
            </a:fld>
            <a:endParaRPr lang="en-US" dirty="0">
              <a:solidFill>
                <a:srgbClr val="5B9BD5">
                  <a:lumMod val="75000"/>
                  <a:lumOff val="25000"/>
                </a:srgbClr>
              </a:solidFill>
            </a:endParaRPr>
          </a:p>
        </p:txBody>
      </p:sp>
    </p:spTree>
    <p:extLst>
      <p:ext uri="{BB962C8B-B14F-4D97-AF65-F5344CB8AC3E}">
        <p14:creationId xmlns:p14="http://schemas.microsoft.com/office/powerpoint/2010/main" val="48868196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Accen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7890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all out box">
    <p:spTree>
      <p:nvGrpSpPr>
        <p:cNvPr id="1" name=""/>
        <p:cNvGrpSpPr/>
        <p:nvPr/>
      </p:nvGrpSpPr>
      <p:grpSpPr>
        <a:xfrm>
          <a:off x="0" y="0"/>
          <a:ext cx="0" cy="0"/>
          <a:chOff x="0" y="0"/>
          <a:chExt cx="0" cy="0"/>
        </a:xfrm>
      </p:grpSpPr>
      <p:sp>
        <p:nvSpPr>
          <p:cNvPr id="2" name="Title 1"/>
          <p:cNvSpPr>
            <a:spLocks noGrp="1"/>
          </p:cNvSpPr>
          <p:nvPr>
            <p:ph type="title"/>
          </p:nvPr>
        </p:nvSpPr>
        <p:spPr>
          <a:xfrm>
            <a:off x="370695" y="3375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
        <p:nvSpPr>
          <p:cNvPr id="6" name="Text Placeholder 5"/>
          <p:cNvSpPr>
            <a:spLocks noGrp="1"/>
          </p:cNvSpPr>
          <p:nvPr>
            <p:ph type="body" sz="quarter" idx="10"/>
          </p:nvPr>
        </p:nvSpPr>
        <p:spPr>
          <a:xfrm>
            <a:off x="904875" y="2389188"/>
            <a:ext cx="3219450" cy="3117850"/>
          </a:xfrm>
          <a:prstGeom prst="rect">
            <a:avLst/>
          </a:prstGeom>
          <a:solidFill>
            <a:srgbClr val="8CC738"/>
          </a:solidFill>
          <a:effectLst>
            <a:outerShdw blurRad="50800" dist="38100" dir="5400000" algn="t" rotWithShape="0">
              <a:prstClr val="black">
                <a:alpha val="40000"/>
              </a:prstClr>
            </a:outerShdw>
          </a:effectLst>
        </p:spPr>
        <p:txBody>
          <a:bodyPr vert="horz"/>
          <a:lstStyle>
            <a:lvl1pPr marL="228600" indent="-228600">
              <a:buFont typeface="Wingdings" charset="2"/>
              <a:buChar char="§"/>
              <a:defRPr>
                <a:solidFill>
                  <a:srgbClr val="1B2F7F"/>
                </a:solidFill>
              </a:defRPr>
            </a:lvl1pPr>
            <a:lvl2pPr marL="685800" indent="-228600">
              <a:buFont typeface="Wingdings" charset="2"/>
              <a:buChar char="§"/>
              <a:defRPr>
                <a:solidFill>
                  <a:srgbClr val="1B2F7F"/>
                </a:solidFill>
              </a:defRPr>
            </a:lvl2pPr>
            <a:lvl3pPr marL="1143000" indent="-228600">
              <a:buFont typeface="Wingdings" charset="2"/>
              <a:buChar char="§"/>
              <a:defRPr>
                <a:solidFill>
                  <a:srgbClr val="1B2F7F"/>
                </a:solidFill>
              </a:defRPr>
            </a:lvl3pPr>
            <a:lvl4pPr marL="1600200" indent="-228600">
              <a:buFont typeface="Wingdings" charset="2"/>
              <a:buChar char="§"/>
              <a:defRPr>
                <a:solidFill>
                  <a:srgbClr val="1B2F7F"/>
                </a:solidFill>
              </a:defRPr>
            </a:lvl4pPr>
            <a:lvl5pPr marL="2057400" indent="-228600">
              <a:buFont typeface="Wingdings" charset="2"/>
              <a:buChar char="§"/>
              <a:defRPr>
                <a:solidFill>
                  <a:srgbClr val="1B2F7F"/>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354816738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8" name="Rectangle 7"/>
          <p:cNvSpPr/>
          <p:nvPr userDrawn="1"/>
        </p:nvSpPr>
        <p:spPr>
          <a:xfrm>
            <a:off x="0" y="209853"/>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endParaRPr>
          </a:p>
        </p:txBody>
      </p:sp>
      <p:sp>
        <p:nvSpPr>
          <p:cNvPr id="3" name="Text Placeholder 2"/>
          <p:cNvSpPr>
            <a:spLocks noGrp="1"/>
          </p:cNvSpPr>
          <p:nvPr>
            <p:ph type="body" sz="quarter" idx="10"/>
          </p:nvPr>
        </p:nvSpPr>
        <p:spPr>
          <a:xfrm>
            <a:off x="679450" y="1824038"/>
            <a:ext cx="8599488" cy="4413250"/>
          </a:xfrm>
          <a:prstGeom prst="rect">
            <a:avLst/>
          </a:prstGeom>
        </p:spPr>
        <p:txBody>
          <a:bodyPr vert="horz"/>
          <a:lstStyle>
            <a:lvl1pPr marL="228600" indent="-228600">
              <a:buFont typeface="Wingdings" charset="2"/>
              <a:buChar char="§"/>
              <a:defRPr>
                <a:solidFill>
                  <a:schemeClr val="bg2">
                    <a:lumMod val="50000"/>
                  </a:schemeClr>
                </a:solidFill>
              </a:defRPr>
            </a:lvl1pPr>
            <a:lvl2pPr marL="685800" indent="-228600">
              <a:buFont typeface="Wingdings" charset="2"/>
              <a:buChar char="§"/>
              <a:defRPr>
                <a:solidFill>
                  <a:schemeClr val="bg2">
                    <a:lumMod val="50000"/>
                  </a:schemeClr>
                </a:solidFill>
              </a:defRPr>
            </a:lvl2pPr>
            <a:lvl3pPr marL="1143000" indent="-228600">
              <a:buFont typeface="Wingdings" charset="2"/>
              <a:buChar char="§"/>
              <a:defRPr>
                <a:solidFill>
                  <a:schemeClr val="bg2">
                    <a:lumMod val="50000"/>
                  </a:schemeClr>
                </a:solidFill>
              </a:defRPr>
            </a:lvl3pPr>
            <a:lvl4pPr marL="1600200" indent="-228600">
              <a:buFont typeface="Wingdings" charset="2"/>
              <a:buChar char="§"/>
              <a:defRPr>
                <a:solidFill>
                  <a:schemeClr val="bg2">
                    <a:lumMod val="50000"/>
                  </a:schemeClr>
                </a:solidFill>
              </a:defRPr>
            </a:lvl4pPr>
            <a:lvl5pPr marL="2057400" indent="-228600">
              <a:buFont typeface="Wingdings" charset="2"/>
              <a:buChar char="§"/>
              <a:defRPr>
                <a:solidFill>
                  <a:schemeClr val="bg2">
                    <a:lumMod val="50000"/>
                  </a:schemeClr>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0" name="Title 9"/>
          <p:cNvSpPr>
            <a:spLocks noGrp="1"/>
          </p:cNvSpPr>
          <p:nvPr>
            <p:ph type="title"/>
          </p:nvPr>
        </p:nvSpPr>
        <p:spPr>
          <a:xfrm>
            <a:off x="320399" y="2872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170587851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all out box">
    <p:spTree>
      <p:nvGrpSpPr>
        <p:cNvPr id="1" name=""/>
        <p:cNvGrpSpPr/>
        <p:nvPr/>
      </p:nvGrpSpPr>
      <p:grpSpPr>
        <a:xfrm>
          <a:off x="0" y="0"/>
          <a:ext cx="0" cy="0"/>
          <a:chOff x="0" y="0"/>
          <a:chExt cx="0" cy="0"/>
        </a:xfrm>
      </p:grpSpPr>
      <p:sp>
        <p:nvSpPr>
          <p:cNvPr id="2" name="Title 1"/>
          <p:cNvSpPr>
            <a:spLocks noGrp="1"/>
          </p:cNvSpPr>
          <p:nvPr>
            <p:ph type="title"/>
          </p:nvPr>
        </p:nvSpPr>
        <p:spPr>
          <a:xfrm>
            <a:off x="370695" y="3375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
        <p:nvSpPr>
          <p:cNvPr id="6" name="Text Placeholder 5"/>
          <p:cNvSpPr>
            <a:spLocks noGrp="1"/>
          </p:cNvSpPr>
          <p:nvPr>
            <p:ph type="body" sz="quarter" idx="10"/>
          </p:nvPr>
        </p:nvSpPr>
        <p:spPr>
          <a:xfrm>
            <a:off x="904875" y="2389188"/>
            <a:ext cx="3219450" cy="3117850"/>
          </a:xfrm>
          <a:prstGeom prst="rect">
            <a:avLst/>
          </a:prstGeom>
          <a:solidFill>
            <a:srgbClr val="8CC738"/>
          </a:solidFill>
          <a:effectLst>
            <a:outerShdw blurRad="50800" dist="38100" dir="5400000" algn="t" rotWithShape="0">
              <a:prstClr val="black">
                <a:alpha val="40000"/>
              </a:prstClr>
            </a:outerShdw>
          </a:effectLst>
        </p:spPr>
        <p:txBody>
          <a:bodyPr vert="horz"/>
          <a:lstStyle>
            <a:lvl1pPr marL="228600" indent="-228600">
              <a:buFont typeface="Wingdings" charset="2"/>
              <a:buChar char="§"/>
              <a:defRPr>
                <a:solidFill>
                  <a:srgbClr val="1B2F7F"/>
                </a:solidFill>
              </a:defRPr>
            </a:lvl1pPr>
            <a:lvl2pPr marL="685800" indent="-228600">
              <a:buFont typeface="Wingdings" charset="2"/>
              <a:buChar char="§"/>
              <a:defRPr>
                <a:solidFill>
                  <a:srgbClr val="1B2F7F"/>
                </a:solidFill>
              </a:defRPr>
            </a:lvl2pPr>
            <a:lvl3pPr marL="1143000" indent="-228600">
              <a:buFont typeface="Wingdings" charset="2"/>
              <a:buChar char="§"/>
              <a:defRPr>
                <a:solidFill>
                  <a:srgbClr val="1B2F7F"/>
                </a:solidFill>
              </a:defRPr>
            </a:lvl3pPr>
            <a:lvl4pPr marL="1600200" indent="-228600">
              <a:buFont typeface="Wingdings" charset="2"/>
              <a:buChar char="§"/>
              <a:defRPr>
                <a:solidFill>
                  <a:srgbClr val="1B2F7F"/>
                </a:solidFill>
              </a:defRPr>
            </a:lvl4pPr>
            <a:lvl5pPr marL="2057400" indent="-228600">
              <a:buFont typeface="Wingdings" charset="2"/>
              <a:buChar char="§"/>
              <a:defRPr>
                <a:solidFill>
                  <a:srgbClr val="1B2F7F"/>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141713900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307825" y="324938"/>
            <a:ext cx="10972800" cy="1143000"/>
          </a:xfrm>
          <a:prstGeom prst="rect">
            <a:avLst/>
          </a:prstGeom>
        </p:spPr>
        <p:txBody>
          <a:bodyPr vert="horz"/>
          <a:lstStyle>
            <a:lvl1pPr>
              <a:defRPr sz="4000" b="1">
                <a:solidFill>
                  <a:schemeClr val="bg1"/>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109513232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7" name="Rectangle 6"/>
          <p:cNvSpPr/>
          <p:nvPr/>
        </p:nvSpPr>
        <p:spPr>
          <a:xfrm>
            <a:off x="597455" y="3085765"/>
            <a:ext cx="10986811"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774923" y="990600"/>
            <a:ext cx="10653003" cy="1504844"/>
          </a:xfrm>
          <a:prstGeom prst="rect">
            <a:avLst/>
          </a:prstGeo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774923" y="2495445"/>
            <a:ext cx="10653003" cy="590321"/>
          </a:xfrm>
          <a:prstGeom prst="rect">
            <a:avLst/>
          </a:prstGeo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412436" y="5956137"/>
            <a:ext cx="2844800" cy="365125"/>
          </a:xfrm>
          <a:prstGeom prst="rect">
            <a:avLst/>
          </a:prstGeom>
        </p:spPr>
        <p:txBody>
          <a:bodyPr/>
          <a:lstStyle>
            <a:lvl1pPr>
              <a:defRPr>
                <a:solidFill>
                  <a:schemeClr val="accent1">
                    <a:lumMod val="75000"/>
                    <a:lumOff val="25000"/>
                  </a:schemeClr>
                </a:solidFill>
              </a:defRPr>
            </a:lvl1pPr>
          </a:lstStyle>
          <a:p>
            <a:fld id="{B61BEF0D-F0BB-DE4B-95CE-6DB70DBA9567}" type="datetimeFigureOut">
              <a:rPr lang="en-US" smtClean="0">
                <a:solidFill>
                  <a:srgbClr val="5B9BD5">
                    <a:lumMod val="75000"/>
                    <a:lumOff val="25000"/>
                  </a:srgbClr>
                </a:solidFill>
              </a:rPr>
              <a:pPr/>
              <a:t>9/29/2021</a:t>
            </a:fld>
            <a:endParaRPr lang="en-US" dirty="0">
              <a:solidFill>
                <a:srgbClr val="5B9BD5">
                  <a:lumMod val="75000"/>
                  <a:lumOff val="25000"/>
                </a:srgbClr>
              </a:solidFill>
            </a:endParaRPr>
          </a:p>
        </p:txBody>
      </p:sp>
      <p:sp>
        <p:nvSpPr>
          <p:cNvPr id="5" name="Footer Placeholder 4"/>
          <p:cNvSpPr>
            <a:spLocks noGrp="1"/>
          </p:cNvSpPr>
          <p:nvPr>
            <p:ph type="ftr" sz="quarter" idx="11"/>
          </p:nvPr>
        </p:nvSpPr>
        <p:spPr>
          <a:xfrm>
            <a:off x="774924" y="5951811"/>
            <a:ext cx="6494113" cy="365125"/>
          </a:xfrm>
          <a:prstGeom prst="rect">
            <a:avLst/>
          </a:prstGeom>
        </p:spPr>
        <p:txBody>
          <a:bodyPr/>
          <a:lstStyle>
            <a:lvl1pPr>
              <a:defRPr>
                <a:solidFill>
                  <a:schemeClr val="accent1">
                    <a:lumMod val="75000"/>
                    <a:lumOff val="25000"/>
                  </a:schemeClr>
                </a:solidFill>
              </a:defRPr>
            </a:lvl1pPr>
          </a:lstStyle>
          <a:p>
            <a:endParaRPr lang="en-US" dirty="0">
              <a:solidFill>
                <a:srgbClr val="5B9BD5">
                  <a:lumMod val="75000"/>
                  <a:lumOff val="25000"/>
                </a:srgbClr>
              </a:solidFill>
            </a:endParaRPr>
          </a:p>
        </p:txBody>
      </p:sp>
      <p:sp>
        <p:nvSpPr>
          <p:cNvPr id="6" name="Slide Number Placeholder 5"/>
          <p:cNvSpPr>
            <a:spLocks noGrp="1"/>
          </p:cNvSpPr>
          <p:nvPr>
            <p:ph type="sldNum" sz="quarter" idx="12"/>
          </p:nvPr>
        </p:nvSpPr>
        <p:spPr>
          <a:xfrm>
            <a:off x="10400635" y="5956137"/>
            <a:ext cx="1027291" cy="365125"/>
          </a:xfrm>
          <a:prstGeom prst="rect">
            <a:avLst/>
          </a:prstGeom>
        </p:spPr>
        <p:txBody>
          <a:bodyPr/>
          <a:lstStyle>
            <a:lvl1pPr>
              <a:defRPr>
                <a:solidFill>
                  <a:schemeClr val="accent1">
                    <a:lumMod val="75000"/>
                    <a:lumOff val="25000"/>
                  </a:schemeClr>
                </a:solidFill>
              </a:defRPr>
            </a:lvl1pPr>
          </a:lstStyle>
          <a:p>
            <a:fld id="{D57F1E4F-1CFF-5643-939E-217C01CDF565}" type="slidenum">
              <a:rPr lang="en-US" smtClean="0">
                <a:solidFill>
                  <a:srgbClr val="5B9BD5">
                    <a:lumMod val="75000"/>
                    <a:lumOff val="25000"/>
                  </a:srgbClr>
                </a:solidFill>
              </a:rPr>
              <a:pPr/>
              <a:t>‹#›</a:t>
            </a:fld>
            <a:endParaRPr lang="en-US" dirty="0">
              <a:solidFill>
                <a:srgbClr val="5B9BD5">
                  <a:lumMod val="75000"/>
                  <a:lumOff val="25000"/>
                </a:srgbClr>
              </a:solidFill>
            </a:endParaRPr>
          </a:p>
        </p:txBody>
      </p:sp>
    </p:spTree>
    <p:extLst>
      <p:ext uri="{BB962C8B-B14F-4D97-AF65-F5344CB8AC3E}">
        <p14:creationId xmlns:p14="http://schemas.microsoft.com/office/powerpoint/2010/main" val="99862490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prstClr val="black"/>
                </a:solidFill>
              </a:rPr>
              <a:pPr/>
              <a:t>9/29/2021</a:t>
            </a:fld>
            <a:endParaRPr lang="en-US" dirty="0">
              <a:solidFill>
                <a:prstClr val="black"/>
              </a:solidFill>
            </a:endParaRPr>
          </a:p>
        </p:txBody>
      </p:sp>
      <p:sp>
        <p:nvSpPr>
          <p:cNvPr id="3" name="Footer Placeholder 2"/>
          <p:cNvSpPr>
            <a:spLocks noGrp="1"/>
          </p:cNvSpPr>
          <p:nvPr>
            <p:ph type="ftr" sz="quarter" idx="11"/>
          </p:nvPr>
        </p:nvSpPr>
        <p:spPr>
          <a:xfrm>
            <a:off x="774924" y="5951811"/>
            <a:ext cx="6494113" cy="365125"/>
          </a:xfrm>
          <a:prstGeom prst="rect">
            <a:avLst/>
          </a:prstGeom>
        </p:spPr>
        <p:txBody>
          <a:bodyPr/>
          <a:lstStyle/>
          <a:p>
            <a:endParaRPr lang="en-US" dirty="0">
              <a:solidFill>
                <a:prstClr val="black"/>
              </a:solidFill>
            </a:endParaRPr>
          </a:p>
        </p:txBody>
      </p:sp>
      <p:sp>
        <p:nvSpPr>
          <p:cNvPr id="4" name="Slide Number Placeholder 3"/>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45515849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597457" y="599726"/>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3" y="687475"/>
            <a:ext cx="10653003" cy="1083329"/>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774924" y="2228003"/>
            <a:ext cx="5199369" cy="3633047"/>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709" y="2228004"/>
            <a:ext cx="5210216" cy="3633047"/>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srgbClr val="4590B8"/>
                </a:solidFill>
              </a:rPr>
              <a:pPr/>
              <a:t>9/29/2021</a:t>
            </a:fld>
            <a:endParaRPr lang="en-US" dirty="0">
              <a:solidFill>
                <a:srgbClr val="4590B8"/>
              </a:solidFill>
            </a:endParaRPr>
          </a:p>
        </p:txBody>
      </p:sp>
      <p:sp>
        <p:nvSpPr>
          <p:cNvPr id="6" name="Footer Placeholder 5"/>
          <p:cNvSpPr>
            <a:spLocks noGrp="1"/>
          </p:cNvSpPr>
          <p:nvPr>
            <p:ph type="ftr" sz="quarter" idx="11"/>
          </p:nvPr>
        </p:nvSpPr>
        <p:spPr>
          <a:xfrm>
            <a:off x="774924" y="5951811"/>
            <a:ext cx="6494113" cy="365125"/>
          </a:xfrm>
          <a:prstGeom prst="rect">
            <a:avLst/>
          </a:prstGeom>
        </p:spPr>
        <p:txBody>
          <a:bodyPr/>
          <a:lstStyle/>
          <a:p>
            <a:endParaRPr lang="en-US" dirty="0">
              <a:solidFill>
                <a:srgbClr val="4590B8"/>
              </a:solidFill>
            </a:endParaRPr>
          </a:p>
        </p:txBody>
      </p:sp>
      <p:sp>
        <p:nvSpPr>
          <p:cNvPr id="7" name="Slide Number Placeholder 6"/>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srgbClr val="4590B8"/>
                </a:solidFill>
              </a:rPr>
              <a:pPr/>
              <a:t>‹#›</a:t>
            </a:fld>
            <a:endParaRPr lang="en-US" dirty="0">
              <a:solidFill>
                <a:srgbClr val="4590B8"/>
              </a:solidFill>
            </a:endParaRPr>
          </a:p>
        </p:txBody>
      </p:sp>
    </p:spTree>
    <p:extLst>
      <p:ext uri="{BB962C8B-B14F-4D97-AF65-F5344CB8AC3E}">
        <p14:creationId xmlns:p14="http://schemas.microsoft.com/office/powerpoint/2010/main" val="264295200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6" name="Rectangle 5"/>
          <p:cNvSpPr>
            <a:spLocks noChangeAspect="1"/>
          </p:cNvSpPr>
          <p:nvPr/>
        </p:nvSpPr>
        <p:spPr>
          <a:xfrm>
            <a:off x="597457" y="599726"/>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3" y="687475"/>
            <a:ext cx="10653003" cy="1083329"/>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prstClr val="black"/>
                </a:solidFill>
              </a:rPr>
              <a:pPr/>
              <a:t>9/29/2021</a:t>
            </a:fld>
            <a:endParaRPr lang="en-US" dirty="0">
              <a:solidFill>
                <a:prstClr val="black"/>
              </a:solidFill>
            </a:endParaRPr>
          </a:p>
        </p:txBody>
      </p:sp>
      <p:sp>
        <p:nvSpPr>
          <p:cNvPr id="4" name="Footer Placeholder 3"/>
          <p:cNvSpPr>
            <a:spLocks noGrp="1"/>
          </p:cNvSpPr>
          <p:nvPr>
            <p:ph type="ftr" sz="quarter" idx="11"/>
          </p:nvPr>
        </p:nvSpPr>
        <p:spPr>
          <a:xfrm>
            <a:off x="774924" y="5951811"/>
            <a:ext cx="6494113" cy="365125"/>
          </a:xfrm>
          <a:prstGeom prst="rect">
            <a:avLst/>
          </a:prstGeom>
        </p:spPr>
        <p:txBody>
          <a:bodyPr/>
          <a:lstStyle/>
          <a:p>
            <a:endParaRPr lang="en-US" dirty="0">
              <a:solidFill>
                <a:prstClr val="black"/>
              </a:solidFill>
            </a:endParaRPr>
          </a:p>
        </p:txBody>
      </p:sp>
      <p:sp>
        <p:nvSpPr>
          <p:cNvPr id="5" name="Slide Number Placeholder 4"/>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32496885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603529" y="5141974"/>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5" y="3036573"/>
            <a:ext cx="10653001" cy="1504844"/>
          </a:xfrm>
          <a:prstGeom prst="rect">
            <a:avLst/>
          </a:prstGeo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774925" y="4541417"/>
            <a:ext cx="10653001" cy="600556"/>
          </a:xfrm>
          <a:prstGeom prst="rect">
            <a:avLst/>
          </a:prstGeo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412436" y="5956137"/>
            <a:ext cx="2844800" cy="365125"/>
          </a:xfrm>
          <a:prstGeom prst="rect">
            <a:avLst/>
          </a:prstGeom>
        </p:spPr>
        <p:txBody>
          <a:bodyPr/>
          <a:lstStyle>
            <a:lvl1pPr>
              <a:defRPr>
                <a:solidFill>
                  <a:schemeClr val="accent1">
                    <a:lumMod val="75000"/>
                    <a:lumOff val="25000"/>
                  </a:schemeClr>
                </a:solidFill>
              </a:defRPr>
            </a:lvl1pPr>
          </a:lstStyle>
          <a:p>
            <a:fld id="{B61BEF0D-F0BB-DE4B-95CE-6DB70DBA9567}" type="datetimeFigureOut">
              <a:rPr lang="en-US" smtClean="0">
                <a:solidFill>
                  <a:srgbClr val="5B9BD5">
                    <a:lumMod val="75000"/>
                    <a:lumOff val="25000"/>
                  </a:srgbClr>
                </a:solidFill>
              </a:rPr>
              <a:pPr/>
              <a:t>9/29/2021</a:t>
            </a:fld>
            <a:endParaRPr lang="en-US" dirty="0">
              <a:solidFill>
                <a:srgbClr val="5B9BD5">
                  <a:lumMod val="75000"/>
                  <a:lumOff val="25000"/>
                </a:srgbClr>
              </a:solidFill>
            </a:endParaRPr>
          </a:p>
        </p:txBody>
      </p:sp>
      <p:sp>
        <p:nvSpPr>
          <p:cNvPr id="5" name="Footer Placeholder 4"/>
          <p:cNvSpPr>
            <a:spLocks noGrp="1"/>
          </p:cNvSpPr>
          <p:nvPr>
            <p:ph type="ftr" sz="quarter" idx="11"/>
          </p:nvPr>
        </p:nvSpPr>
        <p:spPr>
          <a:xfrm>
            <a:off x="774924" y="5951811"/>
            <a:ext cx="6494113" cy="365125"/>
          </a:xfrm>
          <a:prstGeom prst="rect">
            <a:avLst/>
          </a:prstGeom>
        </p:spPr>
        <p:txBody>
          <a:bodyPr/>
          <a:lstStyle>
            <a:lvl1pPr>
              <a:defRPr>
                <a:solidFill>
                  <a:schemeClr val="accent1">
                    <a:lumMod val="75000"/>
                    <a:lumOff val="25000"/>
                  </a:schemeClr>
                </a:solidFill>
              </a:defRPr>
            </a:lvl1pPr>
          </a:lstStyle>
          <a:p>
            <a:endParaRPr lang="en-US" dirty="0">
              <a:solidFill>
                <a:srgbClr val="5B9BD5">
                  <a:lumMod val="75000"/>
                  <a:lumOff val="25000"/>
                </a:srgbClr>
              </a:solidFill>
            </a:endParaRPr>
          </a:p>
        </p:txBody>
      </p:sp>
      <p:sp>
        <p:nvSpPr>
          <p:cNvPr id="6" name="Slide Number Placeholder 5"/>
          <p:cNvSpPr>
            <a:spLocks noGrp="1"/>
          </p:cNvSpPr>
          <p:nvPr>
            <p:ph type="sldNum" sz="quarter" idx="12"/>
          </p:nvPr>
        </p:nvSpPr>
        <p:spPr>
          <a:xfrm>
            <a:off x="10400635" y="5956137"/>
            <a:ext cx="1027291" cy="365125"/>
          </a:xfrm>
          <a:prstGeom prst="rect">
            <a:avLst/>
          </a:prstGeom>
        </p:spPr>
        <p:txBody>
          <a:bodyPr/>
          <a:lstStyle>
            <a:lvl1pPr>
              <a:defRPr>
                <a:solidFill>
                  <a:schemeClr val="accent1">
                    <a:lumMod val="75000"/>
                    <a:lumOff val="25000"/>
                  </a:schemeClr>
                </a:solidFill>
              </a:defRPr>
            </a:lvl1pPr>
          </a:lstStyle>
          <a:p>
            <a:fld id="{D57F1E4F-1CFF-5643-939E-217C01CDF565}" type="slidenum">
              <a:rPr lang="en-US" smtClean="0">
                <a:solidFill>
                  <a:srgbClr val="5B9BD5">
                    <a:lumMod val="75000"/>
                    <a:lumOff val="25000"/>
                  </a:srgbClr>
                </a:solidFill>
              </a:rPr>
              <a:pPr/>
              <a:t>‹#›</a:t>
            </a:fld>
            <a:endParaRPr lang="en-US" dirty="0">
              <a:solidFill>
                <a:srgbClr val="5B9BD5">
                  <a:lumMod val="75000"/>
                  <a:lumOff val="25000"/>
                </a:srgbClr>
              </a:solidFill>
            </a:endParaRPr>
          </a:p>
        </p:txBody>
      </p:sp>
    </p:spTree>
    <p:extLst>
      <p:ext uri="{BB962C8B-B14F-4D97-AF65-F5344CB8AC3E}">
        <p14:creationId xmlns:p14="http://schemas.microsoft.com/office/powerpoint/2010/main" val="295814176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8" name="Rectangle 7"/>
          <p:cNvSpPr/>
          <p:nvPr userDrawn="1"/>
        </p:nvSpPr>
        <p:spPr>
          <a:xfrm>
            <a:off x="0" y="209853"/>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endParaRPr>
          </a:p>
        </p:txBody>
      </p:sp>
      <p:sp>
        <p:nvSpPr>
          <p:cNvPr id="3" name="Text Placeholder 2"/>
          <p:cNvSpPr>
            <a:spLocks noGrp="1"/>
          </p:cNvSpPr>
          <p:nvPr>
            <p:ph type="body" sz="quarter" idx="10"/>
          </p:nvPr>
        </p:nvSpPr>
        <p:spPr>
          <a:xfrm>
            <a:off x="679450" y="1824038"/>
            <a:ext cx="8599488" cy="4413250"/>
          </a:xfrm>
          <a:prstGeom prst="rect">
            <a:avLst/>
          </a:prstGeom>
        </p:spPr>
        <p:txBody>
          <a:bodyPr vert="horz"/>
          <a:lstStyle>
            <a:lvl1pPr marL="228600" indent="-228600">
              <a:buFont typeface="Wingdings" charset="2"/>
              <a:buChar char="§"/>
              <a:defRPr>
                <a:solidFill>
                  <a:schemeClr val="bg2">
                    <a:lumMod val="50000"/>
                  </a:schemeClr>
                </a:solidFill>
              </a:defRPr>
            </a:lvl1pPr>
            <a:lvl2pPr marL="685800" indent="-228600">
              <a:buFont typeface="Wingdings" charset="2"/>
              <a:buChar char="§"/>
              <a:defRPr>
                <a:solidFill>
                  <a:schemeClr val="bg2">
                    <a:lumMod val="50000"/>
                  </a:schemeClr>
                </a:solidFill>
              </a:defRPr>
            </a:lvl2pPr>
            <a:lvl3pPr marL="1143000" indent="-228600">
              <a:buFont typeface="Wingdings" charset="2"/>
              <a:buChar char="§"/>
              <a:defRPr>
                <a:solidFill>
                  <a:schemeClr val="bg2">
                    <a:lumMod val="50000"/>
                  </a:schemeClr>
                </a:solidFill>
              </a:defRPr>
            </a:lvl3pPr>
            <a:lvl4pPr marL="1600200" indent="-228600">
              <a:buFont typeface="Wingdings" charset="2"/>
              <a:buChar char="§"/>
              <a:defRPr>
                <a:solidFill>
                  <a:schemeClr val="bg2">
                    <a:lumMod val="50000"/>
                  </a:schemeClr>
                </a:solidFill>
              </a:defRPr>
            </a:lvl4pPr>
            <a:lvl5pPr marL="2057400" indent="-228600">
              <a:buFont typeface="Wingdings" charset="2"/>
              <a:buChar char="§"/>
              <a:defRPr>
                <a:solidFill>
                  <a:schemeClr val="bg2">
                    <a:lumMod val="50000"/>
                  </a:schemeClr>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0" name="Title 9"/>
          <p:cNvSpPr>
            <a:spLocks noGrp="1"/>
          </p:cNvSpPr>
          <p:nvPr>
            <p:ph type="title"/>
          </p:nvPr>
        </p:nvSpPr>
        <p:spPr>
          <a:xfrm>
            <a:off x="320399" y="2872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225039982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all out box">
    <p:spTree>
      <p:nvGrpSpPr>
        <p:cNvPr id="1" name=""/>
        <p:cNvGrpSpPr/>
        <p:nvPr/>
      </p:nvGrpSpPr>
      <p:grpSpPr>
        <a:xfrm>
          <a:off x="0" y="0"/>
          <a:ext cx="0" cy="0"/>
          <a:chOff x="0" y="0"/>
          <a:chExt cx="0" cy="0"/>
        </a:xfrm>
      </p:grpSpPr>
      <p:sp>
        <p:nvSpPr>
          <p:cNvPr id="2" name="Title 1"/>
          <p:cNvSpPr>
            <a:spLocks noGrp="1"/>
          </p:cNvSpPr>
          <p:nvPr>
            <p:ph type="title"/>
          </p:nvPr>
        </p:nvSpPr>
        <p:spPr>
          <a:xfrm>
            <a:off x="370695" y="3375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
        <p:nvSpPr>
          <p:cNvPr id="6" name="Text Placeholder 5"/>
          <p:cNvSpPr>
            <a:spLocks noGrp="1"/>
          </p:cNvSpPr>
          <p:nvPr>
            <p:ph type="body" sz="quarter" idx="10"/>
          </p:nvPr>
        </p:nvSpPr>
        <p:spPr>
          <a:xfrm>
            <a:off x="904875" y="2389188"/>
            <a:ext cx="3219450" cy="3117850"/>
          </a:xfrm>
          <a:prstGeom prst="rect">
            <a:avLst/>
          </a:prstGeom>
          <a:solidFill>
            <a:srgbClr val="8CC738"/>
          </a:solidFill>
          <a:effectLst>
            <a:outerShdw blurRad="50800" dist="38100" dir="5400000" algn="t" rotWithShape="0">
              <a:prstClr val="black">
                <a:alpha val="40000"/>
              </a:prstClr>
            </a:outerShdw>
          </a:effectLst>
        </p:spPr>
        <p:txBody>
          <a:bodyPr vert="horz"/>
          <a:lstStyle>
            <a:lvl1pPr marL="228600" indent="-228600">
              <a:buFont typeface="Wingdings" charset="2"/>
              <a:buChar char="§"/>
              <a:defRPr>
                <a:solidFill>
                  <a:srgbClr val="1B2F7F"/>
                </a:solidFill>
              </a:defRPr>
            </a:lvl1pPr>
            <a:lvl2pPr marL="685800" indent="-228600">
              <a:buFont typeface="Wingdings" charset="2"/>
              <a:buChar char="§"/>
              <a:defRPr>
                <a:solidFill>
                  <a:srgbClr val="1B2F7F"/>
                </a:solidFill>
              </a:defRPr>
            </a:lvl2pPr>
            <a:lvl3pPr marL="1143000" indent="-228600">
              <a:buFont typeface="Wingdings" charset="2"/>
              <a:buChar char="§"/>
              <a:defRPr>
                <a:solidFill>
                  <a:srgbClr val="1B2F7F"/>
                </a:solidFill>
              </a:defRPr>
            </a:lvl3pPr>
            <a:lvl4pPr marL="1600200" indent="-228600">
              <a:buFont typeface="Wingdings" charset="2"/>
              <a:buChar char="§"/>
              <a:defRPr>
                <a:solidFill>
                  <a:srgbClr val="1B2F7F"/>
                </a:solidFill>
              </a:defRPr>
            </a:lvl4pPr>
            <a:lvl5pPr marL="2057400" indent="-228600">
              <a:buFont typeface="Wingdings" charset="2"/>
              <a:buChar char="§"/>
              <a:defRPr>
                <a:solidFill>
                  <a:srgbClr val="1B2F7F"/>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2234317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307825" y="324938"/>
            <a:ext cx="10972800" cy="1143000"/>
          </a:xfrm>
          <a:prstGeom prst="rect">
            <a:avLst/>
          </a:prstGeom>
        </p:spPr>
        <p:txBody>
          <a:bodyPr vert="horz"/>
          <a:lstStyle>
            <a:lvl1pPr>
              <a:defRPr sz="4000" b="1">
                <a:solidFill>
                  <a:schemeClr val="bg1"/>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390478136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307825" y="324938"/>
            <a:ext cx="10972800" cy="1143000"/>
          </a:xfrm>
          <a:prstGeom prst="rect">
            <a:avLst/>
          </a:prstGeom>
        </p:spPr>
        <p:txBody>
          <a:bodyPr vert="horz"/>
          <a:lstStyle>
            <a:lvl1pPr>
              <a:defRPr sz="4000" b="1">
                <a:solidFill>
                  <a:schemeClr val="bg1"/>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391228796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7" name="Rectangle 6"/>
          <p:cNvSpPr/>
          <p:nvPr/>
        </p:nvSpPr>
        <p:spPr>
          <a:xfrm>
            <a:off x="597455" y="3085765"/>
            <a:ext cx="10986811"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774923" y="990600"/>
            <a:ext cx="10653003" cy="1504844"/>
          </a:xfrm>
          <a:prstGeom prst="rect">
            <a:avLst/>
          </a:prstGeo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774923" y="2495445"/>
            <a:ext cx="10653003" cy="590321"/>
          </a:xfrm>
          <a:prstGeom prst="rect">
            <a:avLst/>
          </a:prstGeo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412436" y="5956137"/>
            <a:ext cx="2844800" cy="365125"/>
          </a:xfrm>
          <a:prstGeom prst="rect">
            <a:avLst/>
          </a:prstGeom>
        </p:spPr>
        <p:txBody>
          <a:bodyPr/>
          <a:lstStyle>
            <a:lvl1pPr>
              <a:defRPr>
                <a:solidFill>
                  <a:schemeClr val="accent1">
                    <a:lumMod val="75000"/>
                    <a:lumOff val="25000"/>
                  </a:schemeClr>
                </a:solidFill>
              </a:defRPr>
            </a:lvl1pPr>
          </a:lstStyle>
          <a:p>
            <a:fld id="{B61BEF0D-F0BB-DE4B-95CE-6DB70DBA9567}" type="datetimeFigureOut">
              <a:rPr lang="en-US" smtClean="0">
                <a:solidFill>
                  <a:srgbClr val="5B9BD5">
                    <a:lumMod val="75000"/>
                    <a:lumOff val="25000"/>
                  </a:srgbClr>
                </a:solidFill>
              </a:rPr>
              <a:pPr/>
              <a:t>9/29/2021</a:t>
            </a:fld>
            <a:endParaRPr lang="en-US" dirty="0">
              <a:solidFill>
                <a:srgbClr val="5B9BD5">
                  <a:lumMod val="75000"/>
                  <a:lumOff val="25000"/>
                </a:srgbClr>
              </a:solidFill>
            </a:endParaRPr>
          </a:p>
        </p:txBody>
      </p:sp>
      <p:sp>
        <p:nvSpPr>
          <p:cNvPr id="5" name="Footer Placeholder 4"/>
          <p:cNvSpPr>
            <a:spLocks noGrp="1"/>
          </p:cNvSpPr>
          <p:nvPr>
            <p:ph type="ftr" sz="quarter" idx="11"/>
          </p:nvPr>
        </p:nvSpPr>
        <p:spPr>
          <a:xfrm>
            <a:off x="774924" y="5951811"/>
            <a:ext cx="6494113" cy="365125"/>
          </a:xfrm>
          <a:prstGeom prst="rect">
            <a:avLst/>
          </a:prstGeom>
        </p:spPr>
        <p:txBody>
          <a:bodyPr/>
          <a:lstStyle>
            <a:lvl1pPr>
              <a:defRPr>
                <a:solidFill>
                  <a:schemeClr val="accent1">
                    <a:lumMod val="75000"/>
                    <a:lumOff val="25000"/>
                  </a:schemeClr>
                </a:solidFill>
              </a:defRPr>
            </a:lvl1pPr>
          </a:lstStyle>
          <a:p>
            <a:endParaRPr lang="en-US" dirty="0">
              <a:solidFill>
                <a:srgbClr val="5B9BD5">
                  <a:lumMod val="75000"/>
                  <a:lumOff val="25000"/>
                </a:srgbClr>
              </a:solidFill>
            </a:endParaRPr>
          </a:p>
        </p:txBody>
      </p:sp>
      <p:sp>
        <p:nvSpPr>
          <p:cNvPr id="6" name="Slide Number Placeholder 5"/>
          <p:cNvSpPr>
            <a:spLocks noGrp="1"/>
          </p:cNvSpPr>
          <p:nvPr>
            <p:ph type="sldNum" sz="quarter" idx="12"/>
          </p:nvPr>
        </p:nvSpPr>
        <p:spPr>
          <a:xfrm>
            <a:off x="10400635" y="5956137"/>
            <a:ext cx="1027291" cy="365125"/>
          </a:xfrm>
          <a:prstGeom prst="rect">
            <a:avLst/>
          </a:prstGeom>
        </p:spPr>
        <p:txBody>
          <a:bodyPr/>
          <a:lstStyle>
            <a:lvl1pPr>
              <a:defRPr>
                <a:solidFill>
                  <a:schemeClr val="accent1">
                    <a:lumMod val="75000"/>
                    <a:lumOff val="25000"/>
                  </a:schemeClr>
                </a:solidFill>
              </a:defRPr>
            </a:lvl1pPr>
          </a:lstStyle>
          <a:p>
            <a:fld id="{D57F1E4F-1CFF-5643-939E-217C01CDF565}" type="slidenum">
              <a:rPr lang="en-US" smtClean="0">
                <a:solidFill>
                  <a:srgbClr val="5B9BD5">
                    <a:lumMod val="75000"/>
                    <a:lumOff val="25000"/>
                  </a:srgbClr>
                </a:solidFill>
              </a:rPr>
              <a:pPr/>
              <a:t>‹#›</a:t>
            </a:fld>
            <a:endParaRPr lang="en-US" dirty="0">
              <a:solidFill>
                <a:srgbClr val="5B9BD5">
                  <a:lumMod val="75000"/>
                  <a:lumOff val="25000"/>
                </a:srgbClr>
              </a:solidFill>
            </a:endParaRPr>
          </a:p>
        </p:txBody>
      </p:sp>
    </p:spTree>
    <p:extLst>
      <p:ext uri="{BB962C8B-B14F-4D97-AF65-F5344CB8AC3E}">
        <p14:creationId xmlns:p14="http://schemas.microsoft.com/office/powerpoint/2010/main" val="209160032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prstClr val="black"/>
                </a:solidFill>
              </a:rPr>
              <a:pPr/>
              <a:t>9/29/2021</a:t>
            </a:fld>
            <a:endParaRPr lang="en-US" dirty="0">
              <a:solidFill>
                <a:prstClr val="black"/>
              </a:solidFill>
            </a:endParaRPr>
          </a:p>
        </p:txBody>
      </p:sp>
      <p:sp>
        <p:nvSpPr>
          <p:cNvPr id="3" name="Footer Placeholder 2"/>
          <p:cNvSpPr>
            <a:spLocks noGrp="1"/>
          </p:cNvSpPr>
          <p:nvPr>
            <p:ph type="ftr" sz="quarter" idx="11"/>
          </p:nvPr>
        </p:nvSpPr>
        <p:spPr>
          <a:xfrm>
            <a:off x="774924" y="5951811"/>
            <a:ext cx="6494113" cy="365125"/>
          </a:xfrm>
          <a:prstGeom prst="rect">
            <a:avLst/>
          </a:prstGeom>
        </p:spPr>
        <p:txBody>
          <a:bodyPr/>
          <a:lstStyle/>
          <a:p>
            <a:endParaRPr lang="en-US" dirty="0">
              <a:solidFill>
                <a:prstClr val="black"/>
              </a:solidFill>
            </a:endParaRPr>
          </a:p>
        </p:txBody>
      </p:sp>
      <p:sp>
        <p:nvSpPr>
          <p:cNvPr id="4" name="Slide Number Placeholder 3"/>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50241973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597457" y="599726"/>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3" y="687475"/>
            <a:ext cx="10653003" cy="1083329"/>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774924" y="2228003"/>
            <a:ext cx="5199369" cy="3633047"/>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709" y="2228004"/>
            <a:ext cx="5210216" cy="3633047"/>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srgbClr val="4590B8"/>
                </a:solidFill>
              </a:rPr>
              <a:pPr/>
              <a:t>9/29/2021</a:t>
            </a:fld>
            <a:endParaRPr lang="en-US" dirty="0">
              <a:solidFill>
                <a:srgbClr val="4590B8"/>
              </a:solidFill>
            </a:endParaRPr>
          </a:p>
        </p:txBody>
      </p:sp>
      <p:sp>
        <p:nvSpPr>
          <p:cNvPr id="6" name="Footer Placeholder 5"/>
          <p:cNvSpPr>
            <a:spLocks noGrp="1"/>
          </p:cNvSpPr>
          <p:nvPr>
            <p:ph type="ftr" sz="quarter" idx="11"/>
          </p:nvPr>
        </p:nvSpPr>
        <p:spPr>
          <a:xfrm>
            <a:off x="774924" y="5951811"/>
            <a:ext cx="6494113" cy="365125"/>
          </a:xfrm>
          <a:prstGeom prst="rect">
            <a:avLst/>
          </a:prstGeom>
        </p:spPr>
        <p:txBody>
          <a:bodyPr/>
          <a:lstStyle/>
          <a:p>
            <a:endParaRPr lang="en-US" dirty="0">
              <a:solidFill>
                <a:srgbClr val="4590B8"/>
              </a:solidFill>
            </a:endParaRPr>
          </a:p>
        </p:txBody>
      </p:sp>
      <p:sp>
        <p:nvSpPr>
          <p:cNvPr id="7" name="Slide Number Placeholder 6"/>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srgbClr val="4590B8"/>
                </a:solidFill>
              </a:rPr>
              <a:pPr/>
              <a:t>‹#›</a:t>
            </a:fld>
            <a:endParaRPr lang="en-US" dirty="0">
              <a:solidFill>
                <a:srgbClr val="4590B8"/>
              </a:solidFill>
            </a:endParaRPr>
          </a:p>
        </p:txBody>
      </p:sp>
    </p:spTree>
    <p:extLst>
      <p:ext uri="{BB962C8B-B14F-4D97-AF65-F5344CB8AC3E}">
        <p14:creationId xmlns:p14="http://schemas.microsoft.com/office/powerpoint/2010/main" val="412923167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6" name="Rectangle 5"/>
          <p:cNvSpPr>
            <a:spLocks noChangeAspect="1"/>
          </p:cNvSpPr>
          <p:nvPr/>
        </p:nvSpPr>
        <p:spPr>
          <a:xfrm>
            <a:off x="597457" y="599726"/>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3" y="687475"/>
            <a:ext cx="10653003" cy="1083329"/>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prstClr val="black"/>
                </a:solidFill>
              </a:rPr>
              <a:pPr/>
              <a:t>9/29/2021</a:t>
            </a:fld>
            <a:endParaRPr lang="en-US" dirty="0">
              <a:solidFill>
                <a:prstClr val="black"/>
              </a:solidFill>
            </a:endParaRPr>
          </a:p>
        </p:txBody>
      </p:sp>
      <p:sp>
        <p:nvSpPr>
          <p:cNvPr id="4" name="Footer Placeholder 3"/>
          <p:cNvSpPr>
            <a:spLocks noGrp="1"/>
          </p:cNvSpPr>
          <p:nvPr>
            <p:ph type="ftr" sz="quarter" idx="11"/>
          </p:nvPr>
        </p:nvSpPr>
        <p:spPr>
          <a:xfrm>
            <a:off x="774924" y="5951811"/>
            <a:ext cx="6494113" cy="365125"/>
          </a:xfrm>
          <a:prstGeom prst="rect">
            <a:avLst/>
          </a:prstGeom>
        </p:spPr>
        <p:txBody>
          <a:bodyPr/>
          <a:lstStyle/>
          <a:p>
            <a:endParaRPr lang="en-US" dirty="0">
              <a:solidFill>
                <a:prstClr val="black"/>
              </a:solidFill>
            </a:endParaRPr>
          </a:p>
        </p:txBody>
      </p:sp>
      <p:sp>
        <p:nvSpPr>
          <p:cNvPr id="5" name="Slide Number Placeholder 4"/>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46897642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603529" y="5141974"/>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5" y="3036573"/>
            <a:ext cx="10653001" cy="1504844"/>
          </a:xfrm>
          <a:prstGeom prst="rect">
            <a:avLst/>
          </a:prstGeo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774925" y="4541417"/>
            <a:ext cx="10653001" cy="600556"/>
          </a:xfrm>
          <a:prstGeom prst="rect">
            <a:avLst/>
          </a:prstGeo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412436" y="5956137"/>
            <a:ext cx="2844800" cy="365125"/>
          </a:xfrm>
          <a:prstGeom prst="rect">
            <a:avLst/>
          </a:prstGeom>
        </p:spPr>
        <p:txBody>
          <a:bodyPr/>
          <a:lstStyle>
            <a:lvl1pPr>
              <a:defRPr>
                <a:solidFill>
                  <a:schemeClr val="accent1">
                    <a:lumMod val="75000"/>
                    <a:lumOff val="25000"/>
                  </a:schemeClr>
                </a:solidFill>
              </a:defRPr>
            </a:lvl1pPr>
          </a:lstStyle>
          <a:p>
            <a:fld id="{B61BEF0D-F0BB-DE4B-95CE-6DB70DBA9567}" type="datetimeFigureOut">
              <a:rPr lang="en-US" smtClean="0">
                <a:solidFill>
                  <a:srgbClr val="5B9BD5">
                    <a:lumMod val="75000"/>
                    <a:lumOff val="25000"/>
                  </a:srgbClr>
                </a:solidFill>
              </a:rPr>
              <a:pPr/>
              <a:t>9/29/2021</a:t>
            </a:fld>
            <a:endParaRPr lang="en-US" dirty="0">
              <a:solidFill>
                <a:srgbClr val="5B9BD5">
                  <a:lumMod val="75000"/>
                  <a:lumOff val="25000"/>
                </a:srgbClr>
              </a:solidFill>
            </a:endParaRPr>
          </a:p>
        </p:txBody>
      </p:sp>
      <p:sp>
        <p:nvSpPr>
          <p:cNvPr id="5" name="Footer Placeholder 4"/>
          <p:cNvSpPr>
            <a:spLocks noGrp="1"/>
          </p:cNvSpPr>
          <p:nvPr>
            <p:ph type="ftr" sz="quarter" idx="11"/>
          </p:nvPr>
        </p:nvSpPr>
        <p:spPr>
          <a:xfrm>
            <a:off x="774924" y="5951811"/>
            <a:ext cx="6494113" cy="365125"/>
          </a:xfrm>
          <a:prstGeom prst="rect">
            <a:avLst/>
          </a:prstGeom>
        </p:spPr>
        <p:txBody>
          <a:bodyPr/>
          <a:lstStyle>
            <a:lvl1pPr>
              <a:defRPr>
                <a:solidFill>
                  <a:schemeClr val="accent1">
                    <a:lumMod val="75000"/>
                    <a:lumOff val="25000"/>
                  </a:schemeClr>
                </a:solidFill>
              </a:defRPr>
            </a:lvl1pPr>
          </a:lstStyle>
          <a:p>
            <a:endParaRPr lang="en-US" dirty="0">
              <a:solidFill>
                <a:srgbClr val="5B9BD5">
                  <a:lumMod val="75000"/>
                  <a:lumOff val="25000"/>
                </a:srgbClr>
              </a:solidFill>
            </a:endParaRPr>
          </a:p>
        </p:txBody>
      </p:sp>
      <p:sp>
        <p:nvSpPr>
          <p:cNvPr id="6" name="Slide Number Placeholder 5"/>
          <p:cNvSpPr>
            <a:spLocks noGrp="1"/>
          </p:cNvSpPr>
          <p:nvPr>
            <p:ph type="sldNum" sz="quarter" idx="12"/>
          </p:nvPr>
        </p:nvSpPr>
        <p:spPr>
          <a:xfrm>
            <a:off x="10400635" y="5956137"/>
            <a:ext cx="1027291" cy="365125"/>
          </a:xfrm>
          <a:prstGeom prst="rect">
            <a:avLst/>
          </a:prstGeom>
        </p:spPr>
        <p:txBody>
          <a:bodyPr/>
          <a:lstStyle>
            <a:lvl1pPr>
              <a:defRPr>
                <a:solidFill>
                  <a:schemeClr val="accent1">
                    <a:lumMod val="75000"/>
                    <a:lumOff val="25000"/>
                  </a:schemeClr>
                </a:solidFill>
              </a:defRPr>
            </a:lvl1pPr>
          </a:lstStyle>
          <a:p>
            <a:fld id="{D57F1E4F-1CFF-5643-939E-217C01CDF565}" type="slidenum">
              <a:rPr lang="en-US" smtClean="0">
                <a:solidFill>
                  <a:srgbClr val="5B9BD5">
                    <a:lumMod val="75000"/>
                    <a:lumOff val="25000"/>
                  </a:srgbClr>
                </a:solidFill>
              </a:rPr>
              <a:pPr/>
              <a:t>‹#›</a:t>
            </a:fld>
            <a:endParaRPr lang="en-US" dirty="0">
              <a:solidFill>
                <a:srgbClr val="5B9BD5">
                  <a:lumMod val="75000"/>
                  <a:lumOff val="25000"/>
                </a:srgbClr>
              </a:solidFill>
            </a:endParaRPr>
          </a:p>
        </p:txBody>
      </p:sp>
    </p:spTree>
    <p:extLst>
      <p:ext uri="{BB962C8B-B14F-4D97-AF65-F5344CB8AC3E}">
        <p14:creationId xmlns:p14="http://schemas.microsoft.com/office/powerpoint/2010/main" val="352870110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8" name="Rectangle 7"/>
          <p:cNvSpPr/>
          <p:nvPr userDrawn="1"/>
        </p:nvSpPr>
        <p:spPr>
          <a:xfrm>
            <a:off x="0" y="209853"/>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endParaRPr>
          </a:p>
        </p:txBody>
      </p:sp>
      <p:sp>
        <p:nvSpPr>
          <p:cNvPr id="3" name="Text Placeholder 2"/>
          <p:cNvSpPr>
            <a:spLocks noGrp="1"/>
          </p:cNvSpPr>
          <p:nvPr>
            <p:ph type="body" sz="quarter" idx="10"/>
          </p:nvPr>
        </p:nvSpPr>
        <p:spPr>
          <a:xfrm>
            <a:off x="679450" y="1824038"/>
            <a:ext cx="8599488" cy="4413250"/>
          </a:xfrm>
          <a:prstGeom prst="rect">
            <a:avLst/>
          </a:prstGeom>
        </p:spPr>
        <p:txBody>
          <a:bodyPr vert="horz"/>
          <a:lstStyle>
            <a:lvl1pPr marL="228600" indent="-228600">
              <a:buFont typeface="Wingdings" charset="2"/>
              <a:buChar char="§"/>
              <a:defRPr>
                <a:solidFill>
                  <a:schemeClr val="bg2">
                    <a:lumMod val="50000"/>
                  </a:schemeClr>
                </a:solidFill>
              </a:defRPr>
            </a:lvl1pPr>
            <a:lvl2pPr marL="685800" indent="-228600">
              <a:buFont typeface="Wingdings" charset="2"/>
              <a:buChar char="§"/>
              <a:defRPr>
                <a:solidFill>
                  <a:schemeClr val="bg2">
                    <a:lumMod val="50000"/>
                  </a:schemeClr>
                </a:solidFill>
              </a:defRPr>
            </a:lvl2pPr>
            <a:lvl3pPr marL="1143000" indent="-228600">
              <a:buFont typeface="Wingdings" charset="2"/>
              <a:buChar char="§"/>
              <a:defRPr>
                <a:solidFill>
                  <a:schemeClr val="bg2">
                    <a:lumMod val="50000"/>
                  </a:schemeClr>
                </a:solidFill>
              </a:defRPr>
            </a:lvl3pPr>
            <a:lvl4pPr marL="1600200" indent="-228600">
              <a:buFont typeface="Wingdings" charset="2"/>
              <a:buChar char="§"/>
              <a:defRPr>
                <a:solidFill>
                  <a:schemeClr val="bg2">
                    <a:lumMod val="50000"/>
                  </a:schemeClr>
                </a:solidFill>
              </a:defRPr>
            </a:lvl4pPr>
            <a:lvl5pPr marL="2057400" indent="-228600">
              <a:buFont typeface="Wingdings" charset="2"/>
              <a:buChar char="§"/>
              <a:defRPr>
                <a:solidFill>
                  <a:schemeClr val="bg2">
                    <a:lumMod val="50000"/>
                  </a:schemeClr>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0" name="Title 9"/>
          <p:cNvSpPr>
            <a:spLocks noGrp="1"/>
          </p:cNvSpPr>
          <p:nvPr>
            <p:ph type="title"/>
          </p:nvPr>
        </p:nvSpPr>
        <p:spPr>
          <a:xfrm>
            <a:off x="320399" y="2872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15682179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all out box">
    <p:spTree>
      <p:nvGrpSpPr>
        <p:cNvPr id="1" name=""/>
        <p:cNvGrpSpPr/>
        <p:nvPr/>
      </p:nvGrpSpPr>
      <p:grpSpPr>
        <a:xfrm>
          <a:off x="0" y="0"/>
          <a:ext cx="0" cy="0"/>
          <a:chOff x="0" y="0"/>
          <a:chExt cx="0" cy="0"/>
        </a:xfrm>
      </p:grpSpPr>
      <p:sp>
        <p:nvSpPr>
          <p:cNvPr id="2" name="Title 1"/>
          <p:cNvSpPr>
            <a:spLocks noGrp="1"/>
          </p:cNvSpPr>
          <p:nvPr>
            <p:ph type="title"/>
          </p:nvPr>
        </p:nvSpPr>
        <p:spPr>
          <a:xfrm>
            <a:off x="370695" y="3375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
        <p:nvSpPr>
          <p:cNvPr id="6" name="Text Placeholder 5"/>
          <p:cNvSpPr>
            <a:spLocks noGrp="1"/>
          </p:cNvSpPr>
          <p:nvPr>
            <p:ph type="body" sz="quarter" idx="10"/>
          </p:nvPr>
        </p:nvSpPr>
        <p:spPr>
          <a:xfrm>
            <a:off x="904875" y="2389188"/>
            <a:ext cx="3219450" cy="3117850"/>
          </a:xfrm>
          <a:prstGeom prst="rect">
            <a:avLst/>
          </a:prstGeom>
          <a:solidFill>
            <a:srgbClr val="8CC738"/>
          </a:solidFill>
          <a:effectLst>
            <a:outerShdw blurRad="50800" dist="38100" dir="5400000" algn="t" rotWithShape="0">
              <a:prstClr val="black">
                <a:alpha val="40000"/>
              </a:prstClr>
            </a:outerShdw>
          </a:effectLst>
        </p:spPr>
        <p:txBody>
          <a:bodyPr vert="horz"/>
          <a:lstStyle>
            <a:lvl1pPr marL="228600" indent="-228600">
              <a:buFont typeface="Wingdings" charset="2"/>
              <a:buChar char="§"/>
              <a:defRPr>
                <a:solidFill>
                  <a:srgbClr val="1B2F7F"/>
                </a:solidFill>
              </a:defRPr>
            </a:lvl1pPr>
            <a:lvl2pPr marL="685800" indent="-228600">
              <a:buFont typeface="Wingdings" charset="2"/>
              <a:buChar char="§"/>
              <a:defRPr>
                <a:solidFill>
                  <a:srgbClr val="1B2F7F"/>
                </a:solidFill>
              </a:defRPr>
            </a:lvl2pPr>
            <a:lvl3pPr marL="1143000" indent="-228600">
              <a:buFont typeface="Wingdings" charset="2"/>
              <a:buChar char="§"/>
              <a:defRPr>
                <a:solidFill>
                  <a:srgbClr val="1B2F7F"/>
                </a:solidFill>
              </a:defRPr>
            </a:lvl3pPr>
            <a:lvl4pPr marL="1600200" indent="-228600">
              <a:buFont typeface="Wingdings" charset="2"/>
              <a:buChar char="§"/>
              <a:defRPr>
                <a:solidFill>
                  <a:srgbClr val="1B2F7F"/>
                </a:solidFill>
              </a:defRPr>
            </a:lvl4pPr>
            <a:lvl5pPr marL="2057400" indent="-228600">
              <a:buFont typeface="Wingdings" charset="2"/>
              <a:buChar char="§"/>
              <a:defRPr>
                <a:solidFill>
                  <a:srgbClr val="1B2F7F"/>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310665185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307825" y="324938"/>
            <a:ext cx="10972800" cy="1143000"/>
          </a:xfrm>
          <a:prstGeom prst="rect">
            <a:avLst/>
          </a:prstGeom>
        </p:spPr>
        <p:txBody>
          <a:bodyPr vert="horz"/>
          <a:lstStyle>
            <a:lvl1pPr>
              <a:defRPr sz="4000" b="1">
                <a:solidFill>
                  <a:schemeClr val="bg1"/>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183403033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8" name="Rectangle 7"/>
          <p:cNvSpPr/>
          <p:nvPr userDrawn="1"/>
        </p:nvSpPr>
        <p:spPr>
          <a:xfrm>
            <a:off x="0" y="209853"/>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endParaRPr>
          </a:p>
        </p:txBody>
      </p:sp>
      <p:sp>
        <p:nvSpPr>
          <p:cNvPr id="3" name="Text Placeholder 2"/>
          <p:cNvSpPr>
            <a:spLocks noGrp="1"/>
          </p:cNvSpPr>
          <p:nvPr>
            <p:ph type="body" sz="quarter" idx="10"/>
          </p:nvPr>
        </p:nvSpPr>
        <p:spPr>
          <a:xfrm>
            <a:off x="679450" y="1824038"/>
            <a:ext cx="8599488" cy="4413250"/>
          </a:xfrm>
          <a:prstGeom prst="rect">
            <a:avLst/>
          </a:prstGeom>
        </p:spPr>
        <p:txBody>
          <a:bodyPr vert="horz"/>
          <a:lstStyle>
            <a:lvl1pPr marL="228600" indent="-228600">
              <a:buFont typeface="Wingdings" charset="2"/>
              <a:buChar char="§"/>
              <a:defRPr>
                <a:solidFill>
                  <a:schemeClr val="bg2">
                    <a:lumMod val="50000"/>
                  </a:schemeClr>
                </a:solidFill>
              </a:defRPr>
            </a:lvl1pPr>
            <a:lvl2pPr marL="685800" indent="-228600">
              <a:buFont typeface="Wingdings" charset="2"/>
              <a:buChar char="§"/>
              <a:defRPr>
                <a:solidFill>
                  <a:schemeClr val="bg2">
                    <a:lumMod val="50000"/>
                  </a:schemeClr>
                </a:solidFill>
              </a:defRPr>
            </a:lvl2pPr>
            <a:lvl3pPr marL="1143000" indent="-228600">
              <a:buFont typeface="Wingdings" charset="2"/>
              <a:buChar char="§"/>
              <a:defRPr>
                <a:solidFill>
                  <a:schemeClr val="bg2">
                    <a:lumMod val="50000"/>
                  </a:schemeClr>
                </a:solidFill>
              </a:defRPr>
            </a:lvl3pPr>
            <a:lvl4pPr marL="1600200" indent="-228600">
              <a:buFont typeface="Wingdings" charset="2"/>
              <a:buChar char="§"/>
              <a:defRPr>
                <a:solidFill>
                  <a:schemeClr val="bg2">
                    <a:lumMod val="50000"/>
                  </a:schemeClr>
                </a:solidFill>
              </a:defRPr>
            </a:lvl4pPr>
            <a:lvl5pPr marL="2057400" indent="-228600">
              <a:buFont typeface="Wingdings" charset="2"/>
              <a:buChar char="§"/>
              <a:defRPr>
                <a:solidFill>
                  <a:schemeClr val="bg2">
                    <a:lumMod val="50000"/>
                  </a:schemeClr>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0" name="Title 9"/>
          <p:cNvSpPr>
            <a:spLocks noGrp="1"/>
          </p:cNvSpPr>
          <p:nvPr>
            <p:ph type="title"/>
          </p:nvPr>
        </p:nvSpPr>
        <p:spPr>
          <a:xfrm>
            <a:off x="320399" y="2872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32487182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7" name="Rectangle 6"/>
          <p:cNvSpPr/>
          <p:nvPr/>
        </p:nvSpPr>
        <p:spPr>
          <a:xfrm>
            <a:off x="597455" y="3085765"/>
            <a:ext cx="10986811"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774923" y="990600"/>
            <a:ext cx="10653003" cy="1504844"/>
          </a:xfrm>
          <a:prstGeom prst="rect">
            <a:avLst/>
          </a:prstGeo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774923" y="2495445"/>
            <a:ext cx="10653003" cy="590321"/>
          </a:xfrm>
          <a:prstGeom prst="rect">
            <a:avLst/>
          </a:prstGeo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412436" y="5956137"/>
            <a:ext cx="2844800" cy="365125"/>
          </a:xfrm>
          <a:prstGeom prst="rect">
            <a:avLst/>
          </a:prstGeom>
        </p:spPr>
        <p:txBody>
          <a:bodyPr/>
          <a:lstStyle>
            <a:lvl1pPr>
              <a:defRPr>
                <a:solidFill>
                  <a:schemeClr val="accent1">
                    <a:lumMod val="75000"/>
                    <a:lumOff val="25000"/>
                  </a:schemeClr>
                </a:solidFill>
              </a:defRPr>
            </a:lvl1pPr>
          </a:lstStyle>
          <a:p>
            <a:fld id="{B61BEF0D-F0BB-DE4B-95CE-6DB70DBA9567}" type="datetimeFigureOut">
              <a:rPr lang="en-US" smtClean="0"/>
              <a:pPr/>
              <a:t>9/29/2021</a:t>
            </a:fld>
            <a:endParaRPr lang="en-US" dirty="0"/>
          </a:p>
        </p:txBody>
      </p:sp>
      <p:sp>
        <p:nvSpPr>
          <p:cNvPr id="5" name="Footer Placeholder 4"/>
          <p:cNvSpPr>
            <a:spLocks noGrp="1"/>
          </p:cNvSpPr>
          <p:nvPr>
            <p:ph type="ftr" sz="quarter" idx="11"/>
          </p:nvPr>
        </p:nvSpPr>
        <p:spPr>
          <a:xfrm>
            <a:off x="774924" y="5951811"/>
            <a:ext cx="6494113" cy="365125"/>
          </a:xfrm>
          <a:prstGeom prst="rect">
            <a:avLst/>
          </a:prstGeo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400635" y="5956137"/>
            <a:ext cx="1027291" cy="365125"/>
          </a:xfrm>
          <a:prstGeom prst="rect">
            <a:avLst/>
          </a:prstGeom>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3212207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all out box">
    <p:spTree>
      <p:nvGrpSpPr>
        <p:cNvPr id="1" name=""/>
        <p:cNvGrpSpPr/>
        <p:nvPr/>
      </p:nvGrpSpPr>
      <p:grpSpPr>
        <a:xfrm>
          <a:off x="0" y="0"/>
          <a:ext cx="0" cy="0"/>
          <a:chOff x="0" y="0"/>
          <a:chExt cx="0" cy="0"/>
        </a:xfrm>
      </p:grpSpPr>
      <p:sp>
        <p:nvSpPr>
          <p:cNvPr id="2" name="Title 1"/>
          <p:cNvSpPr>
            <a:spLocks noGrp="1"/>
          </p:cNvSpPr>
          <p:nvPr>
            <p:ph type="title"/>
          </p:nvPr>
        </p:nvSpPr>
        <p:spPr>
          <a:xfrm>
            <a:off x="370695" y="3375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
        <p:nvSpPr>
          <p:cNvPr id="6" name="Text Placeholder 5"/>
          <p:cNvSpPr>
            <a:spLocks noGrp="1"/>
          </p:cNvSpPr>
          <p:nvPr>
            <p:ph type="body" sz="quarter" idx="10"/>
          </p:nvPr>
        </p:nvSpPr>
        <p:spPr>
          <a:xfrm>
            <a:off x="904875" y="2389188"/>
            <a:ext cx="3219450" cy="3117850"/>
          </a:xfrm>
          <a:prstGeom prst="rect">
            <a:avLst/>
          </a:prstGeom>
          <a:solidFill>
            <a:srgbClr val="8CC738"/>
          </a:solidFill>
          <a:effectLst>
            <a:outerShdw blurRad="50800" dist="38100" dir="5400000" algn="t" rotWithShape="0">
              <a:prstClr val="black">
                <a:alpha val="40000"/>
              </a:prstClr>
            </a:outerShdw>
          </a:effectLst>
        </p:spPr>
        <p:txBody>
          <a:bodyPr vert="horz"/>
          <a:lstStyle>
            <a:lvl1pPr marL="228600" indent="-228600">
              <a:buFont typeface="Wingdings" charset="2"/>
              <a:buChar char="§"/>
              <a:defRPr>
                <a:solidFill>
                  <a:srgbClr val="1B2F7F"/>
                </a:solidFill>
              </a:defRPr>
            </a:lvl1pPr>
            <a:lvl2pPr marL="685800" indent="-228600">
              <a:buFont typeface="Wingdings" charset="2"/>
              <a:buChar char="§"/>
              <a:defRPr>
                <a:solidFill>
                  <a:srgbClr val="1B2F7F"/>
                </a:solidFill>
              </a:defRPr>
            </a:lvl2pPr>
            <a:lvl3pPr marL="1143000" indent="-228600">
              <a:buFont typeface="Wingdings" charset="2"/>
              <a:buChar char="§"/>
              <a:defRPr>
                <a:solidFill>
                  <a:srgbClr val="1B2F7F"/>
                </a:solidFill>
              </a:defRPr>
            </a:lvl3pPr>
            <a:lvl4pPr marL="1600200" indent="-228600">
              <a:buFont typeface="Wingdings" charset="2"/>
              <a:buChar char="§"/>
              <a:defRPr>
                <a:solidFill>
                  <a:srgbClr val="1B2F7F"/>
                </a:solidFill>
              </a:defRPr>
            </a:lvl4pPr>
            <a:lvl5pPr marL="2057400" indent="-228600">
              <a:buFont typeface="Wingdings" charset="2"/>
              <a:buChar char="§"/>
              <a:defRPr>
                <a:solidFill>
                  <a:srgbClr val="1B2F7F"/>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428507442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307825" y="324938"/>
            <a:ext cx="10972800" cy="1143000"/>
          </a:xfrm>
          <a:prstGeom prst="rect">
            <a:avLst/>
          </a:prstGeom>
        </p:spPr>
        <p:txBody>
          <a:bodyPr vert="horz"/>
          <a:lstStyle>
            <a:lvl1pPr>
              <a:defRPr sz="4000" b="1">
                <a:solidFill>
                  <a:schemeClr val="bg1"/>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2606275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pPr/>
              <a:t>9/29/2021</a:t>
            </a:fld>
            <a:endParaRPr lang="en-US" dirty="0"/>
          </a:p>
        </p:txBody>
      </p:sp>
      <p:sp>
        <p:nvSpPr>
          <p:cNvPr id="3" name="Footer Placeholder 2"/>
          <p:cNvSpPr>
            <a:spLocks noGrp="1"/>
          </p:cNvSpPr>
          <p:nvPr>
            <p:ph type="ftr" sz="quarter" idx="11"/>
          </p:nvPr>
        </p:nvSpPr>
        <p:spPr>
          <a:xfrm>
            <a:off x="774924" y="5951811"/>
            <a:ext cx="6494113"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150643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597457" y="599726"/>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3" y="687475"/>
            <a:ext cx="10653003" cy="1083329"/>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774924" y="2228003"/>
            <a:ext cx="5199369" cy="3633047"/>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709" y="2228004"/>
            <a:ext cx="5210216" cy="3633047"/>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srgbClr val="4590B8"/>
                </a:solidFill>
              </a:rPr>
              <a:pPr/>
              <a:t>9/29/2021</a:t>
            </a:fld>
            <a:endParaRPr lang="en-US" dirty="0">
              <a:solidFill>
                <a:srgbClr val="4590B8"/>
              </a:solidFill>
            </a:endParaRPr>
          </a:p>
        </p:txBody>
      </p:sp>
      <p:sp>
        <p:nvSpPr>
          <p:cNvPr id="6" name="Footer Placeholder 5"/>
          <p:cNvSpPr>
            <a:spLocks noGrp="1"/>
          </p:cNvSpPr>
          <p:nvPr>
            <p:ph type="ftr" sz="quarter" idx="11"/>
          </p:nvPr>
        </p:nvSpPr>
        <p:spPr>
          <a:xfrm>
            <a:off x="774924" y="5951811"/>
            <a:ext cx="6494113" cy="365125"/>
          </a:xfrm>
          <a:prstGeom prst="rect">
            <a:avLst/>
          </a:prstGeom>
        </p:spPr>
        <p:txBody>
          <a:bodyPr/>
          <a:lstStyle/>
          <a:p>
            <a:endParaRPr lang="en-US" dirty="0">
              <a:solidFill>
                <a:srgbClr val="4590B8"/>
              </a:solidFill>
            </a:endParaRPr>
          </a:p>
        </p:txBody>
      </p:sp>
      <p:sp>
        <p:nvSpPr>
          <p:cNvPr id="7" name="Slide Number Placeholder 6"/>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srgbClr val="4590B8"/>
                </a:solidFill>
              </a:rPr>
              <a:pPr/>
              <a:t>‹#›</a:t>
            </a:fld>
            <a:endParaRPr lang="en-US" dirty="0">
              <a:solidFill>
                <a:srgbClr val="4590B8"/>
              </a:solidFill>
            </a:endParaRPr>
          </a:p>
        </p:txBody>
      </p:sp>
    </p:spTree>
    <p:extLst>
      <p:ext uri="{BB962C8B-B14F-4D97-AF65-F5344CB8AC3E}">
        <p14:creationId xmlns:p14="http://schemas.microsoft.com/office/powerpoint/2010/main" val="18375206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image" Target="../media/image3.png"/><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image" Target="../media/image5.emf"/><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oleObject" Target="../embeddings/oleObject7.bin"/><Relationship Id="rId5" Type="http://schemas.openxmlformats.org/officeDocument/2006/relationships/slideLayout" Target="../slideLayouts/slideLayout54.xml"/><Relationship Id="rId10" Type="http://schemas.openxmlformats.org/officeDocument/2006/relationships/tags" Target="../tags/tag8.xml"/><Relationship Id="rId4" Type="http://schemas.openxmlformats.org/officeDocument/2006/relationships/slideLayout" Target="../slideLayouts/slideLayout53.xml"/><Relationship Id="rId9" Type="http://schemas.openxmlformats.org/officeDocument/2006/relationships/theme" Target="../theme/theme10.xml"/><Relationship Id="rId14" Type="http://schemas.openxmlformats.org/officeDocument/2006/relationships/image" Target="../media/image4.jp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image" Target="../media/image3.png"/><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image" Target="../media/image5.emf"/><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oleObject" Target="../embeddings/oleObject8.bin"/><Relationship Id="rId5" Type="http://schemas.openxmlformats.org/officeDocument/2006/relationships/slideLayout" Target="../slideLayouts/slideLayout62.xml"/><Relationship Id="rId10" Type="http://schemas.openxmlformats.org/officeDocument/2006/relationships/tags" Target="../tags/tag9.xml"/><Relationship Id="rId4" Type="http://schemas.openxmlformats.org/officeDocument/2006/relationships/slideLayout" Target="../slideLayouts/slideLayout61.xml"/><Relationship Id="rId9" Type="http://schemas.openxmlformats.org/officeDocument/2006/relationships/theme" Target="../theme/theme11.xml"/><Relationship Id="rId14" Type="http://schemas.openxmlformats.org/officeDocument/2006/relationships/image" Target="../media/image4.jpg"/></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68.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71.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theme" Target="../theme/theme13.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image" Target="../media/image3.png"/><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image" Target="../media/image5.emf"/><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oleObject" Target="../embeddings/oleObject1.bin"/><Relationship Id="rId5" Type="http://schemas.openxmlformats.org/officeDocument/2006/relationships/slideLayout" Target="../slideLayouts/slideLayout8.xml"/><Relationship Id="rId10" Type="http://schemas.openxmlformats.org/officeDocument/2006/relationships/tags" Target="../tags/tag2.xml"/><Relationship Id="rId4" Type="http://schemas.openxmlformats.org/officeDocument/2006/relationships/slideLayout" Target="../slideLayouts/slideLayout7.xml"/><Relationship Id="rId9" Type="http://schemas.openxmlformats.org/officeDocument/2006/relationships/theme" Target="../theme/theme3.xml"/><Relationship Id="rId14" Type="http://schemas.openxmlformats.org/officeDocument/2006/relationships/image" Target="../media/image4.jpg"/></Relationships>
</file>

<file path=ppt/slideMasters/_rels/slideMaster4.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heme" Target="../theme/theme4.xml"/><Relationship Id="rId1" Type="http://schemas.openxmlformats.org/officeDocument/2006/relationships/slideLayout" Target="../slideLayouts/slideLayout12.xml"/><Relationship Id="rId6" Type="http://schemas.openxmlformats.org/officeDocument/2006/relationships/image" Target="../media/image1.png"/><Relationship Id="rId5" Type="http://schemas.openxmlformats.org/officeDocument/2006/relationships/image" Target="../media/image5.emf"/><Relationship Id="rId4" Type="http://schemas.openxmlformats.org/officeDocument/2006/relationships/oleObject" Target="../embeddings/oleObject2.bin"/></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5.emf"/><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oleObject" Target="../embeddings/oleObject3.bin"/><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ags" Target="../tags/tag4.xml"/><Relationship Id="rId5" Type="http://schemas.openxmlformats.org/officeDocument/2006/relationships/slideLayout" Target="../slideLayouts/slideLayout17.xml"/><Relationship Id="rId15" Type="http://schemas.openxmlformats.org/officeDocument/2006/relationships/image" Target="../media/image4.jpg"/><Relationship Id="rId10" Type="http://schemas.openxmlformats.org/officeDocument/2006/relationships/theme" Target="../theme/theme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3.pn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6.xml"/><Relationship Id="rId1" Type="http://schemas.openxmlformats.org/officeDocument/2006/relationships/slideLayout" Target="../slideLayouts/slideLayout2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5.emf"/><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oleObject" Target="../embeddings/oleObject4.bin"/><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ags" Target="../tags/tag5.xml"/><Relationship Id="rId5" Type="http://schemas.openxmlformats.org/officeDocument/2006/relationships/slideLayout" Target="../slideLayouts/slideLayout27.xml"/><Relationship Id="rId15" Type="http://schemas.openxmlformats.org/officeDocument/2006/relationships/image" Target="../media/image4.jpg"/><Relationship Id="rId10" Type="http://schemas.openxmlformats.org/officeDocument/2006/relationships/theme" Target="../theme/theme7.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3.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image" Target="../media/image5.emf"/><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oleObject" Target="../embeddings/oleObject5.bin"/><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tags" Target="../tags/tag6.xml"/><Relationship Id="rId5" Type="http://schemas.openxmlformats.org/officeDocument/2006/relationships/slideLayout" Target="../slideLayouts/slideLayout36.xml"/><Relationship Id="rId15" Type="http://schemas.openxmlformats.org/officeDocument/2006/relationships/image" Target="../media/image4.jpg"/><Relationship Id="rId10" Type="http://schemas.openxmlformats.org/officeDocument/2006/relationships/theme" Target="../theme/theme8.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image" Target="../media/image3.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image" Target="../media/image5.emf"/><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oleObject" Target="../embeddings/oleObject6.bin"/><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tags" Target="../tags/tag7.xml"/><Relationship Id="rId5" Type="http://schemas.openxmlformats.org/officeDocument/2006/relationships/slideLayout" Target="../slideLayouts/slideLayout45.xml"/><Relationship Id="rId15" Type="http://schemas.openxmlformats.org/officeDocument/2006/relationships/image" Target="../media/image4.jpg"/><Relationship Id="rId10" Type="http://schemas.openxmlformats.org/officeDocument/2006/relationships/theme" Target="../theme/theme9.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BAND.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567"/>
            <a:ext cx="12192000" cy="1923267"/>
          </a:xfrm>
          <a:prstGeom prst="rect">
            <a:avLst/>
          </a:prstGeom>
        </p:spPr>
      </p:pic>
      <p:sp>
        <p:nvSpPr>
          <p:cNvPr id="8" name="Rectangle 7"/>
          <p:cNvSpPr/>
          <p:nvPr userDrawn="1"/>
        </p:nvSpPr>
        <p:spPr>
          <a:xfrm flipV="1">
            <a:off x="-15236" y="4652892"/>
            <a:ext cx="12308700" cy="113336"/>
          </a:xfrm>
          <a:prstGeom prst="rect">
            <a:avLst/>
          </a:prstGeom>
          <a:solidFill>
            <a:srgbClr val="00009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383448" y="1085106"/>
            <a:ext cx="3419432" cy="3180140"/>
          </a:xfrm>
          <a:prstGeom prst="rect">
            <a:avLst/>
          </a:prstGeom>
        </p:spPr>
      </p:pic>
      <p:sp>
        <p:nvSpPr>
          <p:cNvPr id="10" name="Text Placeholder 6"/>
          <p:cNvSpPr txBox="1">
            <a:spLocks/>
          </p:cNvSpPr>
          <p:nvPr userDrawn="1"/>
        </p:nvSpPr>
        <p:spPr>
          <a:xfrm>
            <a:off x="-1" y="4764624"/>
            <a:ext cx="9644208" cy="2093376"/>
          </a:xfrm>
          <a:prstGeom prst="rect">
            <a:avLst/>
          </a:prstGeom>
          <a:solidFill>
            <a:srgbClr val="8CC738"/>
          </a:solidFill>
        </p:spPr>
        <p:txBody>
          <a:bodyPr/>
          <a:lst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4189045727"/>
      </p:ext>
    </p:extLst>
  </p:cSld>
  <p:clrMap bg1="lt1" tx1="dk1" bg2="lt2" tx2="dk2" accent1="accent1" accent2="accent2" accent3="accent3" accent4="accent4" accent5="accent5" accent6="accent6" hlink="hlink" folHlink="folHlink"/>
  <p:sldLayoutIdLst>
    <p:sldLayoutId id="214748370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0"/>
            </p:custDataLst>
            <p:extLst>
              <p:ext uri="{D42A27DB-BD31-4B8C-83A1-F6EECF244321}">
                <p14:modId xmlns:p14="http://schemas.microsoft.com/office/powerpoint/2010/main" val="61294169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11" imgW="270" imgH="270" progId="TCLayout.ActiveDocument.1">
                  <p:embed/>
                </p:oleObj>
              </mc:Choice>
              <mc:Fallback>
                <p:oleObj name="think-cell Slide" r:id="rId11" imgW="270" imgH="270" progId="TCLayout.ActiveDocument.1">
                  <p:embed/>
                  <p:pic>
                    <p:nvPicPr>
                      <p:cNvPr id="2" name="Object 1" hidden="1"/>
                      <p:cNvPicPr/>
                      <p:nvPr/>
                    </p:nvPicPr>
                    <p:blipFill>
                      <a:blip r:embed="rId12"/>
                      <a:stretch>
                        <a:fillRect/>
                      </a:stretch>
                    </p:blipFill>
                    <p:spPr>
                      <a:xfrm>
                        <a:off x="1588" y="1588"/>
                        <a:ext cx="1587" cy="1587"/>
                      </a:xfrm>
                      <a:prstGeom prst="rect">
                        <a:avLst/>
                      </a:prstGeom>
                    </p:spPr>
                  </p:pic>
                </p:oleObj>
              </mc:Fallback>
            </mc:AlternateContent>
          </a:graphicData>
        </a:graphic>
      </p:graphicFrame>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406400" y="-1332649"/>
            <a:ext cx="12920876" cy="6945808"/>
          </a:xfrm>
          <a:prstGeom prst="rect">
            <a:avLst/>
          </a:prstGeom>
        </p:spPr>
      </p:pic>
      <p:sp>
        <p:nvSpPr>
          <p:cNvPr id="8" name="Rectangle 7"/>
          <p:cNvSpPr/>
          <p:nvPr userDrawn="1"/>
        </p:nvSpPr>
        <p:spPr>
          <a:xfrm>
            <a:off x="0" y="222427"/>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endParaRPr>
          </a:p>
        </p:txBody>
      </p:sp>
      <p:pic>
        <p:nvPicPr>
          <p:cNvPr id="10" name="Picture 9"/>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0835313" y="5592628"/>
            <a:ext cx="1356687" cy="1265372"/>
          </a:xfrm>
          <a:prstGeom prst="rect">
            <a:avLst/>
          </a:prstGeom>
        </p:spPr>
      </p:pic>
    </p:spTree>
    <p:extLst>
      <p:ext uri="{BB962C8B-B14F-4D97-AF65-F5344CB8AC3E}">
        <p14:creationId xmlns:p14="http://schemas.microsoft.com/office/powerpoint/2010/main" val="3134101227"/>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0"/>
            </p:custDataLst>
            <p:extLst>
              <p:ext uri="{D42A27DB-BD31-4B8C-83A1-F6EECF244321}">
                <p14:modId xmlns:p14="http://schemas.microsoft.com/office/powerpoint/2010/main" val="324889827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11" imgW="270" imgH="270" progId="TCLayout.ActiveDocument.1">
                  <p:embed/>
                </p:oleObj>
              </mc:Choice>
              <mc:Fallback>
                <p:oleObj name="think-cell Slide" r:id="rId11" imgW="270" imgH="270" progId="TCLayout.ActiveDocument.1">
                  <p:embed/>
                  <p:pic>
                    <p:nvPicPr>
                      <p:cNvPr id="2" name="Object 1" hidden="1"/>
                      <p:cNvPicPr/>
                      <p:nvPr/>
                    </p:nvPicPr>
                    <p:blipFill>
                      <a:blip r:embed="rId12"/>
                      <a:stretch>
                        <a:fillRect/>
                      </a:stretch>
                    </p:blipFill>
                    <p:spPr>
                      <a:xfrm>
                        <a:off x="1588" y="1588"/>
                        <a:ext cx="1587" cy="1587"/>
                      </a:xfrm>
                      <a:prstGeom prst="rect">
                        <a:avLst/>
                      </a:prstGeom>
                    </p:spPr>
                  </p:pic>
                </p:oleObj>
              </mc:Fallback>
            </mc:AlternateContent>
          </a:graphicData>
        </a:graphic>
      </p:graphicFrame>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406400" y="-1332649"/>
            <a:ext cx="12920876" cy="6945808"/>
          </a:xfrm>
          <a:prstGeom prst="rect">
            <a:avLst/>
          </a:prstGeom>
        </p:spPr>
      </p:pic>
      <p:sp>
        <p:nvSpPr>
          <p:cNvPr id="8" name="Rectangle 7"/>
          <p:cNvSpPr/>
          <p:nvPr userDrawn="1"/>
        </p:nvSpPr>
        <p:spPr>
          <a:xfrm>
            <a:off x="0" y="222427"/>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endParaRPr>
          </a:p>
        </p:txBody>
      </p:sp>
      <p:pic>
        <p:nvPicPr>
          <p:cNvPr id="10" name="Picture 9"/>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0835313" y="5592628"/>
            <a:ext cx="1356687" cy="1265372"/>
          </a:xfrm>
          <a:prstGeom prst="rect">
            <a:avLst/>
          </a:prstGeom>
        </p:spPr>
      </p:pic>
    </p:spTree>
    <p:extLst>
      <p:ext uri="{BB962C8B-B14F-4D97-AF65-F5344CB8AC3E}">
        <p14:creationId xmlns:p14="http://schemas.microsoft.com/office/powerpoint/2010/main" val="2407818134"/>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06400" y="-1332649"/>
            <a:ext cx="12920876" cy="6945808"/>
          </a:xfrm>
          <a:prstGeom prst="rect">
            <a:avLst/>
          </a:prstGeom>
        </p:spPr>
      </p:pic>
      <p:sp>
        <p:nvSpPr>
          <p:cNvPr id="8" name="Rectangle 7"/>
          <p:cNvSpPr/>
          <p:nvPr userDrawn="1"/>
        </p:nvSpPr>
        <p:spPr>
          <a:xfrm>
            <a:off x="0" y="222427"/>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endParaRPr>
          </a:p>
        </p:txBody>
      </p:sp>
      <p:pic>
        <p:nvPicPr>
          <p:cNvPr id="10" name="Picture 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835313" y="5592628"/>
            <a:ext cx="1356687" cy="1265372"/>
          </a:xfrm>
          <a:prstGeom prst="rect">
            <a:avLst/>
          </a:prstGeom>
        </p:spPr>
      </p:pic>
    </p:spTree>
    <p:extLst>
      <p:ext uri="{BB962C8B-B14F-4D97-AF65-F5344CB8AC3E}">
        <p14:creationId xmlns:p14="http://schemas.microsoft.com/office/powerpoint/2010/main" val="1284681145"/>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06400" y="-1332649"/>
            <a:ext cx="12920876" cy="6945808"/>
          </a:xfrm>
          <a:prstGeom prst="rect">
            <a:avLst/>
          </a:prstGeom>
        </p:spPr>
      </p:pic>
      <p:sp>
        <p:nvSpPr>
          <p:cNvPr id="8" name="Rectangle 7"/>
          <p:cNvSpPr/>
          <p:nvPr userDrawn="1"/>
        </p:nvSpPr>
        <p:spPr>
          <a:xfrm>
            <a:off x="0" y="222427"/>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endParaRPr>
          </a:p>
        </p:txBody>
      </p:sp>
      <p:pic>
        <p:nvPicPr>
          <p:cNvPr id="10" name="Picture 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835313" y="5592628"/>
            <a:ext cx="1356687" cy="1265372"/>
          </a:xfrm>
          <a:prstGeom prst="rect">
            <a:avLst/>
          </a:prstGeom>
        </p:spPr>
      </p:pic>
    </p:spTree>
    <p:extLst>
      <p:ext uri="{BB962C8B-B14F-4D97-AF65-F5344CB8AC3E}">
        <p14:creationId xmlns:p14="http://schemas.microsoft.com/office/powerpoint/2010/main" val="627615513"/>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678002"/>
            <a:ext cx="12192000" cy="179998"/>
          </a:xfrm>
          <a:prstGeom prst="rect">
            <a:avLst/>
          </a:prstGeom>
          <a:solidFill>
            <a:srgbClr val="1B2F7F"/>
          </a:solidFill>
        </p:spPr>
        <p:txBody>
          <a:bodyPr vert="horz" lIns="91440" tIns="45720" rIns="91440" bIns="45720" rtlCol="0" anchor="ctr"/>
          <a:lstStyle>
            <a:lvl1pPr algn="ctr">
              <a:defRPr sz="1200">
                <a:solidFill>
                  <a:schemeClr val="tx1">
                    <a:tint val="75000"/>
                  </a:schemeClr>
                </a:solidFill>
              </a:defRPr>
            </a:lvl1pPr>
          </a:lstStyle>
          <a:p>
            <a:endParaRPr lang="en-US" dirty="0"/>
          </a:p>
        </p:txBody>
      </p:sp>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06400" y="-1332649"/>
            <a:ext cx="12920876" cy="6945808"/>
          </a:xfrm>
          <a:prstGeom prst="rect">
            <a:avLst/>
          </a:prstGeom>
        </p:spPr>
      </p:pic>
      <p:sp>
        <p:nvSpPr>
          <p:cNvPr id="8" name="Text Placeholder 6"/>
          <p:cNvSpPr txBox="1">
            <a:spLocks/>
          </p:cNvSpPr>
          <p:nvPr userDrawn="1"/>
        </p:nvSpPr>
        <p:spPr>
          <a:xfrm>
            <a:off x="0" y="5162526"/>
            <a:ext cx="9608234" cy="1511300"/>
          </a:xfrm>
          <a:prstGeom prst="rect">
            <a:avLst/>
          </a:prstGeom>
          <a:solidFill>
            <a:srgbClr val="8CC738"/>
          </a:solidFill>
        </p:spPr>
        <p:txBody>
          <a:bodyPr/>
          <a:lst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pic>
        <p:nvPicPr>
          <p:cNvPr id="9" name="Picture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80095" y="5145149"/>
            <a:ext cx="1637317" cy="1527113"/>
          </a:xfrm>
          <a:prstGeom prst="rect">
            <a:avLst/>
          </a:prstGeom>
        </p:spPr>
      </p:pic>
      <p:cxnSp>
        <p:nvCxnSpPr>
          <p:cNvPr id="3" name="Straight Connector 2"/>
          <p:cNvCxnSpPr/>
          <p:nvPr userDrawn="1"/>
        </p:nvCxnSpPr>
        <p:spPr>
          <a:xfrm>
            <a:off x="0" y="5132861"/>
            <a:ext cx="12192000" cy="26188"/>
          </a:xfrm>
          <a:prstGeom prst="line">
            <a:avLst/>
          </a:prstGeom>
          <a:ln w="76200" cmpd="sng">
            <a:solidFill>
              <a:srgbClr val="8CC738"/>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81059451"/>
      </p:ext>
    </p:extLst>
  </p:cSld>
  <p:clrMap bg1="lt1" tx1="dk1" bg2="lt2" tx2="dk2" accent1="accent1" accent2="accent2" accent3="accent3" accent4="accent4" accent5="accent5" accent6="accent6" hlink="hlink" folHlink="folHlink"/>
  <p:sldLayoutIdLst>
    <p:sldLayoutId id="2147483685" r:id="rId1"/>
    <p:sldLayoutId id="214748371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0"/>
            </p:custDataLst>
            <p:extLst>
              <p:ext uri="{D42A27DB-BD31-4B8C-83A1-F6EECF244321}">
                <p14:modId xmlns:p14="http://schemas.microsoft.com/office/powerpoint/2010/main" val="368297421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11" imgW="270" imgH="270" progId="TCLayout.ActiveDocument.1">
                  <p:embed/>
                </p:oleObj>
              </mc:Choice>
              <mc:Fallback>
                <p:oleObj name="think-cell Slide" r:id="rId11" imgW="270" imgH="270" progId="TCLayout.ActiveDocument.1">
                  <p:embed/>
                  <p:pic>
                    <p:nvPicPr>
                      <p:cNvPr id="2" name="Object 1" hidden="1"/>
                      <p:cNvPicPr/>
                      <p:nvPr/>
                    </p:nvPicPr>
                    <p:blipFill>
                      <a:blip r:embed="rId12"/>
                      <a:stretch>
                        <a:fillRect/>
                      </a:stretch>
                    </p:blipFill>
                    <p:spPr>
                      <a:xfrm>
                        <a:off x="1588" y="1588"/>
                        <a:ext cx="1587" cy="1587"/>
                      </a:xfrm>
                      <a:prstGeom prst="rect">
                        <a:avLst/>
                      </a:prstGeom>
                    </p:spPr>
                  </p:pic>
                </p:oleObj>
              </mc:Fallback>
            </mc:AlternateContent>
          </a:graphicData>
        </a:graphic>
      </p:graphicFrame>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406400" y="-1332649"/>
            <a:ext cx="12920876" cy="6945808"/>
          </a:xfrm>
          <a:prstGeom prst="rect">
            <a:avLst/>
          </a:prstGeom>
        </p:spPr>
      </p:pic>
      <p:sp>
        <p:nvSpPr>
          <p:cNvPr id="8" name="Rectangle 7"/>
          <p:cNvSpPr/>
          <p:nvPr userDrawn="1"/>
        </p:nvSpPr>
        <p:spPr>
          <a:xfrm>
            <a:off x="0" y="222427"/>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2">
                  <a:lumMod val="75000"/>
                </a:schemeClr>
              </a:solidFill>
            </a:endParaRPr>
          </a:p>
        </p:txBody>
      </p:sp>
      <p:pic>
        <p:nvPicPr>
          <p:cNvPr id="10" name="Picture 9"/>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0835313" y="5592628"/>
            <a:ext cx="1356687" cy="1265372"/>
          </a:xfrm>
          <a:prstGeom prst="rect">
            <a:avLst/>
          </a:prstGeom>
        </p:spPr>
      </p:pic>
    </p:spTree>
    <p:extLst>
      <p:ext uri="{BB962C8B-B14F-4D97-AF65-F5344CB8AC3E}">
        <p14:creationId xmlns:p14="http://schemas.microsoft.com/office/powerpoint/2010/main" val="2519897137"/>
      </p:ext>
    </p:extLst>
  </p:cSld>
  <p:clrMap bg1="lt1" tx1="dk1" bg2="lt2" tx2="dk2" accent1="accent1" accent2="accent2" accent3="accent3" accent4="accent4" accent5="accent5" accent6="accent6" hlink="hlink" folHlink="folHlink"/>
  <p:sldLayoutIdLst>
    <p:sldLayoutId id="2147483690" r:id="rId1"/>
    <p:sldLayoutId id="2147483703" r:id="rId2"/>
    <p:sldLayoutId id="2147483702" r:id="rId3"/>
    <p:sldLayoutId id="2147483705" r:id="rId4"/>
    <p:sldLayoutId id="2147483706" r:id="rId5"/>
    <p:sldLayoutId id="2147483707" r:id="rId6"/>
    <p:sldLayoutId id="2147483709" r:id="rId7"/>
    <p:sldLayoutId id="2147483710"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3"/>
            </p:custDataLst>
            <p:extLst>
              <p:ext uri="{D42A27DB-BD31-4B8C-83A1-F6EECF244321}">
                <p14:modId xmlns:p14="http://schemas.microsoft.com/office/powerpoint/2010/main" val="314380841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7" name="Picture 6" descr="BAND.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0" y="-5567"/>
            <a:ext cx="12192000" cy="1923267"/>
          </a:xfrm>
          <a:prstGeom prst="rect">
            <a:avLst/>
          </a:prstGeom>
        </p:spPr>
      </p:pic>
    </p:spTree>
    <p:extLst>
      <p:ext uri="{BB962C8B-B14F-4D97-AF65-F5344CB8AC3E}">
        <p14:creationId xmlns:p14="http://schemas.microsoft.com/office/powerpoint/2010/main" val="2894148314"/>
      </p:ext>
    </p:extLst>
  </p:cSld>
  <p:clrMap bg1="lt1" tx1="dk1" bg2="lt2" tx2="dk2" accent1="accent1" accent2="accent2" accent3="accent3" accent4="accent4" accent5="accent5" accent6="accent6" hlink="hlink" folHlink="folHlink"/>
  <p:sldLayoutIdLst>
    <p:sldLayoutId id="214748368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1"/>
            </p:custDataLst>
            <p:extLst>
              <p:ext uri="{D42A27DB-BD31-4B8C-83A1-F6EECF244321}">
                <p14:modId xmlns:p14="http://schemas.microsoft.com/office/powerpoint/2010/main" val="279674317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12" imgW="270" imgH="270" progId="TCLayout.ActiveDocument.1">
                  <p:embed/>
                </p:oleObj>
              </mc:Choice>
              <mc:Fallback>
                <p:oleObj name="think-cell Slide" r:id="rId12" imgW="270" imgH="270" progId="TCLayout.ActiveDocument.1">
                  <p:embed/>
                  <p:pic>
                    <p:nvPicPr>
                      <p:cNvPr id="2" name="Object 1" hidden="1"/>
                      <p:cNvPicPr/>
                      <p:nvPr/>
                    </p:nvPicPr>
                    <p:blipFill>
                      <a:blip r:embed="rId13"/>
                      <a:stretch>
                        <a:fillRect/>
                      </a:stretch>
                    </p:blipFill>
                    <p:spPr>
                      <a:xfrm>
                        <a:off x="1588" y="1588"/>
                        <a:ext cx="1587" cy="1587"/>
                      </a:xfrm>
                      <a:prstGeom prst="rect">
                        <a:avLst/>
                      </a:prstGeom>
                    </p:spPr>
                  </p:pic>
                </p:oleObj>
              </mc:Fallback>
            </mc:AlternateContent>
          </a:graphicData>
        </a:graphic>
      </p:graphicFrame>
      <p:pic>
        <p:nvPicPr>
          <p:cNvPr id="7" name="Picture 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06400" y="-1332649"/>
            <a:ext cx="12920876" cy="6945808"/>
          </a:xfrm>
          <a:prstGeom prst="rect">
            <a:avLst/>
          </a:prstGeom>
        </p:spPr>
      </p:pic>
      <p:sp>
        <p:nvSpPr>
          <p:cNvPr id="8" name="Rectangle 7"/>
          <p:cNvSpPr/>
          <p:nvPr userDrawn="1"/>
        </p:nvSpPr>
        <p:spPr>
          <a:xfrm>
            <a:off x="0" y="222427"/>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endParaRPr>
          </a:p>
        </p:txBody>
      </p:sp>
      <p:pic>
        <p:nvPicPr>
          <p:cNvPr id="10" name="Picture 9"/>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0835313" y="5592628"/>
            <a:ext cx="1356687" cy="1265372"/>
          </a:xfrm>
          <a:prstGeom prst="rect">
            <a:avLst/>
          </a:prstGeom>
        </p:spPr>
      </p:pic>
    </p:spTree>
    <p:extLst>
      <p:ext uri="{BB962C8B-B14F-4D97-AF65-F5344CB8AC3E}">
        <p14:creationId xmlns:p14="http://schemas.microsoft.com/office/powerpoint/2010/main" val="230167114"/>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BAND.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567"/>
            <a:ext cx="12192000" cy="1923267"/>
          </a:xfrm>
          <a:prstGeom prst="rect">
            <a:avLst/>
          </a:prstGeom>
        </p:spPr>
      </p:pic>
    </p:spTree>
    <p:extLst>
      <p:ext uri="{BB962C8B-B14F-4D97-AF65-F5344CB8AC3E}">
        <p14:creationId xmlns:p14="http://schemas.microsoft.com/office/powerpoint/2010/main" val="613694528"/>
      </p:ext>
    </p:extLst>
  </p:cSld>
  <p:clrMap bg1="lt1" tx1="dk1" bg2="lt2" tx2="dk2" accent1="accent1" accent2="accent2" accent3="accent3" accent4="accent4" accent5="accent5" accent6="accent6" hlink="hlink" folHlink="folHlink"/>
  <p:sldLayoutIdLst>
    <p:sldLayoutId id="214748372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1"/>
            </p:custDataLst>
            <p:extLst>
              <p:ext uri="{D42A27DB-BD31-4B8C-83A1-F6EECF244321}">
                <p14:modId xmlns:p14="http://schemas.microsoft.com/office/powerpoint/2010/main" val="17202321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12" imgW="270" imgH="270" progId="TCLayout.ActiveDocument.1">
                  <p:embed/>
                </p:oleObj>
              </mc:Choice>
              <mc:Fallback>
                <p:oleObj name="think-cell Slide" r:id="rId12" imgW="270" imgH="270" progId="TCLayout.ActiveDocument.1">
                  <p:embed/>
                  <p:pic>
                    <p:nvPicPr>
                      <p:cNvPr id="2" name="Object 1" hidden="1"/>
                      <p:cNvPicPr/>
                      <p:nvPr/>
                    </p:nvPicPr>
                    <p:blipFill>
                      <a:blip r:embed="rId13"/>
                      <a:stretch>
                        <a:fillRect/>
                      </a:stretch>
                    </p:blipFill>
                    <p:spPr>
                      <a:xfrm>
                        <a:off x="1588" y="1588"/>
                        <a:ext cx="1587" cy="1587"/>
                      </a:xfrm>
                      <a:prstGeom prst="rect">
                        <a:avLst/>
                      </a:prstGeom>
                    </p:spPr>
                  </p:pic>
                </p:oleObj>
              </mc:Fallback>
            </mc:AlternateContent>
          </a:graphicData>
        </a:graphic>
      </p:graphicFrame>
      <p:pic>
        <p:nvPicPr>
          <p:cNvPr id="7" name="Picture 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06400" y="-1332649"/>
            <a:ext cx="12920876" cy="6945808"/>
          </a:xfrm>
          <a:prstGeom prst="rect">
            <a:avLst/>
          </a:prstGeom>
        </p:spPr>
      </p:pic>
      <p:sp>
        <p:nvSpPr>
          <p:cNvPr id="8" name="Rectangle 7"/>
          <p:cNvSpPr/>
          <p:nvPr userDrawn="1"/>
        </p:nvSpPr>
        <p:spPr>
          <a:xfrm>
            <a:off x="0" y="222427"/>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endParaRPr>
          </a:p>
        </p:txBody>
      </p:sp>
      <p:pic>
        <p:nvPicPr>
          <p:cNvPr id="10" name="Picture 9"/>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0835313" y="5592628"/>
            <a:ext cx="1356687" cy="1265372"/>
          </a:xfrm>
          <a:prstGeom prst="rect">
            <a:avLst/>
          </a:prstGeom>
        </p:spPr>
      </p:pic>
    </p:spTree>
    <p:extLst>
      <p:ext uri="{BB962C8B-B14F-4D97-AF65-F5344CB8AC3E}">
        <p14:creationId xmlns:p14="http://schemas.microsoft.com/office/powerpoint/2010/main" val="224343733"/>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1"/>
            </p:custDataLst>
            <p:extLst>
              <p:ext uri="{D42A27DB-BD31-4B8C-83A1-F6EECF244321}">
                <p14:modId xmlns:p14="http://schemas.microsoft.com/office/powerpoint/2010/main" val="469385305"/>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12" imgW="270" imgH="270" progId="TCLayout.ActiveDocument.1">
                  <p:embed/>
                </p:oleObj>
              </mc:Choice>
              <mc:Fallback>
                <p:oleObj name="think-cell Slide" r:id="rId12" imgW="270" imgH="270" progId="TCLayout.ActiveDocument.1">
                  <p:embed/>
                  <p:pic>
                    <p:nvPicPr>
                      <p:cNvPr id="2" name="Object 1" hidden="1"/>
                      <p:cNvPicPr/>
                      <p:nvPr/>
                    </p:nvPicPr>
                    <p:blipFill>
                      <a:blip r:embed="rId13"/>
                      <a:stretch>
                        <a:fillRect/>
                      </a:stretch>
                    </p:blipFill>
                    <p:spPr>
                      <a:xfrm>
                        <a:off x="1588" y="1588"/>
                        <a:ext cx="1587" cy="1587"/>
                      </a:xfrm>
                      <a:prstGeom prst="rect">
                        <a:avLst/>
                      </a:prstGeom>
                    </p:spPr>
                  </p:pic>
                </p:oleObj>
              </mc:Fallback>
            </mc:AlternateContent>
          </a:graphicData>
        </a:graphic>
      </p:graphicFrame>
      <p:pic>
        <p:nvPicPr>
          <p:cNvPr id="7" name="Picture 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06400" y="-1332649"/>
            <a:ext cx="12920876" cy="6945808"/>
          </a:xfrm>
          <a:prstGeom prst="rect">
            <a:avLst/>
          </a:prstGeom>
        </p:spPr>
      </p:pic>
      <p:sp>
        <p:nvSpPr>
          <p:cNvPr id="8" name="Rectangle 7"/>
          <p:cNvSpPr/>
          <p:nvPr userDrawn="1"/>
        </p:nvSpPr>
        <p:spPr>
          <a:xfrm>
            <a:off x="0" y="222427"/>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endParaRPr>
          </a:p>
        </p:txBody>
      </p:sp>
      <p:pic>
        <p:nvPicPr>
          <p:cNvPr id="10" name="Picture 9"/>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0835313" y="5592628"/>
            <a:ext cx="1356687" cy="1265372"/>
          </a:xfrm>
          <a:prstGeom prst="rect">
            <a:avLst/>
          </a:prstGeom>
        </p:spPr>
      </p:pic>
    </p:spTree>
    <p:extLst>
      <p:ext uri="{BB962C8B-B14F-4D97-AF65-F5344CB8AC3E}">
        <p14:creationId xmlns:p14="http://schemas.microsoft.com/office/powerpoint/2010/main" val="543271720"/>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1"/>
            </p:custDataLst>
            <p:extLst>
              <p:ext uri="{D42A27DB-BD31-4B8C-83A1-F6EECF244321}">
                <p14:modId xmlns:p14="http://schemas.microsoft.com/office/powerpoint/2010/main" val="117684889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12" imgW="270" imgH="270" progId="TCLayout.ActiveDocument.1">
                  <p:embed/>
                </p:oleObj>
              </mc:Choice>
              <mc:Fallback>
                <p:oleObj name="think-cell Slide" r:id="rId12" imgW="270" imgH="270" progId="TCLayout.ActiveDocument.1">
                  <p:embed/>
                  <p:pic>
                    <p:nvPicPr>
                      <p:cNvPr id="2" name="Object 1" hidden="1"/>
                      <p:cNvPicPr/>
                      <p:nvPr/>
                    </p:nvPicPr>
                    <p:blipFill>
                      <a:blip r:embed="rId13"/>
                      <a:stretch>
                        <a:fillRect/>
                      </a:stretch>
                    </p:blipFill>
                    <p:spPr>
                      <a:xfrm>
                        <a:off x="1588" y="1588"/>
                        <a:ext cx="1587" cy="1587"/>
                      </a:xfrm>
                      <a:prstGeom prst="rect">
                        <a:avLst/>
                      </a:prstGeom>
                    </p:spPr>
                  </p:pic>
                </p:oleObj>
              </mc:Fallback>
            </mc:AlternateContent>
          </a:graphicData>
        </a:graphic>
      </p:graphicFrame>
      <p:pic>
        <p:nvPicPr>
          <p:cNvPr id="7" name="Picture 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06400" y="-1332649"/>
            <a:ext cx="12920876" cy="6945808"/>
          </a:xfrm>
          <a:prstGeom prst="rect">
            <a:avLst/>
          </a:prstGeom>
        </p:spPr>
      </p:pic>
      <p:sp>
        <p:nvSpPr>
          <p:cNvPr id="8" name="Rectangle 7"/>
          <p:cNvSpPr/>
          <p:nvPr userDrawn="1"/>
        </p:nvSpPr>
        <p:spPr>
          <a:xfrm>
            <a:off x="0" y="222427"/>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endParaRPr>
          </a:p>
        </p:txBody>
      </p:sp>
      <p:pic>
        <p:nvPicPr>
          <p:cNvPr id="10" name="Picture 9"/>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0835313" y="5592628"/>
            <a:ext cx="1356687" cy="1265372"/>
          </a:xfrm>
          <a:prstGeom prst="rect">
            <a:avLst/>
          </a:prstGeom>
        </p:spPr>
      </p:pic>
    </p:spTree>
    <p:extLst>
      <p:ext uri="{BB962C8B-B14F-4D97-AF65-F5344CB8AC3E}">
        <p14:creationId xmlns:p14="http://schemas.microsoft.com/office/powerpoint/2010/main" val="4010640743"/>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oleObject" Target="../embeddings/oleObject10.bin"/></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11.xml"/><Relationship Id="rId6" Type="http://schemas.openxmlformats.org/officeDocument/2006/relationships/image" Target="../media/image23.png"/><Relationship Id="rId5" Type="http://schemas.openxmlformats.org/officeDocument/2006/relationships/image" Target="../media/image5.emf"/><Relationship Id="rId4" Type="http://schemas.openxmlformats.org/officeDocument/2006/relationships/oleObject" Target="../embeddings/oleObject11.bin"/></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9" Type="http://schemas.openxmlformats.org/officeDocument/2006/relationships/image" Target="../media/image37.emf"/></Relationships>
</file>

<file path=ppt/slides/_rels/slide31.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40.emf"/></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42.emf"/></Relationships>
</file>

<file path=ppt/slides/_rels/slide34.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46.emf"/></Relationships>
</file>

<file path=ppt/slides/_rels/slide35.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48.emf"/></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51.emf"/></Relationships>
</file>

<file path=ppt/slides/_rels/slide38.xml.rels><?xml version="1.0" encoding="UTF-8" standalone="yes"?>
<Relationships xmlns="http://schemas.openxmlformats.org/package/2006/relationships"><Relationship Id="rId3" Type="http://schemas.openxmlformats.org/officeDocument/2006/relationships/image" Target="../media/image52.emf"/><Relationship Id="rId7" Type="http://schemas.openxmlformats.org/officeDocument/2006/relationships/image" Target="../media/image56.emf"/><Relationship Id="rId2" Type="http://schemas.openxmlformats.org/officeDocument/2006/relationships/notesSlide" Target="../notesSlides/notesSlide36.xml"/><Relationship Id="rId1" Type="http://schemas.openxmlformats.org/officeDocument/2006/relationships/slideLayout" Target="../slideLayouts/slideLayout6.xml"/><Relationship Id="rId6" Type="http://schemas.openxmlformats.org/officeDocument/2006/relationships/image" Target="../media/image55.emf"/><Relationship Id="rId5" Type="http://schemas.openxmlformats.org/officeDocument/2006/relationships/image" Target="../media/image54.emf"/><Relationship Id="rId4" Type="http://schemas.openxmlformats.org/officeDocument/2006/relationships/image" Target="../media/image53.emf"/></Relationships>
</file>

<file path=ppt/slides/_rels/slide39.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image" Target="../media/image58.emf"/></Relationships>
</file>

<file path=ppt/slides/_rels/slide4.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image" Target="../media/image60.jpg"/></Relationships>
</file>

<file path=ppt/slides/_rels/slide4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9.xml"/><Relationship Id="rId1" Type="http://schemas.openxmlformats.org/officeDocument/2006/relationships/slideLayout" Target="../slideLayouts/slideLayout25.xml"/><Relationship Id="rId4" Type="http://schemas.openxmlformats.org/officeDocument/2006/relationships/image" Target="../media/image62.emf"/></Relationships>
</file>

<file path=ppt/slides/_rels/slide4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3.xml"/><Relationship Id="rId1" Type="http://schemas.openxmlformats.org/officeDocument/2006/relationships/slideLayout" Target="../slideLayouts/slideLayout58.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2.xml"/><Relationship Id="rId1" Type="http://schemas.openxmlformats.org/officeDocument/2006/relationships/tags" Target="../tags/tag12.xml"/><Relationship Id="rId6" Type="http://schemas.openxmlformats.org/officeDocument/2006/relationships/image" Target="../media/image67.jpeg"/><Relationship Id="rId5" Type="http://schemas.openxmlformats.org/officeDocument/2006/relationships/image" Target="../media/image5.emf"/><Relationship Id="rId4" Type="http://schemas.openxmlformats.org/officeDocument/2006/relationships/oleObject" Target="../embeddings/oleObject12.bin"/></Relationships>
</file>

<file path=ppt/slides/_rels/slide4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5.xml"/><Relationship Id="rId1" Type="http://schemas.openxmlformats.org/officeDocument/2006/relationships/slideLayout" Target="../slideLayouts/slideLayout6.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4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6.xml"/><Relationship Id="rId1" Type="http://schemas.openxmlformats.org/officeDocument/2006/relationships/slideLayout" Target="../slideLayouts/slideLayout6.xml"/><Relationship Id="rId4" Type="http://schemas.openxmlformats.org/officeDocument/2006/relationships/image" Target="../media/image72.png"/></Relationships>
</file>

<file path=ppt/slides/_rels/slide4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7.xml"/><Relationship Id="rId1" Type="http://schemas.openxmlformats.org/officeDocument/2006/relationships/slideLayout" Target="../slideLayouts/slideLayout6.xml"/><Relationship Id="rId4" Type="http://schemas.openxmlformats.org/officeDocument/2006/relationships/image" Target="../media/image7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8.xml"/><Relationship Id="rId1" Type="http://schemas.openxmlformats.org/officeDocument/2006/relationships/slideLayout" Target="../slideLayouts/slideLayout6.xml"/><Relationship Id="rId4" Type="http://schemas.openxmlformats.org/officeDocument/2006/relationships/image" Target="../media/image70.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1.xml"/><Relationship Id="rId1" Type="http://schemas.openxmlformats.org/officeDocument/2006/relationships/tags" Target="../tags/tag13.xml"/><Relationship Id="rId6" Type="http://schemas.openxmlformats.org/officeDocument/2006/relationships/image" Target="../media/image75.jpeg"/><Relationship Id="rId5" Type="http://schemas.openxmlformats.org/officeDocument/2006/relationships/image" Target="../media/image5.emf"/><Relationship Id="rId4" Type="http://schemas.openxmlformats.org/officeDocument/2006/relationships/oleObject" Target="../embeddings/oleObject13.bin"/></Relationships>
</file>

<file path=ppt/slides/_rels/slide5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1.xml"/><Relationship Id="rId1" Type="http://schemas.openxmlformats.org/officeDocument/2006/relationships/slideLayout" Target="../slideLayouts/slideLayout49.xml"/></Relationships>
</file>

<file path=ppt/slides/_rels/slide5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52.xml"/><Relationship Id="rId1" Type="http://schemas.openxmlformats.org/officeDocument/2006/relationships/slideLayout" Target="../slideLayouts/slideLayout6.xml"/><Relationship Id="rId5" Type="http://schemas.openxmlformats.org/officeDocument/2006/relationships/image" Target="../media/image78.gif"/><Relationship Id="rId4" Type="http://schemas.openxmlformats.org/officeDocument/2006/relationships/image" Target="../media/image77.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tags" Target="../tags/tag14.xml"/><Relationship Id="rId6" Type="http://schemas.openxmlformats.org/officeDocument/2006/relationships/image" Target="../media/image79.png"/><Relationship Id="rId5" Type="http://schemas.openxmlformats.org/officeDocument/2006/relationships/image" Target="../media/image5.emf"/><Relationship Id="rId4" Type="http://schemas.openxmlformats.org/officeDocument/2006/relationships/oleObject" Target="../embeddings/oleObject14.bin"/></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image" Target="../media/image83.emf"/><Relationship Id="rId1" Type="http://schemas.openxmlformats.org/officeDocument/2006/relationships/slideLayout" Target="../slideLayouts/slideLayout71.xml"/><Relationship Id="rId5" Type="http://schemas.openxmlformats.org/officeDocument/2006/relationships/image" Target="../media/image86.emf"/><Relationship Id="rId4" Type="http://schemas.openxmlformats.org/officeDocument/2006/relationships/image" Target="../media/image85.emf"/></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tags" Target="../tags/tag15.xml"/><Relationship Id="rId5" Type="http://schemas.openxmlformats.org/officeDocument/2006/relationships/image" Target="../media/image5.emf"/><Relationship Id="rId4" Type="http://schemas.openxmlformats.org/officeDocument/2006/relationships/oleObject" Target="../embeddings/oleObject15.bin"/></Relationships>
</file>

<file path=ppt/slides/_rels/slide65.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notesSlide" Target="../notesSlides/notesSlide62.xml"/><Relationship Id="rId7" Type="http://schemas.openxmlformats.org/officeDocument/2006/relationships/image" Target="../media/image88.png"/><Relationship Id="rId2" Type="http://schemas.openxmlformats.org/officeDocument/2006/relationships/slideLayout" Target="../slideLayouts/slideLayout6.xml"/><Relationship Id="rId1" Type="http://schemas.openxmlformats.org/officeDocument/2006/relationships/tags" Target="../tags/tag16.xml"/><Relationship Id="rId6" Type="http://schemas.openxmlformats.org/officeDocument/2006/relationships/image" Target="../media/image87.jpeg"/><Relationship Id="rId5" Type="http://schemas.openxmlformats.org/officeDocument/2006/relationships/image" Target="../media/image5.emf"/><Relationship Id="rId4" Type="http://schemas.openxmlformats.org/officeDocument/2006/relationships/oleObject" Target="../embeddings/oleObject16.bin"/><Relationship Id="rId9" Type="http://schemas.openxmlformats.org/officeDocument/2006/relationships/image" Target="../media/image90.png"/></Relationships>
</file>

<file path=ppt/slides/_rels/slide66.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notesSlide" Target="../notesSlides/notesSlide63.xml"/><Relationship Id="rId7" Type="http://schemas.openxmlformats.org/officeDocument/2006/relationships/image" Target="../media/image92.png"/><Relationship Id="rId2" Type="http://schemas.openxmlformats.org/officeDocument/2006/relationships/slideLayout" Target="../slideLayouts/slideLayout6.xml"/><Relationship Id="rId1" Type="http://schemas.openxmlformats.org/officeDocument/2006/relationships/tags" Target="../tags/tag17.xml"/><Relationship Id="rId6" Type="http://schemas.openxmlformats.org/officeDocument/2006/relationships/image" Target="../media/image91.png"/><Relationship Id="rId5" Type="http://schemas.openxmlformats.org/officeDocument/2006/relationships/image" Target="../media/image5.emf"/><Relationship Id="rId4" Type="http://schemas.openxmlformats.org/officeDocument/2006/relationships/oleObject" Target="../embeddings/oleObject17.bin"/></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6.xml"/><Relationship Id="rId1" Type="http://schemas.openxmlformats.org/officeDocument/2006/relationships/tags" Target="../tags/tag18.xml"/><Relationship Id="rId6" Type="http://schemas.openxmlformats.org/officeDocument/2006/relationships/image" Target="../media/image94.jpeg"/><Relationship Id="rId5" Type="http://schemas.openxmlformats.org/officeDocument/2006/relationships/image" Target="../media/image5.emf"/><Relationship Id="rId4" Type="http://schemas.openxmlformats.org/officeDocument/2006/relationships/oleObject" Target="../embeddings/oleObject18.bin"/></Relationships>
</file>

<file path=ppt/slides/_rels/slide6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65.xml"/><Relationship Id="rId1" Type="http://schemas.openxmlformats.org/officeDocument/2006/relationships/slideLayout" Target="../slideLayouts/slideLayout22.xml"/><Relationship Id="rId4" Type="http://schemas.openxmlformats.org/officeDocument/2006/relationships/image" Target="../media/image96.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6.xml"/><Relationship Id="rId1" Type="http://schemas.openxmlformats.org/officeDocument/2006/relationships/tags" Target="../tags/tag19.xml"/><Relationship Id="rId6" Type="http://schemas.openxmlformats.org/officeDocument/2006/relationships/image" Target="../media/image97.png"/><Relationship Id="rId5" Type="http://schemas.openxmlformats.org/officeDocument/2006/relationships/image" Target="../media/image5.emf"/><Relationship Id="rId4" Type="http://schemas.openxmlformats.org/officeDocument/2006/relationships/oleObject" Target="../embeddings/oleObject19.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tags" Target="../tags/tag20.xml"/><Relationship Id="rId6" Type="http://schemas.openxmlformats.org/officeDocument/2006/relationships/image" Target="../media/image98.png"/><Relationship Id="rId5" Type="http://schemas.openxmlformats.org/officeDocument/2006/relationships/image" Target="../media/image5.emf"/><Relationship Id="rId4" Type="http://schemas.openxmlformats.org/officeDocument/2006/relationships/oleObject" Target="../embeddings/oleObject20.bin"/></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8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0.xml"/><Relationship Id="rId5" Type="http://schemas.openxmlformats.org/officeDocument/2006/relationships/image" Target="../media/image5.emf"/><Relationship Id="rId4" Type="http://schemas.openxmlformats.org/officeDocument/2006/relationships/oleObject" Target="../embeddings/oleObject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139" y="4930322"/>
            <a:ext cx="8808276" cy="1143000"/>
          </a:xfrm>
        </p:spPr>
        <p:txBody>
          <a:bodyPr>
            <a:noAutofit/>
          </a:bodyPr>
          <a:lstStyle/>
          <a:p>
            <a:br>
              <a:rPr lang="en-US" sz="2800" b="1" dirty="0">
                <a:solidFill>
                  <a:schemeClr val="bg1"/>
                </a:solidFill>
                <a:latin typeface="Calibri" panose="020F0502020204030204" pitchFamily="34" charset="0"/>
              </a:rPr>
            </a:br>
            <a:r>
              <a:rPr lang="en-US" sz="4400" b="1" dirty="0">
                <a:latin typeface="Calibri" panose="020F0502020204030204" pitchFamily="34" charset="0"/>
              </a:rPr>
              <a:t>Module 1</a:t>
            </a:r>
            <a:br>
              <a:rPr lang="en-US" sz="4400" b="1" dirty="0">
                <a:latin typeface="Calibri" panose="020F0502020204030204" pitchFamily="34" charset="0"/>
              </a:rPr>
            </a:br>
            <a:r>
              <a:rPr lang="en-US" sz="4400" b="1" dirty="0">
                <a:latin typeface="Calibri" panose="020F0502020204030204" pitchFamily="34" charset="0"/>
              </a:rPr>
              <a:t>Day 2</a:t>
            </a:r>
          </a:p>
        </p:txBody>
      </p:sp>
      <p:pic>
        <p:nvPicPr>
          <p:cNvPr id="8" name="Picture 7" descr="IMG_0628.jpg"/>
          <p:cNvPicPr>
            <a:picLocks noChangeAspect="1"/>
          </p:cNvPicPr>
          <p:nvPr/>
        </p:nvPicPr>
        <p:blipFill rotWithShape="1">
          <a:blip r:embed="rId3" cstate="print">
            <a:extLst>
              <a:ext uri="{28A0092B-C50C-407E-A947-70E740481C1C}">
                <a14:useLocalDpi xmlns:a14="http://schemas.microsoft.com/office/drawing/2010/main" val="0"/>
              </a:ext>
            </a:extLst>
          </a:blip>
          <a:srcRect t="6666" r="8056"/>
          <a:stretch/>
        </p:blipFill>
        <p:spPr>
          <a:xfrm>
            <a:off x="9199383" y="4769814"/>
            <a:ext cx="3104995" cy="2088186"/>
          </a:xfrm>
          <a:prstGeom prst="rect">
            <a:avLst/>
          </a:prstGeom>
        </p:spPr>
      </p:pic>
    </p:spTree>
    <p:extLst>
      <p:ext uri="{BB962C8B-B14F-4D97-AF65-F5344CB8AC3E}">
        <p14:creationId xmlns:p14="http://schemas.microsoft.com/office/powerpoint/2010/main" val="26653834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b="1" dirty="0">
                <a:latin typeface="Calibri" panose="020F0502020204030204" pitchFamily="34" charset="0"/>
              </a:rPr>
              <a:t>Session 2.  Fever overview</a:t>
            </a:r>
          </a:p>
        </p:txBody>
      </p:sp>
      <p:sp>
        <p:nvSpPr>
          <p:cNvPr id="3" name="Rectangle 2"/>
          <p:cNvSpPr/>
          <p:nvPr/>
        </p:nvSpPr>
        <p:spPr>
          <a:xfrm>
            <a:off x="985695" y="1435641"/>
            <a:ext cx="10592813" cy="2908489"/>
          </a:xfrm>
          <a:prstGeom prst="rect">
            <a:avLst/>
          </a:prstGeom>
        </p:spPr>
        <p:txBody>
          <a:bodyPr wrap="square">
            <a:spAutoFit/>
          </a:bodyPr>
          <a:lstStyle/>
          <a:p>
            <a:pPr defTabSz="457200" fontAlgn="base">
              <a:spcBef>
                <a:spcPct val="0"/>
              </a:spcBef>
              <a:buFont typeface="Arial" pitchFamily="34" charset="0"/>
              <a:buNone/>
            </a:pPr>
            <a:r>
              <a:rPr lang="en-US" sz="4000" b="1" dirty="0">
                <a:solidFill>
                  <a:schemeClr val="bg2">
                    <a:lumMod val="50000"/>
                  </a:schemeClr>
                </a:solidFill>
                <a:latin typeface="Calibri" panose="020F0502020204030204" pitchFamily="34" charset="0"/>
                <a:cs typeface="Arial" pitchFamily="34" charset="0"/>
              </a:rPr>
              <a:t>During this session, your focus is to:</a:t>
            </a:r>
          </a:p>
          <a:p>
            <a:pPr marL="463550" indent="-463550" defTabSz="457200" fontAlgn="base">
              <a:spcBef>
                <a:spcPct val="0"/>
              </a:spcBef>
              <a:spcAft>
                <a:spcPts val="600"/>
              </a:spcAft>
              <a:buFont typeface="Wingdings" pitchFamily="2" charset="2"/>
              <a:buChar char="q"/>
            </a:pPr>
            <a:r>
              <a:rPr lang="en-US" sz="3200" b="1" dirty="0">
                <a:solidFill>
                  <a:schemeClr val="bg2">
                    <a:lumMod val="50000"/>
                  </a:schemeClr>
                </a:solidFill>
                <a:latin typeface="Calibri" panose="020F0502020204030204" pitchFamily="34" charset="0"/>
                <a:cs typeface="Arial" pitchFamily="34" charset="0"/>
              </a:rPr>
              <a:t>Define malaria and why it is dangerous</a:t>
            </a:r>
          </a:p>
          <a:p>
            <a:pPr marL="463550" indent="-463550" defTabSz="457200" fontAlgn="base">
              <a:spcBef>
                <a:spcPct val="0"/>
              </a:spcBef>
              <a:spcAft>
                <a:spcPts val="600"/>
              </a:spcAft>
              <a:buFont typeface="Wingdings" pitchFamily="2" charset="2"/>
              <a:buChar char="q"/>
            </a:pPr>
            <a:r>
              <a:rPr lang="en-US" sz="3200" b="1" dirty="0">
                <a:solidFill>
                  <a:schemeClr val="bg2">
                    <a:lumMod val="50000"/>
                  </a:schemeClr>
                </a:solidFill>
                <a:latin typeface="Calibri" panose="020F0502020204030204" pitchFamily="34" charset="0"/>
                <a:cs typeface="Arial" pitchFamily="34" charset="0"/>
              </a:rPr>
              <a:t>Examine the cause and how it spreads</a:t>
            </a:r>
          </a:p>
          <a:p>
            <a:pPr marL="463550" indent="-463550" defTabSz="457200" fontAlgn="base">
              <a:spcBef>
                <a:spcPct val="0"/>
              </a:spcBef>
              <a:spcAft>
                <a:spcPts val="600"/>
              </a:spcAft>
              <a:buFont typeface="Wingdings" pitchFamily="2" charset="2"/>
              <a:buChar char="q"/>
            </a:pPr>
            <a:r>
              <a:rPr lang="en-US" sz="3200" b="1" dirty="0">
                <a:solidFill>
                  <a:schemeClr val="bg2">
                    <a:lumMod val="50000"/>
                  </a:schemeClr>
                </a:solidFill>
                <a:latin typeface="Calibri" panose="020F0502020204030204" pitchFamily="34" charset="0"/>
                <a:cs typeface="Arial" pitchFamily="34" charset="0"/>
              </a:rPr>
              <a:t>List the signs and symptoms of malaria</a:t>
            </a:r>
          </a:p>
          <a:p>
            <a:pPr marL="463550" indent="-463550" defTabSz="457200" fontAlgn="base">
              <a:spcBef>
                <a:spcPct val="0"/>
              </a:spcBef>
              <a:spcAft>
                <a:spcPts val="600"/>
              </a:spcAft>
              <a:buFont typeface="Wingdings" pitchFamily="2" charset="2"/>
              <a:buChar char="q"/>
            </a:pPr>
            <a:r>
              <a:rPr lang="en-US" sz="3200" b="1" dirty="0">
                <a:solidFill>
                  <a:schemeClr val="bg2">
                    <a:lumMod val="50000"/>
                  </a:schemeClr>
                </a:solidFill>
                <a:latin typeface="Calibri" panose="020F0502020204030204" pitchFamily="34" charset="0"/>
                <a:cs typeface="Arial" pitchFamily="34" charset="0"/>
              </a:rPr>
              <a:t>Identify ways of preventing malaria</a:t>
            </a:r>
          </a:p>
        </p:txBody>
      </p:sp>
      <p:pic>
        <p:nvPicPr>
          <p:cNvPr id="4" name="Picture 2" descr="C:\Documents and Settings\evorderbruegge\Local Settings\Temporary Internet Files\Content.IE5\OWDC6Z52\MC900437797[1].wmf"/>
          <p:cNvPicPr>
            <a:picLocks noChangeAspect="1" noChangeArrowheads="1"/>
          </p:cNvPicPr>
          <p:nvPr/>
        </p:nvPicPr>
        <p:blipFill>
          <a:blip r:embed="rId3"/>
          <a:srcRect/>
          <a:stretch>
            <a:fillRect/>
          </a:stretch>
        </p:blipFill>
        <p:spPr bwMode="auto">
          <a:xfrm>
            <a:off x="9683389" y="2388229"/>
            <a:ext cx="1476708" cy="1229139"/>
          </a:xfrm>
          <a:prstGeom prst="rect">
            <a:avLst/>
          </a:prstGeom>
          <a:noFill/>
          <a:ln w="9525">
            <a:noFill/>
            <a:miter lim="800000"/>
            <a:headEnd/>
            <a:tailEnd/>
          </a:ln>
        </p:spPr>
      </p:pic>
    </p:spTree>
    <p:extLst>
      <p:ext uri="{BB962C8B-B14F-4D97-AF65-F5344CB8AC3E}">
        <p14:creationId xmlns:p14="http://schemas.microsoft.com/office/powerpoint/2010/main" val="5294791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3202110" y="1896310"/>
            <a:ext cx="5904313" cy="3994038"/>
          </a:xfrm>
          <a:prstGeom prst="roundRect">
            <a:avLst>
              <a:gd name="adj" fmla="val 9034"/>
            </a:avLst>
          </a:prstGeom>
          <a:solidFill>
            <a:srgbClr val="8CC738"/>
          </a:solidFill>
          <a:ln>
            <a:solidFill>
              <a:schemeClr val="bg2"/>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5400" b="1" dirty="0">
                <a:solidFill>
                  <a:srgbClr val="1B2F7F"/>
                </a:solidFill>
              </a:rPr>
              <a:t>What is Malaria and how can we prevent it? </a:t>
            </a:r>
          </a:p>
        </p:txBody>
      </p:sp>
    </p:spTree>
    <p:extLst>
      <p:ext uri="{BB962C8B-B14F-4D97-AF65-F5344CB8AC3E}">
        <p14:creationId xmlns:p14="http://schemas.microsoft.com/office/powerpoint/2010/main" val="16328448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719983" y="1918608"/>
            <a:ext cx="5913924" cy="4413250"/>
          </a:xfrm>
          <a:prstGeom prst="rect">
            <a:avLst/>
          </a:prstGeom>
        </p:spPr>
        <p:txBody>
          <a:bodyPr>
            <a:normAutofit/>
          </a:bodyPr>
          <a:lstStyle/>
          <a:p>
            <a:pPr>
              <a:spcBef>
                <a:spcPts val="0"/>
              </a:spcBef>
              <a:buClr>
                <a:schemeClr val="accent1"/>
              </a:buClr>
              <a:buFont typeface="Wingdings" panose="05000000000000000000" pitchFamily="2" charset="2"/>
              <a:buChar char="§"/>
            </a:pPr>
            <a:r>
              <a:rPr lang="en-US" sz="3600" b="1" dirty="0">
                <a:latin typeface="Calibri" panose="020F0502020204030204" pitchFamily="34" charset="0"/>
              </a:rPr>
              <a:t>Malaria</a:t>
            </a:r>
            <a:r>
              <a:rPr lang="en-US" sz="3600" dirty="0">
                <a:latin typeface="Calibri" panose="020F0502020204030204" pitchFamily="34" charset="0"/>
              </a:rPr>
              <a:t> is a life-threatening blood disease.  </a:t>
            </a:r>
          </a:p>
          <a:p>
            <a:pPr>
              <a:spcBef>
                <a:spcPts val="0"/>
              </a:spcBef>
              <a:buClr>
                <a:schemeClr val="accent1"/>
              </a:buClr>
              <a:buFont typeface="Wingdings" panose="05000000000000000000" pitchFamily="2" charset="2"/>
              <a:buChar char="§"/>
            </a:pPr>
            <a:r>
              <a:rPr lang="en-US" sz="3600" b="1" dirty="0">
                <a:latin typeface="Calibri" panose="020F0502020204030204" pitchFamily="34" charset="0"/>
              </a:rPr>
              <a:t>Caused</a:t>
            </a:r>
            <a:r>
              <a:rPr lang="en-US" sz="3600" dirty="0">
                <a:latin typeface="Calibri" panose="020F0502020204030204" pitchFamily="34" charset="0"/>
              </a:rPr>
              <a:t> by a </a:t>
            </a:r>
            <a:r>
              <a:rPr lang="en-US" sz="3600" u="sng" dirty="0">
                <a:latin typeface="Calibri" panose="020F0502020204030204" pitchFamily="34" charset="0"/>
              </a:rPr>
              <a:t>parasite</a:t>
            </a:r>
            <a:r>
              <a:rPr lang="en-US" sz="3600" dirty="0">
                <a:latin typeface="Calibri" panose="020F0502020204030204" pitchFamily="34" charset="0"/>
              </a:rPr>
              <a:t> (</a:t>
            </a:r>
            <a:r>
              <a:rPr lang="en-US" sz="3600" i="1" dirty="0">
                <a:latin typeface="Calibri" panose="020F0502020204030204" pitchFamily="34" charset="0"/>
              </a:rPr>
              <a:t>plasmodium</a:t>
            </a:r>
            <a:r>
              <a:rPr lang="en-US" sz="3600" dirty="0">
                <a:latin typeface="Calibri" panose="020F0502020204030204" pitchFamily="34" charset="0"/>
              </a:rPr>
              <a:t>)</a:t>
            </a:r>
          </a:p>
          <a:p>
            <a:pPr>
              <a:spcBef>
                <a:spcPts val="0"/>
              </a:spcBef>
              <a:buClr>
                <a:schemeClr val="accent1"/>
              </a:buClr>
              <a:buFont typeface="Wingdings" panose="05000000000000000000" pitchFamily="2" charset="2"/>
              <a:buChar char="§"/>
            </a:pPr>
            <a:r>
              <a:rPr lang="en-US" sz="3600" b="1" dirty="0">
                <a:latin typeface="Calibri" panose="020F0502020204030204" pitchFamily="34" charset="0"/>
              </a:rPr>
              <a:t>Spread</a:t>
            </a:r>
            <a:r>
              <a:rPr lang="en-US" sz="3600" dirty="0">
                <a:latin typeface="Calibri" panose="020F0502020204030204" pitchFamily="34" charset="0"/>
              </a:rPr>
              <a:t> to humans by the Anopheles </a:t>
            </a:r>
            <a:r>
              <a:rPr lang="en-US" sz="3600" u="sng" dirty="0">
                <a:latin typeface="Calibri" panose="020F0502020204030204" pitchFamily="34" charset="0"/>
              </a:rPr>
              <a:t>mosquito</a:t>
            </a:r>
            <a:r>
              <a:rPr lang="en-US" sz="3600" dirty="0">
                <a:latin typeface="Calibri" panose="020F0502020204030204" pitchFamily="34" charset="0"/>
              </a:rPr>
              <a:t>. </a:t>
            </a:r>
          </a:p>
          <a:p>
            <a:pPr>
              <a:spcBef>
                <a:spcPts val="0"/>
              </a:spcBef>
              <a:buClr>
                <a:schemeClr val="accent1"/>
              </a:buClr>
              <a:buFont typeface="Wingdings" panose="05000000000000000000" pitchFamily="2" charset="2"/>
              <a:buChar char="§"/>
            </a:pPr>
            <a:r>
              <a:rPr lang="en-US" sz="3600" b="1" dirty="0">
                <a:latin typeface="Calibri" panose="020F0502020204030204" pitchFamily="34" charset="0"/>
              </a:rPr>
              <a:t>Malaria is a </a:t>
            </a:r>
            <a:r>
              <a:rPr lang="en-US" sz="3600" b="1" u="sng" dirty="0">
                <a:latin typeface="Calibri" panose="020F0502020204030204" pitchFamily="34" charset="0"/>
              </a:rPr>
              <a:t>preventable and treatable</a:t>
            </a:r>
            <a:r>
              <a:rPr lang="en-US" sz="3600" b="1" dirty="0">
                <a:latin typeface="Calibri" panose="020F0502020204030204" pitchFamily="34" charset="0"/>
              </a:rPr>
              <a:t> disease.</a:t>
            </a:r>
          </a:p>
        </p:txBody>
      </p:sp>
      <p:sp>
        <p:nvSpPr>
          <p:cNvPr id="2" name="Title 1"/>
          <p:cNvSpPr>
            <a:spLocks noGrp="1"/>
          </p:cNvSpPr>
          <p:nvPr>
            <p:ph type="title"/>
          </p:nvPr>
        </p:nvSpPr>
        <p:spPr/>
        <p:txBody>
          <a:bodyPr>
            <a:noAutofit/>
          </a:bodyPr>
          <a:lstStyle/>
          <a:p>
            <a:r>
              <a:rPr lang="en-US" b="1" dirty="0">
                <a:solidFill>
                  <a:schemeClr val="bg1"/>
                </a:solidFill>
                <a:latin typeface="Calibri" panose="020F0502020204030204" pitchFamily="34" charset="0"/>
              </a:rPr>
              <a:t>Tell what </a:t>
            </a:r>
            <a:r>
              <a:rPr lang="en-US" dirty="0">
                <a:solidFill>
                  <a:schemeClr val="bg1"/>
                </a:solidFill>
                <a:latin typeface="Calibri" panose="020F0502020204030204" pitchFamily="34" charset="0"/>
              </a:rPr>
              <a:t>y</a:t>
            </a:r>
            <a:r>
              <a:rPr lang="en-US" b="1" dirty="0">
                <a:solidFill>
                  <a:schemeClr val="bg1"/>
                </a:solidFill>
                <a:latin typeface="Calibri" panose="020F0502020204030204" pitchFamily="34" charset="0"/>
              </a:rPr>
              <a:t>ou </a:t>
            </a:r>
            <a:r>
              <a:rPr lang="en-US" dirty="0">
                <a:solidFill>
                  <a:schemeClr val="bg1"/>
                </a:solidFill>
                <a:latin typeface="Calibri" panose="020F0502020204030204" pitchFamily="34" charset="0"/>
              </a:rPr>
              <a:t>k</a:t>
            </a:r>
            <a:r>
              <a:rPr lang="en-US" b="1" dirty="0">
                <a:solidFill>
                  <a:schemeClr val="bg1"/>
                </a:solidFill>
                <a:latin typeface="Calibri" panose="020F0502020204030204" pitchFamily="34" charset="0"/>
              </a:rPr>
              <a:t>now about MALARIA</a:t>
            </a:r>
          </a:p>
        </p:txBody>
      </p:sp>
      <p:sp>
        <p:nvSpPr>
          <p:cNvPr id="6" name="Rectangle 5"/>
          <p:cNvSpPr/>
          <p:nvPr/>
        </p:nvSpPr>
        <p:spPr>
          <a:xfrm>
            <a:off x="7040628" y="1803801"/>
            <a:ext cx="4416712" cy="2547730"/>
          </a:xfrm>
          <a:prstGeom prst="rect">
            <a:avLst/>
          </a:prstGeom>
          <a:solidFill>
            <a:srgbClr val="8CC738"/>
          </a:solidFill>
          <a:ln w="25400" cmpd="thickThin">
            <a:solidFill>
              <a:schemeClr val="bg2"/>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defTabSz="457200" fontAlgn="base">
              <a:spcBef>
                <a:spcPct val="0"/>
              </a:spcBef>
              <a:spcAft>
                <a:spcPct val="0"/>
              </a:spcAft>
            </a:pPr>
            <a:r>
              <a:rPr lang="en-US" sz="2800" b="1" u="sng" cap="all" dirty="0">
                <a:solidFill>
                  <a:srgbClr val="1B2F7F"/>
                </a:solidFill>
                <a:latin typeface="Calibri" panose="020F0502020204030204" pitchFamily="34" charset="0"/>
              </a:rPr>
              <a:t>What is malaria?</a:t>
            </a:r>
          </a:p>
          <a:p>
            <a:pPr defTabSz="457200" fontAlgn="base">
              <a:spcBef>
                <a:spcPct val="0"/>
              </a:spcBef>
              <a:spcAft>
                <a:spcPct val="0"/>
              </a:spcAft>
              <a:buClr>
                <a:srgbClr val="F47A44">
                  <a:lumMod val="75000"/>
                </a:srgbClr>
              </a:buClr>
              <a:buFont typeface="Wingdings" pitchFamily="2" charset="2"/>
              <a:buChar char="ü"/>
            </a:pPr>
            <a:r>
              <a:rPr lang="en-US" sz="2800" cap="all" dirty="0">
                <a:solidFill>
                  <a:srgbClr val="1B2F7F"/>
                </a:solidFill>
              </a:rPr>
              <a:t> </a:t>
            </a:r>
            <a:r>
              <a:rPr lang="en-US" sz="2800" cap="all" dirty="0">
                <a:solidFill>
                  <a:srgbClr val="1B2F7F"/>
                </a:solidFill>
                <a:latin typeface="Calibri" panose="020F0502020204030204" pitchFamily="34" charset="0"/>
              </a:rPr>
              <a:t>__________________</a:t>
            </a:r>
          </a:p>
          <a:p>
            <a:pPr defTabSz="457200" fontAlgn="base">
              <a:spcBef>
                <a:spcPct val="0"/>
              </a:spcBef>
              <a:spcAft>
                <a:spcPct val="0"/>
              </a:spcAft>
              <a:buClr>
                <a:srgbClr val="F47A44">
                  <a:lumMod val="75000"/>
                </a:srgbClr>
              </a:buClr>
              <a:buFont typeface="Wingdings" pitchFamily="2" charset="2"/>
              <a:buChar char="ü"/>
            </a:pPr>
            <a:r>
              <a:rPr lang="en-US" sz="2800" cap="all" dirty="0">
                <a:solidFill>
                  <a:srgbClr val="1B2F7F"/>
                </a:solidFill>
                <a:latin typeface="Calibri" panose="020F0502020204030204" pitchFamily="34" charset="0"/>
              </a:rPr>
              <a:t> __________________</a:t>
            </a:r>
          </a:p>
          <a:p>
            <a:pPr defTabSz="457200" fontAlgn="base">
              <a:spcBef>
                <a:spcPct val="0"/>
              </a:spcBef>
              <a:spcAft>
                <a:spcPct val="0"/>
              </a:spcAft>
              <a:buClr>
                <a:srgbClr val="F47A44">
                  <a:lumMod val="75000"/>
                </a:srgbClr>
              </a:buClr>
              <a:buFont typeface="Wingdings" pitchFamily="2" charset="2"/>
              <a:buChar char="ü"/>
            </a:pPr>
            <a:r>
              <a:rPr lang="en-US" sz="2800" cap="all" dirty="0">
                <a:solidFill>
                  <a:srgbClr val="1B2F7F"/>
                </a:solidFill>
                <a:latin typeface="Calibri" panose="020F0502020204030204" pitchFamily="34" charset="0"/>
              </a:rPr>
              <a:t> __________________</a:t>
            </a:r>
          </a:p>
          <a:p>
            <a:pPr defTabSz="457200" fontAlgn="base">
              <a:spcBef>
                <a:spcPct val="0"/>
              </a:spcBef>
              <a:spcAft>
                <a:spcPct val="0"/>
              </a:spcAft>
              <a:buClr>
                <a:srgbClr val="F47A44">
                  <a:lumMod val="75000"/>
                </a:srgbClr>
              </a:buClr>
              <a:buFont typeface="Wingdings" pitchFamily="2" charset="2"/>
              <a:buChar char="ü"/>
            </a:pPr>
            <a:r>
              <a:rPr lang="en-US" sz="2800" cap="all" dirty="0">
                <a:solidFill>
                  <a:srgbClr val="1B2F7F"/>
                </a:solidFill>
                <a:latin typeface="Calibri" panose="020F0502020204030204" pitchFamily="34" charset="0"/>
              </a:rPr>
              <a:t> __________________</a:t>
            </a:r>
          </a:p>
        </p:txBody>
      </p:sp>
      <p:pic>
        <p:nvPicPr>
          <p:cNvPr id="4" name="Picture 3"/>
          <p:cNvPicPr>
            <a:picLocks noChangeAspect="1"/>
          </p:cNvPicPr>
          <p:nvPr/>
        </p:nvPicPr>
        <p:blipFill rotWithShape="1">
          <a:blip r:embed="rId3"/>
          <a:srcRect t="7667" b="8588"/>
          <a:stretch/>
        </p:blipFill>
        <p:spPr>
          <a:xfrm>
            <a:off x="7636841" y="4769020"/>
            <a:ext cx="3012647" cy="1769808"/>
          </a:xfrm>
          <a:prstGeom prst="rect">
            <a:avLst/>
          </a:prstGeom>
        </p:spPr>
      </p:pic>
    </p:spTree>
    <p:extLst>
      <p:ext uri="{BB962C8B-B14F-4D97-AF65-F5344CB8AC3E}">
        <p14:creationId xmlns:p14="http://schemas.microsoft.com/office/powerpoint/2010/main" val="1857175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blinds(horizontal)">
                                      <p:cBhvr>
                                        <p:cTn id="2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Malaria can be dangerous and deadly</a:t>
            </a:r>
          </a:p>
        </p:txBody>
      </p:sp>
      <p:pic>
        <p:nvPicPr>
          <p:cNvPr id="3" name="Picture 2"/>
          <p:cNvPicPr>
            <a:picLocks noChangeAspect="1"/>
          </p:cNvPicPr>
          <p:nvPr/>
        </p:nvPicPr>
        <p:blipFill rotWithShape="1">
          <a:blip r:embed="rId3"/>
          <a:srcRect t="11473" b="3737"/>
          <a:stretch/>
        </p:blipFill>
        <p:spPr>
          <a:xfrm>
            <a:off x="2036617" y="1630574"/>
            <a:ext cx="7678881" cy="4562442"/>
          </a:xfrm>
          <a:prstGeom prst="rect">
            <a:avLst/>
          </a:prstGeom>
        </p:spPr>
      </p:pic>
    </p:spTree>
    <p:extLst>
      <p:ext uri="{BB962C8B-B14F-4D97-AF65-F5344CB8AC3E}">
        <p14:creationId xmlns:p14="http://schemas.microsoft.com/office/powerpoint/2010/main" val="4334568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Signs and symptoms of malaria</a:t>
            </a:r>
          </a:p>
        </p:txBody>
      </p:sp>
      <p:pic>
        <p:nvPicPr>
          <p:cNvPr id="3" name="Picture 2"/>
          <p:cNvPicPr>
            <a:picLocks noChangeAspect="1" noChangeArrowheads="1"/>
          </p:cNvPicPr>
          <p:nvPr/>
        </p:nvPicPr>
        <p:blipFill rotWithShape="1">
          <a:blip r:embed="rId3"/>
          <a:srcRect t="11426"/>
          <a:stretch/>
        </p:blipFill>
        <p:spPr bwMode="auto">
          <a:xfrm>
            <a:off x="1513170" y="1418803"/>
            <a:ext cx="8562109" cy="5055427"/>
          </a:xfrm>
          <a:prstGeom prst="rect">
            <a:avLst/>
          </a:prstGeom>
          <a:noFill/>
          <a:ln w="9525">
            <a:noFill/>
            <a:miter lim="800000"/>
            <a:headEnd/>
            <a:tailEnd/>
          </a:ln>
        </p:spPr>
      </p:pic>
    </p:spTree>
    <p:extLst>
      <p:ext uri="{BB962C8B-B14F-4D97-AF65-F5344CB8AC3E}">
        <p14:creationId xmlns:p14="http://schemas.microsoft.com/office/powerpoint/2010/main" val="38739378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3"/>
          <p:cNvGraphicFramePr>
            <a:graphicFrameLocks/>
          </p:cNvGraphicFramePr>
          <p:nvPr>
            <p:extLst>
              <p:ext uri="{D42A27DB-BD31-4B8C-83A1-F6EECF244321}">
                <p14:modId xmlns:p14="http://schemas.microsoft.com/office/powerpoint/2010/main" val="43794544"/>
              </p:ext>
            </p:extLst>
          </p:nvPr>
        </p:nvGraphicFramePr>
        <p:xfrm>
          <a:off x="220355" y="1898830"/>
          <a:ext cx="11680493" cy="4653885"/>
        </p:xfrm>
        <a:graphic>
          <a:graphicData uri="http://schemas.openxmlformats.org/drawingml/2006/table">
            <a:tbl>
              <a:tblPr/>
              <a:tblGrid>
                <a:gridCol w="3504148">
                  <a:extLst>
                    <a:ext uri="{9D8B030D-6E8A-4147-A177-3AD203B41FA5}">
                      <a16:colId xmlns:a16="http://schemas.microsoft.com/office/drawing/2014/main" val="20000"/>
                    </a:ext>
                  </a:extLst>
                </a:gridCol>
                <a:gridCol w="8176345">
                  <a:extLst>
                    <a:ext uri="{9D8B030D-6E8A-4147-A177-3AD203B41FA5}">
                      <a16:colId xmlns:a16="http://schemas.microsoft.com/office/drawing/2014/main" val="20001"/>
                    </a:ext>
                  </a:extLst>
                </a:gridCol>
              </a:tblGrid>
              <a:tr h="1401411">
                <a:tc>
                  <a:txBody>
                    <a:bodyPr/>
                    <a:lstStyle/>
                    <a:p>
                      <a:pPr marL="0" marR="0">
                        <a:spcBef>
                          <a:spcPts val="300"/>
                        </a:spcBef>
                        <a:spcAft>
                          <a:spcPts val="300"/>
                        </a:spcAft>
                      </a:pPr>
                      <a:r>
                        <a:rPr lang="en-US" sz="1200" dirty="0">
                          <a:latin typeface="Times New Roman"/>
                          <a:ea typeface="Times New Roman"/>
                          <a:cs typeface="Times New Roman"/>
                        </a:rPr>
                        <a:t>  </a:t>
                      </a:r>
                      <a:endParaRPr lang="en-US" sz="1000" dirty="0">
                        <a:latin typeface="Arial"/>
                        <a:ea typeface="Times New Roman"/>
                        <a:cs typeface="Times New Roman"/>
                      </a:endParaRPr>
                    </a:p>
                  </a:txBody>
                  <a:tcPr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spcBef>
                          <a:spcPts val="600"/>
                        </a:spcBef>
                        <a:spcAft>
                          <a:spcPts val="0"/>
                        </a:spcAft>
                        <a:tabLst>
                          <a:tab pos="-830580" algn="l"/>
                        </a:tabLst>
                      </a:pPr>
                      <a:endParaRPr lang="en-US" sz="800" b="1" dirty="0">
                        <a:solidFill>
                          <a:schemeClr val="accent1"/>
                        </a:solidFill>
                        <a:latin typeface="Calibri" panose="020F0502020204030204" pitchFamily="34" charset="0"/>
                        <a:ea typeface="Times New Roman"/>
                        <a:cs typeface="Times New Roman"/>
                      </a:endParaRPr>
                    </a:p>
                    <a:p>
                      <a:pPr marL="0" marR="0">
                        <a:spcBef>
                          <a:spcPts val="600"/>
                        </a:spcBef>
                        <a:spcAft>
                          <a:spcPts val="0"/>
                        </a:spcAft>
                        <a:tabLst>
                          <a:tab pos="-830580" algn="l"/>
                        </a:tabLst>
                      </a:pPr>
                      <a:r>
                        <a:rPr lang="en-US" sz="2400" b="1" dirty="0">
                          <a:solidFill>
                            <a:schemeClr val="accent6"/>
                          </a:solidFill>
                          <a:latin typeface="Calibri" panose="020F0502020204030204" pitchFamily="34" charset="0"/>
                          <a:ea typeface="Times New Roman"/>
                          <a:cs typeface="Times New Roman"/>
                        </a:rPr>
                        <a:t>When a mosquito bites, it sucks up blood.  </a:t>
                      </a:r>
                      <a:r>
                        <a:rPr lang="en-US" sz="2400" b="1" dirty="0">
                          <a:solidFill>
                            <a:srgbClr val="767171"/>
                          </a:solidFill>
                          <a:latin typeface="Calibri" panose="020F0502020204030204" pitchFamily="34" charset="0"/>
                          <a:ea typeface="Times New Roman"/>
                          <a:cs typeface="Times New Roman"/>
                        </a:rPr>
                        <a:t>If the person has malaria,</a:t>
                      </a:r>
                      <a:r>
                        <a:rPr lang="en-US" sz="2400" b="1" baseline="0" dirty="0">
                          <a:solidFill>
                            <a:srgbClr val="767171"/>
                          </a:solidFill>
                          <a:latin typeface="Calibri" panose="020F0502020204030204" pitchFamily="34" charset="0"/>
                          <a:ea typeface="Times New Roman"/>
                          <a:cs typeface="Times New Roman"/>
                        </a:rPr>
                        <a:t> </a:t>
                      </a:r>
                      <a:r>
                        <a:rPr lang="en-US" sz="2400" b="1" dirty="0">
                          <a:solidFill>
                            <a:srgbClr val="767171"/>
                          </a:solidFill>
                          <a:latin typeface="Calibri" panose="020F0502020204030204" pitchFamily="34" charset="0"/>
                          <a:ea typeface="Times New Roman"/>
                          <a:cs typeface="Times New Roman"/>
                        </a:rPr>
                        <a:t>the parasites in her blood are sucked into the mosquito.</a:t>
                      </a:r>
                    </a:p>
                  </a:txBody>
                  <a:tcPr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54336">
                <a:tc>
                  <a:txBody>
                    <a:bodyPr/>
                    <a:lstStyle/>
                    <a:p>
                      <a:pPr marL="0" marR="0">
                        <a:spcBef>
                          <a:spcPts val="600"/>
                        </a:spcBef>
                        <a:spcAft>
                          <a:spcPts val="0"/>
                        </a:spcAft>
                        <a:tabLst>
                          <a:tab pos="-259080" algn="l"/>
                        </a:tabLst>
                      </a:pPr>
                      <a:r>
                        <a:rPr lang="en-US" sz="1200" dirty="0">
                          <a:latin typeface="Times New Roman"/>
                          <a:ea typeface="Times New Roman"/>
                          <a:cs typeface="Times New Roman"/>
                        </a:rPr>
                        <a:t>           </a:t>
                      </a:r>
                      <a:endParaRPr lang="en-US" sz="1000" dirty="0">
                        <a:latin typeface="Arial"/>
                        <a:ea typeface="Times New Roman"/>
                        <a:cs typeface="Times New Roman"/>
                      </a:endParaRPr>
                    </a:p>
                  </a:txBody>
                  <a:tcPr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spcBef>
                          <a:spcPts val="600"/>
                        </a:spcBef>
                        <a:spcAft>
                          <a:spcPts val="0"/>
                        </a:spcAft>
                        <a:tabLst>
                          <a:tab pos="-830580" algn="l"/>
                          <a:tab pos="-259080" algn="l"/>
                        </a:tabLst>
                      </a:pPr>
                      <a:r>
                        <a:rPr lang="en-US" sz="2400" b="1" dirty="0">
                          <a:solidFill>
                            <a:schemeClr val="accent6"/>
                          </a:solidFill>
                          <a:latin typeface="Calibri" panose="020F0502020204030204" pitchFamily="34" charset="0"/>
                          <a:ea typeface="Times New Roman"/>
                          <a:cs typeface="Times New Roman"/>
                        </a:rPr>
                        <a:t>The malaria parasites grow inside the mosquito.  </a:t>
                      </a:r>
                      <a:r>
                        <a:rPr lang="en-US" sz="2400" b="1" dirty="0">
                          <a:solidFill>
                            <a:srgbClr val="767171"/>
                          </a:solidFill>
                          <a:latin typeface="Calibri" panose="020F0502020204030204" pitchFamily="34" charset="0"/>
                          <a:ea typeface="Times New Roman"/>
                          <a:cs typeface="Times New Roman"/>
                        </a:rPr>
                        <a:t>After a few days, they are ready to be passed on to another person.</a:t>
                      </a:r>
                    </a:p>
                  </a:txBody>
                  <a:tcPr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99069">
                <a:tc>
                  <a:txBody>
                    <a:bodyPr/>
                    <a:lstStyle/>
                    <a:p>
                      <a:pPr marL="0" marR="0">
                        <a:spcBef>
                          <a:spcPts val="600"/>
                        </a:spcBef>
                        <a:spcAft>
                          <a:spcPts val="300"/>
                        </a:spcAft>
                      </a:pPr>
                      <a:r>
                        <a:rPr lang="en-US" sz="1200" dirty="0">
                          <a:latin typeface="Times New Roman"/>
                          <a:ea typeface="Times New Roman"/>
                          <a:cs typeface="Times New Roman"/>
                        </a:rPr>
                        <a:t>                      </a:t>
                      </a:r>
                      <a:endParaRPr lang="en-US" sz="1100" dirty="0">
                        <a:latin typeface="Arial"/>
                        <a:ea typeface="Times New Roman"/>
                        <a:cs typeface="Times New Roman"/>
                      </a:endParaRPr>
                    </a:p>
                  </a:txBody>
                  <a:tcPr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spcBef>
                          <a:spcPts val="600"/>
                        </a:spcBef>
                        <a:spcAft>
                          <a:spcPts val="0"/>
                        </a:spcAft>
                        <a:tabLst>
                          <a:tab pos="-830580" algn="l"/>
                        </a:tabLst>
                      </a:pPr>
                      <a:endParaRPr lang="en-US" sz="800" b="1" dirty="0">
                        <a:solidFill>
                          <a:schemeClr val="accent1"/>
                        </a:solidFill>
                        <a:latin typeface="Calibri" panose="020F0502020204030204" pitchFamily="34" charset="0"/>
                        <a:ea typeface="Times New Roman"/>
                        <a:cs typeface="Times New Roman"/>
                      </a:endParaRPr>
                    </a:p>
                    <a:p>
                      <a:pPr marL="0" marR="0">
                        <a:spcBef>
                          <a:spcPts val="600"/>
                        </a:spcBef>
                        <a:spcAft>
                          <a:spcPts val="0"/>
                        </a:spcAft>
                        <a:tabLst>
                          <a:tab pos="-830580" algn="l"/>
                        </a:tabLst>
                      </a:pPr>
                      <a:r>
                        <a:rPr lang="en-US" sz="2400" b="1" dirty="0">
                          <a:solidFill>
                            <a:schemeClr val="accent6"/>
                          </a:solidFill>
                          <a:latin typeface="Calibri" panose="020F0502020204030204" pitchFamily="34" charset="0"/>
                          <a:ea typeface="Times New Roman"/>
                          <a:cs typeface="Times New Roman"/>
                        </a:rPr>
                        <a:t>When this mosquito bites again, the parasites enter the other person.  </a:t>
                      </a:r>
                      <a:r>
                        <a:rPr lang="en-US" sz="2400" b="1" dirty="0">
                          <a:solidFill>
                            <a:srgbClr val="767171"/>
                          </a:solidFill>
                          <a:latin typeface="Calibri" panose="020F0502020204030204" pitchFamily="34" charset="0"/>
                          <a:ea typeface="Times New Roman"/>
                          <a:cs typeface="Times New Roman"/>
                        </a:rPr>
                        <a:t>They begin to grow.</a:t>
                      </a:r>
                    </a:p>
                  </a:txBody>
                  <a:tcPr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99069">
                <a:tc>
                  <a:txBody>
                    <a:bodyPr/>
                    <a:lstStyle/>
                    <a:p>
                      <a:pPr marL="0" marR="0">
                        <a:spcBef>
                          <a:spcPts val="600"/>
                        </a:spcBef>
                        <a:spcAft>
                          <a:spcPts val="300"/>
                        </a:spcAft>
                      </a:pPr>
                      <a:r>
                        <a:rPr lang="en-US" sz="1200" dirty="0">
                          <a:latin typeface="Times New Roman"/>
                          <a:ea typeface="Times New Roman"/>
                          <a:cs typeface="Times New Roman"/>
                        </a:rPr>
                        <a:t>   </a:t>
                      </a:r>
                      <a:endParaRPr lang="en-US" sz="1100" dirty="0">
                        <a:latin typeface="Arial"/>
                        <a:ea typeface="Times New Roman"/>
                        <a:cs typeface="Times New Roman"/>
                      </a:endParaRPr>
                    </a:p>
                  </a:txBody>
                  <a:tcPr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830580" algn="l"/>
                        </a:tabLst>
                      </a:pPr>
                      <a:r>
                        <a:rPr lang="en-US" sz="2400" b="1" dirty="0">
                          <a:solidFill>
                            <a:schemeClr val="accent6"/>
                          </a:solidFill>
                          <a:latin typeface="Calibri" panose="020F0502020204030204" pitchFamily="34" charset="0"/>
                          <a:ea typeface="Times New Roman"/>
                          <a:cs typeface="Times New Roman"/>
                        </a:rPr>
                        <a:t>After a few days, this person also becomes ill with malaria.  </a:t>
                      </a:r>
                      <a:r>
                        <a:rPr lang="en-US" sz="2400" b="1" u="sng" dirty="0">
                          <a:solidFill>
                            <a:srgbClr val="767171"/>
                          </a:solidFill>
                          <a:latin typeface="Calibri" panose="020F0502020204030204" pitchFamily="34" charset="0"/>
                          <a:ea typeface="Times New Roman"/>
                          <a:cs typeface="Times New Roman"/>
                        </a:rPr>
                        <a:t>Fever</a:t>
                      </a:r>
                      <a:r>
                        <a:rPr lang="en-US" sz="2400" b="1" dirty="0">
                          <a:solidFill>
                            <a:srgbClr val="767171"/>
                          </a:solidFill>
                          <a:latin typeface="Calibri" panose="020F0502020204030204" pitchFamily="34" charset="0"/>
                          <a:ea typeface="Times New Roman"/>
                          <a:cs typeface="Times New Roman"/>
                        </a:rPr>
                        <a:t> and </a:t>
                      </a:r>
                      <a:r>
                        <a:rPr lang="en-US" sz="2400" b="1" u="sng" dirty="0">
                          <a:solidFill>
                            <a:srgbClr val="767171"/>
                          </a:solidFill>
                          <a:latin typeface="Calibri" panose="020F0502020204030204" pitchFamily="34" charset="0"/>
                          <a:ea typeface="Times New Roman"/>
                          <a:cs typeface="Times New Roman"/>
                        </a:rPr>
                        <a:t>chills with headaches and body aches</a:t>
                      </a:r>
                      <a:r>
                        <a:rPr lang="en-US" sz="2400" b="1" dirty="0">
                          <a:solidFill>
                            <a:srgbClr val="767171"/>
                          </a:solidFill>
                          <a:latin typeface="Calibri" panose="020F0502020204030204" pitchFamily="34" charset="0"/>
                          <a:ea typeface="Times New Roman"/>
                          <a:cs typeface="Times New Roman"/>
                        </a:rPr>
                        <a:t> are typical symptoms of malaria.</a:t>
                      </a:r>
                    </a:p>
                  </a:txBody>
                  <a:tcPr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
        <p:nvSpPr>
          <p:cNvPr id="4" name="Rectangle 3"/>
          <p:cNvSpPr/>
          <p:nvPr/>
        </p:nvSpPr>
        <p:spPr>
          <a:xfrm>
            <a:off x="8348957" y="198447"/>
            <a:ext cx="3451139" cy="1487557"/>
          </a:xfrm>
          <a:prstGeom prst="rect">
            <a:avLst/>
          </a:prstGeom>
          <a:solidFill>
            <a:schemeClr val="bg2"/>
          </a:solidFill>
          <a:ln w="25400" cmpd="thickThin">
            <a:solidFill>
              <a:schemeClr val="bg2"/>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defTabSz="457200" fontAlgn="base">
              <a:spcBef>
                <a:spcPct val="0"/>
              </a:spcBef>
              <a:spcAft>
                <a:spcPct val="0"/>
              </a:spcAft>
            </a:pPr>
            <a:r>
              <a:rPr lang="en-US" sz="2000" b="1" u="sng" cap="all" dirty="0">
                <a:solidFill>
                  <a:srgbClr val="063A73"/>
                </a:solidFill>
                <a:latin typeface="Calibri" panose="020F0502020204030204" pitchFamily="34" charset="0"/>
              </a:rPr>
              <a:t>How IS MALARIA spread?</a:t>
            </a:r>
          </a:p>
          <a:p>
            <a:pPr defTabSz="457200" fontAlgn="base">
              <a:spcBef>
                <a:spcPct val="0"/>
              </a:spcBef>
              <a:spcAft>
                <a:spcPct val="0"/>
              </a:spcAft>
              <a:buFont typeface="Wingdings" pitchFamily="2" charset="2"/>
              <a:buChar char="ü"/>
            </a:pPr>
            <a:r>
              <a:rPr lang="en-US" sz="2000" cap="all" dirty="0">
                <a:solidFill>
                  <a:srgbClr val="063A73"/>
                </a:solidFill>
              </a:rPr>
              <a:t> __________________</a:t>
            </a:r>
          </a:p>
          <a:p>
            <a:pPr defTabSz="457200" fontAlgn="base">
              <a:spcBef>
                <a:spcPct val="0"/>
              </a:spcBef>
              <a:spcAft>
                <a:spcPct val="0"/>
              </a:spcAft>
              <a:buFont typeface="Wingdings" pitchFamily="2" charset="2"/>
              <a:buChar char="ü"/>
            </a:pPr>
            <a:r>
              <a:rPr lang="en-US" sz="2000" cap="all" dirty="0">
                <a:solidFill>
                  <a:srgbClr val="063A73"/>
                </a:solidFill>
              </a:rPr>
              <a:t> __________________</a:t>
            </a:r>
          </a:p>
          <a:p>
            <a:pPr defTabSz="457200" fontAlgn="base">
              <a:spcBef>
                <a:spcPct val="0"/>
              </a:spcBef>
              <a:spcAft>
                <a:spcPct val="0"/>
              </a:spcAft>
              <a:buFont typeface="Wingdings" pitchFamily="2" charset="2"/>
              <a:buChar char="ü"/>
            </a:pPr>
            <a:r>
              <a:rPr lang="en-US" sz="2000" cap="all" dirty="0">
                <a:solidFill>
                  <a:srgbClr val="063A73"/>
                </a:solidFill>
              </a:rPr>
              <a:t> __________________</a:t>
            </a:r>
          </a:p>
        </p:txBody>
      </p:sp>
      <p:pic>
        <p:nvPicPr>
          <p:cNvPr id="6" name="Picture 6" descr="Picture 2 Part A Sick Person"/>
          <p:cNvPicPr>
            <a:picLocks noChangeAspect="1" noChangeArrowheads="1"/>
          </p:cNvPicPr>
          <p:nvPr/>
        </p:nvPicPr>
        <p:blipFill>
          <a:blip r:embed="rId3"/>
          <a:srcRect/>
          <a:stretch>
            <a:fillRect/>
          </a:stretch>
        </p:blipFill>
        <p:spPr bwMode="auto">
          <a:xfrm>
            <a:off x="1270305" y="2170335"/>
            <a:ext cx="2000072" cy="983291"/>
          </a:xfrm>
          <a:prstGeom prst="rect">
            <a:avLst/>
          </a:prstGeom>
          <a:noFill/>
        </p:spPr>
      </p:pic>
      <p:graphicFrame>
        <p:nvGraphicFramePr>
          <p:cNvPr id="8" name="Object 8"/>
          <p:cNvGraphicFramePr>
            <a:graphicFrameLocks noChangeAspect="1"/>
          </p:cNvGraphicFramePr>
          <p:nvPr>
            <p:extLst>
              <p:ext uri="{D42A27DB-BD31-4B8C-83A1-F6EECF244321}">
                <p14:modId xmlns:p14="http://schemas.microsoft.com/office/powerpoint/2010/main" val="782313468"/>
              </p:ext>
            </p:extLst>
          </p:nvPr>
        </p:nvGraphicFramePr>
        <p:xfrm>
          <a:off x="245534" y="1968007"/>
          <a:ext cx="728133" cy="327660"/>
        </p:xfrm>
        <a:graphic>
          <a:graphicData uri="http://schemas.openxmlformats.org/presentationml/2006/ole">
            <mc:AlternateContent xmlns:mc="http://schemas.openxmlformats.org/markup-compatibility/2006">
              <mc:Choice xmlns:v="urn:schemas-microsoft-com:vml" Requires="v">
                <p:oleObj name="Picture" r:id="rId4" imgW="2190540" imgH="1372292" progId="Word.Picture.8">
                  <p:embed/>
                </p:oleObj>
              </mc:Choice>
              <mc:Fallback>
                <p:oleObj name="Picture" r:id="rId4" imgW="2190540" imgH="1372292" progId="Word.Picture.8">
                  <p:embed/>
                  <p:pic>
                    <p:nvPicPr>
                      <p:cNvPr id="8"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5534" y="1968007"/>
                        <a:ext cx="728133" cy="327660"/>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9" name="Line 7"/>
          <p:cNvSpPr>
            <a:spLocks noChangeShapeType="1"/>
          </p:cNvSpPr>
          <p:nvPr/>
        </p:nvSpPr>
        <p:spPr bwMode="auto">
          <a:xfrm flipH="1">
            <a:off x="1873378" y="3066479"/>
            <a:ext cx="143933" cy="326335"/>
          </a:xfrm>
          <a:prstGeom prst="line">
            <a:avLst/>
          </a:prstGeom>
          <a:noFill/>
          <a:ln w="38100">
            <a:solidFill>
              <a:srgbClr val="F47A44">
                <a:lumMod val="75000"/>
              </a:srgbClr>
            </a:solidFill>
            <a:round/>
            <a:headEnd/>
            <a:tailEnd type="triangle" w="med" len="med"/>
          </a:ln>
        </p:spPr>
        <p:txBody>
          <a:bodyPr vert="horz" wrap="square" lIns="91440" tIns="45720" rIns="91440" bIns="45720" numCol="1" anchor="t" anchorCtr="0" compatLnSpc="1">
            <a:prstTxWarp prst="textNoShape">
              <a:avLst/>
            </a:prstTxWarp>
          </a:bodyPr>
          <a:lstStyle/>
          <a:p>
            <a:pPr marL="0" marR="0" lvl="0" indent="0" defTabSz="4572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pitchFamily="34" charset="0"/>
              <a:cs typeface="Arial" pitchFamily="34" charset="0"/>
            </a:endParaRPr>
          </a:p>
        </p:txBody>
      </p:sp>
      <p:pic>
        <p:nvPicPr>
          <p:cNvPr id="10" name="Picture 4" descr="MosquitowGuts"/>
          <p:cNvPicPr>
            <a:picLocks noChangeAspect="1" noChangeArrowheads="1"/>
          </p:cNvPicPr>
          <p:nvPr/>
        </p:nvPicPr>
        <p:blipFill>
          <a:blip r:embed="rId6"/>
          <a:srcRect/>
          <a:stretch>
            <a:fillRect/>
          </a:stretch>
        </p:blipFill>
        <p:spPr bwMode="auto">
          <a:xfrm>
            <a:off x="1068036" y="3406043"/>
            <a:ext cx="1347209" cy="688914"/>
          </a:xfrm>
          <a:prstGeom prst="rect">
            <a:avLst/>
          </a:prstGeom>
          <a:noFill/>
        </p:spPr>
      </p:pic>
      <p:sp>
        <p:nvSpPr>
          <p:cNvPr id="11" name="Line 9"/>
          <p:cNvSpPr>
            <a:spLocks noChangeShapeType="1"/>
          </p:cNvSpPr>
          <p:nvPr/>
        </p:nvSpPr>
        <p:spPr bwMode="auto">
          <a:xfrm>
            <a:off x="2017311" y="4096211"/>
            <a:ext cx="127000" cy="315175"/>
          </a:xfrm>
          <a:prstGeom prst="line">
            <a:avLst/>
          </a:prstGeom>
          <a:noFill/>
          <a:ln w="38100">
            <a:solidFill>
              <a:srgbClr val="F47A44">
                <a:lumMod val="75000"/>
              </a:srgbClr>
            </a:solidFill>
            <a:round/>
            <a:headEnd/>
            <a:tailEnd type="triangle" w="med" len="med"/>
          </a:ln>
        </p:spPr>
        <p:txBody>
          <a:bodyPr vert="horz" wrap="square" lIns="91440" tIns="45720" rIns="91440" bIns="45720" numCol="1" anchor="t" anchorCtr="0" compatLnSpc="1">
            <a:prstTxWarp prst="textNoShape">
              <a:avLst/>
            </a:prstTxWarp>
          </a:bodyPr>
          <a:lstStyle/>
          <a:p>
            <a:pPr marL="0" marR="0" lvl="0" indent="0" defTabSz="4572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pitchFamily="34" charset="0"/>
              <a:cs typeface="Arial" pitchFamily="34" charset="0"/>
            </a:endParaRPr>
          </a:p>
        </p:txBody>
      </p:sp>
      <p:pic>
        <p:nvPicPr>
          <p:cNvPr id="12" name="Picture 2" descr="Picture 2 Part D Bitten"/>
          <p:cNvPicPr>
            <a:picLocks noChangeAspect="1" noChangeArrowheads="1"/>
          </p:cNvPicPr>
          <p:nvPr/>
        </p:nvPicPr>
        <p:blipFill>
          <a:blip r:embed="rId7"/>
          <a:srcRect/>
          <a:stretch>
            <a:fillRect/>
          </a:stretch>
        </p:blipFill>
        <p:spPr bwMode="auto">
          <a:xfrm>
            <a:off x="1343830" y="4246015"/>
            <a:ext cx="1376513" cy="1061515"/>
          </a:xfrm>
          <a:prstGeom prst="rect">
            <a:avLst/>
          </a:prstGeom>
          <a:noFill/>
        </p:spPr>
      </p:pic>
      <p:sp>
        <p:nvSpPr>
          <p:cNvPr id="13" name="Line 3"/>
          <p:cNvSpPr>
            <a:spLocks noChangeShapeType="1"/>
          </p:cNvSpPr>
          <p:nvPr/>
        </p:nvSpPr>
        <p:spPr bwMode="auto">
          <a:xfrm flipH="1">
            <a:off x="1873378" y="5365510"/>
            <a:ext cx="270933" cy="298450"/>
          </a:xfrm>
          <a:prstGeom prst="line">
            <a:avLst/>
          </a:prstGeom>
          <a:noFill/>
          <a:ln w="38100">
            <a:solidFill>
              <a:srgbClr val="F47A44">
                <a:lumMod val="75000"/>
              </a:srgbClr>
            </a:solidFill>
            <a:round/>
            <a:headEnd/>
            <a:tailEnd type="triangle" w="med" len="med"/>
          </a:ln>
        </p:spPr>
        <p:txBody>
          <a:bodyPr vert="horz" wrap="square" lIns="91440" tIns="45720" rIns="91440" bIns="45720" numCol="1" anchor="t" anchorCtr="0" compatLnSpc="1">
            <a:prstTxWarp prst="textNoShape">
              <a:avLst/>
            </a:prstTxWarp>
          </a:bodyPr>
          <a:lstStyle/>
          <a:p>
            <a:pPr marL="0" marR="0" lvl="0" indent="0" defTabSz="4572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pitchFamily="34" charset="0"/>
              <a:cs typeface="Arial" pitchFamily="34" charset="0"/>
            </a:endParaRPr>
          </a:p>
        </p:txBody>
      </p:sp>
      <p:pic>
        <p:nvPicPr>
          <p:cNvPr id="14" name="Picture 1" descr="Picture 2 Part A Sick PersonFlip"/>
          <p:cNvPicPr>
            <a:picLocks noChangeAspect="1" noChangeArrowheads="1"/>
          </p:cNvPicPr>
          <p:nvPr/>
        </p:nvPicPr>
        <p:blipFill>
          <a:blip r:embed="rId8"/>
          <a:srcRect/>
          <a:stretch>
            <a:fillRect/>
          </a:stretch>
        </p:blipFill>
        <p:spPr bwMode="auto">
          <a:xfrm>
            <a:off x="1120059" y="5663961"/>
            <a:ext cx="1794504" cy="813787"/>
          </a:xfrm>
          <a:prstGeom prst="rect">
            <a:avLst/>
          </a:prstGeom>
          <a:noFill/>
        </p:spPr>
      </p:pic>
      <p:sp>
        <p:nvSpPr>
          <p:cNvPr id="15" name="Line 5"/>
          <p:cNvSpPr>
            <a:spLocks noChangeShapeType="1"/>
          </p:cNvSpPr>
          <p:nvPr/>
        </p:nvSpPr>
        <p:spPr bwMode="auto">
          <a:xfrm>
            <a:off x="976589" y="2321067"/>
            <a:ext cx="321733" cy="231775"/>
          </a:xfrm>
          <a:prstGeom prst="line">
            <a:avLst/>
          </a:prstGeom>
          <a:noFill/>
          <a:ln w="38100">
            <a:solidFill>
              <a:srgbClr val="F47A44">
                <a:lumMod val="75000"/>
              </a:srgbClr>
            </a:solidFill>
            <a:round/>
            <a:headEnd/>
            <a:tailEnd type="triangle" w="med" len="med"/>
          </a:ln>
        </p:spPr>
        <p:txBody>
          <a:bodyPr vert="horz" wrap="square" lIns="91440" tIns="45720" rIns="91440" bIns="45720" numCol="1" anchor="t" anchorCtr="0" compatLnSpc="1">
            <a:prstTxWarp prst="textNoShape">
              <a:avLst/>
            </a:prstTxWarp>
          </a:bodyPr>
          <a:lstStyle/>
          <a:p>
            <a:pPr marL="0" marR="0" lvl="0" indent="0" defTabSz="4572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pitchFamily="34" charset="0"/>
              <a:cs typeface="Arial" pitchFamily="34" charset="0"/>
            </a:endParaRPr>
          </a:p>
        </p:txBody>
      </p:sp>
      <p:sp>
        <p:nvSpPr>
          <p:cNvPr id="2" name="Title 1"/>
          <p:cNvSpPr>
            <a:spLocks noGrp="1"/>
          </p:cNvSpPr>
          <p:nvPr>
            <p:ph type="title"/>
          </p:nvPr>
        </p:nvSpPr>
        <p:spPr/>
        <p:txBody>
          <a:bodyPr/>
          <a:lstStyle/>
          <a:p>
            <a:r>
              <a:rPr lang="en-US" dirty="0"/>
              <a:t>How is malaria spread?</a:t>
            </a:r>
          </a:p>
        </p:txBody>
      </p:sp>
    </p:spTree>
    <p:extLst>
      <p:ext uri="{BB962C8B-B14F-4D97-AF65-F5344CB8AC3E}">
        <p14:creationId xmlns:p14="http://schemas.microsoft.com/office/powerpoint/2010/main" val="3101735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a:prstGeom prst="rect">
            <a:avLst/>
          </a:prstGeom>
        </p:spPr>
        <p:txBody>
          <a:bodyPr>
            <a:noAutofit/>
          </a:bodyPr>
          <a:lstStyle/>
          <a:p>
            <a:pPr>
              <a:buClr>
                <a:schemeClr val="bg2">
                  <a:lumMod val="50000"/>
                </a:schemeClr>
              </a:buClr>
            </a:pPr>
            <a:r>
              <a:rPr lang="en-US" sz="2800" b="1" dirty="0">
                <a:solidFill>
                  <a:srgbClr val="767171"/>
                </a:solidFill>
                <a:latin typeface="Calibri" panose="020F0502020204030204" pitchFamily="34" charset="0"/>
              </a:rPr>
              <a:t>What is the </a:t>
            </a:r>
            <a:r>
              <a:rPr lang="en-US" sz="2800" b="1" dirty="0">
                <a:solidFill>
                  <a:srgbClr val="8CC738"/>
                </a:solidFill>
                <a:latin typeface="Calibri" panose="020F0502020204030204" pitchFamily="34" charset="0"/>
              </a:rPr>
              <a:t>BEST WAY </a:t>
            </a:r>
            <a:r>
              <a:rPr lang="en-US" sz="2800" b="1" dirty="0">
                <a:solidFill>
                  <a:srgbClr val="767171"/>
                </a:solidFill>
                <a:latin typeface="Calibri" panose="020F0502020204030204" pitchFamily="34" charset="0"/>
              </a:rPr>
              <a:t>to prevent getting malaria?</a:t>
            </a:r>
          </a:p>
          <a:p>
            <a:pPr>
              <a:buClr>
                <a:schemeClr val="bg2">
                  <a:lumMod val="50000"/>
                </a:schemeClr>
              </a:buClr>
            </a:pPr>
            <a:r>
              <a:rPr lang="en-US" sz="2800" b="1" dirty="0">
                <a:solidFill>
                  <a:srgbClr val="767171"/>
                </a:solidFill>
                <a:latin typeface="Calibri" panose="020F0502020204030204" pitchFamily="34" charset="0"/>
              </a:rPr>
              <a:t>For whom is it most important to be protected and Why?</a:t>
            </a:r>
          </a:p>
        </p:txBody>
      </p:sp>
      <p:pic>
        <p:nvPicPr>
          <p:cNvPr id="91138" name="Picture 2"/>
          <p:cNvPicPr>
            <a:picLocks noChangeAspect="1" noChangeArrowheads="1"/>
          </p:cNvPicPr>
          <p:nvPr/>
        </p:nvPicPr>
        <p:blipFill rotWithShape="1">
          <a:blip r:embed="rId3"/>
          <a:srcRect t="10808" b="3783"/>
          <a:stretch/>
        </p:blipFill>
        <p:spPr bwMode="auto">
          <a:xfrm>
            <a:off x="2116609" y="3148694"/>
            <a:ext cx="6367340" cy="3148693"/>
          </a:xfrm>
          <a:prstGeom prst="rect">
            <a:avLst/>
          </a:prstGeom>
          <a:noFill/>
          <a:ln w="9525">
            <a:noFill/>
            <a:miter lim="800000"/>
            <a:headEnd/>
            <a:tailEnd/>
          </a:ln>
        </p:spPr>
      </p:pic>
      <p:sp>
        <p:nvSpPr>
          <p:cNvPr id="3" name="Title 2"/>
          <p:cNvSpPr>
            <a:spLocks noGrp="1"/>
          </p:cNvSpPr>
          <p:nvPr>
            <p:ph type="title"/>
          </p:nvPr>
        </p:nvSpPr>
        <p:spPr/>
        <p:txBody>
          <a:bodyPr/>
          <a:lstStyle/>
          <a:p>
            <a:r>
              <a:rPr lang="en-US" dirty="0"/>
              <a:t>How to prevent malaria</a:t>
            </a:r>
          </a:p>
        </p:txBody>
      </p:sp>
    </p:spTree>
    <p:extLst>
      <p:ext uri="{BB962C8B-B14F-4D97-AF65-F5344CB8AC3E}">
        <p14:creationId xmlns:p14="http://schemas.microsoft.com/office/powerpoint/2010/main" val="1315914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i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91138"/>
                                        </p:tgtEl>
                                        <p:attrNameLst>
                                          <p:attrName>style.visibility</p:attrName>
                                        </p:attrNameLst>
                                      </p:cBhvr>
                                      <p:to>
                                        <p:strVal val="visible"/>
                                      </p:to>
                                    </p:set>
                                    <p:anim calcmode="lin" valueType="num">
                                      <p:cBhvr additive="base">
                                        <p:cTn id="17" dur="500" fill="hold"/>
                                        <p:tgtEl>
                                          <p:spTgt spid="91138"/>
                                        </p:tgtEl>
                                        <p:attrNameLst>
                                          <p:attrName>ppt_x</p:attrName>
                                        </p:attrNameLst>
                                      </p:cBhvr>
                                      <p:tavLst>
                                        <p:tav tm="0">
                                          <p:val>
                                            <p:strVal val="#ppt_x"/>
                                          </p:val>
                                        </p:tav>
                                        <p:tav tm="100000">
                                          <p:val>
                                            <p:strVal val="#ppt_x"/>
                                          </p:val>
                                        </p:tav>
                                      </p:tavLst>
                                    </p:anim>
                                    <p:anim calcmode="lin" valueType="num">
                                      <p:cBhvr additive="base">
                                        <p:cTn id="18" dur="500" fill="hold"/>
                                        <p:tgtEl>
                                          <p:spTgt spid="911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Title 1"/>
          <p:cNvSpPr>
            <a:spLocks noGrp="1"/>
          </p:cNvSpPr>
          <p:nvPr>
            <p:ph type="title" idx="4294967295"/>
          </p:nvPr>
        </p:nvSpPr>
        <p:spPr>
          <a:xfrm>
            <a:off x="0" y="411163"/>
            <a:ext cx="10972800" cy="681037"/>
          </a:xfrm>
          <a:prstGeom prst="rect">
            <a:avLst/>
          </a:prstGeom>
        </p:spPr>
        <p:txBody>
          <a:bodyPr/>
          <a:lstStyle/>
          <a:p>
            <a:pPr eaLnBrk="1" hangingPunct="1"/>
            <a:r>
              <a:rPr lang="en-US" sz="800"/>
              <a:t>.</a:t>
            </a:r>
          </a:p>
        </p:txBody>
      </p:sp>
      <p:sp>
        <p:nvSpPr>
          <p:cNvPr id="46084"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sp>
        <p:nvSpPr>
          <p:cNvPr id="46087" name="Rectangle 11"/>
          <p:cNvSpPr>
            <a:spLocks noChangeArrowheads="1"/>
          </p:cNvSpPr>
          <p:nvPr/>
        </p:nvSpPr>
        <p:spPr bwMode="auto">
          <a:xfrm>
            <a:off x="0" y="1253609"/>
            <a:ext cx="184666" cy="369332"/>
          </a:xfrm>
          <a:prstGeom prst="rect">
            <a:avLst/>
          </a:prstGeom>
          <a:noFill/>
          <a:ln w="9525">
            <a:noFill/>
            <a:miter lim="800000"/>
            <a:headEnd/>
            <a:tailEnd/>
          </a:ln>
        </p:spPr>
        <p:txBody>
          <a:bodyPr wrap="none" anchor="ctr">
            <a:spAutoFit/>
          </a:bodyPr>
          <a:lstStyle/>
          <a:p>
            <a:pPr defTabSz="457200" eaLnBrk="0" fontAlgn="base" hangingPunct="0">
              <a:spcBef>
                <a:spcPct val="0"/>
              </a:spcBef>
              <a:spcAft>
                <a:spcPct val="0"/>
              </a:spcAft>
            </a:pPr>
            <a:endParaRPr lang="en-US" sz="1800">
              <a:solidFill>
                <a:prstClr val="black"/>
              </a:solidFill>
              <a:cs typeface="Arial" pitchFamily="34" charset="0"/>
            </a:endParaRPr>
          </a:p>
        </p:txBody>
      </p:sp>
      <p:sp>
        <p:nvSpPr>
          <p:cNvPr id="12" name="Cloud Callout 11"/>
          <p:cNvSpPr/>
          <p:nvPr/>
        </p:nvSpPr>
        <p:spPr>
          <a:xfrm>
            <a:off x="3237160" y="1336209"/>
            <a:ext cx="7584005" cy="3342179"/>
          </a:xfrm>
          <a:prstGeom prst="cloudCallout">
            <a:avLst>
              <a:gd name="adj1" fmla="val -51633"/>
              <a:gd name="adj2" fmla="val 46862"/>
            </a:avLst>
          </a:prstGeom>
          <a:solidFill>
            <a:srgbClr val="8CC738"/>
          </a:solidFill>
          <a:ln w="444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200">
              <a:defRPr/>
            </a:pPr>
            <a:endParaRPr lang="en-US" sz="2000" dirty="0">
              <a:solidFill>
                <a:srgbClr val="063A73"/>
              </a:solidFill>
            </a:endParaRPr>
          </a:p>
        </p:txBody>
      </p:sp>
      <p:sp>
        <p:nvSpPr>
          <p:cNvPr id="46090" name="Rectangle 10"/>
          <p:cNvSpPr>
            <a:spLocks noChangeArrowheads="1"/>
          </p:cNvSpPr>
          <p:nvPr/>
        </p:nvSpPr>
        <p:spPr bwMode="auto">
          <a:xfrm>
            <a:off x="3841405" y="2161435"/>
            <a:ext cx="6351208" cy="1569660"/>
          </a:xfrm>
          <a:prstGeom prst="rect">
            <a:avLst/>
          </a:prstGeom>
          <a:noFill/>
          <a:ln w="9525">
            <a:noFill/>
            <a:miter lim="800000"/>
            <a:headEnd/>
            <a:tailEnd/>
          </a:ln>
        </p:spPr>
        <p:txBody>
          <a:bodyPr wrap="square">
            <a:spAutoFit/>
          </a:bodyPr>
          <a:lstStyle/>
          <a:p>
            <a:pPr algn="ctr" defTabSz="457200" fontAlgn="base">
              <a:spcBef>
                <a:spcPct val="0"/>
              </a:spcBef>
              <a:spcAft>
                <a:spcPct val="0"/>
              </a:spcAft>
            </a:pPr>
            <a:r>
              <a:rPr lang="en-US" sz="3200" b="1" dirty="0">
                <a:solidFill>
                  <a:srgbClr val="063A73"/>
                </a:solidFill>
                <a:latin typeface="Calibri" panose="020F0502020204030204" pitchFamily="34" charset="0"/>
                <a:cs typeface="Arial" pitchFamily="34" charset="0"/>
              </a:rPr>
              <a:t>Use this knowledge to help your customers become “Malaria Experts” in their homes</a:t>
            </a:r>
            <a:endParaRPr lang="en-US" sz="3200" dirty="0">
              <a:solidFill>
                <a:srgbClr val="063A73"/>
              </a:solidFill>
              <a:latin typeface="Calibri" panose="020F0502020204030204" pitchFamily="34" charset="0"/>
              <a:cs typeface="Arial" pitchFamily="34" charset="0"/>
            </a:endParaRPr>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9447" y="4784230"/>
            <a:ext cx="2008255" cy="1719543"/>
          </a:xfrm>
          <a:prstGeom prst="rect">
            <a:avLst/>
          </a:prstGeom>
        </p:spPr>
      </p:pic>
    </p:spTree>
    <p:extLst>
      <p:ext uri="{BB962C8B-B14F-4D97-AF65-F5344CB8AC3E}">
        <p14:creationId xmlns:p14="http://schemas.microsoft.com/office/powerpoint/2010/main" val="8565749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pPr eaLnBrk="1" fontAlgn="auto" hangingPunct="1">
              <a:spcAft>
                <a:spcPts val="0"/>
              </a:spcAft>
              <a:defRPr/>
            </a:pPr>
            <a:r>
              <a:rPr lang="en-US" sz="3600" b="1" dirty="0">
                <a:latin typeface="Calibri" panose="020F0502020204030204" pitchFamily="34" charset="0"/>
              </a:rPr>
              <a:t>Session 3.  Testing fever and malaria</a:t>
            </a:r>
          </a:p>
        </p:txBody>
      </p:sp>
      <p:sp>
        <p:nvSpPr>
          <p:cNvPr id="3" name="Rectangle 2"/>
          <p:cNvSpPr/>
          <p:nvPr/>
        </p:nvSpPr>
        <p:spPr>
          <a:xfrm>
            <a:off x="813379" y="1784063"/>
            <a:ext cx="10796197" cy="2662267"/>
          </a:xfrm>
          <a:prstGeom prst="rect">
            <a:avLst/>
          </a:prstGeom>
        </p:spPr>
        <p:txBody>
          <a:bodyPr wrap="square">
            <a:spAutoFit/>
          </a:bodyPr>
          <a:lstStyle/>
          <a:p>
            <a:pPr defTabSz="457200" fontAlgn="base">
              <a:spcBef>
                <a:spcPct val="0"/>
              </a:spcBef>
              <a:buFont typeface="Arial" pitchFamily="34" charset="0"/>
              <a:buNone/>
            </a:pPr>
            <a:r>
              <a:rPr lang="en-US" sz="4000" b="1" dirty="0">
                <a:solidFill>
                  <a:schemeClr val="bg2">
                    <a:lumMod val="50000"/>
                  </a:schemeClr>
                </a:solidFill>
                <a:latin typeface="Calibri" panose="020F0502020204030204" pitchFamily="34" charset="0"/>
                <a:cs typeface="Arial" pitchFamily="34" charset="0"/>
              </a:rPr>
              <a:t>During this session, your focus is to:</a:t>
            </a:r>
          </a:p>
          <a:p>
            <a:pPr marL="463550" indent="-463550" defTabSz="457200" fontAlgn="base">
              <a:spcBef>
                <a:spcPct val="0"/>
              </a:spcBef>
              <a:spcAft>
                <a:spcPts val="600"/>
              </a:spcAft>
              <a:buFont typeface="Wingdings" pitchFamily="2" charset="2"/>
              <a:buChar char="q"/>
            </a:pPr>
            <a:r>
              <a:rPr lang="en-US" sz="2800" b="1" dirty="0">
                <a:solidFill>
                  <a:schemeClr val="bg2">
                    <a:lumMod val="50000"/>
                  </a:schemeClr>
                </a:solidFill>
                <a:latin typeface="Calibri" panose="020F0502020204030204" pitchFamily="34" charset="0"/>
                <a:cs typeface="Arial" pitchFamily="34" charset="0"/>
              </a:rPr>
              <a:t>Review how to take a temperature reading</a:t>
            </a:r>
          </a:p>
          <a:p>
            <a:pPr marL="463550" indent="-463550" defTabSz="457200" fontAlgn="base">
              <a:spcBef>
                <a:spcPct val="0"/>
              </a:spcBef>
              <a:spcAft>
                <a:spcPts val="600"/>
              </a:spcAft>
              <a:buFont typeface="Wingdings" pitchFamily="2" charset="2"/>
              <a:buChar char="q"/>
            </a:pPr>
            <a:r>
              <a:rPr lang="en-US" sz="2800" b="1" dirty="0">
                <a:solidFill>
                  <a:schemeClr val="bg2">
                    <a:lumMod val="50000"/>
                  </a:schemeClr>
                </a:solidFill>
                <a:latin typeface="Calibri" panose="020F0502020204030204" pitchFamily="34" charset="0"/>
                <a:cs typeface="Arial" pitchFamily="34" charset="0"/>
              </a:rPr>
              <a:t>Practice using the Malaria Rapid Diagnostic Test (mRDT)</a:t>
            </a:r>
          </a:p>
          <a:p>
            <a:pPr marL="463550" indent="-463550" defTabSz="457200" fontAlgn="base">
              <a:spcBef>
                <a:spcPct val="0"/>
              </a:spcBef>
              <a:spcAft>
                <a:spcPts val="600"/>
              </a:spcAft>
              <a:buFont typeface="Wingdings" pitchFamily="2" charset="2"/>
              <a:buChar char="q"/>
            </a:pPr>
            <a:r>
              <a:rPr lang="en-US" sz="2800" b="1" dirty="0">
                <a:solidFill>
                  <a:schemeClr val="bg2">
                    <a:lumMod val="50000"/>
                  </a:schemeClr>
                </a:solidFill>
                <a:latin typeface="Calibri" panose="020F0502020204030204" pitchFamily="34" charset="0"/>
                <a:cs typeface="Arial" pitchFamily="34" charset="0"/>
              </a:rPr>
              <a:t>Implement the Test Analysis Quiz</a:t>
            </a:r>
          </a:p>
          <a:p>
            <a:pPr marL="463550" indent="-463550" defTabSz="457200" fontAlgn="base">
              <a:spcBef>
                <a:spcPct val="0"/>
              </a:spcBef>
              <a:spcAft>
                <a:spcPts val="600"/>
              </a:spcAft>
              <a:buFont typeface="Wingdings" pitchFamily="2" charset="2"/>
              <a:buChar char="q"/>
            </a:pPr>
            <a:r>
              <a:rPr lang="en-US" sz="2800" b="1" dirty="0">
                <a:solidFill>
                  <a:schemeClr val="bg2">
                    <a:lumMod val="50000"/>
                  </a:schemeClr>
                </a:solidFill>
                <a:latin typeface="Calibri" panose="020F0502020204030204" pitchFamily="34" charset="0"/>
                <a:cs typeface="Arial" pitchFamily="34" charset="0"/>
              </a:rPr>
              <a:t>Review Safety Practices</a:t>
            </a:r>
          </a:p>
        </p:txBody>
      </p:sp>
      <p:pic>
        <p:nvPicPr>
          <p:cNvPr id="4" name="Picture 2" descr="C:\Documents and Settings\evorderbruegge\Local Settings\Temporary Internet Files\Content.IE5\OWDC6Z52\MC900437797[1].wmf"/>
          <p:cNvPicPr>
            <a:picLocks noChangeAspect="1" noChangeArrowheads="1"/>
          </p:cNvPicPr>
          <p:nvPr/>
        </p:nvPicPr>
        <p:blipFill>
          <a:blip r:embed="rId3"/>
          <a:srcRect/>
          <a:stretch>
            <a:fillRect/>
          </a:stretch>
        </p:blipFill>
        <p:spPr bwMode="auto">
          <a:xfrm>
            <a:off x="10046633" y="2414516"/>
            <a:ext cx="1515345" cy="1229139"/>
          </a:xfrm>
          <a:prstGeom prst="rect">
            <a:avLst/>
          </a:prstGeom>
          <a:noFill/>
          <a:ln w="9525">
            <a:noFill/>
            <a:miter lim="800000"/>
            <a:headEnd/>
            <a:tailEnd/>
          </a:ln>
        </p:spPr>
      </p:pic>
    </p:spTree>
    <p:extLst>
      <p:ext uri="{BB962C8B-B14F-4D97-AF65-F5344CB8AC3E}">
        <p14:creationId xmlns:p14="http://schemas.microsoft.com/office/powerpoint/2010/main" val="30309686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7824" y="113258"/>
            <a:ext cx="11293839" cy="1143000"/>
          </a:xfrm>
          <a:noFill/>
          <a:ln w="9525">
            <a:noFill/>
            <a:miter lim="800000"/>
            <a:headEnd/>
            <a:tailEnd/>
          </a:ln>
        </p:spPr>
        <p:txBody>
          <a:bodyPr vert="horz" lIns="91440" tIns="45721" rIns="91440" bIns="45721" rtlCol="0" anchor="ctr">
            <a:normAutofit/>
          </a:bodyPr>
          <a:lstStyle/>
          <a:p>
            <a:r>
              <a:rPr lang="en-US" b="1" dirty="0">
                <a:latin typeface="Calibri" panose="020F0502020204030204" pitchFamily="34" charset="0"/>
                <a:ea typeface="+mn-ea"/>
                <a:cs typeface="+mn-cs"/>
              </a:rPr>
              <a:t>Remember: </a:t>
            </a:r>
            <a:r>
              <a:rPr lang="en-US" sz="3200" b="1" dirty="0">
                <a:latin typeface="Calibri" panose="020F0502020204030204" pitchFamily="34" charset="0"/>
                <a:ea typeface="+mn-ea"/>
                <a:cs typeface="+mn-cs"/>
              </a:rPr>
              <a:t>Always start with Page 1 of the Sick Child Guide</a:t>
            </a:r>
          </a:p>
        </p:txBody>
      </p:sp>
      <p:sp>
        <p:nvSpPr>
          <p:cNvPr id="7" name="Content Placeholder 2"/>
          <p:cNvSpPr txBox="1">
            <a:spLocks/>
          </p:cNvSpPr>
          <p:nvPr/>
        </p:nvSpPr>
        <p:spPr bwMode="auto">
          <a:xfrm>
            <a:off x="6096002" y="1785892"/>
            <a:ext cx="5511799" cy="4119608"/>
          </a:xfrm>
          <a:prstGeom prst="rect">
            <a:avLst/>
          </a:prstGeom>
          <a:noFill/>
          <a:ln w="9525">
            <a:noFill/>
            <a:miter lim="800000"/>
            <a:headEnd/>
            <a:tailEnd/>
          </a:ln>
        </p:spPr>
        <p:txBody>
          <a:bodyPr vert="horz" wrap="square" lIns="68580" tIns="34292" rIns="68580" bIns="34292" numCol="1" anchor="t" anchorCtr="0" compatLnSpc="1">
            <a:prstTxWarp prst="textNoShape">
              <a:avLst/>
            </a:prstTxWarp>
          </a:bodyPr>
          <a:lstStyle/>
          <a:p>
            <a:pPr defTabSz="342882" fontAlgn="base">
              <a:spcBef>
                <a:spcPct val="20000"/>
              </a:spcBef>
              <a:spcAft>
                <a:spcPct val="0"/>
              </a:spcAft>
              <a:defRPr/>
            </a:pPr>
            <a:endParaRPr lang="en-US" sz="2400" b="1" kern="0" dirty="0">
              <a:solidFill>
                <a:srgbClr val="C00000"/>
              </a:solidFill>
            </a:endParaRPr>
          </a:p>
          <a:p>
            <a:pPr algn="ctr" defTabSz="342882" fontAlgn="base">
              <a:spcAft>
                <a:spcPct val="0"/>
              </a:spcAft>
              <a:defRPr/>
            </a:pPr>
            <a:endParaRPr lang="en-US" sz="2700" b="1" kern="0" dirty="0">
              <a:solidFill>
                <a:srgbClr val="342155"/>
              </a:solidFill>
            </a:endParaRPr>
          </a:p>
        </p:txBody>
      </p:sp>
      <p:sp>
        <p:nvSpPr>
          <p:cNvPr id="6" name="Rectangle 4"/>
          <p:cNvSpPr>
            <a:spLocks noChangeArrowheads="1"/>
          </p:cNvSpPr>
          <p:nvPr/>
        </p:nvSpPr>
        <p:spPr bwMode="auto">
          <a:xfrm>
            <a:off x="0" y="5982502"/>
            <a:ext cx="10677660" cy="584778"/>
          </a:xfrm>
          <a:prstGeom prst="rect">
            <a:avLst/>
          </a:prstGeom>
          <a:solidFill>
            <a:srgbClr val="C00000"/>
          </a:solidFill>
          <a:ln w="9525">
            <a:noFill/>
            <a:miter lim="800000"/>
            <a:headEnd/>
            <a:tailEnd/>
          </a:ln>
          <a:effectLst/>
        </p:spPr>
        <p:txBody>
          <a:bodyPr vert="horz" wrap="square" lIns="91440" tIns="45721" rIns="91440" bIns="45721" numCol="1" anchor="ctr" anchorCtr="0" compatLnSpc="1">
            <a:prstTxWarp prst="textNoShape">
              <a:avLst/>
            </a:prstTxWarp>
            <a:spAutoFit/>
          </a:bodyPr>
          <a:lstStyle/>
          <a:p>
            <a:pPr algn="ctr" fontAlgn="base">
              <a:spcBef>
                <a:spcPct val="0"/>
              </a:spcBef>
              <a:spcAft>
                <a:spcPct val="0"/>
              </a:spcAft>
            </a:pPr>
            <a:r>
              <a:rPr lang="en-US" sz="3200" b="1" dirty="0">
                <a:solidFill>
                  <a:prstClr val="white"/>
                </a:solidFill>
              </a:rPr>
              <a:t>If there is Danger </a:t>
            </a:r>
            <a:r>
              <a:rPr lang="en-US" sz="3200" b="1" dirty="0">
                <a:solidFill>
                  <a:prstClr val="white"/>
                </a:solidFill>
                <a:sym typeface="Wingdings" panose="05000000000000000000" pitchFamily="2" charset="2"/>
              </a:rPr>
              <a:t> REFER Immediately</a:t>
            </a:r>
            <a:r>
              <a:rPr lang="en-US" sz="3200" b="1" dirty="0">
                <a:solidFill>
                  <a:prstClr val="white"/>
                </a:solidFill>
              </a:rPr>
              <a:t>! </a:t>
            </a:r>
            <a:endParaRPr lang="en-US" sz="3200" dirty="0">
              <a:solidFill>
                <a:prstClr val="white"/>
              </a:solidFill>
            </a:endParaRPr>
          </a:p>
        </p:txBody>
      </p:sp>
      <p:sp>
        <p:nvSpPr>
          <p:cNvPr id="11" name="Rounded Rectangle 10"/>
          <p:cNvSpPr/>
          <p:nvPr/>
        </p:nvSpPr>
        <p:spPr>
          <a:xfrm>
            <a:off x="448343" y="3374327"/>
            <a:ext cx="5581125" cy="2155732"/>
          </a:xfrm>
          <a:prstGeom prst="roundRect">
            <a:avLst>
              <a:gd name="adj" fmla="val 9034"/>
            </a:avLst>
          </a:prstGeom>
          <a:solidFill>
            <a:srgbClr val="8CC738"/>
          </a:solidFill>
          <a:ln>
            <a:solidFill>
              <a:schemeClr val="bg2"/>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457200" indent="-457200">
              <a:buFont typeface="Wingdings" charset="2"/>
              <a:buChar char="§"/>
            </a:pPr>
            <a:r>
              <a:rPr lang="en-US" sz="2800" dirty="0">
                <a:solidFill>
                  <a:srgbClr val="1B2F7F"/>
                </a:solidFill>
              </a:rPr>
              <a:t>How old is the child?</a:t>
            </a:r>
          </a:p>
          <a:p>
            <a:pPr marL="457200" indent="-457200">
              <a:buFont typeface="Wingdings" charset="2"/>
              <a:buChar char="§"/>
            </a:pPr>
            <a:r>
              <a:rPr lang="en-US" sz="2800" dirty="0">
                <a:solidFill>
                  <a:srgbClr val="1B2F7F"/>
                </a:solidFill>
              </a:rPr>
              <a:t>Does the child have cough, diarrhea or fever?</a:t>
            </a:r>
          </a:p>
          <a:p>
            <a:pPr marL="457200" indent="-457200">
              <a:buFont typeface="Wingdings" charset="2"/>
              <a:buChar char="§"/>
            </a:pPr>
            <a:r>
              <a:rPr lang="en-US" sz="2800" dirty="0">
                <a:solidFill>
                  <a:srgbClr val="1B2F7F"/>
                </a:solidFill>
              </a:rPr>
              <a:t>LOOK and ASK for danger signs</a:t>
            </a:r>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8864" y="1361466"/>
            <a:ext cx="3115660" cy="43968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53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7767" y="1467685"/>
            <a:ext cx="2962275" cy="1885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3350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nodePh="1">
                                  <p:stCondLst>
                                    <p:cond delay="0"/>
                                  </p:stCondLst>
                                  <p:endCondLst>
                                    <p:cond evt="begin" delay="0">
                                      <p:tn val="5"/>
                                    </p:cond>
                                  </p:end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20298" y="2186285"/>
            <a:ext cx="8996903" cy="2800767"/>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8800" b="1" cap="all" spc="0" dirty="0">
                <a:ln/>
                <a:solidFill>
                  <a:srgbClr val="1B2F7F"/>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WELCOME </a:t>
            </a:r>
          </a:p>
          <a:p>
            <a:pPr algn="ctr"/>
            <a:r>
              <a:rPr lang="en-US" sz="8800" b="1" cap="all" spc="0" dirty="0">
                <a:ln/>
                <a:solidFill>
                  <a:srgbClr val="1B2F7F"/>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back!</a:t>
            </a:r>
          </a:p>
        </p:txBody>
      </p:sp>
    </p:spTree>
    <p:extLst>
      <p:ext uri="{BB962C8B-B14F-4D97-AF65-F5344CB8AC3E}">
        <p14:creationId xmlns:p14="http://schemas.microsoft.com/office/powerpoint/2010/main" val="31979950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0" indent="0">
              <a:buNone/>
            </a:pPr>
            <a:r>
              <a:rPr lang="en-US" dirty="0">
                <a:solidFill>
                  <a:schemeClr val="bg1"/>
                </a:solidFill>
              </a:rPr>
              <a:t>.</a:t>
            </a:r>
          </a:p>
        </p:txBody>
      </p:sp>
      <p:sp>
        <p:nvSpPr>
          <p:cNvPr id="4" name="Title 3"/>
          <p:cNvSpPr>
            <a:spLocks noGrp="1"/>
          </p:cNvSpPr>
          <p:nvPr>
            <p:ph type="title"/>
          </p:nvPr>
        </p:nvSpPr>
        <p:spPr/>
        <p:txBody>
          <a:bodyPr/>
          <a:lstStyle/>
          <a:p>
            <a:r>
              <a:rPr lang="en-US" dirty="0">
                <a:solidFill>
                  <a:schemeClr val="bg1"/>
                </a:solidFill>
              </a:rPr>
              <a:t>Sick Child Guide: child with </a:t>
            </a:r>
            <a:r>
              <a:rPr lang="en-US" dirty="0">
                <a:solidFill>
                  <a:srgbClr val="FF0000"/>
                </a:solidFill>
              </a:rPr>
              <a:t>fever</a:t>
            </a:r>
          </a:p>
        </p:txBody>
      </p:sp>
      <p:sp>
        <p:nvSpPr>
          <p:cNvPr id="6" name="Content Placeholder 2"/>
          <p:cNvSpPr txBox="1">
            <a:spLocks/>
          </p:cNvSpPr>
          <p:nvPr/>
        </p:nvSpPr>
        <p:spPr>
          <a:xfrm>
            <a:off x="457201" y="1660084"/>
            <a:ext cx="5458123" cy="4959453"/>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buFont typeface="Arial" pitchFamily="34" charset="0"/>
              <a:buNone/>
            </a:pPr>
            <a:r>
              <a:rPr lang="en-US" sz="3600" b="1" dirty="0">
                <a:solidFill>
                  <a:srgbClr val="1B2F7F"/>
                </a:solidFill>
                <a:latin typeface="Calibri" panose="020F0502020204030204" pitchFamily="34" charset="0"/>
              </a:rPr>
              <a:t>When a child has fever and </a:t>
            </a:r>
            <a:r>
              <a:rPr lang="en-US" sz="3600" b="1" u="sng" dirty="0">
                <a:solidFill>
                  <a:srgbClr val="1B2F7F"/>
                </a:solidFill>
                <a:latin typeface="Calibri" panose="020F0502020204030204" pitchFamily="34" charset="0"/>
              </a:rPr>
              <a:t>no danger signs</a:t>
            </a:r>
            <a:r>
              <a:rPr lang="en-US" sz="3600" b="1" dirty="0">
                <a:solidFill>
                  <a:srgbClr val="1B2F7F"/>
                </a:solidFill>
                <a:latin typeface="Calibri" panose="020F0502020204030204" pitchFamily="34" charset="0"/>
              </a:rPr>
              <a:t>:</a:t>
            </a:r>
          </a:p>
          <a:p>
            <a:pPr>
              <a:buClrTx/>
              <a:buFont typeface="Wingdings" charset="2"/>
              <a:buChar char="§"/>
            </a:pPr>
            <a:r>
              <a:rPr lang="en-US" sz="3200" b="1" dirty="0">
                <a:solidFill>
                  <a:schemeClr val="bg2">
                    <a:lumMod val="50000"/>
                  </a:schemeClr>
                </a:solidFill>
                <a:latin typeface="Calibri" panose="020F0502020204030204" pitchFamily="34" charset="0"/>
              </a:rPr>
              <a:t>The FEVER pages of the SCG will help you diagnose fever and Malaria and give correct treatment IF the test result is positive </a:t>
            </a:r>
            <a:endParaRPr lang="en-US" sz="3200" dirty="0">
              <a:solidFill>
                <a:schemeClr val="bg2">
                  <a:lumMod val="50000"/>
                </a:schemeClr>
              </a:solidFill>
            </a:endParaRPr>
          </a:p>
          <a:p>
            <a:endParaRPr lang="en-US"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3123" y="1480875"/>
            <a:ext cx="3542478" cy="50192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4162199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1"/>
            </p:custDataLst>
            <p:extLst>
              <p:ext uri="{D42A27DB-BD31-4B8C-83A1-F6EECF244321}">
                <p14:modId xmlns:p14="http://schemas.microsoft.com/office/powerpoint/2010/main" val="2849819870"/>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2118" y="1589"/>
                        <a:ext cx="2116" cy="1587"/>
                      </a:xfrm>
                      <a:prstGeom prst="rect">
                        <a:avLst/>
                      </a:prstGeom>
                    </p:spPr>
                  </p:pic>
                </p:oleObj>
              </mc:Fallback>
            </mc:AlternateContent>
          </a:graphicData>
        </a:graphic>
      </p:graphicFrame>
      <p:pic>
        <p:nvPicPr>
          <p:cNvPr id="26627"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t="34028" b="31943"/>
          <a:stretch/>
        </p:blipFill>
        <p:spPr bwMode="auto">
          <a:xfrm>
            <a:off x="6064533" y="3127178"/>
            <a:ext cx="5340455" cy="13629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6397" name="Rectangle 1"/>
          <p:cNvSpPr>
            <a:spLocks noChangeArrowheads="1"/>
          </p:cNvSpPr>
          <p:nvPr/>
        </p:nvSpPr>
        <p:spPr bwMode="auto">
          <a:xfrm>
            <a:off x="0" y="43934"/>
            <a:ext cx="184666" cy="369332"/>
          </a:xfrm>
          <a:prstGeom prst="rect">
            <a:avLst/>
          </a:prstGeom>
          <a:noFill/>
          <a:ln w="9525">
            <a:noFill/>
            <a:miter lim="800000"/>
            <a:headEnd/>
            <a:tailEnd/>
          </a:ln>
        </p:spPr>
        <p:txBody>
          <a:bodyPr wrap="none" anchor="ctr">
            <a:spAutoFit/>
          </a:bodyPr>
          <a:lstStyle/>
          <a:p>
            <a:pPr defTabSz="914400" fontAlgn="base">
              <a:spcBef>
                <a:spcPct val="0"/>
              </a:spcBef>
              <a:spcAft>
                <a:spcPct val="0"/>
              </a:spcAft>
            </a:pPr>
            <a:endParaRPr lang="en-US" sz="1800">
              <a:solidFill>
                <a:prstClr val="black"/>
              </a:solidFill>
              <a:latin typeface="Arial" pitchFamily="34" charset="0"/>
              <a:cs typeface="Arial" pitchFamily="34" charset="0"/>
            </a:endParaRPr>
          </a:p>
        </p:txBody>
      </p:sp>
      <p:sp>
        <p:nvSpPr>
          <p:cNvPr id="4" name="Title 3"/>
          <p:cNvSpPr>
            <a:spLocks noGrp="1"/>
          </p:cNvSpPr>
          <p:nvPr>
            <p:ph type="title"/>
          </p:nvPr>
        </p:nvSpPr>
        <p:spPr/>
        <p:txBody>
          <a:bodyPr/>
          <a:lstStyle/>
          <a:p>
            <a:r>
              <a:rPr lang="en-US" dirty="0"/>
              <a:t>Temperature readings for fever</a:t>
            </a:r>
          </a:p>
        </p:txBody>
      </p:sp>
      <p:graphicFrame>
        <p:nvGraphicFramePr>
          <p:cNvPr id="8" name="Content Placeholder 8"/>
          <p:cNvGraphicFramePr>
            <a:graphicFrameLocks/>
          </p:cNvGraphicFramePr>
          <p:nvPr>
            <p:extLst>
              <p:ext uri="{D42A27DB-BD31-4B8C-83A1-F6EECF244321}">
                <p14:modId xmlns:p14="http://schemas.microsoft.com/office/powerpoint/2010/main" val="204251887"/>
              </p:ext>
            </p:extLst>
          </p:nvPr>
        </p:nvGraphicFramePr>
        <p:xfrm>
          <a:off x="1106604" y="1798267"/>
          <a:ext cx="4654826" cy="2861406"/>
        </p:xfrm>
        <a:graphic>
          <a:graphicData uri="http://schemas.openxmlformats.org/drawingml/2006/table">
            <a:tbl>
              <a:tblPr>
                <a:effectLst>
                  <a:outerShdw blurRad="50800" dist="38100" algn="l" rotWithShape="0">
                    <a:prstClr val="black">
                      <a:alpha val="40000"/>
                    </a:prstClr>
                  </a:outerShdw>
                </a:effectLst>
              </a:tblPr>
              <a:tblGrid>
                <a:gridCol w="4654826">
                  <a:extLst>
                    <a:ext uri="{9D8B030D-6E8A-4147-A177-3AD203B41FA5}">
                      <a16:colId xmlns:a16="http://schemas.microsoft.com/office/drawing/2014/main" val="20000"/>
                    </a:ext>
                  </a:extLst>
                </a:gridCol>
              </a:tblGrid>
              <a:tr h="368338">
                <a:tc>
                  <a:txBody>
                    <a:bodyPr/>
                    <a:lstStyle/>
                    <a:p>
                      <a:pPr marL="914400" marR="0" algn="l">
                        <a:spcBef>
                          <a:spcPts val="0"/>
                        </a:spcBef>
                        <a:spcAft>
                          <a:spcPts val="0"/>
                        </a:spcAft>
                      </a:pPr>
                      <a:r>
                        <a:rPr lang="en-US" sz="3200" b="1" dirty="0">
                          <a:solidFill>
                            <a:srgbClr val="C00000"/>
                          </a:solidFill>
                          <a:latin typeface="Calibri"/>
                          <a:ea typeface="Times New Roman"/>
                          <a:cs typeface="Times New Roman"/>
                        </a:rPr>
                        <a:t>37.0</a:t>
                      </a:r>
                      <a:r>
                        <a:rPr lang="en-US" sz="2400" dirty="0">
                          <a:solidFill>
                            <a:srgbClr val="C00000"/>
                          </a:solidFill>
                          <a:latin typeface="Calibri"/>
                          <a:ea typeface="Times New Roman"/>
                          <a:cs typeface="Times New Roman"/>
                        </a:rPr>
                        <a:t>      </a:t>
                      </a:r>
                      <a:r>
                        <a:rPr lang="en-US" sz="3200" b="1" dirty="0">
                          <a:solidFill>
                            <a:srgbClr val="C00000"/>
                          </a:solidFill>
                          <a:effectLst>
                            <a:outerShdw blurRad="50800" dist="38100" algn="l" rotWithShape="0">
                              <a:srgbClr val="C00000">
                                <a:alpha val="40000"/>
                              </a:srgbClr>
                            </a:outerShdw>
                          </a:effectLst>
                          <a:latin typeface="Calibri"/>
                          <a:ea typeface="Times New Roman"/>
                          <a:cs typeface="Times New Roman"/>
                        </a:rPr>
                        <a:t>Fever</a:t>
                      </a:r>
                      <a:endParaRPr lang="en-US" sz="3200" dirty="0">
                        <a:effectLst>
                          <a:outerShdw blurRad="50800" dist="38100" algn="l" rotWithShape="0">
                            <a:srgbClr val="C00000">
                              <a:alpha val="40000"/>
                            </a:srgbClr>
                          </a:outerShdw>
                        </a:effectLst>
                        <a:latin typeface="Calibri"/>
                        <a:ea typeface="Calibri"/>
                        <a:cs typeface="Times New Roman"/>
                      </a:endParaRPr>
                    </a:p>
                  </a:txBody>
                  <a:tcPr marL="147328" marR="147328" marT="0" marB="0">
                    <a:lnL w="57150" cap="flat" cmpd="sng" algn="ctr">
                      <a:solidFill>
                        <a:srgbClr val="000000"/>
                      </a:solidFill>
                      <a:prstDash val="solid"/>
                      <a:round/>
                      <a:headEnd type="none" w="med" len="med"/>
                      <a:tailEnd type="none" w="med" len="med"/>
                    </a:lnL>
                    <a:lnR w="57150" cap="flat" cmpd="sng" algn="ctr">
                      <a:solidFill>
                        <a:srgbClr val="000000"/>
                      </a:solidFill>
                      <a:prstDash val="solid"/>
                      <a:round/>
                      <a:headEnd type="none" w="med" len="med"/>
                      <a:tailEnd type="none" w="med" len="med"/>
                    </a:lnR>
                    <a:lnT w="57150" cap="flat" cmpd="sng" algn="ctr">
                      <a:solidFill>
                        <a:srgbClr val="00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0000"/>
                  </a:ext>
                </a:extLst>
              </a:tr>
              <a:tr h="1767440">
                <a:tc>
                  <a:txBody>
                    <a:bodyPr/>
                    <a:lstStyle/>
                    <a:p>
                      <a:pPr marL="914400" marR="0" algn="l">
                        <a:spcBef>
                          <a:spcPts val="0"/>
                        </a:spcBef>
                        <a:spcAft>
                          <a:spcPts val="0"/>
                        </a:spcAft>
                      </a:pPr>
                      <a:r>
                        <a:rPr lang="en-US" sz="2000" dirty="0">
                          <a:latin typeface="Calibri"/>
                          <a:ea typeface="Times New Roman"/>
                          <a:cs typeface="Times New Roman"/>
                        </a:rPr>
                        <a:t>    36.9</a:t>
                      </a:r>
                      <a:endParaRPr lang="en-US" sz="2000" dirty="0">
                        <a:latin typeface="Calibri"/>
                        <a:ea typeface="Calibri"/>
                        <a:cs typeface="Times New Roman"/>
                      </a:endParaRPr>
                    </a:p>
                    <a:p>
                      <a:pPr marL="914400" marR="0" algn="l">
                        <a:spcBef>
                          <a:spcPts val="0"/>
                        </a:spcBef>
                        <a:spcAft>
                          <a:spcPts val="0"/>
                        </a:spcAft>
                      </a:pPr>
                      <a:r>
                        <a:rPr lang="en-US" sz="2000" dirty="0">
                          <a:latin typeface="Calibri"/>
                          <a:ea typeface="Times New Roman"/>
                          <a:cs typeface="Times New Roman"/>
                        </a:rPr>
                        <a:t>    36.8</a:t>
                      </a:r>
                      <a:r>
                        <a:rPr lang="en-US" sz="2000" b="1" dirty="0">
                          <a:solidFill>
                            <a:srgbClr val="00B050"/>
                          </a:solidFill>
                          <a:latin typeface="Calibri"/>
                          <a:ea typeface="Times New Roman"/>
                          <a:cs typeface="Times New Roman"/>
                        </a:rPr>
                        <a:t>        </a:t>
                      </a:r>
                      <a:endParaRPr lang="en-US" sz="2000" dirty="0">
                        <a:latin typeface="Calibri"/>
                        <a:ea typeface="Calibri"/>
                        <a:cs typeface="Times New Roman"/>
                      </a:endParaRPr>
                    </a:p>
                    <a:p>
                      <a:pPr marL="914400" marR="0" algn="l">
                        <a:spcBef>
                          <a:spcPts val="0"/>
                        </a:spcBef>
                        <a:spcAft>
                          <a:spcPts val="0"/>
                        </a:spcAft>
                      </a:pPr>
                      <a:r>
                        <a:rPr lang="en-US" sz="2000" dirty="0">
                          <a:latin typeface="Calibri"/>
                          <a:ea typeface="Times New Roman"/>
                          <a:cs typeface="Times New Roman"/>
                        </a:rPr>
                        <a:t>    36.7 </a:t>
                      </a:r>
                      <a:r>
                        <a:rPr lang="en-US" sz="1100" b="1" dirty="0">
                          <a:solidFill>
                            <a:srgbClr val="00B050"/>
                          </a:solidFill>
                          <a:latin typeface="+mn-lt"/>
                          <a:ea typeface="Times New Roman"/>
                          <a:cs typeface="Times New Roman"/>
                        </a:rPr>
                        <a:t>                </a:t>
                      </a:r>
                      <a:r>
                        <a:rPr lang="en-US" sz="2400" b="1" dirty="0">
                          <a:solidFill>
                            <a:srgbClr val="00B050"/>
                          </a:solidFill>
                          <a:latin typeface="+mn-lt"/>
                          <a:ea typeface="Times New Roman"/>
                          <a:cs typeface="Times New Roman"/>
                        </a:rPr>
                        <a:t>Normal</a:t>
                      </a:r>
                      <a:endParaRPr lang="en-US" sz="2000" dirty="0">
                        <a:latin typeface="Calibri"/>
                        <a:ea typeface="Calibri"/>
                        <a:cs typeface="Times New Roman"/>
                      </a:endParaRPr>
                    </a:p>
                    <a:p>
                      <a:pPr marL="914400" marR="0" algn="l">
                        <a:spcBef>
                          <a:spcPts val="0"/>
                        </a:spcBef>
                        <a:spcAft>
                          <a:spcPts val="0"/>
                        </a:spcAft>
                      </a:pPr>
                      <a:r>
                        <a:rPr lang="en-US" sz="2000" dirty="0">
                          <a:latin typeface="Calibri"/>
                          <a:ea typeface="Times New Roman"/>
                          <a:cs typeface="Times New Roman"/>
                        </a:rPr>
                        <a:t>    36.6</a:t>
                      </a:r>
                      <a:endParaRPr lang="en-US" sz="2000" dirty="0">
                        <a:latin typeface="Calibri"/>
                        <a:ea typeface="Calibri"/>
                        <a:cs typeface="Times New Roman"/>
                      </a:endParaRPr>
                    </a:p>
                    <a:p>
                      <a:pPr marL="914400" marR="0" algn="l">
                        <a:spcBef>
                          <a:spcPts val="0"/>
                        </a:spcBef>
                        <a:spcAft>
                          <a:spcPts val="0"/>
                        </a:spcAft>
                      </a:pPr>
                      <a:r>
                        <a:rPr lang="en-US" sz="2000" dirty="0">
                          <a:latin typeface="Calibri"/>
                          <a:ea typeface="Times New Roman"/>
                          <a:cs typeface="Times New Roman"/>
                        </a:rPr>
                        <a:t>    36.5</a:t>
                      </a:r>
                      <a:endParaRPr lang="en-US" sz="2000" dirty="0">
                        <a:latin typeface="Calibri"/>
                        <a:ea typeface="Calibri"/>
                        <a:cs typeface="Times New Roman"/>
                      </a:endParaRPr>
                    </a:p>
                  </a:txBody>
                  <a:tcPr marL="147328" marR="147328" marT="0" marB="0">
                    <a:lnL w="57150" cap="flat" cmpd="sng" algn="ctr">
                      <a:solidFill>
                        <a:srgbClr val="000000"/>
                      </a:solidFill>
                      <a:prstDash val="solid"/>
                      <a:round/>
                      <a:headEnd type="none" w="med" len="med"/>
                      <a:tailEnd type="none" w="med" len="med"/>
                    </a:lnL>
                    <a:lnR w="57150" cap="flat" cmpd="sng" algn="ctr">
                      <a:solidFill>
                        <a:srgbClr val="00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0001"/>
                  </a:ext>
                </a:extLst>
              </a:tr>
              <a:tr h="606286">
                <a:tc>
                  <a:txBody>
                    <a:bodyPr/>
                    <a:lstStyle/>
                    <a:p>
                      <a:pPr marL="914400" marR="0" indent="-457200" algn="l">
                        <a:spcBef>
                          <a:spcPts val="0"/>
                        </a:spcBef>
                        <a:spcAft>
                          <a:spcPts val="0"/>
                        </a:spcAft>
                      </a:pPr>
                      <a:r>
                        <a:rPr lang="en-US" sz="2400" b="1" dirty="0">
                          <a:solidFill>
                            <a:srgbClr val="1F497D"/>
                          </a:solidFill>
                          <a:latin typeface="Calibri"/>
                          <a:ea typeface="Times New Roman"/>
                          <a:cs typeface="Times New Roman"/>
                        </a:rPr>
                        <a:t>         36.4      </a:t>
                      </a:r>
                      <a:r>
                        <a:rPr lang="en-US" sz="2800" b="1" dirty="0">
                          <a:solidFill>
                            <a:srgbClr val="1F497D"/>
                          </a:solidFill>
                          <a:latin typeface="Calibri"/>
                          <a:ea typeface="Times New Roman"/>
                          <a:cs typeface="Times New Roman"/>
                        </a:rPr>
                        <a:t>Below  Normal</a:t>
                      </a:r>
                      <a:endParaRPr lang="en-US" sz="2800" dirty="0">
                        <a:latin typeface="Calibri"/>
                        <a:ea typeface="Calibri"/>
                        <a:cs typeface="Times New Roman"/>
                      </a:endParaRPr>
                    </a:p>
                  </a:txBody>
                  <a:tcPr marL="147328" marR="147328" marT="0" marB="0">
                    <a:lnL w="57150" cap="flat" cmpd="sng" algn="ctr">
                      <a:solidFill>
                        <a:srgbClr val="000000"/>
                      </a:solidFill>
                      <a:prstDash val="solid"/>
                      <a:round/>
                      <a:headEnd type="none" w="med" len="med"/>
                      <a:tailEnd type="none" w="med" len="med"/>
                    </a:lnL>
                    <a:lnR w="57150" cap="flat" cmpd="sng" algn="ctr">
                      <a:solidFill>
                        <a:srgbClr val="00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571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cxnSp>
        <p:nvCxnSpPr>
          <p:cNvPr id="16398" name="AutoShape 7"/>
          <p:cNvCxnSpPr>
            <a:cxnSpLocks noChangeShapeType="1"/>
          </p:cNvCxnSpPr>
          <p:nvPr/>
        </p:nvCxnSpPr>
        <p:spPr bwMode="auto">
          <a:xfrm flipV="1">
            <a:off x="3080102" y="1798267"/>
            <a:ext cx="0" cy="488950"/>
          </a:xfrm>
          <a:prstGeom prst="straightConnector1">
            <a:avLst/>
          </a:prstGeom>
          <a:noFill/>
          <a:ln w="57150">
            <a:solidFill>
              <a:srgbClr val="000000"/>
            </a:solidFill>
            <a:round/>
            <a:headEnd/>
            <a:tailEnd type="triangle" w="med" len="med"/>
          </a:ln>
        </p:spPr>
      </p:cxnSp>
      <p:cxnSp>
        <p:nvCxnSpPr>
          <p:cNvPr id="16399" name="AutoShape 5"/>
          <p:cNvCxnSpPr>
            <a:cxnSpLocks noChangeShapeType="1"/>
          </p:cNvCxnSpPr>
          <p:nvPr/>
        </p:nvCxnSpPr>
        <p:spPr bwMode="auto">
          <a:xfrm flipH="1">
            <a:off x="3070565" y="4037987"/>
            <a:ext cx="2117" cy="547688"/>
          </a:xfrm>
          <a:prstGeom prst="straightConnector1">
            <a:avLst/>
          </a:prstGeom>
          <a:noFill/>
          <a:ln w="57150">
            <a:solidFill>
              <a:srgbClr val="000000"/>
            </a:solidFill>
            <a:round/>
            <a:headEnd/>
            <a:tailEnd type="triangle" w="med" len="med"/>
          </a:ln>
        </p:spPr>
      </p:cxnSp>
      <p:sp>
        <p:nvSpPr>
          <p:cNvPr id="16400" name="AutoShape 6"/>
          <p:cNvSpPr>
            <a:spLocks/>
          </p:cNvSpPr>
          <p:nvPr/>
        </p:nvSpPr>
        <p:spPr bwMode="auto">
          <a:xfrm>
            <a:off x="2865176" y="2328161"/>
            <a:ext cx="415013" cy="1616977"/>
          </a:xfrm>
          <a:prstGeom prst="rightBrace">
            <a:avLst>
              <a:gd name="adj1" fmla="val 300264"/>
              <a:gd name="adj2" fmla="val 50000"/>
            </a:avLst>
          </a:prstGeom>
          <a:noFill/>
          <a:ln w="38100">
            <a:solidFill>
              <a:srgbClr val="000000"/>
            </a:solidFill>
            <a:round/>
            <a:headEnd/>
            <a:tailEnd/>
          </a:ln>
        </p:spPr>
        <p:txBody>
          <a:bodyPr/>
          <a:lstStyle/>
          <a:p>
            <a:pPr defTabSz="457200" fontAlgn="base">
              <a:spcBef>
                <a:spcPct val="0"/>
              </a:spcBef>
              <a:spcAft>
                <a:spcPct val="0"/>
              </a:spcAft>
            </a:pPr>
            <a:endParaRPr lang="en-US" sz="1800">
              <a:solidFill>
                <a:prstClr val="black"/>
              </a:solidFill>
              <a:cs typeface="Arial" pitchFamily="34" charset="0"/>
            </a:endParaRPr>
          </a:p>
        </p:txBody>
      </p:sp>
      <p:sp>
        <p:nvSpPr>
          <p:cNvPr id="3" name="TextBox 2"/>
          <p:cNvSpPr txBox="1"/>
          <p:nvPr/>
        </p:nvSpPr>
        <p:spPr>
          <a:xfrm>
            <a:off x="1678676" y="5991366"/>
            <a:ext cx="8120418" cy="646331"/>
          </a:xfrm>
          <a:prstGeom prst="rect">
            <a:avLst/>
          </a:prstGeom>
          <a:noFill/>
        </p:spPr>
        <p:txBody>
          <a:bodyPr wrap="square" rtlCol="0">
            <a:spAutoFit/>
          </a:bodyPr>
          <a:lstStyle/>
          <a:p>
            <a:r>
              <a:rPr lang="en-US" b="1" dirty="0">
                <a:solidFill>
                  <a:srgbClr val="1B2F7F"/>
                </a:solidFill>
              </a:rPr>
              <a:t>Keep in mind that fever temperature can slightly vary depending on thermometers, way of taking temperature and children!</a:t>
            </a:r>
          </a:p>
        </p:txBody>
      </p:sp>
    </p:spTree>
    <p:extLst>
      <p:ext uri="{BB962C8B-B14F-4D97-AF65-F5344CB8AC3E}">
        <p14:creationId xmlns:p14="http://schemas.microsoft.com/office/powerpoint/2010/main" val="18708170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32527" y="357499"/>
            <a:ext cx="10972800" cy="681037"/>
          </a:xfrm>
          <a:prstGeom prst="rect">
            <a:avLst/>
          </a:prstGeom>
        </p:spPr>
        <p:txBody>
          <a:bodyPr/>
          <a:lstStyle/>
          <a:p>
            <a:r>
              <a:rPr lang="en-US" sz="4000" b="1" dirty="0">
                <a:solidFill>
                  <a:schemeClr val="bg1"/>
                </a:solidFill>
                <a:latin typeface="+mn-lt"/>
              </a:rPr>
              <a:t>Practice taking a temperature reading</a:t>
            </a:r>
          </a:p>
        </p:txBody>
      </p:sp>
      <p:sp>
        <p:nvSpPr>
          <p:cNvPr id="3" name="Content Placeholder 2"/>
          <p:cNvSpPr>
            <a:spLocks noGrp="1"/>
          </p:cNvSpPr>
          <p:nvPr>
            <p:ph idx="4294967295"/>
          </p:nvPr>
        </p:nvSpPr>
        <p:spPr>
          <a:xfrm>
            <a:off x="348344" y="1812968"/>
            <a:ext cx="11234057" cy="4525963"/>
          </a:xfrm>
          <a:prstGeom prst="rect">
            <a:avLst/>
          </a:prstGeom>
        </p:spPr>
        <p:txBody>
          <a:bodyPr>
            <a:noAutofit/>
          </a:bodyPr>
          <a:lstStyle/>
          <a:p>
            <a:pPr marL="514350" lvl="0" indent="-514350">
              <a:buClr>
                <a:srgbClr val="008000"/>
              </a:buClr>
              <a:buSzPct val="100000"/>
              <a:buFont typeface="+mj-lt"/>
              <a:buAutoNum type="arabicPeriod"/>
            </a:pPr>
            <a:r>
              <a:rPr lang="en-US" sz="2800" b="1" dirty="0">
                <a:solidFill>
                  <a:srgbClr val="008000"/>
                </a:solidFill>
                <a:latin typeface="Calibri" panose="020F0502020204030204" pitchFamily="34" charset="0"/>
              </a:rPr>
              <a:t>REMOVE</a:t>
            </a:r>
            <a:r>
              <a:rPr lang="en-US" sz="2800" b="1" dirty="0">
                <a:solidFill>
                  <a:srgbClr val="002060"/>
                </a:solidFill>
                <a:latin typeface="Calibri" panose="020F0502020204030204" pitchFamily="34" charset="0"/>
              </a:rPr>
              <a:t>  thermometer from its case. </a:t>
            </a:r>
          </a:p>
          <a:p>
            <a:pPr marL="514350" lvl="0" indent="-514350">
              <a:buClr>
                <a:srgbClr val="008000"/>
              </a:buClr>
              <a:buSzPct val="100000"/>
              <a:buFont typeface="+mj-lt"/>
              <a:buAutoNum type="arabicPeriod"/>
            </a:pPr>
            <a:r>
              <a:rPr lang="en-US" sz="2800" b="1" dirty="0">
                <a:solidFill>
                  <a:srgbClr val="008000"/>
                </a:solidFill>
                <a:latin typeface="Calibri" panose="020F0502020204030204" pitchFamily="34" charset="0"/>
              </a:rPr>
              <a:t>PRESS</a:t>
            </a:r>
            <a:r>
              <a:rPr lang="en-US" sz="2800" b="1" dirty="0">
                <a:solidFill>
                  <a:srgbClr val="002060"/>
                </a:solidFill>
                <a:latin typeface="Calibri" panose="020F0502020204030204" pitchFamily="34" charset="0"/>
              </a:rPr>
              <a:t> the button and LISTEN for the beeping.</a:t>
            </a:r>
          </a:p>
          <a:p>
            <a:pPr marL="514350" lvl="0" indent="-514350">
              <a:buClr>
                <a:srgbClr val="008000"/>
              </a:buClr>
              <a:buSzPct val="100000"/>
              <a:buFont typeface="+mj-lt"/>
              <a:buAutoNum type="arabicPeriod"/>
            </a:pPr>
            <a:r>
              <a:rPr lang="en-US" sz="2800" b="1" dirty="0">
                <a:solidFill>
                  <a:srgbClr val="008000"/>
                </a:solidFill>
                <a:latin typeface="Calibri" panose="020F0502020204030204" pitchFamily="34" charset="0"/>
              </a:rPr>
              <a:t>PLACE</a:t>
            </a:r>
            <a:r>
              <a:rPr lang="en-US" sz="2800" b="1" dirty="0">
                <a:solidFill>
                  <a:srgbClr val="002060"/>
                </a:solidFill>
                <a:latin typeface="Calibri" panose="020F0502020204030204" pitchFamily="34" charset="0"/>
              </a:rPr>
              <a:t> it under partner’s arm. </a:t>
            </a:r>
          </a:p>
          <a:p>
            <a:pPr marL="514350" lvl="0" indent="-514350">
              <a:buClr>
                <a:srgbClr val="008000"/>
              </a:buClr>
              <a:buSzPct val="100000"/>
              <a:buFont typeface="+mj-lt"/>
              <a:buAutoNum type="arabicPeriod"/>
            </a:pPr>
            <a:r>
              <a:rPr lang="en-US" sz="2800" b="1" dirty="0">
                <a:solidFill>
                  <a:srgbClr val="008000"/>
                </a:solidFill>
                <a:latin typeface="Calibri" panose="020F0502020204030204" pitchFamily="34" charset="0"/>
              </a:rPr>
              <a:t>WAIT</a:t>
            </a:r>
            <a:r>
              <a:rPr lang="en-US" sz="2800" b="1" dirty="0">
                <a:solidFill>
                  <a:srgbClr val="002060"/>
                </a:solidFill>
                <a:latin typeface="Calibri" panose="020F0502020204030204" pitchFamily="34" charset="0"/>
              </a:rPr>
              <a:t> for the signal.</a:t>
            </a:r>
          </a:p>
          <a:p>
            <a:pPr marL="514350" lvl="0" indent="-514350">
              <a:buClr>
                <a:srgbClr val="008000"/>
              </a:buClr>
              <a:buSzPct val="100000"/>
              <a:buFont typeface="+mj-lt"/>
              <a:buAutoNum type="arabicPeriod"/>
            </a:pPr>
            <a:r>
              <a:rPr lang="en-US" sz="2800" b="1" dirty="0">
                <a:solidFill>
                  <a:srgbClr val="008000"/>
                </a:solidFill>
                <a:latin typeface="Calibri" panose="020F0502020204030204" pitchFamily="34" charset="0"/>
              </a:rPr>
              <a:t>READ</a:t>
            </a:r>
            <a:r>
              <a:rPr lang="en-US" sz="2800" b="1" dirty="0">
                <a:solidFill>
                  <a:srgbClr val="002060"/>
                </a:solidFill>
                <a:latin typeface="Calibri" panose="020F0502020204030204" pitchFamily="34" charset="0"/>
              </a:rPr>
              <a:t> the temperature.  </a:t>
            </a:r>
          </a:p>
          <a:p>
            <a:pPr marL="514350" lvl="0" indent="-514350">
              <a:buClr>
                <a:srgbClr val="008000"/>
              </a:buClr>
              <a:buSzPct val="100000"/>
              <a:buFont typeface="+mj-lt"/>
              <a:buAutoNum type="arabicPeriod"/>
            </a:pPr>
            <a:r>
              <a:rPr lang="en-US" sz="2800" b="1" dirty="0">
                <a:solidFill>
                  <a:srgbClr val="008000"/>
                </a:solidFill>
                <a:latin typeface="Calibri" panose="020F0502020204030204" pitchFamily="34" charset="0"/>
              </a:rPr>
              <a:t>WIPE</a:t>
            </a:r>
            <a:r>
              <a:rPr lang="en-US" sz="2800" b="1" dirty="0">
                <a:solidFill>
                  <a:srgbClr val="002060"/>
                </a:solidFill>
                <a:latin typeface="Calibri" panose="020F0502020204030204" pitchFamily="34" charset="0"/>
              </a:rPr>
              <a:t> the thermometer clean. </a:t>
            </a:r>
          </a:p>
          <a:p>
            <a:pPr marL="514350" lvl="0" indent="-514350">
              <a:buClr>
                <a:srgbClr val="008000"/>
              </a:buClr>
              <a:buSzPct val="100000"/>
              <a:buFont typeface="+mj-lt"/>
              <a:buAutoNum type="arabicPeriod"/>
            </a:pPr>
            <a:r>
              <a:rPr lang="en-US" sz="2800" b="1" dirty="0">
                <a:solidFill>
                  <a:srgbClr val="008000"/>
                </a:solidFill>
                <a:latin typeface="Calibri" panose="020F0502020204030204" pitchFamily="34" charset="0"/>
              </a:rPr>
              <a:t>REPLACE</a:t>
            </a:r>
            <a:r>
              <a:rPr lang="en-US" sz="2800" b="1" dirty="0">
                <a:solidFill>
                  <a:srgbClr val="002060"/>
                </a:solidFill>
                <a:latin typeface="Calibri" panose="020F0502020204030204" pitchFamily="34" charset="0"/>
              </a:rPr>
              <a:t> it in the case.</a:t>
            </a:r>
          </a:p>
          <a:p>
            <a:pPr marL="514350" lvl="0" indent="-514350">
              <a:buClr>
                <a:srgbClr val="008000"/>
              </a:buClr>
              <a:buSzPct val="100000"/>
              <a:buFont typeface="+mj-lt"/>
              <a:buAutoNum type="arabicPeriod"/>
            </a:pPr>
            <a:r>
              <a:rPr lang="en-US" sz="2800" b="1" dirty="0">
                <a:solidFill>
                  <a:srgbClr val="008000"/>
                </a:solidFill>
                <a:latin typeface="Calibri" panose="020F0502020204030204" pitchFamily="34" charset="0"/>
              </a:rPr>
              <a:t>PREPARE</a:t>
            </a:r>
            <a:r>
              <a:rPr lang="en-US" sz="2800" b="1" dirty="0">
                <a:solidFill>
                  <a:srgbClr val="002060"/>
                </a:solidFill>
                <a:latin typeface="Calibri" panose="020F0502020204030204" pitchFamily="34" charset="0"/>
              </a:rPr>
              <a:t> to report your reading.</a:t>
            </a:r>
          </a:p>
          <a:p>
            <a:pPr>
              <a:buNone/>
            </a:pPr>
            <a:endParaRPr lang="en-US" sz="2800" b="1" dirty="0">
              <a:solidFill>
                <a:srgbClr val="002060"/>
              </a:solidFill>
              <a:latin typeface="Calibri" panose="020F0502020204030204" pitchFamily="34" charset="0"/>
            </a:endParaRPr>
          </a:p>
        </p:txBody>
      </p:sp>
      <p:pic>
        <p:nvPicPr>
          <p:cNvPr id="27650" name="Picture 2" descr="https://www.akronchildrens.org/image/ial/images/4336/4336_ima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4283" y="3512213"/>
            <a:ext cx="3982924" cy="20279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092014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Analyze temperature readings</a:t>
            </a:r>
          </a:p>
        </p:txBody>
      </p:sp>
      <p:sp>
        <p:nvSpPr>
          <p:cNvPr id="3" name="Content Placeholder 2"/>
          <p:cNvSpPr>
            <a:spLocks noGrp="1"/>
          </p:cNvSpPr>
          <p:nvPr>
            <p:ph idx="4294967295"/>
          </p:nvPr>
        </p:nvSpPr>
        <p:spPr>
          <a:xfrm>
            <a:off x="0" y="1600200"/>
            <a:ext cx="10972800" cy="4525963"/>
          </a:xfrm>
          <a:prstGeom prst="rect">
            <a:avLst/>
          </a:prstGeom>
        </p:spPr>
        <p:txBody>
          <a:bodyPr/>
          <a:lstStyle/>
          <a:p>
            <a:pPr>
              <a:buNone/>
            </a:pPr>
            <a:r>
              <a:rPr lang="en-US" dirty="0">
                <a:solidFill>
                  <a:schemeClr val="bg1"/>
                </a:solidFill>
              </a:rPr>
              <a:t>.</a:t>
            </a:r>
          </a:p>
        </p:txBody>
      </p:sp>
      <p:sp>
        <p:nvSpPr>
          <p:cNvPr id="4" name="Rectangle 3"/>
          <p:cNvSpPr/>
          <p:nvPr/>
        </p:nvSpPr>
        <p:spPr>
          <a:xfrm>
            <a:off x="6648233" y="2000421"/>
            <a:ext cx="5031761" cy="3167270"/>
          </a:xfrm>
          <a:prstGeom prst="rect">
            <a:avLst/>
          </a:prstGeom>
          <a:solidFill>
            <a:srgbClr val="8AC836"/>
          </a:solidFill>
          <a:ln w="25400" cmpd="thickThin">
            <a:solidFill>
              <a:srgbClr val="8CC738"/>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defTabSz="457200" fontAlgn="base">
              <a:spcBef>
                <a:spcPct val="0"/>
              </a:spcBef>
              <a:spcAft>
                <a:spcPct val="0"/>
              </a:spcAft>
            </a:pPr>
            <a:endParaRPr lang="en-US" sz="2800" b="1" u="sng" cap="all" dirty="0">
              <a:solidFill>
                <a:srgbClr val="063A73"/>
              </a:solidFill>
            </a:endParaRPr>
          </a:p>
          <a:p>
            <a:pPr algn="ctr" defTabSz="457200" fontAlgn="base">
              <a:spcBef>
                <a:spcPct val="0"/>
              </a:spcBef>
              <a:spcAft>
                <a:spcPct val="0"/>
              </a:spcAft>
            </a:pPr>
            <a:r>
              <a:rPr lang="en-US" sz="3000" b="1" u="sng" cap="all" dirty="0">
                <a:solidFill>
                  <a:srgbClr val="063A73"/>
                </a:solidFill>
                <a:latin typeface="Calibri" panose="020F0502020204030204" pitchFamily="34" charset="0"/>
              </a:rPr>
              <a:t>Temperature readings</a:t>
            </a:r>
          </a:p>
          <a:p>
            <a:pPr defTabSz="457200" fontAlgn="base">
              <a:spcBef>
                <a:spcPct val="0"/>
              </a:spcBef>
              <a:spcAft>
                <a:spcPct val="0"/>
              </a:spcAft>
              <a:buFont typeface="Wingdings" pitchFamily="2" charset="2"/>
              <a:buChar char="ü"/>
            </a:pPr>
            <a:r>
              <a:rPr lang="en-US" sz="3000" cap="all" dirty="0">
                <a:solidFill>
                  <a:srgbClr val="063A73"/>
                </a:solidFill>
                <a:latin typeface="Calibri" panose="020F0502020204030204" pitchFamily="34" charset="0"/>
              </a:rPr>
              <a:t> __________________</a:t>
            </a:r>
          </a:p>
          <a:p>
            <a:pPr defTabSz="457200" fontAlgn="base">
              <a:spcBef>
                <a:spcPct val="0"/>
              </a:spcBef>
              <a:spcAft>
                <a:spcPct val="0"/>
              </a:spcAft>
              <a:buFont typeface="Wingdings" pitchFamily="2" charset="2"/>
              <a:buChar char="ü"/>
            </a:pPr>
            <a:r>
              <a:rPr lang="en-US" sz="3000" cap="all" dirty="0">
                <a:solidFill>
                  <a:srgbClr val="063A73"/>
                </a:solidFill>
                <a:latin typeface="Calibri" panose="020F0502020204030204" pitchFamily="34" charset="0"/>
              </a:rPr>
              <a:t> __________________</a:t>
            </a:r>
          </a:p>
          <a:p>
            <a:pPr defTabSz="457200" fontAlgn="base">
              <a:spcBef>
                <a:spcPct val="0"/>
              </a:spcBef>
              <a:spcAft>
                <a:spcPct val="0"/>
              </a:spcAft>
              <a:buFont typeface="Wingdings" pitchFamily="2" charset="2"/>
              <a:buChar char="ü"/>
            </a:pPr>
            <a:r>
              <a:rPr lang="en-US" sz="3000" cap="all" dirty="0">
                <a:solidFill>
                  <a:srgbClr val="063A73"/>
                </a:solidFill>
                <a:latin typeface="Calibri" panose="020F0502020204030204" pitchFamily="34" charset="0"/>
              </a:rPr>
              <a:t> __________________</a:t>
            </a:r>
          </a:p>
          <a:p>
            <a:pPr defTabSz="457200" fontAlgn="base">
              <a:spcBef>
                <a:spcPct val="0"/>
              </a:spcBef>
              <a:spcAft>
                <a:spcPct val="0"/>
              </a:spcAft>
              <a:buFont typeface="Wingdings" pitchFamily="2" charset="2"/>
              <a:buChar char="ü"/>
            </a:pPr>
            <a:r>
              <a:rPr lang="en-US" sz="3000" cap="all" dirty="0">
                <a:solidFill>
                  <a:srgbClr val="063A73"/>
                </a:solidFill>
                <a:latin typeface="Calibri" panose="020F0502020204030204" pitchFamily="34" charset="0"/>
              </a:rPr>
              <a:t> __________________</a:t>
            </a:r>
          </a:p>
        </p:txBody>
      </p:sp>
      <p:graphicFrame>
        <p:nvGraphicFramePr>
          <p:cNvPr id="7" name="Content Placeholder 8"/>
          <p:cNvGraphicFramePr>
            <a:graphicFrameLocks/>
          </p:cNvGraphicFramePr>
          <p:nvPr>
            <p:extLst>
              <p:ext uri="{D42A27DB-BD31-4B8C-83A1-F6EECF244321}">
                <p14:modId xmlns:p14="http://schemas.microsoft.com/office/powerpoint/2010/main" val="124512415"/>
              </p:ext>
            </p:extLst>
          </p:nvPr>
        </p:nvGraphicFramePr>
        <p:xfrm>
          <a:off x="1106604" y="1798267"/>
          <a:ext cx="4654826" cy="2861406"/>
        </p:xfrm>
        <a:graphic>
          <a:graphicData uri="http://schemas.openxmlformats.org/drawingml/2006/table">
            <a:tbl>
              <a:tblPr>
                <a:effectLst>
                  <a:outerShdw blurRad="50800" dist="38100" algn="l" rotWithShape="0">
                    <a:prstClr val="black">
                      <a:alpha val="40000"/>
                    </a:prstClr>
                  </a:outerShdw>
                </a:effectLst>
              </a:tblPr>
              <a:tblGrid>
                <a:gridCol w="4654826">
                  <a:extLst>
                    <a:ext uri="{9D8B030D-6E8A-4147-A177-3AD203B41FA5}">
                      <a16:colId xmlns:a16="http://schemas.microsoft.com/office/drawing/2014/main" val="20000"/>
                    </a:ext>
                  </a:extLst>
                </a:gridCol>
              </a:tblGrid>
              <a:tr h="368338">
                <a:tc>
                  <a:txBody>
                    <a:bodyPr/>
                    <a:lstStyle/>
                    <a:p>
                      <a:pPr marL="914400" marR="0" algn="l">
                        <a:spcBef>
                          <a:spcPts val="0"/>
                        </a:spcBef>
                        <a:spcAft>
                          <a:spcPts val="0"/>
                        </a:spcAft>
                      </a:pPr>
                      <a:r>
                        <a:rPr lang="en-US" sz="3200" b="1" dirty="0">
                          <a:solidFill>
                            <a:srgbClr val="C00000"/>
                          </a:solidFill>
                          <a:latin typeface="Calibri"/>
                          <a:ea typeface="Times New Roman"/>
                          <a:cs typeface="Times New Roman"/>
                        </a:rPr>
                        <a:t>37.0</a:t>
                      </a:r>
                      <a:r>
                        <a:rPr lang="en-US" sz="2400" dirty="0">
                          <a:solidFill>
                            <a:srgbClr val="C00000"/>
                          </a:solidFill>
                          <a:latin typeface="Calibri"/>
                          <a:ea typeface="Times New Roman"/>
                          <a:cs typeface="Times New Roman"/>
                        </a:rPr>
                        <a:t>      </a:t>
                      </a:r>
                      <a:r>
                        <a:rPr lang="en-US" sz="3200" b="1" dirty="0">
                          <a:solidFill>
                            <a:srgbClr val="C00000"/>
                          </a:solidFill>
                          <a:effectLst>
                            <a:outerShdw blurRad="50800" dist="38100" algn="l" rotWithShape="0">
                              <a:srgbClr val="C00000">
                                <a:alpha val="40000"/>
                              </a:srgbClr>
                            </a:outerShdw>
                          </a:effectLst>
                          <a:latin typeface="Calibri"/>
                          <a:ea typeface="Times New Roman"/>
                          <a:cs typeface="Times New Roman"/>
                        </a:rPr>
                        <a:t>Fever</a:t>
                      </a:r>
                      <a:endParaRPr lang="en-US" sz="3200" dirty="0">
                        <a:effectLst>
                          <a:outerShdw blurRad="50800" dist="38100" algn="l" rotWithShape="0">
                            <a:srgbClr val="C00000">
                              <a:alpha val="40000"/>
                            </a:srgbClr>
                          </a:outerShdw>
                        </a:effectLst>
                        <a:latin typeface="Calibri"/>
                        <a:ea typeface="Calibri"/>
                        <a:cs typeface="Times New Roman"/>
                      </a:endParaRPr>
                    </a:p>
                  </a:txBody>
                  <a:tcPr marL="147328" marR="147328" marT="0" marB="0">
                    <a:lnL w="57150" cap="flat" cmpd="sng" algn="ctr">
                      <a:solidFill>
                        <a:srgbClr val="000000"/>
                      </a:solidFill>
                      <a:prstDash val="solid"/>
                      <a:round/>
                      <a:headEnd type="none" w="med" len="med"/>
                      <a:tailEnd type="none" w="med" len="med"/>
                    </a:lnL>
                    <a:lnR w="57150" cap="flat" cmpd="sng" algn="ctr">
                      <a:solidFill>
                        <a:srgbClr val="000000"/>
                      </a:solidFill>
                      <a:prstDash val="solid"/>
                      <a:round/>
                      <a:headEnd type="none" w="med" len="med"/>
                      <a:tailEnd type="none" w="med" len="med"/>
                    </a:lnR>
                    <a:lnT w="57150" cap="flat" cmpd="sng" algn="ctr">
                      <a:solidFill>
                        <a:srgbClr val="00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0000"/>
                  </a:ext>
                </a:extLst>
              </a:tr>
              <a:tr h="1767440">
                <a:tc>
                  <a:txBody>
                    <a:bodyPr/>
                    <a:lstStyle/>
                    <a:p>
                      <a:pPr marL="914400" marR="0" algn="l">
                        <a:spcBef>
                          <a:spcPts val="0"/>
                        </a:spcBef>
                        <a:spcAft>
                          <a:spcPts val="0"/>
                        </a:spcAft>
                      </a:pPr>
                      <a:r>
                        <a:rPr lang="en-US" sz="2000" dirty="0">
                          <a:latin typeface="Calibri"/>
                          <a:ea typeface="Times New Roman"/>
                          <a:cs typeface="Times New Roman"/>
                        </a:rPr>
                        <a:t>    36.9</a:t>
                      </a:r>
                      <a:endParaRPr lang="en-US" sz="2000" dirty="0">
                        <a:latin typeface="Calibri"/>
                        <a:ea typeface="Calibri"/>
                        <a:cs typeface="Times New Roman"/>
                      </a:endParaRPr>
                    </a:p>
                    <a:p>
                      <a:pPr marL="914400" marR="0" algn="l">
                        <a:spcBef>
                          <a:spcPts val="0"/>
                        </a:spcBef>
                        <a:spcAft>
                          <a:spcPts val="0"/>
                        </a:spcAft>
                      </a:pPr>
                      <a:r>
                        <a:rPr lang="en-US" sz="2000" dirty="0">
                          <a:latin typeface="Calibri"/>
                          <a:ea typeface="Times New Roman"/>
                          <a:cs typeface="Times New Roman"/>
                        </a:rPr>
                        <a:t>    36.8</a:t>
                      </a:r>
                      <a:r>
                        <a:rPr lang="en-US" sz="2000" b="1" dirty="0">
                          <a:solidFill>
                            <a:srgbClr val="00B050"/>
                          </a:solidFill>
                          <a:latin typeface="Calibri"/>
                          <a:ea typeface="Times New Roman"/>
                          <a:cs typeface="Times New Roman"/>
                        </a:rPr>
                        <a:t>        </a:t>
                      </a:r>
                      <a:endParaRPr lang="en-US" sz="2000" dirty="0">
                        <a:latin typeface="Calibri"/>
                        <a:ea typeface="Calibri"/>
                        <a:cs typeface="Times New Roman"/>
                      </a:endParaRPr>
                    </a:p>
                    <a:p>
                      <a:pPr marL="914400" marR="0" algn="l">
                        <a:spcBef>
                          <a:spcPts val="0"/>
                        </a:spcBef>
                        <a:spcAft>
                          <a:spcPts val="0"/>
                        </a:spcAft>
                      </a:pPr>
                      <a:r>
                        <a:rPr lang="en-US" sz="2000" dirty="0">
                          <a:latin typeface="Calibri"/>
                          <a:ea typeface="Times New Roman"/>
                          <a:cs typeface="Times New Roman"/>
                        </a:rPr>
                        <a:t>    36.7 </a:t>
                      </a:r>
                      <a:r>
                        <a:rPr lang="en-US" sz="1100" b="1" dirty="0">
                          <a:solidFill>
                            <a:srgbClr val="00B050"/>
                          </a:solidFill>
                          <a:latin typeface="+mn-lt"/>
                          <a:ea typeface="Times New Roman"/>
                          <a:cs typeface="Times New Roman"/>
                        </a:rPr>
                        <a:t>                </a:t>
                      </a:r>
                      <a:r>
                        <a:rPr lang="en-US" sz="2400" b="1" dirty="0">
                          <a:solidFill>
                            <a:srgbClr val="00B050"/>
                          </a:solidFill>
                          <a:latin typeface="+mn-lt"/>
                          <a:ea typeface="Times New Roman"/>
                          <a:cs typeface="Times New Roman"/>
                        </a:rPr>
                        <a:t>Normal</a:t>
                      </a:r>
                      <a:endParaRPr lang="en-US" sz="2000" dirty="0">
                        <a:latin typeface="Calibri"/>
                        <a:ea typeface="Calibri"/>
                        <a:cs typeface="Times New Roman"/>
                      </a:endParaRPr>
                    </a:p>
                    <a:p>
                      <a:pPr marL="914400" marR="0" algn="l">
                        <a:spcBef>
                          <a:spcPts val="0"/>
                        </a:spcBef>
                        <a:spcAft>
                          <a:spcPts val="0"/>
                        </a:spcAft>
                      </a:pPr>
                      <a:r>
                        <a:rPr lang="en-US" sz="2000" dirty="0">
                          <a:latin typeface="Calibri"/>
                          <a:ea typeface="Times New Roman"/>
                          <a:cs typeface="Times New Roman"/>
                        </a:rPr>
                        <a:t>    36.6</a:t>
                      </a:r>
                      <a:endParaRPr lang="en-US" sz="2000" dirty="0">
                        <a:latin typeface="Calibri"/>
                        <a:ea typeface="Calibri"/>
                        <a:cs typeface="Times New Roman"/>
                      </a:endParaRPr>
                    </a:p>
                    <a:p>
                      <a:pPr marL="914400" marR="0" algn="l">
                        <a:spcBef>
                          <a:spcPts val="0"/>
                        </a:spcBef>
                        <a:spcAft>
                          <a:spcPts val="0"/>
                        </a:spcAft>
                      </a:pPr>
                      <a:r>
                        <a:rPr lang="en-US" sz="2000" dirty="0">
                          <a:latin typeface="Calibri"/>
                          <a:ea typeface="Times New Roman"/>
                          <a:cs typeface="Times New Roman"/>
                        </a:rPr>
                        <a:t>    36.5</a:t>
                      </a:r>
                      <a:endParaRPr lang="en-US" sz="2000" dirty="0">
                        <a:latin typeface="Calibri"/>
                        <a:ea typeface="Calibri"/>
                        <a:cs typeface="Times New Roman"/>
                      </a:endParaRPr>
                    </a:p>
                  </a:txBody>
                  <a:tcPr marL="147328" marR="147328" marT="0" marB="0">
                    <a:lnL w="57150" cap="flat" cmpd="sng" algn="ctr">
                      <a:solidFill>
                        <a:srgbClr val="000000"/>
                      </a:solidFill>
                      <a:prstDash val="solid"/>
                      <a:round/>
                      <a:headEnd type="none" w="med" len="med"/>
                      <a:tailEnd type="none" w="med" len="med"/>
                    </a:lnL>
                    <a:lnR w="57150" cap="flat" cmpd="sng" algn="ctr">
                      <a:solidFill>
                        <a:srgbClr val="00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0001"/>
                  </a:ext>
                </a:extLst>
              </a:tr>
              <a:tr h="606286">
                <a:tc>
                  <a:txBody>
                    <a:bodyPr/>
                    <a:lstStyle/>
                    <a:p>
                      <a:pPr marL="914400" marR="0" indent="-457200" algn="l">
                        <a:spcBef>
                          <a:spcPts val="0"/>
                        </a:spcBef>
                        <a:spcAft>
                          <a:spcPts val="0"/>
                        </a:spcAft>
                      </a:pPr>
                      <a:r>
                        <a:rPr lang="en-US" sz="2400" b="1" dirty="0">
                          <a:solidFill>
                            <a:srgbClr val="1F497D"/>
                          </a:solidFill>
                          <a:latin typeface="Calibri"/>
                          <a:ea typeface="Times New Roman"/>
                          <a:cs typeface="Times New Roman"/>
                        </a:rPr>
                        <a:t>         36.4      </a:t>
                      </a:r>
                      <a:r>
                        <a:rPr lang="en-US" sz="2800" b="1" dirty="0">
                          <a:solidFill>
                            <a:srgbClr val="1F497D"/>
                          </a:solidFill>
                          <a:latin typeface="Calibri"/>
                          <a:ea typeface="Times New Roman"/>
                          <a:cs typeface="Times New Roman"/>
                        </a:rPr>
                        <a:t>Below  Normal</a:t>
                      </a:r>
                      <a:endParaRPr lang="en-US" sz="2800" dirty="0">
                        <a:latin typeface="Calibri"/>
                        <a:ea typeface="Calibri"/>
                        <a:cs typeface="Times New Roman"/>
                      </a:endParaRPr>
                    </a:p>
                  </a:txBody>
                  <a:tcPr marL="147328" marR="147328" marT="0" marB="0">
                    <a:lnL w="57150" cap="flat" cmpd="sng" algn="ctr">
                      <a:solidFill>
                        <a:srgbClr val="000000"/>
                      </a:solidFill>
                      <a:prstDash val="solid"/>
                      <a:round/>
                      <a:headEnd type="none" w="med" len="med"/>
                      <a:tailEnd type="none" w="med" len="med"/>
                    </a:lnL>
                    <a:lnR w="57150" cap="flat" cmpd="sng" algn="ctr">
                      <a:solidFill>
                        <a:srgbClr val="00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571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cxnSp>
        <p:nvCxnSpPr>
          <p:cNvPr id="8" name="AutoShape 7"/>
          <p:cNvCxnSpPr>
            <a:cxnSpLocks noChangeShapeType="1"/>
          </p:cNvCxnSpPr>
          <p:nvPr/>
        </p:nvCxnSpPr>
        <p:spPr bwMode="auto">
          <a:xfrm flipV="1">
            <a:off x="3080102" y="1798267"/>
            <a:ext cx="0" cy="488950"/>
          </a:xfrm>
          <a:prstGeom prst="straightConnector1">
            <a:avLst/>
          </a:prstGeom>
          <a:noFill/>
          <a:ln w="57150">
            <a:solidFill>
              <a:srgbClr val="000000"/>
            </a:solidFill>
            <a:round/>
            <a:headEnd/>
            <a:tailEnd type="triangle" w="med" len="med"/>
          </a:ln>
        </p:spPr>
      </p:cxnSp>
      <p:cxnSp>
        <p:nvCxnSpPr>
          <p:cNvPr id="9" name="AutoShape 5"/>
          <p:cNvCxnSpPr>
            <a:cxnSpLocks noChangeShapeType="1"/>
          </p:cNvCxnSpPr>
          <p:nvPr/>
        </p:nvCxnSpPr>
        <p:spPr bwMode="auto">
          <a:xfrm flipH="1">
            <a:off x="3070565" y="4037987"/>
            <a:ext cx="2117" cy="547688"/>
          </a:xfrm>
          <a:prstGeom prst="straightConnector1">
            <a:avLst/>
          </a:prstGeom>
          <a:noFill/>
          <a:ln w="57150">
            <a:solidFill>
              <a:srgbClr val="000000"/>
            </a:solidFill>
            <a:round/>
            <a:headEnd/>
            <a:tailEnd type="triangle" w="med" len="med"/>
          </a:ln>
        </p:spPr>
      </p:cxnSp>
      <p:sp>
        <p:nvSpPr>
          <p:cNvPr id="10" name="AutoShape 6"/>
          <p:cNvSpPr>
            <a:spLocks/>
          </p:cNvSpPr>
          <p:nvPr/>
        </p:nvSpPr>
        <p:spPr bwMode="auto">
          <a:xfrm>
            <a:off x="2865176" y="2328161"/>
            <a:ext cx="415013" cy="1616977"/>
          </a:xfrm>
          <a:prstGeom prst="rightBrace">
            <a:avLst>
              <a:gd name="adj1" fmla="val 300264"/>
              <a:gd name="adj2" fmla="val 50000"/>
            </a:avLst>
          </a:prstGeom>
          <a:noFill/>
          <a:ln w="38100">
            <a:solidFill>
              <a:srgbClr val="000000"/>
            </a:solidFill>
            <a:round/>
            <a:headEnd/>
            <a:tailEnd/>
          </a:ln>
        </p:spPr>
        <p:txBody>
          <a:bodyPr/>
          <a:lstStyle/>
          <a:p>
            <a:pPr defTabSz="457200" fontAlgn="base">
              <a:spcBef>
                <a:spcPct val="0"/>
              </a:spcBef>
              <a:spcAft>
                <a:spcPct val="0"/>
              </a:spcAft>
            </a:pPr>
            <a:endParaRPr lang="en-US" sz="1800">
              <a:solidFill>
                <a:prstClr val="black"/>
              </a:solidFill>
              <a:cs typeface="Arial" pitchFamily="34" charset="0"/>
            </a:endParaRPr>
          </a:p>
        </p:txBody>
      </p:sp>
    </p:spTree>
    <p:extLst>
      <p:ext uri="{BB962C8B-B14F-4D97-AF65-F5344CB8AC3E}">
        <p14:creationId xmlns:p14="http://schemas.microsoft.com/office/powerpoint/2010/main" val="26985467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Remember!</a:t>
            </a:r>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7667" y="1337439"/>
            <a:ext cx="7192360" cy="520125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981261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Content Placeholder 2"/>
          <p:cNvSpPr>
            <a:spLocks noGrp="1"/>
          </p:cNvSpPr>
          <p:nvPr>
            <p:ph type="body" sz="quarter" idx="10"/>
          </p:nvPr>
        </p:nvSpPr>
        <p:spPr>
          <a:xfrm>
            <a:off x="643676" y="2265865"/>
            <a:ext cx="8599488" cy="3064905"/>
          </a:xfrm>
          <a:prstGeom prst="rect">
            <a:avLst/>
          </a:prstGeom>
        </p:spPr>
        <p:txBody>
          <a:bodyPr>
            <a:normAutofit/>
          </a:bodyPr>
          <a:lstStyle/>
          <a:p>
            <a:pPr eaLnBrk="1" hangingPunct="1"/>
            <a:r>
              <a:rPr lang="en-AU" sz="3600" dirty="0">
                <a:solidFill>
                  <a:srgbClr val="767171"/>
                </a:solidFill>
                <a:latin typeface="Calibri" panose="020F0502020204030204" pitchFamily="34" charset="0"/>
                <a:cs typeface="Times New Roman" pitchFamily="18" charset="0"/>
              </a:rPr>
              <a:t>Ensure correct diagnosis </a:t>
            </a:r>
          </a:p>
          <a:p>
            <a:pPr eaLnBrk="1" hangingPunct="1"/>
            <a:r>
              <a:rPr lang="en-AU" sz="3600" dirty="0">
                <a:solidFill>
                  <a:srgbClr val="767171"/>
                </a:solidFill>
                <a:latin typeface="Calibri" panose="020F0502020204030204" pitchFamily="34" charset="0"/>
                <a:cs typeface="Times New Roman" pitchFamily="18" charset="0"/>
              </a:rPr>
              <a:t>Reduce unnecessary use of ACT drugs </a:t>
            </a:r>
          </a:p>
          <a:p>
            <a:pPr eaLnBrk="1" hangingPunct="1"/>
            <a:r>
              <a:rPr lang="en-AU" sz="3600" dirty="0">
                <a:solidFill>
                  <a:srgbClr val="767171"/>
                </a:solidFill>
                <a:latin typeface="Calibri" panose="020F0502020204030204" pitchFamily="34" charset="0"/>
                <a:cs typeface="Times New Roman" pitchFamily="18" charset="0"/>
              </a:rPr>
              <a:t>Stop or delay drug resistance</a:t>
            </a:r>
          </a:p>
          <a:p>
            <a:pPr eaLnBrk="1" hangingPunct="1"/>
            <a:r>
              <a:rPr lang="en-AU" sz="3600" dirty="0">
                <a:solidFill>
                  <a:srgbClr val="767171"/>
                </a:solidFill>
                <a:latin typeface="Calibri" panose="020F0502020204030204" pitchFamily="34" charset="0"/>
                <a:cs typeface="Times New Roman" pitchFamily="18" charset="0"/>
              </a:rPr>
              <a:t>Does not require lab technician  </a:t>
            </a:r>
          </a:p>
          <a:p>
            <a:pPr eaLnBrk="1" hangingPunct="1"/>
            <a:endParaRPr lang="en-US" sz="3600" dirty="0">
              <a:latin typeface="Times New Roman" pitchFamily="18" charset="0"/>
              <a:cs typeface="Times New Roman" pitchFamily="18" charset="0"/>
            </a:endParaRPr>
          </a:p>
        </p:txBody>
      </p:sp>
      <p:sp>
        <p:nvSpPr>
          <p:cNvPr id="27650" name="Title 1"/>
          <p:cNvSpPr>
            <a:spLocks noGrp="1"/>
          </p:cNvSpPr>
          <p:nvPr>
            <p:ph type="title"/>
          </p:nvPr>
        </p:nvSpPr>
        <p:spPr/>
        <p:txBody>
          <a:bodyPr/>
          <a:lstStyle/>
          <a:p>
            <a:pPr eaLnBrk="1" hangingPunct="1"/>
            <a:r>
              <a:rPr lang="en-US" b="1" dirty="0">
                <a:solidFill>
                  <a:schemeClr val="bg1"/>
                </a:solidFill>
                <a:latin typeface="Calibri" panose="020F0502020204030204" pitchFamily="34" charset="0"/>
              </a:rPr>
              <a:t>WHY Malaria RDTs Now</a:t>
            </a:r>
            <a:r>
              <a:rPr lang="en-US" sz="4400" dirty="0">
                <a:solidFill>
                  <a:schemeClr val="bg1"/>
                </a:solidFill>
              </a:rPr>
              <a:t>?</a:t>
            </a:r>
          </a:p>
        </p:txBody>
      </p:sp>
      <p:pic>
        <p:nvPicPr>
          <p:cNvPr id="10242" name="Picture 2" descr="C:\Documents and Settings\evorderbruegge\Local Settings\Temporary Internet Files\Content.IE5\6MH7Y00Y\MC900334026[1].wmf"/>
          <p:cNvPicPr>
            <a:picLocks noChangeAspect="1" noChangeArrowheads="1"/>
          </p:cNvPicPr>
          <p:nvPr/>
        </p:nvPicPr>
        <p:blipFill>
          <a:blip r:embed="rId3"/>
          <a:srcRect/>
          <a:stretch>
            <a:fillRect/>
          </a:stretch>
        </p:blipFill>
        <p:spPr bwMode="auto">
          <a:xfrm>
            <a:off x="8866349" y="2207402"/>
            <a:ext cx="2210889" cy="2628414"/>
          </a:xfrm>
          <a:prstGeom prst="rect">
            <a:avLst/>
          </a:prstGeom>
          <a:noFill/>
        </p:spPr>
      </p:pic>
    </p:spTree>
    <p:extLst>
      <p:ext uri="{BB962C8B-B14F-4D97-AF65-F5344CB8AC3E}">
        <p14:creationId xmlns:p14="http://schemas.microsoft.com/office/powerpoint/2010/main" val="3255669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calcmode="lin" valueType="num">
                                      <p:cBhvr additive="base">
                                        <p:cTn id="7" dur="5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7651">
                                            <p:txEl>
                                              <p:pRg st="1" end="1"/>
                                            </p:txEl>
                                          </p:spTgt>
                                        </p:tgtEl>
                                        <p:attrNameLst>
                                          <p:attrName>style.visibility</p:attrName>
                                        </p:attrNameLst>
                                      </p:cBhvr>
                                      <p:to>
                                        <p:strVal val="visible"/>
                                      </p:to>
                                    </p:set>
                                    <p:anim calcmode="lin" valueType="num">
                                      <p:cBhvr additive="base">
                                        <p:cTn id="13" dur="5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76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7651">
                                            <p:txEl>
                                              <p:pRg st="2" end="2"/>
                                            </p:txEl>
                                          </p:spTgt>
                                        </p:tgtEl>
                                        <p:attrNameLst>
                                          <p:attrName>style.visibility</p:attrName>
                                        </p:attrNameLst>
                                      </p:cBhvr>
                                      <p:to>
                                        <p:strVal val="visible"/>
                                      </p:to>
                                    </p:set>
                                    <p:anim calcmode="lin" valueType="num">
                                      <p:cBhvr additive="base">
                                        <p:cTn id="19" dur="5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65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7651">
                                            <p:txEl>
                                              <p:pRg st="3" end="3"/>
                                            </p:txEl>
                                          </p:spTgt>
                                        </p:tgtEl>
                                        <p:attrNameLst>
                                          <p:attrName>style.visibility</p:attrName>
                                        </p:attrNameLst>
                                      </p:cBhvr>
                                      <p:to>
                                        <p:strVal val="visible"/>
                                      </p:to>
                                    </p:set>
                                    <p:anim calcmode="lin" valueType="num">
                                      <p:cBhvr additive="base">
                                        <p:cTn id="25" dur="5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765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0"/>
          <p:cNvGrpSpPr>
            <a:grpSpLocks/>
          </p:cNvGrpSpPr>
          <p:nvPr/>
        </p:nvGrpSpPr>
        <p:grpSpPr bwMode="auto">
          <a:xfrm>
            <a:off x="262863" y="1406623"/>
            <a:ext cx="11010030" cy="4354699"/>
            <a:chOff x="2050" y="767"/>
            <a:chExt cx="4016" cy="3280"/>
          </a:xfrm>
        </p:grpSpPr>
        <p:grpSp>
          <p:nvGrpSpPr>
            <p:cNvPr id="3" name="Group 3"/>
            <p:cNvGrpSpPr>
              <a:grpSpLocks/>
            </p:cNvGrpSpPr>
            <p:nvPr/>
          </p:nvGrpSpPr>
          <p:grpSpPr bwMode="auto">
            <a:xfrm>
              <a:off x="2246" y="767"/>
              <a:ext cx="3111" cy="887"/>
              <a:chOff x="1996" y="767"/>
              <a:chExt cx="2764" cy="887"/>
            </a:xfrm>
          </p:grpSpPr>
          <p:sp>
            <p:nvSpPr>
              <p:cNvPr id="20489" name="AutoShape 4"/>
              <p:cNvSpPr>
                <a:spLocks noChangeArrowheads="1"/>
              </p:cNvSpPr>
              <p:nvPr/>
            </p:nvSpPr>
            <p:spPr bwMode="auto">
              <a:xfrm rot="5502661">
                <a:off x="3607" y="500"/>
                <a:ext cx="856" cy="1451"/>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5898240 60000 65536"/>
                  <a:gd name="T10" fmla="*/ 5898240 60000 65536"/>
                  <a:gd name="T11" fmla="*/ 0 60000 65536"/>
                  <a:gd name="T12" fmla="*/ 12440 w 21600"/>
                  <a:gd name="T13" fmla="*/ 4806 h 21600"/>
                  <a:gd name="T14" fmla="*/ 19985 w 21600"/>
                  <a:gd name="T15" fmla="*/ 7361 h 21600"/>
                </a:gdLst>
                <a:ahLst/>
                <a:cxnLst>
                  <a:cxn ang="T8">
                    <a:pos x="T0" y="T1"/>
                  </a:cxn>
                  <a:cxn ang="T9">
                    <a:pos x="T2" y="T3"/>
                  </a:cxn>
                  <a:cxn ang="T10">
                    <a:pos x="T4" y="T5"/>
                  </a:cxn>
                  <a:cxn ang="T11">
                    <a:pos x="T6" y="T7"/>
                  </a:cxn>
                </a:cxnLst>
                <a:rect l="T12" t="T13" r="T14" b="T15"/>
                <a:pathLst>
                  <a:path w="21600" h="21600">
                    <a:moveTo>
                      <a:pt x="21600" y="6079"/>
                    </a:moveTo>
                    <a:lnTo>
                      <a:pt x="13844" y="0"/>
                    </a:lnTo>
                    <a:lnTo>
                      <a:pt x="13844" y="4808"/>
                    </a:lnTo>
                    <a:lnTo>
                      <a:pt x="12427" y="4808"/>
                    </a:lnTo>
                    <a:cubicBezTo>
                      <a:pt x="5564" y="4808"/>
                      <a:pt x="0" y="8099"/>
                      <a:pt x="0" y="12158"/>
                    </a:cubicBezTo>
                    <a:lnTo>
                      <a:pt x="0" y="21600"/>
                    </a:lnTo>
                    <a:lnTo>
                      <a:pt x="2598" y="21600"/>
                    </a:lnTo>
                    <a:lnTo>
                      <a:pt x="2598" y="12158"/>
                    </a:lnTo>
                    <a:cubicBezTo>
                      <a:pt x="2598" y="9503"/>
                      <a:pt x="6999" y="7350"/>
                      <a:pt x="12427" y="7350"/>
                    </a:cubicBezTo>
                    <a:lnTo>
                      <a:pt x="13844" y="7350"/>
                    </a:lnTo>
                    <a:lnTo>
                      <a:pt x="13844" y="12158"/>
                    </a:lnTo>
                    <a:lnTo>
                      <a:pt x="21600" y="6079"/>
                    </a:lnTo>
                    <a:close/>
                  </a:path>
                </a:pathLst>
              </a:custGeom>
              <a:solidFill>
                <a:srgbClr val="8AC836">
                  <a:alpha val="50000"/>
                </a:srgbClr>
              </a:solidFill>
              <a:ln w="9525">
                <a:solidFill>
                  <a:srgbClr val="8CC738"/>
                </a:solidFill>
                <a:miter lim="800000"/>
                <a:headEnd/>
                <a:tailEnd/>
              </a:ln>
            </p:spPr>
            <p:txBody>
              <a:bodyPr wrap="none" anchor="ctr"/>
              <a:lstStyle/>
              <a:p>
                <a:pPr defTabSz="457200" fontAlgn="base">
                  <a:spcBef>
                    <a:spcPct val="0"/>
                  </a:spcBef>
                  <a:spcAft>
                    <a:spcPct val="0"/>
                  </a:spcAft>
                </a:pPr>
                <a:endParaRPr lang="en-US" sz="1800">
                  <a:solidFill>
                    <a:prstClr val="black"/>
                  </a:solidFill>
                  <a:latin typeface="Arial" pitchFamily="34" charset="0"/>
                  <a:cs typeface="Arial" pitchFamily="34" charset="0"/>
                </a:endParaRPr>
              </a:p>
            </p:txBody>
          </p:sp>
          <p:sp>
            <p:nvSpPr>
              <p:cNvPr id="20490" name="AutoShape 5"/>
              <p:cNvSpPr>
                <a:spLocks noChangeArrowheads="1"/>
              </p:cNvSpPr>
              <p:nvPr/>
            </p:nvSpPr>
            <p:spPr bwMode="auto">
              <a:xfrm rot="16097339" flipH="1">
                <a:off x="2220" y="543"/>
                <a:ext cx="793" cy="1242"/>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5898240 60000 65536"/>
                  <a:gd name="T10" fmla="*/ 5898240 60000 65536"/>
                  <a:gd name="T11" fmla="*/ 0 60000 65536"/>
                  <a:gd name="T12" fmla="*/ 12421 w 21600"/>
                  <a:gd name="T13" fmla="*/ 4817 h 21600"/>
                  <a:gd name="T14" fmla="*/ 19966 w 21600"/>
                  <a:gd name="T15" fmla="*/ 7357 h 21600"/>
                </a:gdLst>
                <a:ahLst/>
                <a:cxnLst>
                  <a:cxn ang="T8">
                    <a:pos x="T0" y="T1"/>
                  </a:cxn>
                  <a:cxn ang="T9">
                    <a:pos x="T2" y="T3"/>
                  </a:cxn>
                  <a:cxn ang="T10">
                    <a:pos x="T4" y="T5"/>
                  </a:cxn>
                  <a:cxn ang="T11">
                    <a:pos x="T6" y="T7"/>
                  </a:cxn>
                </a:cxnLst>
                <a:rect l="T12" t="T13" r="T14" b="T15"/>
                <a:pathLst>
                  <a:path w="21600" h="21600">
                    <a:moveTo>
                      <a:pt x="21600" y="6079"/>
                    </a:moveTo>
                    <a:lnTo>
                      <a:pt x="13844" y="0"/>
                    </a:lnTo>
                    <a:lnTo>
                      <a:pt x="13844" y="4808"/>
                    </a:lnTo>
                    <a:lnTo>
                      <a:pt x="12427" y="4808"/>
                    </a:lnTo>
                    <a:cubicBezTo>
                      <a:pt x="5564" y="4808"/>
                      <a:pt x="0" y="8099"/>
                      <a:pt x="0" y="12158"/>
                    </a:cubicBezTo>
                    <a:lnTo>
                      <a:pt x="0" y="21600"/>
                    </a:lnTo>
                    <a:lnTo>
                      <a:pt x="2598" y="21600"/>
                    </a:lnTo>
                    <a:lnTo>
                      <a:pt x="2598" y="12158"/>
                    </a:lnTo>
                    <a:cubicBezTo>
                      <a:pt x="2598" y="9503"/>
                      <a:pt x="6999" y="7350"/>
                      <a:pt x="12427" y="7350"/>
                    </a:cubicBezTo>
                    <a:lnTo>
                      <a:pt x="13844" y="7350"/>
                    </a:lnTo>
                    <a:lnTo>
                      <a:pt x="13844" y="12158"/>
                    </a:lnTo>
                    <a:lnTo>
                      <a:pt x="21600" y="6079"/>
                    </a:lnTo>
                    <a:close/>
                  </a:path>
                </a:pathLst>
              </a:custGeom>
              <a:solidFill>
                <a:srgbClr val="8AC836">
                  <a:alpha val="50000"/>
                </a:srgbClr>
              </a:solidFill>
              <a:ln w="9525">
                <a:solidFill>
                  <a:srgbClr val="8CC738"/>
                </a:solidFill>
                <a:miter lim="800000"/>
                <a:headEnd/>
                <a:tailEnd/>
              </a:ln>
            </p:spPr>
            <p:txBody>
              <a:bodyPr wrap="none" anchor="ctr"/>
              <a:lstStyle/>
              <a:p>
                <a:pPr defTabSz="457200" fontAlgn="base">
                  <a:spcBef>
                    <a:spcPct val="0"/>
                  </a:spcBef>
                  <a:spcAft>
                    <a:spcPct val="0"/>
                  </a:spcAft>
                </a:pPr>
                <a:endParaRPr lang="en-US" sz="1800">
                  <a:solidFill>
                    <a:prstClr val="black"/>
                  </a:solidFill>
                  <a:latin typeface="Arial" pitchFamily="34" charset="0"/>
                  <a:cs typeface="Arial" pitchFamily="34" charset="0"/>
                </a:endParaRPr>
              </a:p>
            </p:txBody>
          </p:sp>
        </p:grpSp>
        <p:sp>
          <p:nvSpPr>
            <p:cNvPr id="20485" name="Text Box 7"/>
            <p:cNvSpPr txBox="1">
              <a:spLocks noChangeArrowheads="1"/>
            </p:cNvSpPr>
            <p:nvPr/>
          </p:nvSpPr>
          <p:spPr bwMode="auto">
            <a:xfrm>
              <a:off x="2050" y="1684"/>
              <a:ext cx="1444" cy="394"/>
            </a:xfrm>
            <a:prstGeom prst="rect">
              <a:avLst/>
            </a:prstGeom>
            <a:noFill/>
            <a:ln w="9525">
              <a:noFill/>
              <a:miter lim="800000"/>
              <a:headEnd/>
              <a:tailEnd/>
            </a:ln>
          </p:spPr>
          <p:txBody>
            <a:bodyPr anchor="ctr">
              <a:spAutoFit/>
            </a:bodyPr>
            <a:lstStyle/>
            <a:p>
              <a:pPr algn="ctr" defTabSz="457200" fontAlgn="base">
                <a:spcBef>
                  <a:spcPct val="0"/>
                </a:spcBef>
                <a:spcAft>
                  <a:spcPct val="0"/>
                </a:spcAft>
              </a:pPr>
              <a:r>
                <a:rPr lang="en-US" sz="2800" b="1" dirty="0">
                  <a:solidFill>
                    <a:srgbClr val="F47A44">
                      <a:lumMod val="75000"/>
                    </a:srgbClr>
                  </a:solidFill>
                  <a:latin typeface="Calibri" panose="020F0502020204030204" pitchFamily="34" charset="0"/>
                  <a:cs typeface="Times New Roman" pitchFamily="18" charset="0"/>
                </a:rPr>
                <a:t>Most Common</a:t>
              </a:r>
            </a:p>
          </p:txBody>
        </p:sp>
        <p:sp>
          <p:nvSpPr>
            <p:cNvPr id="20486" name="Text Box 8"/>
            <p:cNvSpPr txBox="1">
              <a:spLocks noChangeArrowheads="1"/>
            </p:cNvSpPr>
            <p:nvPr/>
          </p:nvSpPr>
          <p:spPr bwMode="auto">
            <a:xfrm>
              <a:off x="4314" y="2007"/>
              <a:ext cx="1752" cy="2040"/>
            </a:xfrm>
            <a:prstGeom prst="rect">
              <a:avLst/>
            </a:prstGeom>
            <a:noFill/>
            <a:ln w="9525">
              <a:noFill/>
              <a:miter lim="800000"/>
              <a:headEnd/>
              <a:tailEnd/>
            </a:ln>
          </p:spPr>
          <p:txBody>
            <a:bodyPr wrap="square" anchor="ctr">
              <a:spAutoFit/>
            </a:bodyPr>
            <a:lstStyle/>
            <a:p>
              <a:pPr marL="344488" indent="-344488" defTabSz="457200" fontAlgn="base">
                <a:spcBef>
                  <a:spcPct val="0"/>
                </a:spcBef>
                <a:spcAft>
                  <a:spcPct val="0"/>
                </a:spcAft>
                <a:buFont typeface="Arial" pitchFamily="34" charset="0"/>
                <a:buChar char="•"/>
              </a:pPr>
              <a:r>
                <a:rPr lang="en-US" sz="3000" b="1" dirty="0">
                  <a:solidFill>
                    <a:srgbClr val="063A73"/>
                  </a:solidFill>
                  <a:latin typeface="Calibri" panose="020F0502020204030204" pitchFamily="34" charset="0"/>
                  <a:cs typeface="Times New Roman" pitchFamily="18" charset="0"/>
                </a:rPr>
                <a:t>Pneumonia</a:t>
              </a:r>
            </a:p>
            <a:p>
              <a:pPr marL="344488" indent="-344488" defTabSz="457200" fontAlgn="base">
                <a:spcBef>
                  <a:spcPct val="0"/>
                </a:spcBef>
                <a:spcAft>
                  <a:spcPct val="0"/>
                </a:spcAft>
                <a:buFont typeface="Arial" pitchFamily="34" charset="0"/>
                <a:buChar char="•"/>
              </a:pPr>
              <a:r>
                <a:rPr lang="en-US" sz="3000" b="1" dirty="0">
                  <a:solidFill>
                    <a:srgbClr val="063A73"/>
                  </a:solidFill>
                  <a:latin typeface="Calibri" panose="020F0502020204030204" pitchFamily="34" charset="0"/>
                  <a:cs typeface="Times New Roman" pitchFamily="18" charset="0"/>
                </a:rPr>
                <a:t>Bloody diarrhoea or dysentery</a:t>
              </a:r>
            </a:p>
            <a:p>
              <a:pPr marL="344488" indent="-344488" defTabSz="457200" fontAlgn="base">
                <a:spcBef>
                  <a:spcPct val="0"/>
                </a:spcBef>
                <a:spcAft>
                  <a:spcPct val="0"/>
                </a:spcAft>
                <a:buFont typeface="Arial" pitchFamily="34" charset="0"/>
                <a:buChar char="•"/>
              </a:pPr>
              <a:r>
                <a:rPr lang="en-US" sz="3000" b="1" dirty="0">
                  <a:solidFill>
                    <a:srgbClr val="063A73"/>
                  </a:solidFill>
                  <a:latin typeface="Calibri" panose="020F0502020204030204" pitchFamily="34" charset="0"/>
                  <a:cs typeface="Times New Roman" pitchFamily="18" charset="0"/>
                </a:rPr>
                <a:t>Measles</a:t>
              </a:r>
            </a:p>
            <a:p>
              <a:pPr marL="344488" indent="-344488" defTabSz="457200" fontAlgn="base">
                <a:spcBef>
                  <a:spcPct val="0"/>
                </a:spcBef>
                <a:spcAft>
                  <a:spcPct val="0"/>
                </a:spcAft>
                <a:buFont typeface="Arial" pitchFamily="34" charset="0"/>
                <a:buChar char="•"/>
              </a:pPr>
              <a:r>
                <a:rPr lang="en-US" sz="3000" b="1" dirty="0">
                  <a:solidFill>
                    <a:srgbClr val="063A73"/>
                  </a:solidFill>
                  <a:latin typeface="Calibri" panose="020F0502020204030204" pitchFamily="34" charset="0"/>
                  <a:cs typeface="Times New Roman" pitchFamily="18" charset="0"/>
                </a:rPr>
                <a:t>Typhoid</a:t>
              </a:r>
            </a:p>
            <a:p>
              <a:pPr algn="ctr" defTabSz="457200" fontAlgn="base">
                <a:spcBef>
                  <a:spcPct val="0"/>
                </a:spcBef>
                <a:spcAft>
                  <a:spcPct val="0"/>
                </a:spcAft>
              </a:pPr>
              <a:endParaRPr lang="en-US" sz="2000" dirty="0">
                <a:solidFill>
                  <a:prstClr val="black"/>
                </a:solidFill>
                <a:latin typeface="Candara" pitchFamily="34" charset="0"/>
                <a:cs typeface="Segoe UI" pitchFamily="34" charset="0"/>
              </a:endParaRPr>
            </a:p>
          </p:txBody>
        </p:sp>
        <p:sp>
          <p:nvSpPr>
            <p:cNvPr id="20487" name="Text Box 10"/>
            <p:cNvSpPr txBox="1">
              <a:spLocks noChangeArrowheads="1"/>
            </p:cNvSpPr>
            <p:nvPr/>
          </p:nvSpPr>
          <p:spPr bwMode="auto">
            <a:xfrm>
              <a:off x="4098" y="1707"/>
              <a:ext cx="1538" cy="394"/>
            </a:xfrm>
            <a:prstGeom prst="rect">
              <a:avLst/>
            </a:prstGeom>
            <a:noFill/>
            <a:ln w="9525">
              <a:noFill/>
              <a:miter lim="800000"/>
              <a:headEnd/>
              <a:tailEnd/>
            </a:ln>
          </p:spPr>
          <p:txBody>
            <a:bodyPr wrap="square" anchor="ctr">
              <a:spAutoFit/>
            </a:bodyPr>
            <a:lstStyle/>
            <a:p>
              <a:pPr algn="ctr" defTabSz="457200" fontAlgn="base">
                <a:spcBef>
                  <a:spcPct val="0"/>
                </a:spcBef>
                <a:spcAft>
                  <a:spcPct val="0"/>
                </a:spcAft>
              </a:pPr>
              <a:r>
                <a:rPr lang="en-US" sz="2800" b="1" dirty="0">
                  <a:solidFill>
                    <a:srgbClr val="F47A44">
                      <a:lumMod val="75000"/>
                    </a:srgbClr>
                  </a:solidFill>
                  <a:latin typeface="Calibri" panose="020F0502020204030204" pitchFamily="34" charset="0"/>
                  <a:cs typeface="Times New Roman" pitchFamily="18" charset="0"/>
                </a:rPr>
                <a:t>Life Threatening</a:t>
              </a:r>
            </a:p>
          </p:txBody>
        </p:sp>
        <p:sp>
          <p:nvSpPr>
            <p:cNvPr id="20488" name="Text Box 11"/>
            <p:cNvSpPr txBox="1">
              <a:spLocks noChangeArrowheads="1"/>
            </p:cNvSpPr>
            <p:nvPr/>
          </p:nvSpPr>
          <p:spPr bwMode="auto">
            <a:xfrm>
              <a:off x="2275" y="2036"/>
              <a:ext cx="1802" cy="1924"/>
            </a:xfrm>
            <a:prstGeom prst="rect">
              <a:avLst/>
            </a:prstGeom>
            <a:noFill/>
            <a:ln w="9525">
              <a:noFill/>
              <a:miter lim="800000"/>
              <a:headEnd/>
              <a:tailEnd/>
            </a:ln>
          </p:spPr>
          <p:txBody>
            <a:bodyPr anchor="ctr">
              <a:spAutoFit/>
            </a:bodyPr>
            <a:lstStyle/>
            <a:p>
              <a:pPr marL="225425" indent="-225425" defTabSz="457200" fontAlgn="base">
                <a:spcBef>
                  <a:spcPct val="0"/>
                </a:spcBef>
                <a:spcAft>
                  <a:spcPct val="0"/>
                </a:spcAft>
                <a:buFont typeface="Arial" pitchFamily="34" charset="0"/>
                <a:buChar char="•"/>
              </a:pPr>
              <a:r>
                <a:rPr lang="en-US" sz="3000" b="1" dirty="0">
                  <a:solidFill>
                    <a:srgbClr val="063A73"/>
                  </a:solidFill>
                  <a:latin typeface="Calibri" panose="020F0502020204030204" pitchFamily="34" charset="0"/>
                  <a:cs typeface="Times New Roman" pitchFamily="18" charset="0"/>
                </a:rPr>
                <a:t>Flu</a:t>
              </a:r>
            </a:p>
            <a:p>
              <a:pPr marL="225425" indent="-225425" defTabSz="457200" fontAlgn="base">
                <a:spcBef>
                  <a:spcPct val="0"/>
                </a:spcBef>
                <a:spcAft>
                  <a:spcPct val="0"/>
                </a:spcAft>
                <a:buFont typeface="Arial" pitchFamily="34" charset="0"/>
                <a:buChar char="•"/>
              </a:pPr>
              <a:r>
                <a:rPr lang="en-US" sz="3000" b="1" dirty="0">
                  <a:solidFill>
                    <a:srgbClr val="063A73"/>
                  </a:solidFill>
                  <a:latin typeface="Calibri" panose="020F0502020204030204" pitchFamily="34" charset="0"/>
                  <a:cs typeface="Times New Roman" pitchFamily="18" charset="0"/>
                </a:rPr>
                <a:t>Throat infections</a:t>
              </a:r>
            </a:p>
            <a:p>
              <a:pPr marL="225425" indent="-225425" defTabSz="457200" fontAlgn="base">
                <a:spcBef>
                  <a:spcPct val="0"/>
                </a:spcBef>
                <a:spcAft>
                  <a:spcPct val="0"/>
                </a:spcAft>
                <a:buFont typeface="Arial" pitchFamily="34" charset="0"/>
                <a:buChar char="•"/>
              </a:pPr>
              <a:r>
                <a:rPr lang="en-US" sz="3000" b="1" dirty="0">
                  <a:solidFill>
                    <a:srgbClr val="063A73"/>
                  </a:solidFill>
                  <a:latin typeface="Calibri" panose="020F0502020204030204" pitchFamily="34" charset="0"/>
                  <a:cs typeface="Times New Roman" pitchFamily="18" charset="0"/>
                </a:rPr>
                <a:t>Ear infections</a:t>
              </a:r>
            </a:p>
            <a:p>
              <a:pPr marL="225425" indent="-225425" defTabSz="457200" fontAlgn="base">
                <a:spcBef>
                  <a:spcPct val="0"/>
                </a:spcBef>
                <a:spcAft>
                  <a:spcPct val="0"/>
                </a:spcAft>
                <a:buFont typeface="Arial" pitchFamily="34" charset="0"/>
                <a:buChar char="•"/>
              </a:pPr>
              <a:r>
                <a:rPr lang="en-US" sz="3000" b="1" dirty="0">
                  <a:solidFill>
                    <a:srgbClr val="063A73"/>
                  </a:solidFill>
                  <a:latin typeface="Calibri" panose="020F0502020204030204" pitchFamily="34" charset="0"/>
                  <a:cs typeface="Times New Roman" pitchFamily="18" charset="0"/>
                </a:rPr>
                <a:t>Drug side effects</a:t>
              </a:r>
            </a:p>
            <a:p>
              <a:pPr algn="ctr" defTabSz="457200" fontAlgn="base">
                <a:spcBef>
                  <a:spcPct val="0"/>
                </a:spcBef>
                <a:spcAft>
                  <a:spcPct val="0"/>
                </a:spcAft>
              </a:pPr>
              <a:endParaRPr lang="en-US" sz="2000" dirty="0">
                <a:solidFill>
                  <a:prstClr val="black"/>
                </a:solidFill>
                <a:latin typeface="Candara" pitchFamily="34" charset="0"/>
                <a:cs typeface="Segoe UI" pitchFamily="34" charset="0"/>
              </a:endParaRPr>
            </a:p>
            <a:p>
              <a:pPr algn="ctr" defTabSz="457200" fontAlgn="base">
                <a:spcBef>
                  <a:spcPct val="0"/>
                </a:spcBef>
                <a:spcAft>
                  <a:spcPct val="0"/>
                </a:spcAft>
              </a:pPr>
              <a:endParaRPr lang="en-US" sz="2000" dirty="0">
                <a:solidFill>
                  <a:prstClr val="black"/>
                </a:solidFill>
                <a:latin typeface="Candara" pitchFamily="34" charset="0"/>
                <a:cs typeface="Segoe UI" pitchFamily="34" charset="0"/>
              </a:endParaRPr>
            </a:p>
          </p:txBody>
        </p:sp>
      </p:grpSp>
      <p:sp>
        <p:nvSpPr>
          <p:cNvPr id="5" name="Title 4"/>
          <p:cNvSpPr>
            <a:spLocks noGrp="1"/>
          </p:cNvSpPr>
          <p:nvPr>
            <p:ph type="title"/>
          </p:nvPr>
        </p:nvSpPr>
        <p:spPr/>
        <p:txBody>
          <a:bodyPr/>
          <a:lstStyle/>
          <a:p>
            <a:r>
              <a:rPr lang="en-US" dirty="0"/>
              <a:t>Other illnesses that can look like malaria</a:t>
            </a:r>
          </a:p>
        </p:txBody>
      </p:sp>
      <p:sp>
        <p:nvSpPr>
          <p:cNvPr id="14" name="Rounded Rectangle 13"/>
          <p:cNvSpPr/>
          <p:nvPr/>
        </p:nvSpPr>
        <p:spPr>
          <a:xfrm>
            <a:off x="375620" y="5742204"/>
            <a:ext cx="10392154" cy="827905"/>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r>
              <a:rPr lang="en-US" sz="2800" b="1" dirty="0">
                <a:solidFill>
                  <a:srgbClr val="1B2F7F"/>
                </a:solidFill>
                <a:latin typeface="Calibri" panose="020F0502020204030204" pitchFamily="34" charset="0"/>
                <a:cs typeface="Arial" pitchFamily="34" charset="0"/>
              </a:rPr>
              <a:t>Fever is an important symptom for many diseases, but not all fevers are malaria</a:t>
            </a:r>
          </a:p>
        </p:txBody>
      </p:sp>
      <p:pic>
        <p:nvPicPr>
          <p:cNvPr id="6" name="Picture 5"/>
          <p:cNvPicPr>
            <a:picLocks noChangeAspect="1"/>
          </p:cNvPicPr>
          <p:nvPr/>
        </p:nvPicPr>
        <p:blipFill>
          <a:blip r:embed="rId3"/>
          <a:stretch>
            <a:fillRect/>
          </a:stretch>
        </p:blipFill>
        <p:spPr>
          <a:xfrm>
            <a:off x="4218387" y="1220048"/>
            <a:ext cx="1773647" cy="1973494"/>
          </a:xfrm>
          <a:prstGeom prst="rect">
            <a:avLst/>
          </a:prstGeom>
        </p:spPr>
      </p:pic>
    </p:spTree>
    <p:extLst>
      <p:ext uri="{BB962C8B-B14F-4D97-AF65-F5344CB8AC3E}">
        <p14:creationId xmlns:p14="http://schemas.microsoft.com/office/powerpoint/2010/main" val="23376356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body" sz="quarter" idx="10"/>
          </p:nvPr>
        </p:nvSpPr>
        <p:spPr>
          <a:prstGeom prst="rect">
            <a:avLst/>
          </a:prstGeom>
        </p:spPr>
        <p:txBody>
          <a:bodyPr>
            <a:normAutofit lnSpcReduction="10000"/>
          </a:bodyPr>
          <a:lstStyle/>
          <a:p>
            <a:pPr eaLnBrk="1" hangingPunct="1">
              <a:spcBef>
                <a:spcPts val="0"/>
              </a:spcBef>
              <a:spcAft>
                <a:spcPts val="0"/>
              </a:spcAft>
              <a:buFont typeface="Arial" pitchFamily="34" charset="0"/>
              <a:buNone/>
            </a:pPr>
            <a:r>
              <a:rPr lang="en-ZA" sz="3600" b="1" dirty="0">
                <a:solidFill>
                  <a:srgbClr val="008000"/>
                </a:solidFill>
                <a:latin typeface="Calibri" panose="020F0502020204030204" pitchFamily="34" charset="0"/>
                <a:cs typeface="Times New Roman" pitchFamily="18" charset="0"/>
              </a:rPr>
              <a:t>Definition</a:t>
            </a:r>
          </a:p>
          <a:p>
            <a:pPr eaLnBrk="1" hangingPunct="1">
              <a:lnSpc>
                <a:spcPct val="80000"/>
              </a:lnSpc>
              <a:spcAft>
                <a:spcPct val="35000"/>
              </a:spcAft>
            </a:pPr>
            <a:r>
              <a:rPr lang="en-ZA" sz="3200" b="1" dirty="0">
                <a:latin typeface="Calibri" panose="020F0502020204030204" pitchFamily="34" charset="0"/>
                <a:cs typeface="Times New Roman" pitchFamily="18" charset="0"/>
              </a:rPr>
              <a:t>RDT is a non-microscopic method of diagnosing malaria using a test kit.</a:t>
            </a:r>
          </a:p>
          <a:p>
            <a:pPr eaLnBrk="1" hangingPunct="1">
              <a:lnSpc>
                <a:spcPct val="80000"/>
              </a:lnSpc>
              <a:spcAft>
                <a:spcPct val="35000"/>
              </a:spcAft>
            </a:pPr>
            <a:r>
              <a:rPr lang="en-ZA" sz="3200" b="1" dirty="0">
                <a:solidFill>
                  <a:srgbClr val="008000"/>
                </a:solidFill>
                <a:latin typeface="Calibri" panose="020F0502020204030204" pitchFamily="34" charset="0"/>
                <a:cs typeface="Times New Roman" pitchFamily="18" charset="0"/>
              </a:rPr>
              <a:t>It detects antigens (a chemical) produced by P. falciparum (most common malaria in Uganda). </a:t>
            </a:r>
          </a:p>
          <a:p>
            <a:pPr eaLnBrk="1" hangingPunct="1">
              <a:lnSpc>
                <a:spcPct val="80000"/>
              </a:lnSpc>
              <a:spcAft>
                <a:spcPct val="35000"/>
              </a:spcAft>
            </a:pPr>
            <a:r>
              <a:rPr lang="en-ZA" sz="3200" b="1" dirty="0">
                <a:latin typeface="Calibri" panose="020F0502020204030204" pitchFamily="34" charset="0"/>
                <a:cs typeface="Times New Roman" pitchFamily="18" charset="0"/>
              </a:rPr>
              <a:t>This antigen is present in blood of recently infected people. </a:t>
            </a:r>
          </a:p>
          <a:p>
            <a:pPr eaLnBrk="1" hangingPunct="1">
              <a:lnSpc>
                <a:spcPct val="80000"/>
              </a:lnSpc>
              <a:spcAft>
                <a:spcPct val="35000"/>
              </a:spcAft>
            </a:pPr>
            <a:r>
              <a:rPr lang="en-ZA" sz="3200" b="1" dirty="0">
                <a:solidFill>
                  <a:srgbClr val="008000"/>
                </a:solidFill>
                <a:latin typeface="Calibri" panose="020F0502020204030204" pitchFamily="34" charset="0"/>
                <a:cs typeface="Times New Roman" pitchFamily="18" charset="0"/>
              </a:rPr>
              <a:t>The positive results are indicated by a coloured  test and control lines on the test strip.</a:t>
            </a:r>
          </a:p>
        </p:txBody>
      </p:sp>
      <p:sp>
        <p:nvSpPr>
          <p:cNvPr id="25602" name="Rectangle 2"/>
          <p:cNvSpPr>
            <a:spLocks noGrp="1" noChangeArrowheads="1"/>
          </p:cNvSpPr>
          <p:nvPr>
            <p:ph type="title"/>
          </p:nvPr>
        </p:nvSpPr>
        <p:spPr/>
        <p:txBody>
          <a:bodyPr>
            <a:normAutofit/>
          </a:bodyPr>
          <a:lstStyle/>
          <a:p>
            <a:pPr eaLnBrk="1" hangingPunct="1"/>
            <a:r>
              <a:rPr lang="en-ZA" b="1" dirty="0">
                <a:solidFill>
                  <a:schemeClr val="bg1"/>
                </a:solidFill>
                <a:latin typeface="Calibri" panose="020F0502020204030204" pitchFamily="34" charset="0"/>
                <a:cs typeface="Times New Roman" pitchFamily="18" charset="0"/>
              </a:rPr>
              <a:t>MALARIA Rapid Diagnostic Test (RDT)</a:t>
            </a:r>
            <a:endParaRPr lang="en-US" b="1" dirty="0">
              <a:solidFill>
                <a:schemeClr val="bg1"/>
              </a:solidFill>
              <a:latin typeface="Calibri" panose="020F0502020204030204" pitchFamily="34" charset="0"/>
              <a:cs typeface="Times New Roman" pitchFamily="18" charset="0"/>
            </a:endParaRPr>
          </a:p>
        </p:txBody>
      </p:sp>
      <p:pic>
        <p:nvPicPr>
          <p:cNvPr id="5" name="Picture 1"/>
          <p:cNvPicPr>
            <a:picLocks noChangeAspect="1" noChangeArrowheads="1"/>
          </p:cNvPicPr>
          <p:nvPr/>
        </p:nvPicPr>
        <p:blipFill>
          <a:blip r:embed="rId3"/>
          <a:srcRect/>
          <a:stretch>
            <a:fillRect/>
          </a:stretch>
        </p:blipFill>
        <p:spPr bwMode="auto">
          <a:xfrm rot="17397199">
            <a:off x="9281775" y="3208200"/>
            <a:ext cx="2619353" cy="582266"/>
          </a:xfrm>
          <a:prstGeom prst="rect">
            <a:avLst/>
          </a:prstGeom>
          <a:noFill/>
          <a:ln w="9525">
            <a:noFill/>
            <a:miter lim="800000"/>
            <a:headEnd/>
            <a:tailEnd/>
          </a:ln>
        </p:spPr>
      </p:pic>
    </p:spTree>
    <p:extLst>
      <p:ext uri="{BB962C8B-B14F-4D97-AF65-F5344CB8AC3E}">
        <p14:creationId xmlns:p14="http://schemas.microsoft.com/office/powerpoint/2010/main" val="2515428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blinds(horizontal)">
                                      <p:cBhvr>
                                        <p:cTn id="7" dur="500"/>
                                        <p:tgtEl>
                                          <p:spTgt spid="256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5603">
                                            <p:txEl>
                                              <p:pRg st="2" end="2"/>
                                            </p:txEl>
                                          </p:spTgt>
                                        </p:tgtEl>
                                        <p:attrNameLst>
                                          <p:attrName>style.visibility</p:attrName>
                                        </p:attrNameLst>
                                      </p:cBhvr>
                                      <p:to>
                                        <p:strVal val="visible"/>
                                      </p:to>
                                    </p:set>
                                    <p:animEffect transition="in" filter="blinds(horizontal)">
                                      <p:cBhvr>
                                        <p:cTn id="12" dur="500"/>
                                        <p:tgtEl>
                                          <p:spTgt spid="2560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5603">
                                            <p:txEl>
                                              <p:pRg st="3" end="3"/>
                                            </p:txEl>
                                          </p:spTgt>
                                        </p:tgtEl>
                                        <p:attrNameLst>
                                          <p:attrName>style.visibility</p:attrName>
                                        </p:attrNameLst>
                                      </p:cBhvr>
                                      <p:to>
                                        <p:strVal val="visible"/>
                                      </p:to>
                                    </p:set>
                                    <p:animEffect transition="in" filter="blinds(horizontal)">
                                      <p:cBhvr>
                                        <p:cTn id="17" dur="500"/>
                                        <p:tgtEl>
                                          <p:spTgt spid="2560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560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Before doing an RDT</a:t>
            </a:r>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0401" y="1566863"/>
            <a:ext cx="10030670" cy="450286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22771189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79450" y="1824038"/>
            <a:ext cx="5462043" cy="4413250"/>
          </a:xfrm>
        </p:spPr>
        <p:txBody>
          <a:bodyPr/>
          <a:lstStyle/>
          <a:p>
            <a:r>
              <a:rPr lang="en-US" dirty="0"/>
              <a:t>Watch and listen carefully as we demonstrate how to do the malaria RDT</a:t>
            </a:r>
          </a:p>
          <a:p>
            <a:r>
              <a:rPr lang="en-US" dirty="0"/>
              <a:t>Have page 4 in your SCG open and follow along with the different steps</a:t>
            </a:r>
          </a:p>
          <a:p>
            <a:r>
              <a:rPr lang="en-US" dirty="0"/>
              <a:t>Ask questions when you don’t understand</a:t>
            </a:r>
          </a:p>
          <a:p>
            <a:r>
              <a:rPr lang="en-US" dirty="0"/>
              <a:t>After the demonstration you will practice doing the test yourselves!</a:t>
            </a:r>
          </a:p>
        </p:txBody>
      </p:sp>
      <p:sp>
        <p:nvSpPr>
          <p:cNvPr id="3" name="Title 2"/>
          <p:cNvSpPr>
            <a:spLocks noGrp="1"/>
          </p:cNvSpPr>
          <p:nvPr>
            <p:ph type="title"/>
          </p:nvPr>
        </p:nvSpPr>
        <p:spPr/>
        <p:txBody>
          <a:bodyPr/>
          <a:lstStyle/>
          <a:p>
            <a:r>
              <a:rPr lang="en-US" dirty="0"/>
              <a:t>Malaria RDT demonstration</a:t>
            </a:r>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9164" y="1516190"/>
            <a:ext cx="3452884" cy="47879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1496751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type="body" sz="quarter" idx="10"/>
          </p:nvPr>
        </p:nvSpPr>
        <p:spPr>
          <a:xfrm>
            <a:off x="614651" y="1927702"/>
            <a:ext cx="5709767" cy="4413250"/>
          </a:xfrm>
        </p:spPr>
        <p:txBody>
          <a:bodyPr>
            <a:normAutofit/>
          </a:bodyPr>
          <a:lstStyle/>
          <a:p>
            <a:pPr>
              <a:lnSpc>
                <a:spcPct val="120000"/>
              </a:lnSpc>
              <a:spcBef>
                <a:spcPts val="0"/>
              </a:spcBef>
            </a:pPr>
            <a:r>
              <a:rPr lang="en-AU" sz="3200" dirty="0">
                <a:latin typeface="Calibri" panose="020F0502020204030204" pitchFamily="34" charset="0"/>
              </a:rPr>
              <a:t>Drug stores and clinics play a key role in preventing needless child deaths</a:t>
            </a:r>
          </a:p>
          <a:p>
            <a:pPr>
              <a:lnSpc>
                <a:spcPct val="120000"/>
              </a:lnSpc>
              <a:spcBef>
                <a:spcPts val="0"/>
              </a:spcBef>
            </a:pPr>
            <a:r>
              <a:rPr lang="en-AU" sz="3200" dirty="0">
                <a:latin typeface="Calibri" panose="020F0502020204030204" pitchFamily="34" charset="0"/>
              </a:rPr>
              <a:t>Being close to the community means you can assist in early diagnosis, treatment and referral!</a:t>
            </a:r>
            <a:endParaRPr lang="en-US" sz="3200" dirty="0">
              <a:latin typeface="Calibri" panose="020F0502020204030204" pitchFamily="34" charset="0"/>
            </a:endParaRPr>
          </a:p>
        </p:txBody>
      </p:sp>
      <p:sp>
        <p:nvSpPr>
          <p:cNvPr id="4" name="Title 3"/>
          <p:cNvSpPr>
            <a:spLocks noGrp="1"/>
          </p:cNvSpPr>
          <p:nvPr>
            <p:ph type="title"/>
          </p:nvPr>
        </p:nvSpPr>
        <p:spPr/>
        <p:txBody>
          <a:bodyPr>
            <a:noAutofit/>
          </a:bodyPr>
          <a:lstStyle/>
          <a:p>
            <a:pPr algn="l"/>
            <a:r>
              <a:rPr lang="en-US" sz="3600" b="1" dirty="0">
                <a:latin typeface="Calibri" panose="020F0502020204030204" pitchFamily="34" charset="0"/>
              </a:rPr>
              <a:t>Remember! You play a key role!</a:t>
            </a:r>
          </a:p>
        </p:txBody>
      </p:sp>
      <p:graphicFrame>
        <p:nvGraphicFramePr>
          <p:cNvPr id="5" name="Diagram 4"/>
          <p:cNvGraphicFramePr/>
          <p:nvPr>
            <p:extLst>
              <p:ext uri="{D42A27DB-BD31-4B8C-83A1-F6EECF244321}">
                <p14:modId xmlns:p14="http://schemas.microsoft.com/office/powerpoint/2010/main" val="1926875847"/>
              </p:ext>
            </p:extLst>
          </p:nvPr>
        </p:nvGraphicFramePr>
        <p:xfrm>
          <a:off x="4776793" y="1319463"/>
          <a:ext cx="8128000" cy="4724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 name="Picture 1" descr="CHP COLOR LOGO NO WORDS.jp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963396" y="1369477"/>
            <a:ext cx="1626909" cy="1626909"/>
          </a:xfrm>
          <a:prstGeom prst="rect">
            <a:avLst/>
          </a:prstGeom>
        </p:spPr>
      </p:pic>
    </p:spTree>
    <p:extLst>
      <p:ext uri="{BB962C8B-B14F-4D97-AF65-F5344CB8AC3E}">
        <p14:creationId xmlns:p14="http://schemas.microsoft.com/office/powerpoint/2010/main" val="35029161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lstStyle/>
          <a:p>
            <a:pPr>
              <a:buNone/>
            </a:pPr>
            <a:r>
              <a:rPr lang="en-US" dirty="0"/>
              <a:t>a. </a:t>
            </a:r>
            <a:r>
              <a:rPr lang="en-US" b="1" dirty="0"/>
              <a:t>NEW </a:t>
            </a:r>
            <a:r>
              <a:rPr lang="en-US" b="1" u="sng" dirty="0"/>
              <a:t>unopened</a:t>
            </a:r>
            <a:r>
              <a:rPr lang="en-US" b="1" dirty="0"/>
              <a:t> test packet</a:t>
            </a:r>
          </a:p>
          <a:p>
            <a:pPr>
              <a:buNone/>
            </a:pPr>
            <a:r>
              <a:rPr lang="en-US" dirty="0"/>
              <a:t>b. </a:t>
            </a:r>
            <a:r>
              <a:rPr lang="en-US" b="1" dirty="0"/>
              <a:t>NEW unopened alcohol swab</a:t>
            </a:r>
          </a:p>
          <a:p>
            <a:pPr>
              <a:buNone/>
            </a:pPr>
            <a:r>
              <a:rPr lang="en-US" dirty="0"/>
              <a:t>c. </a:t>
            </a:r>
            <a:r>
              <a:rPr lang="en-US" b="1" dirty="0"/>
              <a:t>NEW unopened lancet</a:t>
            </a:r>
          </a:p>
          <a:p>
            <a:pPr>
              <a:buNone/>
            </a:pPr>
            <a:r>
              <a:rPr lang="en-US" dirty="0"/>
              <a:t>d. </a:t>
            </a:r>
            <a:r>
              <a:rPr lang="en-US" b="1" dirty="0"/>
              <a:t>NEW pair of disposable gloves</a:t>
            </a:r>
          </a:p>
          <a:p>
            <a:pPr>
              <a:buNone/>
            </a:pPr>
            <a:r>
              <a:rPr lang="en-US" dirty="0"/>
              <a:t>e. </a:t>
            </a:r>
            <a:r>
              <a:rPr lang="en-US" b="1" dirty="0"/>
              <a:t>Buffer Solution</a:t>
            </a:r>
          </a:p>
          <a:p>
            <a:pPr marL="514350" indent="-514350">
              <a:buNone/>
            </a:pPr>
            <a:r>
              <a:rPr lang="en-US" dirty="0"/>
              <a:t>f.  </a:t>
            </a:r>
            <a:r>
              <a:rPr lang="en-US" b="1" dirty="0"/>
              <a:t>Timer</a:t>
            </a:r>
          </a:p>
          <a:p>
            <a:pPr marL="514350" indent="-514350">
              <a:buNone/>
            </a:pPr>
            <a:r>
              <a:rPr lang="en-US" dirty="0"/>
              <a:t>g. </a:t>
            </a:r>
            <a:r>
              <a:rPr lang="en-US" b="1" dirty="0"/>
              <a:t>Safety Box</a:t>
            </a:r>
          </a:p>
        </p:txBody>
      </p:sp>
      <p:sp>
        <p:nvSpPr>
          <p:cNvPr id="2" name="Title 1"/>
          <p:cNvSpPr>
            <a:spLocks noGrp="1"/>
          </p:cNvSpPr>
          <p:nvPr>
            <p:ph type="title"/>
          </p:nvPr>
        </p:nvSpPr>
        <p:spPr/>
        <p:txBody>
          <a:bodyPr/>
          <a:lstStyle/>
          <a:p>
            <a:r>
              <a:rPr lang="en-US" dirty="0">
                <a:solidFill>
                  <a:schemeClr val="bg1"/>
                </a:solidFill>
              </a:rPr>
              <a:t>Supplies needed for the mRDT</a:t>
            </a:r>
          </a:p>
        </p:txBody>
      </p:sp>
      <p:pic>
        <p:nvPicPr>
          <p:cNvPr id="297988" name="Picture 4"/>
          <p:cNvPicPr>
            <a:picLocks noChangeAspect="1" noChangeArrowheads="1"/>
          </p:cNvPicPr>
          <p:nvPr/>
        </p:nvPicPr>
        <p:blipFill>
          <a:blip r:embed="rId3"/>
          <a:srcRect/>
          <a:stretch>
            <a:fillRect/>
          </a:stretch>
        </p:blipFill>
        <p:spPr bwMode="auto">
          <a:xfrm>
            <a:off x="2656278" y="5547928"/>
            <a:ext cx="2120900" cy="828675"/>
          </a:xfrm>
          <a:prstGeom prst="rect">
            <a:avLst/>
          </a:prstGeom>
          <a:noFill/>
          <a:ln w="9525">
            <a:noFill/>
            <a:miter lim="800000"/>
            <a:headEnd/>
            <a:tailEnd/>
          </a:ln>
        </p:spPr>
      </p:pic>
      <p:pic>
        <p:nvPicPr>
          <p:cNvPr id="297989" name="Picture 5"/>
          <p:cNvPicPr>
            <a:picLocks noChangeAspect="1" noChangeArrowheads="1"/>
          </p:cNvPicPr>
          <p:nvPr/>
        </p:nvPicPr>
        <p:blipFill>
          <a:blip r:embed="rId4"/>
          <a:srcRect/>
          <a:stretch>
            <a:fillRect/>
          </a:stretch>
        </p:blipFill>
        <p:spPr bwMode="auto">
          <a:xfrm>
            <a:off x="609601" y="5483356"/>
            <a:ext cx="1612900" cy="1057275"/>
          </a:xfrm>
          <a:prstGeom prst="rect">
            <a:avLst/>
          </a:prstGeom>
          <a:noFill/>
          <a:ln w="9525">
            <a:noFill/>
            <a:miter lim="800000"/>
            <a:headEnd/>
            <a:tailEnd/>
          </a:ln>
        </p:spPr>
      </p:pic>
      <p:pic>
        <p:nvPicPr>
          <p:cNvPr id="297990" name="Picture 6"/>
          <p:cNvPicPr>
            <a:picLocks noChangeAspect="1" noChangeArrowheads="1"/>
          </p:cNvPicPr>
          <p:nvPr/>
        </p:nvPicPr>
        <p:blipFill>
          <a:blip r:embed="rId5"/>
          <a:srcRect/>
          <a:stretch>
            <a:fillRect/>
          </a:stretch>
        </p:blipFill>
        <p:spPr bwMode="auto">
          <a:xfrm>
            <a:off x="7279277" y="5124650"/>
            <a:ext cx="983647" cy="1316187"/>
          </a:xfrm>
          <a:prstGeom prst="rect">
            <a:avLst/>
          </a:prstGeom>
          <a:noFill/>
          <a:ln w="9525">
            <a:noFill/>
            <a:miter lim="800000"/>
            <a:headEnd/>
            <a:tailEnd/>
          </a:ln>
        </p:spPr>
      </p:pic>
      <p:pic>
        <p:nvPicPr>
          <p:cNvPr id="297991" name="Picture 7"/>
          <p:cNvPicPr>
            <a:picLocks noChangeAspect="1" noChangeArrowheads="1"/>
          </p:cNvPicPr>
          <p:nvPr/>
        </p:nvPicPr>
        <p:blipFill>
          <a:blip r:embed="rId6"/>
          <a:srcRect/>
          <a:stretch>
            <a:fillRect/>
          </a:stretch>
        </p:blipFill>
        <p:spPr bwMode="auto">
          <a:xfrm>
            <a:off x="4616197" y="4118364"/>
            <a:ext cx="2632765" cy="1750041"/>
          </a:xfrm>
          <a:prstGeom prst="rect">
            <a:avLst/>
          </a:prstGeom>
          <a:noFill/>
          <a:ln w="9525">
            <a:noFill/>
            <a:miter lim="800000"/>
            <a:headEnd/>
            <a:tailEnd/>
          </a:ln>
        </p:spPr>
      </p:pic>
      <p:pic>
        <p:nvPicPr>
          <p:cNvPr id="297992" name="Picture 8"/>
          <p:cNvPicPr>
            <a:picLocks noChangeAspect="1" noChangeArrowheads="1"/>
          </p:cNvPicPr>
          <p:nvPr/>
        </p:nvPicPr>
        <p:blipFill>
          <a:blip r:embed="rId7"/>
          <a:srcRect/>
          <a:stretch>
            <a:fillRect/>
          </a:stretch>
        </p:blipFill>
        <p:spPr bwMode="auto">
          <a:xfrm>
            <a:off x="8529010" y="5088871"/>
            <a:ext cx="1604893" cy="1203670"/>
          </a:xfrm>
          <a:prstGeom prst="rect">
            <a:avLst/>
          </a:prstGeom>
          <a:noFill/>
          <a:ln w="9525">
            <a:noFill/>
            <a:miter lim="800000"/>
            <a:headEnd/>
            <a:tailEnd/>
          </a:ln>
        </p:spPr>
      </p:pic>
      <p:pic>
        <p:nvPicPr>
          <p:cNvPr id="10" name="Picture 4"/>
          <p:cNvPicPr>
            <a:picLocks noChangeAspect="1" noChangeArrowheads="1"/>
          </p:cNvPicPr>
          <p:nvPr/>
        </p:nvPicPr>
        <p:blipFill>
          <a:blip r:embed="rId8"/>
          <a:srcRect/>
          <a:stretch>
            <a:fillRect/>
          </a:stretch>
        </p:blipFill>
        <p:spPr bwMode="auto">
          <a:xfrm>
            <a:off x="10362985" y="3190965"/>
            <a:ext cx="1542829" cy="1888191"/>
          </a:xfrm>
          <a:prstGeom prst="rect">
            <a:avLst/>
          </a:prstGeom>
          <a:noFill/>
          <a:ln w="9525">
            <a:noFill/>
            <a:miter lim="800000"/>
            <a:headEnd/>
            <a:tailEnd/>
          </a:ln>
        </p:spPr>
      </p:pic>
      <p:pic>
        <p:nvPicPr>
          <p:cNvPr id="4" name="Picture 3"/>
          <p:cNvPicPr>
            <a:picLocks noChangeAspect="1"/>
          </p:cNvPicPr>
          <p:nvPr/>
        </p:nvPicPr>
        <p:blipFill>
          <a:blip r:embed="rId9"/>
          <a:stretch>
            <a:fillRect/>
          </a:stretch>
        </p:blipFill>
        <p:spPr>
          <a:xfrm>
            <a:off x="8223115" y="2077216"/>
            <a:ext cx="1760189" cy="2377257"/>
          </a:xfrm>
          <a:prstGeom prst="rect">
            <a:avLst/>
          </a:prstGeom>
        </p:spPr>
      </p:pic>
    </p:spTree>
    <p:extLst>
      <p:ext uri="{BB962C8B-B14F-4D97-AF65-F5344CB8AC3E}">
        <p14:creationId xmlns:p14="http://schemas.microsoft.com/office/powerpoint/2010/main" val="17720691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005217" y="4406136"/>
            <a:ext cx="8181567" cy="1467710"/>
          </a:xfrm>
          <a:prstGeom prst="rect">
            <a:avLst/>
          </a:prstGeom>
        </p:spPr>
      </p:pic>
      <p:sp>
        <p:nvSpPr>
          <p:cNvPr id="4" name="Content Placeholder 3"/>
          <p:cNvSpPr>
            <a:spLocks noGrp="1"/>
          </p:cNvSpPr>
          <p:nvPr>
            <p:ph type="body" sz="quarter" idx="10"/>
          </p:nvPr>
        </p:nvSpPr>
        <p:spPr/>
        <p:txBody>
          <a:bodyPr/>
          <a:lstStyle/>
          <a:p>
            <a:pPr>
              <a:buNone/>
            </a:pPr>
            <a:r>
              <a:rPr lang="en-US" dirty="0">
                <a:solidFill>
                  <a:schemeClr val="bg1"/>
                </a:solidFill>
              </a:rPr>
              <a:t>.</a:t>
            </a:r>
          </a:p>
        </p:txBody>
      </p:sp>
      <p:sp>
        <p:nvSpPr>
          <p:cNvPr id="28674" name="Title 1"/>
          <p:cNvSpPr>
            <a:spLocks noGrp="1"/>
          </p:cNvSpPr>
          <p:nvPr>
            <p:ph type="title"/>
          </p:nvPr>
        </p:nvSpPr>
        <p:spPr/>
        <p:txBody>
          <a:bodyPr/>
          <a:lstStyle/>
          <a:p>
            <a:pPr eaLnBrk="1" hangingPunct="1"/>
            <a:r>
              <a:rPr lang="en-US" sz="4000" dirty="0">
                <a:solidFill>
                  <a:schemeClr val="bg1"/>
                </a:solidFill>
                <a:latin typeface="+mn-lt"/>
                <a:cs typeface="Times New Roman" pitchFamily="18" charset="0"/>
              </a:rPr>
              <a:t>Parts of the malaria RDT</a:t>
            </a:r>
          </a:p>
        </p:txBody>
      </p:sp>
      <p:sp>
        <p:nvSpPr>
          <p:cNvPr id="6" name="TextBox 5"/>
          <p:cNvSpPr txBox="1"/>
          <p:nvPr/>
        </p:nvSpPr>
        <p:spPr>
          <a:xfrm>
            <a:off x="1598509" y="2425175"/>
            <a:ext cx="3094251" cy="523220"/>
          </a:xfrm>
          <a:prstGeom prst="rect">
            <a:avLst/>
          </a:prstGeom>
          <a:noFill/>
        </p:spPr>
        <p:txBody>
          <a:bodyPr wrap="square" rtlCol="0">
            <a:spAutoFit/>
          </a:bodyPr>
          <a:lstStyle/>
          <a:p>
            <a:pPr algn="ctr" defTabSz="457200" fontAlgn="base">
              <a:spcBef>
                <a:spcPct val="0"/>
              </a:spcBef>
              <a:spcAft>
                <a:spcPct val="0"/>
              </a:spcAft>
            </a:pPr>
            <a:r>
              <a:rPr lang="en-US" sz="2800" b="1" dirty="0">
                <a:solidFill>
                  <a:srgbClr val="063A73"/>
                </a:solidFill>
                <a:cs typeface="Arial" pitchFamily="34" charset="0"/>
              </a:rPr>
              <a:t>Results Window</a:t>
            </a:r>
          </a:p>
        </p:txBody>
      </p:sp>
      <p:sp>
        <p:nvSpPr>
          <p:cNvPr id="9" name="TextBox 8"/>
          <p:cNvSpPr txBox="1"/>
          <p:nvPr/>
        </p:nvSpPr>
        <p:spPr>
          <a:xfrm>
            <a:off x="5076968" y="1594178"/>
            <a:ext cx="2511187" cy="523220"/>
          </a:xfrm>
          <a:prstGeom prst="rect">
            <a:avLst/>
          </a:prstGeom>
          <a:noFill/>
        </p:spPr>
        <p:txBody>
          <a:bodyPr wrap="square" rtlCol="0">
            <a:spAutoFit/>
          </a:bodyPr>
          <a:lstStyle/>
          <a:p>
            <a:pPr algn="ctr" defTabSz="457200" fontAlgn="base">
              <a:spcBef>
                <a:spcPct val="0"/>
              </a:spcBef>
              <a:spcAft>
                <a:spcPct val="0"/>
              </a:spcAft>
            </a:pPr>
            <a:r>
              <a:rPr lang="en-US" sz="2800" b="1" dirty="0">
                <a:solidFill>
                  <a:srgbClr val="063A73"/>
                </a:solidFill>
                <a:cs typeface="Arial" pitchFamily="34" charset="0"/>
              </a:rPr>
              <a:t>Blood Sample</a:t>
            </a:r>
          </a:p>
        </p:txBody>
      </p:sp>
      <p:sp>
        <p:nvSpPr>
          <p:cNvPr id="13" name="TextBox 12"/>
          <p:cNvSpPr txBox="1"/>
          <p:nvPr/>
        </p:nvSpPr>
        <p:spPr>
          <a:xfrm>
            <a:off x="7933899" y="2132786"/>
            <a:ext cx="3912359" cy="954107"/>
          </a:xfrm>
          <a:prstGeom prst="rect">
            <a:avLst/>
          </a:prstGeom>
          <a:noFill/>
        </p:spPr>
        <p:txBody>
          <a:bodyPr wrap="square" rtlCol="0">
            <a:spAutoFit/>
          </a:bodyPr>
          <a:lstStyle/>
          <a:p>
            <a:pPr algn="ctr" defTabSz="457200" fontAlgn="base">
              <a:spcBef>
                <a:spcPct val="0"/>
              </a:spcBef>
              <a:spcAft>
                <a:spcPct val="0"/>
              </a:spcAft>
            </a:pPr>
            <a:r>
              <a:rPr lang="en-US" sz="2800" b="1" dirty="0">
                <a:solidFill>
                  <a:srgbClr val="063A73"/>
                </a:solidFill>
                <a:cs typeface="Arial" pitchFamily="34" charset="0"/>
              </a:rPr>
              <a:t> Test Solution</a:t>
            </a:r>
          </a:p>
          <a:p>
            <a:pPr algn="ctr" defTabSz="457200" fontAlgn="base">
              <a:spcBef>
                <a:spcPct val="0"/>
              </a:spcBef>
              <a:spcAft>
                <a:spcPct val="0"/>
              </a:spcAft>
            </a:pPr>
            <a:r>
              <a:rPr lang="en-US" sz="2800" b="1" dirty="0">
                <a:solidFill>
                  <a:srgbClr val="063A73"/>
                </a:solidFill>
                <a:cs typeface="Arial" pitchFamily="34" charset="0"/>
              </a:rPr>
              <a:t>(Buffer)</a:t>
            </a:r>
          </a:p>
        </p:txBody>
      </p:sp>
      <p:cxnSp>
        <p:nvCxnSpPr>
          <p:cNvPr id="14" name="Straight Arrow Connector 13"/>
          <p:cNvCxnSpPr/>
          <p:nvPr/>
        </p:nvCxnSpPr>
        <p:spPr>
          <a:xfrm flipH="1">
            <a:off x="8649168" y="3023058"/>
            <a:ext cx="619077" cy="1668345"/>
          </a:xfrm>
          <a:prstGeom prst="straightConnector1">
            <a:avLst/>
          </a:prstGeom>
          <a:ln w="57150">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a:off x="6515203" y="2786045"/>
            <a:ext cx="1072952" cy="1713490"/>
          </a:xfrm>
          <a:prstGeom prst="straightConnector1">
            <a:avLst/>
          </a:prstGeom>
          <a:ln w="57150">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a:off x="3810000" y="3379281"/>
            <a:ext cx="1116173" cy="1332974"/>
          </a:xfrm>
          <a:prstGeom prst="straightConnector1">
            <a:avLst/>
          </a:prstGeom>
          <a:ln w="57150">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9983304" y="6347012"/>
            <a:ext cx="2208696"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41491300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465053" y="1824038"/>
            <a:ext cx="5133475" cy="4413250"/>
          </a:xfrm>
        </p:spPr>
        <p:txBody>
          <a:bodyPr/>
          <a:lstStyle/>
          <a:p>
            <a:pPr marL="0" indent="0" eaLnBrk="1" hangingPunct="1">
              <a:buNone/>
            </a:pPr>
            <a:r>
              <a:rPr lang="en-ZA" sz="3000" b="1" dirty="0">
                <a:solidFill>
                  <a:srgbClr val="FF0000"/>
                </a:solidFill>
                <a:cs typeface="Times New Roman" pitchFamily="18" charset="0"/>
              </a:rPr>
              <a:t>1. Look for the expiry date at the back of the package</a:t>
            </a:r>
          </a:p>
        </p:txBody>
      </p:sp>
      <p:sp>
        <p:nvSpPr>
          <p:cNvPr id="2" name="Title 1"/>
          <p:cNvSpPr>
            <a:spLocks noGrp="1"/>
          </p:cNvSpPr>
          <p:nvPr>
            <p:ph type="title"/>
          </p:nvPr>
        </p:nvSpPr>
        <p:spPr/>
        <p:txBody>
          <a:bodyPr/>
          <a:lstStyle/>
          <a:p>
            <a:r>
              <a:rPr lang="en-US" dirty="0">
                <a:solidFill>
                  <a:schemeClr val="bg1"/>
                </a:solidFill>
              </a:rPr>
              <a:t>Steps for </a:t>
            </a:r>
            <a:r>
              <a:rPr lang="en-US" dirty="0" err="1">
                <a:solidFill>
                  <a:schemeClr val="bg1"/>
                </a:solidFill>
              </a:rPr>
              <a:t>mRDT</a:t>
            </a:r>
            <a:r>
              <a:rPr lang="en-US" dirty="0">
                <a:solidFill>
                  <a:schemeClr val="bg1"/>
                </a:solidFill>
              </a:rPr>
              <a:t> testing</a:t>
            </a:r>
            <a:br>
              <a:rPr lang="en-US" dirty="0">
                <a:solidFill>
                  <a:schemeClr val="bg1"/>
                </a:solidFill>
              </a:rPr>
            </a:br>
            <a:endParaRPr lang="en-US" sz="2800" dirty="0">
              <a:solidFill>
                <a:schemeClr val="bg1"/>
              </a:solidFill>
            </a:endParaRPr>
          </a:p>
        </p:txBody>
      </p:sp>
      <p:pic>
        <p:nvPicPr>
          <p:cNvPr id="4" name="Picture 3"/>
          <p:cNvPicPr>
            <a:picLocks noChangeAspect="1"/>
          </p:cNvPicPr>
          <p:nvPr/>
        </p:nvPicPr>
        <p:blipFill>
          <a:blip r:embed="rId3"/>
          <a:stretch>
            <a:fillRect/>
          </a:stretch>
        </p:blipFill>
        <p:spPr>
          <a:xfrm>
            <a:off x="609600" y="3612673"/>
            <a:ext cx="4955291" cy="2153012"/>
          </a:xfrm>
          <a:prstGeom prst="rect">
            <a:avLst/>
          </a:prstGeom>
        </p:spPr>
      </p:pic>
      <p:pic>
        <p:nvPicPr>
          <p:cNvPr id="6" name="Picture 5"/>
          <p:cNvPicPr>
            <a:picLocks noChangeAspect="1"/>
          </p:cNvPicPr>
          <p:nvPr/>
        </p:nvPicPr>
        <p:blipFill>
          <a:blip r:embed="rId4"/>
          <a:stretch>
            <a:fillRect/>
          </a:stretch>
        </p:blipFill>
        <p:spPr>
          <a:xfrm>
            <a:off x="6168799" y="3414585"/>
            <a:ext cx="4702075" cy="2351101"/>
          </a:xfrm>
          <a:prstGeom prst="rect">
            <a:avLst/>
          </a:prstGeom>
        </p:spPr>
      </p:pic>
      <p:sp>
        <p:nvSpPr>
          <p:cNvPr id="10" name="Content Placeholder 2"/>
          <p:cNvSpPr txBox="1">
            <a:spLocks/>
          </p:cNvSpPr>
          <p:nvPr/>
        </p:nvSpPr>
        <p:spPr>
          <a:xfrm>
            <a:off x="6108660" y="1833330"/>
            <a:ext cx="5133475" cy="903609"/>
          </a:xfrm>
          <a:prstGeom prst="rect">
            <a:avLst/>
          </a:prstGeom>
        </p:spPr>
        <p:txBody>
          <a:bodyPr vert="horz"/>
          <a:lstStyle>
            <a:lvl1pPr marL="228600" indent="-228600" algn="l" defTabSz="914400" rtl="0" eaLnBrk="1" latinLnBrk="0" hangingPunct="1">
              <a:lnSpc>
                <a:spcPct val="90000"/>
              </a:lnSpc>
              <a:spcBef>
                <a:spcPts val="1000"/>
              </a:spcBef>
              <a:buFont typeface="Wingdings" charset="2"/>
              <a:buChar char="§"/>
              <a:defRPr sz="2800" kern="1200">
                <a:solidFill>
                  <a:schemeClr val="bg2">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Wingdings" charset="2"/>
              <a:buChar char="§"/>
              <a:defRPr sz="2400" kern="1200">
                <a:solidFill>
                  <a:schemeClr val="bg2">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Wingdings" charset="2"/>
              <a:buChar char="§"/>
              <a:defRPr sz="2000" kern="1200">
                <a:solidFill>
                  <a:schemeClr val="bg2">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Wingdings" charset="2"/>
              <a:buChar char="§"/>
              <a:defRPr sz="1800" kern="1200">
                <a:solidFill>
                  <a:schemeClr val="bg2">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Wingdings" charset="2"/>
              <a:buChar char="§"/>
              <a:defRPr sz="1800" kern="1200">
                <a:solidFill>
                  <a:schemeClr val="bg2">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ZA" sz="3000" b="1" dirty="0">
                <a:solidFill>
                  <a:srgbClr val="FF0000"/>
                </a:solidFill>
                <a:cs typeface="Times New Roman" pitchFamily="18" charset="0"/>
              </a:rPr>
              <a:t>2. Put on new gloves.</a:t>
            </a:r>
          </a:p>
        </p:txBody>
      </p:sp>
    </p:spTree>
    <p:extLst>
      <p:ext uri="{BB962C8B-B14F-4D97-AF65-F5344CB8AC3E}">
        <p14:creationId xmlns:p14="http://schemas.microsoft.com/office/powerpoint/2010/main" val="26521060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Steps for </a:t>
            </a:r>
            <a:r>
              <a:rPr lang="en-US" dirty="0" err="1"/>
              <a:t>mRDT</a:t>
            </a:r>
            <a:r>
              <a:rPr lang="en-US" dirty="0"/>
              <a:t> testing</a:t>
            </a:r>
            <a:endParaRPr lang="en-US" dirty="0">
              <a:solidFill>
                <a:schemeClr val="bg1"/>
              </a:solidFill>
            </a:endParaRPr>
          </a:p>
        </p:txBody>
      </p:sp>
      <p:pic>
        <p:nvPicPr>
          <p:cNvPr id="201730" name="Picture 2"/>
          <p:cNvPicPr>
            <a:picLocks noChangeAspect="1" noChangeArrowheads="1"/>
          </p:cNvPicPr>
          <p:nvPr/>
        </p:nvPicPr>
        <p:blipFill>
          <a:blip r:embed="rId3"/>
          <a:srcRect/>
          <a:stretch>
            <a:fillRect/>
          </a:stretch>
        </p:blipFill>
        <p:spPr bwMode="auto">
          <a:xfrm>
            <a:off x="379329" y="5190822"/>
            <a:ext cx="890621" cy="1110002"/>
          </a:xfrm>
          <a:prstGeom prst="rect">
            <a:avLst/>
          </a:prstGeom>
          <a:noFill/>
          <a:ln w="9525">
            <a:noFill/>
            <a:miter lim="800000"/>
            <a:headEnd/>
            <a:tailEnd/>
          </a:ln>
        </p:spPr>
      </p:pic>
      <p:sp>
        <p:nvSpPr>
          <p:cNvPr id="8" name="Rectangle 7"/>
          <p:cNvSpPr/>
          <p:nvPr/>
        </p:nvSpPr>
        <p:spPr>
          <a:xfrm>
            <a:off x="3790425" y="3857429"/>
            <a:ext cx="1544864" cy="523220"/>
          </a:xfrm>
          <a:prstGeom prst="rect">
            <a:avLst/>
          </a:prstGeom>
        </p:spPr>
        <p:txBody>
          <a:bodyPr wrap="none">
            <a:spAutoFit/>
          </a:bodyPr>
          <a:lstStyle/>
          <a:p>
            <a:pPr defTabSz="457200" fontAlgn="base">
              <a:spcBef>
                <a:spcPct val="0"/>
              </a:spcBef>
              <a:spcAft>
                <a:spcPct val="0"/>
              </a:spcAft>
            </a:pPr>
            <a:r>
              <a:rPr lang="en-US" sz="2800" b="1" dirty="0">
                <a:solidFill>
                  <a:srgbClr val="063A73"/>
                </a:solidFill>
                <a:cs typeface="Arial" pitchFamily="34" charset="0"/>
              </a:rPr>
              <a:t>Test Tray</a:t>
            </a:r>
          </a:p>
        </p:txBody>
      </p:sp>
      <p:sp>
        <p:nvSpPr>
          <p:cNvPr id="9" name="Rectangle 8"/>
          <p:cNvSpPr/>
          <p:nvPr/>
        </p:nvSpPr>
        <p:spPr>
          <a:xfrm>
            <a:off x="2246530" y="5103518"/>
            <a:ext cx="3385111" cy="523220"/>
          </a:xfrm>
          <a:prstGeom prst="rect">
            <a:avLst/>
          </a:prstGeom>
        </p:spPr>
        <p:txBody>
          <a:bodyPr wrap="none">
            <a:spAutoFit/>
          </a:bodyPr>
          <a:lstStyle/>
          <a:p>
            <a:pPr defTabSz="457200" fontAlgn="base">
              <a:spcBef>
                <a:spcPct val="0"/>
              </a:spcBef>
              <a:spcAft>
                <a:spcPct val="0"/>
              </a:spcAft>
            </a:pPr>
            <a:r>
              <a:rPr lang="en-US" sz="2800" b="1" dirty="0">
                <a:solidFill>
                  <a:srgbClr val="063A73"/>
                </a:solidFill>
                <a:cs typeface="Arial" pitchFamily="34" charset="0"/>
              </a:rPr>
              <a:t>Blood Sample Pipette</a:t>
            </a:r>
          </a:p>
        </p:txBody>
      </p:sp>
      <p:sp>
        <p:nvSpPr>
          <p:cNvPr id="10" name="Rectangle 9"/>
          <p:cNvSpPr/>
          <p:nvPr/>
        </p:nvSpPr>
        <p:spPr>
          <a:xfrm>
            <a:off x="1327754" y="5728391"/>
            <a:ext cx="2237236" cy="523220"/>
          </a:xfrm>
          <a:prstGeom prst="rect">
            <a:avLst/>
          </a:prstGeom>
        </p:spPr>
        <p:txBody>
          <a:bodyPr wrap="none">
            <a:spAutoFit/>
          </a:bodyPr>
          <a:lstStyle/>
          <a:p>
            <a:pPr defTabSz="457200" fontAlgn="base">
              <a:spcBef>
                <a:spcPct val="0"/>
              </a:spcBef>
              <a:spcAft>
                <a:spcPct val="0"/>
              </a:spcAft>
            </a:pPr>
            <a:r>
              <a:rPr lang="en-US" sz="2800" b="1" dirty="0">
                <a:solidFill>
                  <a:srgbClr val="063A73"/>
                </a:solidFill>
                <a:cs typeface="Arial" pitchFamily="34" charset="0"/>
              </a:rPr>
              <a:t>Drying Packet</a:t>
            </a:r>
          </a:p>
        </p:txBody>
      </p:sp>
      <p:pic>
        <p:nvPicPr>
          <p:cNvPr id="4" name="Picture 3"/>
          <p:cNvPicPr>
            <a:picLocks noChangeAspect="1"/>
          </p:cNvPicPr>
          <p:nvPr/>
        </p:nvPicPr>
        <p:blipFill>
          <a:blip r:embed="rId4"/>
          <a:stretch>
            <a:fillRect/>
          </a:stretch>
        </p:blipFill>
        <p:spPr>
          <a:xfrm rot="459843">
            <a:off x="897482" y="4460953"/>
            <a:ext cx="4834623" cy="494166"/>
          </a:xfrm>
          <a:prstGeom prst="rect">
            <a:avLst/>
          </a:prstGeom>
        </p:spPr>
      </p:pic>
      <p:pic>
        <p:nvPicPr>
          <p:cNvPr id="14" name="Picture 13"/>
          <p:cNvPicPr>
            <a:picLocks noChangeAspect="1"/>
          </p:cNvPicPr>
          <p:nvPr/>
        </p:nvPicPr>
        <p:blipFill>
          <a:blip r:embed="rId5"/>
          <a:stretch>
            <a:fillRect/>
          </a:stretch>
        </p:blipFill>
        <p:spPr>
          <a:xfrm>
            <a:off x="6767143" y="2717797"/>
            <a:ext cx="4233156" cy="1854995"/>
          </a:xfrm>
          <a:prstGeom prst="rect">
            <a:avLst/>
          </a:prstGeom>
        </p:spPr>
      </p:pic>
      <p:pic>
        <p:nvPicPr>
          <p:cNvPr id="5" name="Picture 4"/>
          <p:cNvPicPr>
            <a:picLocks noChangeAspect="1"/>
          </p:cNvPicPr>
          <p:nvPr/>
        </p:nvPicPr>
        <p:blipFill>
          <a:blip r:embed="rId6"/>
          <a:stretch>
            <a:fillRect/>
          </a:stretch>
        </p:blipFill>
        <p:spPr>
          <a:xfrm>
            <a:off x="679389" y="2912574"/>
            <a:ext cx="4284732" cy="977804"/>
          </a:xfrm>
          <a:prstGeom prst="rect">
            <a:avLst/>
          </a:prstGeom>
          <a:ln w="41275">
            <a:solidFill>
              <a:schemeClr val="tx1"/>
            </a:solidFill>
          </a:ln>
        </p:spPr>
      </p:pic>
      <p:sp>
        <p:nvSpPr>
          <p:cNvPr id="15" name="Rounded Rectangle 14"/>
          <p:cNvSpPr/>
          <p:nvPr/>
        </p:nvSpPr>
        <p:spPr>
          <a:xfrm>
            <a:off x="6493257" y="4704672"/>
            <a:ext cx="4846889" cy="1753073"/>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base">
              <a:spcBef>
                <a:spcPct val="0"/>
              </a:spcBef>
              <a:spcAft>
                <a:spcPct val="0"/>
              </a:spcAft>
            </a:pPr>
            <a:r>
              <a:rPr lang="en-US" sz="2400" b="1" dirty="0">
                <a:solidFill>
                  <a:srgbClr val="1B2F7F"/>
                </a:solidFill>
                <a:cs typeface="Arial" pitchFamily="34" charset="0"/>
              </a:rPr>
              <a:t>Why it is important to write </a:t>
            </a:r>
          </a:p>
          <a:p>
            <a:pPr defTabSz="457200" fontAlgn="base">
              <a:spcBef>
                <a:spcPct val="0"/>
              </a:spcBef>
              <a:spcAft>
                <a:spcPct val="0"/>
              </a:spcAft>
            </a:pPr>
            <a:r>
              <a:rPr lang="en-US" sz="2400" b="1" dirty="0">
                <a:solidFill>
                  <a:srgbClr val="1B2F7F"/>
                </a:solidFill>
                <a:cs typeface="Arial" pitchFamily="34" charset="0"/>
              </a:rPr>
              <a:t>the client’s name on the test tray before beginning the test?</a:t>
            </a:r>
          </a:p>
        </p:txBody>
      </p:sp>
      <p:sp>
        <p:nvSpPr>
          <p:cNvPr id="16" name="Content Placeholder 2"/>
          <p:cNvSpPr txBox="1">
            <a:spLocks/>
          </p:cNvSpPr>
          <p:nvPr/>
        </p:nvSpPr>
        <p:spPr>
          <a:xfrm>
            <a:off x="6609484" y="1547122"/>
            <a:ext cx="5133475" cy="903609"/>
          </a:xfrm>
          <a:prstGeom prst="rect">
            <a:avLst/>
          </a:prstGeom>
        </p:spPr>
        <p:txBody>
          <a:bodyPr vert="horz"/>
          <a:lstStyle>
            <a:lvl1pPr marL="228600" indent="-228600" algn="l" defTabSz="914400" rtl="0" eaLnBrk="1" latinLnBrk="0" hangingPunct="1">
              <a:lnSpc>
                <a:spcPct val="90000"/>
              </a:lnSpc>
              <a:spcBef>
                <a:spcPts val="1000"/>
              </a:spcBef>
              <a:buFont typeface="Wingdings" charset="2"/>
              <a:buChar char="§"/>
              <a:defRPr sz="2800" kern="1200">
                <a:solidFill>
                  <a:schemeClr val="bg2">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Wingdings" charset="2"/>
              <a:buChar char="§"/>
              <a:defRPr sz="2400" kern="1200">
                <a:solidFill>
                  <a:schemeClr val="bg2">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Wingdings" charset="2"/>
              <a:buChar char="§"/>
              <a:defRPr sz="2000" kern="1200">
                <a:solidFill>
                  <a:schemeClr val="bg2">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Wingdings" charset="2"/>
              <a:buChar char="§"/>
              <a:defRPr sz="1800" kern="1200">
                <a:solidFill>
                  <a:schemeClr val="bg2">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Wingdings" charset="2"/>
              <a:buChar char="§"/>
              <a:defRPr sz="1800" kern="1200">
                <a:solidFill>
                  <a:schemeClr val="bg2">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00" b="1" dirty="0">
                <a:solidFill>
                  <a:srgbClr val="FF0000"/>
                </a:solidFill>
              </a:rPr>
              <a:t>4. Write the client’s name on the test tray</a:t>
            </a:r>
            <a:r>
              <a:rPr lang="en-US" sz="3000" dirty="0">
                <a:solidFill>
                  <a:srgbClr val="FF0000"/>
                </a:solidFill>
              </a:rPr>
              <a:t>.</a:t>
            </a:r>
            <a:endParaRPr lang="en-ZA" sz="3000" b="1" dirty="0">
              <a:solidFill>
                <a:srgbClr val="FF0000"/>
              </a:solidFill>
              <a:cs typeface="Times New Roman" pitchFamily="18" charset="0"/>
            </a:endParaRPr>
          </a:p>
        </p:txBody>
      </p:sp>
      <p:sp>
        <p:nvSpPr>
          <p:cNvPr id="17" name="Content Placeholder 2"/>
          <p:cNvSpPr txBox="1">
            <a:spLocks/>
          </p:cNvSpPr>
          <p:nvPr/>
        </p:nvSpPr>
        <p:spPr>
          <a:xfrm>
            <a:off x="447890" y="1592191"/>
            <a:ext cx="5133475" cy="903609"/>
          </a:xfrm>
          <a:prstGeom prst="rect">
            <a:avLst/>
          </a:prstGeom>
        </p:spPr>
        <p:txBody>
          <a:bodyPr vert="horz"/>
          <a:lstStyle>
            <a:lvl1pPr marL="228600" indent="-228600" algn="l" defTabSz="914400" rtl="0" eaLnBrk="1" latinLnBrk="0" hangingPunct="1">
              <a:lnSpc>
                <a:spcPct val="90000"/>
              </a:lnSpc>
              <a:spcBef>
                <a:spcPts val="1000"/>
              </a:spcBef>
              <a:buFont typeface="Wingdings" charset="2"/>
              <a:buChar char="§"/>
              <a:defRPr sz="2800" kern="1200">
                <a:solidFill>
                  <a:schemeClr val="bg2">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Wingdings" charset="2"/>
              <a:buChar char="§"/>
              <a:defRPr sz="2400" kern="1200">
                <a:solidFill>
                  <a:schemeClr val="bg2">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Wingdings" charset="2"/>
              <a:buChar char="§"/>
              <a:defRPr sz="2000" kern="1200">
                <a:solidFill>
                  <a:schemeClr val="bg2">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Wingdings" charset="2"/>
              <a:buChar char="§"/>
              <a:defRPr sz="1800" kern="1200">
                <a:solidFill>
                  <a:schemeClr val="bg2">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Wingdings" charset="2"/>
              <a:buChar char="§"/>
              <a:defRPr sz="1800" kern="1200">
                <a:solidFill>
                  <a:schemeClr val="bg2">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00" b="1" dirty="0">
                <a:solidFill>
                  <a:srgbClr val="FF0000"/>
                </a:solidFill>
              </a:rPr>
              <a:t>3. Open the packet and remove the items</a:t>
            </a:r>
            <a:endParaRPr lang="en-ZA" sz="3000" b="1" dirty="0">
              <a:solidFill>
                <a:srgbClr val="FF0000"/>
              </a:solidFill>
              <a:cs typeface="Times New Roman" pitchFamily="18" charset="0"/>
            </a:endParaRPr>
          </a:p>
        </p:txBody>
      </p:sp>
    </p:spTree>
    <p:extLst>
      <p:ext uri="{BB962C8B-B14F-4D97-AF65-F5344CB8AC3E}">
        <p14:creationId xmlns:p14="http://schemas.microsoft.com/office/powerpoint/2010/main" val="14946134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782823" y="2496908"/>
            <a:ext cx="5459623" cy="2753986"/>
          </a:xfrm>
          <a:prstGeom prst="rect">
            <a:avLst/>
          </a:prstGeom>
        </p:spPr>
      </p:pic>
      <p:sp>
        <p:nvSpPr>
          <p:cNvPr id="2" name="Title 1"/>
          <p:cNvSpPr>
            <a:spLocks noGrp="1"/>
          </p:cNvSpPr>
          <p:nvPr>
            <p:ph type="title"/>
          </p:nvPr>
        </p:nvSpPr>
        <p:spPr/>
        <p:txBody>
          <a:bodyPr/>
          <a:lstStyle/>
          <a:p>
            <a:r>
              <a:rPr lang="en-US" dirty="0"/>
              <a:t>Steps for </a:t>
            </a:r>
            <a:r>
              <a:rPr lang="en-US" dirty="0" err="1"/>
              <a:t>mRDT</a:t>
            </a:r>
            <a:r>
              <a:rPr lang="en-US" dirty="0"/>
              <a:t> testing</a:t>
            </a:r>
            <a:endParaRPr lang="en-US" dirty="0">
              <a:solidFill>
                <a:schemeClr val="bg1"/>
              </a:solidFill>
            </a:endParaRPr>
          </a:p>
        </p:txBody>
      </p:sp>
      <p:sp>
        <p:nvSpPr>
          <p:cNvPr id="3" name="Content Placeholder 2"/>
          <p:cNvSpPr>
            <a:spLocks noGrp="1"/>
          </p:cNvSpPr>
          <p:nvPr>
            <p:ph idx="4294967295"/>
          </p:nvPr>
        </p:nvSpPr>
        <p:spPr>
          <a:xfrm>
            <a:off x="0" y="1600200"/>
            <a:ext cx="10972800" cy="3463925"/>
          </a:xfrm>
          <a:prstGeom prst="rect">
            <a:avLst/>
          </a:prstGeom>
        </p:spPr>
        <p:txBody>
          <a:bodyPr/>
          <a:lstStyle/>
          <a:p>
            <a:pPr>
              <a:buNone/>
            </a:pPr>
            <a:r>
              <a:rPr lang="en-US" dirty="0">
                <a:solidFill>
                  <a:schemeClr val="bg1"/>
                </a:solidFill>
              </a:rPr>
              <a:t>.</a:t>
            </a:r>
          </a:p>
        </p:txBody>
      </p:sp>
      <p:pic>
        <p:nvPicPr>
          <p:cNvPr id="7" name="Picture 6"/>
          <p:cNvPicPr>
            <a:picLocks noChangeAspect="1"/>
          </p:cNvPicPr>
          <p:nvPr/>
        </p:nvPicPr>
        <p:blipFill>
          <a:blip r:embed="rId4"/>
          <a:stretch>
            <a:fillRect/>
          </a:stretch>
        </p:blipFill>
        <p:spPr>
          <a:xfrm>
            <a:off x="6616739" y="2514797"/>
            <a:ext cx="4955936" cy="2753986"/>
          </a:xfrm>
          <a:prstGeom prst="rect">
            <a:avLst/>
          </a:prstGeom>
        </p:spPr>
      </p:pic>
      <p:sp>
        <p:nvSpPr>
          <p:cNvPr id="8" name="Oval 7"/>
          <p:cNvSpPr/>
          <p:nvPr/>
        </p:nvSpPr>
        <p:spPr>
          <a:xfrm>
            <a:off x="4878102" y="2808720"/>
            <a:ext cx="689113" cy="4572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sz="1800">
              <a:solidFill>
                <a:prstClr val="white"/>
              </a:solidFill>
            </a:endParaRPr>
          </a:p>
        </p:txBody>
      </p:sp>
      <p:sp>
        <p:nvSpPr>
          <p:cNvPr id="11" name="Oval 10"/>
          <p:cNvSpPr/>
          <p:nvPr/>
        </p:nvSpPr>
        <p:spPr>
          <a:xfrm>
            <a:off x="5090138" y="3280277"/>
            <a:ext cx="689113" cy="4572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sz="1800">
              <a:solidFill>
                <a:prstClr val="white"/>
              </a:solidFill>
            </a:endParaRPr>
          </a:p>
        </p:txBody>
      </p:sp>
      <p:sp>
        <p:nvSpPr>
          <p:cNvPr id="10" name="Rounded Rectangle 9"/>
          <p:cNvSpPr/>
          <p:nvPr/>
        </p:nvSpPr>
        <p:spPr>
          <a:xfrm>
            <a:off x="4257424" y="5473877"/>
            <a:ext cx="4846889" cy="1162753"/>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r>
              <a:rPr lang="en-US" sz="3200" b="1" dirty="0">
                <a:solidFill>
                  <a:srgbClr val="063A73"/>
                </a:solidFill>
                <a:cs typeface="Arial" pitchFamily="34" charset="0"/>
              </a:rPr>
              <a:t>Let it dry completely.</a:t>
            </a:r>
          </a:p>
          <a:p>
            <a:pPr algn="ctr" defTabSz="457200" fontAlgn="base">
              <a:spcBef>
                <a:spcPct val="0"/>
              </a:spcBef>
              <a:spcAft>
                <a:spcPct val="0"/>
              </a:spcAft>
            </a:pPr>
            <a:r>
              <a:rPr lang="en-US" sz="3200" b="1" dirty="0">
                <a:solidFill>
                  <a:srgbClr val="063A73"/>
                </a:solidFill>
                <a:cs typeface="Arial" pitchFamily="34" charset="0"/>
              </a:rPr>
              <a:t>Do not blow on it.</a:t>
            </a:r>
          </a:p>
        </p:txBody>
      </p:sp>
      <p:sp>
        <p:nvSpPr>
          <p:cNvPr id="12" name="Content Placeholder 2"/>
          <p:cNvSpPr txBox="1">
            <a:spLocks/>
          </p:cNvSpPr>
          <p:nvPr/>
        </p:nvSpPr>
        <p:spPr>
          <a:xfrm>
            <a:off x="859283" y="1592191"/>
            <a:ext cx="5133475" cy="903609"/>
          </a:xfrm>
          <a:prstGeom prst="rect">
            <a:avLst/>
          </a:prstGeom>
        </p:spPr>
        <p:txBody>
          <a:bodyPr vert="horz"/>
          <a:lstStyle>
            <a:lvl1pPr marL="228600" indent="-228600" algn="l" defTabSz="914400" rtl="0" eaLnBrk="1" latinLnBrk="0" hangingPunct="1">
              <a:lnSpc>
                <a:spcPct val="90000"/>
              </a:lnSpc>
              <a:spcBef>
                <a:spcPts val="1000"/>
              </a:spcBef>
              <a:buFont typeface="Wingdings" charset="2"/>
              <a:buChar char="§"/>
              <a:defRPr sz="2800" kern="1200">
                <a:solidFill>
                  <a:schemeClr val="bg2">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Wingdings" charset="2"/>
              <a:buChar char="§"/>
              <a:defRPr sz="2400" kern="1200">
                <a:solidFill>
                  <a:schemeClr val="bg2">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Wingdings" charset="2"/>
              <a:buChar char="§"/>
              <a:defRPr sz="2000" kern="1200">
                <a:solidFill>
                  <a:schemeClr val="bg2">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Wingdings" charset="2"/>
              <a:buChar char="§"/>
              <a:defRPr sz="1800" kern="1200">
                <a:solidFill>
                  <a:schemeClr val="bg2">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Wingdings" charset="2"/>
              <a:buChar char="§"/>
              <a:defRPr sz="1800" kern="1200">
                <a:solidFill>
                  <a:schemeClr val="bg2">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00" b="1" dirty="0">
                <a:solidFill>
                  <a:srgbClr val="FF0000"/>
                </a:solidFill>
              </a:rPr>
              <a:t>5. Clean the finger</a:t>
            </a:r>
            <a:endParaRPr lang="en-ZA" sz="3000" b="1" dirty="0">
              <a:solidFill>
                <a:srgbClr val="FF0000"/>
              </a:solidFill>
              <a:cs typeface="Times New Roman" pitchFamily="18" charset="0"/>
            </a:endParaRPr>
          </a:p>
        </p:txBody>
      </p:sp>
    </p:spTree>
    <p:extLst>
      <p:ext uri="{BB962C8B-B14F-4D97-AF65-F5344CB8AC3E}">
        <p14:creationId xmlns:p14="http://schemas.microsoft.com/office/powerpoint/2010/main" val="17838690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600200"/>
            <a:ext cx="10972800" cy="3463925"/>
          </a:xfrm>
          <a:prstGeom prst="rect">
            <a:avLst/>
          </a:prstGeom>
        </p:spPr>
        <p:txBody>
          <a:bodyPr/>
          <a:lstStyle/>
          <a:p>
            <a:pPr>
              <a:buNone/>
            </a:pPr>
            <a:r>
              <a:rPr lang="en-US" dirty="0">
                <a:solidFill>
                  <a:schemeClr val="bg1"/>
                </a:solidFill>
              </a:rPr>
              <a:t>.</a:t>
            </a:r>
          </a:p>
        </p:txBody>
      </p:sp>
      <p:pic>
        <p:nvPicPr>
          <p:cNvPr id="10" name="Picture 9"/>
          <p:cNvPicPr>
            <a:picLocks noChangeAspect="1"/>
          </p:cNvPicPr>
          <p:nvPr/>
        </p:nvPicPr>
        <p:blipFill>
          <a:blip r:embed="rId3"/>
          <a:stretch>
            <a:fillRect/>
          </a:stretch>
        </p:blipFill>
        <p:spPr>
          <a:xfrm>
            <a:off x="312988" y="2542848"/>
            <a:ext cx="5681981" cy="2632385"/>
          </a:xfrm>
          <a:prstGeom prst="rect">
            <a:avLst/>
          </a:prstGeom>
        </p:spPr>
      </p:pic>
      <p:pic>
        <p:nvPicPr>
          <p:cNvPr id="11" name="Picture 10"/>
          <p:cNvPicPr>
            <a:picLocks noChangeAspect="1"/>
          </p:cNvPicPr>
          <p:nvPr/>
        </p:nvPicPr>
        <p:blipFill>
          <a:blip r:embed="rId4"/>
          <a:stretch>
            <a:fillRect/>
          </a:stretch>
        </p:blipFill>
        <p:spPr>
          <a:xfrm>
            <a:off x="6190550" y="2542848"/>
            <a:ext cx="5782067" cy="2632385"/>
          </a:xfrm>
          <a:prstGeom prst="rect">
            <a:avLst/>
          </a:prstGeom>
        </p:spPr>
      </p:pic>
      <p:sp>
        <p:nvSpPr>
          <p:cNvPr id="13" name="Oval 12"/>
          <p:cNvSpPr/>
          <p:nvPr/>
        </p:nvSpPr>
        <p:spPr>
          <a:xfrm>
            <a:off x="8737027" y="3807720"/>
            <a:ext cx="689113" cy="457200"/>
          </a:xfrm>
          <a:prstGeom prst="ellipse">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sz="1800">
              <a:solidFill>
                <a:prstClr val="white"/>
              </a:solidFill>
            </a:endParaRPr>
          </a:p>
        </p:txBody>
      </p:sp>
      <p:sp>
        <p:nvSpPr>
          <p:cNvPr id="9" name="Rounded Rectangle 8"/>
          <p:cNvSpPr/>
          <p:nvPr/>
        </p:nvSpPr>
        <p:spPr>
          <a:xfrm>
            <a:off x="3607954" y="5372865"/>
            <a:ext cx="5412466" cy="1162753"/>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r>
              <a:rPr lang="en-US" sz="3200" b="1" dirty="0">
                <a:solidFill>
                  <a:srgbClr val="063A73"/>
                </a:solidFill>
                <a:cs typeface="Arial" pitchFamily="34" charset="0"/>
              </a:rPr>
              <a:t>Gently squeeze the tip of the finger to get a drop of blood</a:t>
            </a:r>
          </a:p>
        </p:txBody>
      </p:sp>
      <p:sp>
        <p:nvSpPr>
          <p:cNvPr id="12" name="Content Placeholder 2"/>
          <p:cNvSpPr txBox="1">
            <a:spLocks/>
          </p:cNvSpPr>
          <p:nvPr/>
        </p:nvSpPr>
        <p:spPr>
          <a:xfrm>
            <a:off x="339707" y="1649912"/>
            <a:ext cx="5133475" cy="903609"/>
          </a:xfrm>
          <a:prstGeom prst="rect">
            <a:avLst/>
          </a:prstGeom>
        </p:spPr>
        <p:txBody>
          <a:bodyPr vert="horz"/>
          <a:lstStyle>
            <a:lvl1pPr marL="228600" indent="-228600" algn="l" defTabSz="914400" rtl="0" eaLnBrk="1" latinLnBrk="0" hangingPunct="1">
              <a:lnSpc>
                <a:spcPct val="90000"/>
              </a:lnSpc>
              <a:spcBef>
                <a:spcPts val="1000"/>
              </a:spcBef>
              <a:buFont typeface="Wingdings" charset="2"/>
              <a:buChar char="§"/>
              <a:defRPr sz="2800" kern="1200">
                <a:solidFill>
                  <a:schemeClr val="bg2">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Wingdings" charset="2"/>
              <a:buChar char="§"/>
              <a:defRPr sz="2400" kern="1200">
                <a:solidFill>
                  <a:schemeClr val="bg2">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Wingdings" charset="2"/>
              <a:buChar char="§"/>
              <a:defRPr sz="2000" kern="1200">
                <a:solidFill>
                  <a:schemeClr val="bg2">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Wingdings" charset="2"/>
              <a:buChar char="§"/>
              <a:defRPr sz="1800" kern="1200">
                <a:solidFill>
                  <a:schemeClr val="bg2">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Wingdings" charset="2"/>
              <a:buChar char="§"/>
              <a:defRPr sz="1800" kern="1200">
                <a:solidFill>
                  <a:schemeClr val="bg2">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00" b="1" dirty="0">
                <a:solidFill>
                  <a:srgbClr val="FF0000"/>
                </a:solidFill>
              </a:rPr>
              <a:t>6. Prick the finger</a:t>
            </a:r>
            <a:endParaRPr lang="en-ZA" sz="3000" b="1" dirty="0">
              <a:solidFill>
                <a:srgbClr val="FF0000"/>
              </a:solidFill>
              <a:cs typeface="Times New Roman" pitchFamily="18" charset="0"/>
            </a:endParaRPr>
          </a:p>
        </p:txBody>
      </p:sp>
      <p:sp>
        <p:nvSpPr>
          <p:cNvPr id="14" name="Title 1"/>
          <p:cNvSpPr txBox="1">
            <a:spLocks/>
          </p:cNvSpPr>
          <p:nvPr/>
        </p:nvSpPr>
        <p:spPr>
          <a:xfrm>
            <a:off x="258168" y="304177"/>
            <a:ext cx="10972800" cy="1143000"/>
          </a:xfrm>
          <a:prstGeom prst="rect">
            <a:avLst/>
          </a:prstGeom>
        </p:spPr>
        <p:txBody>
          <a:bodyPr vert="horz"/>
          <a:lstStyle>
            <a:lvl1pPr algn="l" defTabSz="914400" rtl="0" eaLnBrk="1" latinLnBrk="0" hangingPunct="1">
              <a:lnSpc>
                <a:spcPct val="90000"/>
              </a:lnSpc>
              <a:spcBef>
                <a:spcPct val="0"/>
              </a:spcBef>
              <a:buNone/>
              <a:defRPr sz="4000" b="1" kern="1200">
                <a:solidFill>
                  <a:schemeClr val="bg1"/>
                </a:solidFill>
                <a:latin typeface="+mn-lt"/>
                <a:ea typeface="+mj-ea"/>
                <a:cs typeface="+mj-cs"/>
              </a:defRPr>
            </a:lvl1pPr>
          </a:lstStyle>
          <a:p>
            <a:r>
              <a:rPr lang="en-US" dirty="0"/>
              <a:t>Steps for </a:t>
            </a:r>
            <a:r>
              <a:rPr lang="en-US" dirty="0" err="1"/>
              <a:t>mRDT</a:t>
            </a:r>
            <a:r>
              <a:rPr lang="en-US" dirty="0"/>
              <a:t> testing</a:t>
            </a:r>
          </a:p>
        </p:txBody>
      </p:sp>
    </p:spTree>
    <p:extLst>
      <p:ext uri="{BB962C8B-B14F-4D97-AF65-F5344CB8AC3E}">
        <p14:creationId xmlns:p14="http://schemas.microsoft.com/office/powerpoint/2010/main" val="33687258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9377133" y="2704301"/>
            <a:ext cx="1917148" cy="1376062"/>
          </a:xfrm>
          <a:prstGeom prst="rect">
            <a:avLst/>
          </a:prstGeom>
          <a:noFill/>
          <a:ln w="9525">
            <a:noFill/>
            <a:miter lim="800000"/>
            <a:headEnd/>
            <a:tailEnd/>
          </a:ln>
        </p:spPr>
      </p:pic>
      <p:sp>
        <p:nvSpPr>
          <p:cNvPr id="3" name="Content Placeholder 2"/>
          <p:cNvSpPr>
            <a:spLocks noGrp="1"/>
          </p:cNvSpPr>
          <p:nvPr>
            <p:ph type="body" sz="quarter" idx="10"/>
          </p:nvPr>
        </p:nvSpPr>
        <p:spPr/>
        <p:txBody>
          <a:bodyPr/>
          <a:lstStyle/>
          <a:p>
            <a:pPr marL="514350" indent="-514350">
              <a:buFont typeface="+mj-lt"/>
              <a:buAutoNum type="arabicPeriod"/>
            </a:pPr>
            <a:r>
              <a:rPr lang="en-US" b="1" dirty="0"/>
              <a:t>Use the 4</a:t>
            </a:r>
            <a:r>
              <a:rPr lang="en-US" b="1" baseline="30000" dirty="0"/>
              <a:t>th</a:t>
            </a:r>
            <a:r>
              <a:rPr lang="en-US" b="1" dirty="0"/>
              <a:t> or ring finger.</a:t>
            </a:r>
          </a:p>
          <a:p>
            <a:pPr marL="514350" indent="-514350">
              <a:buFont typeface="+mj-lt"/>
              <a:buAutoNum type="arabicPeriod"/>
            </a:pPr>
            <a:r>
              <a:rPr lang="en-US" b="1" dirty="0"/>
              <a:t>Clean the finger with alcohol to prevent infection.</a:t>
            </a:r>
          </a:p>
          <a:p>
            <a:pPr marL="514350" indent="-514350">
              <a:buFont typeface="+mj-lt"/>
              <a:buAutoNum type="arabicPeriod"/>
            </a:pPr>
            <a:r>
              <a:rPr lang="en-US" b="1" dirty="0"/>
              <a:t>Allow the finger to air dry.</a:t>
            </a:r>
          </a:p>
          <a:p>
            <a:pPr marL="514350" indent="-514350">
              <a:buFont typeface="+mj-lt"/>
              <a:buAutoNum type="arabicPeriod"/>
            </a:pPr>
            <a:r>
              <a:rPr lang="en-US" b="1" dirty="0"/>
              <a:t>Open the lancet immediately prior to use.</a:t>
            </a:r>
          </a:p>
          <a:p>
            <a:pPr marL="514350" indent="-514350">
              <a:buFont typeface="+mj-lt"/>
              <a:buAutoNum type="arabicPeriod"/>
            </a:pPr>
            <a:r>
              <a:rPr lang="en-US" b="1" dirty="0"/>
              <a:t>Squeeze and prick the side of the finger with a firm stab.</a:t>
            </a:r>
          </a:p>
          <a:p>
            <a:pPr marL="514350" indent="-514350">
              <a:buFont typeface="+mj-lt"/>
              <a:buAutoNum type="arabicPeriod"/>
            </a:pPr>
            <a:r>
              <a:rPr lang="en-US" b="1" dirty="0"/>
              <a:t>Collect the exact amount of blood needed.</a:t>
            </a:r>
          </a:p>
          <a:p>
            <a:pPr marL="514350" indent="-514350">
              <a:buFont typeface="+mj-lt"/>
              <a:buAutoNum type="arabicPeriod"/>
            </a:pPr>
            <a:r>
              <a:rPr lang="en-US" b="1" dirty="0"/>
              <a:t>Dispose of the used lancet in the Safety Box. </a:t>
            </a:r>
          </a:p>
        </p:txBody>
      </p:sp>
      <p:sp>
        <p:nvSpPr>
          <p:cNvPr id="2" name="Title 1"/>
          <p:cNvSpPr>
            <a:spLocks noGrp="1"/>
          </p:cNvSpPr>
          <p:nvPr>
            <p:ph type="title"/>
          </p:nvPr>
        </p:nvSpPr>
        <p:spPr/>
        <p:txBody>
          <a:bodyPr/>
          <a:lstStyle/>
          <a:p>
            <a:r>
              <a:rPr lang="en-US" dirty="0">
                <a:solidFill>
                  <a:schemeClr val="bg1"/>
                </a:solidFill>
              </a:rPr>
              <a:t>How to take a finger prick </a:t>
            </a:r>
          </a:p>
        </p:txBody>
      </p:sp>
    </p:spTree>
    <p:extLst>
      <p:ext uri="{BB962C8B-B14F-4D97-AF65-F5344CB8AC3E}">
        <p14:creationId xmlns:p14="http://schemas.microsoft.com/office/powerpoint/2010/main" val="3160110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i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ox(in)">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335723" y="5312942"/>
            <a:ext cx="5548243" cy="954107"/>
          </a:xfrm>
          <a:prstGeom prst="rect">
            <a:avLst/>
          </a:prstGeom>
        </p:spPr>
        <p:txBody>
          <a:bodyPr wrap="square">
            <a:spAutoFit/>
          </a:bodyPr>
          <a:lstStyle/>
          <a:p>
            <a:pPr algn="ctr" defTabSz="457200" fontAlgn="base">
              <a:spcBef>
                <a:spcPct val="0"/>
              </a:spcBef>
              <a:spcAft>
                <a:spcPct val="0"/>
              </a:spcAft>
            </a:pPr>
            <a:r>
              <a:rPr lang="en-US" sz="2800" b="1" dirty="0">
                <a:solidFill>
                  <a:srgbClr val="FF0000"/>
                </a:solidFill>
                <a:cs typeface="Arial" pitchFamily="34" charset="0"/>
              </a:rPr>
              <a:t>7. Put the lancet in the Safety Box immediately</a:t>
            </a:r>
          </a:p>
        </p:txBody>
      </p:sp>
      <p:sp>
        <p:nvSpPr>
          <p:cNvPr id="15" name="Title 14"/>
          <p:cNvSpPr>
            <a:spLocks noGrp="1"/>
          </p:cNvSpPr>
          <p:nvPr>
            <p:ph type="title"/>
          </p:nvPr>
        </p:nvSpPr>
        <p:spPr/>
        <p:txBody>
          <a:bodyPr/>
          <a:lstStyle/>
          <a:p>
            <a:r>
              <a:rPr lang="en-US" dirty="0"/>
              <a:t>Steps for </a:t>
            </a:r>
            <a:r>
              <a:rPr lang="en-US" dirty="0" err="1"/>
              <a:t>mRDT</a:t>
            </a:r>
            <a:r>
              <a:rPr lang="en-US" dirty="0"/>
              <a:t> testing</a:t>
            </a:r>
            <a:endParaRPr lang="en-US" dirty="0">
              <a:solidFill>
                <a:schemeClr val="bg1"/>
              </a:solidFill>
            </a:endParaRPr>
          </a:p>
        </p:txBody>
      </p:sp>
      <p:sp>
        <p:nvSpPr>
          <p:cNvPr id="17" name="Rectangle 16"/>
          <p:cNvSpPr/>
          <p:nvPr/>
        </p:nvSpPr>
        <p:spPr>
          <a:xfrm>
            <a:off x="6247573" y="5292622"/>
            <a:ext cx="5944428" cy="1015663"/>
          </a:xfrm>
          <a:prstGeom prst="rect">
            <a:avLst/>
          </a:prstGeom>
        </p:spPr>
        <p:txBody>
          <a:bodyPr wrap="square">
            <a:spAutoFit/>
          </a:bodyPr>
          <a:lstStyle/>
          <a:p>
            <a:pPr algn="ctr" defTabSz="457200" fontAlgn="base">
              <a:spcBef>
                <a:spcPct val="0"/>
              </a:spcBef>
              <a:spcAft>
                <a:spcPct val="0"/>
              </a:spcAft>
            </a:pPr>
            <a:r>
              <a:rPr lang="en-US" sz="3000" b="1" dirty="0">
                <a:solidFill>
                  <a:srgbClr val="FF0000"/>
                </a:solidFill>
                <a:cs typeface="Arial" pitchFamily="34" charset="0"/>
              </a:rPr>
              <a:t>8. Touch the cup gently </a:t>
            </a:r>
          </a:p>
          <a:p>
            <a:pPr algn="ctr" defTabSz="457200" fontAlgn="base">
              <a:spcBef>
                <a:spcPct val="0"/>
              </a:spcBef>
              <a:spcAft>
                <a:spcPct val="0"/>
              </a:spcAft>
            </a:pPr>
            <a:r>
              <a:rPr lang="en-US" sz="3000" b="1" dirty="0">
                <a:solidFill>
                  <a:srgbClr val="FF0000"/>
                </a:solidFill>
                <a:cs typeface="Arial" pitchFamily="34" charset="0"/>
              </a:rPr>
              <a:t>and let it fill.</a:t>
            </a:r>
          </a:p>
        </p:txBody>
      </p:sp>
      <p:pic>
        <p:nvPicPr>
          <p:cNvPr id="2" name="Picture 1"/>
          <p:cNvPicPr>
            <a:picLocks noChangeAspect="1"/>
          </p:cNvPicPr>
          <p:nvPr/>
        </p:nvPicPr>
        <p:blipFill>
          <a:blip r:embed="rId3"/>
          <a:stretch>
            <a:fillRect/>
          </a:stretch>
        </p:blipFill>
        <p:spPr>
          <a:xfrm>
            <a:off x="335723" y="1858858"/>
            <a:ext cx="5707896" cy="3160182"/>
          </a:xfrm>
          <a:prstGeom prst="rect">
            <a:avLst/>
          </a:prstGeom>
        </p:spPr>
      </p:pic>
      <p:pic>
        <p:nvPicPr>
          <p:cNvPr id="3" name="Picture 2"/>
          <p:cNvPicPr>
            <a:picLocks noChangeAspect="1"/>
          </p:cNvPicPr>
          <p:nvPr/>
        </p:nvPicPr>
        <p:blipFill>
          <a:blip r:embed="rId4"/>
          <a:stretch>
            <a:fillRect/>
          </a:stretch>
        </p:blipFill>
        <p:spPr>
          <a:xfrm>
            <a:off x="6304322" y="1858858"/>
            <a:ext cx="5519561" cy="3160182"/>
          </a:xfrm>
          <a:prstGeom prst="rect">
            <a:avLst/>
          </a:prstGeom>
        </p:spPr>
      </p:pic>
    </p:spTree>
    <p:extLst>
      <p:ext uri="{BB962C8B-B14F-4D97-AF65-F5344CB8AC3E}">
        <p14:creationId xmlns:p14="http://schemas.microsoft.com/office/powerpoint/2010/main" val="26807879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Proper use of different pipettes</a:t>
            </a:r>
          </a:p>
        </p:txBody>
      </p:sp>
      <p:pic>
        <p:nvPicPr>
          <p:cNvPr id="3" name="Picture 2"/>
          <p:cNvPicPr>
            <a:picLocks noChangeAspect="1"/>
          </p:cNvPicPr>
          <p:nvPr/>
        </p:nvPicPr>
        <p:blipFill>
          <a:blip r:embed="rId3"/>
          <a:stretch>
            <a:fillRect/>
          </a:stretch>
        </p:blipFill>
        <p:spPr>
          <a:xfrm>
            <a:off x="3938164" y="1593027"/>
            <a:ext cx="4401133" cy="1657928"/>
          </a:xfrm>
          <a:prstGeom prst="rect">
            <a:avLst/>
          </a:prstGeom>
          <a:ln w="38100">
            <a:solidFill>
              <a:srgbClr val="000000"/>
            </a:solidFill>
          </a:ln>
        </p:spPr>
      </p:pic>
      <p:sp>
        <p:nvSpPr>
          <p:cNvPr id="4" name="TextBox 3"/>
          <p:cNvSpPr txBox="1"/>
          <p:nvPr/>
        </p:nvSpPr>
        <p:spPr>
          <a:xfrm>
            <a:off x="9983304" y="6347012"/>
            <a:ext cx="2208696" cy="369332"/>
          </a:xfrm>
          <a:prstGeom prst="rect">
            <a:avLst/>
          </a:prstGeom>
          <a:solidFill>
            <a:schemeClr val="bg1"/>
          </a:solidFill>
        </p:spPr>
        <p:txBody>
          <a:bodyPr wrap="square" rtlCol="0">
            <a:spAutoFit/>
          </a:bodyPr>
          <a:lstStyle/>
          <a:p>
            <a:endParaRPr lang="en-US" dirty="0"/>
          </a:p>
        </p:txBody>
      </p:sp>
      <p:pic>
        <p:nvPicPr>
          <p:cNvPr id="5" name="Picture 4"/>
          <p:cNvPicPr>
            <a:picLocks noChangeAspect="1"/>
          </p:cNvPicPr>
          <p:nvPr/>
        </p:nvPicPr>
        <p:blipFill>
          <a:blip r:embed="rId4"/>
          <a:stretch>
            <a:fillRect/>
          </a:stretch>
        </p:blipFill>
        <p:spPr>
          <a:xfrm>
            <a:off x="9078712" y="3875982"/>
            <a:ext cx="2979827" cy="2570672"/>
          </a:xfrm>
          <a:prstGeom prst="rect">
            <a:avLst/>
          </a:prstGeom>
          <a:ln w="38100">
            <a:solidFill>
              <a:srgbClr val="000000"/>
            </a:solidFill>
          </a:ln>
        </p:spPr>
      </p:pic>
      <p:pic>
        <p:nvPicPr>
          <p:cNvPr id="6" name="Picture 5"/>
          <p:cNvPicPr>
            <a:picLocks noChangeAspect="1"/>
          </p:cNvPicPr>
          <p:nvPr/>
        </p:nvPicPr>
        <p:blipFill>
          <a:blip r:embed="rId5"/>
          <a:stretch>
            <a:fillRect/>
          </a:stretch>
        </p:blipFill>
        <p:spPr>
          <a:xfrm>
            <a:off x="253447" y="3880561"/>
            <a:ext cx="2844316" cy="2572397"/>
          </a:xfrm>
          <a:prstGeom prst="rect">
            <a:avLst/>
          </a:prstGeom>
          <a:ln w="38100">
            <a:solidFill>
              <a:srgbClr val="000000"/>
            </a:solidFill>
          </a:ln>
        </p:spPr>
      </p:pic>
      <p:pic>
        <p:nvPicPr>
          <p:cNvPr id="7" name="Picture 6"/>
          <p:cNvPicPr>
            <a:picLocks noChangeAspect="1"/>
          </p:cNvPicPr>
          <p:nvPr/>
        </p:nvPicPr>
        <p:blipFill>
          <a:blip r:embed="rId6"/>
          <a:stretch>
            <a:fillRect/>
          </a:stretch>
        </p:blipFill>
        <p:spPr>
          <a:xfrm>
            <a:off x="3359088" y="3875982"/>
            <a:ext cx="2779643" cy="2570672"/>
          </a:xfrm>
          <a:prstGeom prst="rect">
            <a:avLst/>
          </a:prstGeom>
          <a:ln w="38100">
            <a:solidFill>
              <a:srgbClr val="000000"/>
            </a:solidFill>
          </a:ln>
        </p:spPr>
      </p:pic>
      <p:pic>
        <p:nvPicPr>
          <p:cNvPr id="8" name="Picture 7"/>
          <p:cNvPicPr>
            <a:picLocks noChangeAspect="1"/>
          </p:cNvPicPr>
          <p:nvPr/>
        </p:nvPicPr>
        <p:blipFill>
          <a:blip r:embed="rId7"/>
          <a:stretch>
            <a:fillRect/>
          </a:stretch>
        </p:blipFill>
        <p:spPr>
          <a:xfrm>
            <a:off x="6284047" y="3875982"/>
            <a:ext cx="2649348" cy="2570672"/>
          </a:xfrm>
          <a:prstGeom prst="rect">
            <a:avLst/>
          </a:prstGeom>
          <a:ln w="38100">
            <a:solidFill>
              <a:srgbClr val="000000"/>
            </a:solidFill>
          </a:ln>
        </p:spPr>
      </p:pic>
      <p:sp>
        <p:nvSpPr>
          <p:cNvPr id="9" name="TextBox 8"/>
          <p:cNvSpPr txBox="1"/>
          <p:nvPr/>
        </p:nvSpPr>
        <p:spPr>
          <a:xfrm>
            <a:off x="253447" y="3351672"/>
            <a:ext cx="11549447" cy="400110"/>
          </a:xfrm>
          <a:prstGeom prst="rect">
            <a:avLst/>
          </a:prstGeom>
          <a:noFill/>
        </p:spPr>
        <p:txBody>
          <a:bodyPr wrap="square" rtlCol="0">
            <a:spAutoFit/>
          </a:bodyPr>
          <a:lstStyle/>
          <a:p>
            <a:r>
              <a:rPr lang="en-US" sz="2000" b="1" dirty="0"/>
              <a:t>          </a:t>
            </a:r>
            <a:r>
              <a:rPr lang="en-US" sz="2000" b="1" dirty="0">
                <a:solidFill>
                  <a:srgbClr val="FF0000"/>
                </a:solidFill>
              </a:rPr>
              <a:t>LOOP                           PIPETTE                         STRAW                 CAPILLARY TUBE               </a:t>
            </a:r>
          </a:p>
        </p:txBody>
      </p:sp>
    </p:spTree>
    <p:extLst>
      <p:ext uri="{BB962C8B-B14F-4D97-AF65-F5344CB8AC3E}">
        <p14:creationId xmlns:p14="http://schemas.microsoft.com/office/powerpoint/2010/main" val="34827466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Steps for </a:t>
            </a:r>
            <a:r>
              <a:rPr lang="en-US" dirty="0" err="1"/>
              <a:t>mRDT</a:t>
            </a:r>
            <a:r>
              <a:rPr lang="en-US" dirty="0"/>
              <a:t> testing</a:t>
            </a:r>
            <a:endParaRPr lang="en-US" dirty="0">
              <a:solidFill>
                <a:schemeClr val="bg1"/>
              </a:solidFill>
            </a:endParaRPr>
          </a:p>
        </p:txBody>
      </p:sp>
      <p:sp>
        <p:nvSpPr>
          <p:cNvPr id="3" name="Content Placeholder 2"/>
          <p:cNvSpPr>
            <a:spLocks noGrp="1"/>
          </p:cNvSpPr>
          <p:nvPr>
            <p:ph idx="4294967295"/>
          </p:nvPr>
        </p:nvSpPr>
        <p:spPr>
          <a:xfrm>
            <a:off x="0" y="5110163"/>
            <a:ext cx="6110288" cy="823912"/>
          </a:xfrm>
          <a:prstGeom prst="rect">
            <a:avLst/>
          </a:prstGeom>
        </p:spPr>
        <p:txBody>
          <a:bodyPr/>
          <a:lstStyle/>
          <a:p>
            <a:pPr algn="ctr">
              <a:buNone/>
            </a:pPr>
            <a:r>
              <a:rPr lang="en-US" sz="3000" b="1" dirty="0">
                <a:solidFill>
                  <a:srgbClr val="FF0000"/>
                </a:solidFill>
              </a:rPr>
              <a:t>9. Hold the test tray and get all the blood onto the sample pad</a:t>
            </a:r>
            <a:endParaRPr lang="en-US" sz="3000" dirty="0">
              <a:solidFill>
                <a:srgbClr val="FF0000"/>
              </a:solidFill>
            </a:endParaRPr>
          </a:p>
        </p:txBody>
      </p:sp>
      <p:sp>
        <p:nvSpPr>
          <p:cNvPr id="7" name="Content Placeholder 2"/>
          <p:cNvSpPr txBox="1">
            <a:spLocks/>
          </p:cNvSpPr>
          <p:nvPr/>
        </p:nvSpPr>
        <p:spPr bwMode="auto">
          <a:xfrm>
            <a:off x="6548151" y="5040932"/>
            <a:ext cx="5470653" cy="8249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514350" indent="-514350" algn="ctr" defTabSz="457200" eaLnBrk="0" fontAlgn="base" hangingPunct="0">
              <a:spcBef>
                <a:spcPct val="20000"/>
              </a:spcBef>
              <a:spcAft>
                <a:spcPct val="0"/>
              </a:spcAft>
            </a:pPr>
            <a:r>
              <a:rPr lang="en-US" sz="3000" b="1" dirty="0">
                <a:solidFill>
                  <a:srgbClr val="FF0000"/>
                </a:solidFill>
                <a:cs typeface="Arial" pitchFamily="34" charset="0"/>
              </a:rPr>
              <a:t>10. Discard the blood sample device in the sharps box</a:t>
            </a:r>
          </a:p>
        </p:txBody>
      </p:sp>
      <p:pic>
        <p:nvPicPr>
          <p:cNvPr id="4" name="Picture 3"/>
          <p:cNvPicPr>
            <a:picLocks noChangeAspect="1"/>
          </p:cNvPicPr>
          <p:nvPr/>
        </p:nvPicPr>
        <p:blipFill>
          <a:blip r:embed="rId3"/>
          <a:stretch>
            <a:fillRect/>
          </a:stretch>
        </p:blipFill>
        <p:spPr>
          <a:xfrm>
            <a:off x="449663" y="2010203"/>
            <a:ext cx="5998148" cy="2636354"/>
          </a:xfrm>
          <a:prstGeom prst="rect">
            <a:avLst/>
          </a:prstGeom>
        </p:spPr>
      </p:pic>
      <p:pic>
        <p:nvPicPr>
          <p:cNvPr id="5" name="Picture 4"/>
          <p:cNvPicPr>
            <a:picLocks noChangeAspect="1"/>
          </p:cNvPicPr>
          <p:nvPr/>
        </p:nvPicPr>
        <p:blipFill>
          <a:blip r:embed="rId4"/>
          <a:stretch>
            <a:fillRect/>
          </a:stretch>
        </p:blipFill>
        <p:spPr>
          <a:xfrm>
            <a:off x="6581908" y="2034674"/>
            <a:ext cx="5273410" cy="2644587"/>
          </a:xfrm>
          <a:prstGeom prst="rect">
            <a:avLst/>
          </a:prstGeom>
        </p:spPr>
      </p:pic>
    </p:spTree>
    <p:extLst>
      <p:ext uri="{BB962C8B-B14F-4D97-AF65-F5344CB8AC3E}">
        <p14:creationId xmlns:p14="http://schemas.microsoft.com/office/powerpoint/2010/main" val="35815514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b="1" dirty="0">
                <a:latin typeface="Calibri" panose="020F0502020204030204" pitchFamily="34" charset="0"/>
              </a:rPr>
              <a:t>Session 1: Day 1 review</a:t>
            </a:r>
          </a:p>
        </p:txBody>
      </p:sp>
      <p:sp>
        <p:nvSpPr>
          <p:cNvPr id="3" name="Content Placeholder 2"/>
          <p:cNvSpPr>
            <a:spLocks noGrp="1"/>
          </p:cNvSpPr>
          <p:nvPr>
            <p:ph idx="4294967295"/>
          </p:nvPr>
        </p:nvSpPr>
        <p:spPr>
          <a:xfrm>
            <a:off x="984358" y="2165092"/>
            <a:ext cx="10183812" cy="1864833"/>
          </a:xfrm>
          <a:prstGeom prst="rect">
            <a:avLst/>
          </a:prstGeom>
        </p:spPr>
        <p:txBody>
          <a:bodyPr>
            <a:normAutofit lnSpcReduction="10000"/>
          </a:bodyPr>
          <a:lstStyle/>
          <a:p>
            <a:pPr marL="0" indent="0">
              <a:buClr>
                <a:schemeClr val="accent2">
                  <a:lumMod val="50000"/>
                </a:schemeClr>
              </a:buClr>
              <a:buNone/>
            </a:pPr>
            <a:r>
              <a:rPr lang="en-US" sz="4000" b="1" dirty="0">
                <a:solidFill>
                  <a:srgbClr val="767171"/>
                </a:solidFill>
                <a:latin typeface="Calibri" panose="020F0502020204030204" pitchFamily="34" charset="0"/>
              </a:rPr>
              <a:t>During this session, your focus is to:</a:t>
            </a:r>
          </a:p>
          <a:p>
            <a:pPr marL="514324" indent="-514324">
              <a:buClr>
                <a:schemeClr val="bg2">
                  <a:lumMod val="50000"/>
                </a:schemeClr>
              </a:buClr>
              <a:buSzPct val="100000"/>
              <a:buFont typeface="+mj-lt"/>
              <a:buAutoNum type="arabicPeriod"/>
            </a:pPr>
            <a:r>
              <a:rPr lang="en-US" sz="3600" b="1" dirty="0">
                <a:solidFill>
                  <a:srgbClr val="767171"/>
                </a:solidFill>
                <a:latin typeface="Calibri" panose="020F0502020204030204" pitchFamily="34" charset="0"/>
              </a:rPr>
              <a:t>Review materials presented in Day 1</a:t>
            </a:r>
          </a:p>
          <a:p>
            <a:pPr marL="509588" indent="-509588">
              <a:buClr>
                <a:schemeClr val="bg2">
                  <a:lumMod val="50000"/>
                </a:schemeClr>
              </a:buClr>
              <a:buSzPct val="100000"/>
              <a:buFont typeface="+mj-lt"/>
              <a:buAutoNum type="arabicPeriod"/>
            </a:pPr>
            <a:r>
              <a:rPr lang="en-US" sz="3600" b="1" dirty="0">
                <a:solidFill>
                  <a:srgbClr val="767171"/>
                </a:solidFill>
                <a:latin typeface="Calibri" panose="020F0502020204030204" pitchFamily="34" charset="0"/>
              </a:rPr>
              <a:t>Prepare for Day 2</a:t>
            </a:r>
          </a:p>
          <a:p>
            <a:pPr marL="0" indent="0">
              <a:buClr>
                <a:schemeClr val="accent1"/>
              </a:buClr>
              <a:buSzPct val="100000"/>
              <a:buNone/>
            </a:pPr>
            <a:endParaRPr lang="en-US" sz="3200" b="1" dirty="0">
              <a:solidFill>
                <a:srgbClr val="1A3260"/>
              </a:solidFill>
              <a:latin typeface="Calibri" panose="020F0502020204030204" pitchFamily="34" charset="0"/>
            </a:endParaRPr>
          </a:p>
        </p:txBody>
      </p:sp>
      <p:pic>
        <p:nvPicPr>
          <p:cNvPr id="4" name="Picture 2" descr="C:\Documents and Settings\evorderbruegge\Local Settings\Temporary Internet Files\Content.IE5\OWDC6Z52\MC900437797[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577345" y="2367972"/>
            <a:ext cx="1795349" cy="1342055"/>
          </a:xfrm>
          <a:prstGeom prst="rect">
            <a:avLst/>
          </a:prstGeom>
          <a:noFill/>
          <a:ln w="9525">
            <a:noFill/>
            <a:miter lim="800000"/>
            <a:headEnd/>
            <a:tailEnd/>
          </a:ln>
        </p:spPr>
      </p:pic>
    </p:spTree>
    <p:extLst>
      <p:ext uri="{BB962C8B-B14F-4D97-AF65-F5344CB8AC3E}">
        <p14:creationId xmlns:p14="http://schemas.microsoft.com/office/powerpoint/2010/main" val="30433632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Steps for </a:t>
            </a:r>
            <a:r>
              <a:rPr lang="en-US" dirty="0" err="1"/>
              <a:t>mRDT</a:t>
            </a:r>
            <a:r>
              <a:rPr lang="en-US" dirty="0"/>
              <a:t> testing</a:t>
            </a:r>
            <a:endParaRPr lang="en-US" dirty="0">
              <a:solidFill>
                <a:schemeClr val="bg1"/>
              </a:solidFill>
            </a:endParaRPr>
          </a:p>
        </p:txBody>
      </p:sp>
      <p:sp>
        <p:nvSpPr>
          <p:cNvPr id="3" name="Content Placeholder 2"/>
          <p:cNvSpPr>
            <a:spLocks noGrp="1"/>
          </p:cNvSpPr>
          <p:nvPr>
            <p:ph idx="4294967295"/>
          </p:nvPr>
        </p:nvSpPr>
        <p:spPr>
          <a:xfrm>
            <a:off x="461845" y="4754419"/>
            <a:ext cx="6715125" cy="820738"/>
          </a:xfrm>
          <a:prstGeom prst="rect">
            <a:avLst/>
          </a:prstGeom>
        </p:spPr>
        <p:txBody>
          <a:bodyPr/>
          <a:lstStyle/>
          <a:p>
            <a:pPr marL="514350" indent="-514350">
              <a:buNone/>
            </a:pPr>
            <a:r>
              <a:rPr lang="en-US" sz="3000" b="1" dirty="0">
                <a:solidFill>
                  <a:srgbClr val="FF0000"/>
                </a:solidFill>
              </a:rPr>
              <a:t>11. Count the correct number of drops of buffer into the buffer hole on the end of the tray</a:t>
            </a:r>
            <a:r>
              <a:rPr lang="en-US" sz="3000" dirty="0">
                <a:solidFill>
                  <a:srgbClr val="FF0000"/>
                </a:solidFill>
              </a:rPr>
              <a:t> – </a:t>
            </a:r>
            <a:r>
              <a:rPr lang="en-US" sz="2400" dirty="0">
                <a:solidFill>
                  <a:srgbClr val="FF0000"/>
                </a:solidFill>
              </a:rPr>
              <a:t>make sure you get the number right! For packs of 25 you will have to use either </a:t>
            </a:r>
            <a:r>
              <a:rPr lang="en-US" sz="2400" b="1" dirty="0">
                <a:solidFill>
                  <a:srgbClr val="FF0000"/>
                </a:solidFill>
              </a:rPr>
              <a:t>2 or 4 drops</a:t>
            </a:r>
            <a:r>
              <a:rPr lang="en-US" sz="2400" dirty="0">
                <a:solidFill>
                  <a:srgbClr val="FF0000"/>
                </a:solidFill>
              </a:rPr>
              <a:t>. Read the instructions carefully!</a:t>
            </a:r>
            <a:endParaRPr lang="en-US" sz="2400" b="1" dirty="0">
              <a:solidFill>
                <a:srgbClr val="FF0000"/>
              </a:solidFill>
            </a:endParaRPr>
          </a:p>
        </p:txBody>
      </p:sp>
      <p:sp>
        <p:nvSpPr>
          <p:cNvPr id="6" name="Content Placeholder 2"/>
          <p:cNvSpPr txBox="1">
            <a:spLocks/>
          </p:cNvSpPr>
          <p:nvPr/>
        </p:nvSpPr>
        <p:spPr bwMode="auto">
          <a:xfrm>
            <a:off x="6726584" y="4796987"/>
            <a:ext cx="5465416" cy="82101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571500" indent="-571500" algn="ctr" defTabSz="457200" eaLnBrk="0" fontAlgn="base" hangingPunct="0">
              <a:spcBef>
                <a:spcPct val="20000"/>
              </a:spcBef>
              <a:spcAft>
                <a:spcPct val="0"/>
              </a:spcAft>
            </a:pPr>
            <a:r>
              <a:rPr lang="en-US" sz="3000" b="1" dirty="0">
                <a:solidFill>
                  <a:srgbClr val="FF0000"/>
                </a:solidFill>
                <a:cs typeface="Arial" pitchFamily="34" charset="0"/>
              </a:rPr>
              <a:t>12. Read results after 15-20 minutes (depending on the test)</a:t>
            </a:r>
          </a:p>
        </p:txBody>
      </p:sp>
      <p:pic>
        <p:nvPicPr>
          <p:cNvPr id="4" name="Picture 3"/>
          <p:cNvPicPr>
            <a:picLocks noChangeAspect="1"/>
          </p:cNvPicPr>
          <p:nvPr/>
        </p:nvPicPr>
        <p:blipFill>
          <a:blip r:embed="rId3"/>
          <a:stretch>
            <a:fillRect/>
          </a:stretch>
        </p:blipFill>
        <p:spPr>
          <a:xfrm>
            <a:off x="648205" y="1804922"/>
            <a:ext cx="6280228" cy="2760336"/>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7185" y="1688571"/>
            <a:ext cx="3594100" cy="2857500"/>
          </a:xfrm>
          <a:prstGeom prst="rect">
            <a:avLst/>
          </a:prstGeom>
        </p:spPr>
      </p:pic>
    </p:spTree>
    <p:extLst>
      <p:ext uri="{BB962C8B-B14F-4D97-AF65-F5344CB8AC3E}">
        <p14:creationId xmlns:p14="http://schemas.microsoft.com/office/powerpoint/2010/main" val="10610483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Steps for </a:t>
            </a:r>
            <a:r>
              <a:rPr lang="en-US" dirty="0" err="1"/>
              <a:t>mRDT</a:t>
            </a:r>
            <a:r>
              <a:rPr lang="en-US" dirty="0"/>
              <a:t> testing</a:t>
            </a:r>
            <a:endParaRPr lang="en-US" dirty="0">
              <a:solidFill>
                <a:schemeClr val="bg1"/>
              </a:solidFill>
            </a:endParaRPr>
          </a:p>
        </p:txBody>
      </p:sp>
      <p:sp>
        <p:nvSpPr>
          <p:cNvPr id="3" name="Content Placeholder 2"/>
          <p:cNvSpPr>
            <a:spLocks noGrp="1"/>
          </p:cNvSpPr>
          <p:nvPr>
            <p:ph idx="4294967295"/>
          </p:nvPr>
        </p:nvSpPr>
        <p:spPr>
          <a:xfrm>
            <a:off x="1538288" y="2227263"/>
            <a:ext cx="10653712" cy="3632200"/>
          </a:xfrm>
          <a:prstGeom prst="rect">
            <a:avLst/>
          </a:prstGeom>
        </p:spPr>
        <p:txBody>
          <a:bodyPr/>
          <a:lstStyle/>
          <a:p>
            <a:pPr>
              <a:buNone/>
            </a:pPr>
            <a:r>
              <a:rPr lang="en-US" dirty="0">
                <a:solidFill>
                  <a:schemeClr val="bg1"/>
                </a:solidFill>
              </a:rPr>
              <a:t>.</a:t>
            </a:r>
          </a:p>
        </p:txBody>
      </p:sp>
      <p:pic>
        <p:nvPicPr>
          <p:cNvPr id="306179" name="Picture 3"/>
          <p:cNvPicPr>
            <a:picLocks noChangeAspect="1" noChangeArrowheads="1"/>
          </p:cNvPicPr>
          <p:nvPr/>
        </p:nvPicPr>
        <p:blipFill>
          <a:blip r:embed="rId3"/>
          <a:srcRect/>
          <a:stretch>
            <a:fillRect/>
          </a:stretch>
        </p:blipFill>
        <p:spPr bwMode="auto">
          <a:xfrm>
            <a:off x="1803457" y="1760497"/>
            <a:ext cx="2711992" cy="2966242"/>
          </a:xfrm>
          <a:prstGeom prst="rect">
            <a:avLst/>
          </a:prstGeom>
          <a:noFill/>
          <a:ln w="9525">
            <a:noFill/>
            <a:miter lim="800000"/>
            <a:headEnd/>
            <a:tailEnd/>
          </a:ln>
        </p:spPr>
      </p:pic>
      <p:sp>
        <p:nvSpPr>
          <p:cNvPr id="7" name="Rectangle 6"/>
          <p:cNvSpPr/>
          <p:nvPr/>
        </p:nvSpPr>
        <p:spPr>
          <a:xfrm>
            <a:off x="610148" y="4781035"/>
            <a:ext cx="5945809" cy="1477328"/>
          </a:xfrm>
          <a:prstGeom prst="rect">
            <a:avLst/>
          </a:prstGeom>
        </p:spPr>
        <p:txBody>
          <a:bodyPr wrap="square">
            <a:spAutoFit/>
          </a:bodyPr>
          <a:lstStyle/>
          <a:p>
            <a:pPr defTabSz="457200" fontAlgn="base">
              <a:spcBef>
                <a:spcPct val="0"/>
              </a:spcBef>
              <a:spcAft>
                <a:spcPct val="0"/>
              </a:spcAft>
            </a:pPr>
            <a:r>
              <a:rPr lang="en-US" sz="3000" b="1" dirty="0">
                <a:solidFill>
                  <a:srgbClr val="FF0000"/>
                </a:solidFill>
                <a:cs typeface="Arial" pitchFamily="34" charset="0"/>
              </a:rPr>
              <a:t>13. Dispose of the gloves,</a:t>
            </a:r>
          </a:p>
          <a:p>
            <a:pPr defTabSz="457200" fontAlgn="base">
              <a:spcBef>
                <a:spcPct val="0"/>
              </a:spcBef>
              <a:spcAft>
                <a:spcPct val="0"/>
              </a:spcAft>
            </a:pPr>
            <a:r>
              <a:rPr lang="en-US" sz="3000" b="1" dirty="0">
                <a:solidFill>
                  <a:srgbClr val="FF0000"/>
                </a:solidFill>
                <a:cs typeface="Arial" pitchFamily="34" charset="0"/>
              </a:rPr>
              <a:t>      alcohol swab, and test </a:t>
            </a:r>
          </a:p>
          <a:p>
            <a:pPr defTabSz="457200" fontAlgn="base">
              <a:spcBef>
                <a:spcPct val="0"/>
              </a:spcBef>
              <a:spcAft>
                <a:spcPct val="0"/>
              </a:spcAft>
            </a:pPr>
            <a:r>
              <a:rPr lang="en-US" sz="3000" b="1" dirty="0">
                <a:solidFill>
                  <a:srgbClr val="FF0000"/>
                </a:solidFill>
                <a:cs typeface="Arial" pitchFamily="34" charset="0"/>
              </a:rPr>
              <a:t>   tray in a waste container</a:t>
            </a:r>
          </a:p>
        </p:txBody>
      </p:sp>
      <p:sp>
        <p:nvSpPr>
          <p:cNvPr id="8" name="Rectangle 7"/>
          <p:cNvSpPr/>
          <p:nvPr/>
        </p:nvSpPr>
        <p:spPr>
          <a:xfrm>
            <a:off x="6296168" y="4871041"/>
            <a:ext cx="5286232" cy="1015663"/>
          </a:xfrm>
          <a:prstGeom prst="rect">
            <a:avLst/>
          </a:prstGeom>
        </p:spPr>
        <p:txBody>
          <a:bodyPr wrap="square">
            <a:spAutoFit/>
          </a:bodyPr>
          <a:lstStyle/>
          <a:p>
            <a:pPr algn="ctr" defTabSz="457200" fontAlgn="base">
              <a:spcBef>
                <a:spcPct val="0"/>
              </a:spcBef>
              <a:spcAft>
                <a:spcPct val="0"/>
              </a:spcAft>
            </a:pPr>
            <a:r>
              <a:rPr lang="en-US" sz="3000" b="1" dirty="0">
                <a:solidFill>
                  <a:srgbClr val="FF0000"/>
                </a:solidFill>
                <a:cs typeface="Arial" pitchFamily="34" charset="0"/>
              </a:rPr>
              <a:t>14. Record the test results in your customer record. </a:t>
            </a:r>
          </a:p>
        </p:txBody>
      </p:sp>
      <p:pic>
        <p:nvPicPr>
          <p:cNvPr id="4" name="Picture 3"/>
          <p:cNvPicPr>
            <a:picLocks noChangeAspect="1"/>
          </p:cNvPicPr>
          <p:nvPr/>
        </p:nvPicPr>
        <p:blipFill>
          <a:blip r:embed="rId4"/>
          <a:stretch>
            <a:fillRect/>
          </a:stretch>
        </p:blipFill>
        <p:spPr>
          <a:xfrm>
            <a:off x="6662187" y="2599922"/>
            <a:ext cx="4075722" cy="2020579"/>
          </a:xfrm>
          <a:prstGeom prst="rect">
            <a:avLst/>
          </a:prstGeom>
        </p:spPr>
      </p:pic>
    </p:spTree>
    <p:extLst>
      <p:ext uri="{BB962C8B-B14F-4D97-AF65-F5344CB8AC3E}">
        <p14:creationId xmlns:p14="http://schemas.microsoft.com/office/powerpoint/2010/main" val="29929795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Reading the test results – POSITIVE </a:t>
            </a:r>
          </a:p>
        </p:txBody>
      </p:sp>
      <p:sp>
        <p:nvSpPr>
          <p:cNvPr id="3" name="Content Placeholder 2"/>
          <p:cNvSpPr>
            <a:spLocks noGrp="1"/>
          </p:cNvSpPr>
          <p:nvPr>
            <p:ph idx="4294967295"/>
          </p:nvPr>
        </p:nvSpPr>
        <p:spPr>
          <a:xfrm>
            <a:off x="1219200" y="1255713"/>
            <a:ext cx="10972800" cy="4525962"/>
          </a:xfrm>
          <a:prstGeom prst="rect">
            <a:avLst/>
          </a:prstGeom>
        </p:spPr>
        <p:txBody>
          <a:bodyPr/>
          <a:lstStyle/>
          <a:p>
            <a:pPr>
              <a:buNone/>
            </a:pPr>
            <a:r>
              <a:rPr lang="en-US" dirty="0">
                <a:solidFill>
                  <a:schemeClr val="bg1"/>
                </a:solidFill>
              </a:rPr>
              <a:t>.</a:t>
            </a:r>
          </a:p>
        </p:txBody>
      </p:sp>
      <p:pic>
        <p:nvPicPr>
          <p:cNvPr id="95234" name="Picture 2"/>
          <p:cNvPicPr>
            <a:picLocks noChangeAspect="1" noChangeArrowheads="1"/>
          </p:cNvPicPr>
          <p:nvPr/>
        </p:nvPicPr>
        <p:blipFill>
          <a:blip r:embed="rId3"/>
          <a:srcRect/>
          <a:stretch>
            <a:fillRect/>
          </a:stretch>
        </p:blipFill>
        <p:spPr bwMode="auto">
          <a:xfrm>
            <a:off x="1807474" y="1910191"/>
            <a:ext cx="8742809" cy="4204557"/>
          </a:xfrm>
          <a:prstGeom prst="rect">
            <a:avLst/>
          </a:prstGeom>
          <a:noFill/>
          <a:ln w="9525">
            <a:noFill/>
            <a:miter lim="800000"/>
            <a:headEnd/>
            <a:tailEnd/>
          </a:ln>
        </p:spPr>
      </p:pic>
      <p:sp>
        <p:nvSpPr>
          <p:cNvPr id="4" name="Rectangle 3"/>
          <p:cNvSpPr/>
          <p:nvPr/>
        </p:nvSpPr>
        <p:spPr>
          <a:xfrm>
            <a:off x="9539785" y="2770496"/>
            <a:ext cx="2374711" cy="2292823"/>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Note! Not all RDTs say a ‘T’ for test line or a ‘C’ for control line. And in some cases the T may instead be Pf.</a:t>
            </a:r>
          </a:p>
        </p:txBody>
      </p:sp>
    </p:spTree>
    <p:extLst>
      <p:ext uri="{BB962C8B-B14F-4D97-AF65-F5344CB8AC3E}">
        <p14:creationId xmlns:p14="http://schemas.microsoft.com/office/powerpoint/2010/main" val="717876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Reading the test results– NEGATIVE </a:t>
            </a:r>
          </a:p>
        </p:txBody>
      </p:sp>
      <p:sp>
        <p:nvSpPr>
          <p:cNvPr id="3" name="Content Placeholder 2"/>
          <p:cNvSpPr>
            <a:spLocks noGrp="1"/>
          </p:cNvSpPr>
          <p:nvPr>
            <p:ph idx="4294967295"/>
          </p:nvPr>
        </p:nvSpPr>
        <p:spPr>
          <a:xfrm>
            <a:off x="1219200" y="1255713"/>
            <a:ext cx="10972800" cy="4525962"/>
          </a:xfrm>
          <a:prstGeom prst="rect">
            <a:avLst/>
          </a:prstGeom>
        </p:spPr>
        <p:txBody>
          <a:bodyPr/>
          <a:lstStyle/>
          <a:p>
            <a:pPr>
              <a:buNone/>
            </a:pPr>
            <a:r>
              <a:rPr lang="en-US" dirty="0">
                <a:solidFill>
                  <a:schemeClr val="bg1"/>
                </a:solidFill>
              </a:rPr>
              <a:t>.</a:t>
            </a:r>
          </a:p>
        </p:txBody>
      </p:sp>
      <p:pic>
        <p:nvPicPr>
          <p:cNvPr id="96258" name="Picture 2"/>
          <p:cNvPicPr>
            <a:picLocks noChangeAspect="1" noChangeArrowheads="1"/>
          </p:cNvPicPr>
          <p:nvPr/>
        </p:nvPicPr>
        <p:blipFill>
          <a:blip r:embed="rId3"/>
          <a:srcRect/>
          <a:stretch>
            <a:fillRect/>
          </a:stretch>
        </p:blipFill>
        <p:spPr bwMode="auto">
          <a:xfrm>
            <a:off x="2247580" y="1941786"/>
            <a:ext cx="7494474" cy="3762722"/>
          </a:xfrm>
          <a:prstGeom prst="rect">
            <a:avLst/>
          </a:prstGeom>
          <a:noFill/>
          <a:ln w="9525">
            <a:noFill/>
            <a:miter lim="800000"/>
            <a:headEnd/>
            <a:tailEnd/>
          </a:ln>
        </p:spPr>
      </p:pic>
    </p:spTree>
    <p:extLst>
      <p:ext uri="{BB962C8B-B14F-4D97-AF65-F5344CB8AC3E}">
        <p14:creationId xmlns:p14="http://schemas.microsoft.com/office/powerpoint/2010/main" val="38404232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r>
              <a:rPr lang="en-US" dirty="0">
                <a:solidFill>
                  <a:schemeClr val="bg1"/>
                </a:solidFill>
              </a:rPr>
              <a:t>Invalid Result = REPEAT THE TEST</a:t>
            </a:r>
            <a:br>
              <a:rPr lang="en-US" dirty="0">
                <a:solidFill>
                  <a:schemeClr val="tx2"/>
                </a:solidFill>
              </a:rPr>
            </a:br>
            <a:endParaRPr lang="en-US" dirty="0"/>
          </a:p>
        </p:txBody>
      </p:sp>
      <p:sp>
        <p:nvSpPr>
          <p:cNvPr id="3" name="Content Placeholder 2"/>
          <p:cNvSpPr>
            <a:spLocks noGrp="1"/>
          </p:cNvSpPr>
          <p:nvPr>
            <p:ph idx="4294967295"/>
          </p:nvPr>
        </p:nvSpPr>
        <p:spPr>
          <a:xfrm>
            <a:off x="0" y="1766888"/>
            <a:ext cx="10972800" cy="4525962"/>
          </a:xfrm>
          <a:prstGeom prst="rect">
            <a:avLst/>
          </a:prstGeom>
        </p:spPr>
        <p:txBody>
          <a:bodyPr/>
          <a:lstStyle/>
          <a:p>
            <a:pPr>
              <a:buNone/>
            </a:pPr>
            <a:r>
              <a:rPr lang="en-US" dirty="0">
                <a:solidFill>
                  <a:schemeClr val="bg1"/>
                </a:solidFill>
              </a:rPr>
              <a:t>.</a:t>
            </a:r>
          </a:p>
        </p:txBody>
      </p:sp>
      <p:pic>
        <p:nvPicPr>
          <p:cNvPr id="97282" name="Picture 2"/>
          <p:cNvPicPr>
            <a:picLocks noChangeAspect="1" noChangeArrowheads="1"/>
          </p:cNvPicPr>
          <p:nvPr/>
        </p:nvPicPr>
        <p:blipFill>
          <a:blip r:embed="rId3"/>
          <a:srcRect/>
          <a:stretch>
            <a:fillRect/>
          </a:stretch>
        </p:blipFill>
        <p:spPr bwMode="auto">
          <a:xfrm>
            <a:off x="2877483" y="1289934"/>
            <a:ext cx="6269022" cy="4049277"/>
          </a:xfrm>
          <a:prstGeom prst="rect">
            <a:avLst/>
          </a:prstGeom>
          <a:noFill/>
          <a:ln w="9525">
            <a:noFill/>
            <a:miter lim="800000"/>
            <a:headEnd/>
            <a:tailEnd/>
          </a:ln>
        </p:spPr>
      </p:pic>
      <p:sp>
        <p:nvSpPr>
          <p:cNvPr id="7" name="Rounded Rectangle 6"/>
          <p:cNvSpPr/>
          <p:nvPr/>
        </p:nvSpPr>
        <p:spPr>
          <a:xfrm>
            <a:off x="2482204" y="5372866"/>
            <a:ext cx="7057791" cy="1162753"/>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r>
              <a:rPr lang="en-US" sz="3200" b="1" dirty="0">
                <a:solidFill>
                  <a:srgbClr val="1B2F7F"/>
                </a:solidFill>
                <a:cs typeface="Arial" pitchFamily="34" charset="0"/>
              </a:rPr>
              <a:t>If no line appears at “C”, repeat the test </a:t>
            </a:r>
          </a:p>
          <a:p>
            <a:pPr algn="ctr" defTabSz="457200" fontAlgn="base">
              <a:spcBef>
                <a:spcPct val="0"/>
              </a:spcBef>
              <a:spcAft>
                <a:spcPct val="0"/>
              </a:spcAft>
            </a:pPr>
            <a:r>
              <a:rPr lang="en-US" sz="3200" b="1" dirty="0">
                <a:solidFill>
                  <a:srgbClr val="1B2F7F"/>
                </a:solidFill>
                <a:cs typeface="Arial" pitchFamily="34" charset="0"/>
              </a:rPr>
              <a:t>using a new kit and lancet.</a:t>
            </a:r>
          </a:p>
        </p:txBody>
      </p:sp>
    </p:spTree>
    <p:extLst>
      <p:ext uri="{BB962C8B-B14F-4D97-AF65-F5344CB8AC3E}">
        <p14:creationId xmlns:p14="http://schemas.microsoft.com/office/powerpoint/2010/main" val="7699436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srcRect/>
          <a:stretch>
            <a:fillRect/>
          </a:stretch>
        </p:blipFill>
        <p:spPr bwMode="auto">
          <a:xfrm>
            <a:off x="9266670" y="2494551"/>
            <a:ext cx="2073478" cy="2067013"/>
          </a:xfrm>
          <a:prstGeom prst="rect">
            <a:avLst/>
          </a:prstGeom>
          <a:noFill/>
          <a:ln w="9525">
            <a:noFill/>
            <a:miter lim="800000"/>
            <a:headEnd/>
            <a:tailEnd/>
          </a:ln>
        </p:spPr>
      </p:pic>
      <p:sp>
        <p:nvSpPr>
          <p:cNvPr id="3" name="Content Placeholder 2"/>
          <p:cNvSpPr>
            <a:spLocks noGrp="1"/>
          </p:cNvSpPr>
          <p:nvPr>
            <p:ph type="body" sz="quarter" idx="10"/>
          </p:nvPr>
        </p:nvSpPr>
        <p:spPr>
          <a:prstGeom prst="rect">
            <a:avLst/>
          </a:prstGeom>
        </p:spPr>
        <p:txBody>
          <a:bodyPr>
            <a:noAutofit/>
          </a:bodyPr>
          <a:lstStyle/>
          <a:p>
            <a:pPr>
              <a:buNone/>
            </a:pPr>
            <a:r>
              <a:rPr lang="en-US" sz="2800" b="1" dirty="0">
                <a:solidFill>
                  <a:srgbClr val="008000"/>
                </a:solidFill>
                <a:latin typeface="Calibri" panose="020F0502020204030204" pitchFamily="34" charset="0"/>
              </a:rPr>
              <a:t>INSTRUCTIONS for the MALARIA TEST ACTIVITY</a:t>
            </a:r>
          </a:p>
          <a:p>
            <a:pPr>
              <a:buFont typeface="Wingdings" pitchFamily="2" charset="2"/>
              <a:buChar char="ü"/>
            </a:pPr>
            <a:r>
              <a:rPr lang="en-US" sz="3200" b="1" dirty="0">
                <a:latin typeface="Calibri" panose="020F0502020204030204" pitchFamily="34" charset="0"/>
              </a:rPr>
              <a:t>Get into pairs.</a:t>
            </a:r>
          </a:p>
          <a:p>
            <a:pPr>
              <a:buFont typeface="Wingdings" pitchFamily="2" charset="2"/>
              <a:buChar char="ü"/>
            </a:pPr>
            <a:r>
              <a:rPr lang="en-US" sz="3200" b="1" dirty="0">
                <a:latin typeface="Calibri" panose="020F0502020204030204" pitchFamily="34" charset="0"/>
              </a:rPr>
              <a:t>Have your Malaria RDT instructions with you.</a:t>
            </a:r>
          </a:p>
          <a:p>
            <a:pPr>
              <a:buFont typeface="Wingdings" pitchFamily="2" charset="2"/>
              <a:buChar char="ü"/>
            </a:pPr>
            <a:r>
              <a:rPr lang="en-US" sz="3200" b="1" dirty="0">
                <a:latin typeface="Calibri" panose="020F0502020204030204" pitchFamily="34" charset="0"/>
              </a:rPr>
              <a:t>Work together to learn the method.</a:t>
            </a:r>
          </a:p>
          <a:p>
            <a:pPr>
              <a:buFont typeface="Wingdings" pitchFamily="2" charset="2"/>
              <a:buChar char="ü"/>
            </a:pPr>
            <a:r>
              <a:rPr lang="en-US" sz="3200" b="1" dirty="0">
                <a:latin typeface="Calibri" panose="020F0502020204030204" pitchFamily="34" charset="0"/>
              </a:rPr>
              <a:t>Ask questions whenever you have one.</a:t>
            </a:r>
          </a:p>
        </p:txBody>
      </p:sp>
      <p:sp>
        <p:nvSpPr>
          <p:cNvPr id="2" name="Title 1"/>
          <p:cNvSpPr>
            <a:spLocks noGrp="1"/>
          </p:cNvSpPr>
          <p:nvPr>
            <p:ph type="title"/>
          </p:nvPr>
        </p:nvSpPr>
        <p:spPr/>
        <p:txBody>
          <a:bodyPr>
            <a:normAutofit/>
          </a:bodyPr>
          <a:lstStyle/>
          <a:p>
            <a:r>
              <a:rPr lang="en-US" b="1" dirty="0">
                <a:solidFill>
                  <a:schemeClr val="bg1"/>
                </a:solidFill>
                <a:latin typeface="Calibri" panose="020F0502020204030204" pitchFamily="34" charset="0"/>
              </a:rPr>
              <a:t>Prepare to Do the Malaria Test </a:t>
            </a:r>
          </a:p>
        </p:txBody>
      </p:sp>
    </p:spTree>
    <p:extLst>
      <p:ext uri="{BB962C8B-B14F-4D97-AF65-F5344CB8AC3E}">
        <p14:creationId xmlns:p14="http://schemas.microsoft.com/office/powerpoint/2010/main" val="5362071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1"/>
            </p:custDataLst>
            <p:extLst>
              <p:ext uri="{D42A27DB-BD31-4B8C-83A1-F6EECF244321}">
                <p14:modId xmlns:p14="http://schemas.microsoft.com/office/powerpoint/2010/main" val="1051289433"/>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2118" y="1589"/>
                        <a:ext cx="2116" cy="1587"/>
                      </a:xfrm>
                      <a:prstGeom prst="rect">
                        <a:avLst/>
                      </a:prstGeom>
                    </p:spPr>
                  </p:pic>
                </p:oleObj>
              </mc:Fallback>
            </mc:AlternateContent>
          </a:graphicData>
        </a:graphic>
      </p:graphicFrame>
      <p:pic>
        <p:nvPicPr>
          <p:cNvPr id="34818" name="Picture 2" descr="http://images.clipartpanda.com/partner-clipart-k6695508.jpg"/>
          <p:cNvPicPr>
            <a:picLocks noChangeAspect="1" noChangeArrowheads="1"/>
          </p:cNvPicPr>
          <p:nvPr/>
        </p:nvPicPr>
        <p:blipFill rotWithShape="1">
          <a:blip r:embed="rId6">
            <a:extLst>
              <a:ext uri="{28A0092B-C50C-407E-A947-70E740481C1C}">
                <a14:useLocalDpi xmlns:a14="http://schemas.microsoft.com/office/drawing/2010/main" val="0"/>
              </a:ext>
            </a:extLst>
          </a:blip>
          <a:srcRect l="10188" t="16754" r="8832" b="17866"/>
          <a:stretch/>
        </p:blipFill>
        <p:spPr bwMode="auto">
          <a:xfrm>
            <a:off x="8674034" y="4819720"/>
            <a:ext cx="2554582" cy="1546887"/>
          </a:xfrm>
          <a:prstGeom prst="rect">
            <a:avLst/>
          </a:prstGeom>
          <a:noFill/>
          <a:extLst>
            <a:ext uri="{909E8E84-426E-40dd-AFC4-6F175D3DCCD1}">
              <a14:hiddenFill xmlns:a14="http://schemas.microsoft.com/office/drawing/2010/main" xmlns="">
                <a:solidFill>
                  <a:srgbClr val="FFFFFF"/>
                </a:solidFill>
              </a14:hiddenFill>
            </a:ext>
          </a:extLst>
        </p:spPr>
      </p:pic>
      <p:sp>
        <p:nvSpPr>
          <p:cNvPr id="44035" name="Content Placeholder 2"/>
          <p:cNvSpPr>
            <a:spLocks noGrp="1"/>
          </p:cNvSpPr>
          <p:nvPr>
            <p:ph type="body" sz="quarter" idx="4294967295"/>
          </p:nvPr>
        </p:nvSpPr>
        <p:spPr>
          <a:xfrm>
            <a:off x="1197912" y="1824038"/>
            <a:ext cx="7533855" cy="4413250"/>
          </a:xfrm>
          <a:prstGeom prst="rect">
            <a:avLst/>
          </a:prstGeom>
        </p:spPr>
        <p:txBody>
          <a:bodyPr/>
          <a:lstStyle/>
          <a:p>
            <a:pPr eaLnBrk="1" hangingPunct="1">
              <a:buFont typeface="Wingdings" pitchFamily="2" charset="2"/>
              <a:buChar char="§"/>
            </a:pPr>
            <a:r>
              <a:rPr lang="en-US" sz="3200" b="1" dirty="0">
                <a:solidFill>
                  <a:srgbClr val="767171"/>
                </a:solidFill>
              </a:rPr>
              <a:t>Work with your partner</a:t>
            </a:r>
          </a:p>
          <a:p>
            <a:pPr eaLnBrk="1" hangingPunct="1">
              <a:buFont typeface="Wingdings" pitchFamily="2" charset="2"/>
              <a:buChar char="§"/>
            </a:pPr>
            <a:r>
              <a:rPr lang="en-US" sz="3200" b="1" dirty="0">
                <a:solidFill>
                  <a:srgbClr val="767171"/>
                </a:solidFill>
              </a:rPr>
              <a:t>Prepare all the materials</a:t>
            </a:r>
          </a:p>
          <a:p>
            <a:pPr eaLnBrk="1" hangingPunct="1">
              <a:buFont typeface="Wingdings" pitchFamily="2" charset="2"/>
              <a:buChar char="§"/>
            </a:pPr>
            <a:r>
              <a:rPr lang="en-US" sz="3200" b="1" dirty="0">
                <a:solidFill>
                  <a:srgbClr val="767171"/>
                </a:solidFill>
              </a:rPr>
              <a:t>Do each step on your partner as it is announced</a:t>
            </a:r>
          </a:p>
          <a:p>
            <a:pPr eaLnBrk="1" hangingPunct="1">
              <a:buFont typeface="Wingdings" pitchFamily="2" charset="2"/>
              <a:buChar char="§"/>
            </a:pPr>
            <a:r>
              <a:rPr lang="en-US" sz="3200" b="1" dirty="0">
                <a:solidFill>
                  <a:srgbClr val="767171"/>
                </a:solidFill>
              </a:rPr>
              <a:t>Repeat the test on the other partner</a:t>
            </a:r>
          </a:p>
          <a:p>
            <a:pPr eaLnBrk="1" hangingPunct="1">
              <a:buFont typeface="Wingdings" pitchFamily="2" charset="2"/>
              <a:buChar char="§"/>
            </a:pPr>
            <a:r>
              <a:rPr lang="en-US" sz="3200" b="1" dirty="0">
                <a:solidFill>
                  <a:srgbClr val="767171"/>
                </a:solidFill>
              </a:rPr>
              <a:t>Read the results</a:t>
            </a:r>
          </a:p>
          <a:p>
            <a:pPr eaLnBrk="1" hangingPunct="1">
              <a:buFont typeface="Wingdings" pitchFamily="2" charset="2"/>
              <a:buChar char="§"/>
            </a:pPr>
            <a:r>
              <a:rPr lang="en-US" sz="3200" b="1" dirty="0">
                <a:solidFill>
                  <a:srgbClr val="767171"/>
                </a:solidFill>
              </a:rPr>
              <a:t>Discuss the activity</a:t>
            </a:r>
          </a:p>
          <a:p>
            <a:pPr eaLnBrk="1" hangingPunct="1">
              <a:buFont typeface="Wingdings" pitchFamily="2" charset="2"/>
              <a:buChar char="§"/>
            </a:pPr>
            <a:endParaRPr lang="en-US" sz="3200" dirty="0"/>
          </a:p>
          <a:p>
            <a:pPr eaLnBrk="1" hangingPunct="1"/>
            <a:endParaRPr lang="en-US" dirty="0"/>
          </a:p>
        </p:txBody>
      </p:sp>
      <p:sp>
        <p:nvSpPr>
          <p:cNvPr id="7" name="Rounded Rectangle 6"/>
          <p:cNvSpPr/>
          <p:nvPr/>
        </p:nvSpPr>
        <p:spPr>
          <a:xfrm>
            <a:off x="8462867" y="2128624"/>
            <a:ext cx="2690302" cy="2189213"/>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800" b="1" dirty="0">
                <a:solidFill>
                  <a:srgbClr val="1B2F7F"/>
                </a:solidFill>
              </a:rPr>
              <a:t>Let’s practice!</a:t>
            </a:r>
          </a:p>
        </p:txBody>
      </p:sp>
    </p:spTree>
    <p:extLst>
      <p:ext uri="{BB962C8B-B14F-4D97-AF65-F5344CB8AC3E}">
        <p14:creationId xmlns:p14="http://schemas.microsoft.com/office/powerpoint/2010/main" val="14588133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Reading practice test results</a:t>
            </a:r>
          </a:p>
        </p:txBody>
      </p:sp>
      <p:sp>
        <p:nvSpPr>
          <p:cNvPr id="6" name="Content Placeholder 5"/>
          <p:cNvSpPr>
            <a:spLocks noGrp="1"/>
          </p:cNvSpPr>
          <p:nvPr>
            <p:ph idx="4294967295"/>
          </p:nvPr>
        </p:nvSpPr>
        <p:spPr>
          <a:xfrm>
            <a:off x="5094734" y="1298592"/>
            <a:ext cx="1709738" cy="3894138"/>
          </a:xfrm>
          <a:prstGeom prst="rect">
            <a:avLst/>
          </a:prstGeom>
        </p:spPr>
        <p:txBody>
          <a:bodyPr wrap="none">
            <a:spAutoFit/>
          </a:bodyPr>
          <a:lstStyle/>
          <a:p>
            <a:r>
              <a:rPr lang="en-US" sz="2400" b="1" dirty="0">
                <a:solidFill>
                  <a:schemeClr val="tx2"/>
                </a:solidFill>
                <a:latin typeface="+mn-lt"/>
              </a:rPr>
              <a:t>POSITIVE</a:t>
            </a:r>
          </a:p>
          <a:p>
            <a:endParaRPr lang="en-US" sz="2400" b="1" dirty="0">
              <a:solidFill>
                <a:schemeClr val="tx2"/>
              </a:solidFill>
              <a:latin typeface="+mn-lt"/>
            </a:endParaRPr>
          </a:p>
          <a:p>
            <a:endParaRPr lang="en-US" sz="2400" b="1" dirty="0">
              <a:solidFill>
                <a:schemeClr val="tx2"/>
              </a:solidFill>
            </a:endParaRPr>
          </a:p>
          <a:p>
            <a:endParaRPr lang="en-US" sz="2000" b="1" dirty="0">
              <a:solidFill>
                <a:schemeClr val="tx2"/>
              </a:solidFill>
              <a:latin typeface="+mn-lt"/>
            </a:endParaRPr>
          </a:p>
          <a:p>
            <a:r>
              <a:rPr lang="en-US" sz="2400" b="1" dirty="0">
                <a:solidFill>
                  <a:schemeClr val="tx2"/>
                </a:solidFill>
              </a:rPr>
              <a:t>NEGATIVE</a:t>
            </a:r>
          </a:p>
          <a:p>
            <a:endParaRPr lang="en-US" sz="2400" b="1" dirty="0">
              <a:solidFill>
                <a:schemeClr val="tx2"/>
              </a:solidFill>
            </a:endParaRPr>
          </a:p>
          <a:p>
            <a:endParaRPr lang="en-US" sz="2400" b="1" dirty="0">
              <a:solidFill>
                <a:schemeClr val="tx2"/>
              </a:solidFill>
            </a:endParaRPr>
          </a:p>
          <a:p>
            <a:endParaRPr lang="en-US" sz="1200" b="1" dirty="0">
              <a:solidFill>
                <a:schemeClr val="tx2"/>
              </a:solidFill>
            </a:endParaRPr>
          </a:p>
          <a:p>
            <a:r>
              <a:rPr lang="en-US" sz="2400" b="1" dirty="0">
                <a:solidFill>
                  <a:schemeClr val="tx2"/>
                </a:solidFill>
                <a:latin typeface="+mn-lt"/>
              </a:rPr>
              <a:t>INVALID</a:t>
            </a:r>
            <a:endParaRPr lang="en-US" sz="2400" dirty="0">
              <a:solidFill>
                <a:schemeClr val="tx2"/>
              </a:solidFill>
              <a:latin typeface="+mn-lt"/>
            </a:endParaRPr>
          </a:p>
        </p:txBody>
      </p:sp>
      <p:pic>
        <p:nvPicPr>
          <p:cNvPr id="98310" name="Picture 6"/>
          <p:cNvPicPr>
            <a:picLocks noChangeAspect="1" noChangeArrowheads="1"/>
          </p:cNvPicPr>
          <p:nvPr/>
        </p:nvPicPr>
        <p:blipFill>
          <a:blip r:embed="rId3"/>
          <a:srcRect/>
          <a:stretch>
            <a:fillRect/>
          </a:stretch>
        </p:blipFill>
        <p:spPr bwMode="auto">
          <a:xfrm>
            <a:off x="3398827" y="1889017"/>
            <a:ext cx="5600700" cy="1190625"/>
          </a:xfrm>
          <a:prstGeom prst="rect">
            <a:avLst/>
          </a:prstGeom>
          <a:noFill/>
          <a:ln w="9525">
            <a:noFill/>
            <a:miter lim="800000"/>
            <a:headEnd/>
            <a:tailEnd/>
          </a:ln>
        </p:spPr>
      </p:pic>
      <p:pic>
        <p:nvPicPr>
          <p:cNvPr id="98311" name="Picture 7"/>
          <p:cNvPicPr>
            <a:picLocks noChangeAspect="1" noChangeArrowheads="1"/>
          </p:cNvPicPr>
          <p:nvPr/>
        </p:nvPicPr>
        <p:blipFill>
          <a:blip r:embed="rId4"/>
          <a:srcRect/>
          <a:stretch>
            <a:fillRect/>
          </a:stretch>
        </p:blipFill>
        <p:spPr bwMode="auto">
          <a:xfrm>
            <a:off x="3409950" y="3552660"/>
            <a:ext cx="5626100" cy="1143000"/>
          </a:xfrm>
          <a:prstGeom prst="rect">
            <a:avLst/>
          </a:prstGeom>
          <a:noFill/>
          <a:ln w="9525">
            <a:noFill/>
            <a:miter lim="800000"/>
            <a:headEnd/>
            <a:tailEnd/>
          </a:ln>
        </p:spPr>
      </p:pic>
      <p:pic>
        <p:nvPicPr>
          <p:cNvPr id="98312" name="Picture 8"/>
          <p:cNvPicPr>
            <a:picLocks noChangeAspect="1" noChangeArrowheads="1"/>
          </p:cNvPicPr>
          <p:nvPr/>
        </p:nvPicPr>
        <p:blipFill>
          <a:blip r:embed="rId5"/>
          <a:srcRect/>
          <a:stretch>
            <a:fillRect/>
          </a:stretch>
        </p:blipFill>
        <p:spPr bwMode="auto">
          <a:xfrm>
            <a:off x="151110" y="5168679"/>
            <a:ext cx="5727700" cy="1181100"/>
          </a:xfrm>
          <a:prstGeom prst="rect">
            <a:avLst/>
          </a:prstGeom>
          <a:noFill/>
          <a:ln w="9525">
            <a:noFill/>
            <a:miter lim="800000"/>
            <a:headEnd/>
            <a:tailEnd/>
          </a:ln>
        </p:spPr>
      </p:pic>
      <p:pic>
        <p:nvPicPr>
          <p:cNvPr id="98313" name="Picture 9"/>
          <p:cNvPicPr>
            <a:picLocks noChangeAspect="1" noChangeArrowheads="1"/>
          </p:cNvPicPr>
          <p:nvPr/>
        </p:nvPicPr>
        <p:blipFill>
          <a:blip r:embed="rId6"/>
          <a:srcRect/>
          <a:stretch>
            <a:fillRect/>
          </a:stretch>
        </p:blipFill>
        <p:spPr bwMode="auto">
          <a:xfrm>
            <a:off x="6222999" y="5168679"/>
            <a:ext cx="5664200" cy="1162050"/>
          </a:xfrm>
          <a:prstGeom prst="rect">
            <a:avLst/>
          </a:prstGeom>
          <a:noFill/>
          <a:ln w="9525">
            <a:noFill/>
            <a:miter lim="800000"/>
            <a:headEnd/>
            <a:tailEnd/>
          </a:ln>
        </p:spPr>
      </p:pic>
    </p:spTree>
    <p:extLst>
      <p:ext uri="{BB962C8B-B14F-4D97-AF65-F5344CB8AC3E}">
        <p14:creationId xmlns:p14="http://schemas.microsoft.com/office/powerpoint/2010/main" val="518741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QUIZ:  Reading RDT results</a:t>
            </a:r>
          </a:p>
        </p:txBody>
      </p:sp>
      <p:sp>
        <p:nvSpPr>
          <p:cNvPr id="3" name="Content Placeholder 2"/>
          <p:cNvSpPr>
            <a:spLocks noGrp="1"/>
          </p:cNvSpPr>
          <p:nvPr>
            <p:ph idx="4294967295"/>
          </p:nvPr>
        </p:nvSpPr>
        <p:spPr>
          <a:xfrm>
            <a:off x="859951" y="1678911"/>
            <a:ext cx="10653712" cy="3632200"/>
          </a:xfrm>
          <a:prstGeom prst="rect">
            <a:avLst/>
          </a:prstGeom>
        </p:spPr>
        <p:txBody>
          <a:bodyPr/>
          <a:lstStyle/>
          <a:p>
            <a:pPr>
              <a:buNone/>
            </a:pPr>
            <a:r>
              <a:rPr lang="en-US" sz="3200" b="1" dirty="0">
                <a:solidFill>
                  <a:srgbClr val="767171"/>
                </a:solidFill>
              </a:rPr>
              <a:t>Tell if the test results are Positive, Negative or Invalid</a:t>
            </a:r>
          </a:p>
          <a:p>
            <a:pPr>
              <a:buNone/>
            </a:pPr>
            <a:r>
              <a:rPr lang="en-US" sz="3200" b="1" dirty="0">
                <a:solidFill>
                  <a:srgbClr val="767171"/>
                </a:solidFill>
              </a:rPr>
              <a:t> </a:t>
            </a:r>
          </a:p>
          <a:p>
            <a:pPr>
              <a:buNone/>
            </a:pPr>
            <a:r>
              <a:rPr lang="en-US" b="1" dirty="0">
                <a:solidFill>
                  <a:srgbClr val="767171"/>
                </a:solidFill>
              </a:rPr>
              <a:t>1. </a:t>
            </a:r>
          </a:p>
          <a:p>
            <a:pPr>
              <a:buNone/>
            </a:pPr>
            <a:endParaRPr lang="en-US" dirty="0">
              <a:solidFill>
                <a:srgbClr val="767171"/>
              </a:solidFill>
            </a:endParaRPr>
          </a:p>
          <a:p>
            <a:pPr>
              <a:buNone/>
            </a:pPr>
            <a:endParaRPr lang="en-US" dirty="0">
              <a:solidFill>
                <a:srgbClr val="767171"/>
              </a:solidFill>
            </a:endParaRPr>
          </a:p>
          <a:p>
            <a:pPr>
              <a:buNone/>
            </a:pPr>
            <a:endParaRPr lang="en-US" dirty="0">
              <a:solidFill>
                <a:srgbClr val="767171"/>
              </a:solidFill>
            </a:endParaRPr>
          </a:p>
          <a:p>
            <a:pPr>
              <a:buNone/>
            </a:pPr>
            <a:r>
              <a:rPr lang="en-US" b="1" dirty="0">
                <a:solidFill>
                  <a:srgbClr val="767171"/>
                </a:solidFill>
              </a:rPr>
              <a:t>2.</a:t>
            </a:r>
          </a:p>
          <a:p>
            <a:pPr>
              <a:buNone/>
            </a:pPr>
            <a:endParaRPr lang="en-US" dirty="0">
              <a:solidFill>
                <a:srgbClr val="767171"/>
              </a:solidFill>
            </a:endParaRPr>
          </a:p>
        </p:txBody>
      </p:sp>
      <p:pic>
        <p:nvPicPr>
          <p:cNvPr id="99330" name="Picture 2"/>
          <p:cNvPicPr>
            <a:picLocks noChangeAspect="1" noChangeArrowheads="1"/>
          </p:cNvPicPr>
          <p:nvPr/>
        </p:nvPicPr>
        <p:blipFill>
          <a:blip r:embed="rId3"/>
          <a:srcRect/>
          <a:stretch>
            <a:fillRect/>
          </a:stretch>
        </p:blipFill>
        <p:spPr bwMode="auto">
          <a:xfrm>
            <a:off x="1815499" y="2690053"/>
            <a:ext cx="7889981" cy="1602931"/>
          </a:xfrm>
          <a:prstGeom prst="rect">
            <a:avLst/>
          </a:prstGeom>
          <a:noFill/>
          <a:ln w="9525">
            <a:noFill/>
            <a:miter lim="800000"/>
            <a:headEnd/>
            <a:tailEnd/>
          </a:ln>
        </p:spPr>
      </p:pic>
      <p:pic>
        <p:nvPicPr>
          <p:cNvPr id="99331" name="Picture 3"/>
          <p:cNvPicPr>
            <a:picLocks noChangeAspect="1" noChangeArrowheads="1"/>
          </p:cNvPicPr>
          <p:nvPr/>
        </p:nvPicPr>
        <p:blipFill>
          <a:blip r:embed="rId4"/>
          <a:srcRect/>
          <a:stretch>
            <a:fillRect/>
          </a:stretch>
        </p:blipFill>
        <p:spPr bwMode="auto">
          <a:xfrm>
            <a:off x="1803961" y="4727546"/>
            <a:ext cx="7909226" cy="1641030"/>
          </a:xfrm>
          <a:prstGeom prst="rect">
            <a:avLst/>
          </a:prstGeom>
          <a:noFill/>
          <a:ln w="9525">
            <a:noFill/>
            <a:miter lim="800000"/>
            <a:headEnd/>
            <a:tailEnd/>
          </a:ln>
        </p:spPr>
      </p:pic>
    </p:spTree>
    <p:extLst>
      <p:ext uri="{BB962C8B-B14F-4D97-AF65-F5344CB8AC3E}">
        <p14:creationId xmlns:p14="http://schemas.microsoft.com/office/powerpoint/2010/main" val="33060607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QUIZ:  Reading RDT results</a:t>
            </a:r>
          </a:p>
        </p:txBody>
      </p:sp>
      <p:sp>
        <p:nvSpPr>
          <p:cNvPr id="3" name="Content Placeholder 2"/>
          <p:cNvSpPr>
            <a:spLocks noGrp="1"/>
          </p:cNvSpPr>
          <p:nvPr>
            <p:ph idx="4294967295"/>
          </p:nvPr>
        </p:nvSpPr>
        <p:spPr>
          <a:xfrm>
            <a:off x="773357" y="1577899"/>
            <a:ext cx="10653712" cy="3632200"/>
          </a:xfrm>
          <a:prstGeom prst="rect">
            <a:avLst/>
          </a:prstGeom>
        </p:spPr>
        <p:txBody>
          <a:bodyPr/>
          <a:lstStyle/>
          <a:p>
            <a:pPr>
              <a:buNone/>
            </a:pPr>
            <a:r>
              <a:rPr lang="en-US" b="1" dirty="0">
                <a:solidFill>
                  <a:srgbClr val="767171"/>
                </a:solidFill>
              </a:rPr>
              <a:t>Tell if the test results are Positive, Negative or Invalid</a:t>
            </a:r>
          </a:p>
          <a:p>
            <a:pPr>
              <a:buNone/>
            </a:pPr>
            <a:r>
              <a:rPr lang="en-US" b="1" dirty="0">
                <a:solidFill>
                  <a:srgbClr val="767171"/>
                </a:solidFill>
              </a:rPr>
              <a:t> </a:t>
            </a:r>
          </a:p>
          <a:p>
            <a:pPr>
              <a:buNone/>
            </a:pPr>
            <a:r>
              <a:rPr lang="en-US" b="1" dirty="0">
                <a:solidFill>
                  <a:srgbClr val="767171"/>
                </a:solidFill>
              </a:rPr>
              <a:t>3. </a:t>
            </a:r>
          </a:p>
          <a:p>
            <a:pPr>
              <a:buNone/>
            </a:pPr>
            <a:endParaRPr lang="en-US" dirty="0">
              <a:solidFill>
                <a:srgbClr val="767171"/>
              </a:solidFill>
            </a:endParaRPr>
          </a:p>
          <a:p>
            <a:pPr>
              <a:buNone/>
            </a:pPr>
            <a:endParaRPr lang="en-US" dirty="0">
              <a:solidFill>
                <a:srgbClr val="767171"/>
              </a:solidFill>
            </a:endParaRPr>
          </a:p>
          <a:p>
            <a:pPr>
              <a:buNone/>
            </a:pPr>
            <a:endParaRPr lang="en-US" dirty="0">
              <a:solidFill>
                <a:srgbClr val="767171"/>
              </a:solidFill>
            </a:endParaRPr>
          </a:p>
          <a:p>
            <a:pPr>
              <a:buNone/>
            </a:pPr>
            <a:r>
              <a:rPr lang="en-US" b="1" dirty="0">
                <a:solidFill>
                  <a:srgbClr val="767171"/>
                </a:solidFill>
              </a:rPr>
              <a:t>4.</a:t>
            </a:r>
          </a:p>
          <a:p>
            <a:pPr>
              <a:buNone/>
            </a:pPr>
            <a:endParaRPr lang="en-US" dirty="0">
              <a:solidFill>
                <a:srgbClr val="767171"/>
              </a:solidFill>
            </a:endParaRPr>
          </a:p>
        </p:txBody>
      </p:sp>
      <p:pic>
        <p:nvPicPr>
          <p:cNvPr id="100354" name="Picture 2"/>
          <p:cNvPicPr>
            <a:picLocks noChangeAspect="1" noChangeArrowheads="1"/>
          </p:cNvPicPr>
          <p:nvPr/>
        </p:nvPicPr>
        <p:blipFill>
          <a:blip r:embed="rId3"/>
          <a:srcRect/>
          <a:stretch>
            <a:fillRect/>
          </a:stretch>
        </p:blipFill>
        <p:spPr bwMode="auto">
          <a:xfrm>
            <a:off x="1489393" y="2305621"/>
            <a:ext cx="7595235" cy="1543050"/>
          </a:xfrm>
          <a:prstGeom prst="rect">
            <a:avLst/>
          </a:prstGeom>
          <a:noFill/>
          <a:ln w="9525">
            <a:noFill/>
            <a:miter lim="800000"/>
            <a:headEnd/>
            <a:tailEnd/>
          </a:ln>
        </p:spPr>
      </p:pic>
      <p:pic>
        <p:nvPicPr>
          <p:cNvPr id="100355" name="Picture 3"/>
          <p:cNvPicPr>
            <a:picLocks noChangeAspect="1" noChangeArrowheads="1"/>
          </p:cNvPicPr>
          <p:nvPr/>
        </p:nvPicPr>
        <p:blipFill>
          <a:blip r:embed="rId4"/>
          <a:srcRect/>
          <a:stretch>
            <a:fillRect/>
          </a:stretch>
        </p:blipFill>
        <p:spPr bwMode="auto">
          <a:xfrm>
            <a:off x="1532691" y="4381500"/>
            <a:ext cx="7595235" cy="1620085"/>
          </a:xfrm>
          <a:prstGeom prst="rect">
            <a:avLst/>
          </a:prstGeom>
          <a:noFill/>
          <a:ln w="9525">
            <a:noFill/>
            <a:miter lim="800000"/>
            <a:headEnd/>
            <a:tailEnd/>
          </a:ln>
        </p:spPr>
      </p:pic>
    </p:spTree>
    <p:extLst>
      <p:ext uri="{BB962C8B-B14F-4D97-AF65-F5344CB8AC3E}">
        <p14:creationId xmlns:p14="http://schemas.microsoft.com/office/powerpoint/2010/main" val="1452166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prstGeom prst="rect">
            <a:avLst/>
          </a:prstGeom>
        </p:spPr>
        <p:txBody>
          <a:bodyPr/>
          <a:lstStyle/>
          <a:p>
            <a:pPr marL="0" indent="0" algn="ctr">
              <a:buNone/>
            </a:pPr>
            <a:r>
              <a:rPr lang="en-US" sz="3600" b="1" dirty="0">
                <a:solidFill>
                  <a:schemeClr val="bg1"/>
                </a:solidFill>
                <a:latin typeface="Calibri" panose="020F0502020204030204" pitchFamily="34" charset="0"/>
              </a:rPr>
              <a:t>DAY 1 TEST QUESTIONS</a:t>
            </a:r>
          </a:p>
        </p:txBody>
      </p:sp>
      <p:sp>
        <p:nvSpPr>
          <p:cNvPr id="5" name="Title 4"/>
          <p:cNvSpPr>
            <a:spLocks noGrp="1"/>
          </p:cNvSpPr>
          <p:nvPr>
            <p:ph type="title"/>
          </p:nvPr>
        </p:nvSpPr>
        <p:spPr/>
        <p:txBody>
          <a:bodyPr/>
          <a:lstStyle/>
          <a:p>
            <a:r>
              <a:rPr lang="en-US" dirty="0"/>
              <a:t>Day 1 Quiz - review</a:t>
            </a:r>
          </a:p>
        </p:txBody>
      </p:sp>
      <p:sp>
        <p:nvSpPr>
          <p:cNvPr id="3" name="Text Placeholder 2"/>
          <p:cNvSpPr>
            <a:spLocks noGrp="1"/>
          </p:cNvSpPr>
          <p:nvPr>
            <p:ph type="body" sz="quarter" idx="4294967295"/>
          </p:nvPr>
        </p:nvSpPr>
        <p:spPr>
          <a:xfrm>
            <a:off x="341313" y="1616075"/>
            <a:ext cx="11850687" cy="4132263"/>
          </a:xfrm>
          <a:prstGeom prst="rect">
            <a:avLst/>
          </a:prstGeom>
        </p:spPr>
        <p:txBody>
          <a:bodyPr>
            <a:noAutofit/>
          </a:bodyPr>
          <a:lstStyle/>
          <a:p>
            <a:pPr marL="395288" indent="-395288">
              <a:spcBef>
                <a:spcPts val="0"/>
              </a:spcBef>
              <a:spcAft>
                <a:spcPts val="600"/>
              </a:spcAft>
              <a:buClr>
                <a:schemeClr val="accent1"/>
              </a:buClr>
              <a:buSzPct val="100000"/>
              <a:buFont typeface="+mj-lt"/>
              <a:buAutoNum type="arabicPeriod"/>
            </a:pPr>
            <a:r>
              <a:rPr lang="en-US" sz="2800" dirty="0">
                <a:solidFill>
                  <a:schemeClr val="bg2">
                    <a:lumMod val="50000"/>
                  </a:schemeClr>
                </a:solidFill>
                <a:latin typeface="Calibri" panose="020F0502020204030204" pitchFamily="34" charset="0"/>
              </a:rPr>
              <a:t>What do you do if you see any DANGER SIGN? </a:t>
            </a:r>
          </a:p>
          <a:p>
            <a:pPr marL="395288" indent="-395288">
              <a:spcBef>
                <a:spcPts val="0"/>
              </a:spcBef>
              <a:spcAft>
                <a:spcPts val="600"/>
              </a:spcAft>
              <a:buClr>
                <a:schemeClr val="accent1"/>
              </a:buClr>
              <a:buSzPct val="100000"/>
              <a:buFont typeface="+mj-lt"/>
              <a:buAutoNum type="arabicPeriod"/>
            </a:pPr>
            <a:r>
              <a:rPr lang="en-US" sz="2800" dirty="0">
                <a:solidFill>
                  <a:schemeClr val="bg2">
                    <a:lumMod val="50000"/>
                  </a:schemeClr>
                </a:solidFill>
                <a:latin typeface="Calibri" panose="020F0502020204030204" pitchFamily="34" charset="0"/>
              </a:rPr>
              <a:t>What 3 symptoms do you check for all sick children? </a:t>
            </a:r>
          </a:p>
          <a:p>
            <a:pPr marL="395288" indent="-395288">
              <a:spcBef>
                <a:spcPts val="0"/>
              </a:spcBef>
              <a:spcAft>
                <a:spcPts val="600"/>
              </a:spcAft>
              <a:buClr>
                <a:schemeClr val="accent1"/>
              </a:buClr>
              <a:buSzPct val="100000"/>
              <a:buFont typeface="+mj-lt"/>
              <a:buAutoNum type="arabicPeriod"/>
            </a:pPr>
            <a:r>
              <a:rPr lang="en-US" sz="2800" dirty="0">
                <a:solidFill>
                  <a:schemeClr val="bg2">
                    <a:lumMod val="50000"/>
                  </a:schemeClr>
                </a:solidFill>
                <a:latin typeface="Calibri" panose="020F0502020204030204" pitchFamily="34" charset="0"/>
              </a:rPr>
              <a:t>Which of these are DANGER SIGNS?</a:t>
            </a:r>
          </a:p>
          <a:p>
            <a:pPr marL="914354" lvl="1" indent="-457177">
              <a:spcBef>
                <a:spcPts val="0"/>
              </a:spcBef>
              <a:spcAft>
                <a:spcPts val="600"/>
              </a:spcAft>
              <a:buClr>
                <a:srgbClr val="002060"/>
              </a:buClr>
              <a:buSzPct val="100000"/>
              <a:buFont typeface="+mj-lt"/>
              <a:buAutoNum type="alphaLcPeriod"/>
            </a:pPr>
            <a:r>
              <a:rPr lang="en-US" sz="2800" dirty="0">
                <a:solidFill>
                  <a:schemeClr val="bg2">
                    <a:lumMod val="50000"/>
                  </a:schemeClr>
                </a:solidFill>
                <a:latin typeface="Calibri" panose="020F0502020204030204" pitchFamily="34" charset="0"/>
              </a:rPr>
              <a:t>Continuous vomiting</a:t>
            </a:r>
          </a:p>
          <a:p>
            <a:pPr marL="914354" lvl="1" indent="-457177">
              <a:spcBef>
                <a:spcPts val="0"/>
              </a:spcBef>
              <a:spcAft>
                <a:spcPts val="600"/>
              </a:spcAft>
              <a:buClr>
                <a:srgbClr val="002060"/>
              </a:buClr>
              <a:buSzPct val="100000"/>
              <a:buFont typeface="+mj-lt"/>
              <a:buAutoNum type="alphaLcPeriod"/>
            </a:pPr>
            <a:r>
              <a:rPr lang="en-US" sz="2800" dirty="0">
                <a:solidFill>
                  <a:schemeClr val="bg2">
                    <a:lumMod val="50000"/>
                  </a:schemeClr>
                </a:solidFill>
                <a:latin typeface="Calibri" panose="020F0502020204030204" pitchFamily="34" charset="0"/>
              </a:rPr>
              <a:t>Convulsions</a:t>
            </a:r>
          </a:p>
          <a:p>
            <a:pPr marL="914354" lvl="1" indent="-457177">
              <a:spcBef>
                <a:spcPts val="0"/>
              </a:spcBef>
              <a:spcAft>
                <a:spcPts val="600"/>
              </a:spcAft>
              <a:buClr>
                <a:srgbClr val="002060"/>
              </a:buClr>
              <a:buSzPct val="100000"/>
              <a:buFont typeface="+mj-lt"/>
              <a:buAutoNum type="alphaLcPeriod"/>
            </a:pPr>
            <a:r>
              <a:rPr lang="en-US" sz="2800" dirty="0">
                <a:solidFill>
                  <a:schemeClr val="bg2">
                    <a:lumMod val="50000"/>
                  </a:schemeClr>
                </a:solidFill>
                <a:latin typeface="Calibri" panose="020F0502020204030204" pitchFamily="34" charset="0"/>
              </a:rPr>
              <a:t>Unconscious</a:t>
            </a:r>
          </a:p>
          <a:p>
            <a:pPr marL="914354" lvl="1" indent="-457177">
              <a:spcBef>
                <a:spcPts val="0"/>
              </a:spcBef>
              <a:spcAft>
                <a:spcPts val="600"/>
              </a:spcAft>
              <a:buClr>
                <a:srgbClr val="002060"/>
              </a:buClr>
              <a:buSzPct val="100000"/>
              <a:buFont typeface="+mj-lt"/>
              <a:buAutoNum type="alphaLcPeriod"/>
            </a:pPr>
            <a:r>
              <a:rPr lang="en-US" sz="2800" dirty="0">
                <a:solidFill>
                  <a:schemeClr val="bg2">
                    <a:lumMod val="50000"/>
                  </a:schemeClr>
                </a:solidFill>
                <a:latin typeface="Calibri" panose="020F0502020204030204" pitchFamily="34" charset="0"/>
              </a:rPr>
              <a:t>ALL of the above</a:t>
            </a:r>
          </a:p>
          <a:p>
            <a:pPr marL="395288" indent="-395288">
              <a:spcBef>
                <a:spcPts val="0"/>
              </a:spcBef>
              <a:spcAft>
                <a:spcPts val="600"/>
              </a:spcAft>
              <a:buClr>
                <a:schemeClr val="accent1"/>
              </a:buClr>
              <a:buSzPct val="100000"/>
              <a:buFont typeface="+mj-lt"/>
              <a:buAutoNum type="arabicPeriod"/>
            </a:pPr>
            <a:r>
              <a:rPr lang="en-US" sz="2800" dirty="0">
                <a:solidFill>
                  <a:schemeClr val="bg2">
                    <a:lumMod val="50000"/>
                  </a:schemeClr>
                </a:solidFill>
                <a:latin typeface="Calibri" panose="020F0502020204030204" pitchFamily="34" charset="0"/>
              </a:rPr>
              <a:t>Recommending a follow-up visit after a referral can improve your business reputation?  True or False</a:t>
            </a:r>
          </a:p>
          <a:p>
            <a:pPr marL="395288" indent="-395288">
              <a:spcBef>
                <a:spcPts val="0"/>
              </a:spcBef>
              <a:spcAft>
                <a:spcPts val="600"/>
              </a:spcAft>
              <a:buClr>
                <a:schemeClr val="accent1"/>
              </a:buClr>
              <a:buSzPct val="100000"/>
              <a:buFont typeface="+mj-lt"/>
              <a:buAutoNum type="arabicPeriod"/>
            </a:pPr>
            <a:r>
              <a:rPr lang="en-US" sz="2800" dirty="0">
                <a:solidFill>
                  <a:schemeClr val="bg2">
                    <a:lumMod val="50000"/>
                  </a:schemeClr>
                </a:solidFill>
                <a:latin typeface="Calibri" panose="020F0502020204030204" pitchFamily="34" charset="0"/>
              </a:rPr>
              <a:t>Put the caregivers name on the referral note.  True or False</a:t>
            </a:r>
          </a:p>
        </p:txBody>
      </p:sp>
    </p:spTree>
    <p:extLst>
      <p:ext uri="{BB962C8B-B14F-4D97-AF65-F5344CB8AC3E}">
        <p14:creationId xmlns:p14="http://schemas.microsoft.com/office/powerpoint/2010/main" val="24194120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QUIZ:  </a:t>
            </a:r>
            <a:r>
              <a:rPr lang="en-US" dirty="0"/>
              <a:t>Reading</a:t>
            </a:r>
            <a:r>
              <a:rPr lang="en-US" dirty="0">
                <a:solidFill>
                  <a:schemeClr val="bg1"/>
                </a:solidFill>
              </a:rPr>
              <a:t> RDT results</a:t>
            </a:r>
          </a:p>
        </p:txBody>
      </p:sp>
      <p:sp>
        <p:nvSpPr>
          <p:cNvPr id="3" name="Content Placeholder 2"/>
          <p:cNvSpPr>
            <a:spLocks noGrp="1"/>
          </p:cNvSpPr>
          <p:nvPr>
            <p:ph idx="4294967295"/>
          </p:nvPr>
        </p:nvSpPr>
        <p:spPr>
          <a:xfrm>
            <a:off x="1336231" y="1794354"/>
            <a:ext cx="10653712" cy="3632200"/>
          </a:xfrm>
          <a:prstGeom prst="rect">
            <a:avLst/>
          </a:prstGeom>
        </p:spPr>
        <p:txBody>
          <a:bodyPr/>
          <a:lstStyle/>
          <a:p>
            <a:pPr>
              <a:buNone/>
            </a:pPr>
            <a:r>
              <a:rPr lang="en-US" b="1" dirty="0">
                <a:solidFill>
                  <a:srgbClr val="767171"/>
                </a:solidFill>
              </a:rPr>
              <a:t>Tell if the test results are Positive, Negative or Invalid</a:t>
            </a:r>
          </a:p>
          <a:p>
            <a:pPr>
              <a:buNone/>
            </a:pPr>
            <a:r>
              <a:rPr lang="en-US" b="1" dirty="0">
                <a:solidFill>
                  <a:srgbClr val="767171"/>
                </a:solidFill>
              </a:rPr>
              <a:t> </a:t>
            </a:r>
          </a:p>
          <a:p>
            <a:pPr>
              <a:buNone/>
            </a:pPr>
            <a:r>
              <a:rPr lang="en-US" b="1" dirty="0">
                <a:solidFill>
                  <a:srgbClr val="767171"/>
                </a:solidFill>
              </a:rPr>
              <a:t>5. </a:t>
            </a:r>
          </a:p>
          <a:p>
            <a:pPr>
              <a:buNone/>
            </a:pPr>
            <a:endParaRPr lang="en-US" dirty="0">
              <a:solidFill>
                <a:srgbClr val="767171"/>
              </a:solidFill>
            </a:endParaRPr>
          </a:p>
          <a:p>
            <a:pPr>
              <a:buNone/>
            </a:pPr>
            <a:endParaRPr lang="en-US" dirty="0">
              <a:solidFill>
                <a:srgbClr val="767171"/>
              </a:solidFill>
            </a:endParaRPr>
          </a:p>
          <a:p>
            <a:pPr>
              <a:buNone/>
            </a:pPr>
            <a:endParaRPr lang="en-US" dirty="0">
              <a:solidFill>
                <a:srgbClr val="767171"/>
              </a:solidFill>
            </a:endParaRPr>
          </a:p>
          <a:p>
            <a:pPr>
              <a:buNone/>
            </a:pPr>
            <a:r>
              <a:rPr lang="en-US" b="1" dirty="0">
                <a:solidFill>
                  <a:srgbClr val="767171"/>
                </a:solidFill>
              </a:rPr>
              <a:t>6.</a:t>
            </a:r>
          </a:p>
          <a:p>
            <a:pPr>
              <a:buNone/>
            </a:pPr>
            <a:endParaRPr lang="en-US" dirty="0">
              <a:solidFill>
                <a:srgbClr val="767171"/>
              </a:solidFill>
            </a:endParaRPr>
          </a:p>
        </p:txBody>
      </p:sp>
      <p:pic>
        <p:nvPicPr>
          <p:cNvPr id="101378" name="Picture 2"/>
          <p:cNvPicPr>
            <a:picLocks noChangeAspect="1" noChangeArrowheads="1"/>
          </p:cNvPicPr>
          <p:nvPr/>
        </p:nvPicPr>
        <p:blipFill>
          <a:blip r:embed="rId3"/>
          <a:srcRect/>
          <a:stretch>
            <a:fillRect/>
          </a:stretch>
        </p:blipFill>
        <p:spPr bwMode="auto">
          <a:xfrm>
            <a:off x="2184400" y="2471738"/>
            <a:ext cx="7797800" cy="1642794"/>
          </a:xfrm>
          <a:prstGeom prst="rect">
            <a:avLst/>
          </a:prstGeom>
          <a:noFill/>
          <a:ln w="9525">
            <a:noFill/>
            <a:miter lim="800000"/>
            <a:headEnd/>
            <a:tailEnd/>
          </a:ln>
        </p:spPr>
      </p:pic>
      <p:pic>
        <p:nvPicPr>
          <p:cNvPr id="101379" name="Picture 3"/>
          <p:cNvPicPr>
            <a:picLocks noChangeAspect="1" noChangeArrowheads="1"/>
          </p:cNvPicPr>
          <p:nvPr/>
        </p:nvPicPr>
        <p:blipFill>
          <a:blip r:embed="rId4"/>
          <a:srcRect/>
          <a:stretch>
            <a:fillRect/>
          </a:stretch>
        </p:blipFill>
        <p:spPr bwMode="auto">
          <a:xfrm>
            <a:off x="2184400" y="4629149"/>
            <a:ext cx="7797800" cy="1607972"/>
          </a:xfrm>
          <a:prstGeom prst="rect">
            <a:avLst/>
          </a:prstGeom>
          <a:noFill/>
          <a:ln w="9525">
            <a:noFill/>
            <a:miter lim="800000"/>
            <a:headEnd/>
            <a:tailEnd/>
          </a:ln>
        </p:spPr>
      </p:pic>
    </p:spTree>
    <p:extLst>
      <p:ext uri="{BB962C8B-B14F-4D97-AF65-F5344CB8AC3E}">
        <p14:creationId xmlns:p14="http://schemas.microsoft.com/office/powerpoint/2010/main" val="15547197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latin typeface="Calibri" panose="020F0502020204030204" pitchFamily="34" charset="0"/>
              </a:rPr>
              <a:t>Common pitfalls of </a:t>
            </a:r>
            <a:r>
              <a:rPr lang="en-US" dirty="0" err="1">
                <a:latin typeface="Calibri" panose="020F0502020204030204" pitchFamily="34" charset="0"/>
              </a:rPr>
              <a:t>mRDT</a:t>
            </a:r>
            <a:r>
              <a:rPr lang="en-US" dirty="0">
                <a:latin typeface="Calibri" panose="020F0502020204030204" pitchFamily="34" charset="0"/>
              </a:rPr>
              <a:t> testing </a:t>
            </a:r>
            <a:endParaRPr lang="en-US" dirty="0"/>
          </a:p>
        </p:txBody>
      </p:sp>
      <p:sp>
        <p:nvSpPr>
          <p:cNvPr id="3" name="Content Placeholder 2"/>
          <p:cNvSpPr>
            <a:spLocks noGrp="1"/>
          </p:cNvSpPr>
          <p:nvPr>
            <p:ph type="body" sz="quarter" idx="4294967295"/>
          </p:nvPr>
        </p:nvSpPr>
        <p:spPr>
          <a:xfrm>
            <a:off x="894826" y="1665304"/>
            <a:ext cx="8599488" cy="4698457"/>
          </a:xfrm>
          <a:prstGeom prst="rect">
            <a:avLst/>
          </a:prstGeom>
        </p:spPr>
        <p:txBody>
          <a:bodyPr>
            <a:normAutofit fontScale="40000" lnSpcReduction="20000"/>
          </a:bodyPr>
          <a:lstStyle/>
          <a:p>
            <a:pPr marL="514350" indent="-514350">
              <a:spcBef>
                <a:spcPts val="0"/>
              </a:spcBef>
              <a:spcAft>
                <a:spcPts val="600"/>
              </a:spcAft>
              <a:buClr>
                <a:schemeClr val="accent1"/>
              </a:buClr>
              <a:buFont typeface="+mj-lt"/>
              <a:buAutoNum type="arabicPeriod"/>
            </a:pPr>
            <a:r>
              <a:rPr lang="en-US" sz="5900" b="1" dirty="0">
                <a:latin typeface="Calibri" panose="020F0502020204030204" pitchFamily="34" charset="0"/>
              </a:rPr>
              <a:t>Preparation</a:t>
            </a:r>
          </a:p>
          <a:p>
            <a:pPr marL="530100" lvl="1" indent="0">
              <a:spcBef>
                <a:spcPts val="0"/>
              </a:spcBef>
              <a:spcAft>
                <a:spcPts val="600"/>
              </a:spcAft>
              <a:buClr>
                <a:schemeClr val="accent1"/>
              </a:buClr>
              <a:buNone/>
            </a:pPr>
            <a:r>
              <a:rPr lang="en-US" sz="3800" b="1" dirty="0">
                <a:latin typeface="Calibri" panose="020F0502020204030204" pitchFamily="34" charset="0"/>
              </a:rPr>
              <a:t>- Lack of one or more of the equipment needed</a:t>
            </a:r>
          </a:p>
          <a:p>
            <a:pPr marL="987300" lvl="1" indent="-457200">
              <a:spcBef>
                <a:spcPts val="0"/>
              </a:spcBef>
              <a:spcAft>
                <a:spcPts val="600"/>
              </a:spcAft>
              <a:buClr>
                <a:schemeClr val="accent1"/>
              </a:buClr>
              <a:buFontTx/>
              <a:buChar char="-"/>
            </a:pPr>
            <a:endParaRPr lang="en-US" sz="3800" b="1" dirty="0">
              <a:latin typeface="Calibri" panose="020F0502020204030204" pitchFamily="34" charset="0"/>
            </a:endParaRPr>
          </a:p>
          <a:p>
            <a:pPr marL="514350" indent="-514350">
              <a:spcBef>
                <a:spcPts val="0"/>
              </a:spcBef>
              <a:spcAft>
                <a:spcPts val="600"/>
              </a:spcAft>
              <a:buClr>
                <a:schemeClr val="accent1"/>
              </a:buClr>
              <a:buFont typeface="+mj-lt"/>
              <a:buAutoNum type="arabicPeriod"/>
            </a:pPr>
            <a:r>
              <a:rPr lang="en-US" sz="5900" b="1" dirty="0">
                <a:latin typeface="Calibri" panose="020F0502020204030204" pitchFamily="34" charset="0"/>
              </a:rPr>
              <a:t>Sample collection and conducting of the test</a:t>
            </a:r>
          </a:p>
          <a:p>
            <a:pPr marL="466725" lvl="1" indent="0">
              <a:spcAft>
                <a:spcPts val="600"/>
              </a:spcAft>
              <a:buNone/>
            </a:pPr>
            <a:r>
              <a:rPr lang="en-US" sz="3800" b="1" dirty="0">
                <a:latin typeface="Calibri" panose="020F0502020204030204" pitchFamily="34" charset="0"/>
              </a:rPr>
              <a:t> - Reusing the lancet or gloves</a:t>
            </a:r>
          </a:p>
          <a:p>
            <a:pPr marL="681038" indent="-214313">
              <a:spcAft>
                <a:spcPts val="600"/>
              </a:spcAft>
              <a:buNone/>
            </a:pPr>
            <a:r>
              <a:rPr lang="en-US" sz="3800" b="1" dirty="0">
                <a:latin typeface="Calibri" panose="020F0502020204030204" pitchFamily="34" charset="0"/>
              </a:rPr>
              <a:t> - Inadequate puncturing or squeezing sides of finger to augment blood flow</a:t>
            </a:r>
          </a:p>
          <a:p>
            <a:pPr marL="466725" indent="0">
              <a:spcAft>
                <a:spcPts val="600"/>
              </a:spcAft>
              <a:buNone/>
            </a:pPr>
            <a:r>
              <a:rPr lang="en-US" sz="3800" b="1" dirty="0">
                <a:latin typeface="Calibri" panose="020F0502020204030204" pitchFamily="34" charset="0"/>
              </a:rPr>
              <a:t> - Failure to fill the loop completely and delay adding buffer</a:t>
            </a:r>
          </a:p>
          <a:p>
            <a:pPr marL="466725" indent="0">
              <a:spcAft>
                <a:spcPts val="600"/>
              </a:spcAft>
              <a:buNone/>
            </a:pPr>
            <a:r>
              <a:rPr lang="en-US" sz="3800" b="1" dirty="0">
                <a:latin typeface="Calibri" panose="020F0502020204030204" pitchFamily="34" charset="0"/>
              </a:rPr>
              <a:t> - Adding too much or too little buffer</a:t>
            </a:r>
          </a:p>
          <a:p>
            <a:pPr marL="466725" indent="0">
              <a:spcAft>
                <a:spcPts val="600"/>
              </a:spcAft>
              <a:buNone/>
            </a:pPr>
            <a:endParaRPr lang="en-US" sz="3800" b="1" dirty="0">
              <a:latin typeface="Calibri" panose="020F0502020204030204" pitchFamily="34" charset="0"/>
            </a:endParaRPr>
          </a:p>
          <a:p>
            <a:pPr marL="563563" indent="-563563">
              <a:spcBef>
                <a:spcPts val="0"/>
              </a:spcBef>
              <a:spcAft>
                <a:spcPts val="600"/>
              </a:spcAft>
              <a:buClr>
                <a:schemeClr val="accent1"/>
              </a:buClr>
              <a:buFont typeface="+mj-lt"/>
              <a:buAutoNum type="arabicPeriod" startAt="3"/>
            </a:pPr>
            <a:r>
              <a:rPr lang="en-US" sz="5900" b="1" dirty="0">
                <a:latin typeface="Calibri" panose="020F0502020204030204" pitchFamily="34" charset="0"/>
              </a:rPr>
              <a:t>Safe handling and disposal of waste</a:t>
            </a:r>
          </a:p>
          <a:p>
            <a:pPr marL="506413" lvl="1" indent="0">
              <a:spcBef>
                <a:spcPts val="0"/>
              </a:spcBef>
              <a:spcAft>
                <a:spcPts val="600"/>
              </a:spcAft>
              <a:buClr>
                <a:schemeClr val="accent1"/>
              </a:buClr>
              <a:buNone/>
            </a:pPr>
            <a:r>
              <a:rPr lang="en-US" sz="3800" b="1" dirty="0">
                <a:latin typeface="Calibri" panose="020F0502020204030204" pitchFamily="34" charset="0"/>
              </a:rPr>
              <a:t>- Lack of standard waste disposal bag and sharps box</a:t>
            </a:r>
          </a:p>
          <a:p>
            <a:pPr marL="963613" lvl="1" indent="-457200">
              <a:spcBef>
                <a:spcPts val="0"/>
              </a:spcBef>
              <a:spcAft>
                <a:spcPts val="600"/>
              </a:spcAft>
              <a:buClr>
                <a:schemeClr val="accent1"/>
              </a:buClr>
              <a:buFontTx/>
              <a:buChar char="-"/>
            </a:pPr>
            <a:endParaRPr lang="en-US" sz="3800" b="1" dirty="0">
              <a:latin typeface="Calibri" panose="020F0502020204030204" pitchFamily="34" charset="0"/>
            </a:endParaRPr>
          </a:p>
          <a:p>
            <a:pPr marL="514350" indent="-514350">
              <a:spcBef>
                <a:spcPts val="0"/>
              </a:spcBef>
              <a:spcAft>
                <a:spcPts val="600"/>
              </a:spcAft>
              <a:buClr>
                <a:schemeClr val="accent1"/>
              </a:buClr>
              <a:buFont typeface="+mj-lt"/>
              <a:buAutoNum type="arabicPeriod" startAt="3"/>
            </a:pPr>
            <a:r>
              <a:rPr lang="en-US" sz="5900" b="1" dirty="0">
                <a:latin typeface="Calibri" panose="020F0502020204030204" pitchFamily="34" charset="0"/>
              </a:rPr>
              <a:t>Interpretation of results</a:t>
            </a:r>
          </a:p>
          <a:p>
            <a:pPr marL="506413" lvl="1" indent="0">
              <a:spcBef>
                <a:spcPts val="0"/>
              </a:spcBef>
              <a:buNone/>
            </a:pPr>
            <a:r>
              <a:rPr lang="en-US" sz="3400" b="1" dirty="0">
                <a:latin typeface="Calibri" panose="020F0502020204030204" pitchFamily="34" charset="0"/>
              </a:rPr>
              <a:t>- Misinterpretation of negative, positive and invalid</a:t>
            </a:r>
          </a:p>
          <a:p>
            <a:pPr marL="514350" indent="-514350">
              <a:spcBef>
                <a:spcPts val="0"/>
              </a:spcBef>
              <a:buFont typeface="+mj-lt"/>
              <a:buAutoNum type="arabicPeriod" startAt="3"/>
            </a:pPr>
            <a:endParaRPr lang="en-US" sz="2800" dirty="0">
              <a:latin typeface="Calibri" panose="020F0502020204030204" pitchFamily="34" charset="0"/>
            </a:endParaRPr>
          </a:p>
          <a:p>
            <a:pPr marL="0" indent="0">
              <a:spcBef>
                <a:spcPts val="0"/>
              </a:spcBef>
              <a:buNone/>
            </a:pPr>
            <a:r>
              <a:rPr lang="en-US" sz="2800" b="1" dirty="0">
                <a:solidFill>
                  <a:schemeClr val="accent1"/>
                </a:solidFill>
                <a:latin typeface="Calibri" panose="020F0502020204030204" pitchFamily="34" charset="0"/>
              </a:rPr>
              <a:t>  </a:t>
            </a:r>
          </a:p>
        </p:txBody>
      </p:sp>
      <p:sp>
        <p:nvSpPr>
          <p:cNvPr id="5" name="Rectangle 4"/>
          <p:cNvSpPr/>
          <p:nvPr/>
        </p:nvSpPr>
        <p:spPr>
          <a:xfrm>
            <a:off x="0" y="6133618"/>
            <a:ext cx="10665745" cy="523220"/>
          </a:xfrm>
          <a:prstGeom prst="rect">
            <a:avLst/>
          </a:prstGeom>
          <a:solidFill>
            <a:srgbClr val="8AC836"/>
          </a:solidFill>
        </p:spPr>
        <p:txBody>
          <a:bodyPr wrap="square">
            <a:spAutoFit/>
          </a:bodyPr>
          <a:lstStyle/>
          <a:p>
            <a:pPr algn="ctr"/>
            <a:r>
              <a:rPr lang="en-US" sz="2400" b="1" dirty="0">
                <a:solidFill>
                  <a:srgbClr val="1A3260"/>
                </a:solidFill>
                <a:latin typeface="Calibri" panose="020F0502020204030204" pitchFamily="34" charset="0"/>
              </a:rPr>
              <a:t> </a:t>
            </a:r>
            <a:r>
              <a:rPr lang="en-US" sz="2800" b="1" dirty="0">
                <a:solidFill>
                  <a:srgbClr val="1A3260"/>
                </a:solidFill>
                <a:latin typeface="Calibri" panose="020F0502020204030204" pitchFamily="34" charset="0"/>
              </a:rPr>
              <a:t>ERRORS CAN LEAD TO A FALSE RESULT!</a:t>
            </a:r>
            <a:endParaRPr lang="en-US" sz="2800" dirty="0">
              <a:solidFill>
                <a:prstClr val="black"/>
              </a:solidFill>
            </a:endParaRPr>
          </a:p>
        </p:txBody>
      </p:sp>
    </p:spTree>
    <p:extLst>
      <p:ext uri="{BB962C8B-B14F-4D97-AF65-F5344CB8AC3E}">
        <p14:creationId xmlns:p14="http://schemas.microsoft.com/office/powerpoint/2010/main" val="42593439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1"/>
            </p:custDataLst>
            <p:extLst>
              <p:ext uri="{D42A27DB-BD31-4B8C-83A1-F6EECF244321}">
                <p14:modId xmlns:p14="http://schemas.microsoft.com/office/powerpoint/2010/main" val="915955456"/>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4" name="Object 3" hidden="1"/>
                      <p:cNvPicPr/>
                      <p:nvPr/>
                    </p:nvPicPr>
                    <p:blipFill>
                      <a:blip r:embed="rId5"/>
                      <a:stretch>
                        <a:fillRect/>
                      </a:stretch>
                    </p:blipFill>
                    <p:spPr>
                      <a:xfrm>
                        <a:off x="2118" y="1589"/>
                        <a:ext cx="2116" cy="1587"/>
                      </a:xfrm>
                      <a:prstGeom prst="rect">
                        <a:avLst/>
                      </a:prstGeom>
                    </p:spPr>
                  </p:pic>
                </p:oleObj>
              </mc:Fallback>
            </mc:AlternateContent>
          </a:graphicData>
        </a:graphic>
      </p:graphicFrame>
      <p:pic>
        <p:nvPicPr>
          <p:cNvPr id="101379" name="Picture 3" descr="C:\Documents and Settings\evorderbruegge\Local Settings\Temporary Internet Files\Content.IE5\0HIIAC5I\16394[1].jpg"/>
          <p:cNvPicPr>
            <a:picLocks noChangeAspect="1" noChangeArrowheads="1"/>
          </p:cNvPicPr>
          <p:nvPr/>
        </p:nvPicPr>
        <p:blipFill>
          <a:blip r:embed="rId6"/>
          <a:srcRect/>
          <a:stretch>
            <a:fillRect/>
          </a:stretch>
        </p:blipFill>
        <p:spPr bwMode="auto">
          <a:xfrm>
            <a:off x="9387140" y="2838618"/>
            <a:ext cx="2804860" cy="1753038"/>
          </a:xfrm>
          <a:prstGeom prst="rect">
            <a:avLst/>
          </a:prstGeom>
          <a:noFill/>
        </p:spPr>
      </p:pic>
      <p:sp>
        <p:nvSpPr>
          <p:cNvPr id="3" name="Content Placeholder 2"/>
          <p:cNvSpPr>
            <a:spLocks noGrp="1"/>
          </p:cNvSpPr>
          <p:nvPr>
            <p:ph type="body" sz="quarter" idx="10"/>
          </p:nvPr>
        </p:nvSpPr>
        <p:spPr>
          <a:xfrm>
            <a:off x="647918" y="2013225"/>
            <a:ext cx="9336826" cy="3567769"/>
          </a:xfrm>
        </p:spPr>
        <p:txBody>
          <a:bodyPr/>
          <a:lstStyle/>
          <a:p>
            <a:pPr>
              <a:buNone/>
            </a:pPr>
            <a:r>
              <a:rPr lang="en-US" sz="3200" b="1" dirty="0"/>
              <a:t>Use the follow precautions when using a Sharps Box:</a:t>
            </a:r>
          </a:p>
          <a:p>
            <a:r>
              <a:rPr lang="en-US" b="1" dirty="0"/>
              <a:t>Only use the safety box to dispose the </a:t>
            </a:r>
            <a:r>
              <a:rPr lang="en-US" b="1" u="sng" dirty="0"/>
              <a:t>sharps and pipettes</a:t>
            </a:r>
          </a:p>
          <a:p>
            <a:r>
              <a:rPr lang="en-US" b="1" dirty="0"/>
              <a:t>Other waste (test tray, gloves, swab) can be burnt</a:t>
            </a:r>
          </a:p>
          <a:p>
            <a:r>
              <a:rPr lang="en-US" b="1" dirty="0"/>
              <a:t>Keep the box out of reach of children, in a place where it will not harm others. </a:t>
            </a:r>
          </a:p>
          <a:p>
            <a:r>
              <a:rPr lang="en-US" b="1" dirty="0"/>
              <a:t>Do not fill the Safety Box above the 'full' line.</a:t>
            </a:r>
          </a:p>
          <a:p>
            <a:r>
              <a:rPr lang="en-US" b="1" u="sng" dirty="0"/>
              <a:t>Do not </a:t>
            </a:r>
            <a:r>
              <a:rPr lang="en-US" b="1" dirty="0"/>
              <a:t>throw sharps in the normal household garbage.</a:t>
            </a:r>
          </a:p>
        </p:txBody>
      </p:sp>
      <p:sp>
        <p:nvSpPr>
          <p:cNvPr id="2" name="Title 1"/>
          <p:cNvSpPr>
            <a:spLocks noGrp="1"/>
          </p:cNvSpPr>
          <p:nvPr>
            <p:ph type="title"/>
          </p:nvPr>
        </p:nvSpPr>
        <p:spPr/>
        <p:txBody>
          <a:bodyPr/>
          <a:lstStyle/>
          <a:p>
            <a:r>
              <a:rPr lang="en-US" dirty="0">
                <a:solidFill>
                  <a:schemeClr val="bg1"/>
                </a:solidFill>
              </a:rPr>
              <a:t>Management of bio-waste</a:t>
            </a:r>
          </a:p>
        </p:txBody>
      </p:sp>
    </p:spTree>
    <p:extLst>
      <p:ext uri="{BB962C8B-B14F-4D97-AF65-F5344CB8AC3E}">
        <p14:creationId xmlns:p14="http://schemas.microsoft.com/office/powerpoint/2010/main" val="11262101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Title 1"/>
          <p:cNvSpPr>
            <a:spLocks noGrp="1"/>
          </p:cNvSpPr>
          <p:nvPr>
            <p:ph type="title" idx="4294967295"/>
          </p:nvPr>
        </p:nvSpPr>
        <p:spPr>
          <a:xfrm>
            <a:off x="0" y="411163"/>
            <a:ext cx="10972800" cy="681037"/>
          </a:xfrm>
          <a:prstGeom prst="rect">
            <a:avLst/>
          </a:prstGeom>
        </p:spPr>
        <p:txBody>
          <a:bodyPr/>
          <a:lstStyle/>
          <a:p>
            <a:pPr eaLnBrk="1" hangingPunct="1"/>
            <a:r>
              <a:rPr lang="en-US" sz="800"/>
              <a:t>.</a:t>
            </a:r>
          </a:p>
        </p:txBody>
      </p:sp>
      <p:sp>
        <p:nvSpPr>
          <p:cNvPr id="46084"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sp>
        <p:nvSpPr>
          <p:cNvPr id="46087" name="Rectangle 11"/>
          <p:cNvSpPr>
            <a:spLocks noChangeArrowheads="1"/>
          </p:cNvSpPr>
          <p:nvPr/>
        </p:nvSpPr>
        <p:spPr bwMode="auto">
          <a:xfrm>
            <a:off x="0" y="1253609"/>
            <a:ext cx="184666" cy="369332"/>
          </a:xfrm>
          <a:prstGeom prst="rect">
            <a:avLst/>
          </a:prstGeom>
          <a:noFill/>
          <a:ln w="9525">
            <a:noFill/>
            <a:miter lim="800000"/>
            <a:headEnd/>
            <a:tailEnd/>
          </a:ln>
        </p:spPr>
        <p:txBody>
          <a:bodyPr wrap="none" anchor="ctr">
            <a:spAutoFit/>
          </a:bodyPr>
          <a:lstStyle/>
          <a:p>
            <a:pPr defTabSz="457200" eaLnBrk="0" fontAlgn="base" hangingPunct="0">
              <a:spcBef>
                <a:spcPct val="0"/>
              </a:spcBef>
              <a:spcAft>
                <a:spcPct val="0"/>
              </a:spcAft>
            </a:pPr>
            <a:endParaRPr lang="en-US">
              <a:solidFill>
                <a:prstClr val="black"/>
              </a:solidFill>
              <a:cs typeface="Arial" pitchFamily="34" charset="0"/>
            </a:endParaRPr>
          </a:p>
        </p:txBody>
      </p:sp>
      <p:sp>
        <p:nvSpPr>
          <p:cNvPr id="12" name="Cloud Callout 11"/>
          <p:cNvSpPr/>
          <p:nvPr/>
        </p:nvSpPr>
        <p:spPr>
          <a:xfrm>
            <a:off x="2703151" y="1362133"/>
            <a:ext cx="8432800" cy="3962400"/>
          </a:xfrm>
          <a:prstGeom prst="cloudCallout">
            <a:avLst>
              <a:gd name="adj1" fmla="val -49609"/>
              <a:gd name="adj2" fmla="val 42708"/>
            </a:avLst>
          </a:prstGeom>
          <a:solidFill>
            <a:srgbClr val="8CC738"/>
          </a:solidFill>
          <a:ln w="444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200">
              <a:defRPr/>
            </a:pPr>
            <a:endParaRPr lang="en-US" sz="2000" dirty="0">
              <a:solidFill>
                <a:srgbClr val="063A73"/>
              </a:solidFill>
            </a:endParaRPr>
          </a:p>
        </p:txBody>
      </p:sp>
      <p:sp>
        <p:nvSpPr>
          <p:cNvPr id="46090" name="Rectangle 10"/>
          <p:cNvSpPr>
            <a:spLocks noChangeArrowheads="1"/>
          </p:cNvSpPr>
          <p:nvPr/>
        </p:nvSpPr>
        <p:spPr bwMode="auto">
          <a:xfrm>
            <a:off x="3442989" y="2277732"/>
            <a:ext cx="7440705" cy="2308324"/>
          </a:xfrm>
          <a:prstGeom prst="rect">
            <a:avLst/>
          </a:prstGeom>
          <a:noFill/>
          <a:ln w="9525">
            <a:noFill/>
            <a:miter lim="800000"/>
            <a:headEnd/>
            <a:tailEnd/>
          </a:ln>
        </p:spPr>
        <p:txBody>
          <a:bodyPr wrap="square">
            <a:spAutoFit/>
          </a:bodyPr>
          <a:lstStyle/>
          <a:p>
            <a:r>
              <a:rPr lang="en-US" sz="2400" b="1" dirty="0">
                <a:solidFill>
                  <a:srgbClr val="1B2F7F"/>
                </a:solidFill>
              </a:rPr>
              <a:t>In the coming months, the Child Health Program will arrange collection of your sharps box and dispose it in a proper way. </a:t>
            </a:r>
          </a:p>
          <a:p>
            <a:endParaRPr lang="en-US" sz="2400" b="1" dirty="0">
              <a:solidFill>
                <a:srgbClr val="1B2F7F"/>
              </a:solidFill>
            </a:endParaRPr>
          </a:p>
          <a:p>
            <a:r>
              <a:rPr lang="en-US" sz="2400" b="1" dirty="0">
                <a:solidFill>
                  <a:srgbClr val="1B2F7F"/>
                </a:solidFill>
              </a:rPr>
              <a:t>Do not dispose the content yourself! If your box starts getting full before – reach out to your mentor!</a:t>
            </a:r>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289" y="5012332"/>
            <a:ext cx="2048297" cy="1719543"/>
          </a:xfrm>
          <a:prstGeom prst="rect">
            <a:avLst/>
          </a:prstGeom>
        </p:spPr>
      </p:pic>
    </p:spTree>
    <p:extLst>
      <p:ext uri="{BB962C8B-B14F-4D97-AF65-F5344CB8AC3E}">
        <p14:creationId xmlns:p14="http://schemas.microsoft.com/office/powerpoint/2010/main" val="23406378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atin typeface="Calibri" panose="020F0502020204030204" pitchFamily="34" charset="0"/>
              </a:rPr>
              <a:t>Make sure you purchase high quality RDTs!</a:t>
            </a:r>
          </a:p>
        </p:txBody>
      </p:sp>
      <p:sp>
        <p:nvSpPr>
          <p:cNvPr id="4" name="Content Placeholder 3"/>
          <p:cNvSpPr>
            <a:spLocks noGrp="1"/>
          </p:cNvSpPr>
          <p:nvPr>
            <p:ph idx="4294967295"/>
          </p:nvPr>
        </p:nvSpPr>
        <p:spPr>
          <a:xfrm>
            <a:off x="1342239" y="2147602"/>
            <a:ext cx="10002838" cy="867930"/>
          </a:xfrm>
          <a:prstGeom prst="rect">
            <a:avLst/>
          </a:prstGeom>
        </p:spPr>
        <p:txBody>
          <a:bodyPr wrap="square">
            <a:spAutoFit/>
          </a:bodyPr>
          <a:lstStyle/>
          <a:p>
            <a:pPr marL="0" lvl="0" indent="0">
              <a:buNone/>
            </a:pPr>
            <a:r>
              <a:rPr lang="en-US" sz="2800" b="1" dirty="0">
                <a:solidFill>
                  <a:srgbClr val="767171"/>
                </a:solidFill>
                <a:latin typeface="Calibri" panose="020F0502020204030204" pitchFamily="34" charset="0"/>
              </a:rPr>
              <a:t>These are examples of RDT brands that evaluated and recommended by WHO for use.</a:t>
            </a:r>
          </a:p>
        </p:txBody>
      </p:sp>
      <p:pic>
        <p:nvPicPr>
          <p:cNvPr id="29698" name="Picture 2" descr="http://www.accessbio.net/eng/images/product/img_product01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39447"/>
            <a:ext cx="3683000" cy="2762251"/>
          </a:xfrm>
          <a:prstGeom prst="rect">
            <a:avLst/>
          </a:prstGeom>
          <a:noFill/>
          <a:extLst>
            <a:ext uri="{909E8E84-426E-40dd-AFC4-6F175D3DCCD1}">
              <a14:hiddenFill xmlns:a14="http://schemas.microsoft.com/office/drawing/2010/main" xmlns="">
                <a:solidFill>
                  <a:srgbClr val="FFFFFF"/>
                </a:solidFill>
              </a14:hiddenFill>
            </a:ext>
          </a:extLst>
        </p:spPr>
      </p:pic>
      <p:pic>
        <p:nvPicPr>
          <p:cNvPr id="296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71506" y="3399072"/>
            <a:ext cx="3937000" cy="2181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9703" name="Picture 7" descr="http://2.imimg.com/data2/SR/MN/MY-2463468/malaria-pf-pan-antigen-device-test-pmc-250x250.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29115" y="3724494"/>
            <a:ext cx="3175000" cy="184785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32840211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1168182" y="1382604"/>
            <a:ext cx="8599488" cy="4413250"/>
          </a:xfrm>
        </p:spPr>
        <p:txBody>
          <a:bodyPr/>
          <a:lstStyle/>
          <a:p>
            <a:pPr marL="514350" indent="-514350">
              <a:buFont typeface="+mj-lt"/>
              <a:buAutoNum type="arabicPeriod"/>
            </a:pPr>
            <a:r>
              <a:rPr lang="en-US" dirty="0">
                <a:solidFill>
                  <a:schemeClr val="bg2">
                    <a:lumMod val="25000"/>
                  </a:schemeClr>
                </a:solidFill>
              </a:rPr>
              <a:t>Is it possible to get a positive result if the patient doesn’t really have malaria?</a:t>
            </a:r>
          </a:p>
          <a:p>
            <a:pPr marL="514350" indent="-514350">
              <a:buFont typeface="+mj-lt"/>
              <a:buAutoNum type="arabicPeriod"/>
            </a:pPr>
            <a:r>
              <a:rPr lang="en-US" dirty="0">
                <a:solidFill>
                  <a:schemeClr val="bg2">
                    <a:lumMod val="25000"/>
                  </a:schemeClr>
                </a:solidFill>
              </a:rPr>
              <a:t>If I don’t have any buffer, can I use plain water or some other liquid to perform an RDT?</a:t>
            </a:r>
          </a:p>
          <a:p>
            <a:pPr marL="514350" indent="-514350">
              <a:buFont typeface="+mj-lt"/>
              <a:buAutoNum type="arabicPeriod"/>
            </a:pPr>
            <a:r>
              <a:rPr lang="en-US" dirty="0">
                <a:solidFill>
                  <a:schemeClr val="bg2">
                    <a:lumMod val="25000"/>
                  </a:schemeClr>
                </a:solidFill>
              </a:rPr>
              <a:t>What if the RDT result is negative but the patient still asks me for malaria medication?</a:t>
            </a:r>
          </a:p>
          <a:p>
            <a:pPr marL="514350" indent="-514350">
              <a:buFont typeface="+mj-lt"/>
              <a:buAutoNum type="arabicPeriod"/>
            </a:pPr>
            <a:r>
              <a:rPr lang="en-US" dirty="0">
                <a:solidFill>
                  <a:schemeClr val="bg2">
                    <a:lumMod val="25000"/>
                  </a:schemeClr>
                </a:solidFill>
              </a:rPr>
              <a:t>Why do I have to remove my gloves immediately after adding assay diluent to the RDT ?</a:t>
            </a:r>
          </a:p>
          <a:p>
            <a:pPr marL="514350" indent="-514350">
              <a:buFont typeface="+mj-lt"/>
              <a:buAutoNum type="arabicPeriod"/>
            </a:pPr>
            <a:r>
              <a:rPr lang="en-US" dirty="0">
                <a:solidFill>
                  <a:schemeClr val="bg2">
                    <a:lumMod val="25000"/>
                  </a:schemeClr>
                </a:solidFill>
              </a:rPr>
              <a:t>Is it OK to throw gloves, wrappers, and other waste material in the sharps box?</a:t>
            </a:r>
          </a:p>
          <a:p>
            <a:pPr marL="514350" indent="-514350">
              <a:buFont typeface="+mj-lt"/>
              <a:buAutoNum type="arabicPeriod"/>
            </a:pPr>
            <a:r>
              <a:rPr lang="en-US" dirty="0">
                <a:solidFill>
                  <a:schemeClr val="bg2">
                    <a:lumMod val="25000"/>
                  </a:schemeClr>
                </a:solidFill>
              </a:rPr>
              <a:t>Will I catch the commons strains of Malaria if I use a Pf only test?</a:t>
            </a:r>
          </a:p>
        </p:txBody>
      </p:sp>
      <p:sp>
        <p:nvSpPr>
          <p:cNvPr id="2" name="Title 1"/>
          <p:cNvSpPr>
            <a:spLocks noGrp="1"/>
          </p:cNvSpPr>
          <p:nvPr>
            <p:ph type="title"/>
          </p:nvPr>
        </p:nvSpPr>
        <p:spPr/>
        <p:txBody>
          <a:bodyPr/>
          <a:lstStyle/>
          <a:p>
            <a:r>
              <a:rPr lang="en-US" dirty="0">
                <a:solidFill>
                  <a:schemeClr val="bg1"/>
                </a:solidFill>
                <a:latin typeface="+mn-lt"/>
              </a:rPr>
              <a:t>Common questions about </a:t>
            </a:r>
            <a:r>
              <a:rPr lang="en-US" dirty="0" err="1">
                <a:solidFill>
                  <a:schemeClr val="bg1"/>
                </a:solidFill>
                <a:latin typeface="+mn-lt"/>
              </a:rPr>
              <a:t>mRDT</a:t>
            </a:r>
            <a:r>
              <a:rPr lang="en-US" dirty="0">
                <a:solidFill>
                  <a:schemeClr val="bg1"/>
                </a:solidFill>
                <a:latin typeface="+mn-lt"/>
              </a:rPr>
              <a:t> testing</a:t>
            </a:r>
          </a:p>
        </p:txBody>
      </p:sp>
    </p:spTree>
    <p:extLst>
      <p:ext uri="{BB962C8B-B14F-4D97-AF65-F5344CB8AC3E}">
        <p14:creationId xmlns:p14="http://schemas.microsoft.com/office/powerpoint/2010/main" val="160443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98175" y="1447926"/>
            <a:ext cx="7864692" cy="4413250"/>
          </a:xfrm>
        </p:spPr>
        <p:txBody>
          <a:bodyPr/>
          <a:lstStyle/>
          <a:p>
            <a:pPr marL="514350" indent="-514350">
              <a:buFont typeface="+mj-lt"/>
              <a:buAutoNum type="arabicPeriod"/>
            </a:pPr>
            <a:r>
              <a:rPr lang="en-US" dirty="0">
                <a:solidFill>
                  <a:srgbClr val="1B2F7F"/>
                </a:solidFill>
                <a:cs typeface="Times New Roman" panose="02020603050405020304" pitchFamily="18" charset="0"/>
              </a:rPr>
              <a:t>It is expensive and I cannot afford the test.</a:t>
            </a:r>
          </a:p>
          <a:p>
            <a:pPr marL="514350" indent="-514350">
              <a:buFont typeface="+mj-lt"/>
              <a:buAutoNum type="arabicPeriod"/>
            </a:pPr>
            <a:r>
              <a:rPr lang="en-US" dirty="0">
                <a:solidFill>
                  <a:srgbClr val="1B2F7F"/>
                </a:solidFill>
                <a:cs typeface="Times New Roman" panose="02020603050405020304" pitchFamily="18" charset="0"/>
              </a:rPr>
              <a:t>The blood is used for an HIV Test.</a:t>
            </a:r>
          </a:p>
          <a:p>
            <a:pPr marL="514350" indent="-514350">
              <a:buFont typeface="+mj-lt"/>
              <a:buAutoNum type="arabicPeriod"/>
            </a:pPr>
            <a:r>
              <a:rPr lang="en-US" dirty="0">
                <a:solidFill>
                  <a:srgbClr val="1B2F7F"/>
                </a:solidFill>
                <a:cs typeface="Times New Roman" panose="02020603050405020304" pitchFamily="18" charset="0"/>
              </a:rPr>
              <a:t>Blood is taken for </a:t>
            </a:r>
            <a:r>
              <a:rPr lang="en-US" u="sng" dirty="0">
                <a:solidFill>
                  <a:srgbClr val="1B2F7F"/>
                </a:solidFill>
                <a:cs typeface="Times New Roman" panose="02020603050405020304" pitchFamily="18" charset="0"/>
              </a:rPr>
              <a:t>witchcraft</a:t>
            </a:r>
          </a:p>
          <a:p>
            <a:pPr marL="514350" indent="-514350">
              <a:buFont typeface="+mj-lt"/>
              <a:buAutoNum type="arabicPeriod"/>
            </a:pPr>
            <a:r>
              <a:rPr lang="en-US" dirty="0">
                <a:solidFill>
                  <a:srgbClr val="1B2F7F"/>
                </a:solidFill>
              </a:rPr>
              <a:t>I don’t want to be pricked, too painful</a:t>
            </a:r>
          </a:p>
          <a:p>
            <a:pPr marL="514350" indent="-514350">
              <a:buFont typeface="+mj-lt"/>
              <a:buAutoNum type="arabicPeriod"/>
            </a:pPr>
            <a:r>
              <a:rPr lang="en-US" dirty="0">
                <a:solidFill>
                  <a:srgbClr val="1B2F7F"/>
                </a:solidFill>
                <a:cs typeface="Times New Roman" panose="02020603050405020304" pitchFamily="18" charset="0"/>
              </a:rPr>
              <a:t>I don’t trust you have enough knowledge and skill</a:t>
            </a:r>
          </a:p>
          <a:p>
            <a:pPr marL="514350" indent="-514350">
              <a:buFont typeface="+mj-lt"/>
              <a:buAutoNum type="arabicPeriod"/>
            </a:pPr>
            <a:r>
              <a:rPr lang="en-US" dirty="0">
                <a:solidFill>
                  <a:srgbClr val="1B2F7F"/>
                </a:solidFill>
                <a:cs typeface="Times New Roman" panose="02020603050405020304" pitchFamily="18" charset="0"/>
              </a:rPr>
              <a:t>This test if PF only – it doesn’t catch all types of malaria</a:t>
            </a:r>
          </a:p>
          <a:p>
            <a:pPr marL="514350" indent="-514350">
              <a:buFont typeface="+mj-lt"/>
              <a:buAutoNum type="arabicPeriod"/>
            </a:pPr>
            <a:r>
              <a:rPr lang="en-US" dirty="0">
                <a:solidFill>
                  <a:srgbClr val="1B2F7F"/>
                </a:solidFill>
              </a:rPr>
              <a:t>I don’t believe the results (Negative) because I know my child has malaria. </a:t>
            </a:r>
          </a:p>
          <a:p>
            <a:pPr marL="514350" indent="-514350">
              <a:buFont typeface="+mj-lt"/>
              <a:buAutoNum type="arabicPeriod"/>
            </a:pPr>
            <a:r>
              <a:rPr lang="en-US" dirty="0">
                <a:solidFill>
                  <a:srgbClr val="1B2F7F"/>
                </a:solidFill>
                <a:cs typeface="Times New Roman" panose="02020603050405020304" pitchFamily="18" charset="0"/>
              </a:rPr>
              <a:t>Any others?</a:t>
            </a:r>
          </a:p>
          <a:p>
            <a:pPr marL="0" indent="0">
              <a:buNone/>
            </a:pPr>
            <a:endParaRPr lang="en-US" dirty="0">
              <a:latin typeface="Times New Roman" panose="02020603050405020304" pitchFamily="18" charset="0"/>
              <a:cs typeface="Times New Roman" panose="02020603050405020304" pitchFamily="18" charset="0"/>
            </a:endParaRPr>
          </a:p>
          <a:p>
            <a:endParaRPr lang="en-US" dirty="0"/>
          </a:p>
          <a:p>
            <a:pPr marL="0" indent="0">
              <a:buNone/>
            </a:pPr>
            <a:endParaRPr lang="en-US" dirty="0"/>
          </a:p>
        </p:txBody>
      </p:sp>
      <p:sp>
        <p:nvSpPr>
          <p:cNvPr id="2" name="Title 1"/>
          <p:cNvSpPr>
            <a:spLocks noGrp="1"/>
          </p:cNvSpPr>
          <p:nvPr>
            <p:ph type="title"/>
          </p:nvPr>
        </p:nvSpPr>
        <p:spPr/>
        <p:txBody>
          <a:bodyPr/>
          <a:lstStyle/>
          <a:p>
            <a:r>
              <a:rPr lang="en-US" dirty="0">
                <a:solidFill>
                  <a:schemeClr val="bg1"/>
                </a:solidFill>
              </a:rPr>
              <a:t>Common objections </a:t>
            </a:r>
            <a:endParaRPr lang="en-US" sz="4000" dirty="0">
              <a:solidFill>
                <a:schemeClr val="bg1"/>
              </a:solidFill>
            </a:endParaRPr>
          </a:p>
        </p:txBody>
      </p:sp>
      <p:sp>
        <p:nvSpPr>
          <p:cNvPr id="6" name="Rounded Rectangle 5"/>
          <p:cNvSpPr/>
          <p:nvPr/>
        </p:nvSpPr>
        <p:spPr>
          <a:xfrm>
            <a:off x="8904302" y="2396358"/>
            <a:ext cx="3140554" cy="2657995"/>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a:solidFill>
                  <a:srgbClr val="1B2F7F"/>
                </a:solidFill>
              </a:rPr>
              <a:t>Common Objections:</a:t>
            </a:r>
          </a:p>
          <a:p>
            <a:pPr algn="ctr"/>
            <a:r>
              <a:rPr lang="en-US" sz="2400" b="1" dirty="0">
                <a:solidFill>
                  <a:srgbClr val="1B2F7F"/>
                </a:solidFill>
              </a:rPr>
              <a:t>Not wanting the test or not wanting to comply to results</a:t>
            </a:r>
          </a:p>
        </p:txBody>
      </p:sp>
    </p:spTree>
    <p:extLst>
      <p:ext uri="{BB962C8B-B14F-4D97-AF65-F5344CB8AC3E}">
        <p14:creationId xmlns:p14="http://schemas.microsoft.com/office/powerpoint/2010/main" val="179298167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Title 1"/>
          <p:cNvSpPr>
            <a:spLocks noGrp="1"/>
          </p:cNvSpPr>
          <p:nvPr>
            <p:ph type="title" idx="4294967295"/>
          </p:nvPr>
        </p:nvSpPr>
        <p:spPr>
          <a:xfrm>
            <a:off x="0" y="411163"/>
            <a:ext cx="10972800" cy="681037"/>
          </a:xfrm>
          <a:prstGeom prst="rect">
            <a:avLst/>
          </a:prstGeom>
        </p:spPr>
        <p:txBody>
          <a:bodyPr/>
          <a:lstStyle/>
          <a:p>
            <a:pPr eaLnBrk="1" hangingPunct="1"/>
            <a:r>
              <a:rPr lang="en-US" sz="800"/>
              <a:t>.</a:t>
            </a:r>
          </a:p>
        </p:txBody>
      </p:sp>
      <p:sp>
        <p:nvSpPr>
          <p:cNvPr id="46084"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sp>
        <p:nvSpPr>
          <p:cNvPr id="46087" name="Rectangle 11"/>
          <p:cNvSpPr>
            <a:spLocks noChangeArrowheads="1"/>
          </p:cNvSpPr>
          <p:nvPr/>
        </p:nvSpPr>
        <p:spPr bwMode="auto">
          <a:xfrm>
            <a:off x="0" y="1253609"/>
            <a:ext cx="184666" cy="369332"/>
          </a:xfrm>
          <a:prstGeom prst="rect">
            <a:avLst/>
          </a:prstGeom>
          <a:noFill/>
          <a:ln w="9525">
            <a:noFill/>
            <a:miter lim="800000"/>
            <a:headEnd/>
            <a:tailEnd/>
          </a:ln>
        </p:spPr>
        <p:txBody>
          <a:bodyPr wrap="none" anchor="ctr">
            <a:spAutoFit/>
          </a:bodyPr>
          <a:lstStyle/>
          <a:p>
            <a:pPr defTabSz="457200" eaLnBrk="0" fontAlgn="base" hangingPunct="0">
              <a:spcBef>
                <a:spcPct val="0"/>
              </a:spcBef>
              <a:spcAft>
                <a:spcPct val="0"/>
              </a:spcAft>
            </a:pPr>
            <a:endParaRPr lang="en-US" sz="1800">
              <a:solidFill>
                <a:prstClr val="black"/>
              </a:solidFill>
              <a:cs typeface="Arial" pitchFamily="34" charset="0"/>
            </a:endParaRPr>
          </a:p>
        </p:txBody>
      </p:sp>
      <p:sp>
        <p:nvSpPr>
          <p:cNvPr id="12" name="Cloud Callout 11"/>
          <p:cNvSpPr/>
          <p:nvPr/>
        </p:nvSpPr>
        <p:spPr>
          <a:xfrm>
            <a:off x="2703151" y="889153"/>
            <a:ext cx="8432800" cy="3962400"/>
          </a:xfrm>
          <a:prstGeom prst="cloudCallout">
            <a:avLst>
              <a:gd name="adj1" fmla="val -49609"/>
              <a:gd name="adj2" fmla="val 42708"/>
            </a:avLst>
          </a:prstGeom>
          <a:solidFill>
            <a:srgbClr val="8AC836"/>
          </a:solidFill>
          <a:ln w="44450">
            <a:solidFill>
              <a:srgbClr val="8CC73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200">
              <a:defRPr/>
            </a:pPr>
            <a:endParaRPr lang="en-US" sz="2000" dirty="0">
              <a:solidFill>
                <a:srgbClr val="063A73"/>
              </a:solidFill>
            </a:endParaRPr>
          </a:p>
        </p:txBody>
      </p:sp>
      <p:sp>
        <p:nvSpPr>
          <p:cNvPr id="46090" name="Rectangle 10"/>
          <p:cNvSpPr>
            <a:spLocks noChangeArrowheads="1"/>
          </p:cNvSpPr>
          <p:nvPr/>
        </p:nvSpPr>
        <p:spPr bwMode="auto">
          <a:xfrm>
            <a:off x="4044094" y="1927320"/>
            <a:ext cx="7440705" cy="1815882"/>
          </a:xfrm>
          <a:prstGeom prst="rect">
            <a:avLst/>
          </a:prstGeom>
          <a:noFill/>
          <a:ln w="9525">
            <a:noFill/>
            <a:miter lim="800000"/>
            <a:headEnd/>
            <a:tailEnd/>
          </a:ln>
        </p:spPr>
        <p:txBody>
          <a:bodyPr wrap="square">
            <a:spAutoFit/>
          </a:bodyPr>
          <a:lstStyle/>
          <a:p>
            <a:pPr defTabSz="457200">
              <a:defRPr/>
            </a:pPr>
            <a:r>
              <a:rPr lang="en-US" sz="2800" b="1" dirty="0">
                <a:solidFill>
                  <a:srgbClr val="1B2F7F"/>
                </a:solidFill>
                <a:latin typeface="Calibri" panose="020F0502020204030204" pitchFamily="34" charset="0"/>
                <a:cs typeface="Arial" pitchFamily="34" charset="0"/>
              </a:rPr>
              <a:t>Convince your clients to use the mRDT to:</a:t>
            </a:r>
          </a:p>
          <a:p>
            <a:pPr marL="288925" indent="-288925" defTabSz="457200">
              <a:buFont typeface="Wingdings" pitchFamily="2" charset="2"/>
              <a:buChar char="ü"/>
              <a:defRPr/>
            </a:pPr>
            <a:r>
              <a:rPr lang="en-US" sz="2800" b="1" dirty="0">
                <a:solidFill>
                  <a:srgbClr val="1B2F7F"/>
                </a:solidFill>
                <a:latin typeface="Calibri" panose="020F0502020204030204" pitchFamily="34" charset="0"/>
                <a:cs typeface="Arial" pitchFamily="34" charset="0"/>
              </a:rPr>
              <a:t>Ensure the correct diagnosis</a:t>
            </a:r>
          </a:p>
          <a:p>
            <a:pPr marL="288925" indent="-288925" defTabSz="457200">
              <a:buFont typeface="Wingdings" pitchFamily="2" charset="2"/>
              <a:buChar char="ü"/>
              <a:defRPr/>
            </a:pPr>
            <a:r>
              <a:rPr lang="en-US" sz="2800" b="1" dirty="0">
                <a:solidFill>
                  <a:srgbClr val="1B2F7F"/>
                </a:solidFill>
                <a:latin typeface="Calibri" panose="020F0502020204030204" pitchFamily="34" charset="0"/>
                <a:cs typeface="Arial" pitchFamily="34" charset="0"/>
              </a:rPr>
              <a:t>Get the proper treatment</a:t>
            </a:r>
          </a:p>
          <a:p>
            <a:pPr marL="288925" indent="-288925" defTabSz="457200">
              <a:buFont typeface="Wingdings" pitchFamily="2" charset="2"/>
              <a:buChar char="ü"/>
              <a:defRPr/>
            </a:pPr>
            <a:r>
              <a:rPr lang="en-US" sz="2800" b="1" dirty="0">
                <a:solidFill>
                  <a:srgbClr val="1B2F7F"/>
                </a:solidFill>
                <a:latin typeface="Calibri" panose="020F0502020204030204" pitchFamily="34" charset="0"/>
                <a:cs typeface="Arial" pitchFamily="34" charset="0"/>
              </a:rPr>
              <a:t>Prevent drug resistance</a:t>
            </a:r>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438" y="4851554"/>
            <a:ext cx="2048297" cy="1719543"/>
          </a:xfrm>
          <a:prstGeom prst="rect">
            <a:avLst/>
          </a:prstGeom>
        </p:spPr>
      </p:pic>
    </p:spTree>
    <p:extLst>
      <p:ext uri="{BB962C8B-B14F-4D97-AF65-F5344CB8AC3E}">
        <p14:creationId xmlns:p14="http://schemas.microsoft.com/office/powerpoint/2010/main" val="308816178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evorderbruegge\Local Settings\Temporary Internet Files\Content.IE5\OWDC6Z52\MC900437797[1].wmf"/>
          <p:cNvPicPr>
            <a:picLocks noChangeAspect="1" noChangeArrowheads="1"/>
          </p:cNvPicPr>
          <p:nvPr/>
        </p:nvPicPr>
        <p:blipFill>
          <a:blip r:embed="rId3"/>
          <a:srcRect/>
          <a:stretch>
            <a:fillRect/>
          </a:stretch>
        </p:blipFill>
        <p:spPr bwMode="auto">
          <a:xfrm>
            <a:off x="9684800" y="2386040"/>
            <a:ext cx="1630416" cy="1404315"/>
          </a:xfrm>
          <a:prstGeom prst="rect">
            <a:avLst/>
          </a:prstGeom>
          <a:noFill/>
          <a:ln w="9525">
            <a:noFill/>
            <a:miter lim="800000"/>
            <a:headEnd/>
            <a:tailEnd/>
          </a:ln>
        </p:spPr>
      </p:pic>
      <p:sp>
        <p:nvSpPr>
          <p:cNvPr id="4" name="Content Placeholder 2"/>
          <p:cNvSpPr txBox="1">
            <a:spLocks/>
          </p:cNvSpPr>
          <p:nvPr/>
        </p:nvSpPr>
        <p:spPr>
          <a:xfrm>
            <a:off x="796634" y="1894960"/>
            <a:ext cx="9264291" cy="3170583"/>
          </a:xfrm>
          <a:prstGeom prst="rect">
            <a:avLst/>
          </a:prstGeom>
        </p:spPr>
        <p:txBody>
          <a:bodyPr/>
          <a:lstStyle/>
          <a:p>
            <a:pPr marL="342900" indent="-342900" defTabSz="457200" fontAlgn="base">
              <a:spcBef>
                <a:spcPct val="20000"/>
              </a:spcBef>
              <a:spcAft>
                <a:spcPct val="0"/>
              </a:spcAft>
              <a:defRPr/>
            </a:pPr>
            <a:r>
              <a:rPr lang="en-US" sz="4000" b="1" dirty="0">
                <a:solidFill>
                  <a:schemeClr val="bg2">
                    <a:lumMod val="50000"/>
                  </a:schemeClr>
                </a:solidFill>
                <a:latin typeface="Calibri" panose="020F0502020204030204" pitchFamily="34" charset="0"/>
                <a:cs typeface="Arial" pitchFamily="34" charset="0"/>
              </a:rPr>
              <a:t>During this session, your focus is to:</a:t>
            </a:r>
          </a:p>
          <a:p>
            <a:pPr marL="347663" lvl="0" indent="-347663" defTabSz="457200" fontAlgn="base">
              <a:buFont typeface="Wingdings" pitchFamily="2" charset="2"/>
              <a:buChar char="q"/>
            </a:pPr>
            <a:r>
              <a:rPr lang="en-US" sz="3200" b="1" dirty="0">
                <a:solidFill>
                  <a:schemeClr val="bg2">
                    <a:lumMod val="50000"/>
                  </a:schemeClr>
                </a:solidFill>
                <a:latin typeface="Calibri" panose="020F0502020204030204" pitchFamily="34" charset="0"/>
                <a:cs typeface="Arial" pitchFamily="34" charset="0"/>
              </a:rPr>
              <a:t>Review treatment/referral for fever</a:t>
            </a:r>
          </a:p>
          <a:p>
            <a:pPr marL="342900" indent="-342900" defTabSz="457200" fontAlgn="base">
              <a:buFont typeface="Wingdings" pitchFamily="2" charset="2"/>
              <a:buChar char="q"/>
              <a:defRPr/>
            </a:pPr>
            <a:r>
              <a:rPr lang="en-US" sz="3200" b="1" dirty="0">
                <a:solidFill>
                  <a:schemeClr val="bg2">
                    <a:lumMod val="50000"/>
                  </a:schemeClr>
                </a:solidFill>
                <a:latin typeface="Calibri" panose="020F0502020204030204" pitchFamily="34" charset="0"/>
                <a:cs typeface="Arial" pitchFamily="34" charset="0"/>
              </a:rPr>
              <a:t>Make referrals for dangerous sickness</a:t>
            </a:r>
          </a:p>
          <a:p>
            <a:pPr marL="342900" indent="-342900" defTabSz="457200" fontAlgn="base">
              <a:buFont typeface="Wingdings" pitchFamily="2" charset="2"/>
              <a:buChar char="q"/>
              <a:defRPr/>
            </a:pPr>
            <a:r>
              <a:rPr lang="en-US" sz="3200" b="1" dirty="0">
                <a:solidFill>
                  <a:schemeClr val="bg2">
                    <a:lumMod val="50000"/>
                  </a:schemeClr>
                </a:solidFill>
                <a:latin typeface="Calibri" panose="020F0502020204030204" pitchFamily="34" charset="0"/>
                <a:cs typeface="Arial" pitchFamily="34" charset="0"/>
              </a:rPr>
              <a:t>Practice giving treatment instructions to clients</a:t>
            </a:r>
          </a:p>
          <a:p>
            <a:pPr marL="342900" indent="-342900" defTabSz="457200" fontAlgn="base">
              <a:spcBef>
                <a:spcPct val="20000"/>
              </a:spcBef>
              <a:spcAft>
                <a:spcPct val="0"/>
              </a:spcAft>
              <a:buFont typeface="Arial" pitchFamily="34" charset="0"/>
              <a:buChar char="•"/>
              <a:defRPr/>
            </a:pPr>
            <a:endParaRPr lang="en-US" sz="2800" dirty="0">
              <a:solidFill>
                <a:srgbClr val="063A73"/>
              </a:solidFill>
              <a:cs typeface="Arial" pitchFamily="34" charset="0"/>
            </a:endParaRPr>
          </a:p>
        </p:txBody>
      </p:sp>
      <p:sp>
        <p:nvSpPr>
          <p:cNvPr id="2" name="Title 1"/>
          <p:cNvSpPr>
            <a:spLocks noGrp="1"/>
          </p:cNvSpPr>
          <p:nvPr>
            <p:ph type="ctrTitle"/>
          </p:nvPr>
        </p:nvSpPr>
        <p:spPr/>
        <p:txBody>
          <a:bodyPr/>
          <a:lstStyle/>
          <a:p>
            <a:r>
              <a:rPr lang="en-US" sz="3600" b="1" dirty="0"/>
              <a:t>Session 4. Fever treatment guidelines</a:t>
            </a:r>
          </a:p>
        </p:txBody>
      </p:sp>
    </p:spTree>
    <p:extLst>
      <p:ext uri="{BB962C8B-B14F-4D97-AF65-F5344CB8AC3E}">
        <p14:creationId xmlns:p14="http://schemas.microsoft.com/office/powerpoint/2010/main" val="315968000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1"/>
            </p:custDataLst>
            <p:extLst>
              <p:ext uri="{D42A27DB-BD31-4B8C-83A1-F6EECF244321}">
                <p14:modId xmlns:p14="http://schemas.microsoft.com/office/powerpoint/2010/main" val="1754137438"/>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3" name="Object 2" hidden="1"/>
                      <p:cNvPicPr/>
                      <p:nvPr/>
                    </p:nvPicPr>
                    <p:blipFill>
                      <a:blip r:embed="rId5"/>
                      <a:stretch>
                        <a:fillRect/>
                      </a:stretch>
                    </p:blipFill>
                    <p:spPr>
                      <a:xfrm>
                        <a:off x="2118" y="1589"/>
                        <a:ext cx="2116" cy="1587"/>
                      </a:xfrm>
                      <a:prstGeom prst="rect">
                        <a:avLst/>
                      </a:prstGeom>
                    </p:spPr>
                  </p:pic>
                </p:oleObj>
              </mc:Fallback>
            </mc:AlternateContent>
          </a:graphicData>
        </a:graphic>
      </p:graphicFrame>
      <p:sp>
        <p:nvSpPr>
          <p:cNvPr id="4" name="Text Placeholder 3"/>
          <p:cNvSpPr>
            <a:spLocks noGrp="1"/>
          </p:cNvSpPr>
          <p:nvPr>
            <p:ph type="body" sz="quarter" idx="10"/>
          </p:nvPr>
        </p:nvSpPr>
        <p:spPr>
          <a:xfrm>
            <a:off x="679450" y="1824038"/>
            <a:ext cx="4747235" cy="4413250"/>
          </a:xfrm>
        </p:spPr>
        <p:txBody>
          <a:bodyPr/>
          <a:lstStyle/>
          <a:p>
            <a:r>
              <a:rPr lang="en-US" sz="3200" dirty="0">
                <a:solidFill>
                  <a:srgbClr val="767171"/>
                </a:solidFill>
                <a:latin typeface="Calibri" panose="020F0502020204030204" pitchFamily="34" charset="0"/>
                <a:ea typeface="Segoe UI" panose="020B0502040204020203" pitchFamily="34" charset="0"/>
                <a:cs typeface="Times New Roman" panose="02020603050405020304" pitchFamily="18" charset="0"/>
              </a:rPr>
              <a:t>If the RDT is POSITIVE and the child shows no danger signs THEN use step D and E on the fever page of the Sick Child Guide to treat Malaria.</a:t>
            </a:r>
          </a:p>
          <a:p>
            <a:endParaRPr lang="en-US" dirty="0"/>
          </a:p>
        </p:txBody>
      </p:sp>
      <p:sp>
        <p:nvSpPr>
          <p:cNvPr id="8" name="Title 7"/>
          <p:cNvSpPr>
            <a:spLocks noGrp="1"/>
          </p:cNvSpPr>
          <p:nvPr>
            <p:ph type="title"/>
          </p:nvPr>
        </p:nvSpPr>
        <p:spPr/>
        <p:txBody>
          <a:bodyPr>
            <a:normAutofit/>
          </a:bodyPr>
          <a:lstStyle/>
          <a:p>
            <a:r>
              <a:rPr lang="en-US" b="1" dirty="0">
                <a:latin typeface="Calibri" panose="020F0502020204030204" pitchFamily="34" charset="0"/>
              </a:rPr>
              <a:t>How to treat fever: a </a:t>
            </a:r>
            <a:r>
              <a:rPr lang="en-US" b="1" dirty="0">
                <a:solidFill>
                  <a:srgbClr val="00B050"/>
                </a:solidFill>
                <a:latin typeface="Calibri" panose="020F0502020204030204" pitchFamily="34" charset="0"/>
              </a:rPr>
              <a:t>positive </a:t>
            </a:r>
            <a:r>
              <a:rPr lang="en-US" b="1" dirty="0">
                <a:latin typeface="Calibri" panose="020F0502020204030204" pitchFamily="34" charset="0"/>
              </a:rPr>
              <a:t>RDT</a:t>
            </a:r>
          </a:p>
        </p:txBody>
      </p:sp>
      <p:sp>
        <p:nvSpPr>
          <p:cNvPr id="7" name="Content Placeholder 2"/>
          <p:cNvSpPr txBox="1">
            <a:spLocks/>
          </p:cNvSpPr>
          <p:nvPr/>
        </p:nvSpPr>
        <p:spPr>
          <a:xfrm>
            <a:off x="469901" y="2259005"/>
            <a:ext cx="6096000" cy="5230367"/>
          </a:xfrm>
          <a:prstGeom prst="rect">
            <a:avLst/>
          </a:prstGeom>
        </p:spPr>
        <p:txBody>
          <a:bodyP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buFont typeface="Wingdings 2" panose="05020102010507070707" pitchFamily="18" charset="2"/>
              <a:buNone/>
            </a:pPr>
            <a:endParaRPr lang="en-US" sz="3200" b="1" dirty="0">
              <a:latin typeface="Calibri" panose="020F0502020204030204" pitchFamily="34" charset="0"/>
              <a:ea typeface="Segoe UI" panose="020B0502040204020203" pitchFamily="34" charset="0"/>
              <a:cs typeface="Times New Roman" panose="02020603050405020304" pitchFamily="18" charset="0"/>
            </a:endParaRPr>
          </a:p>
          <a:p>
            <a:pPr marL="0" indent="0">
              <a:buFont typeface="Wingdings 2" panose="05020102010507070707" pitchFamily="18" charset="2"/>
              <a:buNone/>
            </a:pPr>
            <a:endParaRPr lang="en-US" sz="1000" b="1" dirty="0"/>
          </a:p>
          <a:p>
            <a:pPr marL="0" indent="0">
              <a:buFont typeface="Wingdings 2" panose="05020102010507070707" pitchFamily="18" charset="2"/>
              <a:buNone/>
            </a:pPr>
            <a:endParaRPr lang="en-US" sz="1000" b="1" dirty="0"/>
          </a:p>
        </p:txBody>
      </p:sp>
      <p:pic>
        <p:nvPicPr>
          <p:cNvPr id="5178" name="Picture 5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36337" y="1470729"/>
            <a:ext cx="5578786" cy="411026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24025405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a:buNone/>
            </a:pPr>
            <a:endParaRPr lang="en-US" dirty="0"/>
          </a:p>
          <a:p>
            <a:pPr>
              <a:buNone/>
            </a:pPr>
            <a:endParaRPr lang="en-US" dirty="0"/>
          </a:p>
        </p:txBody>
      </p:sp>
      <p:sp>
        <p:nvSpPr>
          <p:cNvPr id="2" name="Title 1"/>
          <p:cNvSpPr>
            <a:spLocks noGrp="1"/>
          </p:cNvSpPr>
          <p:nvPr>
            <p:ph type="title"/>
          </p:nvPr>
        </p:nvSpPr>
        <p:spPr/>
        <p:txBody>
          <a:bodyPr>
            <a:normAutofit/>
          </a:bodyPr>
          <a:lstStyle/>
          <a:p>
            <a:r>
              <a:rPr lang="en-US" sz="3600" b="1" dirty="0">
                <a:solidFill>
                  <a:schemeClr val="bg1"/>
                </a:solidFill>
                <a:latin typeface="Calibri" panose="020F0502020204030204" pitchFamily="34" charset="0"/>
              </a:rPr>
              <a:t>Day </a:t>
            </a:r>
            <a:r>
              <a:rPr lang="en-US" sz="3600" b="1" dirty="0">
                <a:latin typeface="Calibri" panose="020F0502020204030204" pitchFamily="34" charset="0"/>
              </a:rPr>
              <a:t>1</a:t>
            </a:r>
            <a:r>
              <a:rPr lang="en-US" sz="3600" b="1" dirty="0">
                <a:solidFill>
                  <a:schemeClr val="bg1"/>
                </a:solidFill>
                <a:latin typeface="Calibri" panose="020F0502020204030204" pitchFamily="34" charset="0"/>
              </a:rPr>
              <a:t> Review: Referral Game</a:t>
            </a:r>
          </a:p>
        </p:txBody>
      </p:sp>
      <p:sp>
        <p:nvSpPr>
          <p:cNvPr id="9" name="Rectangle 8"/>
          <p:cNvSpPr/>
          <p:nvPr/>
        </p:nvSpPr>
        <p:spPr>
          <a:xfrm>
            <a:off x="1662547" y="1737358"/>
            <a:ext cx="9136083" cy="954107"/>
          </a:xfrm>
          <a:prstGeom prst="rect">
            <a:avLst/>
          </a:prstGeom>
        </p:spPr>
        <p:txBody>
          <a:bodyPr wrap="square">
            <a:spAutoFit/>
          </a:bodyPr>
          <a:lstStyle/>
          <a:p>
            <a:pPr marL="457200" indent="-457200" defTabSz="457200">
              <a:buFont typeface="Wingdings" charset="2"/>
              <a:buChar char="§"/>
            </a:pPr>
            <a:r>
              <a:rPr lang="en-US" sz="2800" b="1" dirty="0">
                <a:solidFill>
                  <a:srgbClr val="767171"/>
                </a:solidFill>
                <a:latin typeface="Calibri" panose="020F0502020204030204" pitchFamily="34" charset="0"/>
              </a:rPr>
              <a:t>READ THE CASE and decide either </a:t>
            </a:r>
          </a:p>
          <a:p>
            <a:pPr marL="457200" indent="-457200" defTabSz="457200">
              <a:buFont typeface="Wingdings" charset="2"/>
              <a:buChar char="§"/>
            </a:pPr>
            <a:r>
              <a:rPr lang="en-US" sz="2800" b="1" dirty="0">
                <a:solidFill>
                  <a:srgbClr val="767171"/>
                </a:solidFill>
                <a:latin typeface="Calibri" panose="020F0502020204030204" pitchFamily="34" charset="0"/>
              </a:rPr>
              <a:t>REFERRAL or NO REFERRAL NEEDED.</a:t>
            </a:r>
          </a:p>
        </p:txBody>
      </p:sp>
      <p:sp>
        <p:nvSpPr>
          <p:cNvPr id="12" name="Rectangle 11"/>
          <p:cNvSpPr/>
          <p:nvPr/>
        </p:nvSpPr>
        <p:spPr>
          <a:xfrm>
            <a:off x="1662547" y="2667674"/>
            <a:ext cx="7148111" cy="523220"/>
          </a:xfrm>
          <a:prstGeom prst="rect">
            <a:avLst/>
          </a:prstGeom>
        </p:spPr>
        <p:txBody>
          <a:bodyPr wrap="none">
            <a:spAutoFit/>
          </a:bodyPr>
          <a:lstStyle/>
          <a:p>
            <a:pPr marL="457200" indent="-457200" defTabSz="457200">
              <a:buFont typeface="Wingdings" charset="2"/>
              <a:buChar char="§"/>
            </a:pPr>
            <a:r>
              <a:rPr lang="en-US" sz="2800" b="1" dirty="0">
                <a:solidFill>
                  <a:srgbClr val="767171"/>
                </a:solidFill>
                <a:latin typeface="Calibri" panose="020F0502020204030204" pitchFamily="34" charset="0"/>
              </a:rPr>
              <a:t>USE the Sick Child Guide to find the answer.</a:t>
            </a:r>
          </a:p>
        </p:txBody>
      </p:sp>
      <p:sp>
        <p:nvSpPr>
          <p:cNvPr id="13" name="Rectangle 12"/>
          <p:cNvSpPr/>
          <p:nvPr/>
        </p:nvSpPr>
        <p:spPr>
          <a:xfrm>
            <a:off x="1649588" y="3178215"/>
            <a:ext cx="8482847" cy="523220"/>
          </a:xfrm>
          <a:prstGeom prst="rect">
            <a:avLst/>
          </a:prstGeom>
        </p:spPr>
        <p:txBody>
          <a:bodyPr wrap="square">
            <a:spAutoFit/>
          </a:bodyPr>
          <a:lstStyle/>
          <a:p>
            <a:pPr marL="457200" indent="-457200" defTabSz="457200">
              <a:buFont typeface="Wingdings" charset="2"/>
              <a:buChar char="§"/>
            </a:pPr>
            <a:r>
              <a:rPr lang="en-US" sz="2800" b="1" dirty="0">
                <a:solidFill>
                  <a:srgbClr val="767171"/>
                </a:solidFill>
                <a:latin typeface="Calibri" panose="020F0502020204030204" pitchFamily="34" charset="0"/>
              </a:rPr>
              <a:t>Other trainees determine if the answer is correct.</a:t>
            </a:r>
          </a:p>
        </p:txBody>
      </p:sp>
      <p:sp>
        <p:nvSpPr>
          <p:cNvPr id="16" name="TextBox 15"/>
          <p:cNvSpPr txBox="1"/>
          <p:nvPr/>
        </p:nvSpPr>
        <p:spPr>
          <a:xfrm>
            <a:off x="2258701" y="3847246"/>
            <a:ext cx="7774380" cy="523220"/>
          </a:xfrm>
          <a:prstGeom prst="rect">
            <a:avLst/>
          </a:prstGeom>
          <a:noFill/>
        </p:spPr>
        <p:txBody>
          <a:bodyPr wrap="square" rtlCol="0">
            <a:spAutoFit/>
          </a:bodyPr>
          <a:lstStyle/>
          <a:p>
            <a:pPr defTabSz="457200"/>
            <a:r>
              <a:rPr lang="en-US" sz="2800" b="1" dirty="0">
                <a:solidFill>
                  <a:srgbClr val="1B2F7F"/>
                </a:solidFill>
                <a:latin typeface="Calibri" panose="020F0502020204030204" pitchFamily="34" charset="0"/>
              </a:rPr>
              <a:t>Practice with an example Case 1:</a:t>
            </a:r>
          </a:p>
        </p:txBody>
      </p:sp>
      <p:pic>
        <p:nvPicPr>
          <p:cNvPr id="18" name="Picture 2" descr="C:\Documents and Settings\evorderbruegge\Local Settings\Temporary Internet Files\Content.IE5\0HIIAC5I\questions_graphic[1].jpg"/>
          <p:cNvPicPr>
            <a:picLocks noChangeAspect="1" noChangeArrowheads="1"/>
          </p:cNvPicPr>
          <p:nvPr/>
        </p:nvPicPr>
        <p:blipFill>
          <a:blip r:embed="rId3"/>
          <a:srcRect/>
          <a:stretch>
            <a:fillRect/>
          </a:stretch>
        </p:blipFill>
        <p:spPr bwMode="auto">
          <a:xfrm>
            <a:off x="9616710" y="1782634"/>
            <a:ext cx="1762058" cy="1573478"/>
          </a:xfrm>
          <a:prstGeom prst="rect">
            <a:avLst/>
          </a:prstGeom>
          <a:noFill/>
        </p:spPr>
      </p:pic>
      <p:sp>
        <p:nvSpPr>
          <p:cNvPr id="19" name="Rounded Rectangle 18"/>
          <p:cNvSpPr/>
          <p:nvPr/>
        </p:nvSpPr>
        <p:spPr>
          <a:xfrm>
            <a:off x="1762545" y="4703738"/>
            <a:ext cx="5274666" cy="1231007"/>
          </a:xfrm>
          <a:prstGeom prst="roundRect">
            <a:avLst>
              <a:gd name="adj" fmla="val 9034"/>
            </a:avLst>
          </a:prstGeom>
          <a:solidFill>
            <a:srgbClr val="1B2F7F"/>
          </a:solidFill>
          <a:ln>
            <a:solidFill>
              <a:srgbClr val="1B2F7F"/>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defTabSz="457200">
              <a:lnSpc>
                <a:spcPct val="115000"/>
              </a:lnSpc>
            </a:pPr>
            <a:r>
              <a:rPr lang="en-US" sz="3200" b="1" dirty="0">
                <a:solidFill>
                  <a:srgbClr val="FFFFFF"/>
                </a:solidFill>
                <a:latin typeface="Calibri" panose="020F0502020204030204" pitchFamily="34" charset="0"/>
                <a:ea typeface="Times New Roman"/>
                <a:cs typeface="Times New Roman"/>
              </a:rPr>
              <a:t>COUGH LESS THAN 2 WEEKS </a:t>
            </a:r>
          </a:p>
          <a:p>
            <a:pPr defTabSz="457200">
              <a:lnSpc>
                <a:spcPct val="115000"/>
              </a:lnSpc>
            </a:pPr>
            <a:r>
              <a:rPr lang="en-US" sz="3200" b="1" dirty="0">
                <a:solidFill>
                  <a:srgbClr val="FFFFFF"/>
                </a:solidFill>
                <a:latin typeface="Calibri" panose="020F0502020204030204" pitchFamily="34" charset="0"/>
                <a:ea typeface="Times New Roman"/>
                <a:cs typeface="Times New Roman"/>
              </a:rPr>
              <a:t>WITH FAST BREATHING</a:t>
            </a:r>
            <a:endParaRPr lang="en-US" sz="3200" dirty="0">
              <a:solidFill>
                <a:srgbClr val="FFFFFF"/>
              </a:solidFill>
              <a:latin typeface="Calibri" panose="020F0502020204030204" pitchFamily="34" charset="0"/>
              <a:ea typeface="Calibri"/>
              <a:cs typeface="Times New Roman"/>
            </a:endParaRPr>
          </a:p>
        </p:txBody>
      </p:sp>
      <p:sp>
        <p:nvSpPr>
          <p:cNvPr id="20" name="Rounded Rectangle 19"/>
          <p:cNvSpPr/>
          <p:nvPr/>
        </p:nvSpPr>
        <p:spPr>
          <a:xfrm>
            <a:off x="7617288" y="4081759"/>
            <a:ext cx="1532382" cy="1049593"/>
          </a:xfrm>
          <a:prstGeom prst="roundRect">
            <a:avLst>
              <a:gd name="adj" fmla="val 9034"/>
            </a:avLst>
          </a:prstGeom>
          <a:solidFill>
            <a:srgbClr val="FF0000"/>
          </a:solidFill>
          <a:ln>
            <a:solidFill>
              <a:srgbClr val="FF0000"/>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lnSpc>
                <a:spcPct val="115000"/>
              </a:lnSpc>
              <a:spcBef>
                <a:spcPts val="1200"/>
              </a:spcBef>
            </a:pPr>
            <a:r>
              <a:rPr lang="en-US" sz="2800" b="1" dirty="0">
                <a:solidFill>
                  <a:schemeClr val="bg1"/>
                </a:solidFill>
                <a:latin typeface="Calibri" panose="020F0502020204030204" pitchFamily="34" charset="0"/>
                <a:ea typeface="Times New Roman"/>
                <a:cs typeface="Times New Roman"/>
              </a:rPr>
              <a:t>Refer?</a:t>
            </a:r>
            <a:endParaRPr lang="en-US" sz="2800" dirty="0">
              <a:solidFill>
                <a:schemeClr val="bg1"/>
              </a:solidFill>
              <a:latin typeface="Calibri" panose="020F0502020204030204" pitchFamily="34" charset="0"/>
              <a:ea typeface="Calibri"/>
              <a:cs typeface="Times New Roman"/>
            </a:endParaRPr>
          </a:p>
        </p:txBody>
      </p:sp>
      <p:sp>
        <p:nvSpPr>
          <p:cNvPr id="22" name="Rounded Rectangle 21"/>
          <p:cNvSpPr/>
          <p:nvPr/>
        </p:nvSpPr>
        <p:spPr>
          <a:xfrm>
            <a:off x="7617288" y="5270793"/>
            <a:ext cx="1571262" cy="1104523"/>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defTabSz="457200">
              <a:lnSpc>
                <a:spcPct val="115000"/>
              </a:lnSpc>
            </a:pPr>
            <a:r>
              <a:rPr lang="en-US" sz="2800" b="1" dirty="0">
                <a:solidFill>
                  <a:srgbClr val="1B2F7F"/>
                </a:solidFill>
                <a:latin typeface="Calibri" panose="020F0502020204030204" pitchFamily="34" charset="0"/>
                <a:ea typeface="Times New Roman"/>
                <a:cs typeface="Times New Roman"/>
              </a:rPr>
              <a:t>No </a:t>
            </a:r>
          </a:p>
          <a:p>
            <a:pPr defTabSz="457200">
              <a:lnSpc>
                <a:spcPct val="115000"/>
              </a:lnSpc>
            </a:pPr>
            <a:r>
              <a:rPr lang="en-US" sz="2800" b="1" dirty="0">
                <a:solidFill>
                  <a:srgbClr val="1B2F7F"/>
                </a:solidFill>
                <a:latin typeface="Calibri" panose="020F0502020204030204" pitchFamily="34" charset="0"/>
                <a:ea typeface="Times New Roman"/>
                <a:cs typeface="Times New Roman"/>
              </a:rPr>
              <a:t>referral?</a:t>
            </a:r>
            <a:endParaRPr lang="en-US" sz="2800" dirty="0">
              <a:solidFill>
                <a:srgbClr val="1B2F7F"/>
              </a:solidFill>
              <a:latin typeface="Calibri" panose="020F0502020204030204" pitchFamily="34" charset="0"/>
              <a:ea typeface="Calibri"/>
              <a:cs typeface="Times New Roman"/>
            </a:endParaRPr>
          </a:p>
        </p:txBody>
      </p:sp>
      <p:sp>
        <p:nvSpPr>
          <p:cNvPr id="4" name="Right Arrow 3"/>
          <p:cNvSpPr/>
          <p:nvPr/>
        </p:nvSpPr>
        <p:spPr>
          <a:xfrm rot="20267499">
            <a:off x="6803932" y="4496412"/>
            <a:ext cx="803512" cy="518318"/>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ight Arrow 22"/>
          <p:cNvSpPr/>
          <p:nvPr/>
        </p:nvSpPr>
        <p:spPr>
          <a:xfrm rot="1690894">
            <a:off x="6800813" y="5452207"/>
            <a:ext cx="803512" cy="518318"/>
          </a:xfrm>
          <a:prstGeom prst="rightArrow">
            <a:avLst/>
          </a:prstGeom>
          <a:solidFill>
            <a:srgbClr val="8AC836"/>
          </a:solidFill>
          <a:ln>
            <a:solidFill>
              <a:srgbClr val="8AC83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952602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596572" y="4767946"/>
            <a:ext cx="12825184" cy="2661339"/>
          </a:xfrm>
          <a:prstGeom prst="rect">
            <a:avLst/>
          </a:prstGeom>
        </p:spPr>
        <p:txBody>
          <a:bodyP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lvl="3">
              <a:buFont typeface="Courier New" pitchFamily="49" charset="0"/>
              <a:buChar char="o"/>
            </a:pPr>
            <a:endParaRPr lang="en-US" sz="2200" b="1" dirty="0">
              <a:solidFill>
                <a:srgbClr val="002060"/>
              </a:solidFill>
              <a:latin typeface="Calibri" panose="020F0502020204030204" pitchFamily="34" charset="0"/>
              <a:ea typeface="Segoe UI" panose="020B0502040204020203" pitchFamily="34" charset="0"/>
              <a:cs typeface="Times New Roman" panose="02020603050405020304" pitchFamily="18" charset="0"/>
            </a:endParaRPr>
          </a:p>
          <a:p>
            <a:pPr marL="0" indent="0">
              <a:buFont typeface="Wingdings 2" panose="05020102010507070707" pitchFamily="18" charset="2"/>
              <a:buNone/>
            </a:pPr>
            <a:endParaRPr lang="en-US" sz="2800" b="1" dirty="0">
              <a:latin typeface="Calibri" panose="020F0502020204030204" pitchFamily="34" charset="0"/>
              <a:ea typeface="Segoe UI" panose="020B0502040204020203" pitchFamily="34" charset="0"/>
              <a:cs typeface="Times New Roman" panose="02020603050405020304" pitchFamily="18" charset="0"/>
            </a:endParaRPr>
          </a:p>
          <a:p>
            <a:pPr marL="0" indent="0">
              <a:buFont typeface="Wingdings 2" panose="05020102010507070707" pitchFamily="18" charset="2"/>
              <a:buNone/>
            </a:pPr>
            <a:endParaRPr lang="en-US" sz="900" b="1" dirty="0"/>
          </a:p>
          <a:p>
            <a:pPr marL="0" indent="0">
              <a:buFont typeface="Wingdings 2" panose="05020102010507070707" pitchFamily="18" charset="2"/>
              <a:buNone/>
            </a:pPr>
            <a:endParaRPr lang="en-US" sz="900" b="1" dirty="0"/>
          </a:p>
        </p:txBody>
      </p:sp>
      <p:sp>
        <p:nvSpPr>
          <p:cNvPr id="3" name="Title 2"/>
          <p:cNvSpPr>
            <a:spLocks noGrp="1"/>
          </p:cNvSpPr>
          <p:nvPr>
            <p:ph type="title"/>
          </p:nvPr>
        </p:nvSpPr>
        <p:spPr/>
        <p:txBody>
          <a:bodyPr/>
          <a:lstStyle/>
          <a:p>
            <a:r>
              <a:rPr lang="en-US" dirty="0"/>
              <a:t>Fever and malaria dosage instructions</a:t>
            </a:r>
          </a:p>
        </p:txBody>
      </p:sp>
      <p:sp>
        <p:nvSpPr>
          <p:cNvPr id="7" name="Rounded Rectangle 6"/>
          <p:cNvSpPr/>
          <p:nvPr/>
        </p:nvSpPr>
        <p:spPr>
          <a:xfrm>
            <a:off x="409571" y="1441330"/>
            <a:ext cx="3400790" cy="2353728"/>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rgbClr val="002060"/>
                </a:solidFill>
                <a:latin typeface="Calibri" panose="020F0502020204030204" pitchFamily="34" charset="0"/>
                <a:ea typeface="Segoe UI" panose="020B0502040204020203" pitchFamily="34" charset="0"/>
                <a:cs typeface="Times New Roman" panose="02020603050405020304" pitchFamily="18" charset="0"/>
              </a:rPr>
              <a:t>Children between 4 months and 3 years:</a:t>
            </a:r>
          </a:p>
          <a:p>
            <a:pPr algn="ctr"/>
            <a:r>
              <a:rPr lang="en-US" sz="2800" b="1" dirty="0">
                <a:solidFill>
                  <a:srgbClr val="002060"/>
                </a:solidFill>
                <a:latin typeface="Calibri" panose="020F0502020204030204" pitchFamily="34" charset="0"/>
                <a:ea typeface="Segoe UI" panose="020B0502040204020203" pitchFamily="34" charset="0"/>
                <a:cs typeface="Times New Roman" panose="02020603050405020304" pitchFamily="18" charset="0"/>
              </a:rPr>
              <a:t> </a:t>
            </a:r>
          </a:p>
          <a:p>
            <a:pPr marL="0" lvl="3" algn="ctr"/>
            <a:r>
              <a:rPr lang="en-US" sz="2400" b="1" dirty="0">
                <a:solidFill>
                  <a:srgbClr val="002060"/>
                </a:solidFill>
                <a:latin typeface="Calibri" panose="020F0502020204030204" pitchFamily="34" charset="0"/>
                <a:ea typeface="Segoe UI" panose="020B0502040204020203" pitchFamily="34" charset="0"/>
                <a:cs typeface="Times New Roman" panose="02020603050405020304" pitchFamily="18" charset="0"/>
              </a:rPr>
              <a:t>1 tablet twice a day for 3 days</a:t>
            </a:r>
          </a:p>
        </p:txBody>
      </p:sp>
      <p:sp>
        <p:nvSpPr>
          <p:cNvPr id="8" name="Rounded Rectangle 7"/>
          <p:cNvSpPr/>
          <p:nvPr/>
        </p:nvSpPr>
        <p:spPr>
          <a:xfrm>
            <a:off x="427500" y="4133730"/>
            <a:ext cx="3400790" cy="2320857"/>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rgbClr val="002060"/>
                </a:solidFill>
                <a:latin typeface="Calibri" panose="020F0502020204030204" pitchFamily="34" charset="0"/>
                <a:ea typeface="Segoe UI" panose="020B0502040204020203" pitchFamily="34" charset="0"/>
                <a:cs typeface="Times New Roman" panose="02020603050405020304" pitchFamily="18" charset="0"/>
              </a:rPr>
              <a:t>Children between 3 years and 7 years:</a:t>
            </a:r>
          </a:p>
          <a:p>
            <a:pPr algn="ctr"/>
            <a:r>
              <a:rPr lang="en-US" sz="2800" b="1" dirty="0">
                <a:solidFill>
                  <a:srgbClr val="002060"/>
                </a:solidFill>
                <a:latin typeface="Calibri" panose="020F0502020204030204" pitchFamily="34" charset="0"/>
                <a:ea typeface="Segoe UI" panose="020B0502040204020203" pitchFamily="34" charset="0"/>
                <a:cs typeface="Times New Roman" panose="02020603050405020304" pitchFamily="18" charset="0"/>
              </a:rPr>
              <a:t> </a:t>
            </a:r>
          </a:p>
          <a:p>
            <a:pPr marL="0" lvl="3" algn="ctr"/>
            <a:r>
              <a:rPr lang="en-US" sz="2400" b="1" dirty="0">
                <a:solidFill>
                  <a:srgbClr val="002060"/>
                </a:solidFill>
                <a:latin typeface="Calibri" panose="020F0502020204030204" pitchFamily="34" charset="0"/>
                <a:ea typeface="Segoe UI" panose="020B0502040204020203" pitchFamily="34" charset="0"/>
                <a:cs typeface="Times New Roman" panose="02020603050405020304" pitchFamily="18" charset="0"/>
              </a:rPr>
              <a:t>2 tablets twice a day for 3 days</a:t>
            </a:r>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3956" y="1895474"/>
            <a:ext cx="7325112" cy="339868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27528142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pPr marL="228600" lvl="3">
              <a:spcBef>
                <a:spcPts val="1000"/>
              </a:spcBef>
            </a:pPr>
            <a:r>
              <a:rPr lang="en-US" sz="3200" dirty="0">
                <a:solidFill>
                  <a:srgbClr val="767171"/>
                </a:solidFill>
                <a:latin typeface="Calibri" panose="020F0502020204030204" pitchFamily="34" charset="0"/>
                <a:ea typeface="Segoe UI" panose="020B0502040204020203" pitchFamily="34" charset="0"/>
                <a:cs typeface="Times New Roman" panose="02020603050405020304" pitchFamily="18" charset="0"/>
              </a:rPr>
              <a:t>When explaining the dosing instructions – remember to also counsel the caregiver on good treatment practices</a:t>
            </a:r>
          </a:p>
          <a:p>
            <a:endParaRPr lang="en-US" dirty="0"/>
          </a:p>
        </p:txBody>
      </p:sp>
      <p:sp>
        <p:nvSpPr>
          <p:cNvPr id="5" name="Content Placeholder 2"/>
          <p:cNvSpPr txBox="1">
            <a:spLocks/>
          </p:cNvSpPr>
          <p:nvPr/>
        </p:nvSpPr>
        <p:spPr>
          <a:xfrm>
            <a:off x="-316592" y="4345304"/>
            <a:ext cx="12825184" cy="2661339"/>
          </a:xfrm>
          <a:prstGeom prst="rect">
            <a:avLst/>
          </a:prstGeom>
        </p:spPr>
        <p:txBody>
          <a:bodyP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buFont typeface="Wingdings 2" panose="05020102010507070707" pitchFamily="18" charset="2"/>
              <a:buNone/>
            </a:pPr>
            <a:endParaRPr lang="en-US" sz="4000" b="1" dirty="0">
              <a:latin typeface="Calibri" panose="020F0502020204030204" pitchFamily="34" charset="0"/>
              <a:ea typeface="Segoe UI" panose="020B0502040204020203" pitchFamily="34" charset="0"/>
              <a:cs typeface="Times New Roman" panose="02020603050405020304" pitchFamily="18" charset="0"/>
            </a:endParaRPr>
          </a:p>
          <a:p>
            <a:pPr marL="0" indent="0">
              <a:buFont typeface="Wingdings 2" panose="05020102010507070707" pitchFamily="18" charset="2"/>
              <a:buNone/>
            </a:pPr>
            <a:endParaRPr lang="en-US" sz="1100" b="1" dirty="0"/>
          </a:p>
          <a:p>
            <a:pPr marL="0" indent="0">
              <a:buFont typeface="Wingdings 2" panose="05020102010507070707" pitchFamily="18" charset="2"/>
              <a:buNone/>
            </a:pPr>
            <a:endParaRPr lang="en-US" sz="1100" b="1" dirty="0"/>
          </a:p>
        </p:txBody>
      </p:sp>
      <p:sp>
        <p:nvSpPr>
          <p:cNvPr id="4" name="Title 3"/>
          <p:cNvSpPr>
            <a:spLocks noGrp="1"/>
          </p:cNvSpPr>
          <p:nvPr>
            <p:ph type="title"/>
          </p:nvPr>
        </p:nvSpPr>
        <p:spPr/>
        <p:txBody>
          <a:bodyPr/>
          <a:lstStyle/>
          <a:p>
            <a:r>
              <a:rPr lang="en-US" dirty="0"/>
              <a:t>Caregiver advice</a:t>
            </a:r>
          </a:p>
        </p:txBody>
      </p:sp>
      <p:pic>
        <p:nvPicPr>
          <p:cNvPr id="7" name="Picture 6"/>
          <p:cNvPicPr>
            <a:picLocks noChangeAspect="1"/>
          </p:cNvPicPr>
          <p:nvPr/>
        </p:nvPicPr>
        <p:blipFill rotWithShape="1">
          <a:blip r:embed="rId3"/>
          <a:srcRect t="72344"/>
          <a:stretch/>
        </p:blipFill>
        <p:spPr>
          <a:xfrm>
            <a:off x="502690" y="3541058"/>
            <a:ext cx="10888379" cy="209176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259428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a:buClr>
                <a:schemeClr val="bg2">
                  <a:lumMod val="50000"/>
                </a:schemeClr>
              </a:buClr>
            </a:pPr>
            <a:r>
              <a:rPr lang="en-US" b="1" dirty="0">
                <a:solidFill>
                  <a:srgbClr val="767171"/>
                </a:solidFill>
                <a:latin typeface="Calibri" panose="020F0502020204030204" pitchFamily="34" charset="0"/>
                <a:ea typeface="Segoe UI" panose="020B0502040204020203" pitchFamily="34" charset="0"/>
                <a:cs typeface="Times New Roman" panose="02020603050405020304" pitchFamily="18" charset="0"/>
              </a:rPr>
              <a:t>If the RDT is </a:t>
            </a:r>
            <a:r>
              <a:rPr lang="en-US" b="1" dirty="0">
                <a:solidFill>
                  <a:srgbClr val="FF0000"/>
                </a:solidFill>
                <a:latin typeface="Calibri" panose="020F0502020204030204" pitchFamily="34" charset="0"/>
                <a:ea typeface="Segoe UI" panose="020B0502040204020203" pitchFamily="34" charset="0"/>
                <a:cs typeface="Times New Roman" panose="02020603050405020304" pitchFamily="18" charset="0"/>
              </a:rPr>
              <a:t>NEGATIVE</a:t>
            </a:r>
            <a:r>
              <a:rPr lang="en-US" b="1" dirty="0">
                <a:solidFill>
                  <a:srgbClr val="767171"/>
                </a:solidFill>
                <a:latin typeface="Calibri" panose="020F0502020204030204" pitchFamily="34" charset="0"/>
                <a:ea typeface="Segoe UI" panose="020B0502040204020203" pitchFamily="34" charset="0"/>
                <a:cs typeface="Times New Roman" panose="02020603050405020304" pitchFamily="18" charset="0"/>
              </a:rPr>
              <a:t> then the child DOES NOT have malaria.</a:t>
            </a:r>
          </a:p>
          <a:p>
            <a:pPr>
              <a:buClr>
                <a:schemeClr val="bg2">
                  <a:lumMod val="50000"/>
                </a:schemeClr>
              </a:buClr>
            </a:pPr>
            <a:r>
              <a:rPr lang="en-US" b="1" dirty="0">
                <a:solidFill>
                  <a:srgbClr val="767171"/>
                </a:solidFill>
                <a:latin typeface="Calibri" panose="020F0502020204030204" pitchFamily="34" charset="0"/>
                <a:ea typeface="Segoe UI" panose="020B0502040204020203" pitchFamily="34" charset="0"/>
                <a:cs typeface="Times New Roman" panose="02020603050405020304" pitchFamily="18" charset="0"/>
              </a:rPr>
              <a:t>They need to be assessed for the cause of fever at a health </a:t>
            </a:r>
            <a:r>
              <a:rPr lang="en-US" b="1" dirty="0" err="1">
                <a:solidFill>
                  <a:srgbClr val="767171"/>
                </a:solidFill>
                <a:latin typeface="Calibri" panose="020F0502020204030204" pitchFamily="34" charset="0"/>
                <a:ea typeface="Segoe UI" panose="020B0502040204020203" pitchFamily="34" charset="0"/>
                <a:cs typeface="Times New Roman" panose="02020603050405020304" pitchFamily="18" charset="0"/>
              </a:rPr>
              <a:t>centre</a:t>
            </a:r>
            <a:r>
              <a:rPr lang="en-US" b="1" dirty="0">
                <a:solidFill>
                  <a:srgbClr val="767171"/>
                </a:solidFill>
                <a:latin typeface="Calibri" panose="020F0502020204030204" pitchFamily="34" charset="0"/>
                <a:ea typeface="Segoe UI" panose="020B0502040204020203" pitchFamily="34" charset="0"/>
                <a:cs typeface="Times New Roman" panose="02020603050405020304" pitchFamily="18" charset="0"/>
              </a:rPr>
              <a:t>.</a:t>
            </a:r>
          </a:p>
          <a:p>
            <a:pPr>
              <a:buClr>
                <a:schemeClr val="bg2">
                  <a:lumMod val="50000"/>
                </a:schemeClr>
              </a:buClr>
            </a:pPr>
            <a:r>
              <a:rPr lang="en-US" b="1" dirty="0">
                <a:solidFill>
                  <a:srgbClr val="767171"/>
                </a:solidFill>
                <a:latin typeface="Calibri" panose="020F0502020204030204" pitchFamily="34" charset="0"/>
                <a:ea typeface="Segoe UI" panose="020B0502040204020203" pitchFamily="34" charset="0"/>
                <a:cs typeface="Times New Roman" panose="02020603050405020304" pitchFamily="18" charset="0"/>
              </a:rPr>
              <a:t>Give first dose of </a:t>
            </a:r>
            <a:r>
              <a:rPr lang="en-US" b="1" dirty="0" err="1">
                <a:solidFill>
                  <a:srgbClr val="767171"/>
                </a:solidFill>
                <a:latin typeface="Calibri" panose="020F0502020204030204" pitchFamily="34" charset="0"/>
                <a:ea typeface="Segoe UI" panose="020B0502040204020203" pitchFamily="34" charset="0"/>
                <a:cs typeface="Times New Roman" panose="02020603050405020304" pitchFamily="18" charset="0"/>
              </a:rPr>
              <a:t>paracetamol</a:t>
            </a:r>
            <a:r>
              <a:rPr lang="en-US" b="1" dirty="0">
                <a:solidFill>
                  <a:srgbClr val="767171"/>
                </a:solidFill>
                <a:latin typeface="Calibri" panose="020F0502020204030204" pitchFamily="34" charset="0"/>
                <a:ea typeface="Segoe UI" panose="020B0502040204020203" pitchFamily="34" charset="0"/>
                <a:cs typeface="Times New Roman" panose="02020603050405020304" pitchFamily="18" charset="0"/>
              </a:rPr>
              <a:t> and refer</a:t>
            </a:r>
          </a:p>
          <a:p>
            <a:pPr>
              <a:buClr>
                <a:schemeClr val="bg2">
                  <a:lumMod val="50000"/>
                </a:schemeClr>
              </a:buClr>
            </a:pPr>
            <a:r>
              <a:rPr lang="en-US" b="1" dirty="0">
                <a:solidFill>
                  <a:srgbClr val="767171"/>
                </a:solidFill>
                <a:latin typeface="Calibri" panose="020F0502020204030204" pitchFamily="34" charset="0"/>
                <a:ea typeface="Segoe UI" panose="020B0502040204020203" pitchFamily="34" charset="0"/>
                <a:cs typeface="Times New Roman" panose="02020603050405020304" pitchFamily="18" charset="0"/>
              </a:rPr>
              <a:t>For any other danger sign – </a:t>
            </a:r>
            <a:r>
              <a:rPr lang="en-US" b="1" dirty="0">
                <a:solidFill>
                  <a:srgbClr val="FF0000"/>
                </a:solidFill>
                <a:latin typeface="Calibri" panose="020F0502020204030204" pitchFamily="34" charset="0"/>
                <a:ea typeface="Segoe UI" panose="020B0502040204020203" pitchFamily="34" charset="0"/>
                <a:cs typeface="Times New Roman" panose="02020603050405020304" pitchFamily="18" charset="0"/>
              </a:rPr>
              <a:t>REFER IMMEDIATELY! </a:t>
            </a:r>
          </a:p>
          <a:p>
            <a:endParaRPr lang="en-US" dirty="0"/>
          </a:p>
        </p:txBody>
      </p:sp>
      <p:sp>
        <p:nvSpPr>
          <p:cNvPr id="8" name="Title 7"/>
          <p:cNvSpPr>
            <a:spLocks noGrp="1"/>
          </p:cNvSpPr>
          <p:nvPr>
            <p:ph type="title"/>
          </p:nvPr>
        </p:nvSpPr>
        <p:spPr/>
        <p:txBody>
          <a:bodyPr>
            <a:normAutofit/>
          </a:bodyPr>
          <a:lstStyle/>
          <a:p>
            <a:r>
              <a:rPr lang="en-US" dirty="0">
                <a:latin typeface="Calibri" panose="020F0502020204030204" pitchFamily="34" charset="0"/>
              </a:rPr>
              <a:t>How to treat fever: a </a:t>
            </a:r>
            <a:r>
              <a:rPr lang="en-US" dirty="0">
                <a:solidFill>
                  <a:srgbClr val="FF0000"/>
                </a:solidFill>
                <a:latin typeface="Calibri" panose="020F0502020204030204" pitchFamily="34" charset="0"/>
              </a:rPr>
              <a:t>negative</a:t>
            </a:r>
            <a:r>
              <a:rPr lang="en-US" dirty="0">
                <a:solidFill>
                  <a:srgbClr val="00B050"/>
                </a:solidFill>
                <a:latin typeface="Calibri" panose="020F0502020204030204" pitchFamily="34" charset="0"/>
              </a:rPr>
              <a:t> </a:t>
            </a:r>
            <a:r>
              <a:rPr lang="en-US" dirty="0">
                <a:latin typeface="Calibri" panose="020F0502020204030204" pitchFamily="34" charset="0"/>
              </a:rPr>
              <a:t>RDT</a:t>
            </a:r>
            <a:endParaRPr lang="en-US" b="1" dirty="0">
              <a:latin typeface="Calibri" panose="020F0502020204030204" pitchFamily="34" charset="0"/>
            </a:endParaRPr>
          </a:p>
        </p:txBody>
      </p:sp>
      <p:sp>
        <p:nvSpPr>
          <p:cNvPr id="4" name="Rectangle 3"/>
          <p:cNvSpPr/>
          <p:nvPr/>
        </p:nvSpPr>
        <p:spPr>
          <a:xfrm>
            <a:off x="2450353" y="5976471"/>
            <a:ext cx="642471" cy="298823"/>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779494" y="5242112"/>
            <a:ext cx="8275890" cy="928594"/>
          </a:xfrm>
          <a:prstGeom prst="rect">
            <a:avLst/>
          </a:prstGeom>
          <a:ln w="38100" cmpd="sng">
            <a:solidFill>
              <a:srgbClr val="8AC836"/>
            </a:solidFill>
          </a:ln>
        </p:spPr>
      </p:pic>
    </p:spTree>
    <p:extLst>
      <p:ext uri="{BB962C8B-B14F-4D97-AF65-F5344CB8AC3E}">
        <p14:creationId xmlns:p14="http://schemas.microsoft.com/office/powerpoint/2010/main" val="127293319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Paracetamol</a:t>
            </a:r>
            <a:r>
              <a:rPr lang="en-US" dirty="0"/>
              <a:t>/</a:t>
            </a:r>
            <a:r>
              <a:rPr lang="en-US" dirty="0" err="1"/>
              <a:t>Panadol</a:t>
            </a:r>
            <a:r>
              <a:rPr lang="en-US" dirty="0"/>
              <a:t> Dosage</a:t>
            </a:r>
          </a:p>
        </p:txBody>
      </p:sp>
      <p:pic>
        <p:nvPicPr>
          <p:cNvPr id="3" name="Picture 2"/>
          <p:cNvPicPr>
            <a:picLocks noChangeAspect="1"/>
          </p:cNvPicPr>
          <p:nvPr/>
        </p:nvPicPr>
        <p:blipFill rotWithShape="1">
          <a:blip r:embed="rId2"/>
          <a:srcRect r="44248"/>
          <a:stretch/>
        </p:blipFill>
        <p:spPr>
          <a:xfrm>
            <a:off x="493707" y="3103642"/>
            <a:ext cx="6308791" cy="2792231"/>
          </a:xfrm>
          <a:prstGeom prst="rect">
            <a:avLst/>
          </a:prstGeom>
        </p:spPr>
      </p:pic>
      <p:sp>
        <p:nvSpPr>
          <p:cNvPr id="4" name="TextBox 3"/>
          <p:cNvSpPr txBox="1"/>
          <p:nvPr/>
        </p:nvSpPr>
        <p:spPr>
          <a:xfrm>
            <a:off x="453596" y="1567916"/>
            <a:ext cx="8422949" cy="923330"/>
          </a:xfrm>
          <a:prstGeom prst="rect">
            <a:avLst/>
          </a:prstGeom>
          <a:noFill/>
        </p:spPr>
        <p:txBody>
          <a:bodyPr wrap="none" rtlCol="0">
            <a:spAutoFit/>
          </a:bodyPr>
          <a:lstStyle/>
          <a:p>
            <a:r>
              <a:rPr lang="en-US" dirty="0">
                <a:solidFill>
                  <a:srgbClr val="E7E6E6">
                    <a:lumMod val="50000"/>
                  </a:srgbClr>
                </a:solidFill>
              </a:rPr>
              <a:t>The dosage for </a:t>
            </a:r>
            <a:r>
              <a:rPr lang="en-US" dirty="0" err="1">
                <a:solidFill>
                  <a:srgbClr val="E7E6E6">
                    <a:lumMod val="50000"/>
                  </a:srgbClr>
                </a:solidFill>
              </a:rPr>
              <a:t>paracetamol</a:t>
            </a:r>
            <a:r>
              <a:rPr lang="en-US" dirty="0">
                <a:solidFill>
                  <a:srgbClr val="E7E6E6">
                    <a:lumMod val="50000"/>
                  </a:srgbClr>
                </a:solidFill>
              </a:rPr>
              <a:t> (</a:t>
            </a:r>
            <a:r>
              <a:rPr lang="en-US" dirty="0" err="1">
                <a:solidFill>
                  <a:srgbClr val="E7E6E6">
                    <a:lumMod val="50000"/>
                  </a:srgbClr>
                </a:solidFill>
              </a:rPr>
              <a:t>Panadol</a:t>
            </a:r>
            <a:r>
              <a:rPr lang="en-US" dirty="0">
                <a:solidFill>
                  <a:srgbClr val="E7E6E6">
                    <a:lumMod val="50000"/>
                  </a:srgbClr>
                </a:solidFill>
              </a:rPr>
              <a:t>) in children is generally calculated by weight:</a:t>
            </a:r>
          </a:p>
          <a:p>
            <a:r>
              <a:rPr lang="en-US" b="1" dirty="0">
                <a:solidFill>
                  <a:srgbClr val="E7E6E6">
                    <a:lumMod val="50000"/>
                  </a:srgbClr>
                </a:solidFill>
              </a:rPr>
              <a:t>20-30mg/kg per day in divided doses</a:t>
            </a:r>
          </a:p>
          <a:p>
            <a:r>
              <a:rPr lang="en-US" dirty="0">
                <a:solidFill>
                  <a:srgbClr val="E7E6E6">
                    <a:lumMod val="50000"/>
                  </a:srgbClr>
                </a:solidFill>
              </a:rPr>
              <a:t>The table below provides average doses based on a </a:t>
            </a:r>
            <a:r>
              <a:rPr lang="en-US" b="1" dirty="0">
                <a:solidFill>
                  <a:srgbClr val="E7E6E6">
                    <a:lumMod val="50000"/>
                  </a:srgbClr>
                </a:solidFill>
              </a:rPr>
              <a:t>500mg tablet and 125mg/5ml syrup</a:t>
            </a:r>
          </a:p>
        </p:txBody>
      </p:sp>
      <p:sp>
        <p:nvSpPr>
          <p:cNvPr id="5" name="TextBox 4"/>
          <p:cNvSpPr txBox="1"/>
          <p:nvPr/>
        </p:nvSpPr>
        <p:spPr>
          <a:xfrm>
            <a:off x="3680604" y="3511608"/>
            <a:ext cx="777592" cy="523220"/>
          </a:xfrm>
          <a:prstGeom prst="rect">
            <a:avLst/>
          </a:prstGeom>
          <a:noFill/>
        </p:spPr>
        <p:txBody>
          <a:bodyPr wrap="square" rtlCol="0">
            <a:spAutoFit/>
          </a:bodyPr>
          <a:lstStyle/>
          <a:p>
            <a:r>
              <a:rPr lang="en-US" sz="1400" dirty="0">
                <a:solidFill>
                  <a:prstClr val="black"/>
                </a:solidFill>
              </a:rPr>
              <a:t>500mg tablet</a:t>
            </a:r>
          </a:p>
        </p:txBody>
      </p:sp>
      <p:sp>
        <p:nvSpPr>
          <p:cNvPr id="6" name="TextBox 5"/>
          <p:cNvSpPr txBox="1"/>
          <p:nvPr/>
        </p:nvSpPr>
        <p:spPr>
          <a:xfrm>
            <a:off x="2925813" y="5931651"/>
            <a:ext cx="1623102" cy="523220"/>
          </a:xfrm>
          <a:prstGeom prst="rect">
            <a:avLst/>
          </a:prstGeom>
          <a:noFill/>
        </p:spPr>
        <p:txBody>
          <a:bodyPr wrap="square" rtlCol="0">
            <a:spAutoFit/>
          </a:bodyPr>
          <a:lstStyle/>
          <a:p>
            <a:pPr algn="ctr"/>
            <a:r>
              <a:rPr lang="en-US" sz="1400" dirty="0">
                <a:solidFill>
                  <a:prstClr val="black"/>
                </a:solidFill>
              </a:rPr>
              <a:t>Syrup strength = 125mg/5ml</a:t>
            </a:r>
          </a:p>
        </p:txBody>
      </p:sp>
      <p:sp>
        <p:nvSpPr>
          <p:cNvPr id="7" name="Rounded Rectangle 6"/>
          <p:cNvSpPr/>
          <p:nvPr/>
        </p:nvSpPr>
        <p:spPr>
          <a:xfrm>
            <a:off x="9415711" y="1297168"/>
            <a:ext cx="2248173" cy="1670205"/>
          </a:xfrm>
          <a:prstGeom prst="roundRect">
            <a:avLst>
              <a:gd name="adj" fmla="val 7311"/>
            </a:avLst>
          </a:prstGeom>
          <a:solidFill>
            <a:srgbClr val="8CC738"/>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solidFill>
                  <a:srgbClr val="1B2F7F"/>
                </a:solidFill>
              </a:rPr>
              <a:t>Remember! Always check the strength of the tablet/syrup</a:t>
            </a:r>
          </a:p>
        </p:txBody>
      </p:sp>
      <p:pic>
        <p:nvPicPr>
          <p:cNvPr id="8" name="Picture 7"/>
          <p:cNvPicPr>
            <a:picLocks noChangeAspect="1"/>
          </p:cNvPicPr>
          <p:nvPr/>
        </p:nvPicPr>
        <p:blipFill rotWithShape="1">
          <a:blip r:embed="rId3"/>
          <a:srcRect t="28688"/>
          <a:stretch/>
        </p:blipFill>
        <p:spPr>
          <a:xfrm>
            <a:off x="4666168" y="3168858"/>
            <a:ext cx="2048313" cy="270129"/>
          </a:xfrm>
          <a:prstGeom prst="rect">
            <a:avLst/>
          </a:prstGeom>
          <a:solidFill>
            <a:schemeClr val="bg1"/>
          </a:solidFill>
        </p:spPr>
      </p:pic>
      <p:pic>
        <p:nvPicPr>
          <p:cNvPr id="9" name="Picture 8"/>
          <p:cNvPicPr>
            <a:picLocks noChangeAspect="1"/>
          </p:cNvPicPr>
          <p:nvPr/>
        </p:nvPicPr>
        <p:blipFill rotWithShape="1">
          <a:blip r:embed="rId4"/>
          <a:srcRect l="2813" t="8641"/>
          <a:stretch/>
        </p:blipFill>
        <p:spPr>
          <a:xfrm>
            <a:off x="6752201" y="2703589"/>
            <a:ext cx="1550393" cy="398875"/>
          </a:xfrm>
          <a:prstGeom prst="rect">
            <a:avLst/>
          </a:prstGeom>
        </p:spPr>
      </p:pic>
      <p:pic>
        <p:nvPicPr>
          <p:cNvPr id="10" name="Picture 9"/>
          <p:cNvPicPr>
            <a:picLocks noChangeAspect="1"/>
          </p:cNvPicPr>
          <p:nvPr/>
        </p:nvPicPr>
        <p:blipFill>
          <a:blip r:embed="rId5"/>
          <a:stretch>
            <a:fillRect/>
          </a:stretch>
        </p:blipFill>
        <p:spPr>
          <a:xfrm>
            <a:off x="8273648" y="2716164"/>
            <a:ext cx="716714" cy="409764"/>
          </a:xfrm>
          <a:prstGeom prst="rect">
            <a:avLst/>
          </a:prstGeom>
        </p:spPr>
      </p:pic>
      <p:sp>
        <p:nvSpPr>
          <p:cNvPr id="11" name="Rectangle 10"/>
          <p:cNvSpPr/>
          <p:nvPr/>
        </p:nvSpPr>
        <p:spPr>
          <a:xfrm>
            <a:off x="6777350" y="3105984"/>
            <a:ext cx="741862" cy="350593"/>
          </a:xfrm>
          <a:prstGeom prst="rect">
            <a:avLst/>
          </a:prstGeom>
          <a:solidFill>
            <a:srgbClr val="FFFFFF"/>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7520725" y="3107486"/>
            <a:ext cx="741862" cy="350593"/>
          </a:xfrm>
          <a:prstGeom prst="rect">
            <a:avLst/>
          </a:prstGeom>
          <a:solidFill>
            <a:srgbClr val="FFFFFF"/>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3" name="Rectangle 12"/>
          <p:cNvSpPr/>
          <p:nvPr/>
        </p:nvSpPr>
        <p:spPr>
          <a:xfrm>
            <a:off x="8262587" y="3107486"/>
            <a:ext cx="741862" cy="350593"/>
          </a:xfrm>
          <a:prstGeom prst="rect">
            <a:avLst/>
          </a:prstGeom>
          <a:solidFill>
            <a:srgbClr val="FFFFFF"/>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p:nvSpPr>
        <p:spPr>
          <a:xfrm>
            <a:off x="6778862" y="3459581"/>
            <a:ext cx="741862" cy="350593"/>
          </a:xfrm>
          <a:prstGeom prst="rect">
            <a:avLst/>
          </a:prstGeom>
          <a:solidFill>
            <a:srgbClr val="FFFFFF"/>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p:nvSpPr>
        <p:spPr>
          <a:xfrm>
            <a:off x="7522237" y="3461083"/>
            <a:ext cx="741862" cy="350593"/>
          </a:xfrm>
          <a:prstGeom prst="rect">
            <a:avLst/>
          </a:prstGeom>
          <a:solidFill>
            <a:srgbClr val="FFFFFF"/>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p:nvSpPr>
        <p:spPr>
          <a:xfrm>
            <a:off x="8264099" y="3461083"/>
            <a:ext cx="741862" cy="350593"/>
          </a:xfrm>
          <a:prstGeom prst="rect">
            <a:avLst/>
          </a:prstGeom>
          <a:solidFill>
            <a:srgbClr val="FFFFFF"/>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p:nvSpPr>
        <p:spPr>
          <a:xfrm>
            <a:off x="6778863" y="3811677"/>
            <a:ext cx="741862" cy="350593"/>
          </a:xfrm>
          <a:prstGeom prst="rect">
            <a:avLst/>
          </a:prstGeom>
          <a:solidFill>
            <a:srgbClr val="FFFFFF"/>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p:nvSpPr>
        <p:spPr>
          <a:xfrm>
            <a:off x="7522238" y="3813179"/>
            <a:ext cx="741862" cy="350593"/>
          </a:xfrm>
          <a:prstGeom prst="rect">
            <a:avLst/>
          </a:prstGeom>
          <a:solidFill>
            <a:srgbClr val="FFFFFF"/>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p:nvSpPr>
        <p:spPr>
          <a:xfrm>
            <a:off x="8264100" y="3813179"/>
            <a:ext cx="741862" cy="350593"/>
          </a:xfrm>
          <a:prstGeom prst="rect">
            <a:avLst/>
          </a:prstGeom>
          <a:solidFill>
            <a:srgbClr val="FFFFFF"/>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p:nvSpPr>
        <p:spPr>
          <a:xfrm>
            <a:off x="6780375" y="4165274"/>
            <a:ext cx="741862" cy="350593"/>
          </a:xfrm>
          <a:prstGeom prst="rect">
            <a:avLst/>
          </a:prstGeom>
          <a:solidFill>
            <a:srgbClr val="FFFFFF"/>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p:nvSpPr>
        <p:spPr>
          <a:xfrm>
            <a:off x="7523750" y="4166776"/>
            <a:ext cx="741862" cy="350593"/>
          </a:xfrm>
          <a:prstGeom prst="rect">
            <a:avLst/>
          </a:prstGeom>
          <a:solidFill>
            <a:srgbClr val="FFFFFF"/>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p:nvSpPr>
        <p:spPr>
          <a:xfrm>
            <a:off x="8265612" y="4166776"/>
            <a:ext cx="741862" cy="350593"/>
          </a:xfrm>
          <a:prstGeom prst="rect">
            <a:avLst/>
          </a:prstGeom>
          <a:solidFill>
            <a:srgbClr val="FFFFFF"/>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p:nvSpPr>
        <p:spPr>
          <a:xfrm>
            <a:off x="6791437" y="4528442"/>
            <a:ext cx="741862" cy="449690"/>
          </a:xfrm>
          <a:prstGeom prst="rect">
            <a:avLst/>
          </a:prstGeom>
          <a:solidFill>
            <a:srgbClr val="FFFFFF"/>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p:nvSpPr>
        <p:spPr>
          <a:xfrm>
            <a:off x="7534812" y="4529944"/>
            <a:ext cx="741862" cy="449690"/>
          </a:xfrm>
          <a:prstGeom prst="rect">
            <a:avLst/>
          </a:prstGeom>
          <a:solidFill>
            <a:srgbClr val="FFFFFF"/>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p:nvSpPr>
        <p:spPr>
          <a:xfrm>
            <a:off x="8276674" y="4529944"/>
            <a:ext cx="741862" cy="449690"/>
          </a:xfrm>
          <a:prstGeom prst="rect">
            <a:avLst/>
          </a:prstGeom>
          <a:solidFill>
            <a:srgbClr val="FFFFFF"/>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p:nvSpPr>
        <p:spPr>
          <a:xfrm>
            <a:off x="6792950" y="4982638"/>
            <a:ext cx="741862" cy="449690"/>
          </a:xfrm>
          <a:prstGeom prst="rect">
            <a:avLst/>
          </a:prstGeom>
          <a:solidFill>
            <a:srgbClr val="FFFFFF"/>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p:nvSpPr>
        <p:spPr>
          <a:xfrm>
            <a:off x="7536325" y="4984140"/>
            <a:ext cx="741862" cy="449690"/>
          </a:xfrm>
          <a:prstGeom prst="rect">
            <a:avLst/>
          </a:prstGeom>
          <a:solidFill>
            <a:srgbClr val="FFFFFF"/>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p:nvSpPr>
        <p:spPr>
          <a:xfrm>
            <a:off x="8278187" y="4984140"/>
            <a:ext cx="741862" cy="449690"/>
          </a:xfrm>
          <a:prstGeom prst="rect">
            <a:avLst/>
          </a:prstGeom>
          <a:solidFill>
            <a:srgbClr val="FFFFFF"/>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p:nvSpPr>
        <p:spPr>
          <a:xfrm>
            <a:off x="6794463" y="5436834"/>
            <a:ext cx="741862" cy="449690"/>
          </a:xfrm>
          <a:prstGeom prst="rect">
            <a:avLst/>
          </a:prstGeom>
          <a:solidFill>
            <a:srgbClr val="FFFFFF"/>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p:nvSpPr>
        <p:spPr>
          <a:xfrm>
            <a:off x="7537838" y="5438336"/>
            <a:ext cx="741862" cy="449690"/>
          </a:xfrm>
          <a:prstGeom prst="rect">
            <a:avLst/>
          </a:prstGeom>
          <a:solidFill>
            <a:srgbClr val="FFFFFF"/>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p:nvSpPr>
        <p:spPr>
          <a:xfrm>
            <a:off x="8279700" y="5438336"/>
            <a:ext cx="741862" cy="449690"/>
          </a:xfrm>
          <a:prstGeom prst="rect">
            <a:avLst/>
          </a:prstGeom>
          <a:solidFill>
            <a:srgbClr val="FFFFFF"/>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pic>
        <p:nvPicPr>
          <p:cNvPr id="41" name="Picture 40"/>
          <p:cNvPicPr>
            <a:picLocks noChangeAspect="1"/>
          </p:cNvPicPr>
          <p:nvPr/>
        </p:nvPicPr>
        <p:blipFill rotWithShape="1">
          <a:blip r:embed="rId2"/>
          <a:srcRect l="55419" r="37803" b="49026"/>
          <a:stretch/>
        </p:blipFill>
        <p:spPr>
          <a:xfrm>
            <a:off x="6764776" y="3116216"/>
            <a:ext cx="767010" cy="1423299"/>
          </a:xfrm>
          <a:prstGeom prst="rect">
            <a:avLst/>
          </a:prstGeom>
        </p:spPr>
      </p:pic>
      <p:pic>
        <p:nvPicPr>
          <p:cNvPr id="42" name="Picture 41"/>
          <p:cNvPicPr>
            <a:picLocks noChangeAspect="1"/>
          </p:cNvPicPr>
          <p:nvPr/>
        </p:nvPicPr>
        <p:blipFill rotWithShape="1">
          <a:blip r:embed="rId2"/>
          <a:srcRect l="55419" r="37803" b="49026"/>
          <a:stretch/>
        </p:blipFill>
        <p:spPr>
          <a:xfrm>
            <a:off x="7508151" y="3130292"/>
            <a:ext cx="767010" cy="1423299"/>
          </a:xfrm>
          <a:prstGeom prst="rect">
            <a:avLst/>
          </a:prstGeom>
        </p:spPr>
      </p:pic>
      <p:pic>
        <p:nvPicPr>
          <p:cNvPr id="43" name="Picture 42"/>
          <p:cNvPicPr>
            <a:picLocks noChangeAspect="1"/>
          </p:cNvPicPr>
          <p:nvPr/>
        </p:nvPicPr>
        <p:blipFill rotWithShape="1">
          <a:blip r:embed="rId2"/>
          <a:srcRect l="55419" r="37803" b="49026"/>
          <a:stretch/>
        </p:blipFill>
        <p:spPr>
          <a:xfrm>
            <a:off x="8264100" y="3131794"/>
            <a:ext cx="767010" cy="1423299"/>
          </a:xfrm>
          <a:prstGeom prst="rect">
            <a:avLst/>
          </a:prstGeom>
        </p:spPr>
      </p:pic>
      <p:pic>
        <p:nvPicPr>
          <p:cNvPr id="44" name="Picture 43"/>
          <p:cNvPicPr>
            <a:picLocks noChangeAspect="1"/>
          </p:cNvPicPr>
          <p:nvPr/>
        </p:nvPicPr>
        <p:blipFill rotWithShape="1">
          <a:blip r:embed="rId2"/>
          <a:srcRect l="55531" t="59428" r="38024" b="32813"/>
          <a:stretch/>
        </p:blipFill>
        <p:spPr>
          <a:xfrm>
            <a:off x="6771748" y="4657284"/>
            <a:ext cx="766970" cy="227868"/>
          </a:xfrm>
          <a:prstGeom prst="rect">
            <a:avLst/>
          </a:prstGeom>
        </p:spPr>
      </p:pic>
      <p:pic>
        <p:nvPicPr>
          <p:cNvPr id="45" name="Picture 44"/>
          <p:cNvPicPr>
            <a:picLocks noChangeAspect="1"/>
          </p:cNvPicPr>
          <p:nvPr/>
        </p:nvPicPr>
        <p:blipFill rotWithShape="1">
          <a:blip r:embed="rId2"/>
          <a:srcRect l="55531" t="59428" r="38024" b="32813"/>
          <a:stretch/>
        </p:blipFill>
        <p:spPr>
          <a:xfrm>
            <a:off x="7502549" y="4658786"/>
            <a:ext cx="766970" cy="227868"/>
          </a:xfrm>
          <a:prstGeom prst="rect">
            <a:avLst/>
          </a:prstGeom>
        </p:spPr>
      </p:pic>
      <p:pic>
        <p:nvPicPr>
          <p:cNvPr id="46" name="Picture 45"/>
          <p:cNvPicPr>
            <a:picLocks noChangeAspect="1"/>
          </p:cNvPicPr>
          <p:nvPr/>
        </p:nvPicPr>
        <p:blipFill rotWithShape="1">
          <a:blip r:embed="rId2"/>
          <a:srcRect l="55531" t="59428" r="38024" b="32813"/>
          <a:stretch/>
        </p:blipFill>
        <p:spPr>
          <a:xfrm>
            <a:off x="8256984" y="4658785"/>
            <a:ext cx="766970" cy="227868"/>
          </a:xfrm>
          <a:prstGeom prst="rect">
            <a:avLst/>
          </a:prstGeom>
        </p:spPr>
      </p:pic>
      <p:pic>
        <p:nvPicPr>
          <p:cNvPr id="47" name="Picture 46"/>
          <p:cNvPicPr>
            <a:picLocks noChangeAspect="1"/>
          </p:cNvPicPr>
          <p:nvPr/>
        </p:nvPicPr>
        <p:blipFill rotWithShape="1">
          <a:blip r:embed="rId2"/>
          <a:srcRect l="55531" t="59428" r="38024" b="32813"/>
          <a:stretch/>
        </p:blipFill>
        <p:spPr>
          <a:xfrm>
            <a:off x="6773260" y="4998306"/>
            <a:ext cx="766970" cy="227868"/>
          </a:xfrm>
          <a:prstGeom prst="rect">
            <a:avLst/>
          </a:prstGeom>
        </p:spPr>
      </p:pic>
      <p:pic>
        <p:nvPicPr>
          <p:cNvPr id="48" name="Picture 47"/>
          <p:cNvPicPr>
            <a:picLocks noChangeAspect="1"/>
          </p:cNvPicPr>
          <p:nvPr/>
        </p:nvPicPr>
        <p:blipFill rotWithShape="1">
          <a:blip r:embed="rId2"/>
          <a:srcRect l="55531" t="59428" r="38024" b="32813"/>
          <a:stretch/>
        </p:blipFill>
        <p:spPr>
          <a:xfrm>
            <a:off x="6774773" y="5213580"/>
            <a:ext cx="766970" cy="227868"/>
          </a:xfrm>
          <a:prstGeom prst="rect">
            <a:avLst/>
          </a:prstGeom>
        </p:spPr>
      </p:pic>
      <p:pic>
        <p:nvPicPr>
          <p:cNvPr id="49" name="Picture 48"/>
          <p:cNvPicPr>
            <a:picLocks noChangeAspect="1"/>
          </p:cNvPicPr>
          <p:nvPr/>
        </p:nvPicPr>
        <p:blipFill rotWithShape="1">
          <a:blip r:embed="rId2"/>
          <a:srcRect l="55531" t="59428" r="38024" b="32813"/>
          <a:stretch/>
        </p:blipFill>
        <p:spPr>
          <a:xfrm>
            <a:off x="7504061" y="4974658"/>
            <a:ext cx="766970" cy="227868"/>
          </a:xfrm>
          <a:prstGeom prst="rect">
            <a:avLst/>
          </a:prstGeom>
        </p:spPr>
      </p:pic>
      <p:pic>
        <p:nvPicPr>
          <p:cNvPr id="50" name="Picture 49"/>
          <p:cNvPicPr>
            <a:picLocks noChangeAspect="1"/>
          </p:cNvPicPr>
          <p:nvPr/>
        </p:nvPicPr>
        <p:blipFill rotWithShape="1">
          <a:blip r:embed="rId2"/>
          <a:srcRect l="55531" t="59428" r="38024" b="32813"/>
          <a:stretch/>
        </p:blipFill>
        <p:spPr>
          <a:xfrm>
            <a:off x="7505574" y="5189932"/>
            <a:ext cx="766970" cy="227868"/>
          </a:xfrm>
          <a:prstGeom prst="rect">
            <a:avLst/>
          </a:prstGeom>
        </p:spPr>
      </p:pic>
      <p:pic>
        <p:nvPicPr>
          <p:cNvPr id="51" name="Picture 50"/>
          <p:cNvPicPr>
            <a:picLocks noChangeAspect="1"/>
          </p:cNvPicPr>
          <p:nvPr/>
        </p:nvPicPr>
        <p:blipFill rotWithShape="1">
          <a:blip r:embed="rId2"/>
          <a:srcRect l="55531" t="59428" r="38024" b="32813"/>
          <a:stretch/>
        </p:blipFill>
        <p:spPr>
          <a:xfrm>
            <a:off x="8247436" y="4976159"/>
            <a:ext cx="766970" cy="227868"/>
          </a:xfrm>
          <a:prstGeom prst="rect">
            <a:avLst/>
          </a:prstGeom>
        </p:spPr>
      </p:pic>
      <p:pic>
        <p:nvPicPr>
          <p:cNvPr id="52" name="Picture 51"/>
          <p:cNvPicPr>
            <a:picLocks noChangeAspect="1"/>
          </p:cNvPicPr>
          <p:nvPr/>
        </p:nvPicPr>
        <p:blipFill rotWithShape="1">
          <a:blip r:embed="rId2"/>
          <a:srcRect l="55531" t="59428" r="38024" b="32813"/>
          <a:stretch/>
        </p:blipFill>
        <p:spPr>
          <a:xfrm>
            <a:off x="8248949" y="5191433"/>
            <a:ext cx="766970" cy="227868"/>
          </a:xfrm>
          <a:prstGeom prst="rect">
            <a:avLst/>
          </a:prstGeom>
        </p:spPr>
      </p:pic>
      <p:pic>
        <p:nvPicPr>
          <p:cNvPr id="53" name="Picture 52"/>
          <p:cNvPicPr>
            <a:picLocks noChangeAspect="1"/>
          </p:cNvPicPr>
          <p:nvPr/>
        </p:nvPicPr>
        <p:blipFill rotWithShape="1">
          <a:blip r:embed="rId2"/>
          <a:srcRect l="55604" t="91898" r="38054" b="1"/>
          <a:stretch/>
        </p:blipFill>
        <p:spPr>
          <a:xfrm>
            <a:off x="6802498" y="5558077"/>
            <a:ext cx="716714" cy="226347"/>
          </a:xfrm>
          <a:prstGeom prst="rect">
            <a:avLst/>
          </a:prstGeom>
        </p:spPr>
      </p:pic>
      <p:pic>
        <p:nvPicPr>
          <p:cNvPr id="54" name="Picture 53"/>
          <p:cNvPicPr>
            <a:picLocks noChangeAspect="1"/>
          </p:cNvPicPr>
          <p:nvPr/>
        </p:nvPicPr>
        <p:blipFill rotWithShape="1">
          <a:blip r:embed="rId2"/>
          <a:srcRect l="55604" t="91898" r="38054" b="1"/>
          <a:stretch/>
        </p:blipFill>
        <p:spPr>
          <a:xfrm>
            <a:off x="7558447" y="5547004"/>
            <a:ext cx="716714" cy="226347"/>
          </a:xfrm>
          <a:prstGeom prst="rect">
            <a:avLst/>
          </a:prstGeom>
        </p:spPr>
      </p:pic>
      <p:pic>
        <p:nvPicPr>
          <p:cNvPr id="55" name="Picture 54"/>
          <p:cNvPicPr>
            <a:picLocks noChangeAspect="1"/>
          </p:cNvPicPr>
          <p:nvPr/>
        </p:nvPicPr>
        <p:blipFill rotWithShape="1">
          <a:blip r:embed="rId2"/>
          <a:srcRect l="55604" t="91898" r="38054" b="1"/>
          <a:stretch/>
        </p:blipFill>
        <p:spPr>
          <a:xfrm>
            <a:off x="8300308" y="5521855"/>
            <a:ext cx="716714" cy="226347"/>
          </a:xfrm>
          <a:prstGeom prst="rect">
            <a:avLst/>
          </a:prstGeom>
        </p:spPr>
      </p:pic>
      <p:sp>
        <p:nvSpPr>
          <p:cNvPr id="56" name="TextBox 55"/>
          <p:cNvSpPr txBox="1"/>
          <p:nvPr/>
        </p:nvSpPr>
        <p:spPr>
          <a:xfrm>
            <a:off x="9088553" y="4713395"/>
            <a:ext cx="2152544" cy="523220"/>
          </a:xfrm>
          <a:prstGeom prst="rect">
            <a:avLst/>
          </a:prstGeom>
          <a:noFill/>
        </p:spPr>
        <p:txBody>
          <a:bodyPr wrap="square" rtlCol="0">
            <a:spAutoFit/>
          </a:bodyPr>
          <a:lstStyle/>
          <a:p>
            <a:r>
              <a:rPr lang="en-US" sz="1400" dirty="0">
                <a:solidFill>
                  <a:prstClr val="black"/>
                </a:solidFill>
              </a:rPr>
              <a:t>Teaspoon or small spoon measuring 5ml</a:t>
            </a:r>
          </a:p>
        </p:txBody>
      </p:sp>
      <p:sp>
        <p:nvSpPr>
          <p:cNvPr id="57" name="TextBox 56"/>
          <p:cNvSpPr txBox="1"/>
          <p:nvPr/>
        </p:nvSpPr>
        <p:spPr>
          <a:xfrm>
            <a:off x="4851138" y="5078064"/>
            <a:ext cx="1623102" cy="307777"/>
          </a:xfrm>
          <a:prstGeom prst="rect">
            <a:avLst/>
          </a:prstGeom>
          <a:solidFill>
            <a:srgbClr val="FFFFFF"/>
          </a:solidFill>
        </p:spPr>
        <p:txBody>
          <a:bodyPr wrap="square" rtlCol="0">
            <a:spAutoFit/>
          </a:bodyPr>
          <a:lstStyle/>
          <a:p>
            <a:pPr algn="ctr"/>
            <a:r>
              <a:rPr lang="en-US" sz="1400" dirty="0">
                <a:solidFill>
                  <a:prstClr val="black"/>
                </a:solidFill>
              </a:rPr>
              <a:t>1 year up to 5 years</a:t>
            </a:r>
          </a:p>
        </p:txBody>
      </p:sp>
      <p:sp>
        <p:nvSpPr>
          <p:cNvPr id="58" name="TextBox 57"/>
          <p:cNvSpPr txBox="1"/>
          <p:nvPr/>
        </p:nvSpPr>
        <p:spPr>
          <a:xfrm>
            <a:off x="4777207" y="5532259"/>
            <a:ext cx="1761238" cy="307777"/>
          </a:xfrm>
          <a:prstGeom prst="rect">
            <a:avLst/>
          </a:prstGeom>
          <a:solidFill>
            <a:srgbClr val="FFFFFF"/>
          </a:solidFill>
        </p:spPr>
        <p:txBody>
          <a:bodyPr wrap="square" rtlCol="0">
            <a:spAutoFit/>
          </a:bodyPr>
          <a:lstStyle/>
          <a:p>
            <a:pPr algn="ctr"/>
            <a:r>
              <a:rPr lang="en-US" sz="1400" dirty="0">
                <a:solidFill>
                  <a:prstClr val="black"/>
                </a:solidFill>
              </a:rPr>
              <a:t>6 years up to 8 years</a:t>
            </a:r>
          </a:p>
        </p:txBody>
      </p:sp>
      <p:sp>
        <p:nvSpPr>
          <p:cNvPr id="59" name="TextBox 58"/>
          <p:cNvSpPr txBox="1"/>
          <p:nvPr/>
        </p:nvSpPr>
        <p:spPr>
          <a:xfrm>
            <a:off x="9102639" y="5519686"/>
            <a:ext cx="2301918" cy="307777"/>
          </a:xfrm>
          <a:prstGeom prst="rect">
            <a:avLst/>
          </a:prstGeom>
          <a:noFill/>
        </p:spPr>
        <p:txBody>
          <a:bodyPr wrap="square" rtlCol="0">
            <a:spAutoFit/>
          </a:bodyPr>
          <a:lstStyle/>
          <a:p>
            <a:r>
              <a:rPr lang="en-US" sz="1400" dirty="0">
                <a:solidFill>
                  <a:prstClr val="black"/>
                </a:solidFill>
              </a:rPr>
              <a:t>Large spoon measuring 10ml</a:t>
            </a:r>
          </a:p>
        </p:txBody>
      </p:sp>
    </p:spTree>
    <p:extLst>
      <p:ext uri="{BB962C8B-B14F-4D97-AF65-F5344CB8AC3E}">
        <p14:creationId xmlns:p14="http://schemas.microsoft.com/office/powerpoint/2010/main" val="256577766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1"/>
            </p:custDataLst>
            <p:extLst>
              <p:ext uri="{D42A27DB-BD31-4B8C-83A1-F6EECF244321}">
                <p14:modId xmlns:p14="http://schemas.microsoft.com/office/powerpoint/2010/main" val="173420045"/>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3" name="Object 2" hidden="1"/>
                      <p:cNvPicPr/>
                      <p:nvPr/>
                    </p:nvPicPr>
                    <p:blipFill>
                      <a:blip r:embed="rId5"/>
                      <a:stretch>
                        <a:fillRect/>
                      </a:stretch>
                    </p:blipFill>
                    <p:spPr>
                      <a:xfrm>
                        <a:off x="2118" y="1589"/>
                        <a:ext cx="2116" cy="1587"/>
                      </a:xfrm>
                      <a:prstGeom prst="rect">
                        <a:avLst/>
                      </a:prstGeom>
                    </p:spPr>
                  </p:pic>
                </p:oleObj>
              </mc:Fallback>
            </mc:AlternateContent>
          </a:graphicData>
        </a:graphic>
      </p:graphicFrame>
      <p:sp>
        <p:nvSpPr>
          <p:cNvPr id="2" name="Title 1"/>
          <p:cNvSpPr>
            <a:spLocks noGrp="1"/>
          </p:cNvSpPr>
          <p:nvPr>
            <p:ph type="title"/>
          </p:nvPr>
        </p:nvSpPr>
        <p:spPr/>
        <p:txBody>
          <a:bodyPr>
            <a:normAutofit/>
          </a:bodyPr>
          <a:lstStyle/>
          <a:p>
            <a:r>
              <a:rPr lang="en-US" b="1" dirty="0">
                <a:latin typeface="Calibri" panose="020F0502020204030204" pitchFamily="34" charset="0"/>
              </a:rPr>
              <a:t>Test and treat for both children and adults!</a:t>
            </a:r>
          </a:p>
        </p:txBody>
      </p:sp>
      <p:sp>
        <p:nvSpPr>
          <p:cNvPr id="7" name="Content Placeholder 3"/>
          <p:cNvSpPr txBox="1">
            <a:spLocks/>
          </p:cNvSpPr>
          <p:nvPr/>
        </p:nvSpPr>
        <p:spPr>
          <a:xfrm>
            <a:off x="1613646" y="4500973"/>
            <a:ext cx="8994589" cy="954107"/>
          </a:xfrm>
          <a:prstGeom prst="rect">
            <a:avLst/>
          </a:prstGeom>
        </p:spPr>
        <p:txBody>
          <a:bodyPr vert="horz" wrap="square" lIns="91440" tIns="45720" rIns="91440" bIns="45720" rtlCol="0" anchor="ctr">
            <a:sp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a:buFont typeface="Wingdings 2" panose="05020102010507070707" pitchFamily="18" charset="2"/>
              <a:buNone/>
            </a:pPr>
            <a:r>
              <a:rPr lang="en-US" sz="2800" b="1" dirty="0">
                <a:solidFill>
                  <a:schemeClr val="accent2"/>
                </a:solidFill>
                <a:latin typeface="Calibri" panose="020F0502020204030204" pitchFamily="34" charset="0"/>
              </a:rPr>
              <a:t>Both children AND adults should do an RDT when they have a fever. Only treat with ACTs if the results is positive!</a:t>
            </a:r>
          </a:p>
        </p:txBody>
      </p:sp>
      <p:sp>
        <p:nvSpPr>
          <p:cNvPr id="6" name="Rounded Rectangle 5"/>
          <p:cNvSpPr/>
          <p:nvPr/>
        </p:nvSpPr>
        <p:spPr>
          <a:xfrm>
            <a:off x="4398867" y="1784978"/>
            <a:ext cx="3400790" cy="2353728"/>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rgbClr val="1B2F7F"/>
                </a:solidFill>
                <a:latin typeface="Calibri" panose="020F0502020204030204" pitchFamily="34" charset="0"/>
              </a:rPr>
              <a:t>The Test and Treat Policy applies to ALL suspected malaria cases!</a:t>
            </a:r>
          </a:p>
        </p:txBody>
      </p:sp>
    </p:spTree>
    <p:extLst>
      <p:ext uri="{BB962C8B-B14F-4D97-AF65-F5344CB8AC3E}">
        <p14:creationId xmlns:p14="http://schemas.microsoft.com/office/powerpoint/2010/main" val="271445578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1"/>
            </p:custDataLst>
            <p:extLst>
              <p:ext uri="{D42A27DB-BD31-4B8C-83A1-F6EECF244321}">
                <p14:modId xmlns:p14="http://schemas.microsoft.com/office/powerpoint/2010/main" val="1357241208"/>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3" name="Object 2" hidden="1"/>
                      <p:cNvPicPr/>
                      <p:nvPr/>
                    </p:nvPicPr>
                    <p:blipFill>
                      <a:blip r:embed="rId5"/>
                      <a:stretch>
                        <a:fillRect/>
                      </a:stretch>
                    </p:blipFill>
                    <p:spPr>
                      <a:xfrm>
                        <a:off x="2118" y="1589"/>
                        <a:ext cx="2116" cy="1587"/>
                      </a:xfrm>
                      <a:prstGeom prst="rect">
                        <a:avLst/>
                      </a:prstGeom>
                    </p:spPr>
                  </p:pic>
                </p:oleObj>
              </mc:Fallback>
            </mc:AlternateContent>
          </a:graphicData>
        </a:graphic>
      </p:graphicFrame>
      <p:pic>
        <p:nvPicPr>
          <p:cNvPr id="14" name="Picture 9" descr="https://solidwize.com/wp-content/uploads/2012/04/Green-Check-Mark.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521141" y="4769042"/>
            <a:ext cx="1306057" cy="920770"/>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9" descr="https://solidwize.com/wp-content/uploads/2012/04/Green-Check-Mark.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55122" y="5299069"/>
            <a:ext cx="1306057" cy="920770"/>
          </a:xfrm>
          <a:prstGeom prst="rect">
            <a:avLst/>
          </a:prstGeom>
          <a:noFill/>
          <a:extLst>
            <a:ext uri="{909E8E84-426E-40dd-AFC4-6F175D3DCCD1}">
              <a14:hiddenFill xmlns:a14="http://schemas.microsoft.com/office/drawing/2010/main" xmlns="">
                <a:solidFill>
                  <a:srgbClr val="FFFFFF"/>
                </a:solidFill>
              </a14:hiddenFill>
            </a:ext>
          </a:extLst>
        </p:spPr>
      </p:pic>
      <p:pic>
        <p:nvPicPr>
          <p:cNvPr id="39945" name="Picture 9" descr="https://solidwize.com/wp-content/uploads/2012/04/Green-Check-Mark.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89327" y="5602750"/>
            <a:ext cx="1306057" cy="92077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itle 7"/>
          <p:cNvSpPr>
            <a:spLocks noGrp="1"/>
          </p:cNvSpPr>
          <p:nvPr>
            <p:ph type="title"/>
          </p:nvPr>
        </p:nvSpPr>
        <p:spPr/>
        <p:txBody>
          <a:bodyPr>
            <a:normAutofit/>
          </a:bodyPr>
          <a:lstStyle/>
          <a:p>
            <a:r>
              <a:rPr lang="en-US" b="1" dirty="0">
                <a:latin typeface="Calibri" panose="020F0502020204030204" pitchFamily="34" charset="0"/>
              </a:rPr>
              <a:t>How to treat fever: Available </a:t>
            </a:r>
            <a:r>
              <a:rPr lang="en-US" dirty="0">
                <a:latin typeface="Calibri" panose="020F0502020204030204" pitchFamily="34" charset="0"/>
              </a:rPr>
              <a:t>p</a:t>
            </a:r>
            <a:r>
              <a:rPr lang="en-US" b="1" dirty="0">
                <a:latin typeface="Calibri" panose="020F0502020204030204" pitchFamily="34" charset="0"/>
              </a:rPr>
              <a:t>roducts</a:t>
            </a:r>
          </a:p>
        </p:txBody>
      </p:sp>
      <p:sp>
        <p:nvSpPr>
          <p:cNvPr id="7" name="Content Placeholder 2"/>
          <p:cNvSpPr txBox="1">
            <a:spLocks/>
          </p:cNvSpPr>
          <p:nvPr/>
        </p:nvSpPr>
        <p:spPr>
          <a:xfrm>
            <a:off x="469901" y="1943685"/>
            <a:ext cx="10881271" cy="5230367"/>
          </a:xfrm>
          <a:prstGeom prst="rect">
            <a:avLst/>
          </a:prstGeom>
        </p:spPr>
        <p:txBody>
          <a:bodyP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buFont typeface="Wingdings 2" panose="05020102010507070707" pitchFamily="18" charset="2"/>
              <a:buNone/>
            </a:pPr>
            <a:r>
              <a:rPr lang="en-US" sz="3200" dirty="0">
                <a:solidFill>
                  <a:schemeClr val="bg2">
                    <a:lumMod val="50000"/>
                  </a:schemeClr>
                </a:solidFill>
                <a:latin typeface="Calibri" panose="020F0502020204030204" pitchFamily="34" charset="0"/>
                <a:ea typeface="Segoe UI" panose="020B0502040204020203" pitchFamily="34" charset="0"/>
                <a:cs typeface="Times New Roman" panose="02020603050405020304" pitchFamily="18" charset="0"/>
              </a:rPr>
              <a:t>ONLY use </a:t>
            </a:r>
            <a:r>
              <a:rPr lang="en-US" sz="3200" dirty="0" err="1">
                <a:solidFill>
                  <a:schemeClr val="bg2">
                    <a:lumMod val="50000"/>
                  </a:schemeClr>
                </a:solidFill>
                <a:latin typeface="Calibri" panose="020F0502020204030204" pitchFamily="34" charset="0"/>
                <a:ea typeface="Segoe UI" panose="020B0502040204020203" pitchFamily="34" charset="0"/>
                <a:cs typeface="Times New Roman" panose="02020603050405020304" pitchFamily="18" charset="0"/>
              </a:rPr>
              <a:t>Artemisinin</a:t>
            </a:r>
            <a:r>
              <a:rPr lang="en-US" sz="3200" dirty="0">
                <a:solidFill>
                  <a:schemeClr val="bg2">
                    <a:lumMod val="50000"/>
                  </a:schemeClr>
                </a:solidFill>
                <a:latin typeface="Calibri" panose="020F0502020204030204" pitchFamily="34" charset="0"/>
                <a:ea typeface="Segoe UI" panose="020B0502040204020203" pitchFamily="34" charset="0"/>
                <a:cs typeface="Times New Roman" panose="02020603050405020304" pitchFamily="18" charset="0"/>
              </a:rPr>
              <a:t> Combination Therapies </a:t>
            </a:r>
            <a:r>
              <a:rPr lang="en-US" sz="4000" dirty="0">
                <a:solidFill>
                  <a:schemeClr val="bg2">
                    <a:lumMod val="50000"/>
                  </a:schemeClr>
                </a:solidFill>
                <a:latin typeface="Calibri" panose="020F0502020204030204" pitchFamily="34" charset="0"/>
                <a:ea typeface="Segoe UI" panose="020B0502040204020203" pitchFamily="34" charset="0"/>
                <a:cs typeface="Times New Roman" panose="02020603050405020304" pitchFamily="18" charset="0"/>
              </a:rPr>
              <a:t>(ACTs)</a:t>
            </a:r>
            <a:r>
              <a:rPr lang="en-US" sz="3200" dirty="0">
                <a:solidFill>
                  <a:schemeClr val="bg2">
                    <a:lumMod val="50000"/>
                  </a:schemeClr>
                </a:solidFill>
                <a:latin typeface="Calibri" panose="020F0502020204030204" pitchFamily="34" charset="0"/>
                <a:ea typeface="Segoe UI" panose="020B0502040204020203" pitchFamily="34" charset="0"/>
                <a:cs typeface="Times New Roman" panose="02020603050405020304" pitchFamily="18" charset="0"/>
              </a:rPr>
              <a:t> to treat common Malaria (</a:t>
            </a:r>
            <a:r>
              <a:rPr lang="en-US" sz="3200" dirty="0" err="1">
                <a:solidFill>
                  <a:schemeClr val="bg2">
                    <a:lumMod val="50000"/>
                  </a:schemeClr>
                </a:solidFill>
                <a:latin typeface="Calibri" panose="020F0502020204030204" pitchFamily="34" charset="0"/>
                <a:ea typeface="Segoe UI" panose="020B0502040204020203" pitchFamily="34" charset="0"/>
                <a:cs typeface="Times New Roman" panose="02020603050405020304" pitchFamily="18" charset="0"/>
              </a:rPr>
              <a:t>Coartem</a:t>
            </a:r>
            <a:r>
              <a:rPr lang="en-US" sz="3200" dirty="0">
                <a:solidFill>
                  <a:schemeClr val="bg2">
                    <a:lumMod val="50000"/>
                  </a:schemeClr>
                </a:solidFill>
                <a:latin typeface="Calibri" panose="020F0502020204030204" pitchFamily="34" charset="0"/>
                <a:ea typeface="Segoe UI" panose="020B0502040204020203" pitchFamily="34" charset="0"/>
                <a:cs typeface="Times New Roman" panose="02020603050405020304" pitchFamily="18" charset="0"/>
              </a:rPr>
              <a:t>, </a:t>
            </a:r>
            <a:r>
              <a:rPr lang="en-US" sz="3200" dirty="0" err="1">
                <a:solidFill>
                  <a:schemeClr val="bg2">
                    <a:lumMod val="50000"/>
                  </a:schemeClr>
                </a:solidFill>
                <a:latin typeface="Calibri" panose="020F0502020204030204" pitchFamily="34" charset="0"/>
                <a:ea typeface="Segoe UI" panose="020B0502040204020203" pitchFamily="34" charset="0"/>
                <a:cs typeface="Times New Roman" panose="02020603050405020304" pitchFamily="18" charset="0"/>
              </a:rPr>
              <a:t>Artemethur</a:t>
            </a:r>
            <a:r>
              <a:rPr lang="en-US" sz="3200" dirty="0">
                <a:solidFill>
                  <a:schemeClr val="bg2">
                    <a:lumMod val="50000"/>
                  </a:schemeClr>
                </a:solidFill>
                <a:latin typeface="Calibri" panose="020F0502020204030204" pitchFamily="34" charset="0"/>
                <a:ea typeface="Segoe UI" panose="020B0502040204020203" pitchFamily="34" charset="0"/>
                <a:cs typeface="Times New Roman" panose="02020603050405020304" pitchFamily="18" charset="0"/>
              </a:rPr>
              <a:t> </a:t>
            </a:r>
            <a:r>
              <a:rPr lang="en-US" sz="3200" dirty="0" err="1">
                <a:solidFill>
                  <a:schemeClr val="bg2">
                    <a:lumMod val="50000"/>
                  </a:schemeClr>
                </a:solidFill>
                <a:latin typeface="Calibri" panose="020F0502020204030204" pitchFamily="34" charset="0"/>
                <a:ea typeface="Segoe UI" panose="020B0502040204020203" pitchFamily="34" charset="0"/>
                <a:cs typeface="Times New Roman" panose="02020603050405020304" pitchFamily="18" charset="0"/>
              </a:rPr>
              <a:t>Lumefantrine</a:t>
            </a:r>
            <a:r>
              <a:rPr lang="en-US" sz="3200" dirty="0">
                <a:solidFill>
                  <a:schemeClr val="bg2">
                    <a:lumMod val="50000"/>
                  </a:schemeClr>
                </a:solidFill>
                <a:latin typeface="Calibri" panose="020F0502020204030204" pitchFamily="34" charset="0"/>
                <a:ea typeface="Segoe UI" panose="020B0502040204020203" pitchFamily="34" charset="0"/>
                <a:cs typeface="Times New Roman" panose="02020603050405020304" pitchFamily="18" charset="0"/>
              </a:rPr>
              <a:t>, </a:t>
            </a:r>
            <a:r>
              <a:rPr lang="en-US" sz="3200" dirty="0" err="1">
                <a:solidFill>
                  <a:schemeClr val="bg2">
                    <a:lumMod val="50000"/>
                  </a:schemeClr>
                </a:solidFill>
                <a:latin typeface="Calibri" panose="020F0502020204030204" pitchFamily="34" charset="0"/>
                <a:ea typeface="Segoe UI" panose="020B0502040204020203" pitchFamily="34" charset="0"/>
                <a:cs typeface="Times New Roman" panose="02020603050405020304" pitchFamily="18" charset="0"/>
              </a:rPr>
              <a:t>Artefan</a:t>
            </a:r>
            <a:r>
              <a:rPr lang="en-US" sz="3200" dirty="0">
                <a:solidFill>
                  <a:schemeClr val="bg2">
                    <a:lumMod val="50000"/>
                  </a:schemeClr>
                </a:solidFill>
                <a:latin typeface="Calibri" panose="020F0502020204030204" pitchFamily="34" charset="0"/>
                <a:ea typeface="Segoe UI" panose="020B0502040204020203" pitchFamily="34" charset="0"/>
                <a:cs typeface="Times New Roman" panose="02020603050405020304" pitchFamily="18" charset="0"/>
              </a:rPr>
              <a:t> etc.)! </a:t>
            </a:r>
          </a:p>
          <a:p>
            <a:pPr marL="0" indent="0">
              <a:buFont typeface="Wingdings 2" panose="05020102010507070707" pitchFamily="18" charset="2"/>
              <a:buNone/>
            </a:pPr>
            <a:endParaRPr lang="en-US" sz="1000" b="1" dirty="0"/>
          </a:p>
          <a:p>
            <a:pPr marL="0" indent="0">
              <a:buFont typeface="Wingdings 2" panose="05020102010507070707" pitchFamily="18" charset="2"/>
              <a:buNone/>
            </a:pPr>
            <a:endParaRPr lang="en-US" sz="1000" b="1" dirty="0"/>
          </a:p>
        </p:txBody>
      </p:sp>
      <p:pic>
        <p:nvPicPr>
          <p:cNvPr id="39939"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4371" y="4506820"/>
            <a:ext cx="3245969" cy="13728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994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50845" y="4038913"/>
            <a:ext cx="3161423" cy="153495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9941"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341271" y="3813700"/>
            <a:ext cx="3009900" cy="12192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142953224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1"/>
            </p:custDataLst>
            <p:extLst>
              <p:ext uri="{D42A27DB-BD31-4B8C-83A1-F6EECF244321}">
                <p14:modId xmlns:p14="http://schemas.microsoft.com/office/powerpoint/2010/main" val="86857283"/>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3" name="Object 2" hidden="1"/>
                      <p:cNvPicPr/>
                      <p:nvPr/>
                    </p:nvPicPr>
                    <p:blipFill>
                      <a:blip r:embed="rId5"/>
                      <a:stretch>
                        <a:fillRect/>
                      </a:stretch>
                    </p:blipFill>
                    <p:spPr>
                      <a:xfrm>
                        <a:off x="2118" y="1589"/>
                        <a:ext cx="2116" cy="1587"/>
                      </a:xfrm>
                      <a:prstGeom prst="rect">
                        <a:avLst/>
                      </a:prstGeom>
                    </p:spPr>
                  </p:pic>
                </p:oleObj>
              </mc:Fallback>
            </mc:AlternateContent>
          </a:graphicData>
        </a:graphic>
      </p:graphicFrame>
      <p:sp>
        <p:nvSpPr>
          <p:cNvPr id="8" name="Title 7"/>
          <p:cNvSpPr>
            <a:spLocks noGrp="1"/>
          </p:cNvSpPr>
          <p:nvPr>
            <p:ph type="title"/>
          </p:nvPr>
        </p:nvSpPr>
        <p:spPr/>
        <p:txBody>
          <a:bodyPr>
            <a:normAutofit/>
          </a:bodyPr>
          <a:lstStyle/>
          <a:p>
            <a:r>
              <a:rPr lang="en-US" b="1" dirty="0">
                <a:latin typeface="Calibri" panose="020F0502020204030204" pitchFamily="34" charset="0"/>
              </a:rPr>
              <a:t>How to treat fever: available products</a:t>
            </a:r>
          </a:p>
        </p:txBody>
      </p:sp>
      <p:sp>
        <p:nvSpPr>
          <p:cNvPr id="7" name="Content Placeholder 2"/>
          <p:cNvSpPr txBox="1">
            <a:spLocks/>
          </p:cNvSpPr>
          <p:nvPr/>
        </p:nvSpPr>
        <p:spPr>
          <a:xfrm>
            <a:off x="537302" y="1449802"/>
            <a:ext cx="10923312" cy="895964"/>
          </a:xfrm>
          <a:prstGeom prst="rect">
            <a:avLst/>
          </a:prstGeom>
        </p:spPr>
        <p:txBody>
          <a:bodyPr>
            <a:normAutofit fontScale="77500" lnSpcReduction="2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buNone/>
            </a:pPr>
            <a:r>
              <a:rPr lang="en-US" sz="3500" b="1" dirty="0">
                <a:solidFill>
                  <a:srgbClr val="002060"/>
                </a:solidFill>
                <a:latin typeface="Calibri" panose="020F0502020204030204" pitchFamily="34" charset="0"/>
                <a:ea typeface="Segoe UI" panose="020B0502040204020203" pitchFamily="34" charset="0"/>
                <a:cs typeface="Times New Roman" panose="02020603050405020304" pitchFamily="18" charset="0"/>
              </a:rPr>
              <a:t>Do not use </a:t>
            </a:r>
            <a:r>
              <a:rPr lang="en-US" sz="3500" b="1" dirty="0" err="1">
                <a:solidFill>
                  <a:srgbClr val="002060"/>
                </a:solidFill>
                <a:latin typeface="Calibri" panose="020F0502020204030204" pitchFamily="34" charset="0"/>
                <a:ea typeface="Segoe UI" panose="020B0502040204020203" pitchFamily="34" charset="0"/>
                <a:cs typeface="Times New Roman" panose="02020603050405020304" pitchFamily="18" charset="0"/>
              </a:rPr>
              <a:t>antimalarials</a:t>
            </a:r>
            <a:r>
              <a:rPr lang="en-US" sz="3500" b="1" dirty="0">
                <a:solidFill>
                  <a:srgbClr val="002060"/>
                </a:solidFill>
                <a:latin typeface="Calibri" panose="020F0502020204030204" pitchFamily="34" charset="0"/>
                <a:ea typeface="Segoe UI" panose="020B0502040204020203" pitchFamily="34" charset="0"/>
                <a:cs typeface="Times New Roman" panose="02020603050405020304" pitchFamily="18" charset="0"/>
              </a:rPr>
              <a:t> that are not ACTs to treat</a:t>
            </a:r>
            <a:r>
              <a:rPr lang="en-US" sz="3500" b="1" dirty="0">
                <a:solidFill>
                  <a:srgbClr val="FF0000"/>
                </a:solidFill>
                <a:latin typeface="Calibri" panose="020F0502020204030204" pitchFamily="34" charset="0"/>
                <a:ea typeface="Segoe UI" panose="020B0502040204020203" pitchFamily="34" charset="0"/>
                <a:cs typeface="Times New Roman" panose="02020603050405020304" pitchFamily="18" charset="0"/>
              </a:rPr>
              <a:t> </a:t>
            </a:r>
            <a:r>
              <a:rPr lang="en-US" sz="3500" b="1" dirty="0">
                <a:solidFill>
                  <a:srgbClr val="8AC836"/>
                </a:solidFill>
                <a:latin typeface="Calibri" panose="020F0502020204030204" pitchFamily="34" charset="0"/>
                <a:ea typeface="Segoe UI" panose="020B0502040204020203" pitchFamily="34" charset="0"/>
                <a:cs typeface="Times New Roman" panose="02020603050405020304" pitchFamily="18" charset="0"/>
              </a:rPr>
              <a:t>COMMON</a:t>
            </a:r>
            <a:r>
              <a:rPr lang="en-US" sz="3500" b="1" dirty="0">
                <a:solidFill>
                  <a:srgbClr val="FF0000"/>
                </a:solidFill>
                <a:latin typeface="Calibri" panose="020F0502020204030204" pitchFamily="34" charset="0"/>
                <a:ea typeface="Segoe UI" panose="020B0502040204020203" pitchFamily="34" charset="0"/>
                <a:cs typeface="Times New Roman" panose="02020603050405020304" pitchFamily="18" charset="0"/>
              </a:rPr>
              <a:t> </a:t>
            </a:r>
            <a:r>
              <a:rPr lang="en-US" sz="3500" b="1" dirty="0">
                <a:solidFill>
                  <a:srgbClr val="002060"/>
                </a:solidFill>
                <a:latin typeface="Calibri" panose="020F0502020204030204" pitchFamily="34" charset="0"/>
                <a:ea typeface="Segoe UI" panose="020B0502040204020203" pitchFamily="34" charset="0"/>
                <a:cs typeface="Times New Roman" panose="02020603050405020304" pitchFamily="18" charset="0"/>
              </a:rPr>
              <a:t>Malaria </a:t>
            </a:r>
          </a:p>
          <a:p>
            <a:pPr marL="0" indent="0">
              <a:buNone/>
            </a:pPr>
            <a:r>
              <a:rPr lang="en-US" sz="2000" b="1" dirty="0">
                <a:solidFill>
                  <a:srgbClr val="002060"/>
                </a:solidFill>
                <a:latin typeface="Calibri" panose="020F0502020204030204" pitchFamily="34" charset="0"/>
                <a:ea typeface="Segoe UI" panose="020B0502040204020203" pitchFamily="34" charset="0"/>
                <a:cs typeface="Times New Roman" panose="02020603050405020304" pitchFamily="18" charset="0"/>
              </a:rPr>
              <a:t>(SP, Quinine, </a:t>
            </a:r>
            <a:r>
              <a:rPr lang="en-US" sz="2000" b="1" dirty="0" err="1">
                <a:solidFill>
                  <a:srgbClr val="002060"/>
                </a:solidFill>
                <a:latin typeface="Calibri" panose="020F0502020204030204" pitchFamily="34" charset="0"/>
                <a:ea typeface="Segoe UI" panose="020B0502040204020203" pitchFamily="34" charset="0"/>
                <a:cs typeface="Times New Roman" panose="02020603050405020304" pitchFamily="18" charset="0"/>
              </a:rPr>
              <a:t>artemisinin</a:t>
            </a:r>
            <a:r>
              <a:rPr lang="en-US" sz="2000" b="1" dirty="0">
                <a:solidFill>
                  <a:srgbClr val="002060"/>
                </a:solidFill>
                <a:latin typeface="Calibri" panose="020F0502020204030204" pitchFamily="34" charset="0"/>
                <a:ea typeface="Segoe UI" panose="020B0502040204020203" pitchFamily="34" charset="0"/>
                <a:cs typeface="Times New Roman" panose="02020603050405020304" pitchFamily="18" charset="0"/>
              </a:rPr>
              <a:t> </a:t>
            </a:r>
            <a:r>
              <a:rPr lang="en-US" sz="2000" b="1" dirty="0" err="1">
                <a:solidFill>
                  <a:srgbClr val="002060"/>
                </a:solidFill>
                <a:latin typeface="Calibri" panose="020F0502020204030204" pitchFamily="34" charset="0"/>
                <a:ea typeface="Segoe UI" panose="020B0502040204020203" pitchFamily="34" charset="0"/>
                <a:cs typeface="Times New Roman" panose="02020603050405020304" pitchFamily="18" charset="0"/>
              </a:rPr>
              <a:t>monotherapy</a:t>
            </a:r>
            <a:r>
              <a:rPr lang="en-US" sz="2000" b="1" dirty="0">
                <a:solidFill>
                  <a:srgbClr val="002060"/>
                </a:solidFill>
                <a:latin typeface="Calibri" panose="020F0502020204030204" pitchFamily="34" charset="0"/>
                <a:ea typeface="Segoe UI" panose="020B0502040204020203" pitchFamily="34" charset="0"/>
                <a:cs typeface="Times New Roman" panose="02020603050405020304" pitchFamily="18" charset="0"/>
              </a:rPr>
              <a:t> etc.)</a:t>
            </a:r>
            <a:endParaRPr lang="en-US" sz="2000" b="1" dirty="0">
              <a:latin typeface="Calibri" panose="020F0502020204030204" pitchFamily="34" charset="0"/>
              <a:ea typeface="Segoe UI" panose="020B0502040204020203" pitchFamily="34" charset="0"/>
              <a:cs typeface="Times New Roman" panose="02020603050405020304" pitchFamily="18" charset="0"/>
            </a:endParaRPr>
          </a:p>
          <a:p>
            <a:pPr marL="0" indent="0">
              <a:buFont typeface="Wingdings 2" panose="05020102010507070707" pitchFamily="18" charset="2"/>
              <a:buNone/>
            </a:pPr>
            <a:endParaRPr lang="en-US" sz="1000" b="1" dirty="0"/>
          </a:p>
          <a:p>
            <a:pPr marL="0" indent="0">
              <a:buFont typeface="Wingdings 2" panose="05020102010507070707" pitchFamily="18" charset="2"/>
              <a:buNone/>
            </a:pPr>
            <a:endParaRPr lang="en-US" sz="1000" b="1" dirty="0"/>
          </a:p>
        </p:txBody>
      </p:sp>
      <p:grpSp>
        <p:nvGrpSpPr>
          <p:cNvPr id="2" name="Group 1"/>
          <p:cNvGrpSpPr/>
          <p:nvPr/>
        </p:nvGrpSpPr>
        <p:grpSpPr>
          <a:xfrm>
            <a:off x="1042299" y="2664008"/>
            <a:ext cx="10064971" cy="2166474"/>
            <a:chOff x="328613" y="3200389"/>
            <a:chExt cx="8253245" cy="2291247"/>
          </a:xfrm>
        </p:grpSpPr>
        <p:pic>
          <p:nvPicPr>
            <p:cNvPr id="4096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8613" y="3389464"/>
              <a:ext cx="2430353" cy="187390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0965"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02391" y="3458228"/>
              <a:ext cx="2337567" cy="165491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0966"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96976" y="3543735"/>
              <a:ext cx="2120955" cy="157790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nvGrpSpPr>
            <p:cNvPr id="12" name="Group 11"/>
            <p:cNvGrpSpPr/>
            <p:nvPr/>
          </p:nvGrpSpPr>
          <p:grpSpPr>
            <a:xfrm>
              <a:off x="328613" y="3200389"/>
              <a:ext cx="2682601" cy="2254469"/>
              <a:chOff x="328613" y="3563007"/>
              <a:chExt cx="2682601" cy="2254469"/>
            </a:xfrm>
          </p:grpSpPr>
          <p:cxnSp>
            <p:nvCxnSpPr>
              <p:cNvPr id="9" name="Straight Connector 8"/>
              <p:cNvCxnSpPr/>
              <p:nvPr/>
            </p:nvCxnSpPr>
            <p:spPr>
              <a:xfrm>
                <a:off x="328613" y="3563007"/>
                <a:ext cx="2682601" cy="2254469"/>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1" name="Straight Connector 10"/>
              <p:cNvCxnSpPr/>
              <p:nvPr/>
            </p:nvCxnSpPr>
            <p:spPr>
              <a:xfrm flipH="1">
                <a:off x="328613" y="3563007"/>
                <a:ext cx="2430353" cy="2254469"/>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grpSp>
          <p:nvGrpSpPr>
            <p:cNvPr id="17" name="Group 16"/>
            <p:cNvGrpSpPr/>
            <p:nvPr/>
          </p:nvGrpSpPr>
          <p:grpSpPr>
            <a:xfrm>
              <a:off x="3129701" y="3210895"/>
              <a:ext cx="2682601" cy="2254469"/>
              <a:chOff x="328613" y="3563007"/>
              <a:chExt cx="2682601" cy="2254469"/>
            </a:xfrm>
          </p:grpSpPr>
          <p:cxnSp>
            <p:nvCxnSpPr>
              <p:cNvPr id="18" name="Straight Connector 17"/>
              <p:cNvCxnSpPr/>
              <p:nvPr/>
            </p:nvCxnSpPr>
            <p:spPr>
              <a:xfrm>
                <a:off x="328613" y="3563007"/>
                <a:ext cx="2682601" cy="2254469"/>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9" name="Straight Connector 18"/>
              <p:cNvCxnSpPr/>
              <p:nvPr/>
            </p:nvCxnSpPr>
            <p:spPr>
              <a:xfrm flipH="1">
                <a:off x="328613" y="3563007"/>
                <a:ext cx="2430353" cy="2254469"/>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grpSp>
          <p:nvGrpSpPr>
            <p:cNvPr id="20" name="Group 19"/>
            <p:cNvGrpSpPr/>
            <p:nvPr/>
          </p:nvGrpSpPr>
          <p:grpSpPr>
            <a:xfrm>
              <a:off x="5899257" y="3237167"/>
              <a:ext cx="2682601" cy="2254469"/>
              <a:chOff x="328613" y="3563007"/>
              <a:chExt cx="2682601" cy="2254469"/>
            </a:xfrm>
          </p:grpSpPr>
          <p:cxnSp>
            <p:nvCxnSpPr>
              <p:cNvPr id="21" name="Straight Connector 20"/>
              <p:cNvCxnSpPr/>
              <p:nvPr/>
            </p:nvCxnSpPr>
            <p:spPr>
              <a:xfrm>
                <a:off x="328613" y="3563007"/>
                <a:ext cx="2682601" cy="2254469"/>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22" name="Straight Connector 21"/>
              <p:cNvCxnSpPr/>
              <p:nvPr/>
            </p:nvCxnSpPr>
            <p:spPr>
              <a:xfrm flipH="1">
                <a:off x="328613" y="3563007"/>
                <a:ext cx="2430353" cy="2254469"/>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grpSp>
      <p:sp>
        <p:nvSpPr>
          <p:cNvPr id="23" name="Content Placeholder 2"/>
          <p:cNvSpPr txBox="1">
            <a:spLocks/>
          </p:cNvSpPr>
          <p:nvPr/>
        </p:nvSpPr>
        <p:spPr>
          <a:xfrm>
            <a:off x="522361" y="5217886"/>
            <a:ext cx="10923312" cy="1210383"/>
          </a:xfrm>
          <a:prstGeom prst="rect">
            <a:avLst/>
          </a:prstGeom>
        </p:spPr>
        <p:txBody>
          <a:bodyPr>
            <a:normAutofit fontScale="925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buNone/>
            </a:pPr>
            <a:r>
              <a:rPr lang="en-US" sz="3200" b="1" dirty="0">
                <a:solidFill>
                  <a:schemeClr val="bg2">
                    <a:lumMod val="50000"/>
                  </a:schemeClr>
                </a:solidFill>
                <a:latin typeface="Calibri" panose="020F0502020204030204" pitchFamily="34" charset="0"/>
                <a:ea typeface="Segoe UI" panose="020B0502040204020203" pitchFamily="34" charset="0"/>
                <a:cs typeface="Times New Roman" panose="02020603050405020304" pitchFamily="18" charset="0"/>
              </a:rPr>
              <a:t>These drugs are used for special purposes and are less effective and contributes to drug resistance when used for </a:t>
            </a:r>
            <a:r>
              <a:rPr lang="en-US" sz="3200" b="1" dirty="0">
                <a:solidFill>
                  <a:srgbClr val="8AC836"/>
                </a:solidFill>
                <a:latin typeface="Calibri" panose="020F0502020204030204" pitchFamily="34" charset="0"/>
                <a:ea typeface="Segoe UI" panose="020B0502040204020203" pitchFamily="34" charset="0"/>
                <a:cs typeface="Times New Roman" panose="02020603050405020304" pitchFamily="18" charset="0"/>
              </a:rPr>
              <a:t>common</a:t>
            </a:r>
            <a:r>
              <a:rPr lang="en-US" sz="3200" b="1" dirty="0">
                <a:solidFill>
                  <a:srgbClr val="FF0000"/>
                </a:solidFill>
                <a:latin typeface="Calibri" panose="020F0502020204030204" pitchFamily="34" charset="0"/>
                <a:ea typeface="Segoe UI" panose="020B0502040204020203" pitchFamily="34" charset="0"/>
                <a:cs typeface="Times New Roman" panose="02020603050405020304" pitchFamily="18" charset="0"/>
              </a:rPr>
              <a:t> </a:t>
            </a:r>
            <a:r>
              <a:rPr lang="en-US" sz="3200" b="1" dirty="0">
                <a:solidFill>
                  <a:schemeClr val="bg2">
                    <a:lumMod val="50000"/>
                  </a:schemeClr>
                </a:solidFill>
                <a:latin typeface="Calibri" panose="020F0502020204030204" pitchFamily="34" charset="0"/>
                <a:ea typeface="Segoe UI" panose="020B0502040204020203" pitchFamily="34" charset="0"/>
                <a:cs typeface="Times New Roman" panose="02020603050405020304" pitchFamily="18" charset="0"/>
              </a:rPr>
              <a:t>Malaria!</a:t>
            </a:r>
          </a:p>
          <a:p>
            <a:pPr marL="0" indent="0">
              <a:buFont typeface="Wingdings 2" panose="05020102010507070707" pitchFamily="18" charset="2"/>
              <a:buNone/>
            </a:pPr>
            <a:endParaRPr lang="en-US" sz="1000" b="1" dirty="0">
              <a:solidFill>
                <a:schemeClr val="bg2">
                  <a:lumMod val="50000"/>
                </a:schemeClr>
              </a:solidFill>
            </a:endParaRPr>
          </a:p>
          <a:p>
            <a:pPr marL="0" indent="0">
              <a:buFont typeface="Wingdings 2" panose="05020102010507070707" pitchFamily="18" charset="2"/>
              <a:buNone/>
            </a:pPr>
            <a:endParaRPr lang="en-US" sz="1000" b="1" dirty="0">
              <a:solidFill>
                <a:schemeClr val="bg2">
                  <a:lumMod val="50000"/>
                </a:schemeClr>
              </a:solidFill>
            </a:endParaRPr>
          </a:p>
        </p:txBody>
      </p:sp>
    </p:spTree>
    <p:extLst>
      <p:ext uri="{BB962C8B-B14F-4D97-AF65-F5344CB8AC3E}">
        <p14:creationId xmlns:p14="http://schemas.microsoft.com/office/powerpoint/2010/main" val="262027382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1"/>
            </p:custDataLst>
            <p:extLst>
              <p:ext uri="{D42A27DB-BD31-4B8C-83A1-F6EECF244321}">
                <p14:modId xmlns:p14="http://schemas.microsoft.com/office/powerpoint/2010/main" val="2406218988"/>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3" name="Object 2" hidden="1"/>
                      <p:cNvPicPr/>
                      <p:nvPr/>
                    </p:nvPicPr>
                    <p:blipFill>
                      <a:blip r:embed="rId5"/>
                      <a:stretch>
                        <a:fillRect/>
                      </a:stretch>
                    </p:blipFill>
                    <p:spPr>
                      <a:xfrm>
                        <a:off x="2118" y="1589"/>
                        <a:ext cx="2116" cy="1587"/>
                      </a:xfrm>
                      <a:prstGeom prst="rect">
                        <a:avLst/>
                      </a:prstGeom>
                    </p:spPr>
                  </p:pic>
                </p:oleObj>
              </mc:Fallback>
            </mc:AlternateContent>
          </a:graphicData>
        </a:graphic>
      </p:graphicFrame>
      <p:pic>
        <p:nvPicPr>
          <p:cNvPr id="32770" name="Picture 2" descr="C:\Users\Personal\AppData\Local\Microsoft\Windows\Temporary Internet Files\Content.Outlook\426UNIFF\Greenleaf logo.jpg"/>
          <p:cNvPicPr>
            <a:picLocks noChangeAspect="1" noChangeArrowheads="1"/>
          </p:cNvPicPr>
          <p:nvPr/>
        </p:nvPicPr>
        <p:blipFill rotWithShape="1">
          <a:blip r:embed="rId6">
            <a:extLst>
              <a:ext uri="{28A0092B-C50C-407E-A947-70E740481C1C}">
                <a14:useLocalDpi xmlns:a14="http://schemas.microsoft.com/office/drawing/2010/main" val="0"/>
              </a:ext>
            </a:extLst>
          </a:blip>
          <a:srcRect b="6106"/>
          <a:stretch/>
        </p:blipFill>
        <p:spPr bwMode="auto">
          <a:xfrm>
            <a:off x="7000757" y="1389529"/>
            <a:ext cx="3086500" cy="2793264"/>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title"/>
          </p:nvPr>
        </p:nvSpPr>
        <p:spPr/>
        <p:txBody>
          <a:bodyPr>
            <a:normAutofit/>
          </a:bodyPr>
          <a:lstStyle/>
          <a:p>
            <a:r>
              <a:rPr lang="en-US" b="1" dirty="0">
                <a:latin typeface="Calibri" panose="020F0502020204030204" pitchFamily="34" charset="0"/>
              </a:rPr>
              <a:t>Make sure you purchase green leaf </a:t>
            </a:r>
            <a:r>
              <a:rPr lang="en-US" dirty="0">
                <a:latin typeface="Calibri" panose="020F0502020204030204" pitchFamily="34" charset="0"/>
              </a:rPr>
              <a:t>ACT</a:t>
            </a:r>
            <a:r>
              <a:rPr lang="en-US" b="1" dirty="0">
                <a:latin typeface="Calibri" panose="020F0502020204030204" pitchFamily="34" charset="0"/>
              </a:rPr>
              <a:t>s!</a:t>
            </a:r>
          </a:p>
        </p:txBody>
      </p:sp>
      <p:sp>
        <p:nvSpPr>
          <p:cNvPr id="8" name="Content Placeholder 3"/>
          <p:cNvSpPr txBox="1">
            <a:spLocks/>
          </p:cNvSpPr>
          <p:nvPr/>
        </p:nvSpPr>
        <p:spPr>
          <a:xfrm>
            <a:off x="1322934" y="4430164"/>
            <a:ext cx="9808242" cy="1979003"/>
          </a:xfrm>
          <a:prstGeom prst="rect">
            <a:avLst/>
          </a:prstGeom>
        </p:spPr>
        <p:txBody>
          <a:bodyPr vert="horz" wrap="square" lIns="91440" tIns="45720" rIns="91440" bIns="45720" rtlCol="0" anchor="ctr">
            <a:sp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buFont typeface="Wingdings 2" panose="05020102010507070707" pitchFamily="18" charset="2"/>
              <a:buNone/>
            </a:pPr>
            <a:r>
              <a:rPr lang="en-US" sz="2800" b="1" dirty="0">
                <a:solidFill>
                  <a:srgbClr val="767171"/>
                </a:solidFill>
                <a:latin typeface="Calibri" panose="020F0502020204030204" pitchFamily="34" charset="0"/>
              </a:rPr>
              <a:t>ACTs marked with the Green Leaf are quality assured and the price is subsidized.</a:t>
            </a:r>
          </a:p>
          <a:p>
            <a:pPr marL="0" indent="0">
              <a:buFont typeface="Wingdings 2" panose="05020102010507070707" pitchFamily="18" charset="2"/>
              <a:buNone/>
            </a:pPr>
            <a:r>
              <a:rPr lang="en-US" sz="2800" b="1" dirty="0">
                <a:solidFill>
                  <a:srgbClr val="767171"/>
                </a:solidFill>
                <a:latin typeface="Calibri" panose="020F0502020204030204" pitchFamily="34" charset="0"/>
              </a:rPr>
              <a:t>Green Leaf ACTs are affordable and of high quality - make sure that your community can access them!</a:t>
            </a:r>
          </a:p>
        </p:txBody>
      </p:sp>
      <p:sp>
        <p:nvSpPr>
          <p:cNvPr id="5" name="Right Arrow 4"/>
          <p:cNvSpPr/>
          <p:nvPr/>
        </p:nvSpPr>
        <p:spPr>
          <a:xfrm>
            <a:off x="1837768" y="1374589"/>
            <a:ext cx="5094942" cy="2793999"/>
          </a:xfrm>
          <a:prstGeom prst="rightArrow">
            <a:avLst/>
          </a:prstGeom>
          <a:solidFill>
            <a:srgbClr val="1B2F7F"/>
          </a:solidFill>
        </p:spPr>
        <p:style>
          <a:lnRef idx="1">
            <a:schemeClr val="accent1"/>
          </a:lnRef>
          <a:fillRef idx="3">
            <a:schemeClr val="accent1"/>
          </a:fillRef>
          <a:effectRef idx="2">
            <a:schemeClr val="accent1"/>
          </a:effectRef>
          <a:fontRef idx="minor">
            <a:schemeClr val="lt1"/>
          </a:fontRef>
        </p:style>
        <p:txBody>
          <a:bodyPr rtlCol="0" anchor="ctr"/>
          <a:lstStyle/>
          <a:p>
            <a:pPr lvl="0"/>
            <a:r>
              <a:rPr lang="en-US" sz="3200" b="1" dirty="0">
                <a:solidFill>
                  <a:schemeClr val="bg2"/>
                </a:solidFill>
                <a:latin typeface="Calibri" panose="020F0502020204030204" pitchFamily="34" charset="0"/>
              </a:rPr>
              <a:t>Look for this logo when buying ACTs!</a:t>
            </a:r>
          </a:p>
        </p:txBody>
      </p:sp>
      <p:sp>
        <p:nvSpPr>
          <p:cNvPr id="9" name="TextBox 8"/>
          <p:cNvSpPr txBox="1"/>
          <p:nvPr/>
        </p:nvSpPr>
        <p:spPr>
          <a:xfrm>
            <a:off x="435286" y="4273122"/>
            <a:ext cx="1185333" cy="1107996"/>
          </a:xfrm>
          <a:prstGeom prst="rect">
            <a:avLst/>
          </a:prstGeom>
          <a:noFill/>
        </p:spPr>
        <p:txBody>
          <a:bodyPr wrap="square" rtlCol="0">
            <a:spAutoFit/>
          </a:bodyPr>
          <a:lstStyle/>
          <a:p>
            <a:r>
              <a:rPr lang="en-US" sz="6600" b="1" dirty="0">
                <a:solidFill>
                  <a:srgbClr val="8CC738"/>
                </a:solidFill>
                <a:latin typeface="Zapf Dingbats"/>
                <a:ea typeface="Zapf Dingbats"/>
                <a:cs typeface="Zapf Dingbats"/>
                <a:sym typeface="Zapf Dingbats"/>
              </a:rPr>
              <a:t>✓</a:t>
            </a:r>
            <a:endParaRPr lang="en-US" sz="6600" dirty="0">
              <a:solidFill>
                <a:srgbClr val="8CC738"/>
              </a:solidFill>
            </a:endParaRPr>
          </a:p>
        </p:txBody>
      </p:sp>
      <p:sp>
        <p:nvSpPr>
          <p:cNvPr id="10" name="TextBox 9"/>
          <p:cNvSpPr txBox="1"/>
          <p:nvPr/>
        </p:nvSpPr>
        <p:spPr>
          <a:xfrm>
            <a:off x="423333" y="5292110"/>
            <a:ext cx="1185333" cy="1107996"/>
          </a:xfrm>
          <a:prstGeom prst="rect">
            <a:avLst/>
          </a:prstGeom>
          <a:noFill/>
        </p:spPr>
        <p:txBody>
          <a:bodyPr wrap="square" rtlCol="0">
            <a:spAutoFit/>
          </a:bodyPr>
          <a:lstStyle/>
          <a:p>
            <a:r>
              <a:rPr lang="en-US" sz="6600" b="1" dirty="0">
                <a:solidFill>
                  <a:srgbClr val="8CC738"/>
                </a:solidFill>
                <a:latin typeface="Zapf Dingbats"/>
                <a:ea typeface="Zapf Dingbats"/>
                <a:cs typeface="Zapf Dingbats"/>
                <a:sym typeface="Zapf Dingbats"/>
              </a:rPr>
              <a:t>✓</a:t>
            </a:r>
            <a:endParaRPr lang="en-US" sz="6600" dirty="0">
              <a:solidFill>
                <a:srgbClr val="8CC738"/>
              </a:solidFill>
            </a:endParaRPr>
          </a:p>
        </p:txBody>
      </p:sp>
    </p:spTree>
    <p:extLst>
      <p:ext uri="{BB962C8B-B14F-4D97-AF65-F5344CB8AC3E}">
        <p14:creationId xmlns:p14="http://schemas.microsoft.com/office/powerpoint/2010/main" val="34865182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04950" y="1389327"/>
            <a:ext cx="9182100" cy="1446550"/>
          </a:xfrm>
          <a:prstGeom prst="rect">
            <a:avLst/>
          </a:prstGeom>
          <a:noFill/>
        </p:spPr>
        <p:txBody>
          <a:bodyPr wrap="square" rtlCol="0">
            <a:spAutoFit/>
          </a:bodyPr>
          <a:lstStyle/>
          <a:p>
            <a:pPr algn="ctr"/>
            <a:r>
              <a:rPr lang="en-US" sz="4400" b="1" dirty="0">
                <a:solidFill>
                  <a:srgbClr val="E7E6E6">
                    <a:lumMod val="50000"/>
                  </a:srgbClr>
                </a:solidFill>
              </a:rPr>
              <a:t>Now lets practice filling out the patient register and the referral form!</a:t>
            </a:r>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2357" y="3553139"/>
            <a:ext cx="4103643" cy="28065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63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6287" y="3103899"/>
            <a:ext cx="2180841" cy="32558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389518923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1"/>
            </p:custDataLst>
            <p:extLst>
              <p:ext uri="{D42A27DB-BD31-4B8C-83A1-F6EECF244321}">
                <p14:modId xmlns:p14="http://schemas.microsoft.com/office/powerpoint/2010/main" val="97912237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14"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1428529"/>
            <a:ext cx="11762715" cy="27476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p:txBody>
          <a:bodyPr>
            <a:noAutofit/>
          </a:bodyPr>
          <a:lstStyle/>
          <a:p>
            <a:r>
              <a:rPr lang="en-US" b="1" dirty="0">
                <a:latin typeface="Calibri" panose="020F0502020204030204" pitchFamily="34" charset="0"/>
              </a:rPr>
              <a:t>Filling out the patient register</a:t>
            </a:r>
          </a:p>
        </p:txBody>
      </p:sp>
      <p:sp>
        <p:nvSpPr>
          <p:cNvPr id="7" name="Rectangle 6"/>
          <p:cNvSpPr/>
          <p:nvPr/>
        </p:nvSpPr>
        <p:spPr>
          <a:xfrm>
            <a:off x="9033564" y="3268088"/>
            <a:ext cx="356711" cy="892415"/>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
        <p:nvSpPr>
          <p:cNvPr id="10" name="Rectangle 9"/>
          <p:cNvSpPr/>
          <p:nvPr/>
        </p:nvSpPr>
        <p:spPr>
          <a:xfrm>
            <a:off x="10121066" y="3268088"/>
            <a:ext cx="960916" cy="892415"/>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
        <p:nvSpPr>
          <p:cNvPr id="9" name="Rectangle 8"/>
          <p:cNvSpPr/>
          <p:nvPr/>
        </p:nvSpPr>
        <p:spPr>
          <a:xfrm>
            <a:off x="331553" y="3290795"/>
            <a:ext cx="3423275" cy="747911"/>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
        <p:nvSpPr>
          <p:cNvPr id="8" name="Rectangle 7"/>
          <p:cNvSpPr/>
          <p:nvPr/>
        </p:nvSpPr>
        <p:spPr>
          <a:xfrm>
            <a:off x="4382332" y="3304163"/>
            <a:ext cx="367669" cy="757251"/>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
        <p:nvSpPr>
          <p:cNvPr id="12" name="Rectangle 11"/>
          <p:cNvSpPr/>
          <p:nvPr/>
        </p:nvSpPr>
        <p:spPr>
          <a:xfrm>
            <a:off x="6435398" y="3304163"/>
            <a:ext cx="292947" cy="856340"/>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
        <p:nvSpPr>
          <p:cNvPr id="13" name="Rectangle 12"/>
          <p:cNvSpPr/>
          <p:nvPr/>
        </p:nvSpPr>
        <p:spPr>
          <a:xfrm>
            <a:off x="9390436" y="3274760"/>
            <a:ext cx="615693" cy="885744"/>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
        <p:nvSpPr>
          <p:cNvPr id="15" name="Rectangle 14"/>
          <p:cNvSpPr/>
          <p:nvPr/>
        </p:nvSpPr>
        <p:spPr>
          <a:xfrm>
            <a:off x="11081982" y="3717632"/>
            <a:ext cx="480458" cy="446208"/>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Tree>
    <p:extLst>
      <p:ext uri="{BB962C8B-B14F-4D97-AF65-F5344CB8AC3E}">
        <p14:creationId xmlns:p14="http://schemas.microsoft.com/office/powerpoint/2010/main" val="30669659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solidFill>
                  <a:schemeClr val="bg1"/>
                </a:solidFill>
                <a:latin typeface="Calibri" panose="020F0502020204030204" pitchFamily="34" charset="0"/>
              </a:rPr>
              <a:t>Day 1 Review: </a:t>
            </a:r>
            <a:r>
              <a:rPr lang="en-US" sz="3600" dirty="0">
                <a:latin typeface="Calibri" panose="020F0502020204030204" pitchFamily="34" charset="0"/>
              </a:rPr>
              <a:t>Referral Game</a:t>
            </a:r>
            <a:endParaRPr lang="en-US" sz="3600" b="1" dirty="0">
              <a:solidFill>
                <a:schemeClr val="bg1"/>
              </a:solidFill>
              <a:latin typeface="Calibri" panose="020F0502020204030204" pitchFamily="34" charset="0"/>
            </a:endParaRPr>
          </a:p>
        </p:txBody>
      </p:sp>
      <p:sp>
        <p:nvSpPr>
          <p:cNvPr id="3" name="Content Placeholder 2"/>
          <p:cNvSpPr>
            <a:spLocks noGrp="1"/>
          </p:cNvSpPr>
          <p:nvPr>
            <p:ph idx="4294967295"/>
          </p:nvPr>
        </p:nvSpPr>
        <p:spPr>
          <a:xfrm>
            <a:off x="0" y="1489075"/>
            <a:ext cx="12192000" cy="4525963"/>
          </a:xfrm>
          <a:prstGeom prst="rect">
            <a:avLst/>
          </a:prstGeom>
        </p:spPr>
        <p:txBody>
          <a:bodyPr/>
          <a:lstStyle/>
          <a:p>
            <a:pPr>
              <a:buNone/>
            </a:pPr>
            <a:endParaRPr lang="en-US" dirty="0"/>
          </a:p>
          <a:p>
            <a:pPr>
              <a:buNone/>
            </a:pPr>
            <a:endParaRPr lang="en-US" dirty="0"/>
          </a:p>
        </p:txBody>
      </p:sp>
      <p:sp>
        <p:nvSpPr>
          <p:cNvPr id="7" name="TextBox 6"/>
          <p:cNvSpPr txBox="1"/>
          <p:nvPr/>
        </p:nvSpPr>
        <p:spPr>
          <a:xfrm>
            <a:off x="598167" y="2102787"/>
            <a:ext cx="1567543" cy="461665"/>
          </a:xfrm>
          <a:prstGeom prst="rect">
            <a:avLst/>
          </a:prstGeom>
          <a:noFill/>
        </p:spPr>
        <p:txBody>
          <a:bodyPr wrap="square" rtlCol="0">
            <a:spAutoFit/>
          </a:bodyPr>
          <a:lstStyle/>
          <a:p>
            <a:pPr defTabSz="457200"/>
            <a:r>
              <a:rPr lang="en-US" sz="2400" b="1" dirty="0">
                <a:solidFill>
                  <a:srgbClr val="063A73"/>
                </a:solidFill>
                <a:latin typeface="Calibri" panose="020F0502020204030204" pitchFamily="34" charset="0"/>
              </a:rPr>
              <a:t>Case 2</a:t>
            </a:r>
          </a:p>
        </p:txBody>
      </p:sp>
      <p:sp>
        <p:nvSpPr>
          <p:cNvPr id="17" name="TextBox 16"/>
          <p:cNvSpPr txBox="1"/>
          <p:nvPr/>
        </p:nvSpPr>
        <p:spPr>
          <a:xfrm>
            <a:off x="598168" y="3739139"/>
            <a:ext cx="1567543" cy="461665"/>
          </a:xfrm>
          <a:prstGeom prst="rect">
            <a:avLst/>
          </a:prstGeom>
          <a:noFill/>
        </p:spPr>
        <p:txBody>
          <a:bodyPr wrap="square" rtlCol="0">
            <a:spAutoFit/>
          </a:bodyPr>
          <a:lstStyle/>
          <a:p>
            <a:pPr defTabSz="457200"/>
            <a:r>
              <a:rPr lang="en-US" sz="2400" b="1" dirty="0">
                <a:solidFill>
                  <a:srgbClr val="063A73"/>
                </a:solidFill>
                <a:latin typeface="Calibri" panose="020F0502020204030204" pitchFamily="34" charset="0"/>
              </a:rPr>
              <a:t>Case 3</a:t>
            </a:r>
          </a:p>
        </p:txBody>
      </p:sp>
      <p:sp>
        <p:nvSpPr>
          <p:cNvPr id="20" name="TextBox 19"/>
          <p:cNvSpPr txBox="1"/>
          <p:nvPr/>
        </p:nvSpPr>
        <p:spPr>
          <a:xfrm>
            <a:off x="570722" y="5674903"/>
            <a:ext cx="1567543" cy="461665"/>
          </a:xfrm>
          <a:prstGeom prst="rect">
            <a:avLst/>
          </a:prstGeom>
          <a:noFill/>
        </p:spPr>
        <p:txBody>
          <a:bodyPr wrap="square" rtlCol="0">
            <a:spAutoFit/>
          </a:bodyPr>
          <a:lstStyle/>
          <a:p>
            <a:pPr defTabSz="457200"/>
            <a:r>
              <a:rPr lang="en-US" sz="2400" b="1" dirty="0">
                <a:solidFill>
                  <a:srgbClr val="063A73"/>
                </a:solidFill>
                <a:latin typeface="Calibri" panose="020F0502020204030204" pitchFamily="34" charset="0"/>
              </a:rPr>
              <a:t>Case 4</a:t>
            </a:r>
          </a:p>
        </p:txBody>
      </p:sp>
      <p:sp>
        <p:nvSpPr>
          <p:cNvPr id="11" name="Rounded Rectangle 10"/>
          <p:cNvSpPr/>
          <p:nvPr/>
        </p:nvSpPr>
        <p:spPr>
          <a:xfrm>
            <a:off x="2242060" y="1580868"/>
            <a:ext cx="5274666" cy="1231007"/>
          </a:xfrm>
          <a:prstGeom prst="roundRect">
            <a:avLst>
              <a:gd name="adj" fmla="val 9034"/>
            </a:avLst>
          </a:prstGeom>
          <a:solidFill>
            <a:srgbClr val="1B2F7F"/>
          </a:solidFill>
          <a:ln>
            <a:solidFill>
              <a:srgbClr val="1B2F7F"/>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defTabSz="457200">
              <a:lnSpc>
                <a:spcPct val="115000"/>
              </a:lnSpc>
            </a:pPr>
            <a:r>
              <a:rPr lang="en-US" sz="3200" b="1" dirty="0">
                <a:solidFill>
                  <a:srgbClr val="FFFFFF"/>
                </a:solidFill>
                <a:latin typeface="Calibri" panose="020F0502020204030204" pitchFamily="34" charset="0"/>
                <a:ea typeface="Times New Roman"/>
                <a:cs typeface="Times New Roman"/>
              </a:rPr>
              <a:t>CHEST IN-DRAWING</a:t>
            </a:r>
            <a:endParaRPr lang="en-US" sz="3200" dirty="0">
              <a:solidFill>
                <a:srgbClr val="FFFFFF"/>
              </a:solidFill>
              <a:latin typeface="Calibri" panose="020F0502020204030204" pitchFamily="34" charset="0"/>
              <a:ea typeface="Calibri"/>
              <a:cs typeface="Times New Roman"/>
            </a:endParaRPr>
          </a:p>
        </p:txBody>
      </p:sp>
      <p:sp>
        <p:nvSpPr>
          <p:cNvPr id="12" name="Rounded Rectangle 11"/>
          <p:cNvSpPr/>
          <p:nvPr/>
        </p:nvSpPr>
        <p:spPr>
          <a:xfrm>
            <a:off x="8096803" y="1451294"/>
            <a:ext cx="2115576" cy="491861"/>
          </a:xfrm>
          <a:prstGeom prst="roundRect">
            <a:avLst>
              <a:gd name="adj" fmla="val 9034"/>
            </a:avLst>
          </a:prstGeom>
          <a:solidFill>
            <a:srgbClr val="FF0000"/>
          </a:solidFill>
          <a:ln>
            <a:solidFill>
              <a:srgbClr val="FF0000"/>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lnSpc>
                <a:spcPct val="115000"/>
              </a:lnSpc>
              <a:spcBef>
                <a:spcPts val="1200"/>
              </a:spcBef>
            </a:pPr>
            <a:r>
              <a:rPr lang="en-US" sz="2000" b="1" dirty="0">
                <a:solidFill>
                  <a:schemeClr val="bg1"/>
                </a:solidFill>
                <a:latin typeface="Calibri" panose="020F0502020204030204" pitchFamily="34" charset="0"/>
                <a:ea typeface="Times New Roman"/>
                <a:cs typeface="Times New Roman"/>
              </a:rPr>
              <a:t>Refer?</a:t>
            </a:r>
            <a:endParaRPr lang="en-US" sz="2000" dirty="0">
              <a:solidFill>
                <a:schemeClr val="bg1"/>
              </a:solidFill>
              <a:latin typeface="Calibri" panose="020F0502020204030204" pitchFamily="34" charset="0"/>
              <a:ea typeface="Calibri"/>
              <a:cs typeface="Times New Roman"/>
            </a:endParaRPr>
          </a:p>
        </p:txBody>
      </p:sp>
      <p:sp>
        <p:nvSpPr>
          <p:cNvPr id="13" name="Rounded Rectangle 12"/>
          <p:cNvSpPr/>
          <p:nvPr/>
        </p:nvSpPr>
        <p:spPr>
          <a:xfrm>
            <a:off x="8096803" y="2147924"/>
            <a:ext cx="2115576" cy="501692"/>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lnSpc>
                <a:spcPct val="115000"/>
              </a:lnSpc>
            </a:pPr>
            <a:r>
              <a:rPr lang="en-US" sz="2000" b="1" dirty="0">
                <a:solidFill>
                  <a:srgbClr val="1B2F7F"/>
                </a:solidFill>
                <a:latin typeface="Calibri" panose="020F0502020204030204" pitchFamily="34" charset="0"/>
                <a:ea typeface="Times New Roman"/>
                <a:cs typeface="Times New Roman"/>
              </a:rPr>
              <a:t>No referral?</a:t>
            </a:r>
            <a:endParaRPr lang="en-US" sz="2000" dirty="0">
              <a:solidFill>
                <a:srgbClr val="1B2F7F"/>
              </a:solidFill>
              <a:latin typeface="Calibri" panose="020F0502020204030204" pitchFamily="34" charset="0"/>
              <a:ea typeface="Calibri"/>
              <a:cs typeface="Times New Roman"/>
            </a:endParaRPr>
          </a:p>
        </p:txBody>
      </p:sp>
      <p:sp>
        <p:nvSpPr>
          <p:cNvPr id="14" name="Right Arrow 13"/>
          <p:cNvSpPr/>
          <p:nvPr/>
        </p:nvSpPr>
        <p:spPr>
          <a:xfrm rot="20267499">
            <a:off x="7283447" y="1451290"/>
            <a:ext cx="803512" cy="518318"/>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ight Arrow 14"/>
          <p:cNvSpPr/>
          <p:nvPr/>
        </p:nvSpPr>
        <p:spPr>
          <a:xfrm rot="1081111">
            <a:off x="7280328" y="2251589"/>
            <a:ext cx="803512" cy="518318"/>
          </a:xfrm>
          <a:prstGeom prst="rightArrow">
            <a:avLst/>
          </a:prstGeom>
          <a:solidFill>
            <a:srgbClr val="8AC836"/>
          </a:solidFill>
          <a:ln>
            <a:solidFill>
              <a:srgbClr val="8AC83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ounded Rectangle 15"/>
          <p:cNvSpPr/>
          <p:nvPr/>
        </p:nvSpPr>
        <p:spPr>
          <a:xfrm>
            <a:off x="2277821" y="3417802"/>
            <a:ext cx="5274666" cy="1231007"/>
          </a:xfrm>
          <a:prstGeom prst="roundRect">
            <a:avLst>
              <a:gd name="adj" fmla="val 9034"/>
            </a:avLst>
          </a:prstGeom>
          <a:solidFill>
            <a:srgbClr val="1B2F7F"/>
          </a:solidFill>
          <a:ln>
            <a:solidFill>
              <a:srgbClr val="1B2F7F"/>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defTabSz="457200">
              <a:lnSpc>
                <a:spcPct val="115000"/>
              </a:lnSpc>
              <a:spcBef>
                <a:spcPts val="1200"/>
              </a:spcBef>
            </a:pPr>
            <a:r>
              <a:rPr lang="en-US" sz="3200" b="1" dirty="0">
                <a:solidFill>
                  <a:srgbClr val="FFFFFF"/>
                </a:solidFill>
                <a:latin typeface="Calibri" panose="020F0502020204030204" pitchFamily="34" charset="0"/>
                <a:ea typeface="Times New Roman"/>
                <a:cs typeface="Times New Roman"/>
              </a:rPr>
              <a:t>COUGH FOR MORE THAN 2 WEEKS</a:t>
            </a:r>
            <a:endParaRPr lang="en-US" sz="3200" dirty="0">
              <a:solidFill>
                <a:srgbClr val="FFFFFF"/>
              </a:solidFill>
              <a:latin typeface="Calibri" panose="020F0502020204030204" pitchFamily="34" charset="0"/>
              <a:ea typeface="Calibri"/>
              <a:cs typeface="Times New Roman"/>
            </a:endParaRPr>
          </a:p>
        </p:txBody>
      </p:sp>
      <p:sp>
        <p:nvSpPr>
          <p:cNvPr id="22" name="Rounded Rectangle 21"/>
          <p:cNvSpPr/>
          <p:nvPr/>
        </p:nvSpPr>
        <p:spPr>
          <a:xfrm>
            <a:off x="8132564" y="3378934"/>
            <a:ext cx="2115576" cy="491861"/>
          </a:xfrm>
          <a:prstGeom prst="roundRect">
            <a:avLst>
              <a:gd name="adj" fmla="val 9034"/>
            </a:avLst>
          </a:prstGeom>
          <a:solidFill>
            <a:srgbClr val="FF0000"/>
          </a:solidFill>
          <a:ln>
            <a:solidFill>
              <a:srgbClr val="FF0000"/>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lnSpc>
                <a:spcPct val="115000"/>
              </a:lnSpc>
              <a:spcBef>
                <a:spcPts val="1200"/>
              </a:spcBef>
            </a:pPr>
            <a:r>
              <a:rPr lang="en-US" sz="2000" b="1" dirty="0">
                <a:solidFill>
                  <a:schemeClr val="bg1"/>
                </a:solidFill>
                <a:latin typeface="Calibri" panose="020F0502020204030204" pitchFamily="34" charset="0"/>
                <a:ea typeface="Times New Roman"/>
                <a:cs typeface="Times New Roman"/>
              </a:rPr>
              <a:t>Refer?</a:t>
            </a:r>
            <a:endParaRPr lang="en-US" sz="2000" dirty="0">
              <a:solidFill>
                <a:schemeClr val="bg1"/>
              </a:solidFill>
              <a:latin typeface="Calibri" panose="020F0502020204030204" pitchFamily="34" charset="0"/>
              <a:ea typeface="Calibri"/>
              <a:cs typeface="Times New Roman"/>
            </a:endParaRPr>
          </a:p>
        </p:txBody>
      </p:sp>
      <p:sp>
        <p:nvSpPr>
          <p:cNvPr id="23" name="Rounded Rectangle 22"/>
          <p:cNvSpPr/>
          <p:nvPr/>
        </p:nvSpPr>
        <p:spPr>
          <a:xfrm>
            <a:off x="8132564" y="3984858"/>
            <a:ext cx="2115576" cy="501692"/>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lnSpc>
                <a:spcPct val="115000"/>
              </a:lnSpc>
            </a:pPr>
            <a:r>
              <a:rPr lang="en-US" sz="2000" b="1" dirty="0">
                <a:solidFill>
                  <a:srgbClr val="1B2F7F"/>
                </a:solidFill>
                <a:latin typeface="Calibri" panose="020F0502020204030204" pitchFamily="34" charset="0"/>
                <a:ea typeface="Times New Roman"/>
                <a:cs typeface="Times New Roman"/>
              </a:rPr>
              <a:t>No referral?</a:t>
            </a:r>
            <a:endParaRPr lang="en-US" sz="2000" dirty="0">
              <a:solidFill>
                <a:srgbClr val="1B2F7F"/>
              </a:solidFill>
              <a:latin typeface="Calibri" panose="020F0502020204030204" pitchFamily="34" charset="0"/>
              <a:ea typeface="Calibri"/>
              <a:cs typeface="Times New Roman"/>
            </a:endParaRPr>
          </a:p>
        </p:txBody>
      </p:sp>
      <p:sp>
        <p:nvSpPr>
          <p:cNvPr id="24" name="Right Arrow 23"/>
          <p:cNvSpPr/>
          <p:nvPr/>
        </p:nvSpPr>
        <p:spPr>
          <a:xfrm rot="20267499">
            <a:off x="7319208" y="3288224"/>
            <a:ext cx="803512" cy="518318"/>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ight Arrow 24"/>
          <p:cNvSpPr/>
          <p:nvPr/>
        </p:nvSpPr>
        <p:spPr>
          <a:xfrm rot="1690894">
            <a:off x="7316089" y="4088523"/>
            <a:ext cx="803512" cy="518318"/>
          </a:xfrm>
          <a:prstGeom prst="rightArrow">
            <a:avLst/>
          </a:prstGeom>
          <a:solidFill>
            <a:srgbClr val="8AC836"/>
          </a:solidFill>
          <a:ln>
            <a:solidFill>
              <a:srgbClr val="8AC83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ounded Rectangle 25"/>
          <p:cNvSpPr/>
          <p:nvPr/>
        </p:nvSpPr>
        <p:spPr>
          <a:xfrm>
            <a:off x="2248783" y="5293611"/>
            <a:ext cx="5274666" cy="1231007"/>
          </a:xfrm>
          <a:prstGeom prst="roundRect">
            <a:avLst>
              <a:gd name="adj" fmla="val 9034"/>
            </a:avLst>
          </a:prstGeom>
          <a:solidFill>
            <a:srgbClr val="1B2F7F"/>
          </a:solidFill>
          <a:ln>
            <a:solidFill>
              <a:srgbClr val="1B2F7F"/>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defTabSz="457200">
              <a:lnSpc>
                <a:spcPct val="115000"/>
              </a:lnSpc>
            </a:pPr>
            <a:r>
              <a:rPr lang="en-US" sz="3200" b="1" dirty="0">
                <a:solidFill>
                  <a:srgbClr val="FFFFFF"/>
                </a:solidFill>
                <a:latin typeface="Calibri" panose="020F0502020204030204" pitchFamily="34" charset="0"/>
                <a:ea typeface="Times New Roman"/>
                <a:cs typeface="Times New Roman"/>
              </a:rPr>
              <a:t>DIARRHEA with NO BLOOD </a:t>
            </a:r>
          </a:p>
          <a:p>
            <a:pPr defTabSz="457200">
              <a:lnSpc>
                <a:spcPct val="115000"/>
              </a:lnSpc>
            </a:pPr>
            <a:r>
              <a:rPr lang="en-US" sz="3200" b="1" dirty="0">
                <a:solidFill>
                  <a:srgbClr val="FFFFFF"/>
                </a:solidFill>
                <a:latin typeface="Calibri" panose="020F0502020204030204" pitchFamily="34" charset="0"/>
                <a:ea typeface="Times New Roman"/>
                <a:cs typeface="Times New Roman"/>
              </a:rPr>
              <a:t>and LESS THAN 2 WEEKS</a:t>
            </a:r>
            <a:endParaRPr lang="en-US" sz="3200" dirty="0">
              <a:solidFill>
                <a:srgbClr val="FFFFFF"/>
              </a:solidFill>
              <a:latin typeface="Calibri" panose="020F0502020204030204" pitchFamily="34" charset="0"/>
              <a:ea typeface="Calibri"/>
              <a:cs typeface="Times New Roman"/>
            </a:endParaRPr>
          </a:p>
        </p:txBody>
      </p:sp>
      <p:sp>
        <p:nvSpPr>
          <p:cNvPr id="27" name="Rounded Rectangle 26"/>
          <p:cNvSpPr/>
          <p:nvPr/>
        </p:nvSpPr>
        <p:spPr>
          <a:xfrm>
            <a:off x="8077606" y="5228826"/>
            <a:ext cx="2115576" cy="491861"/>
          </a:xfrm>
          <a:prstGeom prst="roundRect">
            <a:avLst>
              <a:gd name="adj" fmla="val 9034"/>
            </a:avLst>
          </a:prstGeom>
          <a:solidFill>
            <a:srgbClr val="FF0000"/>
          </a:solidFill>
          <a:ln>
            <a:solidFill>
              <a:srgbClr val="FF0000"/>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lnSpc>
                <a:spcPct val="115000"/>
              </a:lnSpc>
              <a:spcBef>
                <a:spcPts val="1200"/>
              </a:spcBef>
            </a:pPr>
            <a:r>
              <a:rPr lang="en-US" sz="2000" b="1" dirty="0">
                <a:solidFill>
                  <a:schemeClr val="bg1"/>
                </a:solidFill>
                <a:latin typeface="Calibri" panose="020F0502020204030204" pitchFamily="34" charset="0"/>
                <a:ea typeface="Times New Roman"/>
                <a:cs typeface="Times New Roman"/>
              </a:rPr>
              <a:t>Refer?</a:t>
            </a:r>
            <a:endParaRPr lang="en-US" sz="2000" dirty="0">
              <a:solidFill>
                <a:schemeClr val="bg1"/>
              </a:solidFill>
              <a:latin typeface="Calibri" panose="020F0502020204030204" pitchFamily="34" charset="0"/>
              <a:ea typeface="Calibri"/>
              <a:cs typeface="Times New Roman"/>
            </a:endParaRPr>
          </a:p>
        </p:txBody>
      </p:sp>
      <p:sp>
        <p:nvSpPr>
          <p:cNvPr id="28" name="Rounded Rectangle 27"/>
          <p:cNvSpPr/>
          <p:nvPr/>
        </p:nvSpPr>
        <p:spPr>
          <a:xfrm>
            <a:off x="8103526" y="5860667"/>
            <a:ext cx="2115576" cy="501692"/>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lnSpc>
                <a:spcPct val="115000"/>
              </a:lnSpc>
            </a:pPr>
            <a:r>
              <a:rPr lang="en-US" sz="2000" b="1" dirty="0">
                <a:solidFill>
                  <a:srgbClr val="1B2F7F"/>
                </a:solidFill>
                <a:latin typeface="Calibri" panose="020F0502020204030204" pitchFamily="34" charset="0"/>
                <a:ea typeface="Times New Roman"/>
                <a:cs typeface="Times New Roman"/>
              </a:rPr>
              <a:t>No referral?</a:t>
            </a:r>
            <a:endParaRPr lang="en-US" sz="2000" dirty="0">
              <a:solidFill>
                <a:srgbClr val="1B2F7F"/>
              </a:solidFill>
              <a:latin typeface="Calibri" panose="020F0502020204030204" pitchFamily="34" charset="0"/>
              <a:ea typeface="Calibri"/>
              <a:cs typeface="Times New Roman"/>
            </a:endParaRPr>
          </a:p>
        </p:txBody>
      </p:sp>
      <p:sp>
        <p:nvSpPr>
          <p:cNvPr id="29" name="Right Arrow 28"/>
          <p:cNvSpPr/>
          <p:nvPr/>
        </p:nvSpPr>
        <p:spPr>
          <a:xfrm rot="20267499">
            <a:off x="7290170" y="5164033"/>
            <a:ext cx="803512" cy="518318"/>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ight Arrow 29"/>
          <p:cNvSpPr/>
          <p:nvPr/>
        </p:nvSpPr>
        <p:spPr>
          <a:xfrm rot="1690894">
            <a:off x="7287051" y="5964332"/>
            <a:ext cx="803512" cy="518318"/>
          </a:xfrm>
          <a:prstGeom prst="rightArrow">
            <a:avLst/>
          </a:prstGeom>
          <a:solidFill>
            <a:srgbClr val="8AC836"/>
          </a:solidFill>
          <a:ln>
            <a:solidFill>
              <a:srgbClr val="8AC83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3531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linds(horizontal)">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blinds(horizontal)">
                                      <p:cBhvr>
                                        <p:cTn id="12"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1"/>
            </p:custDataLst>
            <p:extLst>
              <p:ext uri="{D42A27DB-BD31-4B8C-83A1-F6EECF244321}">
                <p14:modId xmlns:p14="http://schemas.microsoft.com/office/powerpoint/2010/main" val="3798683645"/>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61134" y="2766925"/>
            <a:ext cx="7260537" cy="38790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p:txBody>
          <a:bodyPr>
            <a:noAutofit/>
          </a:bodyPr>
          <a:lstStyle/>
          <a:p>
            <a:r>
              <a:rPr lang="en-US" b="1" dirty="0">
                <a:latin typeface="Calibri" panose="020F0502020204030204" pitchFamily="34" charset="0"/>
              </a:rPr>
              <a:t>Filling out the referral form</a:t>
            </a:r>
          </a:p>
        </p:txBody>
      </p:sp>
      <p:sp>
        <p:nvSpPr>
          <p:cNvPr id="11" name="Content Placeholder 2"/>
          <p:cNvSpPr txBox="1">
            <a:spLocks/>
          </p:cNvSpPr>
          <p:nvPr/>
        </p:nvSpPr>
        <p:spPr>
          <a:xfrm>
            <a:off x="499408" y="1728073"/>
            <a:ext cx="8823885" cy="2161435"/>
          </a:xfrm>
          <a:prstGeom prst="rect">
            <a:avLst/>
          </a:prstGeom>
        </p:spPr>
        <p:txBody>
          <a:bodyP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buClrTx/>
            </a:pPr>
            <a:r>
              <a:rPr lang="en-US" sz="2800" b="1" dirty="0">
                <a:solidFill>
                  <a:srgbClr val="767171"/>
                </a:solidFill>
                <a:latin typeface="Calibri" panose="020F0502020204030204" pitchFamily="34" charset="0"/>
                <a:ea typeface="Segoe UI" panose="020B0502040204020203" pitchFamily="34" charset="0"/>
                <a:cs typeface="Times New Roman" panose="02020603050405020304" pitchFamily="18" charset="0"/>
              </a:rPr>
              <a:t>This is where you fill in the details for fever, RDT results, and any danger signs</a:t>
            </a:r>
          </a:p>
        </p:txBody>
      </p:sp>
      <p:sp>
        <p:nvSpPr>
          <p:cNvPr id="8" name="Rectangle 7"/>
          <p:cNvSpPr/>
          <p:nvPr/>
        </p:nvSpPr>
        <p:spPr>
          <a:xfrm>
            <a:off x="2501591" y="3150307"/>
            <a:ext cx="6983603" cy="1255913"/>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
        <p:nvSpPr>
          <p:cNvPr id="9" name="Rectangle 8"/>
          <p:cNvSpPr/>
          <p:nvPr/>
        </p:nvSpPr>
        <p:spPr>
          <a:xfrm>
            <a:off x="4744434" y="4406220"/>
            <a:ext cx="2493935" cy="1327629"/>
          </a:xfrm>
          <a:prstGeom prst="rect">
            <a:avLst/>
          </a:prstGeom>
          <a:solidFill>
            <a:srgbClr val="FF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800">
              <a:solidFill>
                <a:prstClr val="white"/>
              </a:solidFill>
            </a:endParaRPr>
          </a:p>
        </p:txBody>
      </p:sp>
    </p:spTree>
    <p:extLst>
      <p:ext uri="{BB962C8B-B14F-4D97-AF65-F5344CB8AC3E}">
        <p14:creationId xmlns:p14="http://schemas.microsoft.com/office/powerpoint/2010/main" val="58349335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sp>
        <p:nvSpPr>
          <p:cNvPr id="6" name="Content Placeholder 2"/>
          <p:cNvSpPr txBox="1">
            <a:spLocks/>
          </p:cNvSpPr>
          <p:nvPr/>
        </p:nvSpPr>
        <p:spPr bwMode="auto">
          <a:xfrm>
            <a:off x="639705" y="1812458"/>
            <a:ext cx="10799703" cy="4119608"/>
          </a:xfrm>
          <a:prstGeom prst="rect">
            <a:avLst/>
          </a:prstGeom>
          <a:noFill/>
          <a:ln w="9525">
            <a:noFill/>
            <a:miter lim="800000"/>
            <a:headEnd/>
            <a:tailEnd/>
          </a:ln>
        </p:spPr>
        <p:txBody>
          <a:bodyPr vert="horz" wrap="square" lIns="68580" tIns="34292" rIns="68580" bIns="34292" numCol="1" anchor="t" anchorCtr="0" compatLnSpc="1">
            <a:prstTxWarp prst="textNoShape">
              <a:avLst/>
            </a:prstTxWarp>
          </a:bodyPr>
          <a:lstStyle/>
          <a:p>
            <a:pPr defTabSz="342882" fontAlgn="base">
              <a:spcBef>
                <a:spcPct val="20000"/>
              </a:spcBef>
              <a:spcAft>
                <a:spcPct val="0"/>
              </a:spcAft>
              <a:defRPr/>
            </a:pPr>
            <a:r>
              <a:rPr lang="en-US" sz="2400" b="1" kern="0" dirty="0">
                <a:solidFill>
                  <a:srgbClr val="767171"/>
                </a:solidFill>
                <a:latin typeface="Calibri" panose="020F0502020204030204" pitchFamily="34" charset="0"/>
              </a:rPr>
              <a:t>Use your Sick Child Guide to assess what should be done with the following cases, write details in your patient register, and fill out the referral form (as needed):</a:t>
            </a:r>
          </a:p>
          <a:p>
            <a:pPr defTabSz="342882" fontAlgn="base">
              <a:spcBef>
                <a:spcPct val="20000"/>
              </a:spcBef>
              <a:spcAft>
                <a:spcPct val="0"/>
              </a:spcAft>
              <a:defRPr/>
            </a:pPr>
            <a:endParaRPr lang="en-US" sz="2400" b="1" kern="0" dirty="0">
              <a:solidFill>
                <a:srgbClr val="C00000"/>
              </a:solidFill>
            </a:endParaRPr>
          </a:p>
          <a:p>
            <a:pPr algn="ctr" defTabSz="342882" fontAlgn="base">
              <a:spcAft>
                <a:spcPct val="0"/>
              </a:spcAft>
              <a:defRPr/>
            </a:pPr>
            <a:endParaRPr lang="en-US" sz="2700" b="1" kern="0" dirty="0">
              <a:solidFill>
                <a:srgbClr val="342155"/>
              </a:solidFill>
            </a:endParaRPr>
          </a:p>
        </p:txBody>
      </p:sp>
      <p:sp>
        <p:nvSpPr>
          <p:cNvPr id="5" name="Rectangle 3"/>
          <p:cNvSpPr>
            <a:spLocks noChangeArrowheads="1"/>
          </p:cNvSpPr>
          <p:nvPr/>
        </p:nvSpPr>
        <p:spPr bwMode="auto">
          <a:xfrm>
            <a:off x="1540933" y="2738313"/>
            <a:ext cx="10651067" cy="3662541"/>
          </a:xfrm>
          <a:prstGeom prst="rect">
            <a:avLst/>
          </a:prstGeom>
          <a:noFill/>
          <a:ln w="9525">
            <a:noFill/>
            <a:miter lim="800000"/>
            <a:headEnd/>
            <a:tailEnd/>
          </a:ln>
        </p:spPr>
        <p:txBody>
          <a:bodyPr anchor="ctr">
            <a:spAutoFit/>
          </a:bodyPr>
          <a:lstStyle/>
          <a:p>
            <a:pPr marL="342900" indent="-342900" defTabSz="914400">
              <a:buSzPts val="1200"/>
              <a:buFont typeface="Wingdings" pitchFamily="2" charset="2"/>
              <a:buChar char=""/>
            </a:pPr>
            <a:endParaRPr lang="en-US" sz="2800" dirty="0">
              <a:solidFill>
                <a:srgbClr val="3D3D3D"/>
              </a:solidFill>
              <a:latin typeface="Calibri" pitchFamily="34" charset="0"/>
              <a:ea typeface="Calibri" pitchFamily="34" charset="0"/>
              <a:cs typeface="Times New Roman" pitchFamily="18" charset="0"/>
            </a:endParaRP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Family Name is </a:t>
            </a:r>
            <a:r>
              <a:rPr lang="en-US" sz="2000" b="1" dirty="0">
                <a:solidFill>
                  <a:srgbClr val="3D3D3D"/>
                </a:solidFill>
                <a:latin typeface="Calibri" pitchFamily="34" charset="0"/>
                <a:ea typeface="Calibri" pitchFamily="34" charset="0"/>
                <a:cs typeface="Times New Roman" pitchFamily="18" charset="0"/>
              </a:rPr>
              <a:t>Kabunga</a:t>
            </a:r>
            <a:endParaRPr lang="en-US" sz="2000" dirty="0">
              <a:solidFill>
                <a:srgbClr val="3D3D3D"/>
              </a:solidFill>
              <a:latin typeface="Calibri" pitchFamily="34" charset="0"/>
              <a:ea typeface="Calibri" pitchFamily="34" charset="0"/>
              <a:cs typeface="Times New Roman" pitchFamily="18" charset="0"/>
            </a:endParaRP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Patient’s Given Name is </a:t>
            </a:r>
            <a:r>
              <a:rPr lang="en-US" sz="2000" b="1" dirty="0">
                <a:solidFill>
                  <a:srgbClr val="3D3D3D"/>
                </a:solidFill>
                <a:latin typeface="Calibri" pitchFamily="34" charset="0"/>
                <a:ea typeface="Calibri" pitchFamily="34" charset="0"/>
                <a:cs typeface="Times New Roman" pitchFamily="18" charset="0"/>
              </a:rPr>
              <a:t>Lorraine</a:t>
            </a: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Mothers name is </a:t>
            </a:r>
            <a:r>
              <a:rPr lang="en-US" sz="2000" b="1" dirty="0">
                <a:solidFill>
                  <a:srgbClr val="3D3D3D"/>
                </a:solidFill>
                <a:latin typeface="Calibri" pitchFamily="34" charset="0"/>
                <a:ea typeface="Calibri" pitchFamily="34" charset="0"/>
                <a:cs typeface="Times New Roman" pitchFamily="18" charset="0"/>
              </a:rPr>
              <a:t>Anita</a:t>
            </a: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Lives WAKISO</a:t>
            </a: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She is </a:t>
            </a:r>
            <a:r>
              <a:rPr lang="en-US" sz="2000" b="1" dirty="0">
                <a:solidFill>
                  <a:srgbClr val="3D3D3D"/>
                </a:solidFill>
                <a:latin typeface="Calibri" pitchFamily="34" charset="0"/>
                <a:ea typeface="Calibri" pitchFamily="34" charset="0"/>
                <a:cs typeface="Times New Roman" pitchFamily="18" charset="0"/>
              </a:rPr>
              <a:t>3.5 years</a:t>
            </a:r>
            <a:endParaRPr lang="en-US" sz="2000" dirty="0">
              <a:solidFill>
                <a:srgbClr val="3D3D3D"/>
              </a:solidFill>
              <a:latin typeface="Calibri" pitchFamily="34" charset="0"/>
              <a:ea typeface="Calibri" pitchFamily="34" charset="0"/>
              <a:cs typeface="Times New Roman" pitchFamily="18" charset="0"/>
            </a:endParaRP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Mobile Number is </a:t>
            </a:r>
            <a:r>
              <a:rPr lang="en-US" sz="2000" b="1" dirty="0">
                <a:solidFill>
                  <a:srgbClr val="3D3D3D"/>
                </a:solidFill>
                <a:latin typeface="Calibri" pitchFamily="34" charset="0"/>
                <a:ea typeface="Calibri" pitchFamily="34" charset="0"/>
                <a:cs typeface="Times New Roman" pitchFamily="18" charset="0"/>
              </a:rPr>
              <a:t>0777.470.030</a:t>
            </a:r>
            <a:endParaRPr lang="en-US" sz="2000" dirty="0">
              <a:solidFill>
                <a:srgbClr val="3D3D3D"/>
              </a:solidFill>
              <a:latin typeface="Calibri" pitchFamily="34" charset="0"/>
              <a:ea typeface="Calibri" pitchFamily="34" charset="0"/>
              <a:cs typeface="Times New Roman" pitchFamily="18" charset="0"/>
            </a:endParaRP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She has had fever for 5 days </a:t>
            </a: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Temperature is 38.5</a:t>
            </a: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The RDT result is positive </a:t>
            </a:r>
          </a:p>
          <a:p>
            <a:pPr defTabSz="914400">
              <a:buSzPts val="1200"/>
            </a:pPr>
            <a:endParaRPr lang="en-US" sz="2400" dirty="0">
              <a:solidFill>
                <a:srgbClr val="3D3D3D"/>
              </a:solidFill>
              <a:latin typeface="Calibri" pitchFamily="34" charset="0"/>
              <a:ea typeface="Calibri" pitchFamily="34" charset="0"/>
              <a:cs typeface="Times New Roman" pitchFamily="18" charset="0"/>
            </a:endParaRPr>
          </a:p>
        </p:txBody>
      </p:sp>
      <p:sp>
        <p:nvSpPr>
          <p:cNvPr id="7" name="Rounded Rectangle 6"/>
          <p:cNvSpPr/>
          <p:nvPr/>
        </p:nvSpPr>
        <p:spPr>
          <a:xfrm>
            <a:off x="7091372" y="3201354"/>
            <a:ext cx="3153872" cy="2670319"/>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800" b="1" dirty="0">
                <a:solidFill>
                  <a:srgbClr val="1B2F7F"/>
                </a:solidFill>
              </a:rPr>
              <a:t>Let’s practice!</a:t>
            </a:r>
          </a:p>
        </p:txBody>
      </p:sp>
    </p:spTree>
    <p:extLst>
      <p:ext uri="{BB962C8B-B14F-4D97-AF65-F5344CB8AC3E}">
        <p14:creationId xmlns:p14="http://schemas.microsoft.com/office/powerpoint/2010/main" val="2770409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sp>
        <p:nvSpPr>
          <p:cNvPr id="6" name="Content Placeholder 2"/>
          <p:cNvSpPr txBox="1">
            <a:spLocks/>
          </p:cNvSpPr>
          <p:nvPr/>
        </p:nvSpPr>
        <p:spPr bwMode="auto">
          <a:xfrm>
            <a:off x="639705" y="1842337"/>
            <a:ext cx="10799703" cy="4119608"/>
          </a:xfrm>
          <a:prstGeom prst="rect">
            <a:avLst/>
          </a:prstGeom>
          <a:noFill/>
          <a:ln w="9525">
            <a:noFill/>
            <a:miter lim="800000"/>
            <a:headEnd/>
            <a:tailEnd/>
          </a:ln>
        </p:spPr>
        <p:txBody>
          <a:bodyPr vert="horz" wrap="square" lIns="68580" tIns="34292" rIns="68580" bIns="34292" numCol="1" anchor="t" anchorCtr="0" compatLnSpc="1">
            <a:prstTxWarp prst="textNoShape">
              <a:avLst/>
            </a:prstTxWarp>
          </a:bodyPr>
          <a:lstStyle/>
          <a:p>
            <a:pPr defTabSz="342882" fontAlgn="base">
              <a:spcBef>
                <a:spcPct val="20000"/>
              </a:spcBef>
              <a:spcAft>
                <a:spcPct val="0"/>
              </a:spcAft>
              <a:defRPr/>
            </a:pPr>
            <a:r>
              <a:rPr lang="en-US" sz="2400" b="1" kern="0" dirty="0">
                <a:solidFill>
                  <a:srgbClr val="767171"/>
                </a:solidFill>
                <a:latin typeface="Calibri" panose="020F0502020204030204" pitchFamily="34" charset="0"/>
              </a:rPr>
              <a:t>Use your Sick Child Guide to assess what should be done with the following cases, write details in your patient register, and fill out the referral form (as needed):</a:t>
            </a:r>
          </a:p>
          <a:p>
            <a:pPr defTabSz="342882" fontAlgn="base">
              <a:spcBef>
                <a:spcPct val="20000"/>
              </a:spcBef>
              <a:spcAft>
                <a:spcPct val="0"/>
              </a:spcAft>
              <a:defRPr/>
            </a:pPr>
            <a:endParaRPr lang="en-US" sz="2400" b="1" kern="0" dirty="0">
              <a:solidFill>
                <a:srgbClr val="C00000"/>
              </a:solidFill>
            </a:endParaRPr>
          </a:p>
          <a:p>
            <a:pPr algn="ctr" defTabSz="342882" fontAlgn="base">
              <a:spcAft>
                <a:spcPct val="0"/>
              </a:spcAft>
              <a:defRPr/>
            </a:pPr>
            <a:endParaRPr lang="en-US" sz="2700" b="1" kern="0" dirty="0">
              <a:solidFill>
                <a:srgbClr val="342155"/>
              </a:solidFill>
            </a:endParaRPr>
          </a:p>
        </p:txBody>
      </p:sp>
      <p:sp>
        <p:nvSpPr>
          <p:cNvPr id="5" name="Rectangle 3"/>
          <p:cNvSpPr>
            <a:spLocks noChangeArrowheads="1"/>
          </p:cNvSpPr>
          <p:nvPr/>
        </p:nvSpPr>
        <p:spPr bwMode="auto">
          <a:xfrm>
            <a:off x="1540933" y="2753250"/>
            <a:ext cx="10651067" cy="3662541"/>
          </a:xfrm>
          <a:prstGeom prst="rect">
            <a:avLst/>
          </a:prstGeom>
          <a:noFill/>
          <a:ln w="9525">
            <a:noFill/>
            <a:miter lim="800000"/>
            <a:headEnd/>
            <a:tailEnd/>
          </a:ln>
        </p:spPr>
        <p:txBody>
          <a:bodyPr anchor="ctr">
            <a:spAutoFit/>
          </a:bodyPr>
          <a:lstStyle/>
          <a:p>
            <a:pPr marL="342900" indent="-342900" defTabSz="914400">
              <a:buSzPts val="1200"/>
              <a:buFont typeface="Wingdings" pitchFamily="2" charset="2"/>
              <a:buChar char=""/>
            </a:pPr>
            <a:endParaRPr lang="en-US" sz="2800" dirty="0">
              <a:solidFill>
                <a:srgbClr val="3D3D3D"/>
              </a:solidFill>
              <a:latin typeface="Calibri" pitchFamily="34" charset="0"/>
              <a:ea typeface="Calibri" pitchFamily="34" charset="0"/>
              <a:cs typeface="Times New Roman" pitchFamily="18" charset="0"/>
            </a:endParaRP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Family Name is </a:t>
            </a:r>
            <a:r>
              <a:rPr lang="en-US" sz="2000" b="1" dirty="0" err="1">
                <a:solidFill>
                  <a:srgbClr val="3D3D3D"/>
                </a:solidFill>
                <a:latin typeface="Calibri" pitchFamily="34" charset="0"/>
                <a:ea typeface="Calibri" pitchFamily="34" charset="0"/>
                <a:cs typeface="Times New Roman" pitchFamily="18" charset="0"/>
              </a:rPr>
              <a:t>Ogwall</a:t>
            </a:r>
            <a:endParaRPr lang="en-US" sz="2000" dirty="0">
              <a:solidFill>
                <a:srgbClr val="3D3D3D"/>
              </a:solidFill>
              <a:latin typeface="Calibri" pitchFamily="34" charset="0"/>
              <a:ea typeface="Calibri" pitchFamily="34" charset="0"/>
              <a:cs typeface="Times New Roman" pitchFamily="18" charset="0"/>
            </a:endParaRP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Patient’s Given Name is </a:t>
            </a:r>
            <a:r>
              <a:rPr lang="en-US" sz="2000" b="1" dirty="0">
                <a:solidFill>
                  <a:srgbClr val="3D3D3D"/>
                </a:solidFill>
                <a:latin typeface="Calibri" pitchFamily="34" charset="0"/>
                <a:ea typeface="Calibri" pitchFamily="34" charset="0"/>
                <a:cs typeface="Times New Roman" pitchFamily="18" charset="0"/>
              </a:rPr>
              <a:t>Alex</a:t>
            </a: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Mothers name is </a:t>
            </a:r>
            <a:r>
              <a:rPr lang="en-US" sz="2000" b="1" dirty="0">
                <a:solidFill>
                  <a:srgbClr val="3D3D3D"/>
                </a:solidFill>
                <a:latin typeface="Calibri" pitchFamily="34" charset="0"/>
                <a:ea typeface="Calibri" pitchFamily="34" charset="0"/>
                <a:cs typeface="Times New Roman" pitchFamily="18" charset="0"/>
              </a:rPr>
              <a:t>Patricia</a:t>
            </a: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Lives </a:t>
            </a:r>
            <a:r>
              <a:rPr lang="en-US" sz="2000" dirty="0" err="1">
                <a:solidFill>
                  <a:srgbClr val="3D3D3D"/>
                </a:solidFill>
                <a:latin typeface="Calibri" pitchFamily="34" charset="0"/>
                <a:ea typeface="Calibri" pitchFamily="34" charset="0"/>
                <a:cs typeface="Times New Roman" pitchFamily="18" charset="0"/>
              </a:rPr>
              <a:t>Boroboro</a:t>
            </a:r>
            <a:r>
              <a:rPr lang="en-US" sz="2000" dirty="0">
                <a:solidFill>
                  <a:srgbClr val="3D3D3D"/>
                </a:solidFill>
                <a:latin typeface="Calibri" pitchFamily="34" charset="0"/>
                <a:ea typeface="Calibri" pitchFamily="34" charset="0"/>
                <a:cs typeface="Times New Roman" pitchFamily="18" charset="0"/>
              </a:rPr>
              <a:t>, LIRA</a:t>
            </a: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He is </a:t>
            </a:r>
            <a:r>
              <a:rPr lang="en-US" sz="2000" b="1" dirty="0">
                <a:solidFill>
                  <a:srgbClr val="3D3D3D"/>
                </a:solidFill>
                <a:latin typeface="Calibri" pitchFamily="34" charset="0"/>
                <a:ea typeface="Calibri" pitchFamily="34" charset="0"/>
                <a:cs typeface="Times New Roman" pitchFamily="18" charset="0"/>
              </a:rPr>
              <a:t>4 years</a:t>
            </a:r>
            <a:endParaRPr lang="en-US" sz="2000" dirty="0">
              <a:solidFill>
                <a:srgbClr val="3D3D3D"/>
              </a:solidFill>
              <a:latin typeface="Calibri" pitchFamily="34" charset="0"/>
              <a:ea typeface="Calibri" pitchFamily="34" charset="0"/>
              <a:cs typeface="Times New Roman" pitchFamily="18" charset="0"/>
            </a:endParaRP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Mobile Number is </a:t>
            </a:r>
            <a:r>
              <a:rPr lang="en-US" sz="2000" b="1" dirty="0">
                <a:solidFill>
                  <a:srgbClr val="3D3D3D"/>
                </a:solidFill>
                <a:latin typeface="Calibri" pitchFamily="34" charset="0"/>
                <a:ea typeface="Calibri" pitchFamily="34" charset="0"/>
                <a:cs typeface="Times New Roman" pitchFamily="18" charset="0"/>
              </a:rPr>
              <a:t>0774.470.030</a:t>
            </a:r>
            <a:endParaRPr lang="en-US" sz="2000" dirty="0">
              <a:solidFill>
                <a:srgbClr val="3D3D3D"/>
              </a:solidFill>
              <a:latin typeface="Calibri" pitchFamily="34" charset="0"/>
              <a:ea typeface="Calibri" pitchFamily="34" charset="0"/>
              <a:cs typeface="Times New Roman" pitchFamily="18" charset="0"/>
            </a:endParaRP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She has had fever for 2 days </a:t>
            </a: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Temperature is 39.5</a:t>
            </a: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The RDT result is negative</a:t>
            </a:r>
          </a:p>
          <a:p>
            <a:pPr defTabSz="914400">
              <a:buSzPts val="1200"/>
            </a:pPr>
            <a:endParaRPr lang="en-US" sz="2400" dirty="0">
              <a:solidFill>
                <a:srgbClr val="3D3D3D"/>
              </a:solidFill>
              <a:latin typeface="Calibri" pitchFamily="34" charset="0"/>
              <a:ea typeface="Calibri" pitchFamily="34" charset="0"/>
              <a:cs typeface="Times New Roman" pitchFamily="18" charset="0"/>
            </a:endParaRPr>
          </a:p>
        </p:txBody>
      </p:sp>
      <p:sp>
        <p:nvSpPr>
          <p:cNvPr id="7" name="Rounded Rectangle 6"/>
          <p:cNvSpPr/>
          <p:nvPr/>
        </p:nvSpPr>
        <p:spPr>
          <a:xfrm>
            <a:off x="7091372" y="3201354"/>
            <a:ext cx="3153872" cy="2670319"/>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800" b="1" dirty="0">
                <a:solidFill>
                  <a:srgbClr val="1B2F7F"/>
                </a:solidFill>
              </a:rPr>
              <a:t>Let’s practice!</a:t>
            </a:r>
          </a:p>
        </p:txBody>
      </p:sp>
    </p:spTree>
    <p:extLst>
      <p:ext uri="{BB962C8B-B14F-4D97-AF65-F5344CB8AC3E}">
        <p14:creationId xmlns:p14="http://schemas.microsoft.com/office/powerpoint/2010/main" val="2268516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sp>
        <p:nvSpPr>
          <p:cNvPr id="6" name="Content Placeholder 2"/>
          <p:cNvSpPr txBox="1">
            <a:spLocks/>
          </p:cNvSpPr>
          <p:nvPr/>
        </p:nvSpPr>
        <p:spPr bwMode="auto">
          <a:xfrm>
            <a:off x="624764" y="1827396"/>
            <a:ext cx="10799703" cy="4119608"/>
          </a:xfrm>
          <a:prstGeom prst="rect">
            <a:avLst/>
          </a:prstGeom>
          <a:noFill/>
          <a:ln w="9525">
            <a:noFill/>
            <a:miter lim="800000"/>
            <a:headEnd/>
            <a:tailEnd/>
          </a:ln>
        </p:spPr>
        <p:txBody>
          <a:bodyPr vert="horz" wrap="square" lIns="68580" tIns="34292" rIns="68580" bIns="34292" numCol="1" anchor="t" anchorCtr="0" compatLnSpc="1">
            <a:prstTxWarp prst="textNoShape">
              <a:avLst/>
            </a:prstTxWarp>
          </a:bodyPr>
          <a:lstStyle/>
          <a:p>
            <a:pPr defTabSz="342882" fontAlgn="base">
              <a:spcBef>
                <a:spcPct val="20000"/>
              </a:spcBef>
              <a:spcAft>
                <a:spcPct val="0"/>
              </a:spcAft>
              <a:defRPr/>
            </a:pPr>
            <a:r>
              <a:rPr lang="en-US" sz="2400" b="1" kern="0" dirty="0">
                <a:solidFill>
                  <a:schemeClr val="bg2">
                    <a:lumMod val="50000"/>
                  </a:schemeClr>
                </a:solidFill>
                <a:latin typeface="Calibri" panose="020F0502020204030204" pitchFamily="34" charset="0"/>
              </a:rPr>
              <a:t>Use your Sick Child Guide to assess what should be done with the following cases, write details in your patient register, and fill out the referral form (as needed):</a:t>
            </a:r>
          </a:p>
          <a:p>
            <a:pPr defTabSz="342882" fontAlgn="base">
              <a:spcBef>
                <a:spcPct val="20000"/>
              </a:spcBef>
              <a:spcAft>
                <a:spcPct val="0"/>
              </a:spcAft>
              <a:defRPr/>
            </a:pPr>
            <a:endParaRPr lang="en-US" sz="2400" b="1" kern="0" dirty="0">
              <a:solidFill>
                <a:srgbClr val="C00000"/>
              </a:solidFill>
            </a:endParaRPr>
          </a:p>
          <a:p>
            <a:pPr algn="ctr" defTabSz="342882" fontAlgn="base">
              <a:spcAft>
                <a:spcPct val="0"/>
              </a:spcAft>
              <a:defRPr/>
            </a:pPr>
            <a:endParaRPr lang="en-US" sz="2700" b="1" kern="0" dirty="0">
              <a:solidFill>
                <a:srgbClr val="342155"/>
              </a:solidFill>
            </a:endParaRPr>
          </a:p>
        </p:txBody>
      </p:sp>
      <p:sp>
        <p:nvSpPr>
          <p:cNvPr id="5" name="Rectangle 3"/>
          <p:cNvSpPr>
            <a:spLocks noChangeArrowheads="1"/>
          </p:cNvSpPr>
          <p:nvPr/>
        </p:nvSpPr>
        <p:spPr bwMode="auto">
          <a:xfrm>
            <a:off x="1540933" y="2832433"/>
            <a:ext cx="10651067" cy="3354765"/>
          </a:xfrm>
          <a:prstGeom prst="rect">
            <a:avLst/>
          </a:prstGeom>
          <a:noFill/>
          <a:ln w="9525">
            <a:noFill/>
            <a:miter lim="800000"/>
            <a:headEnd/>
            <a:tailEnd/>
          </a:ln>
        </p:spPr>
        <p:txBody>
          <a:bodyPr anchor="ctr">
            <a:spAutoFit/>
          </a:bodyPr>
          <a:lstStyle/>
          <a:p>
            <a:pPr marL="342900" indent="-342900" defTabSz="914400">
              <a:buSzPts val="1200"/>
              <a:buFont typeface="Wingdings" pitchFamily="2" charset="2"/>
              <a:buChar char=""/>
            </a:pPr>
            <a:endParaRPr lang="en-US" sz="2800" dirty="0">
              <a:solidFill>
                <a:srgbClr val="3D3D3D"/>
              </a:solidFill>
              <a:latin typeface="Calibri" pitchFamily="34" charset="0"/>
              <a:ea typeface="Calibri" pitchFamily="34" charset="0"/>
              <a:cs typeface="Times New Roman" pitchFamily="18" charset="0"/>
            </a:endParaRP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Family Name is </a:t>
            </a:r>
            <a:r>
              <a:rPr lang="en-US" sz="2000" b="1" dirty="0">
                <a:solidFill>
                  <a:srgbClr val="3D3D3D"/>
                </a:solidFill>
                <a:latin typeface="Calibri" pitchFamily="34" charset="0"/>
                <a:ea typeface="Calibri" pitchFamily="34" charset="0"/>
                <a:cs typeface="Times New Roman" pitchFamily="18" charset="0"/>
              </a:rPr>
              <a:t>Ochola</a:t>
            </a:r>
            <a:endParaRPr lang="en-US" sz="2000" dirty="0">
              <a:solidFill>
                <a:srgbClr val="3D3D3D"/>
              </a:solidFill>
              <a:latin typeface="Calibri" pitchFamily="34" charset="0"/>
              <a:ea typeface="Calibri" pitchFamily="34" charset="0"/>
              <a:cs typeface="Times New Roman" pitchFamily="18" charset="0"/>
            </a:endParaRP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Patient’s Given Name is </a:t>
            </a:r>
            <a:r>
              <a:rPr lang="en-US" sz="2000" b="1" dirty="0">
                <a:solidFill>
                  <a:srgbClr val="3D3D3D"/>
                </a:solidFill>
                <a:latin typeface="Calibri" pitchFamily="34" charset="0"/>
                <a:ea typeface="Calibri" pitchFamily="34" charset="0"/>
                <a:cs typeface="Times New Roman" pitchFamily="18" charset="0"/>
              </a:rPr>
              <a:t>Irene</a:t>
            </a: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Fathers name is </a:t>
            </a:r>
            <a:r>
              <a:rPr lang="en-US" sz="2000" b="1" dirty="0">
                <a:solidFill>
                  <a:srgbClr val="3D3D3D"/>
                </a:solidFill>
                <a:latin typeface="Calibri" pitchFamily="34" charset="0"/>
                <a:ea typeface="Calibri" pitchFamily="34" charset="0"/>
                <a:cs typeface="Times New Roman" pitchFamily="18" charset="0"/>
              </a:rPr>
              <a:t>Paul</a:t>
            </a: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Lives </a:t>
            </a:r>
            <a:r>
              <a:rPr lang="en-US" sz="2000" dirty="0" err="1">
                <a:solidFill>
                  <a:srgbClr val="3D3D3D"/>
                </a:solidFill>
                <a:latin typeface="Calibri" pitchFamily="34" charset="0"/>
                <a:ea typeface="Calibri" pitchFamily="34" charset="0"/>
                <a:cs typeface="Times New Roman" pitchFamily="18" charset="0"/>
              </a:rPr>
              <a:t>Unyama</a:t>
            </a:r>
            <a:r>
              <a:rPr lang="en-US" sz="2000" dirty="0">
                <a:solidFill>
                  <a:srgbClr val="3D3D3D"/>
                </a:solidFill>
                <a:latin typeface="Calibri" pitchFamily="34" charset="0"/>
                <a:ea typeface="Calibri" pitchFamily="34" charset="0"/>
                <a:cs typeface="Times New Roman" pitchFamily="18" charset="0"/>
              </a:rPr>
              <a:t>, GULU</a:t>
            </a: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She is </a:t>
            </a:r>
            <a:r>
              <a:rPr lang="en-US" sz="2000" b="1" dirty="0">
                <a:solidFill>
                  <a:srgbClr val="3D3D3D"/>
                </a:solidFill>
                <a:latin typeface="Calibri" pitchFamily="34" charset="0"/>
                <a:ea typeface="Calibri" pitchFamily="34" charset="0"/>
                <a:cs typeface="Times New Roman" pitchFamily="18" charset="0"/>
              </a:rPr>
              <a:t>3 months</a:t>
            </a:r>
            <a:endParaRPr lang="en-US" sz="2000" dirty="0">
              <a:solidFill>
                <a:srgbClr val="3D3D3D"/>
              </a:solidFill>
              <a:latin typeface="Calibri" pitchFamily="34" charset="0"/>
              <a:ea typeface="Calibri" pitchFamily="34" charset="0"/>
              <a:cs typeface="Times New Roman" pitchFamily="18" charset="0"/>
            </a:endParaRP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Mobile Number is </a:t>
            </a:r>
            <a:r>
              <a:rPr lang="en-US" sz="2000" b="1" dirty="0">
                <a:solidFill>
                  <a:srgbClr val="3D3D3D"/>
                </a:solidFill>
                <a:latin typeface="Calibri" pitchFamily="34" charset="0"/>
                <a:ea typeface="Calibri" pitchFamily="34" charset="0"/>
                <a:cs typeface="Times New Roman" pitchFamily="18" charset="0"/>
              </a:rPr>
              <a:t>0776.530.115</a:t>
            </a:r>
            <a:endParaRPr lang="en-US" sz="2000" dirty="0">
              <a:solidFill>
                <a:srgbClr val="3D3D3D"/>
              </a:solidFill>
              <a:latin typeface="Calibri" pitchFamily="34" charset="0"/>
              <a:ea typeface="Calibri" pitchFamily="34" charset="0"/>
              <a:cs typeface="Times New Roman" pitchFamily="18" charset="0"/>
            </a:endParaRP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She has had fever for 1 day</a:t>
            </a:r>
          </a:p>
          <a:p>
            <a:pPr marL="342900" indent="-342900" defTabSz="914400">
              <a:buSzPts val="1200"/>
              <a:buFont typeface="Wingdings" pitchFamily="2" charset="2"/>
              <a:buChar char=""/>
            </a:pPr>
            <a:r>
              <a:rPr lang="en-US" sz="2000" dirty="0">
                <a:solidFill>
                  <a:srgbClr val="3D3D3D"/>
                </a:solidFill>
                <a:latin typeface="Calibri" pitchFamily="34" charset="0"/>
                <a:ea typeface="Calibri" pitchFamily="34" charset="0"/>
                <a:cs typeface="Times New Roman" pitchFamily="18" charset="0"/>
              </a:rPr>
              <a:t>Temperature is 39.2</a:t>
            </a:r>
          </a:p>
          <a:p>
            <a:pPr defTabSz="914400">
              <a:buSzPts val="1200"/>
            </a:pPr>
            <a:endParaRPr lang="en-US" sz="2400" dirty="0">
              <a:solidFill>
                <a:srgbClr val="3D3D3D"/>
              </a:solidFill>
              <a:latin typeface="Calibri" pitchFamily="34" charset="0"/>
              <a:ea typeface="Calibri" pitchFamily="34" charset="0"/>
              <a:cs typeface="Times New Roman" pitchFamily="18" charset="0"/>
            </a:endParaRPr>
          </a:p>
        </p:txBody>
      </p:sp>
      <p:sp>
        <p:nvSpPr>
          <p:cNvPr id="7" name="Rounded Rectangle 6"/>
          <p:cNvSpPr/>
          <p:nvPr/>
        </p:nvSpPr>
        <p:spPr>
          <a:xfrm>
            <a:off x="6912077" y="3126649"/>
            <a:ext cx="3153872" cy="2670319"/>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800" b="1" dirty="0">
                <a:solidFill>
                  <a:srgbClr val="1B2F7F"/>
                </a:solidFill>
              </a:rPr>
              <a:t>Let’s practice!</a:t>
            </a:r>
          </a:p>
        </p:txBody>
      </p:sp>
    </p:spTree>
    <p:extLst>
      <p:ext uri="{BB962C8B-B14F-4D97-AF65-F5344CB8AC3E}">
        <p14:creationId xmlns:p14="http://schemas.microsoft.com/office/powerpoint/2010/main" val="4144473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3600" b="1" dirty="0"/>
              <a:t>Session 5.  Drug shop licensing</a:t>
            </a:r>
            <a:br>
              <a:rPr lang="en-US" b="1" dirty="0">
                <a:solidFill>
                  <a:srgbClr val="006E2E"/>
                </a:solidFill>
              </a:rPr>
            </a:br>
            <a:endParaRPr lang="en-US" dirty="0"/>
          </a:p>
        </p:txBody>
      </p:sp>
      <p:sp>
        <p:nvSpPr>
          <p:cNvPr id="3" name="Content Placeholder 2"/>
          <p:cNvSpPr>
            <a:spLocks noGrp="1"/>
          </p:cNvSpPr>
          <p:nvPr>
            <p:ph idx="4294967295"/>
          </p:nvPr>
        </p:nvSpPr>
        <p:spPr>
          <a:xfrm>
            <a:off x="581869" y="861266"/>
            <a:ext cx="9443663" cy="3222625"/>
          </a:xfrm>
          <a:prstGeom prst="rect">
            <a:avLst/>
          </a:prstGeom>
        </p:spPr>
        <p:txBody>
          <a:bodyPr>
            <a:noAutofit/>
          </a:bodyPr>
          <a:lstStyle/>
          <a:p>
            <a:pPr marL="0" indent="0">
              <a:buNone/>
            </a:pPr>
            <a:endParaRPr lang="en-US" sz="1600" b="1" dirty="0">
              <a:solidFill>
                <a:srgbClr val="C00000"/>
              </a:solidFill>
            </a:endParaRPr>
          </a:p>
          <a:p>
            <a:pPr marL="0" indent="0">
              <a:buNone/>
            </a:pPr>
            <a:endParaRPr lang="en-US" sz="1600" b="1" dirty="0">
              <a:solidFill>
                <a:srgbClr val="C00000"/>
              </a:solidFill>
            </a:endParaRPr>
          </a:p>
          <a:p>
            <a:pPr marL="0" indent="0">
              <a:buNone/>
            </a:pPr>
            <a:endParaRPr lang="en-US" sz="1600" b="1" dirty="0">
              <a:solidFill>
                <a:srgbClr val="C00000"/>
              </a:solidFill>
              <a:latin typeface="Calibri" panose="020F0502020204030204" pitchFamily="34" charset="0"/>
            </a:endParaRPr>
          </a:p>
          <a:p>
            <a:pPr marL="0" indent="0">
              <a:buNone/>
            </a:pPr>
            <a:r>
              <a:rPr lang="en-US" sz="4000" b="1" dirty="0">
                <a:solidFill>
                  <a:srgbClr val="767171"/>
                </a:solidFill>
                <a:latin typeface="Calibri" panose="020F0502020204030204" pitchFamily="34" charset="0"/>
              </a:rPr>
              <a:t>During this session, your focus is on:</a:t>
            </a:r>
          </a:p>
          <a:p>
            <a:pPr lvl="0">
              <a:buClr>
                <a:schemeClr val="bg2">
                  <a:lumMod val="50000"/>
                </a:schemeClr>
              </a:buClr>
              <a:buFont typeface="Wingdings" panose="05000000000000000000" pitchFamily="2" charset="2"/>
              <a:buChar char="q"/>
            </a:pPr>
            <a:r>
              <a:rPr lang="en-US" sz="3200" b="1" dirty="0">
                <a:solidFill>
                  <a:srgbClr val="767171"/>
                </a:solidFill>
                <a:latin typeface="Calibri" panose="020F0502020204030204" pitchFamily="34" charset="0"/>
              </a:rPr>
              <a:t>Discuss the importance of getting your shop licensed</a:t>
            </a:r>
          </a:p>
          <a:p>
            <a:pPr lvl="0">
              <a:buClr>
                <a:schemeClr val="bg2">
                  <a:lumMod val="50000"/>
                </a:schemeClr>
              </a:buClr>
              <a:buFont typeface="Wingdings" panose="05000000000000000000" pitchFamily="2" charset="2"/>
              <a:buChar char="q"/>
            </a:pPr>
            <a:r>
              <a:rPr lang="en-US" sz="3200" b="1" dirty="0">
                <a:solidFill>
                  <a:srgbClr val="767171"/>
                </a:solidFill>
                <a:latin typeface="Calibri" panose="020F0502020204030204" pitchFamily="34" charset="0"/>
              </a:rPr>
              <a:t>Review the licensing documents</a:t>
            </a:r>
          </a:p>
          <a:p>
            <a:pPr>
              <a:buClr>
                <a:schemeClr val="bg2">
                  <a:lumMod val="50000"/>
                </a:schemeClr>
              </a:buClr>
              <a:buFont typeface="Wingdings" panose="05000000000000000000" pitchFamily="2" charset="2"/>
              <a:buChar char="q"/>
            </a:pPr>
            <a:r>
              <a:rPr lang="en-US" sz="3200" b="1" dirty="0">
                <a:solidFill>
                  <a:srgbClr val="767171"/>
                </a:solidFill>
                <a:latin typeface="Calibri" panose="020F0502020204030204" pitchFamily="34" charset="0"/>
              </a:rPr>
              <a:t>Plan to complete the licensing steps </a:t>
            </a:r>
          </a:p>
          <a:p>
            <a:pPr marL="466702" indent="-466702">
              <a:buClr>
                <a:schemeClr val="bg2">
                  <a:lumMod val="50000"/>
                </a:schemeClr>
              </a:buClr>
              <a:buFont typeface="Wingdings" panose="05000000000000000000" pitchFamily="2" charset="2"/>
              <a:buChar char="q"/>
            </a:pPr>
            <a:endParaRPr lang="en-US" sz="2000" dirty="0">
              <a:solidFill>
                <a:srgbClr val="3D3D3D"/>
              </a:solidFill>
              <a:latin typeface="Gill Sans MT" panose="020B0502020104020203"/>
            </a:endParaRPr>
          </a:p>
          <a:p>
            <a:pPr marL="466702" indent="-466702">
              <a:buFont typeface="Wingdings" panose="05000000000000000000" pitchFamily="2" charset="2"/>
              <a:buChar char="q"/>
            </a:pPr>
            <a:endParaRPr lang="en-US" sz="2000" dirty="0">
              <a:solidFill>
                <a:srgbClr val="3D3D3D"/>
              </a:solidFill>
              <a:latin typeface="Gill Sans MT" panose="020B0502020104020203"/>
            </a:endParaRPr>
          </a:p>
          <a:p>
            <a:pPr marL="0" indent="0">
              <a:buNone/>
            </a:pPr>
            <a:endParaRPr lang="en-US" sz="2000" b="1" dirty="0">
              <a:solidFill>
                <a:srgbClr val="342155"/>
              </a:solidFill>
            </a:endParaRPr>
          </a:p>
        </p:txBody>
      </p:sp>
      <p:pic>
        <p:nvPicPr>
          <p:cNvPr id="8" name="Picture 7" descr="C:\Documents and Settings\evorderbruegge\Local Settings\Temporary Internet Files\Content.IE5\OWDC6Z52\MC900437797[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303984" y="2455603"/>
            <a:ext cx="1275427" cy="1086185"/>
          </a:xfrm>
          <a:prstGeom prst="rect">
            <a:avLst/>
          </a:prstGeom>
          <a:noFill/>
          <a:ln w="9525">
            <a:noFill/>
            <a:miter lim="800000"/>
            <a:headEnd/>
            <a:tailEnd/>
          </a:ln>
        </p:spPr>
      </p:pic>
    </p:spTree>
    <p:extLst>
      <p:ext uri="{BB962C8B-B14F-4D97-AF65-F5344CB8AC3E}">
        <p14:creationId xmlns:p14="http://schemas.microsoft.com/office/powerpoint/2010/main" val="308785836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dirty="0"/>
              <a:t>Get licensed!</a:t>
            </a:r>
            <a:br>
              <a:rPr lang="en-US" b="1" dirty="0">
                <a:solidFill>
                  <a:srgbClr val="006E2E"/>
                </a:solidFill>
              </a:rPr>
            </a:br>
            <a:endParaRPr lang="en-US" dirty="0"/>
          </a:p>
        </p:txBody>
      </p:sp>
      <p:sp>
        <p:nvSpPr>
          <p:cNvPr id="5" name="Content Placeholder 2"/>
          <p:cNvSpPr txBox="1">
            <a:spLocks/>
          </p:cNvSpPr>
          <p:nvPr/>
        </p:nvSpPr>
        <p:spPr>
          <a:xfrm>
            <a:off x="716570" y="4029994"/>
            <a:ext cx="9876724" cy="1797066"/>
          </a:xfrm>
          <a:prstGeom prst="rect">
            <a:avLst/>
          </a:prstGeom>
        </p:spPr>
        <p:txBody>
          <a:bodyP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1008000" lvl="3" indent="0" algn="ctr">
              <a:buNone/>
            </a:pPr>
            <a:r>
              <a:rPr lang="en-US" sz="3200" b="1" dirty="0">
                <a:solidFill>
                  <a:schemeClr val="bg2">
                    <a:lumMod val="50000"/>
                  </a:schemeClr>
                </a:solidFill>
                <a:latin typeface="Calibri" panose="020F0502020204030204" pitchFamily="34" charset="0"/>
                <a:ea typeface="Segoe UI" panose="020B0502040204020203" pitchFamily="34" charset="0"/>
                <a:cs typeface="Times New Roman" panose="02020603050405020304" pitchFamily="18" charset="0"/>
              </a:rPr>
              <a:t>For those who are not licensed you need to show proof of starting the licensing process before the last training module. </a:t>
            </a:r>
          </a:p>
          <a:p>
            <a:pPr marL="0" indent="0" algn="ctr">
              <a:buFont typeface="Wingdings 2" panose="05020102010507070707" pitchFamily="18" charset="2"/>
              <a:buNone/>
            </a:pPr>
            <a:endParaRPr lang="en-US" sz="4400" b="1" dirty="0">
              <a:solidFill>
                <a:schemeClr val="bg2">
                  <a:lumMod val="50000"/>
                </a:schemeClr>
              </a:solidFill>
              <a:latin typeface="Calibri" panose="020F0502020204030204" pitchFamily="34" charset="0"/>
              <a:ea typeface="Segoe UI" panose="020B0502040204020203" pitchFamily="34" charset="0"/>
              <a:cs typeface="Times New Roman" panose="02020603050405020304" pitchFamily="18" charset="0"/>
            </a:endParaRPr>
          </a:p>
          <a:p>
            <a:pPr marL="0" indent="0" algn="ctr">
              <a:buFont typeface="Wingdings 2" panose="05020102010507070707" pitchFamily="18" charset="2"/>
              <a:buNone/>
            </a:pPr>
            <a:endParaRPr lang="en-US" sz="1200" b="1" dirty="0">
              <a:solidFill>
                <a:schemeClr val="bg2">
                  <a:lumMod val="50000"/>
                </a:schemeClr>
              </a:solidFill>
            </a:endParaRPr>
          </a:p>
          <a:p>
            <a:pPr marL="0" indent="0" algn="ctr">
              <a:buFont typeface="Wingdings 2" panose="05020102010507070707" pitchFamily="18" charset="2"/>
              <a:buNone/>
            </a:pPr>
            <a:endParaRPr lang="en-US" sz="1200" b="1" dirty="0">
              <a:solidFill>
                <a:schemeClr val="bg2">
                  <a:lumMod val="50000"/>
                </a:schemeClr>
              </a:solidFill>
            </a:endParaRPr>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505537" y="2191422"/>
            <a:ext cx="1548814" cy="1734482"/>
          </a:xfrm>
          <a:prstGeom prst="rect">
            <a:avLst/>
          </a:prstGeom>
        </p:spPr>
      </p:pic>
      <p:sp>
        <p:nvSpPr>
          <p:cNvPr id="8" name="Rounded Rectangle 7"/>
          <p:cNvSpPr/>
          <p:nvPr/>
        </p:nvSpPr>
        <p:spPr>
          <a:xfrm>
            <a:off x="2623959" y="2095709"/>
            <a:ext cx="4443217" cy="1684410"/>
          </a:xfrm>
          <a:prstGeom prst="roundRect">
            <a:avLst>
              <a:gd name="adj" fmla="val 9034"/>
            </a:avLst>
          </a:prstGeom>
          <a:solidFill>
            <a:srgbClr val="8CC738"/>
          </a:solidFill>
          <a:ln>
            <a:solidFill>
              <a:schemeClr val="bg2"/>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lvl="3" algn="ctr">
              <a:buNone/>
            </a:pPr>
            <a:r>
              <a:rPr lang="en-US" sz="2800" b="1" dirty="0">
                <a:solidFill>
                  <a:srgbClr val="1B2F7F"/>
                </a:solidFill>
                <a:latin typeface="Calibri" panose="020F0502020204030204" pitchFamily="34" charset="0"/>
                <a:ea typeface="Segoe UI" panose="020B0502040204020203" pitchFamily="34" charset="0"/>
                <a:cs typeface="Times New Roman" panose="02020603050405020304" pitchFamily="18" charset="0"/>
              </a:rPr>
              <a:t>In order to receive the Training Certificate – you need to be licensed! </a:t>
            </a:r>
          </a:p>
        </p:txBody>
      </p:sp>
    </p:spTree>
    <p:extLst>
      <p:ext uri="{BB962C8B-B14F-4D97-AF65-F5344CB8AC3E}">
        <p14:creationId xmlns:p14="http://schemas.microsoft.com/office/powerpoint/2010/main" val="89486461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566329" y="3378184"/>
            <a:ext cx="412922" cy="412065"/>
            <a:chOff x="4981576" y="3830638"/>
            <a:chExt cx="765176" cy="763588"/>
          </a:xfrm>
          <a:solidFill>
            <a:schemeClr val="accent1"/>
          </a:solidFill>
        </p:grpSpPr>
        <p:sp>
          <p:nvSpPr>
            <p:cNvPr id="21" name="Freeform 871"/>
            <p:cNvSpPr>
              <a:spLocks/>
            </p:cNvSpPr>
            <p:nvPr/>
          </p:nvSpPr>
          <p:spPr bwMode="auto">
            <a:xfrm>
              <a:off x="4981576" y="4335463"/>
              <a:ext cx="765176" cy="258763"/>
            </a:xfrm>
            <a:custGeom>
              <a:avLst/>
              <a:gdLst>
                <a:gd name="T0" fmla="*/ 228 w 240"/>
                <a:gd name="T1" fmla="*/ 81 h 81"/>
                <a:gd name="T2" fmla="*/ 12 w 240"/>
                <a:gd name="T3" fmla="*/ 81 h 81"/>
                <a:gd name="T4" fmla="*/ 0 w 240"/>
                <a:gd name="T5" fmla="*/ 69 h 81"/>
                <a:gd name="T6" fmla="*/ 0 w 240"/>
                <a:gd name="T7" fmla="*/ 53 h 81"/>
                <a:gd name="T8" fmla="*/ 2 w 240"/>
                <a:gd name="T9" fmla="*/ 49 h 81"/>
                <a:gd name="T10" fmla="*/ 90 w 240"/>
                <a:gd name="T11" fmla="*/ 1 h 81"/>
                <a:gd name="T12" fmla="*/ 96 w 240"/>
                <a:gd name="T13" fmla="*/ 3 h 81"/>
                <a:gd name="T14" fmla="*/ 94 w 240"/>
                <a:gd name="T15" fmla="*/ 9 h 81"/>
                <a:gd name="T16" fmla="*/ 8 w 240"/>
                <a:gd name="T17" fmla="*/ 55 h 81"/>
                <a:gd name="T18" fmla="*/ 8 w 240"/>
                <a:gd name="T19" fmla="*/ 69 h 81"/>
                <a:gd name="T20" fmla="*/ 12 w 240"/>
                <a:gd name="T21" fmla="*/ 73 h 81"/>
                <a:gd name="T22" fmla="*/ 228 w 240"/>
                <a:gd name="T23" fmla="*/ 73 h 81"/>
                <a:gd name="T24" fmla="*/ 232 w 240"/>
                <a:gd name="T25" fmla="*/ 69 h 81"/>
                <a:gd name="T26" fmla="*/ 232 w 240"/>
                <a:gd name="T27" fmla="*/ 55 h 81"/>
                <a:gd name="T28" fmla="*/ 146 w 240"/>
                <a:gd name="T29" fmla="*/ 9 h 81"/>
                <a:gd name="T30" fmla="*/ 145 w 240"/>
                <a:gd name="T31" fmla="*/ 3 h 81"/>
                <a:gd name="T32" fmla="*/ 150 w 240"/>
                <a:gd name="T33" fmla="*/ 1 h 81"/>
                <a:gd name="T34" fmla="*/ 238 w 240"/>
                <a:gd name="T35" fmla="*/ 49 h 81"/>
                <a:gd name="T36" fmla="*/ 240 w 240"/>
                <a:gd name="T37" fmla="*/ 53 h 81"/>
                <a:gd name="T38" fmla="*/ 240 w 240"/>
                <a:gd name="T39" fmla="*/ 69 h 81"/>
                <a:gd name="T40" fmla="*/ 228 w 240"/>
                <a:gd name="T41"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0" h="81">
                  <a:moveTo>
                    <a:pt x="228" y="81"/>
                  </a:moveTo>
                  <a:cubicBezTo>
                    <a:pt x="12" y="81"/>
                    <a:pt x="12" y="81"/>
                    <a:pt x="12" y="81"/>
                  </a:cubicBezTo>
                  <a:cubicBezTo>
                    <a:pt x="5" y="81"/>
                    <a:pt x="0" y="76"/>
                    <a:pt x="0" y="69"/>
                  </a:cubicBezTo>
                  <a:cubicBezTo>
                    <a:pt x="0" y="53"/>
                    <a:pt x="0" y="53"/>
                    <a:pt x="0" y="53"/>
                  </a:cubicBezTo>
                  <a:cubicBezTo>
                    <a:pt x="0" y="52"/>
                    <a:pt x="1" y="50"/>
                    <a:pt x="2" y="49"/>
                  </a:cubicBezTo>
                  <a:cubicBezTo>
                    <a:pt x="90" y="1"/>
                    <a:pt x="90" y="1"/>
                    <a:pt x="90" y="1"/>
                  </a:cubicBezTo>
                  <a:cubicBezTo>
                    <a:pt x="92" y="0"/>
                    <a:pt x="94" y="1"/>
                    <a:pt x="96" y="3"/>
                  </a:cubicBezTo>
                  <a:cubicBezTo>
                    <a:pt x="97" y="5"/>
                    <a:pt x="96" y="7"/>
                    <a:pt x="94" y="9"/>
                  </a:cubicBezTo>
                  <a:cubicBezTo>
                    <a:pt x="8" y="55"/>
                    <a:pt x="8" y="55"/>
                    <a:pt x="8" y="55"/>
                  </a:cubicBezTo>
                  <a:cubicBezTo>
                    <a:pt x="8" y="69"/>
                    <a:pt x="8" y="69"/>
                    <a:pt x="8" y="69"/>
                  </a:cubicBezTo>
                  <a:cubicBezTo>
                    <a:pt x="8" y="71"/>
                    <a:pt x="10" y="73"/>
                    <a:pt x="12" y="73"/>
                  </a:cubicBezTo>
                  <a:cubicBezTo>
                    <a:pt x="228" y="73"/>
                    <a:pt x="228" y="73"/>
                    <a:pt x="228" y="73"/>
                  </a:cubicBezTo>
                  <a:cubicBezTo>
                    <a:pt x="230" y="73"/>
                    <a:pt x="232" y="71"/>
                    <a:pt x="232" y="69"/>
                  </a:cubicBezTo>
                  <a:cubicBezTo>
                    <a:pt x="232" y="55"/>
                    <a:pt x="232" y="55"/>
                    <a:pt x="232" y="55"/>
                  </a:cubicBezTo>
                  <a:cubicBezTo>
                    <a:pt x="146" y="9"/>
                    <a:pt x="146" y="9"/>
                    <a:pt x="146" y="9"/>
                  </a:cubicBezTo>
                  <a:cubicBezTo>
                    <a:pt x="144" y="7"/>
                    <a:pt x="144" y="5"/>
                    <a:pt x="145" y="3"/>
                  </a:cubicBezTo>
                  <a:cubicBezTo>
                    <a:pt x="146" y="1"/>
                    <a:pt x="148" y="0"/>
                    <a:pt x="150" y="1"/>
                  </a:cubicBezTo>
                  <a:cubicBezTo>
                    <a:pt x="238" y="49"/>
                    <a:pt x="238" y="49"/>
                    <a:pt x="238" y="49"/>
                  </a:cubicBezTo>
                  <a:cubicBezTo>
                    <a:pt x="239" y="50"/>
                    <a:pt x="240" y="52"/>
                    <a:pt x="240" y="53"/>
                  </a:cubicBezTo>
                  <a:cubicBezTo>
                    <a:pt x="240" y="69"/>
                    <a:pt x="240" y="69"/>
                    <a:pt x="240" y="69"/>
                  </a:cubicBezTo>
                  <a:cubicBezTo>
                    <a:pt x="240" y="76"/>
                    <a:pt x="235" y="81"/>
                    <a:pt x="228" y="81"/>
                  </a:cubicBezTo>
                  <a:close/>
                </a:path>
              </a:pathLst>
            </a:custGeom>
            <a:grpFill/>
            <a:ln w="9525">
              <a:solidFill>
                <a:schemeClr val="accent6"/>
              </a:solidFill>
              <a:round/>
              <a:headEnd/>
              <a:tailEnd/>
            </a:ln>
          </p:spPr>
          <p:txBody>
            <a:bodyPr vert="horz" wrap="square" lIns="91440" tIns="45720" rIns="91440" bIns="45720" numCol="1" anchor="t" anchorCtr="0" compatLnSpc="1">
              <a:prstTxWarp prst="textNoShape">
                <a:avLst/>
              </a:prstTxWarp>
            </a:bodyPr>
            <a:lstStyle/>
            <a:p>
              <a:pPr algn="ctr"/>
              <a:endParaRPr lang="fr-FR" dirty="0">
                <a:solidFill>
                  <a:prstClr val="black"/>
                </a:solidFill>
                <a:latin typeface="HelveticaNeue-UltraLight" panose="02000206000000020004" pitchFamily="50"/>
              </a:endParaRPr>
            </a:p>
          </p:txBody>
        </p:sp>
        <p:sp>
          <p:nvSpPr>
            <p:cNvPr id="22" name="Freeform 872"/>
            <p:cNvSpPr>
              <a:spLocks/>
            </p:cNvSpPr>
            <p:nvPr/>
          </p:nvSpPr>
          <p:spPr bwMode="auto">
            <a:xfrm>
              <a:off x="5160964" y="3830638"/>
              <a:ext cx="407988" cy="536575"/>
            </a:xfrm>
            <a:custGeom>
              <a:avLst/>
              <a:gdLst>
                <a:gd name="T0" fmla="*/ 92 w 128"/>
                <a:gd name="T1" fmla="*/ 168 h 169"/>
                <a:gd name="T2" fmla="*/ 89 w 128"/>
                <a:gd name="T3" fmla="*/ 166 h 169"/>
                <a:gd name="T4" fmla="*/ 90 w 128"/>
                <a:gd name="T5" fmla="*/ 161 h 169"/>
                <a:gd name="T6" fmla="*/ 120 w 128"/>
                <a:gd name="T7" fmla="*/ 95 h 169"/>
                <a:gd name="T8" fmla="*/ 120 w 128"/>
                <a:gd name="T9" fmla="*/ 50 h 169"/>
                <a:gd name="T10" fmla="*/ 64 w 128"/>
                <a:gd name="T11" fmla="*/ 8 h 169"/>
                <a:gd name="T12" fmla="*/ 64 w 128"/>
                <a:gd name="T13" fmla="*/ 8 h 169"/>
                <a:gd name="T14" fmla="*/ 8 w 128"/>
                <a:gd name="T15" fmla="*/ 50 h 169"/>
                <a:gd name="T16" fmla="*/ 8 w 128"/>
                <a:gd name="T17" fmla="*/ 95 h 169"/>
                <a:gd name="T18" fmla="*/ 38 w 128"/>
                <a:gd name="T19" fmla="*/ 161 h 169"/>
                <a:gd name="T20" fmla="*/ 39 w 128"/>
                <a:gd name="T21" fmla="*/ 166 h 169"/>
                <a:gd name="T22" fmla="*/ 34 w 128"/>
                <a:gd name="T23" fmla="*/ 167 h 169"/>
                <a:gd name="T24" fmla="*/ 0 w 128"/>
                <a:gd name="T25" fmla="*/ 95 h 169"/>
                <a:gd name="T26" fmla="*/ 0 w 128"/>
                <a:gd name="T27" fmla="*/ 50 h 169"/>
                <a:gd name="T28" fmla="*/ 0 w 128"/>
                <a:gd name="T29" fmla="*/ 49 h 169"/>
                <a:gd name="T30" fmla="*/ 64 w 128"/>
                <a:gd name="T31" fmla="*/ 0 h 169"/>
                <a:gd name="T32" fmla="*/ 64 w 128"/>
                <a:gd name="T33" fmla="*/ 0 h 169"/>
                <a:gd name="T34" fmla="*/ 128 w 128"/>
                <a:gd name="T35" fmla="*/ 49 h 169"/>
                <a:gd name="T36" fmla="*/ 128 w 128"/>
                <a:gd name="T37" fmla="*/ 50 h 169"/>
                <a:gd name="T38" fmla="*/ 128 w 128"/>
                <a:gd name="T39" fmla="*/ 95 h 169"/>
                <a:gd name="T40" fmla="*/ 94 w 128"/>
                <a:gd name="T41" fmla="*/ 167 h 169"/>
                <a:gd name="T42" fmla="*/ 92 w 128"/>
                <a:gd name="T43" fmla="*/ 16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69">
                  <a:moveTo>
                    <a:pt x="92" y="168"/>
                  </a:moveTo>
                  <a:cubicBezTo>
                    <a:pt x="91" y="168"/>
                    <a:pt x="89" y="167"/>
                    <a:pt x="89" y="166"/>
                  </a:cubicBezTo>
                  <a:cubicBezTo>
                    <a:pt x="88" y="164"/>
                    <a:pt x="88" y="162"/>
                    <a:pt x="90" y="161"/>
                  </a:cubicBezTo>
                  <a:cubicBezTo>
                    <a:pt x="120" y="143"/>
                    <a:pt x="120" y="96"/>
                    <a:pt x="120" y="95"/>
                  </a:cubicBezTo>
                  <a:cubicBezTo>
                    <a:pt x="120" y="50"/>
                    <a:pt x="120" y="50"/>
                    <a:pt x="120" y="50"/>
                  </a:cubicBezTo>
                  <a:cubicBezTo>
                    <a:pt x="116" y="25"/>
                    <a:pt x="87" y="8"/>
                    <a:pt x="64" y="8"/>
                  </a:cubicBezTo>
                  <a:cubicBezTo>
                    <a:pt x="64" y="8"/>
                    <a:pt x="64" y="8"/>
                    <a:pt x="64" y="8"/>
                  </a:cubicBezTo>
                  <a:cubicBezTo>
                    <a:pt x="41" y="8"/>
                    <a:pt x="12" y="25"/>
                    <a:pt x="8" y="50"/>
                  </a:cubicBezTo>
                  <a:cubicBezTo>
                    <a:pt x="8" y="95"/>
                    <a:pt x="8" y="95"/>
                    <a:pt x="8" y="95"/>
                  </a:cubicBezTo>
                  <a:cubicBezTo>
                    <a:pt x="8" y="96"/>
                    <a:pt x="8" y="142"/>
                    <a:pt x="38" y="161"/>
                  </a:cubicBezTo>
                  <a:cubicBezTo>
                    <a:pt x="40" y="162"/>
                    <a:pt x="41" y="164"/>
                    <a:pt x="39" y="166"/>
                  </a:cubicBezTo>
                  <a:cubicBezTo>
                    <a:pt x="38" y="168"/>
                    <a:pt x="36" y="169"/>
                    <a:pt x="34" y="167"/>
                  </a:cubicBezTo>
                  <a:cubicBezTo>
                    <a:pt x="0" y="146"/>
                    <a:pt x="0" y="97"/>
                    <a:pt x="0" y="95"/>
                  </a:cubicBezTo>
                  <a:cubicBezTo>
                    <a:pt x="0" y="50"/>
                    <a:pt x="0" y="50"/>
                    <a:pt x="0" y="50"/>
                  </a:cubicBezTo>
                  <a:cubicBezTo>
                    <a:pt x="0" y="49"/>
                    <a:pt x="0" y="49"/>
                    <a:pt x="0" y="49"/>
                  </a:cubicBezTo>
                  <a:cubicBezTo>
                    <a:pt x="4" y="25"/>
                    <a:pt x="30" y="0"/>
                    <a:pt x="64" y="0"/>
                  </a:cubicBezTo>
                  <a:cubicBezTo>
                    <a:pt x="64" y="0"/>
                    <a:pt x="64" y="0"/>
                    <a:pt x="64" y="0"/>
                  </a:cubicBezTo>
                  <a:cubicBezTo>
                    <a:pt x="97" y="0"/>
                    <a:pt x="124" y="25"/>
                    <a:pt x="128" y="49"/>
                  </a:cubicBezTo>
                  <a:cubicBezTo>
                    <a:pt x="128" y="49"/>
                    <a:pt x="128" y="49"/>
                    <a:pt x="128" y="50"/>
                  </a:cubicBezTo>
                  <a:cubicBezTo>
                    <a:pt x="128" y="95"/>
                    <a:pt x="128" y="95"/>
                    <a:pt x="128" y="95"/>
                  </a:cubicBezTo>
                  <a:cubicBezTo>
                    <a:pt x="128" y="97"/>
                    <a:pt x="128" y="147"/>
                    <a:pt x="94" y="167"/>
                  </a:cubicBezTo>
                  <a:cubicBezTo>
                    <a:pt x="94" y="168"/>
                    <a:pt x="93" y="168"/>
                    <a:pt x="92" y="168"/>
                  </a:cubicBezTo>
                  <a:close/>
                </a:path>
              </a:pathLst>
            </a:custGeom>
            <a:grpFill/>
            <a:ln w="9525">
              <a:solidFill>
                <a:schemeClr val="accent6"/>
              </a:solidFill>
              <a:round/>
              <a:headEnd/>
              <a:tailEnd/>
            </a:ln>
          </p:spPr>
          <p:txBody>
            <a:bodyPr vert="horz" wrap="square" lIns="91440" tIns="45720" rIns="91440" bIns="45720" numCol="1" anchor="t" anchorCtr="0" compatLnSpc="1">
              <a:prstTxWarp prst="textNoShape">
                <a:avLst/>
              </a:prstTxWarp>
            </a:bodyPr>
            <a:lstStyle/>
            <a:p>
              <a:pPr algn="ctr"/>
              <a:endParaRPr lang="fr-FR" dirty="0">
                <a:solidFill>
                  <a:prstClr val="black"/>
                </a:solidFill>
                <a:latin typeface="HelveticaNeue-UltraLight" panose="02000206000000020004" pitchFamily="50"/>
              </a:endParaRPr>
            </a:p>
          </p:txBody>
        </p:sp>
      </p:grpSp>
      <p:sp>
        <p:nvSpPr>
          <p:cNvPr id="3" name="TextBox 2"/>
          <p:cNvSpPr txBox="1"/>
          <p:nvPr/>
        </p:nvSpPr>
        <p:spPr>
          <a:xfrm>
            <a:off x="75150" y="3860365"/>
            <a:ext cx="1395281" cy="276999"/>
          </a:xfrm>
          <a:prstGeom prst="rect">
            <a:avLst/>
          </a:prstGeom>
          <a:noFill/>
        </p:spPr>
        <p:txBody>
          <a:bodyPr wrap="square" rtlCol="0">
            <a:spAutoFit/>
          </a:bodyPr>
          <a:lstStyle/>
          <a:p>
            <a:pPr algn="ctr"/>
            <a:r>
              <a:rPr lang="en-US" sz="1200" dirty="0">
                <a:solidFill>
                  <a:srgbClr val="70AD47"/>
                </a:solidFill>
              </a:rPr>
              <a:t>APPLICANT</a:t>
            </a:r>
          </a:p>
        </p:txBody>
      </p:sp>
      <p:grpSp>
        <p:nvGrpSpPr>
          <p:cNvPr id="69" name="Group 68"/>
          <p:cNvGrpSpPr/>
          <p:nvPr/>
        </p:nvGrpSpPr>
        <p:grpSpPr>
          <a:xfrm>
            <a:off x="1385104" y="2475650"/>
            <a:ext cx="2070025" cy="980846"/>
            <a:chOff x="1439926" y="2165026"/>
            <a:chExt cx="2070025" cy="980846"/>
          </a:xfrm>
        </p:grpSpPr>
        <p:grpSp>
          <p:nvGrpSpPr>
            <p:cNvPr id="5" name="Group 4"/>
            <p:cNvGrpSpPr/>
            <p:nvPr/>
          </p:nvGrpSpPr>
          <p:grpSpPr>
            <a:xfrm>
              <a:off x="2267619" y="2165026"/>
              <a:ext cx="414638" cy="412065"/>
              <a:chOff x="1016040" y="2316169"/>
              <a:chExt cx="768357" cy="763588"/>
            </a:xfrm>
            <a:solidFill>
              <a:schemeClr val="accent1"/>
            </a:solidFill>
          </p:grpSpPr>
          <p:sp>
            <p:nvSpPr>
              <p:cNvPr id="6" name="Freeform 974"/>
              <p:cNvSpPr>
                <a:spLocks/>
              </p:cNvSpPr>
              <p:nvPr/>
            </p:nvSpPr>
            <p:spPr bwMode="auto">
              <a:xfrm>
                <a:off x="1016040" y="2822582"/>
                <a:ext cx="484191" cy="257175"/>
              </a:xfrm>
              <a:custGeom>
                <a:avLst/>
                <a:gdLst>
                  <a:gd name="T0" fmla="*/ 148 w 152"/>
                  <a:gd name="T1" fmla="*/ 81 h 81"/>
                  <a:gd name="T2" fmla="*/ 12 w 152"/>
                  <a:gd name="T3" fmla="*/ 81 h 81"/>
                  <a:gd name="T4" fmla="*/ 0 w 152"/>
                  <a:gd name="T5" fmla="*/ 69 h 81"/>
                  <a:gd name="T6" fmla="*/ 0 w 152"/>
                  <a:gd name="T7" fmla="*/ 53 h 81"/>
                  <a:gd name="T8" fmla="*/ 2 w 152"/>
                  <a:gd name="T9" fmla="*/ 50 h 81"/>
                  <a:gd name="T10" fmla="*/ 86 w 152"/>
                  <a:gd name="T11" fmla="*/ 2 h 81"/>
                  <a:gd name="T12" fmla="*/ 91 w 152"/>
                  <a:gd name="T13" fmla="*/ 3 h 81"/>
                  <a:gd name="T14" fmla="*/ 90 w 152"/>
                  <a:gd name="T15" fmla="*/ 8 h 81"/>
                  <a:gd name="T16" fmla="*/ 8 w 152"/>
                  <a:gd name="T17" fmla="*/ 55 h 81"/>
                  <a:gd name="T18" fmla="*/ 8 w 152"/>
                  <a:gd name="T19" fmla="*/ 69 h 81"/>
                  <a:gd name="T20" fmla="*/ 12 w 152"/>
                  <a:gd name="T21" fmla="*/ 73 h 81"/>
                  <a:gd name="T22" fmla="*/ 148 w 152"/>
                  <a:gd name="T23" fmla="*/ 73 h 81"/>
                  <a:gd name="T24" fmla="*/ 152 w 152"/>
                  <a:gd name="T25" fmla="*/ 77 h 81"/>
                  <a:gd name="T26" fmla="*/ 148 w 152"/>
                  <a:gd name="T2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81">
                    <a:moveTo>
                      <a:pt x="148" y="81"/>
                    </a:moveTo>
                    <a:cubicBezTo>
                      <a:pt x="12" y="81"/>
                      <a:pt x="12" y="81"/>
                      <a:pt x="12" y="81"/>
                    </a:cubicBezTo>
                    <a:cubicBezTo>
                      <a:pt x="5" y="81"/>
                      <a:pt x="0" y="76"/>
                      <a:pt x="0" y="69"/>
                    </a:cubicBezTo>
                    <a:cubicBezTo>
                      <a:pt x="0" y="53"/>
                      <a:pt x="0" y="53"/>
                      <a:pt x="0" y="53"/>
                    </a:cubicBezTo>
                    <a:cubicBezTo>
                      <a:pt x="0" y="52"/>
                      <a:pt x="1" y="50"/>
                      <a:pt x="2" y="50"/>
                    </a:cubicBezTo>
                    <a:cubicBezTo>
                      <a:pt x="86" y="2"/>
                      <a:pt x="86" y="2"/>
                      <a:pt x="86" y="2"/>
                    </a:cubicBezTo>
                    <a:cubicBezTo>
                      <a:pt x="88" y="0"/>
                      <a:pt x="90" y="1"/>
                      <a:pt x="91" y="3"/>
                    </a:cubicBezTo>
                    <a:cubicBezTo>
                      <a:pt x="93" y="5"/>
                      <a:pt x="92" y="7"/>
                      <a:pt x="90" y="8"/>
                    </a:cubicBezTo>
                    <a:cubicBezTo>
                      <a:pt x="8" y="55"/>
                      <a:pt x="8" y="55"/>
                      <a:pt x="8" y="55"/>
                    </a:cubicBezTo>
                    <a:cubicBezTo>
                      <a:pt x="8" y="69"/>
                      <a:pt x="8" y="69"/>
                      <a:pt x="8" y="69"/>
                    </a:cubicBezTo>
                    <a:cubicBezTo>
                      <a:pt x="8" y="71"/>
                      <a:pt x="10" y="73"/>
                      <a:pt x="12" y="73"/>
                    </a:cubicBezTo>
                    <a:cubicBezTo>
                      <a:pt x="148" y="73"/>
                      <a:pt x="148" y="73"/>
                      <a:pt x="148" y="73"/>
                    </a:cubicBezTo>
                    <a:cubicBezTo>
                      <a:pt x="150" y="73"/>
                      <a:pt x="152" y="75"/>
                      <a:pt x="152" y="77"/>
                    </a:cubicBezTo>
                    <a:cubicBezTo>
                      <a:pt x="152" y="79"/>
                      <a:pt x="150" y="81"/>
                      <a:pt x="148" y="8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solidFill>
                    <a:prstClr val="black"/>
                  </a:solidFill>
                  <a:latin typeface="HelveticaNeue-UltraLight" panose="02000206000000020004" pitchFamily="50"/>
                </a:endParaRPr>
              </a:p>
            </p:txBody>
          </p:sp>
          <p:sp>
            <p:nvSpPr>
              <p:cNvPr id="7" name="Freeform 975"/>
              <p:cNvSpPr>
                <a:spLocks/>
              </p:cNvSpPr>
              <p:nvPr/>
            </p:nvSpPr>
            <p:spPr bwMode="auto">
              <a:xfrm>
                <a:off x="1484357" y="2822582"/>
                <a:ext cx="120651" cy="79375"/>
              </a:xfrm>
              <a:custGeom>
                <a:avLst/>
                <a:gdLst>
                  <a:gd name="T0" fmla="*/ 33 w 38"/>
                  <a:gd name="T1" fmla="*/ 25 h 25"/>
                  <a:gd name="T2" fmla="*/ 31 w 38"/>
                  <a:gd name="T3" fmla="*/ 24 h 25"/>
                  <a:gd name="T4" fmla="*/ 3 w 38"/>
                  <a:gd name="T5" fmla="*/ 8 h 25"/>
                  <a:gd name="T6" fmla="*/ 1 w 38"/>
                  <a:gd name="T7" fmla="*/ 3 h 25"/>
                  <a:gd name="T8" fmla="*/ 7 w 38"/>
                  <a:gd name="T9" fmla="*/ 2 h 25"/>
                  <a:gd name="T10" fmla="*/ 35 w 38"/>
                  <a:gd name="T11" fmla="*/ 18 h 25"/>
                  <a:gd name="T12" fmla="*/ 36 w 38"/>
                  <a:gd name="T13" fmla="*/ 23 h 25"/>
                  <a:gd name="T14" fmla="*/ 33 w 38"/>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5">
                    <a:moveTo>
                      <a:pt x="33" y="25"/>
                    </a:moveTo>
                    <a:cubicBezTo>
                      <a:pt x="32" y="25"/>
                      <a:pt x="32" y="25"/>
                      <a:pt x="31" y="24"/>
                    </a:cubicBezTo>
                    <a:cubicBezTo>
                      <a:pt x="3" y="8"/>
                      <a:pt x="3" y="8"/>
                      <a:pt x="3" y="8"/>
                    </a:cubicBezTo>
                    <a:cubicBezTo>
                      <a:pt x="1" y="7"/>
                      <a:pt x="0" y="5"/>
                      <a:pt x="1" y="3"/>
                    </a:cubicBezTo>
                    <a:cubicBezTo>
                      <a:pt x="3" y="1"/>
                      <a:pt x="5" y="0"/>
                      <a:pt x="7" y="2"/>
                    </a:cubicBezTo>
                    <a:cubicBezTo>
                      <a:pt x="35" y="18"/>
                      <a:pt x="35" y="18"/>
                      <a:pt x="35" y="18"/>
                    </a:cubicBezTo>
                    <a:cubicBezTo>
                      <a:pt x="37" y="19"/>
                      <a:pt x="38" y="21"/>
                      <a:pt x="36" y="23"/>
                    </a:cubicBezTo>
                    <a:cubicBezTo>
                      <a:pt x="36" y="24"/>
                      <a:pt x="34" y="25"/>
                      <a:pt x="33"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solidFill>
                    <a:prstClr val="black"/>
                  </a:solidFill>
                  <a:latin typeface="HelveticaNeue-UltraLight" panose="02000206000000020004" pitchFamily="50"/>
                </a:endParaRPr>
              </a:p>
            </p:txBody>
          </p:sp>
          <p:sp>
            <p:nvSpPr>
              <p:cNvPr id="8" name="Freeform 976"/>
              <p:cNvSpPr>
                <a:spLocks/>
              </p:cNvSpPr>
              <p:nvPr/>
            </p:nvSpPr>
            <p:spPr bwMode="auto">
              <a:xfrm>
                <a:off x="1525632" y="2873382"/>
                <a:ext cx="258765" cy="206375"/>
              </a:xfrm>
              <a:custGeom>
                <a:avLst/>
                <a:gdLst>
                  <a:gd name="T0" fmla="*/ 36 w 81"/>
                  <a:gd name="T1" fmla="*/ 65 h 65"/>
                  <a:gd name="T2" fmla="*/ 33 w 81"/>
                  <a:gd name="T3" fmla="*/ 64 h 65"/>
                  <a:gd name="T4" fmla="*/ 1 w 81"/>
                  <a:gd name="T5" fmla="*/ 32 h 65"/>
                  <a:gd name="T6" fmla="*/ 1 w 81"/>
                  <a:gd name="T7" fmla="*/ 26 h 65"/>
                  <a:gd name="T8" fmla="*/ 7 w 81"/>
                  <a:gd name="T9" fmla="*/ 26 h 65"/>
                  <a:gd name="T10" fmla="*/ 35 w 81"/>
                  <a:gd name="T11" fmla="*/ 55 h 65"/>
                  <a:gd name="T12" fmla="*/ 73 w 81"/>
                  <a:gd name="T13" fmla="*/ 3 h 65"/>
                  <a:gd name="T14" fmla="*/ 78 w 81"/>
                  <a:gd name="T15" fmla="*/ 2 h 65"/>
                  <a:gd name="T16" fmla="*/ 79 w 81"/>
                  <a:gd name="T17" fmla="*/ 7 h 65"/>
                  <a:gd name="T18" fmla="*/ 39 w 81"/>
                  <a:gd name="T19" fmla="*/ 63 h 65"/>
                  <a:gd name="T20" fmla="*/ 36 w 81"/>
                  <a:gd name="T2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65">
                    <a:moveTo>
                      <a:pt x="36" y="65"/>
                    </a:moveTo>
                    <a:cubicBezTo>
                      <a:pt x="35" y="65"/>
                      <a:pt x="34" y="65"/>
                      <a:pt x="33" y="64"/>
                    </a:cubicBezTo>
                    <a:cubicBezTo>
                      <a:pt x="1" y="32"/>
                      <a:pt x="1" y="32"/>
                      <a:pt x="1" y="32"/>
                    </a:cubicBezTo>
                    <a:cubicBezTo>
                      <a:pt x="0" y="30"/>
                      <a:pt x="0" y="28"/>
                      <a:pt x="1" y="26"/>
                    </a:cubicBezTo>
                    <a:cubicBezTo>
                      <a:pt x="3" y="25"/>
                      <a:pt x="5" y="25"/>
                      <a:pt x="7" y="26"/>
                    </a:cubicBezTo>
                    <a:cubicBezTo>
                      <a:pt x="35" y="55"/>
                      <a:pt x="35" y="55"/>
                      <a:pt x="35" y="55"/>
                    </a:cubicBezTo>
                    <a:cubicBezTo>
                      <a:pt x="73" y="3"/>
                      <a:pt x="73" y="3"/>
                      <a:pt x="73" y="3"/>
                    </a:cubicBezTo>
                    <a:cubicBezTo>
                      <a:pt x="74" y="1"/>
                      <a:pt x="77" y="0"/>
                      <a:pt x="78" y="2"/>
                    </a:cubicBezTo>
                    <a:cubicBezTo>
                      <a:pt x="80" y="3"/>
                      <a:pt x="81" y="6"/>
                      <a:pt x="79" y="7"/>
                    </a:cubicBezTo>
                    <a:cubicBezTo>
                      <a:pt x="39" y="63"/>
                      <a:pt x="39" y="63"/>
                      <a:pt x="39" y="63"/>
                    </a:cubicBezTo>
                    <a:cubicBezTo>
                      <a:pt x="39" y="64"/>
                      <a:pt x="38" y="65"/>
                      <a:pt x="36" y="6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solidFill>
                    <a:prstClr val="black"/>
                  </a:solidFill>
                  <a:latin typeface="HelveticaNeue-UltraLight" panose="02000206000000020004" pitchFamily="50"/>
                </a:endParaRPr>
              </a:p>
            </p:txBody>
          </p:sp>
          <p:sp>
            <p:nvSpPr>
              <p:cNvPr id="9" name="Freeform 977"/>
              <p:cNvSpPr>
                <a:spLocks/>
              </p:cNvSpPr>
              <p:nvPr/>
            </p:nvSpPr>
            <p:spPr bwMode="auto">
              <a:xfrm>
                <a:off x="1187492" y="2316169"/>
                <a:ext cx="420691" cy="534988"/>
              </a:xfrm>
              <a:custGeom>
                <a:avLst/>
                <a:gdLst>
                  <a:gd name="T0" fmla="*/ 34 w 132"/>
                  <a:gd name="T1" fmla="*/ 168 h 168"/>
                  <a:gd name="T2" fmla="*/ 31 w 132"/>
                  <a:gd name="T3" fmla="*/ 167 h 168"/>
                  <a:gd name="T4" fmla="*/ 2 w 132"/>
                  <a:gd name="T5" fmla="*/ 95 h 168"/>
                  <a:gd name="T6" fmla="*/ 2 w 132"/>
                  <a:gd name="T7" fmla="*/ 50 h 168"/>
                  <a:gd name="T8" fmla="*/ 2 w 132"/>
                  <a:gd name="T9" fmla="*/ 49 h 168"/>
                  <a:gd name="T10" fmla="*/ 65 w 132"/>
                  <a:gd name="T11" fmla="*/ 0 h 168"/>
                  <a:gd name="T12" fmla="*/ 66 w 132"/>
                  <a:gd name="T13" fmla="*/ 0 h 168"/>
                  <a:gd name="T14" fmla="*/ 130 w 132"/>
                  <a:gd name="T15" fmla="*/ 49 h 168"/>
                  <a:gd name="T16" fmla="*/ 130 w 132"/>
                  <a:gd name="T17" fmla="*/ 50 h 168"/>
                  <a:gd name="T18" fmla="*/ 130 w 132"/>
                  <a:gd name="T19" fmla="*/ 95 h 168"/>
                  <a:gd name="T20" fmla="*/ 101 w 132"/>
                  <a:gd name="T21" fmla="*/ 167 h 168"/>
                  <a:gd name="T22" fmla="*/ 95 w 132"/>
                  <a:gd name="T23" fmla="*/ 167 h 168"/>
                  <a:gd name="T24" fmla="*/ 95 w 132"/>
                  <a:gd name="T25" fmla="*/ 161 h 168"/>
                  <a:gd name="T26" fmla="*/ 122 w 132"/>
                  <a:gd name="T27" fmla="*/ 96 h 168"/>
                  <a:gd name="T28" fmla="*/ 122 w 132"/>
                  <a:gd name="T29" fmla="*/ 50 h 168"/>
                  <a:gd name="T30" fmla="*/ 66 w 132"/>
                  <a:gd name="T31" fmla="*/ 8 h 168"/>
                  <a:gd name="T32" fmla="*/ 66 w 132"/>
                  <a:gd name="T33" fmla="*/ 8 h 168"/>
                  <a:gd name="T34" fmla="*/ 10 w 132"/>
                  <a:gd name="T35" fmla="*/ 50 h 168"/>
                  <a:gd name="T36" fmla="*/ 10 w 132"/>
                  <a:gd name="T37" fmla="*/ 95 h 168"/>
                  <a:gd name="T38" fmla="*/ 37 w 132"/>
                  <a:gd name="T39" fmla="*/ 161 h 168"/>
                  <a:gd name="T40" fmla="*/ 37 w 132"/>
                  <a:gd name="T41" fmla="*/ 167 h 168"/>
                  <a:gd name="T42" fmla="*/ 34 w 132"/>
                  <a:gd name="T4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2" h="168">
                    <a:moveTo>
                      <a:pt x="34" y="168"/>
                    </a:moveTo>
                    <a:cubicBezTo>
                      <a:pt x="33" y="168"/>
                      <a:pt x="32" y="168"/>
                      <a:pt x="31" y="167"/>
                    </a:cubicBezTo>
                    <a:cubicBezTo>
                      <a:pt x="0" y="141"/>
                      <a:pt x="2" y="97"/>
                      <a:pt x="2" y="95"/>
                    </a:cubicBezTo>
                    <a:cubicBezTo>
                      <a:pt x="2" y="50"/>
                      <a:pt x="2" y="50"/>
                      <a:pt x="2" y="50"/>
                    </a:cubicBezTo>
                    <a:cubicBezTo>
                      <a:pt x="2" y="49"/>
                      <a:pt x="2" y="49"/>
                      <a:pt x="2" y="49"/>
                    </a:cubicBezTo>
                    <a:cubicBezTo>
                      <a:pt x="6" y="25"/>
                      <a:pt x="32" y="0"/>
                      <a:pt x="65" y="0"/>
                    </a:cubicBezTo>
                    <a:cubicBezTo>
                      <a:pt x="66" y="0"/>
                      <a:pt x="66" y="0"/>
                      <a:pt x="66" y="0"/>
                    </a:cubicBezTo>
                    <a:cubicBezTo>
                      <a:pt x="93" y="0"/>
                      <a:pt x="125" y="20"/>
                      <a:pt x="130" y="49"/>
                    </a:cubicBezTo>
                    <a:cubicBezTo>
                      <a:pt x="130" y="50"/>
                      <a:pt x="130" y="50"/>
                      <a:pt x="130" y="50"/>
                    </a:cubicBezTo>
                    <a:cubicBezTo>
                      <a:pt x="130" y="95"/>
                      <a:pt x="130" y="95"/>
                      <a:pt x="130" y="95"/>
                    </a:cubicBezTo>
                    <a:cubicBezTo>
                      <a:pt x="130" y="97"/>
                      <a:pt x="132" y="141"/>
                      <a:pt x="101" y="167"/>
                    </a:cubicBezTo>
                    <a:cubicBezTo>
                      <a:pt x="99" y="168"/>
                      <a:pt x="96" y="168"/>
                      <a:pt x="95" y="167"/>
                    </a:cubicBezTo>
                    <a:cubicBezTo>
                      <a:pt x="93" y="165"/>
                      <a:pt x="94" y="162"/>
                      <a:pt x="95" y="161"/>
                    </a:cubicBezTo>
                    <a:cubicBezTo>
                      <a:pt x="124" y="138"/>
                      <a:pt x="122" y="96"/>
                      <a:pt x="122" y="96"/>
                    </a:cubicBezTo>
                    <a:cubicBezTo>
                      <a:pt x="122" y="50"/>
                      <a:pt x="122" y="50"/>
                      <a:pt x="122" y="50"/>
                    </a:cubicBezTo>
                    <a:cubicBezTo>
                      <a:pt x="117" y="25"/>
                      <a:pt x="89" y="8"/>
                      <a:pt x="66" y="8"/>
                    </a:cubicBezTo>
                    <a:cubicBezTo>
                      <a:pt x="66" y="8"/>
                      <a:pt x="66" y="8"/>
                      <a:pt x="66" y="8"/>
                    </a:cubicBezTo>
                    <a:cubicBezTo>
                      <a:pt x="43" y="8"/>
                      <a:pt x="14" y="25"/>
                      <a:pt x="10" y="50"/>
                    </a:cubicBezTo>
                    <a:cubicBezTo>
                      <a:pt x="10" y="95"/>
                      <a:pt x="10" y="95"/>
                      <a:pt x="10" y="95"/>
                    </a:cubicBezTo>
                    <a:cubicBezTo>
                      <a:pt x="10" y="96"/>
                      <a:pt x="8" y="138"/>
                      <a:pt x="37" y="161"/>
                    </a:cubicBezTo>
                    <a:cubicBezTo>
                      <a:pt x="38" y="162"/>
                      <a:pt x="38" y="165"/>
                      <a:pt x="37" y="167"/>
                    </a:cubicBezTo>
                    <a:cubicBezTo>
                      <a:pt x="36" y="168"/>
                      <a:pt x="35" y="168"/>
                      <a:pt x="34" y="1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solidFill>
                    <a:prstClr val="black"/>
                  </a:solidFill>
                  <a:latin typeface="HelveticaNeue-UltraLight" panose="02000206000000020004" pitchFamily="50"/>
                </a:endParaRPr>
              </a:p>
            </p:txBody>
          </p:sp>
        </p:grpSp>
        <p:sp>
          <p:nvSpPr>
            <p:cNvPr id="25" name="TextBox 24"/>
            <p:cNvSpPr txBox="1"/>
            <p:nvPr/>
          </p:nvSpPr>
          <p:spPr>
            <a:xfrm>
              <a:off x="1439926" y="2684207"/>
              <a:ext cx="2070025" cy="461665"/>
            </a:xfrm>
            <a:prstGeom prst="rect">
              <a:avLst/>
            </a:prstGeom>
            <a:noFill/>
          </p:spPr>
          <p:txBody>
            <a:bodyPr wrap="square" rtlCol="0">
              <a:spAutoFit/>
            </a:bodyPr>
            <a:lstStyle/>
            <a:p>
              <a:pPr algn="ctr"/>
              <a:r>
                <a:rPr lang="en-US" sz="1200" dirty="0">
                  <a:solidFill>
                    <a:srgbClr val="5B9BD5"/>
                  </a:solidFill>
                </a:rPr>
                <a:t>DISTRICT DRUG INSPECTOR</a:t>
              </a:r>
            </a:p>
            <a:p>
              <a:pPr algn="ctr"/>
              <a:r>
                <a:rPr lang="en-US" sz="1200" dirty="0">
                  <a:solidFill>
                    <a:srgbClr val="5B9BD5"/>
                  </a:solidFill>
                </a:rPr>
                <a:t>(DDI)</a:t>
              </a:r>
            </a:p>
          </p:txBody>
        </p:sp>
      </p:grpSp>
      <p:grpSp>
        <p:nvGrpSpPr>
          <p:cNvPr id="67" name="Group 66"/>
          <p:cNvGrpSpPr/>
          <p:nvPr/>
        </p:nvGrpSpPr>
        <p:grpSpPr>
          <a:xfrm>
            <a:off x="4158611" y="2475650"/>
            <a:ext cx="2485765" cy="980846"/>
            <a:chOff x="4290122" y="2165026"/>
            <a:chExt cx="2485765" cy="980846"/>
          </a:xfrm>
        </p:grpSpPr>
        <p:grpSp>
          <p:nvGrpSpPr>
            <p:cNvPr id="10" name="Group 9"/>
            <p:cNvGrpSpPr/>
            <p:nvPr/>
          </p:nvGrpSpPr>
          <p:grpSpPr>
            <a:xfrm>
              <a:off x="5325685" y="2165026"/>
              <a:ext cx="414638" cy="412065"/>
              <a:chOff x="1016040" y="2316169"/>
              <a:chExt cx="768357" cy="763588"/>
            </a:xfrm>
            <a:solidFill>
              <a:schemeClr val="accent1"/>
            </a:solidFill>
          </p:grpSpPr>
          <p:sp>
            <p:nvSpPr>
              <p:cNvPr id="11" name="Freeform 974"/>
              <p:cNvSpPr>
                <a:spLocks/>
              </p:cNvSpPr>
              <p:nvPr/>
            </p:nvSpPr>
            <p:spPr bwMode="auto">
              <a:xfrm>
                <a:off x="1016040" y="2822582"/>
                <a:ext cx="484191" cy="257175"/>
              </a:xfrm>
              <a:custGeom>
                <a:avLst/>
                <a:gdLst>
                  <a:gd name="T0" fmla="*/ 148 w 152"/>
                  <a:gd name="T1" fmla="*/ 81 h 81"/>
                  <a:gd name="T2" fmla="*/ 12 w 152"/>
                  <a:gd name="T3" fmla="*/ 81 h 81"/>
                  <a:gd name="T4" fmla="*/ 0 w 152"/>
                  <a:gd name="T5" fmla="*/ 69 h 81"/>
                  <a:gd name="T6" fmla="*/ 0 w 152"/>
                  <a:gd name="T7" fmla="*/ 53 h 81"/>
                  <a:gd name="T8" fmla="*/ 2 w 152"/>
                  <a:gd name="T9" fmla="*/ 50 h 81"/>
                  <a:gd name="T10" fmla="*/ 86 w 152"/>
                  <a:gd name="T11" fmla="*/ 2 h 81"/>
                  <a:gd name="T12" fmla="*/ 91 w 152"/>
                  <a:gd name="T13" fmla="*/ 3 h 81"/>
                  <a:gd name="T14" fmla="*/ 90 w 152"/>
                  <a:gd name="T15" fmla="*/ 8 h 81"/>
                  <a:gd name="T16" fmla="*/ 8 w 152"/>
                  <a:gd name="T17" fmla="*/ 55 h 81"/>
                  <a:gd name="T18" fmla="*/ 8 w 152"/>
                  <a:gd name="T19" fmla="*/ 69 h 81"/>
                  <a:gd name="T20" fmla="*/ 12 w 152"/>
                  <a:gd name="T21" fmla="*/ 73 h 81"/>
                  <a:gd name="T22" fmla="*/ 148 w 152"/>
                  <a:gd name="T23" fmla="*/ 73 h 81"/>
                  <a:gd name="T24" fmla="*/ 152 w 152"/>
                  <a:gd name="T25" fmla="*/ 77 h 81"/>
                  <a:gd name="T26" fmla="*/ 148 w 152"/>
                  <a:gd name="T2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81">
                    <a:moveTo>
                      <a:pt x="148" y="81"/>
                    </a:moveTo>
                    <a:cubicBezTo>
                      <a:pt x="12" y="81"/>
                      <a:pt x="12" y="81"/>
                      <a:pt x="12" y="81"/>
                    </a:cubicBezTo>
                    <a:cubicBezTo>
                      <a:pt x="5" y="81"/>
                      <a:pt x="0" y="76"/>
                      <a:pt x="0" y="69"/>
                    </a:cubicBezTo>
                    <a:cubicBezTo>
                      <a:pt x="0" y="53"/>
                      <a:pt x="0" y="53"/>
                      <a:pt x="0" y="53"/>
                    </a:cubicBezTo>
                    <a:cubicBezTo>
                      <a:pt x="0" y="52"/>
                      <a:pt x="1" y="50"/>
                      <a:pt x="2" y="50"/>
                    </a:cubicBezTo>
                    <a:cubicBezTo>
                      <a:pt x="86" y="2"/>
                      <a:pt x="86" y="2"/>
                      <a:pt x="86" y="2"/>
                    </a:cubicBezTo>
                    <a:cubicBezTo>
                      <a:pt x="88" y="0"/>
                      <a:pt x="90" y="1"/>
                      <a:pt x="91" y="3"/>
                    </a:cubicBezTo>
                    <a:cubicBezTo>
                      <a:pt x="93" y="5"/>
                      <a:pt x="92" y="7"/>
                      <a:pt x="90" y="8"/>
                    </a:cubicBezTo>
                    <a:cubicBezTo>
                      <a:pt x="8" y="55"/>
                      <a:pt x="8" y="55"/>
                      <a:pt x="8" y="55"/>
                    </a:cubicBezTo>
                    <a:cubicBezTo>
                      <a:pt x="8" y="69"/>
                      <a:pt x="8" y="69"/>
                      <a:pt x="8" y="69"/>
                    </a:cubicBezTo>
                    <a:cubicBezTo>
                      <a:pt x="8" y="71"/>
                      <a:pt x="10" y="73"/>
                      <a:pt x="12" y="73"/>
                    </a:cubicBezTo>
                    <a:cubicBezTo>
                      <a:pt x="148" y="73"/>
                      <a:pt x="148" y="73"/>
                      <a:pt x="148" y="73"/>
                    </a:cubicBezTo>
                    <a:cubicBezTo>
                      <a:pt x="150" y="73"/>
                      <a:pt x="152" y="75"/>
                      <a:pt x="152" y="77"/>
                    </a:cubicBezTo>
                    <a:cubicBezTo>
                      <a:pt x="152" y="79"/>
                      <a:pt x="150" y="81"/>
                      <a:pt x="148" y="8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solidFill>
                    <a:prstClr val="black"/>
                  </a:solidFill>
                  <a:latin typeface="HelveticaNeue-UltraLight" panose="02000206000000020004" pitchFamily="50"/>
                </a:endParaRPr>
              </a:p>
            </p:txBody>
          </p:sp>
          <p:sp>
            <p:nvSpPr>
              <p:cNvPr id="12" name="Freeform 975"/>
              <p:cNvSpPr>
                <a:spLocks/>
              </p:cNvSpPr>
              <p:nvPr/>
            </p:nvSpPr>
            <p:spPr bwMode="auto">
              <a:xfrm>
                <a:off x="1484357" y="2822582"/>
                <a:ext cx="120651" cy="79375"/>
              </a:xfrm>
              <a:custGeom>
                <a:avLst/>
                <a:gdLst>
                  <a:gd name="T0" fmla="*/ 33 w 38"/>
                  <a:gd name="T1" fmla="*/ 25 h 25"/>
                  <a:gd name="T2" fmla="*/ 31 w 38"/>
                  <a:gd name="T3" fmla="*/ 24 h 25"/>
                  <a:gd name="T4" fmla="*/ 3 w 38"/>
                  <a:gd name="T5" fmla="*/ 8 h 25"/>
                  <a:gd name="T6" fmla="*/ 1 w 38"/>
                  <a:gd name="T7" fmla="*/ 3 h 25"/>
                  <a:gd name="T8" fmla="*/ 7 w 38"/>
                  <a:gd name="T9" fmla="*/ 2 h 25"/>
                  <a:gd name="T10" fmla="*/ 35 w 38"/>
                  <a:gd name="T11" fmla="*/ 18 h 25"/>
                  <a:gd name="T12" fmla="*/ 36 w 38"/>
                  <a:gd name="T13" fmla="*/ 23 h 25"/>
                  <a:gd name="T14" fmla="*/ 33 w 38"/>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5">
                    <a:moveTo>
                      <a:pt x="33" y="25"/>
                    </a:moveTo>
                    <a:cubicBezTo>
                      <a:pt x="32" y="25"/>
                      <a:pt x="32" y="25"/>
                      <a:pt x="31" y="24"/>
                    </a:cubicBezTo>
                    <a:cubicBezTo>
                      <a:pt x="3" y="8"/>
                      <a:pt x="3" y="8"/>
                      <a:pt x="3" y="8"/>
                    </a:cubicBezTo>
                    <a:cubicBezTo>
                      <a:pt x="1" y="7"/>
                      <a:pt x="0" y="5"/>
                      <a:pt x="1" y="3"/>
                    </a:cubicBezTo>
                    <a:cubicBezTo>
                      <a:pt x="3" y="1"/>
                      <a:pt x="5" y="0"/>
                      <a:pt x="7" y="2"/>
                    </a:cubicBezTo>
                    <a:cubicBezTo>
                      <a:pt x="35" y="18"/>
                      <a:pt x="35" y="18"/>
                      <a:pt x="35" y="18"/>
                    </a:cubicBezTo>
                    <a:cubicBezTo>
                      <a:pt x="37" y="19"/>
                      <a:pt x="38" y="21"/>
                      <a:pt x="36" y="23"/>
                    </a:cubicBezTo>
                    <a:cubicBezTo>
                      <a:pt x="36" y="24"/>
                      <a:pt x="34" y="25"/>
                      <a:pt x="33"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solidFill>
                    <a:prstClr val="black"/>
                  </a:solidFill>
                  <a:latin typeface="HelveticaNeue-UltraLight" panose="02000206000000020004" pitchFamily="50"/>
                </a:endParaRPr>
              </a:p>
            </p:txBody>
          </p:sp>
          <p:sp>
            <p:nvSpPr>
              <p:cNvPr id="13" name="Freeform 976"/>
              <p:cNvSpPr>
                <a:spLocks/>
              </p:cNvSpPr>
              <p:nvPr/>
            </p:nvSpPr>
            <p:spPr bwMode="auto">
              <a:xfrm>
                <a:off x="1525632" y="2873382"/>
                <a:ext cx="258765" cy="206375"/>
              </a:xfrm>
              <a:custGeom>
                <a:avLst/>
                <a:gdLst>
                  <a:gd name="T0" fmla="*/ 36 w 81"/>
                  <a:gd name="T1" fmla="*/ 65 h 65"/>
                  <a:gd name="T2" fmla="*/ 33 w 81"/>
                  <a:gd name="T3" fmla="*/ 64 h 65"/>
                  <a:gd name="T4" fmla="*/ 1 w 81"/>
                  <a:gd name="T5" fmla="*/ 32 h 65"/>
                  <a:gd name="T6" fmla="*/ 1 w 81"/>
                  <a:gd name="T7" fmla="*/ 26 h 65"/>
                  <a:gd name="T8" fmla="*/ 7 w 81"/>
                  <a:gd name="T9" fmla="*/ 26 h 65"/>
                  <a:gd name="T10" fmla="*/ 35 w 81"/>
                  <a:gd name="T11" fmla="*/ 55 h 65"/>
                  <a:gd name="T12" fmla="*/ 73 w 81"/>
                  <a:gd name="T13" fmla="*/ 3 h 65"/>
                  <a:gd name="T14" fmla="*/ 78 w 81"/>
                  <a:gd name="T15" fmla="*/ 2 h 65"/>
                  <a:gd name="T16" fmla="*/ 79 w 81"/>
                  <a:gd name="T17" fmla="*/ 7 h 65"/>
                  <a:gd name="T18" fmla="*/ 39 w 81"/>
                  <a:gd name="T19" fmla="*/ 63 h 65"/>
                  <a:gd name="T20" fmla="*/ 36 w 81"/>
                  <a:gd name="T2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65">
                    <a:moveTo>
                      <a:pt x="36" y="65"/>
                    </a:moveTo>
                    <a:cubicBezTo>
                      <a:pt x="35" y="65"/>
                      <a:pt x="34" y="65"/>
                      <a:pt x="33" y="64"/>
                    </a:cubicBezTo>
                    <a:cubicBezTo>
                      <a:pt x="1" y="32"/>
                      <a:pt x="1" y="32"/>
                      <a:pt x="1" y="32"/>
                    </a:cubicBezTo>
                    <a:cubicBezTo>
                      <a:pt x="0" y="30"/>
                      <a:pt x="0" y="28"/>
                      <a:pt x="1" y="26"/>
                    </a:cubicBezTo>
                    <a:cubicBezTo>
                      <a:pt x="3" y="25"/>
                      <a:pt x="5" y="25"/>
                      <a:pt x="7" y="26"/>
                    </a:cubicBezTo>
                    <a:cubicBezTo>
                      <a:pt x="35" y="55"/>
                      <a:pt x="35" y="55"/>
                      <a:pt x="35" y="55"/>
                    </a:cubicBezTo>
                    <a:cubicBezTo>
                      <a:pt x="73" y="3"/>
                      <a:pt x="73" y="3"/>
                      <a:pt x="73" y="3"/>
                    </a:cubicBezTo>
                    <a:cubicBezTo>
                      <a:pt x="74" y="1"/>
                      <a:pt x="77" y="0"/>
                      <a:pt x="78" y="2"/>
                    </a:cubicBezTo>
                    <a:cubicBezTo>
                      <a:pt x="80" y="3"/>
                      <a:pt x="81" y="6"/>
                      <a:pt x="79" y="7"/>
                    </a:cubicBezTo>
                    <a:cubicBezTo>
                      <a:pt x="39" y="63"/>
                      <a:pt x="39" y="63"/>
                      <a:pt x="39" y="63"/>
                    </a:cubicBezTo>
                    <a:cubicBezTo>
                      <a:pt x="39" y="64"/>
                      <a:pt x="38" y="65"/>
                      <a:pt x="36" y="6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solidFill>
                    <a:prstClr val="black"/>
                  </a:solidFill>
                  <a:latin typeface="HelveticaNeue-UltraLight" panose="02000206000000020004" pitchFamily="50"/>
                </a:endParaRPr>
              </a:p>
            </p:txBody>
          </p:sp>
          <p:sp>
            <p:nvSpPr>
              <p:cNvPr id="14" name="Freeform 977"/>
              <p:cNvSpPr>
                <a:spLocks/>
              </p:cNvSpPr>
              <p:nvPr/>
            </p:nvSpPr>
            <p:spPr bwMode="auto">
              <a:xfrm>
                <a:off x="1187492" y="2316169"/>
                <a:ext cx="420691" cy="534988"/>
              </a:xfrm>
              <a:custGeom>
                <a:avLst/>
                <a:gdLst>
                  <a:gd name="T0" fmla="*/ 34 w 132"/>
                  <a:gd name="T1" fmla="*/ 168 h 168"/>
                  <a:gd name="T2" fmla="*/ 31 w 132"/>
                  <a:gd name="T3" fmla="*/ 167 h 168"/>
                  <a:gd name="T4" fmla="*/ 2 w 132"/>
                  <a:gd name="T5" fmla="*/ 95 h 168"/>
                  <a:gd name="T6" fmla="*/ 2 w 132"/>
                  <a:gd name="T7" fmla="*/ 50 h 168"/>
                  <a:gd name="T8" fmla="*/ 2 w 132"/>
                  <a:gd name="T9" fmla="*/ 49 h 168"/>
                  <a:gd name="T10" fmla="*/ 65 w 132"/>
                  <a:gd name="T11" fmla="*/ 0 h 168"/>
                  <a:gd name="T12" fmla="*/ 66 w 132"/>
                  <a:gd name="T13" fmla="*/ 0 h 168"/>
                  <a:gd name="T14" fmla="*/ 130 w 132"/>
                  <a:gd name="T15" fmla="*/ 49 h 168"/>
                  <a:gd name="T16" fmla="*/ 130 w 132"/>
                  <a:gd name="T17" fmla="*/ 50 h 168"/>
                  <a:gd name="T18" fmla="*/ 130 w 132"/>
                  <a:gd name="T19" fmla="*/ 95 h 168"/>
                  <a:gd name="T20" fmla="*/ 101 w 132"/>
                  <a:gd name="T21" fmla="*/ 167 h 168"/>
                  <a:gd name="T22" fmla="*/ 95 w 132"/>
                  <a:gd name="T23" fmla="*/ 167 h 168"/>
                  <a:gd name="T24" fmla="*/ 95 w 132"/>
                  <a:gd name="T25" fmla="*/ 161 h 168"/>
                  <a:gd name="T26" fmla="*/ 122 w 132"/>
                  <a:gd name="T27" fmla="*/ 96 h 168"/>
                  <a:gd name="T28" fmla="*/ 122 w 132"/>
                  <a:gd name="T29" fmla="*/ 50 h 168"/>
                  <a:gd name="T30" fmla="*/ 66 w 132"/>
                  <a:gd name="T31" fmla="*/ 8 h 168"/>
                  <a:gd name="T32" fmla="*/ 66 w 132"/>
                  <a:gd name="T33" fmla="*/ 8 h 168"/>
                  <a:gd name="T34" fmla="*/ 10 w 132"/>
                  <a:gd name="T35" fmla="*/ 50 h 168"/>
                  <a:gd name="T36" fmla="*/ 10 w 132"/>
                  <a:gd name="T37" fmla="*/ 95 h 168"/>
                  <a:gd name="T38" fmla="*/ 37 w 132"/>
                  <a:gd name="T39" fmla="*/ 161 h 168"/>
                  <a:gd name="T40" fmla="*/ 37 w 132"/>
                  <a:gd name="T41" fmla="*/ 167 h 168"/>
                  <a:gd name="T42" fmla="*/ 34 w 132"/>
                  <a:gd name="T4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2" h="168">
                    <a:moveTo>
                      <a:pt x="34" y="168"/>
                    </a:moveTo>
                    <a:cubicBezTo>
                      <a:pt x="33" y="168"/>
                      <a:pt x="32" y="168"/>
                      <a:pt x="31" y="167"/>
                    </a:cubicBezTo>
                    <a:cubicBezTo>
                      <a:pt x="0" y="141"/>
                      <a:pt x="2" y="97"/>
                      <a:pt x="2" y="95"/>
                    </a:cubicBezTo>
                    <a:cubicBezTo>
                      <a:pt x="2" y="50"/>
                      <a:pt x="2" y="50"/>
                      <a:pt x="2" y="50"/>
                    </a:cubicBezTo>
                    <a:cubicBezTo>
                      <a:pt x="2" y="49"/>
                      <a:pt x="2" y="49"/>
                      <a:pt x="2" y="49"/>
                    </a:cubicBezTo>
                    <a:cubicBezTo>
                      <a:pt x="6" y="25"/>
                      <a:pt x="32" y="0"/>
                      <a:pt x="65" y="0"/>
                    </a:cubicBezTo>
                    <a:cubicBezTo>
                      <a:pt x="66" y="0"/>
                      <a:pt x="66" y="0"/>
                      <a:pt x="66" y="0"/>
                    </a:cubicBezTo>
                    <a:cubicBezTo>
                      <a:pt x="93" y="0"/>
                      <a:pt x="125" y="20"/>
                      <a:pt x="130" y="49"/>
                    </a:cubicBezTo>
                    <a:cubicBezTo>
                      <a:pt x="130" y="50"/>
                      <a:pt x="130" y="50"/>
                      <a:pt x="130" y="50"/>
                    </a:cubicBezTo>
                    <a:cubicBezTo>
                      <a:pt x="130" y="95"/>
                      <a:pt x="130" y="95"/>
                      <a:pt x="130" y="95"/>
                    </a:cubicBezTo>
                    <a:cubicBezTo>
                      <a:pt x="130" y="97"/>
                      <a:pt x="132" y="141"/>
                      <a:pt x="101" y="167"/>
                    </a:cubicBezTo>
                    <a:cubicBezTo>
                      <a:pt x="99" y="168"/>
                      <a:pt x="96" y="168"/>
                      <a:pt x="95" y="167"/>
                    </a:cubicBezTo>
                    <a:cubicBezTo>
                      <a:pt x="93" y="165"/>
                      <a:pt x="94" y="162"/>
                      <a:pt x="95" y="161"/>
                    </a:cubicBezTo>
                    <a:cubicBezTo>
                      <a:pt x="124" y="138"/>
                      <a:pt x="122" y="96"/>
                      <a:pt x="122" y="96"/>
                    </a:cubicBezTo>
                    <a:cubicBezTo>
                      <a:pt x="122" y="50"/>
                      <a:pt x="122" y="50"/>
                      <a:pt x="122" y="50"/>
                    </a:cubicBezTo>
                    <a:cubicBezTo>
                      <a:pt x="117" y="25"/>
                      <a:pt x="89" y="8"/>
                      <a:pt x="66" y="8"/>
                    </a:cubicBezTo>
                    <a:cubicBezTo>
                      <a:pt x="66" y="8"/>
                      <a:pt x="66" y="8"/>
                      <a:pt x="66" y="8"/>
                    </a:cubicBezTo>
                    <a:cubicBezTo>
                      <a:pt x="43" y="8"/>
                      <a:pt x="14" y="25"/>
                      <a:pt x="10" y="50"/>
                    </a:cubicBezTo>
                    <a:cubicBezTo>
                      <a:pt x="10" y="95"/>
                      <a:pt x="10" y="95"/>
                      <a:pt x="10" y="95"/>
                    </a:cubicBezTo>
                    <a:cubicBezTo>
                      <a:pt x="10" y="96"/>
                      <a:pt x="8" y="138"/>
                      <a:pt x="37" y="161"/>
                    </a:cubicBezTo>
                    <a:cubicBezTo>
                      <a:pt x="38" y="162"/>
                      <a:pt x="38" y="165"/>
                      <a:pt x="37" y="167"/>
                    </a:cubicBezTo>
                    <a:cubicBezTo>
                      <a:pt x="36" y="168"/>
                      <a:pt x="35" y="168"/>
                      <a:pt x="34" y="1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solidFill>
                    <a:prstClr val="black"/>
                  </a:solidFill>
                  <a:latin typeface="HelveticaNeue-UltraLight" panose="02000206000000020004" pitchFamily="50"/>
                </a:endParaRPr>
              </a:p>
            </p:txBody>
          </p:sp>
        </p:grpSp>
        <p:sp>
          <p:nvSpPr>
            <p:cNvPr id="26" name="TextBox 25"/>
            <p:cNvSpPr txBox="1"/>
            <p:nvPr/>
          </p:nvSpPr>
          <p:spPr>
            <a:xfrm>
              <a:off x="4290122" y="2684207"/>
              <a:ext cx="2485765" cy="461665"/>
            </a:xfrm>
            <a:prstGeom prst="rect">
              <a:avLst/>
            </a:prstGeom>
            <a:noFill/>
          </p:spPr>
          <p:txBody>
            <a:bodyPr wrap="square" rtlCol="0">
              <a:spAutoFit/>
            </a:bodyPr>
            <a:lstStyle/>
            <a:p>
              <a:pPr algn="ctr"/>
              <a:r>
                <a:rPr lang="en-US" sz="1200" dirty="0">
                  <a:solidFill>
                    <a:srgbClr val="5B9BD5"/>
                  </a:solidFill>
                </a:rPr>
                <a:t>REGIONAL INSPECTOR OF DRUGS</a:t>
              </a:r>
            </a:p>
            <a:p>
              <a:pPr algn="ctr"/>
              <a:r>
                <a:rPr lang="en-US" sz="1200" dirty="0">
                  <a:solidFill>
                    <a:srgbClr val="5B9BD5"/>
                  </a:solidFill>
                </a:rPr>
                <a:t>(RDI)</a:t>
              </a:r>
            </a:p>
          </p:txBody>
        </p:sp>
      </p:grpSp>
      <p:grpSp>
        <p:nvGrpSpPr>
          <p:cNvPr id="68" name="Group 67"/>
          <p:cNvGrpSpPr/>
          <p:nvPr/>
        </p:nvGrpSpPr>
        <p:grpSpPr>
          <a:xfrm>
            <a:off x="7088036" y="2484006"/>
            <a:ext cx="2876438" cy="980846"/>
            <a:chOff x="7249793" y="2173382"/>
            <a:chExt cx="2876438" cy="980846"/>
          </a:xfrm>
        </p:grpSpPr>
        <p:grpSp>
          <p:nvGrpSpPr>
            <p:cNvPr id="15" name="Group 14"/>
            <p:cNvGrpSpPr/>
            <p:nvPr/>
          </p:nvGrpSpPr>
          <p:grpSpPr>
            <a:xfrm>
              <a:off x="8480693" y="2173382"/>
              <a:ext cx="414638" cy="412065"/>
              <a:chOff x="1016040" y="2316169"/>
              <a:chExt cx="768357" cy="763588"/>
            </a:xfrm>
            <a:solidFill>
              <a:schemeClr val="accent1"/>
            </a:solidFill>
          </p:grpSpPr>
          <p:sp>
            <p:nvSpPr>
              <p:cNvPr id="16" name="Freeform 974"/>
              <p:cNvSpPr>
                <a:spLocks/>
              </p:cNvSpPr>
              <p:nvPr/>
            </p:nvSpPr>
            <p:spPr bwMode="auto">
              <a:xfrm>
                <a:off x="1016040" y="2822582"/>
                <a:ext cx="484191" cy="257175"/>
              </a:xfrm>
              <a:custGeom>
                <a:avLst/>
                <a:gdLst>
                  <a:gd name="T0" fmla="*/ 148 w 152"/>
                  <a:gd name="T1" fmla="*/ 81 h 81"/>
                  <a:gd name="T2" fmla="*/ 12 w 152"/>
                  <a:gd name="T3" fmla="*/ 81 h 81"/>
                  <a:gd name="T4" fmla="*/ 0 w 152"/>
                  <a:gd name="T5" fmla="*/ 69 h 81"/>
                  <a:gd name="T6" fmla="*/ 0 w 152"/>
                  <a:gd name="T7" fmla="*/ 53 h 81"/>
                  <a:gd name="T8" fmla="*/ 2 w 152"/>
                  <a:gd name="T9" fmla="*/ 50 h 81"/>
                  <a:gd name="T10" fmla="*/ 86 w 152"/>
                  <a:gd name="T11" fmla="*/ 2 h 81"/>
                  <a:gd name="T12" fmla="*/ 91 w 152"/>
                  <a:gd name="T13" fmla="*/ 3 h 81"/>
                  <a:gd name="T14" fmla="*/ 90 w 152"/>
                  <a:gd name="T15" fmla="*/ 8 h 81"/>
                  <a:gd name="T16" fmla="*/ 8 w 152"/>
                  <a:gd name="T17" fmla="*/ 55 h 81"/>
                  <a:gd name="T18" fmla="*/ 8 w 152"/>
                  <a:gd name="T19" fmla="*/ 69 h 81"/>
                  <a:gd name="T20" fmla="*/ 12 w 152"/>
                  <a:gd name="T21" fmla="*/ 73 h 81"/>
                  <a:gd name="T22" fmla="*/ 148 w 152"/>
                  <a:gd name="T23" fmla="*/ 73 h 81"/>
                  <a:gd name="T24" fmla="*/ 152 w 152"/>
                  <a:gd name="T25" fmla="*/ 77 h 81"/>
                  <a:gd name="T26" fmla="*/ 148 w 152"/>
                  <a:gd name="T2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81">
                    <a:moveTo>
                      <a:pt x="148" y="81"/>
                    </a:moveTo>
                    <a:cubicBezTo>
                      <a:pt x="12" y="81"/>
                      <a:pt x="12" y="81"/>
                      <a:pt x="12" y="81"/>
                    </a:cubicBezTo>
                    <a:cubicBezTo>
                      <a:pt x="5" y="81"/>
                      <a:pt x="0" y="76"/>
                      <a:pt x="0" y="69"/>
                    </a:cubicBezTo>
                    <a:cubicBezTo>
                      <a:pt x="0" y="53"/>
                      <a:pt x="0" y="53"/>
                      <a:pt x="0" y="53"/>
                    </a:cubicBezTo>
                    <a:cubicBezTo>
                      <a:pt x="0" y="52"/>
                      <a:pt x="1" y="50"/>
                      <a:pt x="2" y="50"/>
                    </a:cubicBezTo>
                    <a:cubicBezTo>
                      <a:pt x="86" y="2"/>
                      <a:pt x="86" y="2"/>
                      <a:pt x="86" y="2"/>
                    </a:cubicBezTo>
                    <a:cubicBezTo>
                      <a:pt x="88" y="0"/>
                      <a:pt x="90" y="1"/>
                      <a:pt x="91" y="3"/>
                    </a:cubicBezTo>
                    <a:cubicBezTo>
                      <a:pt x="93" y="5"/>
                      <a:pt x="92" y="7"/>
                      <a:pt x="90" y="8"/>
                    </a:cubicBezTo>
                    <a:cubicBezTo>
                      <a:pt x="8" y="55"/>
                      <a:pt x="8" y="55"/>
                      <a:pt x="8" y="55"/>
                    </a:cubicBezTo>
                    <a:cubicBezTo>
                      <a:pt x="8" y="69"/>
                      <a:pt x="8" y="69"/>
                      <a:pt x="8" y="69"/>
                    </a:cubicBezTo>
                    <a:cubicBezTo>
                      <a:pt x="8" y="71"/>
                      <a:pt x="10" y="73"/>
                      <a:pt x="12" y="73"/>
                    </a:cubicBezTo>
                    <a:cubicBezTo>
                      <a:pt x="148" y="73"/>
                      <a:pt x="148" y="73"/>
                      <a:pt x="148" y="73"/>
                    </a:cubicBezTo>
                    <a:cubicBezTo>
                      <a:pt x="150" y="73"/>
                      <a:pt x="152" y="75"/>
                      <a:pt x="152" y="77"/>
                    </a:cubicBezTo>
                    <a:cubicBezTo>
                      <a:pt x="152" y="79"/>
                      <a:pt x="150" y="81"/>
                      <a:pt x="148" y="8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solidFill>
                    <a:prstClr val="black"/>
                  </a:solidFill>
                  <a:latin typeface="HelveticaNeue-UltraLight" panose="02000206000000020004" pitchFamily="50"/>
                </a:endParaRPr>
              </a:p>
            </p:txBody>
          </p:sp>
          <p:sp>
            <p:nvSpPr>
              <p:cNvPr id="17" name="Freeform 975"/>
              <p:cNvSpPr>
                <a:spLocks/>
              </p:cNvSpPr>
              <p:nvPr/>
            </p:nvSpPr>
            <p:spPr bwMode="auto">
              <a:xfrm>
                <a:off x="1484357" y="2822582"/>
                <a:ext cx="120651" cy="79375"/>
              </a:xfrm>
              <a:custGeom>
                <a:avLst/>
                <a:gdLst>
                  <a:gd name="T0" fmla="*/ 33 w 38"/>
                  <a:gd name="T1" fmla="*/ 25 h 25"/>
                  <a:gd name="T2" fmla="*/ 31 w 38"/>
                  <a:gd name="T3" fmla="*/ 24 h 25"/>
                  <a:gd name="T4" fmla="*/ 3 w 38"/>
                  <a:gd name="T5" fmla="*/ 8 h 25"/>
                  <a:gd name="T6" fmla="*/ 1 w 38"/>
                  <a:gd name="T7" fmla="*/ 3 h 25"/>
                  <a:gd name="T8" fmla="*/ 7 w 38"/>
                  <a:gd name="T9" fmla="*/ 2 h 25"/>
                  <a:gd name="T10" fmla="*/ 35 w 38"/>
                  <a:gd name="T11" fmla="*/ 18 h 25"/>
                  <a:gd name="T12" fmla="*/ 36 w 38"/>
                  <a:gd name="T13" fmla="*/ 23 h 25"/>
                  <a:gd name="T14" fmla="*/ 33 w 38"/>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5">
                    <a:moveTo>
                      <a:pt x="33" y="25"/>
                    </a:moveTo>
                    <a:cubicBezTo>
                      <a:pt x="32" y="25"/>
                      <a:pt x="32" y="25"/>
                      <a:pt x="31" y="24"/>
                    </a:cubicBezTo>
                    <a:cubicBezTo>
                      <a:pt x="3" y="8"/>
                      <a:pt x="3" y="8"/>
                      <a:pt x="3" y="8"/>
                    </a:cubicBezTo>
                    <a:cubicBezTo>
                      <a:pt x="1" y="7"/>
                      <a:pt x="0" y="5"/>
                      <a:pt x="1" y="3"/>
                    </a:cubicBezTo>
                    <a:cubicBezTo>
                      <a:pt x="3" y="1"/>
                      <a:pt x="5" y="0"/>
                      <a:pt x="7" y="2"/>
                    </a:cubicBezTo>
                    <a:cubicBezTo>
                      <a:pt x="35" y="18"/>
                      <a:pt x="35" y="18"/>
                      <a:pt x="35" y="18"/>
                    </a:cubicBezTo>
                    <a:cubicBezTo>
                      <a:pt x="37" y="19"/>
                      <a:pt x="38" y="21"/>
                      <a:pt x="36" y="23"/>
                    </a:cubicBezTo>
                    <a:cubicBezTo>
                      <a:pt x="36" y="24"/>
                      <a:pt x="34" y="25"/>
                      <a:pt x="33"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solidFill>
                    <a:prstClr val="black"/>
                  </a:solidFill>
                  <a:latin typeface="HelveticaNeue-UltraLight" panose="02000206000000020004" pitchFamily="50"/>
                </a:endParaRPr>
              </a:p>
            </p:txBody>
          </p:sp>
          <p:sp>
            <p:nvSpPr>
              <p:cNvPr id="18" name="Freeform 976"/>
              <p:cNvSpPr>
                <a:spLocks/>
              </p:cNvSpPr>
              <p:nvPr/>
            </p:nvSpPr>
            <p:spPr bwMode="auto">
              <a:xfrm>
                <a:off x="1525632" y="2873382"/>
                <a:ext cx="258765" cy="206375"/>
              </a:xfrm>
              <a:custGeom>
                <a:avLst/>
                <a:gdLst>
                  <a:gd name="T0" fmla="*/ 36 w 81"/>
                  <a:gd name="T1" fmla="*/ 65 h 65"/>
                  <a:gd name="T2" fmla="*/ 33 w 81"/>
                  <a:gd name="T3" fmla="*/ 64 h 65"/>
                  <a:gd name="T4" fmla="*/ 1 w 81"/>
                  <a:gd name="T5" fmla="*/ 32 h 65"/>
                  <a:gd name="T6" fmla="*/ 1 w 81"/>
                  <a:gd name="T7" fmla="*/ 26 h 65"/>
                  <a:gd name="T8" fmla="*/ 7 w 81"/>
                  <a:gd name="T9" fmla="*/ 26 h 65"/>
                  <a:gd name="T10" fmla="*/ 35 w 81"/>
                  <a:gd name="T11" fmla="*/ 55 h 65"/>
                  <a:gd name="T12" fmla="*/ 73 w 81"/>
                  <a:gd name="T13" fmla="*/ 3 h 65"/>
                  <a:gd name="T14" fmla="*/ 78 w 81"/>
                  <a:gd name="T15" fmla="*/ 2 h 65"/>
                  <a:gd name="T16" fmla="*/ 79 w 81"/>
                  <a:gd name="T17" fmla="*/ 7 h 65"/>
                  <a:gd name="T18" fmla="*/ 39 w 81"/>
                  <a:gd name="T19" fmla="*/ 63 h 65"/>
                  <a:gd name="T20" fmla="*/ 36 w 81"/>
                  <a:gd name="T2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65">
                    <a:moveTo>
                      <a:pt x="36" y="65"/>
                    </a:moveTo>
                    <a:cubicBezTo>
                      <a:pt x="35" y="65"/>
                      <a:pt x="34" y="65"/>
                      <a:pt x="33" y="64"/>
                    </a:cubicBezTo>
                    <a:cubicBezTo>
                      <a:pt x="1" y="32"/>
                      <a:pt x="1" y="32"/>
                      <a:pt x="1" y="32"/>
                    </a:cubicBezTo>
                    <a:cubicBezTo>
                      <a:pt x="0" y="30"/>
                      <a:pt x="0" y="28"/>
                      <a:pt x="1" y="26"/>
                    </a:cubicBezTo>
                    <a:cubicBezTo>
                      <a:pt x="3" y="25"/>
                      <a:pt x="5" y="25"/>
                      <a:pt x="7" y="26"/>
                    </a:cubicBezTo>
                    <a:cubicBezTo>
                      <a:pt x="35" y="55"/>
                      <a:pt x="35" y="55"/>
                      <a:pt x="35" y="55"/>
                    </a:cubicBezTo>
                    <a:cubicBezTo>
                      <a:pt x="73" y="3"/>
                      <a:pt x="73" y="3"/>
                      <a:pt x="73" y="3"/>
                    </a:cubicBezTo>
                    <a:cubicBezTo>
                      <a:pt x="74" y="1"/>
                      <a:pt x="77" y="0"/>
                      <a:pt x="78" y="2"/>
                    </a:cubicBezTo>
                    <a:cubicBezTo>
                      <a:pt x="80" y="3"/>
                      <a:pt x="81" y="6"/>
                      <a:pt x="79" y="7"/>
                    </a:cubicBezTo>
                    <a:cubicBezTo>
                      <a:pt x="39" y="63"/>
                      <a:pt x="39" y="63"/>
                      <a:pt x="39" y="63"/>
                    </a:cubicBezTo>
                    <a:cubicBezTo>
                      <a:pt x="39" y="64"/>
                      <a:pt x="38" y="65"/>
                      <a:pt x="36" y="6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solidFill>
                    <a:prstClr val="black"/>
                  </a:solidFill>
                  <a:latin typeface="HelveticaNeue-UltraLight" panose="02000206000000020004" pitchFamily="50"/>
                </a:endParaRPr>
              </a:p>
            </p:txBody>
          </p:sp>
          <p:sp>
            <p:nvSpPr>
              <p:cNvPr id="19" name="Freeform 977"/>
              <p:cNvSpPr>
                <a:spLocks/>
              </p:cNvSpPr>
              <p:nvPr/>
            </p:nvSpPr>
            <p:spPr bwMode="auto">
              <a:xfrm>
                <a:off x="1187492" y="2316169"/>
                <a:ext cx="420691" cy="534988"/>
              </a:xfrm>
              <a:custGeom>
                <a:avLst/>
                <a:gdLst>
                  <a:gd name="T0" fmla="*/ 34 w 132"/>
                  <a:gd name="T1" fmla="*/ 168 h 168"/>
                  <a:gd name="T2" fmla="*/ 31 w 132"/>
                  <a:gd name="T3" fmla="*/ 167 h 168"/>
                  <a:gd name="T4" fmla="*/ 2 w 132"/>
                  <a:gd name="T5" fmla="*/ 95 h 168"/>
                  <a:gd name="T6" fmla="*/ 2 w 132"/>
                  <a:gd name="T7" fmla="*/ 50 h 168"/>
                  <a:gd name="T8" fmla="*/ 2 w 132"/>
                  <a:gd name="T9" fmla="*/ 49 h 168"/>
                  <a:gd name="T10" fmla="*/ 65 w 132"/>
                  <a:gd name="T11" fmla="*/ 0 h 168"/>
                  <a:gd name="T12" fmla="*/ 66 w 132"/>
                  <a:gd name="T13" fmla="*/ 0 h 168"/>
                  <a:gd name="T14" fmla="*/ 130 w 132"/>
                  <a:gd name="T15" fmla="*/ 49 h 168"/>
                  <a:gd name="T16" fmla="*/ 130 w 132"/>
                  <a:gd name="T17" fmla="*/ 50 h 168"/>
                  <a:gd name="T18" fmla="*/ 130 w 132"/>
                  <a:gd name="T19" fmla="*/ 95 h 168"/>
                  <a:gd name="T20" fmla="*/ 101 w 132"/>
                  <a:gd name="T21" fmla="*/ 167 h 168"/>
                  <a:gd name="T22" fmla="*/ 95 w 132"/>
                  <a:gd name="T23" fmla="*/ 167 h 168"/>
                  <a:gd name="T24" fmla="*/ 95 w 132"/>
                  <a:gd name="T25" fmla="*/ 161 h 168"/>
                  <a:gd name="T26" fmla="*/ 122 w 132"/>
                  <a:gd name="T27" fmla="*/ 96 h 168"/>
                  <a:gd name="T28" fmla="*/ 122 w 132"/>
                  <a:gd name="T29" fmla="*/ 50 h 168"/>
                  <a:gd name="T30" fmla="*/ 66 w 132"/>
                  <a:gd name="T31" fmla="*/ 8 h 168"/>
                  <a:gd name="T32" fmla="*/ 66 w 132"/>
                  <a:gd name="T33" fmla="*/ 8 h 168"/>
                  <a:gd name="T34" fmla="*/ 10 w 132"/>
                  <a:gd name="T35" fmla="*/ 50 h 168"/>
                  <a:gd name="T36" fmla="*/ 10 w 132"/>
                  <a:gd name="T37" fmla="*/ 95 h 168"/>
                  <a:gd name="T38" fmla="*/ 37 w 132"/>
                  <a:gd name="T39" fmla="*/ 161 h 168"/>
                  <a:gd name="T40" fmla="*/ 37 w 132"/>
                  <a:gd name="T41" fmla="*/ 167 h 168"/>
                  <a:gd name="T42" fmla="*/ 34 w 132"/>
                  <a:gd name="T4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2" h="168">
                    <a:moveTo>
                      <a:pt x="34" y="168"/>
                    </a:moveTo>
                    <a:cubicBezTo>
                      <a:pt x="33" y="168"/>
                      <a:pt x="32" y="168"/>
                      <a:pt x="31" y="167"/>
                    </a:cubicBezTo>
                    <a:cubicBezTo>
                      <a:pt x="0" y="141"/>
                      <a:pt x="2" y="97"/>
                      <a:pt x="2" y="95"/>
                    </a:cubicBezTo>
                    <a:cubicBezTo>
                      <a:pt x="2" y="50"/>
                      <a:pt x="2" y="50"/>
                      <a:pt x="2" y="50"/>
                    </a:cubicBezTo>
                    <a:cubicBezTo>
                      <a:pt x="2" y="49"/>
                      <a:pt x="2" y="49"/>
                      <a:pt x="2" y="49"/>
                    </a:cubicBezTo>
                    <a:cubicBezTo>
                      <a:pt x="6" y="25"/>
                      <a:pt x="32" y="0"/>
                      <a:pt x="65" y="0"/>
                    </a:cubicBezTo>
                    <a:cubicBezTo>
                      <a:pt x="66" y="0"/>
                      <a:pt x="66" y="0"/>
                      <a:pt x="66" y="0"/>
                    </a:cubicBezTo>
                    <a:cubicBezTo>
                      <a:pt x="93" y="0"/>
                      <a:pt x="125" y="20"/>
                      <a:pt x="130" y="49"/>
                    </a:cubicBezTo>
                    <a:cubicBezTo>
                      <a:pt x="130" y="50"/>
                      <a:pt x="130" y="50"/>
                      <a:pt x="130" y="50"/>
                    </a:cubicBezTo>
                    <a:cubicBezTo>
                      <a:pt x="130" y="95"/>
                      <a:pt x="130" y="95"/>
                      <a:pt x="130" y="95"/>
                    </a:cubicBezTo>
                    <a:cubicBezTo>
                      <a:pt x="130" y="97"/>
                      <a:pt x="132" y="141"/>
                      <a:pt x="101" y="167"/>
                    </a:cubicBezTo>
                    <a:cubicBezTo>
                      <a:pt x="99" y="168"/>
                      <a:pt x="96" y="168"/>
                      <a:pt x="95" y="167"/>
                    </a:cubicBezTo>
                    <a:cubicBezTo>
                      <a:pt x="93" y="165"/>
                      <a:pt x="94" y="162"/>
                      <a:pt x="95" y="161"/>
                    </a:cubicBezTo>
                    <a:cubicBezTo>
                      <a:pt x="124" y="138"/>
                      <a:pt x="122" y="96"/>
                      <a:pt x="122" y="96"/>
                    </a:cubicBezTo>
                    <a:cubicBezTo>
                      <a:pt x="122" y="50"/>
                      <a:pt x="122" y="50"/>
                      <a:pt x="122" y="50"/>
                    </a:cubicBezTo>
                    <a:cubicBezTo>
                      <a:pt x="117" y="25"/>
                      <a:pt x="89" y="8"/>
                      <a:pt x="66" y="8"/>
                    </a:cubicBezTo>
                    <a:cubicBezTo>
                      <a:pt x="66" y="8"/>
                      <a:pt x="66" y="8"/>
                      <a:pt x="66" y="8"/>
                    </a:cubicBezTo>
                    <a:cubicBezTo>
                      <a:pt x="43" y="8"/>
                      <a:pt x="14" y="25"/>
                      <a:pt x="10" y="50"/>
                    </a:cubicBezTo>
                    <a:cubicBezTo>
                      <a:pt x="10" y="95"/>
                      <a:pt x="10" y="95"/>
                      <a:pt x="10" y="95"/>
                    </a:cubicBezTo>
                    <a:cubicBezTo>
                      <a:pt x="10" y="96"/>
                      <a:pt x="8" y="138"/>
                      <a:pt x="37" y="161"/>
                    </a:cubicBezTo>
                    <a:cubicBezTo>
                      <a:pt x="38" y="162"/>
                      <a:pt x="38" y="165"/>
                      <a:pt x="37" y="167"/>
                    </a:cubicBezTo>
                    <a:cubicBezTo>
                      <a:pt x="36" y="168"/>
                      <a:pt x="35" y="168"/>
                      <a:pt x="34" y="1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solidFill>
                    <a:prstClr val="black"/>
                  </a:solidFill>
                  <a:latin typeface="HelveticaNeue-UltraLight" panose="02000206000000020004" pitchFamily="50"/>
                </a:endParaRPr>
              </a:p>
            </p:txBody>
          </p:sp>
        </p:grpSp>
        <p:sp>
          <p:nvSpPr>
            <p:cNvPr id="27" name="TextBox 26"/>
            <p:cNvSpPr txBox="1"/>
            <p:nvPr/>
          </p:nvSpPr>
          <p:spPr>
            <a:xfrm>
              <a:off x="7249793" y="2692563"/>
              <a:ext cx="2876438" cy="461665"/>
            </a:xfrm>
            <a:prstGeom prst="rect">
              <a:avLst/>
            </a:prstGeom>
            <a:noFill/>
          </p:spPr>
          <p:txBody>
            <a:bodyPr wrap="square" rtlCol="0">
              <a:spAutoFit/>
            </a:bodyPr>
            <a:lstStyle/>
            <a:p>
              <a:pPr algn="ctr"/>
              <a:r>
                <a:rPr lang="en-US" sz="1200" dirty="0">
                  <a:solidFill>
                    <a:srgbClr val="5B9BD5"/>
                  </a:solidFill>
                </a:rPr>
                <a:t>HEAD DRUG INSPECTORATE SERVICES</a:t>
              </a:r>
            </a:p>
            <a:p>
              <a:pPr algn="ctr"/>
              <a:r>
                <a:rPr lang="en-US" sz="1200" dirty="0">
                  <a:solidFill>
                    <a:srgbClr val="5B9BD5"/>
                  </a:solidFill>
                </a:rPr>
                <a:t>(HDIS)</a:t>
              </a:r>
            </a:p>
          </p:txBody>
        </p:sp>
      </p:grpSp>
      <p:cxnSp>
        <p:nvCxnSpPr>
          <p:cNvPr id="28" name="Straight Connector 27"/>
          <p:cNvCxnSpPr>
            <a:cxnSpLocks/>
          </p:cNvCxnSpPr>
          <p:nvPr/>
        </p:nvCxnSpPr>
        <p:spPr>
          <a:xfrm>
            <a:off x="3759741" y="2407143"/>
            <a:ext cx="0" cy="4114800"/>
          </a:xfrm>
          <a:prstGeom prst="line">
            <a:avLst/>
          </a:prstGeom>
          <a:ln w="3175" cmpd="sng">
            <a:solidFill>
              <a:srgbClr val="A5A5A5"/>
            </a:solidFill>
            <a:prstDash val="dash"/>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7043247" y="2407143"/>
            <a:ext cx="0" cy="4114800"/>
          </a:xfrm>
          <a:prstGeom prst="line">
            <a:avLst/>
          </a:prstGeom>
          <a:ln w="3175" cmpd="sng">
            <a:solidFill>
              <a:srgbClr val="A5A5A5"/>
            </a:solidFill>
            <a:prstDash val="dash"/>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10009263" y="2407143"/>
            <a:ext cx="0" cy="4114800"/>
          </a:xfrm>
          <a:prstGeom prst="line">
            <a:avLst/>
          </a:prstGeom>
          <a:ln w="3175" cmpd="sng">
            <a:solidFill>
              <a:srgbClr val="A5A5A5"/>
            </a:solidFill>
            <a:prstDash val="dash"/>
          </a:ln>
        </p:spPr>
        <p:style>
          <a:lnRef idx="2">
            <a:schemeClr val="accent1"/>
          </a:lnRef>
          <a:fillRef idx="0">
            <a:schemeClr val="accent1"/>
          </a:fillRef>
          <a:effectRef idx="1">
            <a:schemeClr val="accent1"/>
          </a:effectRef>
          <a:fontRef idx="minor">
            <a:schemeClr val="tx1"/>
          </a:fontRef>
        </p:style>
      </p:cxnSp>
      <p:cxnSp>
        <p:nvCxnSpPr>
          <p:cNvPr id="39" name="Straight Arrow Connector 38"/>
          <p:cNvCxnSpPr/>
          <p:nvPr/>
        </p:nvCxnSpPr>
        <p:spPr>
          <a:xfrm>
            <a:off x="1471035" y="2110504"/>
            <a:ext cx="2374630" cy="0"/>
          </a:xfrm>
          <a:prstGeom prst="straightConnector1">
            <a:avLst/>
          </a:prstGeom>
          <a:ln w="38100" cmpd="sng">
            <a:solidFill>
              <a:schemeClr val="accent3"/>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43" name="Straight Arrow Connector 42"/>
          <p:cNvCxnSpPr/>
          <p:nvPr/>
        </p:nvCxnSpPr>
        <p:spPr>
          <a:xfrm>
            <a:off x="3719346" y="2109288"/>
            <a:ext cx="3395456" cy="0"/>
          </a:xfrm>
          <a:prstGeom prst="straightConnector1">
            <a:avLst/>
          </a:prstGeom>
          <a:ln w="38100" cmpd="sng">
            <a:solidFill>
              <a:schemeClr val="accent3"/>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45" name="Straight Arrow Connector 44"/>
          <p:cNvCxnSpPr/>
          <p:nvPr/>
        </p:nvCxnSpPr>
        <p:spPr>
          <a:xfrm>
            <a:off x="6957482" y="2108366"/>
            <a:ext cx="3112611" cy="0"/>
          </a:xfrm>
          <a:prstGeom prst="straightConnector1">
            <a:avLst/>
          </a:prstGeom>
          <a:ln w="38100" cmpd="sng">
            <a:solidFill>
              <a:schemeClr val="accent3"/>
            </a:solidFill>
            <a:headEnd type="none"/>
            <a:tailEnd type="triangle"/>
          </a:ln>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4324766" y="1543219"/>
            <a:ext cx="2184613" cy="430887"/>
          </a:xfrm>
          <a:prstGeom prst="rect">
            <a:avLst/>
          </a:prstGeom>
          <a:solidFill>
            <a:schemeClr val="accent3"/>
          </a:solidFill>
        </p:spPr>
        <p:txBody>
          <a:bodyPr wrap="square" rtlCol="0">
            <a:spAutoFit/>
          </a:bodyPr>
          <a:lstStyle/>
          <a:p>
            <a:pPr algn="ctr"/>
            <a:r>
              <a:rPr lang="en-US" sz="1100" dirty="0">
                <a:solidFill>
                  <a:srgbClr val="FFFFFF"/>
                </a:solidFill>
              </a:rPr>
              <a:t>** If </a:t>
            </a:r>
            <a:r>
              <a:rPr lang="en-US" sz="1100" b="1" dirty="0">
                <a:solidFill>
                  <a:srgbClr val="FFFFFF"/>
                </a:solidFill>
              </a:rPr>
              <a:t>approved</a:t>
            </a:r>
            <a:r>
              <a:rPr lang="en-US" sz="1100" dirty="0">
                <a:solidFill>
                  <a:srgbClr val="FFFFFF"/>
                </a:solidFill>
              </a:rPr>
              <a:t> by each inspector, application moves forward </a:t>
            </a:r>
          </a:p>
        </p:txBody>
      </p:sp>
      <p:sp>
        <p:nvSpPr>
          <p:cNvPr id="57" name="TextBox 56"/>
          <p:cNvSpPr txBox="1"/>
          <p:nvPr/>
        </p:nvSpPr>
        <p:spPr>
          <a:xfrm>
            <a:off x="3197901" y="4256595"/>
            <a:ext cx="1119163" cy="400110"/>
          </a:xfrm>
          <a:prstGeom prst="rect">
            <a:avLst/>
          </a:prstGeom>
          <a:solidFill>
            <a:schemeClr val="bg1"/>
          </a:solidFill>
        </p:spPr>
        <p:txBody>
          <a:bodyPr wrap="square" rtlCol="0">
            <a:spAutoFit/>
          </a:bodyPr>
          <a:lstStyle/>
          <a:p>
            <a:pPr algn="ctr"/>
            <a:r>
              <a:rPr lang="en-US" sz="1000" dirty="0">
                <a:solidFill>
                  <a:srgbClr val="A5A5A5"/>
                </a:solidFill>
              </a:rPr>
              <a:t>Recommendation </a:t>
            </a:r>
          </a:p>
          <a:p>
            <a:pPr algn="ctr"/>
            <a:r>
              <a:rPr lang="en-US" sz="1000" dirty="0">
                <a:solidFill>
                  <a:srgbClr val="A5A5A5"/>
                </a:solidFill>
              </a:rPr>
              <a:t>Decision</a:t>
            </a:r>
          </a:p>
        </p:txBody>
      </p:sp>
      <p:sp>
        <p:nvSpPr>
          <p:cNvPr id="59" name="TextBox 58"/>
          <p:cNvSpPr txBox="1"/>
          <p:nvPr/>
        </p:nvSpPr>
        <p:spPr>
          <a:xfrm>
            <a:off x="9685071" y="4256595"/>
            <a:ext cx="657097" cy="400110"/>
          </a:xfrm>
          <a:prstGeom prst="rect">
            <a:avLst/>
          </a:prstGeom>
          <a:solidFill>
            <a:schemeClr val="bg1"/>
          </a:solidFill>
        </p:spPr>
        <p:txBody>
          <a:bodyPr wrap="square" rtlCol="0">
            <a:spAutoFit/>
          </a:bodyPr>
          <a:lstStyle/>
          <a:p>
            <a:pPr algn="ctr"/>
            <a:r>
              <a:rPr lang="en-US" sz="1000" dirty="0">
                <a:solidFill>
                  <a:srgbClr val="A5A5A5"/>
                </a:solidFill>
              </a:rPr>
              <a:t>Final </a:t>
            </a:r>
          </a:p>
          <a:p>
            <a:pPr algn="ctr"/>
            <a:r>
              <a:rPr lang="en-US" sz="1000" dirty="0">
                <a:solidFill>
                  <a:srgbClr val="A5A5A5"/>
                </a:solidFill>
              </a:rPr>
              <a:t>Approval</a:t>
            </a:r>
          </a:p>
        </p:txBody>
      </p:sp>
      <p:sp>
        <p:nvSpPr>
          <p:cNvPr id="60" name="TextBox 59"/>
          <p:cNvSpPr txBox="1"/>
          <p:nvPr/>
        </p:nvSpPr>
        <p:spPr>
          <a:xfrm>
            <a:off x="6496308" y="4256595"/>
            <a:ext cx="1100671" cy="400110"/>
          </a:xfrm>
          <a:prstGeom prst="rect">
            <a:avLst/>
          </a:prstGeom>
          <a:solidFill>
            <a:schemeClr val="bg1"/>
          </a:solidFill>
        </p:spPr>
        <p:txBody>
          <a:bodyPr wrap="square" rtlCol="0">
            <a:spAutoFit/>
          </a:bodyPr>
          <a:lstStyle/>
          <a:p>
            <a:pPr algn="ctr"/>
            <a:r>
              <a:rPr lang="en-US" sz="1000" dirty="0">
                <a:solidFill>
                  <a:srgbClr val="A5A5A5"/>
                </a:solidFill>
              </a:rPr>
              <a:t>Recommendation </a:t>
            </a:r>
          </a:p>
          <a:p>
            <a:pPr algn="ctr"/>
            <a:r>
              <a:rPr lang="en-US" sz="1000" dirty="0">
                <a:solidFill>
                  <a:srgbClr val="A5A5A5"/>
                </a:solidFill>
              </a:rPr>
              <a:t>Decision</a:t>
            </a:r>
          </a:p>
        </p:txBody>
      </p:sp>
      <p:sp>
        <p:nvSpPr>
          <p:cNvPr id="56" name="Rectangle 55"/>
          <p:cNvSpPr/>
          <p:nvPr/>
        </p:nvSpPr>
        <p:spPr>
          <a:xfrm>
            <a:off x="158391" y="4215779"/>
            <a:ext cx="1228798" cy="481743"/>
          </a:xfrm>
          <a:prstGeom prst="rect">
            <a:avLst/>
          </a:prstGeom>
          <a:solidFill>
            <a:schemeClr val="accent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prstClr val="white"/>
                </a:solidFill>
              </a:rPr>
              <a:t>COMPLETE </a:t>
            </a:r>
          </a:p>
          <a:p>
            <a:pPr algn="ctr"/>
            <a:r>
              <a:rPr lang="en-US" sz="1200" dirty="0">
                <a:solidFill>
                  <a:prstClr val="white"/>
                </a:solidFill>
              </a:rPr>
              <a:t>APPLICATION</a:t>
            </a:r>
          </a:p>
        </p:txBody>
      </p:sp>
      <p:sp>
        <p:nvSpPr>
          <p:cNvPr id="66" name="Rectangle 65"/>
          <p:cNvSpPr/>
          <p:nvPr/>
        </p:nvSpPr>
        <p:spPr>
          <a:xfrm>
            <a:off x="7923755" y="4215779"/>
            <a:ext cx="1228798" cy="481743"/>
          </a:xfrm>
          <a:prstGeom prst="rect">
            <a:avLst/>
          </a:prstGeom>
          <a:solidFill>
            <a:schemeClr val="accent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prstClr val="white"/>
                </a:solidFill>
              </a:rPr>
              <a:t>WAIT FOR HDIS APPROVAL</a:t>
            </a:r>
          </a:p>
        </p:txBody>
      </p:sp>
      <p:cxnSp>
        <p:nvCxnSpPr>
          <p:cNvPr id="71" name="Straight Arrow Connector 70"/>
          <p:cNvCxnSpPr>
            <a:stCxn id="56" idx="3"/>
          </p:cNvCxnSpPr>
          <p:nvPr/>
        </p:nvCxnSpPr>
        <p:spPr>
          <a:xfrm>
            <a:off x="1387189" y="4456651"/>
            <a:ext cx="391117" cy="0"/>
          </a:xfrm>
          <a:prstGeom prst="straightConnector1">
            <a:avLst/>
          </a:prstGeom>
          <a:ln w="3175" cmpd="sng">
            <a:solidFill>
              <a:srgbClr val="70AD47"/>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75" name="Straight Arrow Connector 74"/>
          <p:cNvCxnSpPr>
            <a:endCxn id="57" idx="1"/>
          </p:cNvCxnSpPr>
          <p:nvPr/>
        </p:nvCxnSpPr>
        <p:spPr>
          <a:xfrm flipV="1">
            <a:off x="3007104" y="4456650"/>
            <a:ext cx="190797" cy="1"/>
          </a:xfrm>
          <a:prstGeom prst="straightConnector1">
            <a:avLst/>
          </a:prstGeom>
          <a:ln w="3175" cmpd="sng">
            <a:solidFill>
              <a:srgbClr val="70AD47"/>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78" name="Straight Arrow Connector 77"/>
          <p:cNvCxnSpPr>
            <a:stCxn id="57" idx="3"/>
          </p:cNvCxnSpPr>
          <p:nvPr/>
        </p:nvCxnSpPr>
        <p:spPr>
          <a:xfrm>
            <a:off x="4317064" y="4456650"/>
            <a:ext cx="367319" cy="0"/>
          </a:xfrm>
          <a:prstGeom prst="straightConnector1">
            <a:avLst/>
          </a:prstGeom>
          <a:ln w="3175" cmpd="sng">
            <a:solidFill>
              <a:srgbClr val="70AD47"/>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80" name="Straight Arrow Connector 79"/>
          <p:cNvCxnSpPr/>
          <p:nvPr/>
        </p:nvCxnSpPr>
        <p:spPr>
          <a:xfrm>
            <a:off x="6021192" y="4458556"/>
            <a:ext cx="475116" cy="0"/>
          </a:xfrm>
          <a:prstGeom prst="straightConnector1">
            <a:avLst/>
          </a:prstGeom>
          <a:ln w="3175" cmpd="sng">
            <a:solidFill>
              <a:srgbClr val="70AD47"/>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83" name="Straight Arrow Connector 82"/>
          <p:cNvCxnSpPr>
            <a:stCxn id="60" idx="3"/>
            <a:endCxn id="66" idx="1"/>
          </p:cNvCxnSpPr>
          <p:nvPr/>
        </p:nvCxnSpPr>
        <p:spPr>
          <a:xfrm>
            <a:off x="7596979" y="4456650"/>
            <a:ext cx="326776" cy="1"/>
          </a:xfrm>
          <a:prstGeom prst="straightConnector1">
            <a:avLst/>
          </a:prstGeom>
          <a:ln w="3175" cmpd="sng">
            <a:solidFill>
              <a:srgbClr val="70AD47"/>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86" name="Straight Arrow Connector 85"/>
          <p:cNvCxnSpPr>
            <a:stCxn id="66" idx="3"/>
            <a:endCxn id="59" idx="1"/>
          </p:cNvCxnSpPr>
          <p:nvPr/>
        </p:nvCxnSpPr>
        <p:spPr>
          <a:xfrm flipV="1">
            <a:off x="9152553" y="4456650"/>
            <a:ext cx="532518" cy="1"/>
          </a:xfrm>
          <a:prstGeom prst="straightConnector1">
            <a:avLst/>
          </a:prstGeom>
          <a:ln w="3175" cmpd="sng">
            <a:solidFill>
              <a:srgbClr val="70AD47"/>
            </a:solidFill>
            <a:headEnd type="none"/>
            <a:tailEnd type="triangle"/>
          </a:ln>
        </p:spPr>
        <p:style>
          <a:lnRef idx="2">
            <a:schemeClr val="accent1"/>
          </a:lnRef>
          <a:fillRef idx="0">
            <a:schemeClr val="accent1"/>
          </a:fillRef>
          <a:effectRef idx="1">
            <a:schemeClr val="accent1"/>
          </a:effectRef>
          <a:fontRef idx="minor">
            <a:schemeClr val="tx1"/>
          </a:fontRef>
        </p:style>
      </p:cxnSp>
      <p:sp>
        <p:nvSpPr>
          <p:cNvPr id="110" name="TextBox 109"/>
          <p:cNvSpPr txBox="1"/>
          <p:nvPr/>
        </p:nvSpPr>
        <p:spPr>
          <a:xfrm>
            <a:off x="1435920" y="5514482"/>
            <a:ext cx="1965821" cy="600164"/>
          </a:xfrm>
          <a:prstGeom prst="rect">
            <a:avLst/>
          </a:prstGeom>
          <a:solidFill>
            <a:schemeClr val="bg1"/>
          </a:solidFill>
        </p:spPr>
        <p:txBody>
          <a:bodyPr wrap="square" rtlCol="0">
            <a:spAutoFit/>
          </a:bodyPr>
          <a:lstStyle/>
          <a:p>
            <a:pPr algn="ctr"/>
            <a:r>
              <a:rPr lang="en-US" sz="1100" dirty="0">
                <a:solidFill>
                  <a:srgbClr val="E7E6E6">
                    <a:lumMod val="50000"/>
                  </a:srgbClr>
                </a:solidFill>
              </a:rPr>
              <a:t>* If DDI does not recommend to RDI, application is</a:t>
            </a:r>
          </a:p>
          <a:p>
            <a:pPr algn="ctr"/>
            <a:r>
              <a:rPr lang="en-US" sz="1100" dirty="0">
                <a:solidFill>
                  <a:srgbClr val="E7E6E6">
                    <a:lumMod val="50000"/>
                  </a:srgbClr>
                </a:solidFill>
              </a:rPr>
              <a:t> </a:t>
            </a:r>
            <a:r>
              <a:rPr lang="en-US" sz="1100" b="1" dirty="0">
                <a:solidFill>
                  <a:srgbClr val="E7E6E6">
                    <a:lumMod val="50000"/>
                  </a:srgbClr>
                </a:solidFill>
              </a:rPr>
              <a:t>returned to applicant</a:t>
            </a:r>
          </a:p>
        </p:txBody>
      </p:sp>
      <p:sp>
        <p:nvSpPr>
          <p:cNvPr id="111" name="TextBox 110"/>
          <p:cNvSpPr txBox="1"/>
          <p:nvPr/>
        </p:nvSpPr>
        <p:spPr>
          <a:xfrm>
            <a:off x="4434861" y="5514482"/>
            <a:ext cx="1964425" cy="600164"/>
          </a:xfrm>
          <a:prstGeom prst="rect">
            <a:avLst/>
          </a:prstGeom>
          <a:solidFill>
            <a:schemeClr val="bg1"/>
          </a:solidFill>
        </p:spPr>
        <p:txBody>
          <a:bodyPr wrap="square" rtlCol="0">
            <a:spAutoFit/>
          </a:bodyPr>
          <a:lstStyle/>
          <a:p>
            <a:pPr algn="ctr"/>
            <a:r>
              <a:rPr lang="en-US" sz="1100" dirty="0">
                <a:solidFill>
                  <a:srgbClr val="E7E6E6">
                    <a:lumMod val="50000"/>
                  </a:srgbClr>
                </a:solidFill>
              </a:rPr>
              <a:t>* If RDI does not recommend to HDIS, application is </a:t>
            </a:r>
          </a:p>
          <a:p>
            <a:pPr algn="ctr"/>
            <a:r>
              <a:rPr lang="en-US" sz="1100" b="1" dirty="0">
                <a:solidFill>
                  <a:srgbClr val="E7E6E6">
                    <a:lumMod val="50000"/>
                  </a:srgbClr>
                </a:solidFill>
              </a:rPr>
              <a:t>returned to applicant</a:t>
            </a:r>
          </a:p>
        </p:txBody>
      </p:sp>
      <p:sp>
        <p:nvSpPr>
          <p:cNvPr id="112" name="TextBox 111"/>
          <p:cNvSpPr txBox="1"/>
          <p:nvPr/>
        </p:nvSpPr>
        <p:spPr>
          <a:xfrm>
            <a:off x="7548612" y="5514482"/>
            <a:ext cx="1955286" cy="600164"/>
          </a:xfrm>
          <a:prstGeom prst="rect">
            <a:avLst/>
          </a:prstGeom>
          <a:solidFill>
            <a:schemeClr val="bg1"/>
          </a:solidFill>
        </p:spPr>
        <p:txBody>
          <a:bodyPr wrap="square" rtlCol="0">
            <a:spAutoFit/>
          </a:bodyPr>
          <a:lstStyle/>
          <a:p>
            <a:pPr algn="ctr"/>
            <a:r>
              <a:rPr lang="en-US" sz="1100" dirty="0">
                <a:solidFill>
                  <a:srgbClr val="E7E6E6">
                    <a:lumMod val="50000"/>
                  </a:srgbClr>
                </a:solidFill>
              </a:rPr>
              <a:t>* If HDIS does not approve, application is </a:t>
            </a:r>
            <a:r>
              <a:rPr lang="en-US" sz="1100" b="1" dirty="0">
                <a:solidFill>
                  <a:srgbClr val="E7E6E6">
                    <a:lumMod val="50000"/>
                  </a:srgbClr>
                </a:solidFill>
              </a:rPr>
              <a:t>returned to RDI for another review</a:t>
            </a:r>
          </a:p>
        </p:txBody>
      </p:sp>
      <p:cxnSp>
        <p:nvCxnSpPr>
          <p:cNvPr id="119" name="Straight Arrow Connector 118"/>
          <p:cNvCxnSpPr/>
          <p:nvPr/>
        </p:nvCxnSpPr>
        <p:spPr>
          <a:xfrm>
            <a:off x="10291734" y="4462870"/>
            <a:ext cx="361847" cy="4823"/>
          </a:xfrm>
          <a:prstGeom prst="straightConnector1">
            <a:avLst/>
          </a:prstGeom>
          <a:ln w="3175" cmpd="sng">
            <a:solidFill>
              <a:srgbClr val="70AD47"/>
            </a:solidFill>
            <a:headEnd type="none"/>
            <a:tailEnd type="triangle"/>
          </a:ln>
        </p:spPr>
        <p:style>
          <a:lnRef idx="2">
            <a:schemeClr val="accent1"/>
          </a:lnRef>
          <a:fillRef idx="0">
            <a:schemeClr val="accent1"/>
          </a:fillRef>
          <a:effectRef idx="1">
            <a:schemeClr val="accent1"/>
          </a:effectRef>
          <a:fontRef idx="minor">
            <a:schemeClr val="tx1"/>
          </a:fontRef>
        </p:style>
      </p:cxnSp>
      <p:sp>
        <p:nvSpPr>
          <p:cNvPr id="121" name="Rectangle 120"/>
          <p:cNvSpPr/>
          <p:nvPr/>
        </p:nvSpPr>
        <p:spPr>
          <a:xfrm>
            <a:off x="10643613" y="3992601"/>
            <a:ext cx="1228798" cy="913637"/>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prstClr val="white"/>
                </a:solidFill>
              </a:rPr>
              <a:t>RID</a:t>
            </a:r>
            <a:r>
              <a:rPr lang="en-US" sz="1200" dirty="0">
                <a:solidFill>
                  <a:prstClr val="white"/>
                </a:solidFill>
              </a:rPr>
              <a:t> ISSUES OPERATING LICENSE</a:t>
            </a:r>
          </a:p>
        </p:txBody>
      </p:sp>
      <p:sp>
        <p:nvSpPr>
          <p:cNvPr id="123" name="Title 1"/>
          <p:cNvSpPr>
            <a:spLocks noGrp="1"/>
          </p:cNvSpPr>
          <p:nvPr>
            <p:ph type="title"/>
          </p:nvPr>
        </p:nvSpPr>
        <p:spPr>
          <a:xfrm>
            <a:off x="370695" y="337513"/>
            <a:ext cx="10972800" cy="1143000"/>
          </a:xfrm>
        </p:spPr>
        <p:txBody>
          <a:bodyPr/>
          <a:lstStyle/>
          <a:p>
            <a:r>
              <a:rPr lang="en-US" dirty="0"/>
              <a:t>Licensing process – new applicants</a:t>
            </a:r>
          </a:p>
        </p:txBody>
      </p:sp>
      <p:grpSp>
        <p:nvGrpSpPr>
          <p:cNvPr id="23" name="Group 22"/>
          <p:cNvGrpSpPr/>
          <p:nvPr/>
        </p:nvGrpSpPr>
        <p:grpSpPr>
          <a:xfrm>
            <a:off x="4786291" y="3877572"/>
            <a:ext cx="1228798" cy="1183944"/>
            <a:chOff x="4786291" y="3877572"/>
            <a:chExt cx="1228798" cy="1183944"/>
          </a:xfrm>
        </p:grpSpPr>
        <p:sp>
          <p:nvSpPr>
            <p:cNvPr id="65" name="Rectangle 64"/>
            <p:cNvSpPr/>
            <p:nvPr/>
          </p:nvSpPr>
          <p:spPr>
            <a:xfrm>
              <a:off x="4786291" y="4579773"/>
              <a:ext cx="1228798" cy="481743"/>
            </a:xfrm>
            <a:prstGeom prst="rect">
              <a:avLst/>
            </a:prstGeom>
            <a:solidFill>
              <a:schemeClr val="accent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prstClr val="white"/>
                  </a:solidFill>
                </a:rPr>
                <a:t>WAIT FOR RDI APPROVAL</a:t>
              </a:r>
            </a:p>
          </p:txBody>
        </p:sp>
        <p:sp>
          <p:nvSpPr>
            <p:cNvPr id="125" name="Rectangle 124"/>
            <p:cNvSpPr/>
            <p:nvPr/>
          </p:nvSpPr>
          <p:spPr>
            <a:xfrm>
              <a:off x="4786291" y="3877572"/>
              <a:ext cx="1228798" cy="481743"/>
            </a:xfrm>
            <a:prstGeom prst="rect">
              <a:avLst/>
            </a:prstGeom>
            <a:solidFill>
              <a:schemeClr val="accent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prstClr val="white"/>
                  </a:solidFill>
                </a:rPr>
                <a:t>MAKE LICENSE PAYMENT</a:t>
              </a:r>
            </a:p>
          </p:txBody>
        </p:sp>
        <p:grpSp>
          <p:nvGrpSpPr>
            <p:cNvPr id="127" name="Group 126"/>
            <p:cNvGrpSpPr/>
            <p:nvPr/>
          </p:nvGrpSpPr>
          <p:grpSpPr>
            <a:xfrm>
              <a:off x="5332110" y="4400409"/>
              <a:ext cx="137160" cy="137160"/>
              <a:chOff x="2178048" y="-368300"/>
              <a:chExt cx="765176" cy="763588"/>
            </a:xfrm>
            <a:solidFill>
              <a:schemeClr val="accent6"/>
            </a:solidFill>
          </p:grpSpPr>
          <p:sp>
            <p:nvSpPr>
              <p:cNvPr id="128" name="Freeform 808"/>
              <p:cNvSpPr>
                <a:spLocks noEditPoints="1"/>
              </p:cNvSpPr>
              <p:nvPr/>
            </p:nvSpPr>
            <p:spPr bwMode="auto">
              <a:xfrm>
                <a:off x="2178048" y="-368300"/>
                <a:ext cx="765176" cy="763588"/>
              </a:xfrm>
              <a:custGeom>
                <a:avLst/>
                <a:gdLst>
                  <a:gd name="T0" fmla="*/ 120 w 240"/>
                  <a:gd name="T1" fmla="*/ 240 h 240"/>
                  <a:gd name="T2" fmla="*/ 35 w 240"/>
                  <a:gd name="T3" fmla="*/ 205 h 240"/>
                  <a:gd name="T4" fmla="*/ 0 w 240"/>
                  <a:gd name="T5" fmla="*/ 120 h 240"/>
                  <a:gd name="T6" fmla="*/ 35 w 240"/>
                  <a:gd name="T7" fmla="*/ 35 h 240"/>
                  <a:gd name="T8" fmla="*/ 120 w 240"/>
                  <a:gd name="T9" fmla="*/ 0 h 240"/>
                  <a:gd name="T10" fmla="*/ 205 w 240"/>
                  <a:gd name="T11" fmla="*/ 35 h 240"/>
                  <a:gd name="T12" fmla="*/ 240 w 240"/>
                  <a:gd name="T13" fmla="*/ 120 h 240"/>
                  <a:gd name="T14" fmla="*/ 205 w 240"/>
                  <a:gd name="T15" fmla="*/ 205 h 240"/>
                  <a:gd name="T16" fmla="*/ 120 w 240"/>
                  <a:gd name="T17" fmla="*/ 240 h 240"/>
                  <a:gd name="T18" fmla="*/ 120 w 240"/>
                  <a:gd name="T19" fmla="*/ 8 h 240"/>
                  <a:gd name="T20" fmla="*/ 41 w 240"/>
                  <a:gd name="T21" fmla="*/ 41 h 240"/>
                  <a:gd name="T22" fmla="*/ 8 w 240"/>
                  <a:gd name="T23" fmla="*/ 120 h 240"/>
                  <a:gd name="T24" fmla="*/ 41 w 240"/>
                  <a:gd name="T25" fmla="*/ 199 h 240"/>
                  <a:gd name="T26" fmla="*/ 120 w 240"/>
                  <a:gd name="T27" fmla="*/ 232 h 240"/>
                  <a:gd name="T28" fmla="*/ 199 w 240"/>
                  <a:gd name="T29" fmla="*/ 199 h 240"/>
                  <a:gd name="T30" fmla="*/ 232 w 240"/>
                  <a:gd name="T31" fmla="*/ 120 h 240"/>
                  <a:gd name="T32" fmla="*/ 199 w 240"/>
                  <a:gd name="T33" fmla="*/ 41 h 240"/>
                  <a:gd name="T34" fmla="*/ 120 w 240"/>
                  <a:gd name="T35" fmla="*/ 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cubicBezTo>
                      <a:pt x="88" y="240"/>
                      <a:pt x="58" y="228"/>
                      <a:pt x="35" y="205"/>
                    </a:cubicBezTo>
                    <a:cubicBezTo>
                      <a:pt x="12" y="182"/>
                      <a:pt x="0" y="152"/>
                      <a:pt x="0" y="120"/>
                    </a:cubicBezTo>
                    <a:cubicBezTo>
                      <a:pt x="0" y="88"/>
                      <a:pt x="12" y="58"/>
                      <a:pt x="35" y="35"/>
                    </a:cubicBezTo>
                    <a:cubicBezTo>
                      <a:pt x="58" y="12"/>
                      <a:pt x="88" y="0"/>
                      <a:pt x="120" y="0"/>
                    </a:cubicBezTo>
                    <a:cubicBezTo>
                      <a:pt x="152" y="0"/>
                      <a:pt x="182" y="12"/>
                      <a:pt x="205" y="35"/>
                    </a:cubicBezTo>
                    <a:cubicBezTo>
                      <a:pt x="228" y="58"/>
                      <a:pt x="240" y="88"/>
                      <a:pt x="240" y="120"/>
                    </a:cubicBezTo>
                    <a:cubicBezTo>
                      <a:pt x="240" y="152"/>
                      <a:pt x="228" y="182"/>
                      <a:pt x="205" y="205"/>
                    </a:cubicBezTo>
                    <a:cubicBezTo>
                      <a:pt x="182" y="228"/>
                      <a:pt x="152" y="240"/>
                      <a:pt x="120" y="240"/>
                    </a:cubicBezTo>
                    <a:close/>
                    <a:moveTo>
                      <a:pt x="120" y="8"/>
                    </a:moveTo>
                    <a:cubicBezTo>
                      <a:pt x="90" y="8"/>
                      <a:pt x="62" y="20"/>
                      <a:pt x="41" y="41"/>
                    </a:cubicBezTo>
                    <a:cubicBezTo>
                      <a:pt x="20" y="62"/>
                      <a:pt x="8" y="90"/>
                      <a:pt x="8" y="120"/>
                    </a:cubicBezTo>
                    <a:cubicBezTo>
                      <a:pt x="8" y="150"/>
                      <a:pt x="20" y="178"/>
                      <a:pt x="41" y="199"/>
                    </a:cubicBezTo>
                    <a:cubicBezTo>
                      <a:pt x="62" y="220"/>
                      <a:pt x="90" y="232"/>
                      <a:pt x="120" y="232"/>
                    </a:cubicBezTo>
                    <a:cubicBezTo>
                      <a:pt x="150" y="232"/>
                      <a:pt x="178" y="220"/>
                      <a:pt x="199" y="199"/>
                    </a:cubicBezTo>
                    <a:cubicBezTo>
                      <a:pt x="220" y="178"/>
                      <a:pt x="232" y="150"/>
                      <a:pt x="232" y="120"/>
                    </a:cubicBezTo>
                    <a:cubicBezTo>
                      <a:pt x="232" y="90"/>
                      <a:pt x="220" y="62"/>
                      <a:pt x="199" y="41"/>
                    </a:cubicBezTo>
                    <a:cubicBezTo>
                      <a:pt x="178" y="20"/>
                      <a:pt x="150" y="8"/>
                      <a:pt x="120" y="8"/>
                    </a:cubicBezTo>
                    <a:close/>
                  </a:path>
                </a:pathLst>
              </a:custGeom>
              <a:grpFill/>
              <a:ln w="3175" cmpd="sng">
                <a:solidFill>
                  <a:schemeClr val="accent6"/>
                </a:solidFill>
                <a:round/>
                <a:headEnd/>
                <a:tailEnd/>
              </a:ln>
            </p:spPr>
            <p:txBody>
              <a:bodyPr vert="horz" wrap="square" lIns="91440" tIns="45720" rIns="91440" bIns="45720" numCol="1" anchor="t" anchorCtr="0" compatLnSpc="1">
                <a:prstTxWarp prst="textNoShape">
                  <a:avLst/>
                </a:prstTxWarp>
              </a:bodyPr>
              <a:lstStyle/>
              <a:p>
                <a:endParaRPr lang="fr-FR" dirty="0">
                  <a:solidFill>
                    <a:prstClr val="black"/>
                  </a:solidFill>
                  <a:latin typeface="HelveticaNeue-UltraLight" panose="02000206000000020004" pitchFamily="50"/>
                </a:endParaRPr>
              </a:p>
            </p:txBody>
          </p:sp>
          <p:sp>
            <p:nvSpPr>
              <p:cNvPr id="129" name="Freeform 809"/>
              <p:cNvSpPr>
                <a:spLocks/>
              </p:cNvSpPr>
              <p:nvPr/>
            </p:nvSpPr>
            <p:spPr bwMode="auto">
              <a:xfrm>
                <a:off x="2370136" y="0"/>
                <a:ext cx="381000" cy="25400"/>
              </a:xfrm>
              <a:custGeom>
                <a:avLst/>
                <a:gdLst>
                  <a:gd name="T0" fmla="*/ 116 w 120"/>
                  <a:gd name="T1" fmla="*/ 8 h 8"/>
                  <a:gd name="T2" fmla="*/ 4 w 120"/>
                  <a:gd name="T3" fmla="*/ 8 h 8"/>
                  <a:gd name="T4" fmla="*/ 0 w 120"/>
                  <a:gd name="T5" fmla="*/ 4 h 8"/>
                  <a:gd name="T6" fmla="*/ 4 w 120"/>
                  <a:gd name="T7" fmla="*/ 0 h 8"/>
                  <a:gd name="T8" fmla="*/ 116 w 120"/>
                  <a:gd name="T9" fmla="*/ 0 h 8"/>
                  <a:gd name="T10" fmla="*/ 120 w 120"/>
                  <a:gd name="T11" fmla="*/ 4 h 8"/>
                  <a:gd name="T12" fmla="*/ 116 w 12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20" h="8">
                    <a:moveTo>
                      <a:pt x="116" y="8"/>
                    </a:moveTo>
                    <a:cubicBezTo>
                      <a:pt x="4" y="8"/>
                      <a:pt x="4" y="8"/>
                      <a:pt x="4" y="8"/>
                    </a:cubicBezTo>
                    <a:cubicBezTo>
                      <a:pt x="2" y="8"/>
                      <a:pt x="0" y="6"/>
                      <a:pt x="0" y="4"/>
                    </a:cubicBezTo>
                    <a:cubicBezTo>
                      <a:pt x="0" y="2"/>
                      <a:pt x="2" y="0"/>
                      <a:pt x="4" y="0"/>
                    </a:cubicBezTo>
                    <a:cubicBezTo>
                      <a:pt x="116" y="0"/>
                      <a:pt x="116" y="0"/>
                      <a:pt x="116" y="0"/>
                    </a:cubicBezTo>
                    <a:cubicBezTo>
                      <a:pt x="118" y="0"/>
                      <a:pt x="120" y="2"/>
                      <a:pt x="120" y="4"/>
                    </a:cubicBezTo>
                    <a:cubicBezTo>
                      <a:pt x="120" y="6"/>
                      <a:pt x="118" y="8"/>
                      <a:pt x="116" y="8"/>
                    </a:cubicBezTo>
                    <a:close/>
                  </a:path>
                </a:pathLst>
              </a:custGeom>
              <a:grpFill/>
              <a:ln w="3175" cmpd="sng">
                <a:solidFill>
                  <a:schemeClr val="accent6"/>
                </a:solidFill>
                <a:round/>
                <a:headEnd/>
                <a:tailEnd/>
              </a:ln>
            </p:spPr>
            <p:txBody>
              <a:bodyPr vert="horz" wrap="square" lIns="91440" tIns="45720" rIns="91440" bIns="45720" numCol="1" anchor="t" anchorCtr="0" compatLnSpc="1">
                <a:prstTxWarp prst="textNoShape">
                  <a:avLst/>
                </a:prstTxWarp>
              </a:bodyPr>
              <a:lstStyle/>
              <a:p>
                <a:endParaRPr lang="fr-FR" dirty="0">
                  <a:solidFill>
                    <a:prstClr val="black"/>
                  </a:solidFill>
                  <a:latin typeface="HelveticaNeue-UltraLight" panose="02000206000000020004" pitchFamily="50"/>
                </a:endParaRPr>
              </a:p>
            </p:txBody>
          </p:sp>
          <p:sp>
            <p:nvSpPr>
              <p:cNvPr id="130" name="Freeform 810"/>
              <p:cNvSpPr>
                <a:spLocks/>
              </p:cNvSpPr>
              <p:nvPr/>
            </p:nvSpPr>
            <p:spPr bwMode="auto">
              <a:xfrm>
                <a:off x="2547936" y="-177800"/>
                <a:ext cx="25400" cy="382588"/>
              </a:xfrm>
              <a:custGeom>
                <a:avLst/>
                <a:gdLst>
                  <a:gd name="T0" fmla="*/ 4 w 8"/>
                  <a:gd name="T1" fmla="*/ 120 h 120"/>
                  <a:gd name="T2" fmla="*/ 0 w 8"/>
                  <a:gd name="T3" fmla="*/ 116 h 120"/>
                  <a:gd name="T4" fmla="*/ 0 w 8"/>
                  <a:gd name="T5" fmla="*/ 4 h 120"/>
                  <a:gd name="T6" fmla="*/ 4 w 8"/>
                  <a:gd name="T7" fmla="*/ 0 h 120"/>
                  <a:gd name="T8" fmla="*/ 8 w 8"/>
                  <a:gd name="T9" fmla="*/ 4 h 120"/>
                  <a:gd name="T10" fmla="*/ 8 w 8"/>
                  <a:gd name="T11" fmla="*/ 116 h 120"/>
                  <a:gd name="T12" fmla="*/ 4 w 8"/>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8" h="120">
                    <a:moveTo>
                      <a:pt x="4" y="120"/>
                    </a:moveTo>
                    <a:cubicBezTo>
                      <a:pt x="2" y="120"/>
                      <a:pt x="0" y="118"/>
                      <a:pt x="0" y="116"/>
                    </a:cubicBezTo>
                    <a:cubicBezTo>
                      <a:pt x="0" y="4"/>
                      <a:pt x="0" y="4"/>
                      <a:pt x="0" y="4"/>
                    </a:cubicBezTo>
                    <a:cubicBezTo>
                      <a:pt x="0" y="2"/>
                      <a:pt x="2" y="0"/>
                      <a:pt x="4" y="0"/>
                    </a:cubicBezTo>
                    <a:cubicBezTo>
                      <a:pt x="6" y="0"/>
                      <a:pt x="8" y="2"/>
                      <a:pt x="8" y="4"/>
                    </a:cubicBezTo>
                    <a:cubicBezTo>
                      <a:pt x="8" y="116"/>
                      <a:pt x="8" y="116"/>
                      <a:pt x="8" y="116"/>
                    </a:cubicBezTo>
                    <a:cubicBezTo>
                      <a:pt x="8" y="118"/>
                      <a:pt x="6" y="120"/>
                      <a:pt x="4" y="120"/>
                    </a:cubicBezTo>
                    <a:close/>
                  </a:path>
                </a:pathLst>
              </a:custGeom>
              <a:grpFill/>
              <a:ln w="3175" cmpd="sng">
                <a:solidFill>
                  <a:schemeClr val="accent6"/>
                </a:solidFill>
                <a:round/>
                <a:headEnd/>
                <a:tailEnd/>
              </a:ln>
            </p:spPr>
            <p:txBody>
              <a:bodyPr vert="horz" wrap="square" lIns="91440" tIns="45720" rIns="91440" bIns="45720" numCol="1" anchor="t" anchorCtr="0" compatLnSpc="1">
                <a:prstTxWarp prst="textNoShape">
                  <a:avLst/>
                </a:prstTxWarp>
              </a:bodyPr>
              <a:lstStyle/>
              <a:p>
                <a:endParaRPr lang="fr-FR" dirty="0">
                  <a:solidFill>
                    <a:prstClr val="black"/>
                  </a:solidFill>
                  <a:latin typeface="HelveticaNeue-UltraLight" panose="02000206000000020004" pitchFamily="50"/>
                </a:endParaRPr>
              </a:p>
            </p:txBody>
          </p:sp>
        </p:grpSp>
      </p:grpSp>
      <p:grpSp>
        <p:nvGrpSpPr>
          <p:cNvPr id="61" name="Group 60"/>
          <p:cNvGrpSpPr/>
          <p:nvPr/>
        </p:nvGrpSpPr>
        <p:grpSpPr>
          <a:xfrm>
            <a:off x="1851122" y="3857447"/>
            <a:ext cx="1228798" cy="1183944"/>
            <a:chOff x="4786291" y="3877572"/>
            <a:chExt cx="1228798" cy="1183944"/>
          </a:xfrm>
        </p:grpSpPr>
        <p:sp>
          <p:nvSpPr>
            <p:cNvPr id="62" name="Rectangle 61"/>
            <p:cNvSpPr/>
            <p:nvPr/>
          </p:nvSpPr>
          <p:spPr>
            <a:xfrm>
              <a:off x="4786291" y="4579773"/>
              <a:ext cx="1228798" cy="481743"/>
            </a:xfrm>
            <a:prstGeom prst="rect">
              <a:avLst/>
            </a:prstGeom>
            <a:solidFill>
              <a:schemeClr val="accent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prstClr val="white"/>
                  </a:solidFill>
                </a:rPr>
                <a:t>WAIT FOR DDI</a:t>
              </a:r>
            </a:p>
            <a:p>
              <a:pPr algn="ctr"/>
              <a:r>
                <a:rPr lang="en-US" sz="1200" dirty="0">
                  <a:solidFill>
                    <a:prstClr val="white"/>
                  </a:solidFill>
                </a:rPr>
                <a:t>INSPECTION</a:t>
              </a:r>
            </a:p>
          </p:txBody>
        </p:sp>
        <p:sp>
          <p:nvSpPr>
            <p:cNvPr id="63" name="Rectangle 62"/>
            <p:cNvSpPr/>
            <p:nvPr/>
          </p:nvSpPr>
          <p:spPr>
            <a:xfrm>
              <a:off x="4786291" y="3877572"/>
              <a:ext cx="1228798" cy="481743"/>
            </a:xfrm>
            <a:prstGeom prst="rect">
              <a:avLst/>
            </a:prstGeom>
            <a:solidFill>
              <a:schemeClr val="accent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prstClr val="white"/>
                  </a:solidFill>
                </a:rPr>
                <a:t>SUBMIT TO DDI</a:t>
              </a:r>
            </a:p>
          </p:txBody>
        </p:sp>
        <p:grpSp>
          <p:nvGrpSpPr>
            <p:cNvPr id="70" name="Group 69"/>
            <p:cNvGrpSpPr/>
            <p:nvPr/>
          </p:nvGrpSpPr>
          <p:grpSpPr>
            <a:xfrm>
              <a:off x="5332110" y="4400409"/>
              <a:ext cx="137160" cy="137160"/>
              <a:chOff x="2178048" y="-368300"/>
              <a:chExt cx="765176" cy="763588"/>
            </a:xfrm>
            <a:solidFill>
              <a:schemeClr val="accent6"/>
            </a:solidFill>
          </p:grpSpPr>
          <p:sp>
            <p:nvSpPr>
              <p:cNvPr id="72" name="Freeform 808"/>
              <p:cNvSpPr>
                <a:spLocks noEditPoints="1"/>
              </p:cNvSpPr>
              <p:nvPr/>
            </p:nvSpPr>
            <p:spPr bwMode="auto">
              <a:xfrm>
                <a:off x="2178048" y="-368300"/>
                <a:ext cx="765176" cy="763588"/>
              </a:xfrm>
              <a:custGeom>
                <a:avLst/>
                <a:gdLst>
                  <a:gd name="T0" fmla="*/ 120 w 240"/>
                  <a:gd name="T1" fmla="*/ 240 h 240"/>
                  <a:gd name="T2" fmla="*/ 35 w 240"/>
                  <a:gd name="T3" fmla="*/ 205 h 240"/>
                  <a:gd name="T4" fmla="*/ 0 w 240"/>
                  <a:gd name="T5" fmla="*/ 120 h 240"/>
                  <a:gd name="T6" fmla="*/ 35 w 240"/>
                  <a:gd name="T7" fmla="*/ 35 h 240"/>
                  <a:gd name="T8" fmla="*/ 120 w 240"/>
                  <a:gd name="T9" fmla="*/ 0 h 240"/>
                  <a:gd name="T10" fmla="*/ 205 w 240"/>
                  <a:gd name="T11" fmla="*/ 35 h 240"/>
                  <a:gd name="T12" fmla="*/ 240 w 240"/>
                  <a:gd name="T13" fmla="*/ 120 h 240"/>
                  <a:gd name="T14" fmla="*/ 205 w 240"/>
                  <a:gd name="T15" fmla="*/ 205 h 240"/>
                  <a:gd name="T16" fmla="*/ 120 w 240"/>
                  <a:gd name="T17" fmla="*/ 240 h 240"/>
                  <a:gd name="T18" fmla="*/ 120 w 240"/>
                  <a:gd name="T19" fmla="*/ 8 h 240"/>
                  <a:gd name="T20" fmla="*/ 41 w 240"/>
                  <a:gd name="T21" fmla="*/ 41 h 240"/>
                  <a:gd name="T22" fmla="*/ 8 w 240"/>
                  <a:gd name="T23" fmla="*/ 120 h 240"/>
                  <a:gd name="T24" fmla="*/ 41 w 240"/>
                  <a:gd name="T25" fmla="*/ 199 h 240"/>
                  <a:gd name="T26" fmla="*/ 120 w 240"/>
                  <a:gd name="T27" fmla="*/ 232 h 240"/>
                  <a:gd name="T28" fmla="*/ 199 w 240"/>
                  <a:gd name="T29" fmla="*/ 199 h 240"/>
                  <a:gd name="T30" fmla="*/ 232 w 240"/>
                  <a:gd name="T31" fmla="*/ 120 h 240"/>
                  <a:gd name="T32" fmla="*/ 199 w 240"/>
                  <a:gd name="T33" fmla="*/ 41 h 240"/>
                  <a:gd name="T34" fmla="*/ 120 w 240"/>
                  <a:gd name="T35" fmla="*/ 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cubicBezTo>
                      <a:pt x="88" y="240"/>
                      <a:pt x="58" y="228"/>
                      <a:pt x="35" y="205"/>
                    </a:cubicBezTo>
                    <a:cubicBezTo>
                      <a:pt x="12" y="182"/>
                      <a:pt x="0" y="152"/>
                      <a:pt x="0" y="120"/>
                    </a:cubicBezTo>
                    <a:cubicBezTo>
                      <a:pt x="0" y="88"/>
                      <a:pt x="12" y="58"/>
                      <a:pt x="35" y="35"/>
                    </a:cubicBezTo>
                    <a:cubicBezTo>
                      <a:pt x="58" y="12"/>
                      <a:pt x="88" y="0"/>
                      <a:pt x="120" y="0"/>
                    </a:cubicBezTo>
                    <a:cubicBezTo>
                      <a:pt x="152" y="0"/>
                      <a:pt x="182" y="12"/>
                      <a:pt x="205" y="35"/>
                    </a:cubicBezTo>
                    <a:cubicBezTo>
                      <a:pt x="228" y="58"/>
                      <a:pt x="240" y="88"/>
                      <a:pt x="240" y="120"/>
                    </a:cubicBezTo>
                    <a:cubicBezTo>
                      <a:pt x="240" y="152"/>
                      <a:pt x="228" y="182"/>
                      <a:pt x="205" y="205"/>
                    </a:cubicBezTo>
                    <a:cubicBezTo>
                      <a:pt x="182" y="228"/>
                      <a:pt x="152" y="240"/>
                      <a:pt x="120" y="240"/>
                    </a:cubicBezTo>
                    <a:close/>
                    <a:moveTo>
                      <a:pt x="120" y="8"/>
                    </a:moveTo>
                    <a:cubicBezTo>
                      <a:pt x="90" y="8"/>
                      <a:pt x="62" y="20"/>
                      <a:pt x="41" y="41"/>
                    </a:cubicBezTo>
                    <a:cubicBezTo>
                      <a:pt x="20" y="62"/>
                      <a:pt x="8" y="90"/>
                      <a:pt x="8" y="120"/>
                    </a:cubicBezTo>
                    <a:cubicBezTo>
                      <a:pt x="8" y="150"/>
                      <a:pt x="20" y="178"/>
                      <a:pt x="41" y="199"/>
                    </a:cubicBezTo>
                    <a:cubicBezTo>
                      <a:pt x="62" y="220"/>
                      <a:pt x="90" y="232"/>
                      <a:pt x="120" y="232"/>
                    </a:cubicBezTo>
                    <a:cubicBezTo>
                      <a:pt x="150" y="232"/>
                      <a:pt x="178" y="220"/>
                      <a:pt x="199" y="199"/>
                    </a:cubicBezTo>
                    <a:cubicBezTo>
                      <a:pt x="220" y="178"/>
                      <a:pt x="232" y="150"/>
                      <a:pt x="232" y="120"/>
                    </a:cubicBezTo>
                    <a:cubicBezTo>
                      <a:pt x="232" y="90"/>
                      <a:pt x="220" y="62"/>
                      <a:pt x="199" y="41"/>
                    </a:cubicBezTo>
                    <a:cubicBezTo>
                      <a:pt x="178" y="20"/>
                      <a:pt x="150" y="8"/>
                      <a:pt x="120" y="8"/>
                    </a:cubicBezTo>
                    <a:close/>
                  </a:path>
                </a:pathLst>
              </a:custGeom>
              <a:grpFill/>
              <a:ln w="3175" cmpd="sng">
                <a:solidFill>
                  <a:schemeClr val="accent6"/>
                </a:solidFill>
                <a:round/>
                <a:headEnd/>
                <a:tailEnd/>
              </a:ln>
            </p:spPr>
            <p:txBody>
              <a:bodyPr vert="horz" wrap="square" lIns="91440" tIns="45720" rIns="91440" bIns="45720" numCol="1" anchor="t" anchorCtr="0" compatLnSpc="1">
                <a:prstTxWarp prst="textNoShape">
                  <a:avLst/>
                </a:prstTxWarp>
              </a:bodyPr>
              <a:lstStyle/>
              <a:p>
                <a:endParaRPr lang="fr-FR" dirty="0">
                  <a:solidFill>
                    <a:prstClr val="black"/>
                  </a:solidFill>
                  <a:latin typeface="HelveticaNeue-UltraLight" panose="02000206000000020004" pitchFamily="50"/>
                </a:endParaRPr>
              </a:p>
            </p:txBody>
          </p:sp>
          <p:sp>
            <p:nvSpPr>
              <p:cNvPr id="73" name="Freeform 809"/>
              <p:cNvSpPr>
                <a:spLocks/>
              </p:cNvSpPr>
              <p:nvPr/>
            </p:nvSpPr>
            <p:spPr bwMode="auto">
              <a:xfrm>
                <a:off x="2370136" y="0"/>
                <a:ext cx="381000" cy="25400"/>
              </a:xfrm>
              <a:custGeom>
                <a:avLst/>
                <a:gdLst>
                  <a:gd name="T0" fmla="*/ 116 w 120"/>
                  <a:gd name="T1" fmla="*/ 8 h 8"/>
                  <a:gd name="T2" fmla="*/ 4 w 120"/>
                  <a:gd name="T3" fmla="*/ 8 h 8"/>
                  <a:gd name="T4" fmla="*/ 0 w 120"/>
                  <a:gd name="T5" fmla="*/ 4 h 8"/>
                  <a:gd name="T6" fmla="*/ 4 w 120"/>
                  <a:gd name="T7" fmla="*/ 0 h 8"/>
                  <a:gd name="T8" fmla="*/ 116 w 120"/>
                  <a:gd name="T9" fmla="*/ 0 h 8"/>
                  <a:gd name="T10" fmla="*/ 120 w 120"/>
                  <a:gd name="T11" fmla="*/ 4 h 8"/>
                  <a:gd name="T12" fmla="*/ 116 w 12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20" h="8">
                    <a:moveTo>
                      <a:pt x="116" y="8"/>
                    </a:moveTo>
                    <a:cubicBezTo>
                      <a:pt x="4" y="8"/>
                      <a:pt x="4" y="8"/>
                      <a:pt x="4" y="8"/>
                    </a:cubicBezTo>
                    <a:cubicBezTo>
                      <a:pt x="2" y="8"/>
                      <a:pt x="0" y="6"/>
                      <a:pt x="0" y="4"/>
                    </a:cubicBezTo>
                    <a:cubicBezTo>
                      <a:pt x="0" y="2"/>
                      <a:pt x="2" y="0"/>
                      <a:pt x="4" y="0"/>
                    </a:cubicBezTo>
                    <a:cubicBezTo>
                      <a:pt x="116" y="0"/>
                      <a:pt x="116" y="0"/>
                      <a:pt x="116" y="0"/>
                    </a:cubicBezTo>
                    <a:cubicBezTo>
                      <a:pt x="118" y="0"/>
                      <a:pt x="120" y="2"/>
                      <a:pt x="120" y="4"/>
                    </a:cubicBezTo>
                    <a:cubicBezTo>
                      <a:pt x="120" y="6"/>
                      <a:pt x="118" y="8"/>
                      <a:pt x="116" y="8"/>
                    </a:cubicBezTo>
                    <a:close/>
                  </a:path>
                </a:pathLst>
              </a:custGeom>
              <a:grpFill/>
              <a:ln w="3175" cmpd="sng">
                <a:solidFill>
                  <a:schemeClr val="accent6"/>
                </a:solidFill>
                <a:round/>
                <a:headEnd/>
                <a:tailEnd/>
              </a:ln>
            </p:spPr>
            <p:txBody>
              <a:bodyPr vert="horz" wrap="square" lIns="91440" tIns="45720" rIns="91440" bIns="45720" numCol="1" anchor="t" anchorCtr="0" compatLnSpc="1">
                <a:prstTxWarp prst="textNoShape">
                  <a:avLst/>
                </a:prstTxWarp>
              </a:bodyPr>
              <a:lstStyle/>
              <a:p>
                <a:endParaRPr lang="fr-FR" dirty="0">
                  <a:solidFill>
                    <a:prstClr val="black"/>
                  </a:solidFill>
                  <a:latin typeface="HelveticaNeue-UltraLight" panose="02000206000000020004" pitchFamily="50"/>
                </a:endParaRPr>
              </a:p>
            </p:txBody>
          </p:sp>
          <p:sp>
            <p:nvSpPr>
              <p:cNvPr id="74" name="Freeform 810"/>
              <p:cNvSpPr>
                <a:spLocks/>
              </p:cNvSpPr>
              <p:nvPr/>
            </p:nvSpPr>
            <p:spPr bwMode="auto">
              <a:xfrm>
                <a:off x="2547936" y="-177800"/>
                <a:ext cx="25400" cy="382588"/>
              </a:xfrm>
              <a:custGeom>
                <a:avLst/>
                <a:gdLst>
                  <a:gd name="T0" fmla="*/ 4 w 8"/>
                  <a:gd name="T1" fmla="*/ 120 h 120"/>
                  <a:gd name="T2" fmla="*/ 0 w 8"/>
                  <a:gd name="T3" fmla="*/ 116 h 120"/>
                  <a:gd name="T4" fmla="*/ 0 w 8"/>
                  <a:gd name="T5" fmla="*/ 4 h 120"/>
                  <a:gd name="T6" fmla="*/ 4 w 8"/>
                  <a:gd name="T7" fmla="*/ 0 h 120"/>
                  <a:gd name="T8" fmla="*/ 8 w 8"/>
                  <a:gd name="T9" fmla="*/ 4 h 120"/>
                  <a:gd name="T10" fmla="*/ 8 w 8"/>
                  <a:gd name="T11" fmla="*/ 116 h 120"/>
                  <a:gd name="T12" fmla="*/ 4 w 8"/>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8" h="120">
                    <a:moveTo>
                      <a:pt x="4" y="120"/>
                    </a:moveTo>
                    <a:cubicBezTo>
                      <a:pt x="2" y="120"/>
                      <a:pt x="0" y="118"/>
                      <a:pt x="0" y="116"/>
                    </a:cubicBezTo>
                    <a:cubicBezTo>
                      <a:pt x="0" y="4"/>
                      <a:pt x="0" y="4"/>
                      <a:pt x="0" y="4"/>
                    </a:cubicBezTo>
                    <a:cubicBezTo>
                      <a:pt x="0" y="2"/>
                      <a:pt x="2" y="0"/>
                      <a:pt x="4" y="0"/>
                    </a:cubicBezTo>
                    <a:cubicBezTo>
                      <a:pt x="6" y="0"/>
                      <a:pt x="8" y="2"/>
                      <a:pt x="8" y="4"/>
                    </a:cubicBezTo>
                    <a:cubicBezTo>
                      <a:pt x="8" y="116"/>
                      <a:pt x="8" y="116"/>
                      <a:pt x="8" y="116"/>
                    </a:cubicBezTo>
                    <a:cubicBezTo>
                      <a:pt x="8" y="118"/>
                      <a:pt x="6" y="120"/>
                      <a:pt x="4" y="120"/>
                    </a:cubicBezTo>
                    <a:close/>
                  </a:path>
                </a:pathLst>
              </a:custGeom>
              <a:grpFill/>
              <a:ln w="3175" cmpd="sng">
                <a:solidFill>
                  <a:schemeClr val="accent6"/>
                </a:solidFill>
                <a:round/>
                <a:headEnd/>
                <a:tailEnd/>
              </a:ln>
            </p:spPr>
            <p:txBody>
              <a:bodyPr vert="horz" wrap="square" lIns="91440" tIns="45720" rIns="91440" bIns="45720" numCol="1" anchor="t" anchorCtr="0" compatLnSpc="1">
                <a:prstTxWarp prst="textNoShape">
                  <a:avLst/>
                </a:prstTxWarp>
              </a:bodyPr>
              <a:lstStyle/>
              <a:p>
                <a:endParaRPr lang="fr-FR" dirty="0">
                  <a:solidFill>
                    <a:prstClr val="black"/>
                  </a:solidFill>
                  <a:latin typeface="HelveticaNeue-UltraLight" panose="02000206000000020004" pitchFamily="50"/>
                </a:endParaRPr>
              </a:p>
            </p:txBody>
          </p:sp>
        </p:grpSp>
      </p:grpSp>
    </p:spTree>
    <p:extLst>
      <p:ext uri="{BB962C8B-B14F-4D97-AF65-F5344CB8AC3E}">
        <p14:creationId xmlns:p14="http://schemas.microsoft.com/office/powerpoint/2010/main" val="300811983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92884" y="295060"/>
            <a:ext cx="10972800" cy="1143000"/>
          </a:xfrm>
        </p:spPr>
        <p:txBody>
          <a:bodyPr/>
          <a:lstStyle/>
          <a:p>
            <a:pPr>
              <a:spcBef>
                <a:spcPts val="1200"/>
              </a:spcBef>
            </a:pPr>
            <a:r>
              <a:rPr lang="en-US" dirty="0">
                <a:solidFill>
                  <a:prstClr val="white"/>
                </a:solidFill>
                <a:latin typeface="Calibri" panose="020F0502020204030204" pitchFamily="34" charset="0"/>
                <a:ea typeface="Calibri" panose="020F0502020204030204" pitchFamily="34" charset="0"/>
                <a:cs typeface="Times New Roman" panose="02020603050405020304" pitchFamily="18" charset="0"/>
              </a:rPr>
              <a:t>Document checklist – </a:t>
            </a:r>
            <a:r>
              <a:rPr lang="en-US" u="sng" dirty="0">
                <a:solidFill>
                  <a:prstClr val="white"/>
                </a:solidFill>
                <a:latin typeface="Calibri" panose="020F0502020204030204" pitchFamily="34" charset="0"/>
                <a:ea typeface="Calibri" panose="020F0502020204030204" pitchFamily="34" charset="0"/>
                <a:cs typeface="Times New Roman" panose="02020603050405020304" pitchFamily="18" charset="0"/>
              </a:rPr>
              <a:t>new applicants</a:t>
            </a:r>
            <a:br>
              <a:rPr lang="en-US" u="sng" dirty="0">
                <a:solidFill>
                  <a:prstClr val="white"/>
                </a:solidFill>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5" name="Rectangle 4"/>
          <p:cNvSpPr/>
          <p:nvPr/>
        </p:nvSpPr>
        <p:spPr>
          <a:xfrm>
            <a:off x="2082176" y="1590870"/>
            <a:ext cx="7334779" cy="4708981"/>
          </a:xfrm>
          <a:prstGeom prst="rect">
            <a:avLst/>
          </a:prstGeom>
        </p:spPr>
        <p:txBody>
          <a:bodyPr wrap="square">
            <a:spAutoFit/>
          </a:bodyPr>
          <a:lstStyle/>
          <a:p>
            <a:pPr marL="457200" indent="-457200" defTabSz="914400">
              <a:spcAft>
                <a:spcPts val="1200"/>
              </a:spcAft>
              <a:buClr>
                <a:srgbClr val="8CC738"/>
              </a:buClr>
              <a:buFont typeface="Wingdings 2" panose="05020102010507070707" pitchFamily="18" charset="2"/>
              <a:buChar char="P"/>
            </a:pPr>
            <a:r>
              <a:rPr lang="en-US" sz="2400" b="1" dirty="0">
                <a:solidFill>
                  <a:srgbClr val="767171"/>
                </a:solidFill>
                <a:latin typeface="Calibri" panose="020F0502020204030204" pitchFamily="34" charset="0"/>
                <a:ea typeface="Calibri" panose="020F0502020204030204" pitchFamily="34" charset="0"/>
                <a:cs typeface="Times New Roman" panose="02020603050405020304" pitchFamily="18" charset="0"/>
              </a:rPr>
              <a:t>Completed application form</a:t>
            </a:r>
          </a:p>
          <a:p>
            <a:pPr marL="457200" indent="-457200" defTabSz="914400">
              <a:spcAft>
                <a:spcPts val="1200"/>
              </a:spcAft>
              <a:buClr>
                <a:srgbClr val="8CC738"/>
              </a:buClr>
              <a:buFont typeface="Wingdings 2" panose="05020102010507070707" pitchFamily="18" charset="2"/>
              <a:buChar char="P"/>
            </a:pPr>
            <a:r>
              <a:rPr lang="en-US" sz="2400" b="1" dirty="0">
                <a:solidFill>
                  <a:srgbClr val="767171"/>
                </a:solidFill>
                <a:latin typeface="Calibri" panose="020F0502020204030204" pitchFamily="34" charset="0"/>
                <a:ea typeface="Calibri" panose="020F0502020204030204" pitchFamily="34" charset="0"/>
                <a:cs typeface="Times New Roman" panose="02020603050405020304" pitchFamily="18" charset="0"/>
              </a:rPr>
              <a:t>2 passport photos </a:t>
            </a:r>
          </a:p>
          <a:p>
            <a:pPr marL="457200" indent="-457200">
              <a:spcAft>
                <a:spcPts val="1200"/>
              </a:spcAft>
              <a:buClr>
                <a:srgbClr val="8CC738"/>
              </a:buClr>
              <a:buFont typeface="Wingdings 2" panose="05020102010507070707" pitchFamily="18" charset="2"/>
              <a:buChar char="P"/>
            </a:pPr>
            <a:r>
              <a:rPr lang="en-US" sz="2400" b="1" dirty="0">
                <a:solidFill>
                  <a:schemeClr val="bg2">
                    <a:lumMod val="50000"/>
                  </a:schemeClr>
                </a:solidFill>
                <a:latin typeface="Calibri" panose="020F0502020204030204" pitchFamily="34" charset="0"/>
                <a:ea typeface="Calibri" panose="020F0502020204030204" pitchFamily="34" charset="0"/>
                <a:cs typeface="Times New Roman" panose="02020603050405020304" pitchFamily="18" charset="0"/>
              </a:rPr>
              <a:t>Letter of acceptance from professional in-charge</a:t>
            </a:r>
            <a:endParaRPr lang="en-US" sz="2400" b="1" dirty="0">
              <a:solidFill>
                <a:srgbClr val="767171"/>
              </a:solidFill>
              <a:latin typeface="Calibri" panose="020F0502020204030204" pitchFamily="34" charset="0"/>
              <a:ea typeface="Calibri" panose="020F0502020204030204" pitchFamily="34" charset="0"/>
              <a:cs typeface="Times New Roman" panose="02020603050405020304" pitchFamily="18" charset="0"/>
            </a:endParaRPr>
          </a:p>
          <a:p>
            <a:pPr marL="457200" indent="-457200" defTabSz="914400">
              <a:spcAft>
                <a:spcPts val="1200"/>
              </a:spcAft>
              <a:buClr>
                <a:srgbClr val="8CC738"/>
              </a:buClr>
              <a:buFont typeface="Wingdings 2" panose="05020102010507070707" pitchFamily="18" charset="2"/>
              <a:buChar char="P"/>
            </a:pPr>
            <a:r>
              <a:rPr lang="en-US" sz="2400" b="1" dirty="0">
                <a:solidFill>
                  <a:srgbClr val="767171"/>
                </a:solidFill>
                <a:latin typeface="Calibri" panose="020F0502020204030204" pitchFamily="34" charset="0"/>
                <a:ea typeface="Calibri" panose="020F0502020204030204" pitchFamily="34" charset="0"/>
                <a:cs typeface="Times New Roman" panose="02020603050405020304" pitchFamily="18" charset="0"/>
              </a:rPr>
              <a:t>A copy of the in-charge’s professional certificate of the qualified medical/pharmaceutical profession.</a:t>
            </a:r>
          </a:p>
          <a:p>
            <a:pPr marL="457200" indent="-457200">
              <a:spcAft>
                <a:spcPts val="1200"/>
              </a:spcAft>
              <a:buClr>
                <a:srgbClr val="8CC738"/>
              </a:buClr>
              <a:buFont typeface="Wingdings 2" panose="05020102010507070707" pitchFamily="18" charset="2"/>
              <a:buChar char="P"/>
            </a:pPr>
            <a:r>
              <a:rPr lang="en-US" sz="2400" b="1" dirty="0">
                <a:solidFill>
                  <a:srgbClr val="767171"/>
                </a:solidFill>
                <a:latin typeface="Calibri" panose="020F0502020204030204" pitchFamily="34" charset="0"/>
                <a:ea typeface="Calibri" panose="020F0502020204030204" pitchFamily="34" charset="0"/>
                <a:cs typeface="Times New Roman" panose="02020603050405020304" pitchFamily="18" charset="0"/>
              </a:rPr>
              <a:t>In-charges current certificate of practice from the professional council</a:t>
            </a:r>
          </a:p>
          <a:p>
            <a:pPr marL="457200" indent="-457200" defTabSz="914400">
              <a:spcAft>
                <a:spcPts val="1200"/>
              </a:spcAft>
              <a:buClr>
                <a:srgbClr val="8CC738"/>
              </a:buClr>
              <a:buFont typeface="Wingdings 2" panose="05020102010507070707" pitchFamily="18" charset="2"/>
              <a:buChar char="P"/>
            </a:pPr>
            <a:r>
              <a:rPr lang="en-US" sz="2400" b="1" dirty="0">
                <a:solidFill>
                  <a:srgbClr val="767171"/>
                </a:solidFill>
                <a:latin typeface="Calibri" panose="020F0502020204030204" pitchFamily="34" charset="0"/>
                <a:ea typeface="Calibri" panose="020F0502020204030204" pitchFamily="34" charset="0"/>
                <a:cs typeface="Times New Roman" panose="02020603050405020304" pitchFamily="18" charset="0"/>
              </a:rPr>
              <a:t>Sketch of the drug shop </a:t>
            </a:r>
          </a:p>
          <a:p>
            <a:pPr marL="457200" indent="-457200">
              <a:spcAft>
                <a:spcPts val="1200"/>
              </a:spcAft>
              <a:buClr>
                <a:srgbClr val="8CC738"/>
              </a:buClr>
              <a:buFont typeface="Wingdings 2" panose="05020102010507070707" pitchFamily="18" charset="2"/>
              <a:buChar char="P"/>
            </a:pPr>
            <a:r>
              <a:rPr lang="en-US" sz="2400" b="1" dirty="0">
                <a:solidFill>
                  <a:schemeClr val="bg2">
                    <a:lumMod val="50000"/>
                  </a:schemeClr>
                </a:solidFill>
                <a:latin typeface="Calibri" panose="020F0502020204030204" pitchFamily="34" charset="0"/>
                <a:ea typeface="Calibri" panose="020F0502020204030204" pitchFamily="34" charset="0"/>
                <a:cs typeface="Times New Roman" panose="02020603050405020304" pitchFamily="18" charset="0"/>
              </a:rPr>
              <a:t>Proof of payment of prescribed fees </a:t>
            </a:r>
            <a:r>
              <a:rPr lang="en-US" sz="2400" dirty="0">
                <a:solidFill>
                  <a:schemeClr val="bg2">
                    <a:lumMod val="50000"/>
                  </a:schemeClr>
                </a:solidFill>
                <a:latin typeface="Calibri" panose="020F0502020204030204" pitchFamily="34" charset="0"/>
                <a:ea typeface="Calibri" panose="020F0502020204030204" pitchFamily="34" charset="0"/>
                <a:cs typeface="Times New Roman" panose="02020603050405020304" pitchFamily="18" charset="0"/>
              </a:rPr>
              <a:t>(After DDI recommendation)</a:t>
            </a:r>
            <a:endParaRPr lang="en-US" sz="2400" b="1" dirty="0">
              <a:solidFill>
                <a:srgbClr val="76717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4114979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43200" y="1571306"/>
            <a:ext cx="7652755" cy="5262979"/>
          </a:xfrm>
          <a:prstGeom prst="rect">
            <a:avLst/>
          </a:prstGeom>
        </p:spPr>
        <p:txBody>
          <a:bodyPr wrap="square">
            <a:spAutoFit/>
          </a:bodyPr>
          <a:lstStyle/>
          <a:p>
            <a:pPr marL="457200" indent="-457200" defTabSz="914400">
              <a:lnSpc>
                <a:spcPct val="115000"/>
              </a:lnSpc>
              <a:spcAft>
                <a:spcPts val="1200"/>
              </a:spcAft>
              <a:buClr>
                <a:srgbClr val="8CC738"/>
              </a:buClr>
              <a:buFont typeface="Wingdings 2" panose="05020102010507070707" pitchFamily="18" charset="2"/>
              <a:buChar char="P"/>
            </a:pPr>
            <a:r>
              <a:rPr lang="en-US" sz="2400" b="1" dirty="0">
                <a:solidFill>
                  <a:srgbClr val="767171"/>
                </a:solidFill>
                <a:latin typeface="Calibri" panose="020F0502020204030204" pitchFamily="34" charset="0"/>
                <a:ea typeface="Calibri" panose="020F0502020204030204" pitchFamily="34" charset="0"/>
                <a:cs typeface="Times New Roman" panose="02020603050405020304" pitchFamily="18" charset="0"/>
              </a:rPr>
              <a:t>Completed application form</a:t>
            </a:r>
          </a:p>
          <a:p>
            <a:pPr marL="457200" indent="-457200" defTabSz="914400">
              <a:lnSpc>
                <a:spcPct val="115000"/>
              </a:lnSpc>
              <a:spcAft>
                <a:spcPts val="1200"/>
              </a:spcAft>
              <a:buClr>
                <a:srgbClr val="8CC738"/>
              </a:buClr>
              <a:buFont typeface="Wingdings 2" panose="05020102010507070707" pitchFamily="18" charset="2"/>
              <a:buChar char="P"/>
            </a:pPr>
            <a:r>
              <a:rPr lang="en-US" sz="2400" b="1" dirty="0">
                <a:solidFill>
                  <a:srgbClr val="767171"/>
                </a:solidFill>
                <a:latin typeface="Calibri" panose="020F0502020204030204" pitchFamily="34" charset="0"/>
                <a:ea typeface="Calibri" panose="020F0502020204030204" pitchFamily="34" charset="0"/>
                <a:cs typeface="Times New Roman" panose="02020603050405020304" pitchFamily="18" charset="0"/>
              </a:rPr>
              <a:t>2 passport photos</a:t>
            </a:r>
          </a:p>
          <a:p>
            <a:pPr marL="457200" indent="-457200" defTabSz="914400">
              <a:lnSpc>
                <a:spcPct val="115000"/>
              </a:lnSpc>
              <a:spcAft>
                <a:spcPts val="1200"/>
              </a:spcAft>
              <a:buClr>
                <a:srgbClr val="8CC738"/>
              </a:buClr>
              <a:buFont typeface="Wingdings 2" panose="05020102010507070707" pitchFamily="18" charset="2"/>
              <a:buChar char="P"/>
            </a:pPr>
            <a:r>
              <a:rPr lang="en-US" sz="2400" b="1" dirty="0">
                <a:solidFill>
                  <a:srgbClr val="767171"/>
                </a:solidFill>
                <a:latin typeface="Calibri" panose="020F0502020204030204" pitchFamily="34" charset="0"/>
                <a:ea typeface="Calibri" panose="020F0502020204030204" pitchFamily="34" charset="0"/>
                <a:cs typeface="Times New Roman" panose="02020603050405020304" pitchFamily="18" charset="0"/>
              </a:rPr>
              <a:t>Proof of payment of prescribed fees </a:t>
            </a:r>
          </a:p>
          <a:p>
            <a:pPr marL="457200" indent="-457200" defTabSz="914400">
              <a:lnSpc>
                <a:spcPct val="115000"/>
              </a:lnSpc>
              <a:spcAft>
                <a:spcPts val="1200"/>
              </a:spcAft>
              <a:buClr>
                <a:srgbClr val="8CC738"/>
              </a:buClr>
              <a:buFont typeface="Wingdings 2" panose="05020102010507070707" pitchFamily="18" charset="2"/>
              <a:buChar char="P"/>
            </a:pPr>
            <a:r>
              <a:rPr lang="en-US" sz="2400" b="1" dirty="0">
                <a:solidFill>
                  <a:srgbClr val="767171"/>
                </a:solidFill>
                <a:latin typeface="Calibri" panose="020F0502020204030204" pitchFamily="34" charset="0"/>
                <a:ea typeface="Calibri" panose="020F0502020204030204" pitchFamily="34" charset="0"/>
                <a:cs typeface="Times New Roman" panose="02020603050405020304" pitchFamily="18" charset="0"/>
              </a:rPr>
              <a:t>Letter of acceptance from professional in-charge.</a:t>
            </a:r>
          </a:p>
          <a:p>
            <a:pPr marL="457200" indent="-457200" defTabSz="914400">
              <a:lnSpc>
                <a:spcPct val="115000"/>
              </a:lnSpc>
              <a:spcAft>
                <a:spcPts val="1200"/>
              </a:spcAft>
              <a:buClr>
                <a:srgbClr val="8CC738"/>
              </a:buClr>
              <a:buFont typeface="Wingdings 2" panose="05020102010507070707" pitchFamily="18" charset="2"/>
              <a:buChar char="P"/>
            </a:pPr>
            <a:r>
              <a:rPr lang="en-US" sz="2400" b="1" dirty="0">
                <a:solidFill>
                  <a:srgbClr val="767171"/>
                </a:solidFill>
                <a:latin typeface="Calibri" panose="020F0502020204030204" pitchFamily="34" charset="0"/>
                <a:ea typeface="Calibri" panose="020F0502020204030204" pitchFamily="34" charset="0"/>
                <a:cs typeface="Times New Roman" panose="02020603050405020304" pitchFamily="18" charset="0"/>
              </a:rPr>
              <a:t>A copy of professional in-charge’s professional certificate of the qualified medical/pharmaceutical profession</a:t>
            </a:r>
          </a:p>
          <a:p>
            <a:pPr marL="457200" indent="-457200" defTabSz="914400">
              <a:lnSpc>
                <a:spcPct val="115000"/>
              </a:lnSpc>
              <a:spcAft>
                <a:spcPts val="1200"/>
              </a:spcAft>
              <a:buClr>
                <a:srgbClr val="8CC738"/>
              </a:buClr>
              <a:buFont typeface="Wingdings 2" panose="05020102010507070707" pitchFamily="18" charset="2"/>
              <a:buChar char="P"/>
            </a:pPr>
            <a:r>
              <a:rPr lang="en-US" sz="2400" b="1" dirty="0">
                <a:solidFill>
                  <a:srgbClr val="767171"/>
                </a:solidFill>
                <a:latin typeface="Calibri" panose="020F0502020204030204" pitchFamily="34" charset="0"/>
                <a:ea typeface="Calibri" panose="020F0502020204030204" pitchFamily="34" charset="0"/>
                <a:cs typeface="Times New Roman" panose="02020603050405020304" pitchFamily="18" charset="0"/>
              </a:rPr>
              <a:t>In-charges current certificate of practice from the professional council</a:t>
            </a:r>
          </a:p>
          <a:p>
            <a:pPr marL="457200" indent="-457200">
              <a:lnSpc>
                <a:spcPct val="115000"/>
              </a:lnSpc>
              <a:spcAft>
                <a:spcPts val="1200"/>
              </a:spcAft>
              <a:buClr>
                <a:srgbClr val="8CC738"/>
              </a:buClr>
              <a:buFont typeface="Wingdings 2" panose="05020102010507070707" pitchFamily="18" charset="2"/>
              <a:buChar char="P"/>
            </a:pPr>
            <a:r>
              <a:rPr lang="en-US" sz="2400" b="1" dirty="0">
                <a:solidFill>
                  <a:srgbClr val="767171"/>
                </a:solidFill>
                <a:latin typeface="Calibri" panose="020F0502020204030204" pitchFamily="34" charset="0"/>
                <a:ea typeface="Calibri" panose="020F0502020204030204" pitchFamily="34" charset="0"/>
                <a:cs typeface="Times New Roman" panose="02020603050405020304" pitchFamily="18" charset="0"/>
              </a:rPr>
              <a:t>Previous years license</a:t>
            </a:r>
          </a:p>
        </p:txBody>
      </p:sp>
      <p:sp>
        <p:nvSpPr>
          <p:cNvPr id="4" name="Title 3"/>
          <p:cNvSpPr>
            <a:spLocks noGrp="1"/>
          </p:cNvSpPr>
          <p:nvPr>
            <p:ph type="title"/>
          </p:nvPr>
        </p:nvSpPr>
        <p:spPr>
          <a:xfrm>
            <a:off x="185929" y="346977"/>
            <a:ext cx="10972800" cy="1143000"/>
          </a:xfrm>
        </p:spPr>
        <p:txBody>
          <a:bodyPr/>
          <a:lstStyle/>
          <a:p>
            <a:r>
              <a:rPr lang="en-US" dirty="0">
                <a:solidFill>
                  <a:prstClr val="white"/>
                </a:solidFill>
                <a:latin typeface="Calibri" panose="020F0502020204030204" pitchFamily="34" charset="0"/>
                <a:ea typeface="Calibri" panose="020F0502020204030204" pitchFamily="34" charset="0"/>
                <a:cs typeface="Times New Roman" panose="02020603050405020304" pitchFamily="18" charset="0"/>
              </a:rPr>
              <a:t>Licensing process –</a:t>
            </a:r>
            <a:r>
              <a:rPr lang="en-US" u="sng" dirty="0">
                <a:solidFill>
                  <a:prstClr val="white"/>
                </a:solidFill>
                <a:latin typeface="Calibri" panose="020F0502020204030204" pitchFamily="34" charset="0"/>
                <a:ea typeface="Calibri" panose="020F0502020204030204" pitchFamily="34" charset="0"/>
                <a:cs typeface="Times New Roman" panose="02020603050405020304" pitchFamily="18" charset="0"/>
              </a:rPr>
              <a:t> renewal </a:t>
            </a:r>
            <a:r>
              <a:rPr lang="en-US" dirty="0">
                <a:solidFill>
                  <a:prstClr val="white"/>
                </a:solidFill>
                <a:latin typeface="Calibri" panose="020F0502020204030204" pitchFamily="34" charset="0"/>
                <a:ea typeface="Calibri" panose="020F0502020204030204" pitchFamily="34" charset="0"/>
                <a:cs typeface="Times New Roman" panose="02020603050405020304" pitchFamily="18" charset="0"/>
              </a:rPr>
              <a:t>of license</a:t>
            </a:r>
          </a:p>
        </p:txBody>
      </p:sp>
    </p:spTree>
    <p:extLst>
      <p:ext uri="{BB962C8B-B14F-4D97-AF65-F5344CB8AC3E}">
        <p14:creationId xmlns:p14="http://schemas.microsoft.com/office/powerpoint/2010/main" val="419978675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727468983"/>
              </p:ext>
            </p:extLst>
          </p:nvPr>
        </p:nvGraphicFramePr>
        <p:xfrm>
          <a:off x="1828799" y="1801505"/>
          <a:ext cx="8557144" cy="4258099"/>
        </p:xfrm>
        <a:graphic>
          <a:graphicData uri="http://schemas.openxmlformats.org/drawingml/2006/table">
            <a:tbl>
              <a:tblPr firstRow="1" firstCol="1" bandRow="1">
                <a:tableStyleId>{0505E3EF-67EA-436B-97B2-0124C06EBD24}</a:tableStyleId>
              </a:tblPr>
              <a:tblGrid>
                <a:gridCol w="2424041">
                  <a:extLst>
                    <a:ext uri="{9D8B030D-6E8A-4147-A177-3AD203B41FA5}">
                      <a16:colId xmlns:a16="http://schemas.microsoft.com/office/drawing/2014/main" val="20000"/>
                    </a:ext>
                  </a:extLst>
                </a:gridCol>
                <a:gridCol w="1606290">
                  <a:extLst>
                    <a:ext uri="{9D8B030D-6E8A-4147-A177-3AD203B41FA5}">
                      <a16:colId xmlns:a16="http://schemas.microsoft.com/office/drawing/2014/main" val="20001"/>
                    </a:ext>
                  </a:extLst>
                </a:gridCol>
                <a:gridCol w="1547878">
                  <a:extLst>
                    <a:ext uri="{9D8B030D-6E8A-4147-A177-3AD203B41FA5}">
                      <a16:colId xmlns:a16="http://schemas.microsoft.com/office/drawing/2014/main" val="20002"/>
                    </a:ext>
                  </a:extLst>
                </a:gridCol>
                <a:gridCol w="1604358">
                  <a:extLst>
                    <a:ext uri="{9D8B030D-6E8A-4147-A177-3AD203B41FA5}">
                      <a16:colId xmlns:a16="http://schemas.microsoft.com/office/drawing/2014/main" val="20003"/>
                    </a:ext>
                  </a:extLst>
                </a:gridCol>
                <a:gridCol w="1374577">
                  <a:extLst>
                    <a:ext uri="{9D8B030D-6E8A-4147-A177-3AD203B41FA5}">
                      <a16:colId xmlns:a16="http://schemas.microsoft.com/office/drawing/2014/main" val="20004"/>
                    </a:ext>
                  </a:extLst>
                </a:gridCol>
              </a:tblGrid>
              <a:tr h="776503">
                <a:tc rowSpan="2">
                  <a:txBody>
                    <a:bodyPr/>
                    <a:lstStyle/>
                    <a:p>
                      <a:pPr marL="0" marR="0" algn="ctr">
                        <a:lnSpc>
                          <a:spcPct val="115000"/>
                        </a:lnSpc>
                        <a:spcBef>
                          <a:spcPts val="0"/>
                        </a:spcBef>
                        <a:spcAft>
                          <a:spcPts val="0"/>
                        </a:spcAft>
                      </a:pPr>
                      <a:r>
                        <a:rPr lang="en-US" sz="2000" dirty="0">
                          <a:solidFill>
                            <a:schemeClr val="bg1"/>
                          </a:solidFill>
                          <a:effectLst/>
                        </a:rPr>
                        <a:t>    ITEM</a:t>
                      </a:r>
                      <a:endPar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nchor="ctr">
                    <a:solidFill>
                      <a:schemeClr val="accent6"/>
                    </a:solidFill>
                  </a:tcPr>
                </a:tc>
                <a:tc gridSpan="2">
                  <a:txBody>
                    <a:bodyPr/>
                    <a:lstStyle/>
                    <a:p>
                      <a:pPr marL="0" marR="0" algn="ctr">
                        <a:lnSpc>
                          <a:spcPct val="115000"/>
                        </a:lnSpc>
                        <a:spcBef>
                          <a:spcPts val="0"/>
                        </a:spcBef>
                        <a:spcAft>
                          <a:spcPts val="0"/>
                        </a:spcAft>
                      </a:pPr>
                      <a:r>
                        <a:rPr lang="en-US" sz="1800" dirty="0">
                          <a:solidFill>
                            <a:schemeClr val="bg1"/>
                          </a:solidFill>
                          <a:effectLst/>
                        </a:rPr>
                        <a:t>New application</a:t>
                      </a:r>
                    </a:p>
                    <a:p>
                      <a:pPr marL="0" marR="0" algn="ctr">
                        <a:lnSpc>
                          <a:spcPct val="115000"/>
                        </a:lnSpc>
                        <a:spcBef>
                          <a:spcPts val="0"/>
                        </a:spcBef>
                        <a:spcAft>
                          <a:spcPts val="0"/>
                        </a:spcAft>
                      </a:pPr>
                      <a:r>
                        <a:rPr lang="en-US" sz="1800" dirty="0">
                          <a:solidFill>
                            <a:schemeClr val="bg1"/>
                          </a:solidFill>
                          <a:effectLst/>
                        </a:rPr>
                        <a:t> for a license</a:t>
                      </a:r>
                      <a:endParaRPr lang="en-US" sz="1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solidFill>
                      <a:schemeClr val="accent6"/>
                    </a:solidFill>
                  </a:tcPr>
                </a:tc>
                <a:tc hMerge="1">
                  <a:txBody>
                    <a:bodyPr/>
                    <a:lstStyle/>
                    <a:p>
                      <a:endParaRPr lang="en-US"/>
                    </a:p>
                  </a:txBody>
                  <a:tcPr/>
                </a:tc>
                <a:tc gridSpan="2">
                  <a:txBody>
                    <a:bodyPr/>
                    <a:lstStyle/>
                    <a:p>
                      <a:pPr marL="0" marR="0" algn="ctr">
                        <a:lnSpc>
                          <a:spcPct val="115000"/>
                        </a:lnSpc>
                        <a:spcBef>
                          <a:spcPts val="0"/>
                        </a:spcBef>
                        <a:spcAft>
                          <a:spcPts val="0"/>
                        </a:spcAft>
                      </a:pPr>
                      <a:r>
                        <a:rPr lang="en-US" sz="1800" dirty="0">
                          <a:solidFill>
                            <a:schemeClr val="bg1"/>
                          </a:solidFill>
                          <a:effectLst/>
                        </a:rPr>
                        <a:t>Application for renewal of license </a:t>
                      </a:r>
                      <a:endParaRPr lang="en-US" sz="1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solidFill>
                      <a:schemeClr val="accent6"/>
                    </a:solidFill>
                  </a:tcPr>
                </a:tc>
                <a:tc hMerge="1">
                  <a:txBody>
                    <a:bodyPr/>
                    <a:lstStyle/>
                    <a:p>
                      <a:endParaRPr lang="en-US"/>
                    </a:p>
                  </a:txBody>
                  <a:tcPr/>
                </a:tc>
                <a:extLst>
                  <a:ext uri="{0D108BD9-81ED-4DB2-BD59-A6C34878D82A}">
                    <a16:rowId xmlns:a16="http://schemas.microsoft.com/office/drawing/2014/main" val="10000"/>
                  </a:ext>
                </a:extLst>
              </a:tr>
              <a:tr h="776743">
                <a:tc vMerge="1">
                  <a:txBody>
                    <a:bodyPr/>
                    <a:lstStyle/>
                    <a:p>
                      <a:endParaRPr lang="en-US"/>
                    </a:p>
                  </a:txBody>
                  <a:tcPr/>
                </a:tc>
                <a:tc>
                  <a:txBody>
                    <a:bodyPr/>
                    <a:lstStyle/>
                    <a:p>
                      <a:pPr marL="0" marR="0">
                        <a:lnSpc>
                          <a:spcPct val="115000"/>
                        </a:lnSpc>
                        <a:spcBef>
                          <a:spcPts val="0"/>
                        </a:spcBef>
                        <a:spcAft>
                          <a:spcPts val="0"/>
                        </a:spcAft>
                      </a:pPr>
                      <a:r>
                        <a:rPr lang="en-US" sz="1600" dirty="0">
                          <a:effectLst/>
                        </a:rPr>
                        <a:t>Municipal</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nSpc>
                          <a:spcPct val="115000"/>
                        </a:lnSpc>
                        <a:spcBef>
                          <a:spcPts val="0"/>
                        </a:spcBef>
                        <a:spcAft>
                          <a:spcPts val="0"/>
                        </a:spcAft>
                      </a:pPr>
                      <a:r>
                        <a:rPr lang="en-US" sz="1600" dirty="0">
                          <a:effectLst/>
                        </a:rPr>
                        <a:t>Rural</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nSpc>
                          <a:spcPct val="115000"/>
                        </a:lnSpc>
                        <a:spcBef>
                          <a:spcPts val="0"/>
                        </a:spcBef>
                        <a:spcAft>
                          <a:spcPts val="0"/>
                        </a:spcAft>
                      </a:pPr>
                      <a:r>
                        <a:rPr lang="en-US" sz="1600" dirty="0">
                          <a:effectLst/>
                        </a:rPr>
                        <a:t>Municipal</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nSpc>
                          <a:spcPct val="115000"/>
                        </a:lnSpc>
                        <a:spcBef>
                          <a:spcPts val="0"/>
                        </a:spcBef>
                        <a:spcAft>
                          <a:spcPts val="0"/>
                        </a:spcAft>
                      </a:pPr>
                      <a:r>
                        <a:rPr lang="en-US" sz="1600" dirty="0">
                          <a:effectLst/>
                        </a:rPr>
                        <a:t>Rural</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extLst>
                  <a:ext uri="{0D108BD9-81ED-4DB2-BD59-A6C34878D82A}">
                    <a16:rowId xmlns:a16="http://schemas.microsoft.com/office/drawing/2014/main" val="10001"/>
                  </a:ext>
                </a:extLst>
              </a:tr>
              <a:tr h="375344">
                <a:tc>
                  <a:txBody>
                    <a:bodyPr/>
                    <a:lstStyle/>
                    <a:p>
                      <a:pPr marL="0" marR="0" lvl="0" indent="0">
                        <a:lnSpc>
                          <a:spcPct val="115000"/>
                        </a:lnSpc>
                        <a:spcBef>
                          <a:spcPts val="0"/>
                        </a:spcBef>
                        <a:spcAft>
                          <a:spcPts val="0"/>
                        </a:spcAft>
                        <a:buFont typeface="+mj-lt"/>
                        <a:buNone/>
                      </a:pPr>
                      <a:r>
                        <a:rPr lang="en-US" sz="1600" dirty="0">
                          <a:effectLst/>
                        </a:rPr>
                        <a:t>1. Inspection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nSpc>
                          <a:spcPct val="115000"/>
                        </a:lnSpc>
                        <a:spcBef>
                          <a:spcPts val="0"/>
                        </a:spcBef>
                        <a:spcAft>
                          <a:spcPts val="0"/>
                        </a:spcAft>
                      </a:pPr>
                      <a:r>
                        <a:rPr lang="en-US" sz="1600">
                          <a:effectLst/>
                        </a:rPr>
                        <a:t>15,000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nSpc>
                          <a:spcPct val="115000"/>
                        </a:lnSpc>
                        <a:spcBef>
                          <a:spcPts val="0"/>
                        </a:spcBef>
                        <a:spcAft>
                          <a:spcPts val="0"/>
                        </a:spcAft>
                      </a:pPr>
                      <a:r>
                        <a:rPr lang="en-US" sz="1600">
                          <a:effectLst/>
                        </a:rPr>
                        <a:t>15,000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nSpc>
                          <a:spcPct val="115000"/>
                        </a:lnSpc>
                        <a:spcBef>
                          <a:spcPts val="0"/>
                        </a:spcBef>
                        <a:spcAft>
                          <a:spcPts val="0"/>
                        </a:spcAft>
                      </a:pPr>
                      <a:r>
                        <a:rPr lang="en-US" sz="1600" dirty="0">
                          <a:effectLst/>
                        </a:rPr>
                        <a:t>15,000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nSpc>
                          <a:spcPct val="115000"/>
                        </a:lnSpc>
                        <a:spcBef>
                          <a:spcPts val="0"/>
                        </a:spcBef>
                        <a:spcAft>
                          <a:spcPts val="0"/>
                        </a:spcAft>
                      </a:pPr>
                      <a:r>
                        <a:rPr lang="en-US" sz="1600" dirty="0">
                          <a:effectLst/>
                        </a:rPr>
                        <a:t>15,000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extLst>
                  <a:ext uri="{0D108BD9-81ED-4DB2-BD59-A6C34878D82A}">
                    <a16:rowId xmlns:a16="http://schemas.microsoft.com/office/drawing/2014/main" val="10002"/>
                  </a:ext>
                </a:extLst>
              </a:tr>
              <a:tr h="776503">
                <a:tc>
                  <a:txBody>
                    <a:bodyPr/>
                    <a:lstStyle/>
                    <a:p>
                      <a:pPr marL="228600" marR="0" lvl="0" indent="-228600">
                        <a:lnSpc>
                          <a:spcPct val="115000"/>
                        </a:lnSpc>
                        <a:spcBef>
                          <a:spcPts val="0"/>
                        </a:spcBef>
                        <a:spcAft>
                          <a:spcPts val="0"/>
                        </a:spcAft>
                        <a:buFont typeface="+mj-lt"/>
                        <a:buNone/>
                      </a:pPr>
                      <a:r>
                        <a:rPr lang="en-US" sz="1600" dirty="0">
                          <a:effectLst/>
                        </a:rPr>
                        <a:t>2. Suitability of premises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nSpc>
                          <a:spcPct val="115000"/>
                        </a:lnSpc>
                        <a:spcBef>
                          <a:spcPts val="0"/>
                        </a:spcBef>
                        <a:spcAft>
                          <a:spcPts val="0"/>
                        </a:spcAft>
                      </a:pPr>
                      <a:r>
                        <a:rPr lang="en-US" sz="1600">
                          <a:effectLst/>
                        </a:rPr>
                        <a:t>75,000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nSpc>
                          <a:spcPct val="115000"/>
                        </a:lnSpc>
                        <a:spcBef>
                          <a:spcPts val="0"/>
                        </a:spcBef>
                        <a:spcAft>
                          <a:spcPts val="0"/>
                        </a:spcAft>
                      </a:pPr>
                      <a:r>
                        <a:rPr lang="en-US" sz="1600">
                          <a:effectLst/>
                        </a:rPr>
                        <a:t>52,500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nSpc>
                          <a:spcPct val="115000"/>
                        </a:lnSpc>
                        <a:spcBef>
                          <a:spcPts val="0"/>
                        </a:spcBef>
                        <a:spcAft>
                          <a:spcPts val="0"/>
                        </a:spcAft>
                      </a:pPr>
                      <a:r>
                        <a:rPr lang="en-US" sz="1600" dirty="0">
                          <a:effectLst/>
                        </a:rPr>
                        <a:t>37,500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nSpc>
                          <a:spcPct val="115000"/>
                        </a:lnSpc>
                        <a:spcBef>
                          <a:spcPts val="0"/>
                        </a:spcBef>
                        <a:spcAft>
                          <a:spcPts val="0"/>
                        </a:spcAft>
                      </a:pPr>
                      <a:r>
                        <a:rPr lang="en-US" sz="1600" dirty="0">
                          <a:effectLst/>
                        </a:rPr>
                        <a:t>30,000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extLst>
                  <a:ext uri="{0D108BD9-81ED-4DB2-BD59-A6C34878D82A}">
                    <a16:rowId xmlns:a16="http://schemas.microsoft.com/office/drawing/2014/main" val="10003"/>
                  </a:ext>
                </a:extLst>
              </a:tr>
              <a:tr h="776503">
                <a:tc>
                  <a:txBody>
                    <a:bodyPr/>
                    <a:lstStyle/>
                    <a:p>
                      <a:pPr marL="228600" marR="0" lvl="0" indent="-228600">
                        <a:lnSpc>
                          <a:spcPct val="115000"/>
                        </a:lnSpc>
                        <a:spcBef>
                          <a:spcPts val="0"/>
                        </a:spcBef>
                        <a:spcAft>
                          <a:spcPts val="0"/>
                        </a:spcAft>
                        <a:buFont typeface="+mj-lt"/>
                        <a:buNone/>
                      </a:pPr>
                      <a:r>
                        <a:rPr lang="en-US" sz="1600" dirty="0">
                          <a:effectLst/>
                        </a:rPr>
                        <a:t>3. Operating License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nSpc>
                          <a:spcPct val="115000"/>
                        </a:lnSpc>
                        <a:spcBef>
                          <a:spcPts val="0"/>
                        </a:spcBef>
                        <a:spcAft>
                          <a:spcPts val="0"/>
                        </a:spcAft>
                      </a:pPr>
                      <a:r>
                        <a:rPr lang="en-US" sz="1600">
                          <a:effectLst/>
                        </a:rPr>
                        <a:t>75,000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nSpc>
                          <a:spcPct val="115000"/>
                        </a:lnSpc>
                        <a:spcBef>
                          <a:spcPts val="0"/>
                        </a:spcBef>
                        <a:spcAft>
                          <a:spcPts val="0"/>
                        </a:spcAft>
                      </a:pPr>
                      <a:r>
                        <a:rPr lang="en-US" sz="1600">
                          <a:effectLst/>
                        </a:rPr>
                        <a:t>45,000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nSpc>
                          <a:spcPct val="115000"/>
                        </a:lnSpc>
                        <a:spcBef>
                          <a:spcPts val="0"/>
                        </a:spcBef>
                        <a:spcAft>
                          <a:spcPts val="0"/>
                        </a:spcAft>
                      </a:pPr>
                      <a:r>
                        <a:rPr lang="en-US" sz="1600">
                          <a:effectLst/>
                        </a:rPr>
                        <a:t>75,000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nSpc>
                          <a:spcPct val="115000"/>
                        </a:lnSpc>
                        <a:spcBef>
                          <a:spcPts val="0"/>
                        </a:spcBef>
                        <a:spcAft>
                          <a:spcPts val="0"/>
                        </a:spcAft>
                      </a:pPr>
                      <a:r>
                        <a:rPr lang="en-US" sz="1600" dirty="0">
                          <a:effectLst/>
                        </a:rPr>
                        <a:t>45,000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extLst>
                  <a:ext uri="{0D108BD9-81ED-4DB2-BD59-A6C34878D82A}">
                    <a16:rowId xmlns:a16="http://schemas.microsoft.com/office/drawing/2014/main" val="10004"/>
                  </a:ext>
                </a:extLst>
              </a:tr>
              <a:tr h="776503">
                <a:tc>
                  <a:txBody>
                    <a:bodyPr/>
                    <a:lstStyle/>
                    <a:p>
                      <a:pPr marL="182563" marR="0" indent="0">
                        <a:lnSpc>
                          <a:spcPct val="115000"/>
                        </a:lnSpc>
                        <a:spcBef>
                          <a:spcPts val="0"/>
                        </a:spcBef>
                        <a:spcAft>
                          <a:spcPts val="0"/>
                        </a:spcAft>
                      </a:pPr>
                      <a:r>
                        <a:rPr lang="en-US" sz="1600" dirty="0">
                          <a:effectLst/>
                        </a:rPr>
                        <a:t>Total fees payable: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nSpc>
                          <a:spcPct val="115000"/>
                        </a:lnSpc>
                        <a:spcBef>
                          <a:spcPts val="0"/>
                        </a:spcBef>
                        <a:spcAft>
                          <a:spcPts val="0"/>
                        </a:spcAft>
                      </a:pPr>
                      <a:r>
                        <a:rPr lang="en-US" sz="1800">
                          <a:effectLst/>
                        </a:rPr>
                        <a:t>165,000</a:t>
                      </a:r>
                      <a:endParaRPr lang="en-US" sz="1800" b="1">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nSpc>
                          <a:spcPct val="115000"/>
                        </a:lnSpc>
                        <a:spcBef>
                          <a:spcPts val="0"/>
                        </a:spcBef>
                        <a:spcAft>
                          <a:spcPts val="0"/>
                        </a:spcAft>
                      </a:pPr>
                      <a:r>
                        <a:rPr lang="en-US" sz="1800">
                          <a:effectLst/>
                        </a:rPr>
                        <a:t>112,500</a:t>
                      </a:r>
                      <a:endParaRPr lang="en-US" sz="1800" b="1">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nSpc>
                          <a:spcPct val="115000"/>
                        </a:lnSpc>
                        <a:spcBef>
                          <a:spcPts val="0"/>
                        </a:spcBef>
                        <a:spcAft>
                          <a:spcPts val="0"/>
                        </a:spcAft>
                      </a:pPr>
                      <a:r>
                        <a:rPr lang="en-US" sz="1800">
                          <a:effectLst/>
                        </a:rPr>
                        <a:t>127,500</a:t>
                      </a:r>
                      <a:endParaRPr lang="en-US" sz="1800" b="1">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nSpc>
                          <a:spcPct val="115000"/>
                        </a:lnSpc>
                        <a:spcBef>
                          <a:spcPts val="0"/>
                        </a:spcBef>
                        <a:spcAft>
                          <a:spcPts val="0"/>
                        </a:spcAft>
                      </a:pPr>
                      <a:r>
                        <a:rPr lang="en-US" sz="1800" dirty="0">
                          <a:effectLst/>
                        </a:rPr>
                        <a:t>90,000</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extLst>
                  <a:ext uri="{0D108BD9-81ED-4DB2-BD59-A6C34878D82A}">
                    <a16:rowId xmlns:a16="http://schemas.microsoft.com/office/drawing/2014/main" val="10005"/>
                  </a:ext>
                </a:extLst>
              </a:tr>
            </a:tbl>
          </a:graphicData>
        </a:graphic>
      </p:graphicFrame>
      <p:sp>
        <p:nvSpPr>
          <p:cNvPr id="4" name="Title 3"/>
          <p:cNvSpPr>
            <a:spLocks noGrp="1"/>
          </p:cNvSpPr>
          <p:nvPr>
            <p:ph type="title"/>
          </p:nvPr>
        </p:nvSpPr>
        <p:spPr/>
        <p:txBody>
          <a:bodyPr/>
          <a:lstStyle/>
          <a:p>
            <a:r>
              <a:rPr lang="en-US" altLang="en-US" dirty="0">
                <a:solidFill>
                  <a:prstClr val="white"/>
                </a:solidFill>
                <a:latin typeface="Calibri" panose="020F0502020204030204" pitchFamily="34" charset="0"/>
                <a:ea typeface="Calibri" panose="020F0502020204030204" pitchFamily="34" charset="0"/>
                <a:cs typeface="Times New Roman" panose="02020603050405020304" pitchFamily="18" charset="0"/>
              </a:rPr>
              <a:t>Licensing fees</a:t>
            </a:r>
            <a:br>
              <a:rPr lang="en-US" altLang="en-US" dirty="0">
                <a:solidFill>
                  <a:prstClr val="white"/>
                </a:solidFill>
              </a:rPr>
            </a:br>
            <a:endParaRPr lang="en-US" dirty="0"/>
          </a:p>
        </p:txBody>
      </p:sp>
    </p:spTree>
    <p:extLst>
      <p:ext uri="{BB962C8B-B14F-4D97-AF65-F5344CB8AC3E}">
        <p14:creationId xmlns:p14="http://schemas.microsoft.com/office/powerpoint/2010/main" val="31519627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solidFill>
                  <a:schemeClr val="bg1"/>
                </a:solidFill>
                <a:latin typeface="Calibri" panose="020F0502020204030204" pitchFamily="34" charset="0"/>
              </a:rPr>
              <a:t>Day 1 Review: </a:t>
            </a:r>
            <a:r>
              <a:rPr lang="en-US" sz="3600" dirty="0">
                <a:latin typeface="Calibri" panose="020F0502020204030204" pitchFamily="34" charset="0"/>
              </a:rPr>
              <a:t>Referral Game</a:t>
            </a:r>
            <a:endParaRPr lang="en-US" sz="3600" b="1" dirty="0">
              <a:solidFill>
                <a:schemeClr val="bg1"/>
              </a:solidFill>
              <a:latin typeface="Calibri" panose="020F0502020204030204" pitchFamily="34" charset="0"/>
            </a:endParaRPr>
          </a:p>
        </p:txBody>
      </p:sp>
      <p:sp>
        <p:nvSpPr>
          <p:cNvPr id="3" name="Content Placeholder 2"/>
          <p:cNvSpPr>
            <a:spLocks noGrp="1"/>
          </p:cNvSpPr>
          <p:nvPr>
            <p:ph idx="4294967295"/>
          </p:nvPr>
        </p:nvSpPr>
        <p:spPr>
          <a:xfrm>
            <a:off x="0" y="1489075"/>
            <a:ext cx="12192000" cy="4525963"/>
          </a:xfrm>
          <a:prstGeom prst="rect">
            <a:avLst/>
          </a:prstGeom>
        </p:spPr>
        <p:txBody>
          <a:bodyPr/>
          <a:lstStyle/>
          <a:p>
            <a:pPr>
              <a:buNone/>
            </a:pPr>
            <a:endParaRPr lang="en-US" dirty="0"/>
          </a:p>
          <a:p>
            <a:pPr>
              <a:buNone/>
            </a:pPr>
            <a:endParaRPr lang="en-US" dirty="0"/>
          </a:p>
        </p:txBody>
      </p:sp>
      <p:sp>
        <p:nvSpPr>
          <p:cNvPr id="7" name="TextBox 6"/>
          <p:cNvSpPr txBox="1"/>
          <p:nvPr/>
        </p:nvSpPr>
        <p:spPr>
          <a:xfrm>
            <a:off x="598167" y="2102787"/>
            <a:ext cx="1567543" cy="461665"/>
          </a:xfrm>
          <a:prstGeom prst="rect">
            <a:avLst/>
          </a:prstGeom>
          <a:noFill/>
        </p:spPr>
        <p:txBody>
          <a:bodyPr wrap="square" rtlCol="0">
            <a:spAutoFit/>
          </a:bodyPr>
          <a:lstStyle/>
          <a:p>
            <a:pPr defTabSz="457200"/>
            <a:r>
              <a:rPr lang="en-US" sz="2400" b="1" dirty="0">
                <a:solidFill>
                  <a:srgbClr val="063A73"/>
                </a:solidFill>
                <a:latin typeface="Calibri" panose="020F0502020204030204" pitchFamily="34" charset="0"/>
              </a:rPr>
              <a:t>Case 5</a:t>
            </a:r>
          </a:p>
        </p:txBody>
      </p:sp>
      <p:sp>
        <p:nvSpPr>
          <p:cNvPr id="17" name="TextBox 16"/>
          <p:cNvSpPr txBox="1"/>
          <p:nvPr/>
        </p:nvSpPr>
        <p:spPr>
          <a:xfrm>
            <a:off x="598168" y="3739139"/>
            <a:ext cx="1567543" cy="461665"/>
          </a:xfrm>
          <a:prstGeom prst="rect">
            <a:avLst/>
          </a:prstGeom>
          <a:noFill/>
        </p:spPr>
        <p:txBody>
          <a:bodyPr wrap="square" rtlCol="0">
            <a:spAutoFit/>
          </a:bodyPr>
          <a:lstStyle/>
          <a:p>
            <a:pPr defTabSz="457200"/>
            <a:r>
              <a:rPr lang="en-US" sz="2400" b="1" dirty="0">
                <a:solidFill>
                  <a:srgbClr val="063A73"/>
                </a:solidFill>
                <a:latin typeface="Calibri" panose="020F0502020204030204" pitchFamily="34" charset="0"/>
              </a:rPr>
              <a:t>Case 6</a:t>
            </a:r>
          </a:p>
        </p:txBody>
      </p:sp>
      <p:sp>
        <p:nvSpPr>
          <p:cNvPr id="20" name="TextBox 19"/>
          <p:cNvSpPr txBox="1"/>
          <p:nvPr/>
        </p:nvSpPr>
        <p:spPr>
          <a:xfrm>
            <a:off x="570722" y="5674903"/>
            <a:ext cx="1567543" cy="461665"/>
          </a:xfrm>
          <a:prstGeom prst="rect">
            <a:avLst/>
          </a:prstGeom>
          <a:noFill/>
        </p:spPr>
        <p:txBody>
          <a:bodyPr wrap="square" rtlCol="0">
            <a:spAutoFit/>
          </a:bodyPr>
          <a:lstStyle/>
          <a:p>
            <a:pPr defTabSz="457200"/>
            <a:r>
              <a:rPr lang="en-US" sz="2400" b="1" dirty="0">
                <a:solidFill>
                  <a:srgbClr val="063A73"/>
                </a:solidFill>
                <a:latin typeface="Calibri" panose="020F0502020204030204" pitchFamily="34" charset="0"/>
              </a:rPr>
              <a:t>Case 7</a:t>
            </a:r>
          </a:p>
        </p:txBody>
      </p:sp>
      <p:sp>
        <p:nvSpPr>
          <p:cNvPr id="11" name="Rounded Rectangle 10"/>
          <p:cNvSpPr/>
          <p:nvPr/>
        </p:nvSpPr>
        <p:spPr>
          <a:xfrm>
            <a:off x="2242060" y="1580868"/>
            <a:ext cx="5274666" cy="1231007"/>
          </a:xfrm>
          <a:prstGeom prst="roundRect">
            <a:avLst>
              <a:gd name="adj" fmla="val 9034"/>
            </a:avLst>
          </a:prstGeom>
          <a:solidFill>
            <a:srgbClr val="1B2F7F"/>
          </a:solidFill>
          <a:ln>
            <a:solidFill>
              <a:srgbClr val="1B2F7F"/>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defTabSz="457200">
              <a:lnSpc>
                <a:spcPct val="115000"/>
              </a:lnSpc>
            </a:pPr>
            <a:r>
              <a:rPr lang="en-US" sz="3200" b="1" dirty="0">
                <a:solidFill>
                  <a:srgbClr val="FFFFFF"/>
                </a:solidFill>
                <a:latin typeface="Calibri" panose="020F0502020204030204" pitchFamily="34" charset="0"/>
                <a:ea typeface="Times New Roman"/>
                <a:cs typeface="Times New Roman"/>
              </a:rPr>
              <a:t>DIARRHEA WITH BLOOD</a:t>
            </a:r>
            <a:endParaRPr lang="en-US" sz="3200" dirty="0">
              <a:solidFill>
                <a:srgbClr val="FFFFFF"/>
              </a:solidFill>
              <a:latin typeface="Calibri" panose="020F0502020204030204" pitchFamily="34" charset="0"/>
              <a:ea typeface="Calibri"/>
              <a:cs typeface="Times New Roman"/>
            </a:endParaRPr>
          </a:p>
        </p:txBody>
      </p:sp>
      <p:sp>
        <p:nvSpPr>
          <p:cNvPr id="12" name="Rounded Rectangle 11"/>
          <p:cNvSpPr/>
          <p:nvPr/>
        </p:nvSpPr>
        <p:spPr>
          <a:xfrm>
            <a:off x="8096803" y="1451294"/>
            <a:ext cx="2115576" cy="491861"/>
          </a:xfrm>
          <a:prstGeom prst="roundRect">
            <a:avLst>
              <a:gd name="adj" fmla="val 9034"/>
            </a:avLst>
          </a:prstGeom>
          <a:solidFill>
            <a:srgbClr val="FF0000"/>
          </a:solidFill>
          <a:ln>
            <a:solidFill>
              <a:srgbClr val="FF0000"/>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lnSpc>
                <a:spcPct val="115000"/>
              </a:lnSpc>
              <a:spcBef>
                <a:spcPts val="1200"/>
              </a:spcBef>
            </a:pPr>
            <a:r>
              <a:rPr lang="en-US" sz="2000" b="1" dirty="0">
                <a:solidFill>
                  <a:schemeClr val="bg1"/>
                </a:solidFill>
                <a:latin typeface="Calibri" panose="020F0502020204030204" pitchFamily="34" charset="0"/>
                <a:ea typeface="Times New Roman"/>
                <a:cs typeface="Times New Roman"/>
              </a:rPr>
              <a:t>Refer?</a:t>
            </a:r>
            <a:endParaRPr lang="en-US" sz="2000" dirty="0">
              <a:solidFill>
                <a:schemeClr val="bg1"/>
              </a:solidFill>
              <a:latin typeface="Calibri" panose="020F0502020204030204" pitchFamily="34" charset="0"/>
              <a:ea typeface="Calibri"/>
              <a:cs typeface="Times New Roman"/>
            </a:endParaRPr>
          </a:p>
        </p:txBody>
      </p:sp>
      <p:sp>
        <p:nvSpPr>
          <p:cNvPr id="13" name="Rounded Rectangle 12"/>
          <p:cNvSpPr/>
          <p:nvPr/>
        </p:nvSpPr>
        <p:spPr>
          <a:xfrm>
            <a:off x="8096803" y="2147924"/>
            <a:ext cx="2115576" cy="501692"/>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lnSpc>
                <a:spcPct val="115000"/>
              </a:lnSpc>
            </a:pPr>
            <a:r>
              <a:rPr lang="en-US" sz="2000" b="1" dirty="0">
                <a:solidFill>
                  <a:srgbClr val="1B2F7F"/>
                </a:solidFill>
                <a:latin typeface="Calibri" panose="020F0502020204030204" pitchFamily="34" charset="0"/>
                <a:ea typeface="Times New Roman"/>
                <a:cs typeface="Times New Roman"/>
              </a:rPr>
              <a:t>No referral?</a:t>
            </a:r>
            <a:endParaRPr lang="en-US" sz="2000" dirty="0">
              <a:solidFill>
                <a:srgbClr val="1B2F7F"/>
              </a:solidFill>
              <a:latin typeface="Calibri" panose="020F0502020204030204" pitchFamily="34" charset="0"/>
              <a:ea typeface="Calibri"/>
              <a:cs typeface="Times New Roman"/>
            </a:endParaRPr>
          </a:p>
        </p:txBody>
      </p:sp>
      <p:sp>
        <p:nvSpPr>
          <p:cNvPr id="14" name="Right Arrow 13"/>
          <p:cNvSpPr/>
          <p:nvPr/>
        </p:nvSpPr>
        <p:spPr>
          <a:xfrm rot="20267499">
            <a:off x="7283447" y="1451290"/>
            <a:ext cx="803512" cy="518318"/>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ight Arrow 14"/>
          <p:cNvSpPr/>
          <p:nvPr/>
        </p:nvSpPr>
        <p:spPr>
          <a:xfrm rot="1081111">
            <a:off x="7280328" y="2251589"/>
            <a:ext cx="803512" cy="518318"/>
          </a:xfrm>
          <a:prstGeom prst="rightArrow">
            <a:avLst/>
          </a:prstGeom>
          <a:solidFill>
            <a:srgbClr val="8AC836"/>
          </a:solidFill>
          <a:ln>
            <a:solidFill>
              <a:srgbClr val="8AC83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ounded Rectangle 15"/>
          <p:cNvSpPr/>
          <p:nvPr/>
        </p:nvSpPr>
        <p:spPr>
          <a:xfrm>
            <a:off x="2277821" y="3417802"/>
            <a:ext cx="5274666" cy="1231007"/>
          </a:xfrm>
          <a:prstGeom prst="roundRect">
            <a:avLst>
              <a:gd name="adj" fmla="val 9034"/>
            </a:avLst>
          </a:prstGeom>
          <a:solidFill>
            <a:srgbClr val="1B2F7F"/>
          </a:solidFill>
          <a:ln>
            <a:solidFill>
              <a:srgbClr val="1B2F7F"/>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defTabSz="457200">
              <a:lnSpc>
                <a:spcPct val="115000"/>
              </a:lnSpc>
              <a:spcBef>
                <a:spcPts val="1200"/>
              </a:spcBef>
            </a:pPr>
            <a:r>
              <a:rPr lang="en-US" sz="3200" b="1" dirty="0">
                <a:solidFill>
                  <a:srgbClr val="FFFFFF"/>
                </a:solidFill>
                <a:latin typeface="Calibri" panose="020F0502020204030204" pitchFamily="34" charset="0"/>
                <a:ea typeface="Times New Roman"/>
                <a:cs typeface="Times New Roman"/>
              </a:rPr>
              <a:t>FEVER FOR LESS THAN 1 WEEK</a:t>
            </a:r>
            <a:endParaRPr lang="en-US" sz="3200" dirty="0">
              <a:solidFill>
                <a:srgbClr val="FFFFFF"/>
              </a:solidFill>
              <a:latin typeface="Calibri" panose="020F0502020204030204" pitchFamily="34" charset="0"/>
              <a:ea typeface="Calibri"/>
              <a:cs typeface="Times New Roman"/>
            </a:endParaRPr>
          </a:p>
        </p:txBody>
      </p:sp>
      <p:sp>
        <p:nvSpPr>
          <p:cNvPr id="22" name="Rounded Rectangle 21"/>
          <p:cNvSpPr/>
          <p:nvPr/>
        </p:nvSpPr>
        <p:spPr>
          <a:xfrm>
            <a:off x="8132564" y="3378934"/>
            <a:ext cx="2115576" cy="491861"/>
          </a:xfrm>
          <a:prstGeom prst="roundRect">
            <a:avLst>
              <a:gd name="adj" fmla="val 9034"/>
            </a:avLst>
          </a:prstGeom>
          <a:solidFill>
            <a:srgbClr val="FF0000"/>
          </a:solidFill>
          <a:ln>
            <a:solidFill>
              <a:srgbClr val="FF0000"/>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lnSpc>
                <a:spcPct val="115000"/>
              </a:lnSpc>
              <a:spcBef>
                <a:spcPts val="1200"/>
              </a:spcBef>
            </a:pPr>
            <a:r>
              <a:rPr lang="en-US" sz="2000" b="1" dirty="0">
                <a:solidFill>
                  <a:schemeClr val="bg1"/>
                </a:solidFill>
                <a:latin typeface="Calibri" panose="020F0502020204030204" pitchFamily="34" charset="0"/>
                <a:ea typeface="Times New Roman"/>
                <a:cs typeface="Times New Roman"/>
              </a:rPr>
              <a:t>Refer?</a:t>
            </a:r>
            <a:endParaRPr lang="en-US" sz="2000" dirty="0">
              <a:solidFill>
                <a:schemeClr val="bg1"/>
              </a:solidFill>
              <a:latin typeface="Calibri" panose="020F0502020204030204" pitchFamily="34" charset="0"/>
              <a:ea typeface="Calibri"/>
              <a:cs typeface="Times New Roman"/>
            </a:endParaRPr>
          </a:p>
        </p:txBody>
      </p:sp>
      <p:sp>
        <p:nvSpPr>
          <p:cNvPr id="23" name="Rounded Rectangle 22"/>
          <p:cNvSpPr/>
          <p:nvPr/>
        </p:nvSpPr>
        <p:spPr>
          <a:xfrm>
            <a:off x="8132564" y="3984858"/>
            <a:ext cx="2115576" cy="501692"/>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lnSpc>
                <a:spcPct val="115000"/>
              </a:lnSpc>
            </a:pPr>
            <a:r>
              <a:rPr lang="en-US" sz="2000" b="1" dirty="0">
                <a:solidFill>
                  <a:srgbClr val="1B2F7F"/>
                </a:solidFill>
                <a:latin typeface="Calibri" panose="020F0502020204030204" pitchFamily="34" charset="0"/>
                <a:ea typeface="Times New Roman"/>
                <a:cs typeface="Times New Roman"/>
              </a:rPr>
              <a:t>No referral?</a:t>
            </a:r>
            <a:endParaRPr lang="en-US" sz="2000" dirty="0">
              <a:solidFill>
                <a:srgbClr val="1B2F7F"/>
              </a:solidFill>
              <a:latin typeface="Calibri" panose="020F0502020204030204" pitchFamily="34" charset="0"/>
              <a:ea typeface="Calibri"/>
              <a:cs typeface="Times New Roman"/>
            </a:endParaRPr>
          </a:p>
        </p:txBody>
      </p:sp>
      <p:sp>
        <p:nvSpPr>
          <p:cNvPr id="24" name="Right Arrow 23"/>
          <p:cNvSpPr/>
          <p:nvPr/>
        </p:nvSpPr>
        <p:spPr>
          <a:xfrm rot="20267499">
            <a:off x="7319208" y="3288224"/>
            <a:ext cx="803512" cy="518318"/>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ight Arrow 24"/>
          <p:cNvSpPr/>
          <p:nvPr/>
        </p:nvSpPr>
        <p:spPr>
          <a:xfrm rot="1690894">
            <a:off x="7316089" y="4088523"/>
            <a:ext cx="803512" cy="518318"/>
          </a:xfrm>
          <a:prstGeom prst="rightArrow">
            <a:avLst/>
          </a:prstGeom>
          <a:solidFill>
            <a:srgbClr val="8AC836"/>
          </a:solidFill>
          <a:ln>
            <a:solidFill>
              <a:srgbClr val="8AC83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ounded Rectangle 25"/>
          <p:cNvSpPr/>
          <p:nvPr/>
        </p:nvSpPr>
        <p:spPr>
          <a:xfrm>
            <a:off x="2248783" y="5293611"/>
            <a:ext cx="5274666" cy="1231007"/>
          </a:xfrm>
          <a:prstGeom prst="roundRect">
            <a:avLst>
              <a:gd name="adj" fmla="val 9034"/>
            </a:avLst>
          </a:prstGeom>
          <a:solidFill>
            <a:srgbClr val="1B2F7F"/>
          </a:solidFill>
          <a:ln>
            <a:solidFill>
              <a:srgbClr val="1B2F7F"/>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defTabSz="457200">
              <a:lnSpc>
                <a:spcPct val="115000"/>
              </a:lnSpc>
            </a:pPr>
            <a:r>
              <a:rPr lang="en-US" sz="3200" b="1" dirty="0">
                <a:solidFill>
                  <a:srgbClr val="FFFFFF"/>
                </a:solidFill>
                <a:latin typeface="Calibri" panose="020F0502020204030204" pitchFamily="34" charset="0"/>
                <a:ea typeface="Times New Roman"/>
                <a:cs typeface="Times New Roman"/>
              </a:rPr>
              <a:t>FEVER FOR MORE THAN 1 WEEK</a:t>
            </a:r>
            <a:endParaRPr lang="en-US" sz="3200" dirty="0">
              <a:solidFill>
                <a:srgbClr val="FFFFFF"/>
              </a:solidFill>
              <a:latin typeface="Calibri" panose="020F0502020204030204" pitchFamily="34" charset="0"/>
              <a:ea typeface="Calibri"/>
              <a:cs typeface="Times New Roman"/>
            </a:endParaRPr>
          </a:p>
        </p:txBody>
      </p:sp>
      <p:sp>
        <p:nvSpPr>
          <p:cNvPr id="27" name="Rounded Rectangle 26"/>
          <p:cNvSpPr/>
          <p:nvPr/>
        </p:nvSpPr>
        <p:spPr>
          <a:xfrm>
            <a:off x="8077606" y="5228826"/>
            <a:ext cx="2115576" cy="491861"/>
          </a:xfrm>
          <a:prstGeom prst="roundRect">
            <a:avLst>
              <a:gd name="adj" fmla="val 9034"/>
            </a:avLst>
          </a:prstGeom>
          <a:solidFill>
            <a:srgbClr val="FF0000"/>
          </a:solidFill>
          <a:ln>
            <a:solidFill>
              <a:srgbClr val="FF0000"/>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lnSpc>
                <a:spcPct val="115000"/>
              </a:lnSpc>
              <a:spcBef>
                <a:spcPts val="1200"/>
              </a:spcBef>
            </a:pPr>
            <a:r>
              <a:rPr lang="en-US" sz="2000" b="1" dirty="0">
                <a:solidFill>
                  <a:schemeClr val="bg1"/>
                </a:solidFill>
                <a:latin typeface="Calibri" panose="020F0502020204030204" pitchFamily="34" charset="0"/>
                <a:ea typeface="Times New Roman"/>
                <a:cs typeface="Times New Roman"/>
              </a:rPr>
              <a:t>Refer?</a:t>
            </a:r>
            <a:endParaRPr lang="en-US" sz="2000" dirty="0">
              <a:solidFill>
                <a:schemeClr val="bg1"/>
              </a:solidFill>
              <a:latin typeface="Calibri" panose="020F0502020204030204" pitchFamily="34" charset="0"/>
              <a:ea typeface="Calibri"/>
              <a:cs typeface="Times New Roman"/>
            </a:endParaRPr>
          </a:p>
        </p:txBody>
      </p:sp>
      <p:sp>
        <p:nvSpPr>
          <p:cNvPr id="28" name="Rounded Rectangle 27"/>
          <p:cNvSpPr/>
          <p:nvPr/>
        </p:nvSpPr>
        <p:spPr>
          <a:xfrm>
            <a:off x="8103526" y="5860667"/>
            <a:ext cx="2115576" cy="501692"/>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lnSpc>
                <a:spcPct val="115000"/>
              </a:lnSpc>
            </a:pPr>
            <a:r>
              <a:rPr lang="en-US" sz="2000" b="1" dirty="0">
                <a:solidFill>
                  <a:srgbClr val="1B2F7F"/>
                </a:solidFill>
                <a:latin typeface="Calibri" panose="020F0502020204030204" pitchFamily="34" charset="0"/>
                <a:ea typeface="Times New Roman"/>
                <a:cs typeface="Times New Roman"/>
              </a:rPr>
              <a:t>No referral?</a:t>
            </a:r>
            <a:endParaRPr lang="en-US" sz="2000" dirty="0">
              <a:solidFill>
                <a:srgbClr val="1B2F7F"/>
              </a:solidFill>
              <a:latin typeface="Calibri" panose="020F0502020204030204" pitchFamily="34" charset="0"/>
              <a:ea typeface="Calibri"/>
              <a:cs typeface="Times New Roman"/>
            </a:endParaRPr>
          </a:p>
        </p:txBody>
      </p:sp>
      <p:sp>
        <p:nvSpPr>
          <p:cNvPr id="29" name="Right Arrow 28"/>
          <p:cNvSpPr/>
          <p:nvPr/>
        </p:nvSpPr>
        <p:spPr>
          <a:xfrm rot="20267499">
            <a:off x="7290170" y="5164033"/>
            <a:ext cx="803512" cy="518318"/>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ight Arrow 29"/>
          <p:cNvSpPr/>
          <p:nvPr/>
        </p:nvSpPr>
        <p:spPr>
          <a:xfrm rot="1690894">
            <a:off x="7287051" y="5964332"/>
            <a:ext cx="803512" cy="518318"/>
          </a:xfrm>
          <a:prstGeom prst="rightArrow">
            <a:avLst/>
          </a:prstGeom>
          <a:solidFill>
            <a:srgbClr val="8AC836"/>
          </a:solidFill>
          <a:ln>
            <a:solidFill>
              <a:srgbClr val="8AC83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9841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linds(horizontal)">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blinds(horizontal)">
                                      <p:cBhvr>
                                        <p:cTn id="12"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Subsidized license fees</a:t>
            </a:r>
          </a:p>
        </p:txBody>
      </p:sp>
      <p:sp>
        <p:nvSpPr>
          <p:cNvPr id="4" name="Cloud Callout 3"/>
          <p:cNvSpPr/>
          <p:nvPr/>
        </p:nvSpPr>
        <p:spPr>
          <a:xfrm>
            <a:off x="2466661" y="1251771"/>
            <a:ext cx="8432800" cy="3962400"/>
          </a:xfrm>
          <a:prstGeom prst="cloudCallout">
            <a:avLst>
              <a:gd name="adj1" fmla="val -49609"/>
              <a:gd name="adj2" fmla="val 42708"/>
            </a:avLst>
          </a:prstGeom>
          <a:solidFill>
            <a:srgbClr val="8CC738"/>
          </a:solidFill>
          <a:ln w="444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200">
              <a:defRPr/>
            </a:pPr>
            <a:endParaRPr lang="en-US" sz="2000" dirty="0">
              <a:solidFill>
                <a:srgbClr val="063A73"/>
              </a:solidFill>
            </a:endParaRPr>
          </a:p>
        </p:txBody>
      </p:sp>
      <p:sp>
        <p:nvSpPr>
          <p:cNvPr id="5" name="Rectangle 10"/>
          <p:cNvSpPr>
            <a:spLocks noChangeArrowheads="1"/>
          </p:cNvSpPr>
          <p:nvPr/>
        </p:nvSpPr>
        <p:spPr bwMode="auto">
          <a:xfrm>
            <a:off x="3484180" y="2081048"/>
            <a:ext cx="7189076" cy="1877437"/>
          </a:xfrm>
          <a:prstGeom prst="rect">
            <a:avLst/>
          </a:prstGeom>
          <a:noFill/>
          <a:ln w="9525">
            <a:noFill/>
            <a:miter lim="800000"/>
            <a:headEnd/>
            <a:tailEnd/>
          </a:ln>
        </p:spPr>
        <p:txBody>
          <a:bodyPr wrap="square">
            <a:spAutoFit/>
          </a:bodyPr>
          <a:lstStyle/>
          <a:p>
            <a:pPr algn="ctr" defTabSz="457200">
              <a:defRPr/>
            </a:pPr>
            <a:r>
              <a:rPr lang="en-US" sz="3200" b="1" dirty="0">
                <a:solidFill>
                  <a:srgbClr val="1B2F7F"/>
                </a:solidFill>
                <a:latin typeface="Calibri" panose="020F0502020204030204" pitchFamily="34" charset="0"/>
                <a:cs typeface="Arial" pitchFamily="34" charset="0"/>
              </a:rPr>
              <a:t>If you are a NEW applicant </a:t>
            </a:r>
          </a:p>
          <a:p>
            <a:pPr algn="ctr" defTabSz="457200">
              <a:defRPr/>
            </a:pPr>
            <a:endParaRPr lang="en-US" sz="2800" b="1" dirty="0">
              <a:solidFill>
                <a:srgbClr val="1B2F7F"/>
              </a:solidFill>
              <a:latin typeface="Calibri" panose="020F0502020204030204" pitchFamily="34" charset="0"/>
              <a:cs typeface="Arial" pitchFamily="34" charset="0"/>
            </a:endParaRPr>
          </a:p>
          <a:p>
            <a:pPr algn="ctr" defTabSz="457200">
              <a:defRPr/>
            </a:pPr>
            <a:r>
              <a:rPr lang="en-US" sz="2800" b="1" dirty="0">
                <a:solidFill>
                  <a:srgbClr val="1B2F7F"/>
                </a:solidFill>
                <a:latin typeface="Calibri" panose="020F0502020204030204" pitchFamily="34" charset="0"/>
                <a:cs typeface="Arial" pitchFamily="34" charset="0"/>
              </a:rPr>
              <a:t>Half (50%) of your licensing fees will be paid by the Child Health Program!</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364" y="5024974"/>
            <a:ext cx="2048297" cy="1719543"/>
          </a:xfrm>
          <a:prstGeom prst="rect">
            <a:avLst/>
          </a:prstGeom>
        </p:spPr>
      </p:pic>
    </p:spTree>
    <p:extLst>
      <p:ext uri="{BB962C8B-B14F-4D97-AF65-F5344CB8AC3E}">
        <p14:creationId xmlns:p14="http://schemas.microsoft.com/office/powerpoint/2010/main" val="347964925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828800" y="635483"/>
            <a:ext cx="10363200" cy="1362075"/>
          </a:xfrm>
          <a:prstGeom prst="rect">
            <a:avLst/>
          </a:prstGeom>
        </p:spPr>
        <p:txBody>
          <a:bodyPr anchor="t"/>
          <a:lstStyle>
            <a:lvl1pPr algn="l" defTabSz="457200" rtl="0" eaLnBrk="1" latinLnBrk="0" hangingPunct="1">
              <a:spcBef>
                <a:spcPct val="0"/>
              </a:spcBef>
              <a:buNone/>
              <a:defRPr sz="4000" b="1" kern="1200" cap="all">
                <a:solidFill>
                  <a:schemeClr val="accent2"/>
                </a:solidFill>
                <a:latin typeface="+mj-lt"/>
                <a:ea typeface="+mj-ea"/>
                <a:cs typeface="+mj-cs"/>
              </a:defRPr>
            </a:lvl1pPr>
          </a:lstStyle>
          <a:p>
            <a:pPr>
              <a:defRPr/>
            </a:pPr>
            <a:endParaRPr lang="en-US" sz="3600" dirty="0">
              <a:solidFill>
                <a:schemeClr val="bg1"/>
              </a:solidFill>
              <a:latin typeface="Calibri" panose="020F0502020204030204" pitchFamily="34" charset="0"/>
            </a:endParaRPr>
          </a:p>
        </p:txBody>
      </p:sp>
      <p:sp>
        <p:nvSpPr>
          <p:cNvPr id="6" name="Content Placeholder 2"/>
          <p:cNvSpPr txBox="1">
            <a:spLocks/>
          </p:cNvSpPr>
          <p:nvPr/>
        </p:nvSpPr>
        <p:spPr>
          <a:xfrm>
            <a:off x="987963" y="1523988"/>
            <a:ext cx="10569055" cy="3170583"/>
          </a:xfrm>
          <a:prstGeom prst="rect">
            <a:avLst/>
          </a:prstGeom>
        </p:spPr>
        <p:txBody>
          <a:bodyPr/>
          <a:lstStyle/>
          <a:p>
            <a:pPr marL="342882" indent="-342882" defTabSz="457177" fontAlgn="base">
              <a:spcBef>
                <a:spcPct val="20000"/>
              </a:spcBef>
              <a:spcAft>
                <a:spcPct val="0"/>
              </a:spcAft>
              <a:defRPr/>
            </a:pPr>
            <a:r>
              <a:rPr lang="en-US" sz="4000" b="1" kern="0" dirty="0">
                <a:solidFill>
                  <a:srgbClr val="767171"/>
                </a:solidFill>
                <a:latin typeface="Calibri" panose="020F0502020204030204" pitchFamily="34" charset="0"/>
              </a:rPr>
              <a:t>During this session, your focus is to:</a:t>
            </a:r>
          </a:p>
          <a:p>
            <a:pPr marL="342882" indent="-342882" defTabSz="457177" fontAlgn="base">
              <a:spcBef>
                <a:spcPct val="20000"/>
              </a:spcBef>
              <a:spcAft>
                <a:spcPct val="0"/>
              </a:spcAft>
              <a:buFont typeface="Wingdings" pitchFamily="2" charset="2"/>
              <a:buChar char="q"/>
              <a:defRPr/>
            </a:pPr>
            <a:r>
              <a:rPr lang="en-US" sz="3200" b="1" kern="0" dirty="0">
                <a:solidFill>
                  <a:srgbClr val="767171"/>
                </a:solidFill>
                <a:latin typeface="Calibri" panose="020F0502020204030204" pitchFamily="34" charset="0"/>
              </a:rPr>
              <a:t>Create Key Messages for the Day</a:t>
            </a:r>
          </a:p>
          <a:p>
            <a:pPr marL="342882" indent="-342882" defTabSz="457177" fontAlgn="base">
              <a:spcBef>
                <a:spcPct val="20000"/>
              </a:spcBef>
              <a:spcAft>
                <a:spcPct val="0"/>
              </a:spcAft>
              <a:buFont typeface="Wingdings" pitchFamily="2" charset="2"/>
              <a:buChar char="q"/>
              <a:defRPr/>
            </a:pPr>
            <a:r>
              <a:rPr lang="en-US" sz="3200" b="1" kern="0" dirty="0">
                <a:solidFill>
                  <a:srgbClr val="767171"/>
                </a:solidFill>
                <a:latin typeface="Calibri" panose="020F0502020204030204" pitchFamily="34" charset="0"/>
              </a:rPr>
              <a:t>Test Your Learning</a:t>
            </a:r>
          </a:p>
          <a:p>
            <a:pPr marL="342882" indent="-342882" defTabSz="457177" fontAlgn="base">
              <a:spcBef>
                <a:spcPct val="20000"/>
              </a:spcBef>
              <a:spcAft>
                <a:spcPct val="0"/>
              </a:spcAft>
              <a:buFont typeface="Wingdings" pitchFamily="2" charset="2"/>
              <a:buChar char="q"/>
              <a:defRPr/>
            </a:pPr>
            <a:r>
              <a:rPr lang="en-US" sz="3200" b="1" kern="0" dirty="0">
                <a:solidFill>
                  <a:srgbClr val="767171"/>
                </a:solidFill>
                <a:latin typeface="Calibri" panose="020F0502020204030204" pitchFamily="34" charset="0"/>
              </a:rPr>
              <a:t>Evaluate the Day</a:t>
            </a:r>
          </a:p>
          <a:p>
            <a:pPr defTabSz="457177" fontAlgn="base">
              <a:spcBef>
                <a:spcPct val="20000"/>
              </a:spcBef>
              <a:spcAft>
                <a:spcPct val="0"/>
              </a:spcAft>
              <a:defRPr/>
            </a:pPr>
            <a:endParaRPr lang="en-US" sz="2800" kern="0" dirty="0">
              <a:solidFill>
                <a:srgbClr val="002060"/>
              </a:solidFill>
            </a:endParaRPr>
          </a:p>
        </p:txBody>
      </p:sp>
      <p:pic>
        <p:nvPicPr>
          <p:cNvPr id="7" name="Picture 6" descr="C:\Documents and Settings\evorderbruegge\Local Settings\Temporary Internet Files\Content.IE5\OWDC6Z52\MC900437797[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601185" y="2339494"/>
            <a:ext cx="1431642" cy="1123099"/>
          </a:xfrm>
          <a:prstGeom prst="rect">
            <a:avLst/>
          </a:prstGeom>
          <a:noFill/>
          <a:ln w="9525">
            <a:noFill/>
            <a:miter lim="800000"/>
            <a:headEnd/>
            <a:tailEnd/>
          </a:ln>
        </p:spPr>
      </p:pic>
      <p:sp>
        <p:nvSpPr>
          <p:cNvPr id="2" name="Title 1"/>
          <p:cNvSpPr>
            <a:spLocks noGrp="1"/>
          </p:cNvSpPr>
          <p:nvPr>
            <p:ph type="ctrTitle"/>
          </p:nvPr>
        </p:nvSpPr>
        <p:spPr/>
        <p:txBody>
          <a:bodyPr/>
          <a:lstStyle/>
          <a:p>
            <a:r>
              <a:rPr lang="en-US" sz="3600" b="1" dirty="0">
                <a:latin typeface="Calibri" panose="020F0502020204030204" pitchFamily="34" charset="0"/>
              </a:rPr>
              <a:t>Session 6. End of day activities</a:t>
            </a:r>
            <a:br>
              <a:rPr lang="en-US" dirty="0">
                <a:solidFill>
                  <a:schemeClr val="bg1"/>
                </a:solidFill>
                <a:latin typeface="Calibri" panose="020F0502020204030204" pitchFamily="34" charset="0"/>
              </a:rPr>
            </a:br>
            <a:endParaRPr lang="en-US" dirty="0"/>
          </a:p>
        </p:txBody>
      </p:sp>
    </p:spTree>
    <p:extLst>
      <p:ext uri="{BB962C8B-B14F-4D97-AF65-F5344CB8AC3E}">
        <p14:creationId xmlns:p14="http://schemas.microsoft.com/office/powerpoint/2010/main" val="154908047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609600" y="2000251"/>
            <a:ext cx="10972800" cy="3743771"/>
          </a:xfrm>
          <a:prstGeom prst="rect">
            <a:avLst/>
          </a:prstGeom>
        </p:spPr>
        <p:txBody>
          <a:bodyPr vert="horz" lIns="91440" tIns="45721" rIns="91440" bIns="45721" rtlCol="0">
            <a:normAutofit/>
          </a:bodyPr>
          <a:lstStyle>
            <a:lvl1pPr marL="342900" indent="-342900" algn="l" defTabSz="457200" rtl="0" eaLnBrk="1" latinLnBrk="0" hangingPunct="1">
              <a:spcBef>
                <a:spcPct val="20000"/>
              </a:spcBef>
              <a:buFont typeface="Arial"/>
              <a:buChar char="•"/>
              <a:defRPr sz="2800" kern="1200">
                <a:solidFill>
                  <a:srgbClr val="063A73"/>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rgbClr val="063A73"/>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rgbClr val="063A73"/>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rgbClr val="063A73"/>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rgbClr val="063A73"/>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endParaRPr lang="en-US" sz="3200" dirty="0">
              <a:solidFill>
                <a:srgbClr val="1A3260"/>
              </a:solidFill>
              <a:latin typeface="Calibri" panose="020F0502020204030204" pitchFamily="34" charset="0"/>
            </a:endParaRPr>
          </a:p>
        </p:txBody>
      </p:sp>
      <p:pic>
        <p:nvPicPr>
          <p:cNvPr id="8" name="Picture 2"/>
          <p:cNvPicPr>
            <a:picLocks noChangeAspect="1" noChangeArrowheads="1"/>
          </p:cNvPicPr>
          <p:nvPr/>
        </p:nvPicPr>
        <p:blipFill>
          <a:blip r:embed="rId3"/>
          <a:srcRect/>
          <a:stretch>
            <a:fillRect/>
          </a:stretch>
        </p:blipFill>
        <p:spPr bwMode="auto">
          <a:xfrm>
            <a:off x="2856587" y="2446821"/>
            <a:ext cx="6375875" cy="3691546"/>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a:t>What can you say about this image?</a:t>
            </a:r>
          </a:p>
        </p:txBody>
      </p:sp>
    </p:spTree>
    <p:extLst>
      <p:ext uri="{BB962C8B-B14F-4D97-AF65-F5344CB8AC3E}">
        <p14:creationId xmlns:p14="http://schemas.microsoft.com/office/powerpoint/2010/main" val="2693343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609600" y="2000251"/>
            <a:ext cx="10972800" cy="3743771"/>
          </a:xfrm>
          <a:prstGeom prst="rect">
            <a:avLst/>
          </a:prstGeom>
        </p:spPr>
        <p:txBody>
          <a:bodyPr vert="horz" lIns="91440" tIns="45721" rIns="91440" bIns="45721" rtlCol="0">
            <a:normAutofit/>
          </a:bodyPr>
          <a:lstStyle>
            <a:lvl1pPr marL="342900" indent="-342900" algn="l" defTabSz="457200" rtl="0" eaLnBrk="1" latinLnBrk="0" hangingPunct="1">
              <a:spcBef>
                <a:spcPct val="20000"/>
              </a:spcBef>
              <a:buFont typeface="Arial"/>
              <a:buChar char="•"/>
              <a:defRPr sz="2800" kern="1200">
                <a:solidFill>
                  <a:srgbClr val="063A73"/>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rgbClr val="063A73"/>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rgbClr val="063A73"/>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rgbClr val="063A73"/>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rgbClr val="063A73"/>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endParaRPr lang="en-US" sz="3200" dirty="0">
              <a:solidFill>
                <a:srgbClr val="1A3260"/>
              </a:solidFill>
              <a:latin typeface="Calibri" panose="020F0502020204030204" pitchFamily="34" charset="0"/>
            </a:endParaRPr>
          </a:p>
        </p:txBody>
      </p:sp>
      <p:pic>
        <p:nvPicPr>
          <p:cNvPr id="11" name="Picture 6"/>
          <p:cNvPicPr>
            <a:picLocks noChangeAspect="1" noChangeArrowheads="1"/>
          </p:cNvPicPr>
          <p:nvPr/>
        </p:nvPicPr>
        <p:blipFill>
          <a:blip r:embed="rId3"/>
          <a:srcRect/>
          <a:stretch>
            <a:fillRect/>
          </a:stretch>
        </p:blipFill>
        <p:spPr bwMode="auto">
          <a:xfrm>
            <a:off x="2444440" y="3345872"/>
            <a:ext cx="7820611" cy="1662545"/>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a:t>What can you say about this image?</a:t>
            </a:r>
          </a:p>
        </p:txBody>
      </p:sp>
    </p:spTree>
    <p:extLst>
      <p:ext uri="{BB962C8B-B14F-4D97-AF65-F5344CB8AC3E}">
        <p14:creationId xmlns:p14="http://schemas.microsoft.com/office/powerpoint/2010/main" val="190039584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609600" y="2000251"/>
            <a:ext cx="10972800" cy="2301586"/>
          </a:xfrm>
          <a:prstGeom prst="rect">
            <a:avLst/>
          </a:prstGeom>
        </p:spPr>
        <p:txBody>
          <a:bodyPr vert="horz" lIns="91440" tIns="45721" rIns="91440" bIns="45721" rtlCol="0">
            <a:normAutofit/>
          </a:bodyPr>
          <a:lstStyle>
            <a:lvl1pPr marL="342900" indent="-342900" algn="l" defTabSz="457200" rtl="0" eaLnBrk="1" latinLnBrk="0" hangingPunct="1">
              <a:spcBef>
                <a:spcPct val="20000"/>
              </a:spcBef>
              <a:buFont typeface="Arial"/>
              <a:buChar char="•"/>
              <a:defRPr sz="2800" kern="1200">
                <a:solidFill>
                  <a:srgbClr val="063A73"/>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rgbClr val="063A73"/>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rgbClr val="063A73"/>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rgbClr val="063A73"/>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rgbClr val="063A73"/>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endParaRPr lang="en-US" sz="3200" dirty="0">
              <a:solidFill>
                <a:srgbClr val="1A3260"/>
              </a:solidFill>
              <a:latin typeface="Calibri" panose="020F0502020204030204" pitchFamily="34" charset="0"/>
            </a:endParaRPr>
          </a:p>
        </p:txBody>
      </p:sp>
      <p:pic>
        <p:nvPicPr>
          <p:cNvPr id="8" name="Picture 2" descr="C:\Users\Personal\AppData\Local\Microsoft\Windows\Temporary Internet Files\Content.Outlook\426UNIFF\Greenleaf logo.jpg"/>
          <p:cNvPicPr>
            <a:picLocks noChangeAspect="1" noChangeArrowheads="1"/>
          </p:cNvPicPr>
          <p:nvPr/>
        </p:nvPicPr>
        <p:blipFill rotWithShape="1">
          <a:blip r:embed="rId3">
            <a:extLst>
              <a:ext uri="{28A0092B-C50C-407E-A947-70E740481C1C}">
                <a14:useLocalDpi xmlns:a14="http://schemas.microsoft.com/office/drawing/2010/main" val="0"/>
              </a:ext>
            </a:extLst>
          </a:blip>
          <a:srcRect b="6106"/>
          <a:stretch/>
        </p:blipFill>
        <p:spPr bwMode="auto">
          <a:xfrm>
            <a:off x="4005852" y="2116682"/>
            <a:ext cx="3812373" cy="384713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title"/>
          </p:nvPr>
        </p:nvSpPr>
        <p:spPr/>
        <p:txBody>
          <a:bodyPr/>
          <a:lstStyle/>
          <a:p>
            <a:r>
              <a:rPr lang="en-US" dirty="0"/>
              <a:t>What can you say about this image?</a:t>
            </a:r>
          </a:p>
        </p:txBody>
      </p:sp>
    </p:spTree>
    <p:extLst>
      <p:ext uri="{BB962C8B-B14F-4D97-AF65-F5344CB8AC3E}">
        <p14:creationId xmlns:p14="http://schemas.microsoft.com/office/powerpoint/2010/main" val="60411610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609600" y="2000251"/>
            <a:ext cx="10972800" cy="2850706"/>
          </a:xfrm>
          <a:prstGeom prst="rect">
            <a:avLst/>
          </a:prstGeom>
        </p:spPr>
        <p:txBody>
          <a:bodyPr vert="horz" lIns="91440" tIns="45721" rIns="91440" bIns="45721" rtlCol="0">
            <a:normAutofit/>
          </a:bodyPr>
          <a:lstStyle>
            <a:lvl1pPr marL="342900" indent="-342900" algn="l" defTabSz="457200" rtl="0" eaLnBrk="1" latinLnBrk="0" hangingPunct="1">
              <a:spcBef>
                <a:spcPct val="20000"/>
              </a:spcBef>
              <a:buFont typeface="Arial"/>
              <a:buChar char="•"/>
              <a:defRPr sz="2800" kern="1200">
                <a:solidFill>
                  <a:srgbClr val="063A73"/>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rgbClr val="063A73"/>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rgbClr val="063A73"/>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rgbClr val="063A73"/>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rgbClr val="063A73"/>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endParaRPr lang="en-US" sz="3200" dirty="0">
              <a:solidFill>
                <a:srgbClr val="1A3260"/>
              </a:solidFill>
              <a:latin typeface="Calibri" panose="020F0502020204030204" pitchFamily="34" charset="0"/>
            </a:endParaRPr>
          </a:p>
        </p:txBody>
      </p:sp>
      <p:pic>
        <p:nvPicPr>
          <p:cNvPr id="6" name="Picture 2" descr="https://www.akronchildrens.org/image/ial/images/4336/4336_ima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6093" y="2518170"/>
            <a:ext cx="6662725" cy="32583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
        <p:nvSpPr>
          <p:cNvPr id="4" name="Title 3"/>
          <p:cNvSpPr>
            <a:spLocks noGrp="1"/>
          </p:cNvSpPr>
          <p:nvPr>
            <p:ph type="title"/>
          </p:nvPr>
        </p:nvSpPr>
        <p:spPr/>
        <p:txBody>
          <a:bodyPr/>
          <a:lstStyle/>
          <a:p>
            <a:r>
              <a:rPr lang="en-US" dirty="0"/>
              <a:t>What can you say about this image?</a:t>
            </a:r>
          </a:p>
        </p:txBody>
      </p:sp>
    </p:spTree>
    <p:extLst>
      <p:ext uri="{BB962C8B-B14F-4D97-AF65-F5344CB8AC3E}">
        <p14:creationId xmlns:p14="http://schemas.microsoft.com/office/powerpoint/2010/main" val="221546907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10"/>
          </p:nvPr>
        </p:nvSpPr>
        <p:spPr>
          <a:xfrm>
            <a:off x="648092" y="1761318"/>
            <a:ext cx="9401831" cy="4413250"/>
          </a:xfrm>
          <a:prstGeom prst="rect">
            <a:avLst/>
          </a:prstGeom>
        </p:spPr>
        <p:txBody>
          <a:bodyPr>
            <a:noAutofit/>
          </a:bodyPr>
          <a:lstStyle/>
          <a:p>
            <a:pPr lvl="0">
              <a:buNone/>
            </a:pPr>
            <a:r>
              <a:rPr lang="en-US" sz="3200" b="1" dirty="0">
                <a:solidFill>
                  <a:srgbClr val="767171"/>
                </a:solidFill>
              </a:rPr>
              <a:t>How to take the test:</a:t>
            </a:r>
          </a:p>
          <a:p>
            <a:pPr marL="348838" lvl="1">
              <a:spcBef>
                <a:spcPts val="0"/>
              </a:spcBef>
              <a:buFont typeface="Wingdings" pitchFamily="2" charset="2"/>
              <a:buChar char="§"/>
            </a:pPr>
            <a:r>
              <a:rPr lang="en-US" sz="2800" dirty="0">
                <a:solidFill>
                  <a:srgbClr val="767171"/>
                </a:solidFill>
              </a:rPr>
              <a:t>On a new page in your notebook:</a:t>
            </a:r>
          </a:p>
          <a:p>
            <a:pPr marL="748868" lvl="2">
              <a:spcBef>
                <a:spcPts val="0"/>
              </a:spcBef>
              <a:buFont typeface="Wingdings" pitchFamily="2" charset="2"/>
              <a:buChar char="§"/>
            </a:pPr>
            <a:r>
              <a:rPr lang="en-US" sz="2400" dirty="0">
                <a:solidFill>
                  <a:srgbClr val="767171"/>
                </a:solidFill>
              </a:rPr>
              <a:t>Write your name at the top</a:t>
            </a:r>
          </a:p>
          <a:p>
            <a:pPr marL="748868" lvl="2">
              <a:spcBef>
                <a:spcPts val="0"/>
              </a:spcBef>
              <a:buFont typeface="Wingdings" pitchFamily="2" charset="2"/>
              <a:buChar char="§"/>
            </a:pPr>
            <a:r>
              <a:rPr lang="en-US" sz="2400" dirty="0">
                <a:solidFill>
                  <a:srgbClr val="767171"/>
                </a:solidFill>
              </a:rPr>
              <a:t>Write 1 to 5 in your notebook </a:t>
            </a:r>
            <a:endParaRPr lang="en-US" sz="3200" dirty="0">
              <a:solidFill>
                <a:srgbClr val="767171"/>
              </a:solidFill>
            </a:endParaRPr>
          </a:p>
          <a:p>
            <a:pPr marL="348838" lvl="1">
              <a:buFont typeface="Wingdings" pitchFamily="2" charset="2"/>
              <a:buChar char="§"/>
            </a:pPr>
            <a:r>
              <a:rPr lang="en-US" sz="2800" dirty="0">
                <a:solidFill>
                  <a:srgbClr val="767171"/>
                </a:solidFill>
              </a:rPr>
              <a:t>Some questions are multiple choice.</a:t>
            </a:r>
          </a:p>
          <a:p>
            <a:pPr marL="348838" lvl="1">
              <a:spcBef>
                <a:spcPts val="0"/>
              </a:spcBef>
              <a:buFont typeface="Wingdings" pitchFamily="2" charset="2"/>
              <a:buChar char="§"/>
            </a:pPr>
            <a:r>
              <a:rPr lang="en-US" sz="2800" dirty="0">
                <a:solidFill>
                  <a:srgbClr val="767171"/>
                </a:solidFill>
              </a:rPr>
              <a:t>Some questions are True or False.</a:t>
            </a:r>
          </a:p>
          <a:p>
            <a:pPr marL="348838" lvl="1">
              <a:spcBef>
                <a:spcPts val="0"/>
              </a:spcBef>
              <a:buFont typeface="Wingdings" pitchFamily="2" charset="2"/>
              <a:buChar char="§"/>
            </a:pPr>
            <a:r>
              <a:rPr lang="en-US" sz="2800" dirty="0">
                <a:solidFill>
                  <a:srgbClr val="767171"/>
                </a:solidFill>
              </a:rPr>
              <a:t>Write the correct word, letter or true/false next to each number</a:t>
            </a:r>
          </a:p>
          <a:p>
            <a:pPr marL="348838" lvl="1">
              <a:spcBef>
                <a:spcPts val="0"/>
              </a:spcBef>
              <a:buNone/>
            </a:pPr>
            <a:endParaRPr lang="en-US" sz="1050" dirty="0">
              <a:solidFill>
                <a:srgbClr val="767171"/>
              </a:solidFill>
            </a:endParaRPr>
          </a:p>
          <a:p>
            <a:pPr marL="348838" lvl="1">
              <a:spcBef>
                <a:spcPts val="0"/>
              </a:spcBef>
              <a:buNone/>
            </a:pPr>
            <a:r>
              <a:rPr lang="en-US" sz="2800" dirty="0">
                <a:solidFill>
                  <a:srgbClr val="767171"/>
                </a:solidFill>
              </a:rPr>
              <a:t>It is OK to use your </a:t>
            </a:r>
            <a:r>
              <a:rPr lang="en-US" sz="2800" b="1" dirty="0">
                <a:solidFill>
                  <a:srgbClr val="8CC738"/>
                </a:solidFill>
              </a:rPr>
              <a:t>Sick Child Guide </a:t>
            </a:r>
            <a:r>
              <a:rPr lang="en-US" sz="2800" dirty="0">
                <a:solidFill>
                  <a:srgbClr val="767171"/>
                </a:solidFill>
              </a:rPr>
              <a:t>to find the information.</a:t>
            </a:r>
          </a:p>
          <a:p>
            <a:pPr marL="348838" lvl="1">
              <a:spcBef>
                <a:spcPts val="0"/>
              </a:spcBef>
              <a:buNone/>
            </a:pPr>
            <a:r>
              <a:rPr lang="en-US" sz="2800" dirty="0">
                <a:solidFill>
                  <a:srgbClr val="767171"/>
                </a:solidFill>
              </a:rPr>
              <a:t>You have </a:t>
            </a:r>
            <a:r>
              <a:rPr lang="en-US" sz="2800" u="sng" dirty="0">
                <a:solidFill>
                  <a:srgbClr val="767171"/>
                </a:solidFill>
              </a:rPr>
              <a:t>10 minutes</a:t>
            </a:r>
            <a:r>
              <a:rPr lang="en-US" sz="2800" dirty="0">
                <a:solidFill>
                  <a:srgbClr val="767171"/>
                </a:solidFill>
              </a:rPr>
              <a:t> to answer as many questions as you can</a:t>
            </a:r>
            <a:r>
              <a:rPr lang="en-US" sz="2400" b="1" dirty="0">
                <a:solidFill>
                  <a:srgbClr val="342155"/>
                </a:solidFill>
              </a:rPr>
              <a:t>.</a:t>
            </a:r>
          </a:p>
        </p:txBody>
      </p:sp>
      <p:sp>
        <p:nvSpPr>
          <p:cNvPr id="3" name="Title 2"/>
          <p:cNvSpPr>
            <a:spLocks noGrp="1"/>
          </p:cNvSpPr>
          <p:nvPr>
            <p:ph type="title"/>
          </p:nvPr>
        </p:nvSpPr>
        <p:spPr/>
        <p:txBody>
          <a:bodyPr/>
          <a:lstStyle/>
          <a:p>
            <a:r>
              <a:rPr lang="en-US" dirty="0"/>
              <a:t>Day 2 Quiz</a:t>
            </a:r>
          </a:p>
        </p:txBody>
      </p:sp>
      <p:pic>
        <p:nvPicPr>
          <p:cNvPr id="4" name="Picture 3"/>
          <p:cNvPicPr>
            <a:picLocks noChangeAspect="1"/>
          </p:cNvPicPr>
          <p:nvPr/>
        </p:nvPicPr>
        <p:blipFill>
          <a:blip r:embed="rId3"/>
          <a:stretch>
            <a:fillRect/>
          </a:stretch>
        </p:blipFill>
        <p:spPr>
          <a:xfrm>
            <a:off x="8066735" y="1146546"/>
            <a:ext cx="3289300" cy="2463800"/>
          </a:xfrm>
          <a:prstGeom prst="rect">
            <a:avLst/>
          </a:prstGeom>
        </p:spPr>
      </p:pic>
    </p:spTree>
    <p:extLst>
      <p:ext uri="{BB962C8B-B14F-4D97-AF65-F5344CB8AC3E}">
        <p14:creationId xmlns:p14="http://schemas.microsoft.com/office/powerpoint/2010/main" val="109147529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prstGeom prst="rect">
            <a:avLst/>
          </a:prstGeom>
        </p:spPr>
        <p:txBody>
          <a:bodyPr/>
          <a:lstStyle/>
          <a:p>
            <a:pPr marL="0" indent="0" algn="ctr">
              <a:buNone/>
            </a:pPr>
            <a:r>
              <a:rPr lang="en-US" sz="3600" b="1" dirty="0">
                <a:solidFill>
                  <a:schemeClr val="bg1"/>
                </a:solidFill>
                <a:latin typeface="Calibri" panose="020F0502020204030204" pitchFamily="34" charset="0"/>
              </a:rPr>
              <a:t>DAY 2 TEST QUESTIONS</a:t>
            </a:r>
          </a:p>
        </p:txBody>
      </p:sp>
      <p:sp>
        <p:nvSpPr>
          <p:cNvPr id="5" name="Title 4"/>
          <p:cNvSpPr>
            <a:spLocks noGrp="1"/>
          </p:cNvSpPr>
          <p:nvPr>
            <p:ph type="title"/>
          </p:nvPr>
        </p:nvSpPr>
        <p:spPr/>
        <p:txBody>
          <a:bodyPr/>
          <a:lstStyle/>
          <a:p>
            <a:r>
              <a:rPr lang="en-US" dirty="0"/>
              <a:t>Day 2 Quiz</a:t>
            </a:r>
          </a:p>
        </p:txBody>
      </p:sp>
      <p:sp>
        <p:nvSpPr>
          <p:cNvPr id="3" name="Text Placeholder 2"/>
          <p:cNvSpPr>
            <a:spLocks noGrp="1"/>
          </p:cNvSpPr>
          <p:nvPr>
            <p:ph type="body" sz="quarter" idx="4294967295"/>
          </p:nvPr>
        </p:nvSpPr>
        <p:spPr>
          <a:xfrm>
            <a:off x="341313" y="1495928"/>
            <a:ext cx="11850687" cy="4440238"/>
          </a:xfrm>
          <a:prstGeom prst="rect">
            <a:avLst/>
          </a:prstGeom>
        </p:spPr>
        <p:txBody>
          <a:bodyPr>
            <a:noAutofit/>
          </a:bodyPr>
          <a:lstStyle/>
          <a:p>
            <a:pPr>
              <a:spcBef>
                <a:spcPts val="0"/>
              </a:spcBef>
              <a:spcAft>
                <a:spcPts val="0"/>
              </a:spcAft>
              <a:buClr>
                <a:srgbClr val="002060"/>
              </a:buClr>
              <a:buSzPct val="100000"/>
              <a:buFont typeface="+mj-lt"/>
              <a:buAutoNum type="arabicPeriod"/>
            </a:pPr>
            <a:r>
              <a:rPr lang="en-US" dirty="0">
                <a:solidFill>
                  <a:srgbClr val="767171"/>
                </a:solidFill>
                <a:latin typeface="Calibri" panose="020F0502020204030204" pitchFamily="34" charset="0"/>
              </a:rPr>
              <a:t>Malaria is caused by a mosquito and spread by a parasite.  T or F</a:t>
            </a:r>
          </a:p>
          <a:p>
            <a:pPr>
              <a:spcBef>
                <a:spcPts val="0"/>
              </a:spcBef>
              <a:spcAft>
                <a:spcPts val="0"/>
              </a:spcAft>
              <a:buClr>
                <a:srgbClr val="002060"/>
              </a:buClr>
              <a:buSzPct val="100000"/>
              <a:buFont typeface="+mj-lt"/>
              <a:buAutoNum type="arabicPeriod"/>
            </a:pPr>
            <a:r>
              <a:rPr lang="en-US" dirty="0">
                <a:solidFill>
                  <a:srgbClr val="767171"/>
                </a:solidFill>
                <a:latin typeface="Calibri" panose="020F0502020204030204" pitchFamily="34" charset="0"/>
              </a:rPr>
              <a:t>What 3 symptoms do you check for all sick children? </a:t>
            </a:r>
          </a:p>
          <a:p>
            <a:pPr>
              <a:spcBef>
                <a:spcPts val="0"/>
              </a:spcBef>
              <a:spcAft>
                <a:spcPts val="0"/>
              </a:spcAft>
              <a:buClr>
                <a:srgbClr val="002060"/>
              </a:buClr>
              <a:buSzPct val="100000"/>
              <a:buFont typeface="+mj-lt"/>
              <a:buAutoNum type="arabicPeriod"/>
            </a:pPr>
            <a:r>
              <a:rPr lang="en-US" dirty="0">
                <a:solidFill>
                  <a:srgbClr val="767171"/>
                </a:solidFill>
                <a:latin typeface="Calibri" panose="020F0502020204030204" pitchFamily="34" charset="0"/>
              </a:rPr>
              <a:t>This malaria test is:</a:t>
            </a:r>
          </a:p>
          <a:p>
            <a:pPr marL="914354" lvl="1" indent="-457177">
              <a:spcBef>
                <a:spcPts val="0"/>
              </a:spcBef>
              <a:spcAft>
                <a:spcPts val="0"/>
              </a:spcAft>
              <a:buClr>
                <a:srgbClr val="002060"/>
              </a:buClr>
              <a:buSzPct val="100000"/>
              <a:buFont typeface="+mj-lt"/>
              <a:buAutoNum type="alphaLcPeriod"/>
            </a:pPr>
            <a:r>
              <a:rPr lang="en-US" sz="2800" dirty="0">
                <a:solidFill>
                  <a:srgbClr val="767171"/>
                </a:solidFill>
                <a:latin typeface="Calibri" panose="020F0502020204030204" pitchFamily="34" charset="0"/>
              </a:rPr>
              <a:t>Positive </a:t>
            </a:r>
          </a:p>
          <a:p>
            <a:pPr marL="914354" lvl="1" indent="-457177">
              <a:spcBef>
                <a:spcPts val="0"/>
              </a:spcBef>
              <a:spcAft>
                <a:spcPts val="0"/>
              </a:spcAft>
              <a:buClr>
                <a:srgbClr val="002060"/>
              </a:buClr>
              <a:buSzPct val="100000"/>
              <a:buFont typeface="+mj-lt"/>
              <a:buAutoNum type="alphaLcPeriod"/>
            </a:pPr>
            <a:r>
              <a:rPr lang="en-US" sz="2800" dirty="0">
                <a:solidFill>
                  <a:srgbClr val="767171"/>
                </a:solidFill>
                <a:latin typeface="Calibri" panose="020F0502020204030204" pitchFamily="34" charset="0"/>
              </a:rPr>
              <a:t>Negative </a:t>
            </a:r>
          </a:p>
          <a:p>
            <a:pPr marL="914354" lvl="1" indent="-457177">
              <a:spcBef>
                <a:spcPts val="0"/>
              </a:spcBef>
              <a:spcAft>
                <a:spcPts val="0"/>
              </a:spcAft>
              <a:buClr>
                <a:srgbClr val="002060"/>
              </a:buClr>
              <a:buSzPct val="100000"/>
              <a:buFont typeface="+mj-lt"/>
              <a:buAutoNum type="alphaLcPeriod"/>
            </a:pPr>
            <a:r>
              <a:rPr lang="en-US" sz="2800" dirty="0">
                <a:solidFill>
                  <a:srgbClr val="767171"/>
                </a:solidFill>
                <a:latin typeface="Calibri" panose="020F0502020204030204" pitchFamily="34" charset="0"/>
              </a:rPr>
              <a:t>Invalid</a:t>
            </a:r>
          </a:p>
          <a:p>
            <a:pPr>
              <a:spcBef>
                <a:spcPts val="0"/>
              </a:spcBef>
              <a:spcAft>
                <a:spcPts val="0"/>
              </a:spcAft>
              <a:buClr>
                <a:srgbClr val="002060"/>
              </a:buClr>
              <a:buSzPct val="100000"/>
              <a:buFont typeface="+mj-lt"/>
              <a:buAutoNum type="arabicPeriod"/>
            </a:pPr>
            <a:r>
              <a:rPr lang="en-US" dirty="0">
                <a:solidFill>
                  <a:srgbClr val="767171"/>
                </a:solidFill>
                <a:latin typeface="Calibri" panose="020F0502020204030204" pitchFamily="34" charset="0"/>
              </a:rPr>
              <a:t>For fever for 7 days or more, what do you do? </a:t>
            </a:r>
          </a:p>
          <a:p>
            <a:pPr marL="781200" lvl="1" indent="-457200">
              <a:spcBef>
                <a:spcPts val="0"/>
              </a:spcBef>
              <a:spcAft>
                <a:spcPts val="0"/>
              </a:spcAft>
              <a:buClr>
                <a:srgbClr val="002060"/>
              </a:buClr>
              <a:buSzPct val="100000"/>
              <a:buFont typeface="+mj-lt"/>
              <a:buAutoNum type="alphaLcPeriod"/>
            </a:pPr>
            <a:r>
              <a:rPr lang="en-US" sz="2800" dirty="0">
                <a:solidFill>
                  <a:srgbClr val="767171"/>
                </a:solidFill>
                <a:latin typeface="Calibri" panose="020F0502020204030204" pitchFamily="34" charset="0"/>
              </a:rPr>
              <a:t>Treat</a:t>
            </a:r>
          </a:p>
          <a:p>
            <a:pPr marL="781200" lvl="1" indent="-457200">
              <a:spcBef>
                <a:spcPts val="0"/>
              </a:spcBef>
              <a:spcAft>
                <a:spcPts val="0"/>
              </a:spcAft>
              <a:buClr>
                <a:srgbClr val="002060"/>
              </a:buClr>
              <a:buSzPct val="100000"/>
              <a:buFont typeface="+mj-lt"/>
              <a:buAutoNum type="alphaLcPeriod"/>
            </a:pPr>
            <a:r>
              <a:rPr lang="en-US" sz="2800" dirty="0">
                <a:solidFill>
                  <a:srgbClr val="767171"/>
                </a:solidFill>
                <a:latin typeface="Calibri" panose="020F0502020204030204" pitchFamily="34" charset="0"/>
              </a:rPr>
              <a:t>Treat and Refer</a:t>
            </a:r>
          </a:p>
          <a:p>
            <a:pPr marL="781200" lvl="1" indent="-457200">
              <a:spcBef>
                <a:spcPts val="0"/>
              </a:spcBef>
              <a:spcAft>
                <a:spcPts val="0"/>
              </a:spcAft>
              <a:buClr>
                <a:srgbClr val="002060"/>
              </a:buClr>
              <a:buSzPct val="100000"/>
              <a:buFont typeface="+mj-lt"/>
              <a:buAutoNum type="alphaLcPeriod"/>
            </a:pPr>
            <a:r>
              <a:rPr lang="en-US" sz="2800" dirty="0">
                <a:solidFill>
                  <a:srgbClr val="767171"/>
                </a:solidFill>
                <a:latin typeface="Calibri" panose="020F0502020204030204" pitchFamily="34" charset="0"/>
              </a:rPr>
              <a:t>Refer</a:t>
            </a:r>
          </a:p>
          <a:p>
            <a:pPr>
              <a:spcBef>
                <a:spcPts val="0"/>
              </a:spcBef>
              <a:spcAft>
                <a:spcPts val="0"/>
              </a:spcAft>
              <a:buClr>
                <a:srgbClr val="002060"/>
              </a:buClr>
              <a:buSzPct val="100000"/>
              <a:buFont typeface="+mj-lt"/>
              <a:buAutoNum type="arabicPeriod"/>
            </a:pPr>
            <a:r>
              <a:rPr lang="en-US" dirty="0">
                <a:solidFill>
                  <a:srgbClr val="767171"/>
                </a:solidFill>
                <a:latin typeface="Calibri" panose="020F0502020204030204" pitchFamily="34" charset="0"/>
              </a:rPr>
              <a:t>What is correct treatment and dosage for a 6 months old child with a positive RDT and no danger signs? </a:t>
            </a:r>
          </a:p>
        </p:txBody>
      </p:sp>
      <p:pic>
        <p:nvPicPr>
          <p:cNvPr id="6" name="Picture 3"/>
          <p:cNvPicPr>
            <a:picLocks noChangeAspect="1" noChangeArrowheads="1"/>
          </p:cNvPicPr>
          <p:nvPr/>
        </p:nvPicPr>
        <p:blipFill>
          <a:blip r:embed="rId3"/>
          <a:srcRect/>
          <a:stretch>
            <a:fillRect/>
          </a:stretch>
        </p:blipFill>
        <p:spPr bwMode="auto">
          <a:xfrm>
            <a:off x="3565192" y="2868251"/>
            <a:ext cx="3927363" cy="814861"/>
          </a:xfrm>
          <a:prstGeom prst="rect">
            <a:avLst/>
          </a:prstGeom>
          <a:noFill/>
          <a:ln w="9525">
            <a:noFill/>
            <a:miter lim="800000"/>
            <a:headEnd/>
            <a:tailEnd/>
          </a:ln>
        </p:spPr>
      </p:pic>
      <p:sp>
        <p:nvSpPr>
          <p:cNvPr id="7" name="Rounded Rectangle 6"/>
          <p:cNvSpPr/>
          <p:nvPr/>
        </p:nvSpPr>
        <p:spPr>
          <a:xfrm>
            <a:off x="8878893" y="2685344"/>
            <a:ext cx="2690302" cy="2189213"/>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800" b="1" dirty="0">
                <a:solidFill>
                  <a:srgbClr val="1B2F7F"/>
                </a:solidFill>
              </a:rPr>
              <a:t>Good Luck!</a:t>
            </a:r>
          </a:p>
        </p:txBody>
      </p:sp>
    </p:spTree>
    <p:extLst>
      <p:ext uri="{BB962C8B-B14F-4D97-AF65-F5344CB8AC3E}">
        <p14:creationId xmlns:p14="http://schemas.microsoft.com/office/powerpoint/2010/main" val="199543903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loud Callout 4"/>
          <p:cNvSpPr/>
          <p:nvPr/>
        </p:nvSpPr>
        <p:spPr>
          <a:xfrm>
            <a:off x="4046436" y="1514135"/>
            <a:ext cx="6854101" cy="2983998"/>
          </a:xfrm>
          <a:prstGeom prst="cloudCallout">
            <a:avLst>
              <a:gd name="adj1" fmla="val -42871"/>
              <a:gd name="adj2" fmla="val 59121"/>
            </a:avLst>
          </a:prstGeom>
          <a:solidFill>
            <a:srgbClr val="8AC836"/>
          </a:solidFill>
          <a:ln w="50800" cap="flat" cmpd="sng" algn="ctr">
            <a:solidFill>
              <a:srgbClr val="8AC836"/>
            </a:solidFill>
            <a:prstDash val="solid"/>
          </a:ln>
          <a:effectLst/>
        </p:spPr>
        <p:txBody>
          <a:bodyPr anchor="ctr"/>
          <a:lstStyle/>
          <a:p>
            <a:pPr defTabSz="457200">
              <a:defRPr/>
            </a:pPr>
            <a:endParaRPr lang="en-US" sz="2000" kern="0" dirty="0">
              <a:solidFill>
                <a:srgbClr val="006E2E"/>
              </a:solidFill>
            </a:endParaRPr>
          </a:p>
        </p:txBody>
      </p:sp>
      <p:sp>
        <p:nvSpPr>
          <p:cNvPr id="6" name="Oval 2"/>
          <p:cNvSpPr txBox="1">
            <a:spLocks noChangeArrowheads="1"/>
          </p:cNvSpPr>
          <p:nvPr/>
        </p:nvSpPr>
        <p:spPr bwMode="auto">
          <a:xfrm>
            <a:off x="4723657" y="1733104"/>
            <a:ext cx="5515439" cy="2916581"/>
          </a:xfrm>
          <a:prstGeom prst="ellipse">
            <a:avLst/>
          </a:prstGeom>
          <a:noFill/>
          <a:ln w="9525">
            <a:noFill/>
            <a:round/>
            <a:headEnd/>
            <a:tailEnd/>
          </a:ln>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2"/>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2"/>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2"/>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2"/>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2"/>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buFont typeface="Arial"/>
              <a:buNone/>
              <a:defRPr/>
            </a:pPr>
            <a:r>
              <a:rPr lang="en-US" sz="5400" b="1" dirty="0">
                <a:ln>
                  <a:solidFill>
                    <a:srgbClr val="179BDF">
                      <a:shade val="50000"/>
                    </a:srgbClr>
                  </a:solidFill>
                </a:ln>
                <a:solidFill>
                  <a:srgbClr val="1B2F7F"/>
                </a:solidFill>
              </a:rPr>
              <a:t>YOU </a:t>
            </a:r>
            <a:r>
              <a:rPr lang="en-US" sz="5400" b="1" u="sng" dirty="0">
                <a:ln>
                  <a:solidFill>
                    <a:srgbClr val="179BDF">
                      <a:shade val="50000"/>
                    </a:srgbClr>
                  </a:solidFill>
                </a:ln>
                <a:solidFill>
                  <a:srgbClr val="1B2F7F"/>
                </a:solidFill>
              </a:rPr>
              <a:t>CAN</a:t>
            </a:r>
          </a:p>
          <a:p>
            <a:pPr algn="ctr">
              <a:buFont typeface="Arial"/>
              <a:buNone/>
              <a:defRPr/>
            </a:pPr>
            <a:r>
              <a:rPr lang="en-US" sz="5400" b="1" dirty="0">
                <a:ln>
                  <a:solidFill>
                    <a:srgbClr val="179BDF">
                      <a:shade val="50000"/>
                    </a:srgbClr>
                  </a:solidFill>
                </a:ln>
                <a:solidFill>
                  <a:srgbClr val="1B2F7F"/>
                </a:solidFill>
              </a:rPr>
              <a:t>do this!</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7294" y="4649684"/>
            <a:ext cx="1967585" cy="1719542"/>
          </a:xfrm>
          <a:prstGeom prst="rect">
            <a:avLst/>
          </a:prstGeom>
        </p:spPr>
      </p:pic>
    </p:spTree>
    <p:extLst>
      <p:ext uri="{BB962C8B-B14F-4D97-AF65-F5344CB8AC3E}">
        <p14:creationId xmlns:p14="http://schemas.microsoft.com/office/powerpoint/2010/main" val="27429741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1"/>
            </p:custDataLst>
            <p:extLst>
              <p:ext uri="{D42A27DB-BD31-4B8C-83A1-F6EECF244321}">
                <p14:modId xmlns:p14="http://schemas.microsoft.com/office/powerpoint/2010/main" val="158138724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4" name="Object 3"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5" name="Title 4"/>
          <p:cNvSpPr>
            <a:spLocks noGrp="1"/>
          </p:cNvSpPr>
          <p:nvPr>
            <p:ph type="title"/>
          </p:nvPr>
        </p:nvSpPr>
        <p:spPr/>
        <p:txBody>
          <a:bodyPr>
            <a:noAutofit/>
          </a:bodyPr>
          <a:lstStyle/>
          <a:p>
            <a:r>
              <a:rPr lang="en-US" b="1" dirty="0">
                <a:solidFill>
                  <a:prstClr val="white"/>
                </a:solidFill>
                <a:latin typeface="Calibri" panose="020F0502020204030204" pitchFamily="34" charset="0"/>
              </a:rPr>
              <a:t>Training </a:t>
            </a:r>
            <a:r>
              <a:rPr lang="en-US" dirty="0">
                <a:solidFill>
                  <a:prstClr val="white"/>
                </a:solidFill>
                <a:latin typeface="Calibri" panose="020F0502020204030204" pitchFamily="34" charset="0"/>
              </a:rPr>
              <a:t>a</a:t>
            </a:r>
            <a:r>
              <a:rPr lang="en-US" b="1" dirty="0">
                <a:solidFill>
                  <a:prstClr val="white"/>
                </a:solidFill>
                <a:latin typeface="Calibri" panose="020F0502020204030204" pitchFamily="34" charset="0"/>
              </a:rPr>
              <a:t>genda </a:t>
            </a:r>
            <a:r>
              <a:rPr lang="en-US" dirty="0">
                <a:solidFill>
                  <a:prstClr val="white"/>
                </a:solidFill>
                <a:latin typeface="Calibri" panose="020F0502020204030204" pitchFamily="34" charset="0"/>
              </a:rPr>
              <a:t>r</a:t>
            </a:r>
            <a:r>
              <a:rPr lang="en-US" b="1" dirty="0">
                <a:solidFill>
                  <a:prstClr val="white"/>
                </a:solidFill>
                <a:latin typeface="Calibri" panose="020F0502020204030204" pitchFamily="34" charset="0"/>
              </a:rPr>
              <a:t>eview – Day 2</a:t>
            </a:r>
            <a:endParaRPr lang="en-US" b="1" dirty="0">
              <a:latin typeface="Calibri" panose="020F0502020204030204" pitchFamily="34" charset="0"/>
            </a:endParaRPr>
          </a:p>
        </p:txBody>
      </p:sp>
      <p:graphicFrame>
        <p:nvGraphicFramePr>
          <p:cNvPr id="3" name="Content Placeholder 2"/>
          <p:cNvGraphicFramePr>
            <a:graphicFrameLocks noGrp="1"/>
          </p:cNvGraphicFramePr>
          <p:nvPr>
            <p:ph idx="4294967295"/>
            <p:extLst>
              <p:ext uri="{D42A27DB-BD31-4B8C-83A1-F6EECF244321}">
                <p14:modId xmlns:p14="http://schemas.microsoft.com/office/powerpoint/2010/main" val="2378309761"/>
              </p:ext>
            </p:extLst>
          </p:nvPr>
        </p:nvGraphicFramePr>
        <p:xfrm>
          <a:off x="439393" y="1276177"/>
          <a:ext cx="3465290" cy="3870974"/>
        </p:xfrm>
        <a:graphic>
          <a:graphicData uri="http://schemas.openxmlformats.org/drawingml/2006/table">
            <a:tbl>
              <a:tblPr firstRow="1" bandRow="1">
                <a:tableStyleId>{93296810-A885-4BE3-A3E7-6D5BEEA58F35}</a:tableStyleId>
              </a:tblPr>
              <a:tblGrid>
                <a:gridCol w="3465290">
                  <a:extLst>
                    <a:ext uri="{9D8B030D-6E8A-4147-A177-3AD203B41FA5}">
                      <a16:colId xmlns:a16="http://schemas.microsoft.com/office/drawing/2014/main" val="20000"/>
                    </a:ext>
                  </a:extLst>
                </a:gridCol>
              </a:tblGrid>
              <a:tr h="369649">
                <a:tc>
                  <a:txBody>
                    <a:bodyPr/>
                    <a:lstStyle/>
                    <a:p>
                      <a:pPr algn="ctr"/>
                      <a:r>
                        <a:rPr lang="en-US" sz="2000" dirty="0"/>
                        <a:t>DAY 1</a:t>
                      </a:r>
                      <a:endParaRPr lang="en-US" sz="2000" b="1" dirty="0">
                        <a:latin typeface="Calibri" panose="020F0502020204030204" pitchFamily="34" charset="0"/>
                      </a:endParaRPr>
                    </a:p>
                  </a:txBody>
                  <a:tcPr marL="125255" marR="125255" marT="45721" marB="45721"/>
                </a:tc>
                <a:extLst>
                  <a:ext uri="{0D108BD9-81ED-4DB2-BD59-A6C34878D82A}">
                    <a16:rowId xmlns:a16="http://schemas.microsoft.com/office/drawing/2014/main" val="10000"/>
                  </a:ext>
                </a:extLst>
              </a:tr>
              <a:tr h="369650">
                <a:tc>
                  <a:txBody>
                    <a:bodyPr/>
                    <a:lstStyle/>
                    <a:p>
                      <a:r>
                        <a:rPr lang="en-US" sz="1600" dirty="0"/>
                        <a:t>Course Introduction – Getting Started</a:t>
                      </a:r>
                    </a:p>
                    <a:p>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1"/>
                  </a:ext>
                </a:extLst>
              </a:tr>
              <a:tr h="312781">
                <a:tc>
                  <a:txBody>
                    <a:bodyPr/>
                    <a:lstStyle/>
                    <a:p>
                      <a:r>
                        <a:rPr lang="en-US" sz="1600" dirty="0"/>
                        <a:t>Overview to</a:t>
                      </a:r>
                      <a:r>
                        <a:rPr lang="en-US" sz="1600" baseline="0" dirty="0"/>
                        <a:t> the Sick Child Guide</a:t>
                      </a:r>
                    </a:p>
                    <a:p>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2"/>
                  </a:ext>
                </a:extLst>
              </a:tr>
              <a:tr h="369650">
                <a:tc>
                  <a:txBody>
                    <a:bodyPr/>
                    <a:lstStyle/>
                    <a:p>
                      <a:r>
                        <a:rPr lang="en-US" sz="1600" dirty="0"/>
                        <a:t>How</a:t>
                      </a:r>
                      <a:r>
                        <a:rPr lang="en-US" sz="1600" baseline="0" dirty="0"/>
                        <a:t> to Use the Sick Child Guide</a:t>
                      </a:r>
                    </a:p>
                    <a:p>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3"/>
                  </a:ext>
                </a:extLst>
              </a:tr>
              <a:tr h="369650">
                <a:tc>
                  <a:txBody>
                    <a:bodyPr/>
                    <a:lstStyle/>
                    <a:p>
                      <a:r>
                        <a:rPr lang="en-US" sz="1600" b="0" dirty="0">
                          <a:solidFill>
                            <a:schemeClr val="dk1"/>
                          </a:solidFill>
                          <a:latin typeface="+mn-lt"/>
                        </a:rPr>
                        <a:t>Filling</a:t>
                      </a:r>
                      <a:r>
                        <a:rPr lang="en-US" sz="1600" b="0" baseline="0" dirty="0">
                          <a:solidFill>
                            <a:schemeClr val="dk1"/>
                          </a:solidFill>
                          <a:latin typeface="+mn-lt"/>
                        </a:rPr>
                        <a:t> out the Sick Child Register</a:t>
                      </a:r>
                    </a:p>
                    <a:p>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4"/>
                  </a:ext>
                </a:extLst>
              </a:tr>
              <a:tr h="3696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Making</a:t>
                      </a:r>
                      <a:r>
                        <a:rPr lang="en-US" sz="1600" baseline="0" dirty="0"/>
                        <a:t> Referrals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5"/>
                  </a:ext>
                </a:extLst>
              </a:tr>
              <a:tr h="369650">
                <a:tc>
                  <a:txBody>
                    <a:bodyPr/>
                    <a:lstStyle/>
                    <a:p>
                      <a:r>
                        <a:rPr lang="en-US" sz="1600" dirty="0"/>
                        <a:t>End</a:t>
                      </a:r>
                      <a:r>
                        <a:rPr lang="en-US" sz="1600" baseline="0" dirty="0"/>
                        <a:t> of the Day Activities</a:t>
                      </a:r>
                    </a:p>
                    <a:p>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6"/>
                  </a:ext>
                </a:extLst>
              </a:tr>
            </a:tbl>
          </a:graphicData>
        </a:graphic>
      </p:graphicFrame>
      <p:graphicFrame>
        <p:nvGraphicFramePr>
          <p:cNvPr id="7" name="Content Placeholder 2"/>
          <p:cNvGraphicFramePr>
            <a:graphicFrameLocks/>
          </p:cNvGraphicFramePr>
          <p:nvPr>
            <p:extLst>
              <p:ext uri="{D42A27DB-BD31-4B8C-83A1-F6EECF244321}">
                <p14:modId xmlns:p14="http://schemas.microsoft.com/office/powerpoint/2010/main" val="2506091071"/>
              </p:ext>
            </p:extLst>
          </p:nvPr>
        </p:nvGraphicFramePr>
        <p:xfrm>
          <a:off x="4307321" y="1266457"/>
          <a:ext cx="3465290" cy="3291852"/>
        </p:xfrm>
        <a:graphic>
          <a:graphicData uri="http://schemas.openxmlformats.org/drawingml/2006/table">
            <a:tbl>
              <a:tblPr firstRow="1" bandRow="1">
                <a:tableStyleId>{93296810-A885-4BE3-A3E7-6D5BEEA58F35}</a:tableStyleId>
              </a:tblPr>
              <a:tblGrid>
                <a:gridCol w="3465290">
                  <a:extLst>
                    <a:ext uri="{9D8B030D-6E8A-4147-A177-3AD203B41FA5}">
                      <a16:colId xmlns:a16="http://schemas.microsoft.com/office/drawing/2014/main" val="20000"/>
                    </a:ext>
                  </a:extLst>
                </a:gridCol>
              </a:tblGrid>
              <a:tr h="369649">
                <a:tc>
                  <a:txBody>
                    <a:bodyPr/>
                    <a:lstStyle/>
                    <a:p>
                      <a:pPr algn="ctr"/>
                      <a:r>
                        <a:rPr lang="en-US" sz="2000" dirty="0"/>
                        <a:t>DAY 2</a:t>
                      </a:r>
                      <a:endParaRPr lang="en-US" sz="2000" b="1" dirty="0">
                        <a:latin typeface="Calibri" panose="020F0502020204030204" pitchFamily="34" charset="0"/>
                      </a:endParaRPr>
                    </a:p>
                  </a:txBody>
                  <a:tcPr marL="125255" marR="125255" marT="45721" marB="45721"/>
                </a:tc>
                <a:extLst>
                  <a:ext uri="{0D108BD9-81ED-4DB2-BD59-A6C34878D82A}">
                    <a16:rowId xmlns:a16="http://schemas.microsoft.com/office/drawing/2014/main" val="10000"/>
                  </a:ext>
                </a:extLst>
              </a:tr>
              <a:tr h="3127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Malaria Overview</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1"/>
                  </a:ext>
                </a:extLst>
              </a:tr>
              <a:tr h="3696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Testing for Malaria using an RDT</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2"/>
                  </a:ext>
                </a:extLst>
              </a:tr>
              <a:tr h="38804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Malaria treatment</a:t>
                      </a:r>
                      <a:r>
                        <a:rPr lang="en-US" sz="1600" baseline="0" dirty="0"/>
                        <a:t> and referral</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3"/>
                  </a:ext>
                </a:extLst>
              </a:tr>
              <a:tr h="33749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aseline="0" dirty="0"/>
                        <a:t>Drug Shop Registration</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4"/>
                  </a:ext>
                </a:extLst>
              </a:tr>
              <a:tr h="312781">
                <a:tc>
                  <a:txBody>
                    <a:bodyPr/>
                    <a:lstStyle/>
                    <a:p>
                      <a:r>
                        <a:rPr lang="en-US" sz="1600" dirty="0"/>
                        <a:t>End of the Day Activities</a:t>
                      </a:r>
                    </a:p>
                    <a:p>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5"/>
                  </a:ext>
                </a:extLst>
              </a:tr>
            </a:tbl>
          </a:graphicData>
        </a:graphic>
      </p:graphicFrame>
      <p:graphicFrame>
        <p:nvGraphicFramePr>
          <p:cNvPr id="9" name="Content Placeholder 2"/>
          <p:cNvGraphicFramePr>
            <a:graphicFrameLocks/>
          </p:cNvGraphicFramePr>
          <p:nvPr>
            <p:extLst>
              <p:ext uri="{D42A27DB-BD31-4B8C-83A1-F6EECF244321}">
                <p14:modId xmlns:p14="http://schemas.microsoft.com/office/powerpoint/2010/main" val="3362136247"/>
              </p:ext>
            </p:extLst>
          </p:nvPr>
        </p:nvGraphicFramePr>
        <p:xfrm>
          <a:off x="8130938" y="1266458"/>
          <a:ext cx="3465290" cy="3870974"/>
        </p:xfrm>
        <a:graphic>
          <a:graphicData uri="http://schemas.openxmlformats.org/drawingml/2006/table">
            <a:tbl>
              <a:tblPr firstRow="1" bandRow="1">
                <a:tableStyleId>{93296810-A885-4BE3-A3E7-6D5BEEA58F35}</a:tableStyleId>
              </a:tblPr>
              <a:tblGrid>
                <a:gridCol w="3465290">
                  <a:extLst>
                    <a:ext uri="{9D8B030D-6E8A-4147-A177-3AD203B41FA5}">
                      <a16:colId xmlns:a16="http://schemas.microsoft.com/office/drawing/2014/main" val="20000"/>
                    </a:ext>
                  </a:extLst>
                </a:gridCol>
              </a:tblGrid>
              <a:tr h="369649">
                <a:tc>
                  <a:txBody>
                    <a:bodyPr/>
                    <a:lstStyle/>
                    <a:p>
                      <a:pPr algn="ctr"/>
                      <a:r>
                        <a:rPr lang="en-US" sz="2000" dirty="0"/>
                        <a:t>DAY 3</a:t>
                      </a:r>
                      <a:endParaRPr lang="en-US" sz="2000" b="1" dirty="0">
                        <a:latin typeface="Calibri" panose="020F0502020204030204" pitchFamily="34" charset="0"/>
                      </a:endParaRPr>
                    </a:p>
                  </a:txBody>
                  <a:tcPr marL="125255" marR="125255" marT="45721" marB="45721"/>
                </a:tc>
                <a:extLst>
                  <a:ext uri="{0D108BD9-81ED-4DB2-BD59-A6C34878D82A}">
                    <a16:rowId xmlns:a16="http://schemas.microsoft.com/office/drawing/2014/main" val="10000"/>
                  </a:ext>
                </a:extLst>
              </a:tr>
              <a:tr h="369650">
                <a:tc>
                  <a:txBody>
                    <a:bodyPr/>
                    <a:lstStyle/>
                    <a:p>
                      <a:r>
                        <a:rPr lang="en-US" sz="1600" dirty="0"/>
                        <a:t>Malaria Review</a:t>
                      </a:r>
                    </a:p>
                    <a:p>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1"/>
                  </a:ext>
                </a:extLst>
              </a:tr>
              <a:tr h="3127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Diarrhea</a:t>
                      </a:r>
                      <a:r>
                        <a:rPr lang="en-US" sz="1600" baseline="0" dirty="0"/>
                        <a:t> Overview</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2"/>
                  </a:ext>
                </a:extLst>
              </a:tr>
              <a:tr h="3696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Assessment and Treatment of Diarrhea</a:t>
                      </a:r>
                      <a:r>
                        <a:rPr lang="en-US" sz="1600" baseline="0" dirty="0"/>
                        <a:t> and Dehydration</a:t>
                      </a: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3"/>
                  </a:ext>
                </a:extLst>
              </a:tr>
              <a:tr h="3696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aseline="0" dirty="0"/>
                        <a:t>Home Care for Sick Children</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4"/>
                  </a:ext>
                </a:extLst>
              </a:tr>
              <a:tr h="33749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kern="1200" baseline="0" dirty="0">
                          <a:solidFill>
                            <a:schemeClr val="dk1"/>
                          </a:solidFill>
                          <a:latin typeface="+mn-lt"/>
                          <a:ea typeface="+mn-ea"/>
                          <a:cs typeface="+mn-cs"/>
                        </a:rPr>
                        <a:t>Wholesaler</a:t>
                      </a:r>
                      <a:r>
                        <a:rPr lang="en-US" sz="1600" b="1" baseline="0" dirty="0">
                          <a:solidFill>
                            <a:schemeClr val="tx2"/>
                          </a:solidFill>
                          <a:latin typeface="Calibri" panose="020F0502020204030204" pitchFamily="34" charset="0"/>
                        </a:rPr>
                        <a:t> </a:t>
                      </a:r>
                      <a:r>
                        <a:rPr lang="en-US" sz="1600" kern="1200" baseline="0" dirty="0">
                          <a:solidFill>
                            <a:schemeClr val="dk1"/>
                          </a:solidFill>
                          <a:latin typeface="+mn-lt"/>
                          <a:ea typeface="+mn-ea"/>
                          <a:cs typeface="+mn-cs"/>
                        </a:rPr>
                        <a:t>engagement</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kern="1200" baseline="0" dirty="0">
                        <a:solidFill>
                          <a:schemeClr val="dk1"/>
                        </a:solidFill>
                        <a:latin typeface="+mn-lt"/>
                        <a:ea typeface="+mn-ea"/>
                        <a:cs typeface="+mn-cs"/>
                      </a:endParaRPr>
                    </a:p>
                  </a:txBody>
                  <a:tcPr marL="125255" marR="125255" marT="45721" marB="45721"/>
                </a:tc>
                <a:extLst>
                  <a:ext uri="{0D108BD9-81ED-4DB2-BD59-A6C34878D82A}">
                    <a16:rowId xmlns:a16="http://schemas.microsoft.com/office/drawing/2014/main" val="10005"/>
                  </a:ext>
                </a:extLst>
              </a:tr>
              <a:tr h="33749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kern="1200" baseline="0" dirty="0">
                          <a:solidFill>
                            <a:schemeClr val="dk1"/>
                          </a:solidFill>
                          <a:latin typeface="+mn-lt"/>
                          <a:ea typeface="+mn-ea"/>
                          <a:cs typeface="+mn-cs"/>
                        </a:rPr>
                        <a:t>Preparing</a:t>
                      </a:r>
                      <a:r>
                        <a:rPr lang="en-US" sz="1600" b="1" dirty="0">
                          <a:solidFill>
                            <a:schemeClr val="tx2"/>
                          </a:solidFill>
                          <a:latin typeface="Calibri" panose="020F0502020204030204" pitchFamily="34" charset="0"/>
                        </a:rPr>
                        <a:t> </a:t>
                      </a:r>
                      <a:r>
                        <a:rPr lang="en-US" sz="1600" kern="1200" baseline="0" dirty="0">
                          <a:solidFill>
                            <a:schemeClr val="dk1"/>
                          </a:solidFill>
                          <a:latin typeface="+mn-lt"/>
                          <a:ea typeface="+mn-ea"/>
                          <a:cs typeface="+mn-cs"/>
                        </a:rPr>
                        <a:t>for a mentor visit</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kern="1200" baseline="0" dirty="0">
                        <a:solidFill>
                          <a:schemeClr val="dk1"/>
                        </a:solidFill>
                        <a:latin typeface="+mn-lt"/>
                        <a:ea typeface="+mn-ea"/>
                        <a:cs typeface="+mn-cs"/>
                      </a:endParaRPr>
                    </a:p>
                  </a:txBody>
                  <a:tcPr marL="125255" marR="125255" marT="45721" marB="45721"/>
                </a:tc>
                <a:extLst>
                  <a:ext uri="{0D108BD9-81ED-4DB2-BD59-A6C34878D82A}">
                    <a16:rowId xmlns:a16="http://schemas.microsoft.com/office/drawing/2014/main" val="10006"/>
                  </a:ext>
                </a:extLst>
              </a:tr>
            </a:tbl>
          </a:graphicData>
        </a:graphic>
      </p:graphicFrame>
      <p:sp>
        <p:nvSpPr>
          <p:cNvPr id="2" name="Rectangle 1"/>
          <p:cNvSpPr/>
          <p:nvPr/>
        </p:nvSpPr>
        <p:spPr>
          <a:xfrm>
            <a:off x="4298836" y="1292580"/>
            <a:ext cx="3478439" cy="3868229"/>
          </a:xfrm>
          <a:prstGeom prst="rect">
            <a:avLst/>
          </a:prstGeom>
          <a:noFill/>
          <a:ln w="5715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682902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Title Slid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2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4825</TotalTime>
  <Words>11215</Words>
  <Application>Microsoft Office PowerPoint</Application>
  <PresentationFormat>Widescreen</PresentationFormat>
  <Paragraphs>1534</Paragraphs>
  <Slides>88</Slides>
  <Notes>85</Notes>
  <HiddenSlides>0</HiddenSlides>
  <MMClips>0</MMClips>
  <ScaleCrop>false</ScaleCrop>
  <HeadingPairs>
    <vt:vector size="8" baseType="variant">
      <vt:variant>
        <vt:lpstr>Fonts Used</vt:lpstr>
      </vt:variant>
      <vt:variant>
        <vt:i4>11</vt:i4>
      </vt:variant>
      <vt:variant>
        <vt:lpstr>Theme</vt:lpstr>
      </vt:variant>
      <vt:variant>
        <vt:i4>13</vt:i4>
      </vt:variant>
      <vt:variant>
        <vt:lpstr>Embedded OLE Servers</vt:lpstr>
      </vt:variant>
      <vt:variant>
        <vt:i4>2</vt:i4>
      </vt:variant>
      <vt:variant>
        <vt:lpstr>Slide Titles</vt:lpstr>
      </vt:variant>
      <vt:variant>
        <vt:i4>88</vt:i4>
      </vt:variant>
    </vt:vector>
  </HeadingPairs>
  <TitlesOfParts>
    <vt:vector size="114" baseType="lpstr">
      <vt:lpstr>Arial</vt:lpstr>
      <vt:lpstr>Calibri</vt:lpstr>
      <vt:lpstr>Calibri Light</vt:lpstr>
      <vt:lpstr>Candara</vt:lpstr>
      <vt:lpstr>Courier New</vt:lpstr>
      <vt:lpstr>Gill Sans MT</vt:lpstr>
      <vt:lpstr>HelveticaNeue-UltraLight</vt:lpstr>
      <vt:lpstr>Times New Roman</vt:lpstr>
      <vt:lpstr>Wingdings</vt:lpstr>
      <vt:lpstr>Wingdings 2</vt:lpstr>
      <vt:lpstr>Zapf Dingbats</vt:lpstr>
      <vt:lpstr>Title Slide</vt:lpstr>
      <vt:lpstr>1_Custom Design</vt:lpstr>
      <vt:lpstr>3_Custom Design</vt:lpstr>
      <vt:lpstr>2_Custom Design</vt:lpstr>
      <vt:lpstr>4_Custom Design</vt:lpstr>
      <vt:lpstr>5_Custom Design</vt:lpstr>
      <vt:lpstr>6_Custom Design</vt:lpstr>
      <vt:lpstr>7_Custom Design</vt:lpstr>
      <vt:lpstr>8_Custom Design</vt:lpstr>
      <vt:lpstr>9_Custom Design</vt:lpstr>
      <vt:lpstr>10_Custom Design</vt:lpstr>
      <vt:lpstr>11_Custom Design</vt:lpstr>
      <vt:lpstr>12_Custom Design</vt:lpstr>
      <vt:lpstr>think-cell Slide</vt:lpstr>
      <vt:lpstr>Picture</vt:lpstr>
      <vt:lpstr> Module 1 Day 2</vt:lpstr>
      <vt:lpstr>PowerPoint Presentation</vt:lpstr>
      <vt:lpstr>Remember! You play a key role!</vt:lpstr>
      <vt:lpstr>Session 1: Day 1 review</vt:lpstr>
      <vt:lpstr>Day 1 Quiz - review</vt:lpstr>
      <vt:lpstr>Day 1 Review: Referral Game</vt:lpstr>
      <vt:lpstr>Day 1 Review: Referral Game</vt:lpstr>
      <vt:lpstr>Day 1 Review: Referral Game</vt:lpstr>
      <vt:lpstr>Training agenda review – Day 2</vt:lpstr>
      <vt:lpstr>Session 2.  Fever overview</vt:lpstr>
      <vt:lpstr>PowerPoint Presentation</vt:lpstr>
      <vt:lpstr>Tell what you know about MALARIA</vt:lpstr>
      <vt:lpstr>Malaria can be dangerous and deadly</vt:lpstr>
      <vt:lpstr>Signs and symptoms of malaria</vt:lpstr>
      <vt:lpstr>How is malaria spread?</vt:lpstr>
      <vt:lpstr>How to prevent malaria</vt:lpstr>
      <vt:lpstr>.</vt:lpstr>
      <vt:lpstr>Session 3.  Testing fever and malaria</vt:lpstr>
      <vt:lpstr>Remember: Always start with Page 1 of the Sick Child Guide</vt:lpstr>
      <vt:lpstr>Sick Child Guide: child with fever</vt:lpstr>
      <vt:lpstr>Temperature readings for fever</vt:lpstr>
      <vt:lpstr>Practice taking a temperature reading</vt:lpstr>
      <vt:lpstr>Analyze temperature readings</vt:lpstr>
      <vt:lpstr>Remember!</vt:lpstr>
      <vt:lpstr>WHY Malaria RDTs Now?</vt:lpstr>
      <vt:lpstr>Other illnesses that can look like malaria</vt:lpstr>
      <vt:lpstr>MALARIA Rapid Diagnostic Test (RDT)</vt:lpstr>
      <vt:lpstr>Before doing an RDT</vt:lpstr>
      <vt:lpstr>Malaria RDT demonstration</vt:lpstr>
      <vt:lpstr>Supplies needed for the mRDT</vt:lpstr>
      <vt:lpstr>Parts of the malaria RDT</vt:lpstr>
      <vt:lpstr>Steps for mRDT testing </vt:lpstr>
      <vt:lpstr>Steps for mRDT testing</vt:lpstr>
      <vt:lpstr>Steps for mRDT testing</vt:lpstr>
      <vt:lpstr>PowerPoint Presentation</vt:lpstr>
      <vt:lpstr>How to take a finger prick </vt:lpstr>
      <vt:lpstr>Steps for mRDT testing</vt:lpstr>
      <vt:lpstr>Proper use of different pipettes</vt:lpstr>
      <vt:lpstr>Steps for mRDT testing</vt:lpstr>
      <vt:lpstr>Steps for mRDT testing</vt:lpstr>
      <vt:lpstr>Steps for mRDT testing</vt:lpstr>
      <vt:lpstr>Reading the test results – POSITIVE </vt:lpstr>
      <vt:lpstr>Reading the test results– NEGATIVE </vt:lpstr>
      <vt:lpstr>Invalid Result = REPEAT THE TEST </vt:lpstr>
      <vt:lpstr>Prepare to Do the Malaria Test </vt:lpstr>
      <vt:lpstr>PowerPoint Presentation</vt:lpstr>
      <vt:lpstr>Reading practice test results</vt:lpstr>
      <vt:lpstr>QUIZ:  Reading RDT results</vt:lpstr>
      <vt:lpstr>QUIZ:  Reading RDT results</vt:lpstr>
      <vt:lpstr>QUIZ:  Reading RDT results</vt:lpstr>
      <vt:lpstr>Common pitfalls of mRDT testing </vt:lpstr>
      <vt:lpstr>Management of bio-waste</vt:lpstr>
      <vt:lpstr>.</vt:lpstr>
      <vt:lpstr>Make sure you purchase high quality RDTs!</vt:lpstr>
      <vt:lpstr>Common questions about mRDT testing</vt:lpstr>
      <vt:lpstr>Common objections </vt:lpstr>
      <vt:lpstr>.</vt:lpstr>
      <vt:lpstr>Session 4. Fever treatment guidelines</vt:lpstr>
      <vt:lpstr>How to treat fever: a positive RDT</vt:lpstr>
      <vt:lpstr>Fever and malaria dosage instructions</vt:lpstr>
      <vt:lpstr>Caregiver advice</vt:lpstr>
      <vt:lpstr>How to treat fever: a negative RDT</vt:lpstr>
      <vt:lpstr>Paracetamol/Panadol Dosage</vt:lpstr>
      <vt:lpstr>Test and treat for both children and adults!</vt:lpstr>
      <vt:lpstr>How to treat fever: Available products</vt:lpstr>
      <vt:lpstr>How to treat fever: available products</vt:lpstr>
      <vt:lpstr>Make sure you purchase green leaf ACTs!</vt:lpstr>
      <vt:lpstr>PowerPoint Presentation</vt:lpstr>
      <vt:lpstr>Filling out the patient register</vt:lpstr>
      <vt:lpstr>Filling out the referral form</vt:lpstr>
      <vt:lpstr>PowerPoint Presentation</vt:lpstr>
      <vt:lpstr>PowerPoint Presentation</vt:lpstr>
      <vt:lpstr>PowerPoint Presentation</vt:lpstr>
      <vt:lpstr>Session 5.  Drug shop licensing </vt:lpstr>
      <vt:lpstr>Get licensed! </vt:lpstr>
      <vt:lpstr>Licensing process – new applicants</vt:lpstr>
      <vt:lpstr>Document checklist – new applicants </vt:lpstr>
      <vt:lpstr>Licensing process – renewal of license</vt:lpstr>
      <vt:lpstr>Licensing fees </vt:lpstr>
      <vt:lpstr>Subsidized license fees</vt:lpstr>
      <vt:lpstr>Session 6. End of day activities </vt:lpstr>
      <vt:lpstr>What can you say about this image?</vt:lpstr>
      <vt:lpstr>What can you say about this image?</vt:lpstr>
      <vt:lpstr>What can you say about this image?</vt:lpstr>
      <vt:lpstr>What can you say about this image?</vt:lpstr>
      <vt:lpstr>Day 2 Quiz</vt:lpstr>
      <vt:lpstr>Day 2 Quiz</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eddy mutebi</dc:creator>
  <cp:lastModifiedBy>Irina Yacobson</cp:lastModifiedBy>
  <cp:revision>138</cp:revision>
  <dcterms:created xsi:type="dcterms:W3CDTF">2016-03-26T15:22:59Z</dcterms:created>
  <dcterms:modified xsi:type="dcterms:W3CDTF">2021-09-29T16:32:43Z</dcterms:modified>
</cp:coreProperties>
</file>