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56" r:id="rId2"/>
    <p:sldId id="314" r:id="rId3"/>
    <p:sldId id="317" r:id="rId4"/>
    <p:sldId id="258" r:id="rId5"/>
    <p:sldId id="259" r:id="rId6"/>
    <p:sldId id="263" r:id="rId7"/>
    <p:sldId id="264" r:id="rId8"/>
    <p:sldId id="265" r:id="rId9"/>
    <p:sldId id="266" r:id="rId10"/>
    <p:sldId id="267" r:id="rId11"/>
    <p:sldId id="268" r:id="rId12"/>
    <p:sldId id="310" r:id="rId13"/>
    <p:sldId id="270" r:id="rId14"/>
    <p:sldId id="271" r:id="rId15"/>
    <p:sldId id="272" r:id="rId16"/>
    <p:sldId id="274" r:id="rId17"/>
    <p:sldId id="275" r:id="rId18"/>
    <p:sldId id="311" r:id="rId19"/>
    <p:sldId id="277" r:id="rId20"/>
    <p:sldId id="278" r:id="rId21"/>
    <p:sldId id="279" r:id="rId22"/>
    <p:sldId id="280" r:id="rId23"/>
    <p:sldId id="261" r:id="rId24"/>
    <p:sldId id="262" r:id="rId25"/>
    <p:sldId id="318" r:id="rId26"/>
    <p:sldId id="281" r:id="rId27"/>
    <p:sldId id="284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285" r:id="rId43"/>
    <p:sldId id="286" r:id="rId44"/>
    <p:sldId id="322" r:id="rId45"/>
    <p:sldId id="287" r:id="rId46"/>
    <p:sldId id="288" r:id="rId47"/>
    <p:sldId id="316" r:id="rId48"/>
    <p:sldId id="315" r:id="rId49"/>
    <p:sldId id="289" r:id="rId50"/>
    <p:sldId id="290" r:id="rId51"/>
    <p:sldId id="312" r:id="rId52"/>
    <p:sldId id="313" r:id="rId53"/>
    <p:sldId id="295" r:id="rId54"/>
    <p:sldId id="320" r:id="rId55"/>
    <p:sldId id="321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57" autoAdjust="0"/>
    <p:restoredTop sz="94660"/>
  </p:normalViewPr>
  <p:slideViewPr>
    <p:cSldViewPr>
      <p:cViewPr varScale="1">
        <p:scale>
          <a:sx n="70" d="100"/>
          <a:sy n="70" d="100"/>
        </p:scale>
        <p:origin x="55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699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0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BFDEB-5A91-4855-8B93-A9B152105DCD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DB70E-0A60-483E-80AB-06E5260422D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295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bg2">
              <a:lumMod val="25000"/>
            </a:schemeClr>
          </a:solidFill>
        </p:spPr>
        <p:txBody>
          <a:bodyPr/>
          <a:lstStyle>
            <a:lvl1pPr algn="l">
              <a:defRPr b="1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44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C:\Users\lgwoyita\Documents\SDSI\EADSI_UG Final Documents\Marketing\ADS Pictures\ADS in Karuguza.JPG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19600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3433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1"/>
            <a:ext cx="8686800" cy="1600199"/>
          </a:xfrm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smtClean="0"/>
              <a:t>Health </a:t>
            </a:r>
            <a:r>
              <a:rPr lang="en-US" dirty="0"/>
              <a:t>Shops Training</a:t>
            </a:r>
            <a:br>
              <a:rPr lang="en-US" dirty="0"/>
            </a:br>
            <a:r>
              <a:rPr lang="en-US" i="1" dirty="0" smtClean="0"/>
              <a:t>Zambia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2819400"/>
            <a:ext cx="9067800" cy="1447800"/>
          </a:xfrm>
        </p:spPr>
        <p:txBody>
          <a:bodyPr>
            <a:noAutofit/>
          </a:bodyPr>
          <a:lstStyle/>
          <a:p>
            <a:pPr algn="ctr"/>
            <a:r>
              <a:rPr lang="en-US" sz="3900" dirty="0"/>
              <a:t>Module 3: Session 11</a:t>
            </a:r>
          </a:p>
          <a:p>
            <a:pPr algn="ctr"/>
            <a:r>
              <a:rPr lang="en-US" sz="3900" dirty="0"/>
              <a:t>Conditions of the </a:t>
            </a:r>
            <a:r>
              <a:rPr lang="en-US" sz="3900" dirty="0">
                <a:solidFill>
                  <a:schemeClr val="bg1"/>
                </a:solidFill>
              </a:rPr>
              <a:t>Nose, </a:t>
            </a:r>
            <a:r>
              <a:rPr lang="en-US" sz="3900" dirty="0"/>
              <a:t>Mouth, </a:t>
            </a:r>
            <a:r>
              <a:rPr lang="en-US" sz="3900" dirty="0">
                <a:solidFill>
                  <a:schemeClr val="bg1"/>
                </a:solidFill>
              </a:rPr>
              <a:t>and </a:t>
            </a:r>
            <a:r>
              <a:rPr lang="en-US" sz="3900" dirty="0"/>
              <a:t>Throat  </a:t>
            </a:r>
            <a:endParaRPr lang="en-US" sz="39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4572000"/>
            <a:ext cx="3458447" cy="212994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General </a:t>
            </a:r>
            <a:r>
              <a:rPr lang="en-US" sz="4000" b="1" dirty="0" smtClean="0"/>
              <a:t>Measures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7620000" cy="4873752"/>
          </a:xfrm>
        </p:spPr>
        <p:txBody>
          <a:bodyPr>
            <a:noAutofit/>
          </a:bodyPr>
          <a:lstStyle/>
          <a:p>
            <a:pPr marL="339725" lvl="0" indent="-339725"/>
            <a:r>
              <a:rPr lang="en-US" sz="2800" dirty="0"/>
              <a:t>1. Inform the client that allergic rhinitis is not curable, but medicines can control the symptoms.</a:t>
            </a:r>
          </a:p>
          <a:p>
            <a:pPr marL="0" lvl="0" indent="0"/>
            <a:r>
              <a:rPr lang="en-US" sz="2800" dirty="0"/>
              <a:t>2. Give the client the following advice: </a:t>
            </a:r>
          </a:p>
          <a:p>
            <a:pPr marL="400050" lvl="1" indent="0">
              <a:buNone/>
            </a:pPr>
            <a:r>
              <a:rPr lang="en-US" dirty="0"/>
              <a:t>a. Kill cockroaches in your house.</a:t>
            </a:r>
          </a:p>
          <a:p>
            <a:pPr marL="738188" lvl="1" indent="-338138">
              <a:buNone/>
            </a:pPr>
            <a:r>
              <a:rPr lang="en-GB" dirty="0"/>
              <a:t>b. Avoid exposure to substances you are allergic to (e.g., insecticide spray).</a:t>
            </a:r>
            <a:endParaRPr lang="en-US" dirty="0"/>
          </a:p>
          <a:p>
            <a:pPr marL="400050" lvl="1" indent="0">
              <a:buNone/>
            </a:pPr>
            <a:r>
              <a:rPr lang="en-GB" dirty="0"/>
              <a:t>c. Stop smoking, if you smoke.</a:t>
            </a:r>
          </a:p>
          <a:p>
            <a:pPr marL="400050" lvl="1" indent="0">
              <a:buNone/>
            </a:pPr>
            <a:r>
              <a:rPr lang="en-GB" dirty="0"/>
              <a:t>d. Do not to keep cats in the house.</a:t>
            </a:r>
          </a:p>
          <a:p>
            <a:pPr marL="400050" lvl="1" indent="0">
              <a:buNone/>
            </a:pPr>
            <a:r>
              <a:rPr lang="en-GB" dirty="0"/>
              <a:t>e. Avoid using perfumes.</a:t>
            </a:r>
          </a:p>
          <a:p>
            <a:pPr marL="914400" lvl="1" indent="-514350">
              <a:buFont typeface="+mj-lt"/>
              <a:buAutoNum type="alphaLcPeriod"/>
            </a:pPr>
            <a:endParaRPr lang="en-US" dirty="0"/>
          </a:p>
          <a:p>
            <a:pPr marL="514350" lvl="0" indent="-514350">
              <a:buFont typeface="+mj-lt"/>
              <a:buAutoNum type="arabicPeriod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02076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General Measures </a:t>
            </a:r>
            <a:r>
              <a:rPr lang="en-US" b="0" dirty="0" smtClean="0"/>
              <a:t>(2)</a:t>
            </a:r>
            <a:endParaRPr lang="en-US" sz="4000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95400"/>
            <a:ext cx="7848600" cy="5105400"/>
          </a:xfrm>
        </p:spPr>
        <p:txBody>
          <a:bodyPr>
            <a:noAutofit/>
          </a:bodyPr>
          <a:lstStyle/>
          <a:p>
            <a:pPr marL="0" indent="0"/>
            <a:r>
              <a:rPr lang="en-US" sz="2800" dirty="0"/>
              <a:t>2. (Give clients the following advice - cont.): </a:t>
            </a:r>
          </a:p>
          <a:p>
            <a:pPr marL="400050" lvl="1" indent="0">
              <a:buNone/>
            </a:pPr>
            <a:r>
              <a:rPr lang="en-GB" dirty="0"/>
              <a:t>f. Remove woollen carpets from your house and use either tiles or plastic carpets.</a:t>
            </a:r>
          </a:p>
          <a:p>
            <a:pPr marL="400050" lvl="1" indent="0">
              <a:buNone/>
            </a:pPr>
            <a:r>
              <a:rPr lang="en-GB" dirty="0"/>
              <a:t>g. Wash your bed sheets regularly (e.g., twice a week).</a:t>
            </a:r>
            <a:r>
              <a:rPr lang="en-US" dirty="0"/>
              <a:t> </a:t>
            </a:r>
          </a:p>
          <a:p>
            <a:pPr marL="400050" lvl="1" indent="0">
              <a:buNone/>
            </a:pPr>
            <a:r>
              <a:rPr lang="en-US" dirty="0"/>
              <a:t>h. Remove dust from the house by mopping instead of sweeping.</a:t>
            </a:r>
          </a:p>
          <a:p>
            <a:pPr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Drug Treatment for Allergic Rhinitis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/>
              <a:t>Chlorpheniramine</a:t>
            </a:r>
          </a:p>
          <a:p>
            <a:pPr>
              <a:buFont typeface="Arial" pitchFamily="34" charset="0"/>
              <a:buChar char="•"/>
            </a:pPr>
            <a:endParaRPr lang="en-US" b="1" i="1" dirty="0"/>
          </a:p>
          <a:p>
            <a:endParaRPr lang="en-US" b="1" i="1" dirty="0"/>
          </a:p>
          <a:p>
            <a:endParaRPr lang="en-US" b="1" i="1" dirty="0"/>
          </a:p>
          <a:p>
            <a:pPr>
              <a:buFont typeface="Arial" pitchFamily="34" charset="0"/>
              <a:buChar char="•"/>
            </a:pPr>
            <a:r>
              <a:rPr lang="en-US" sz="2400" b="1" dirty="0"/>
              <a:t>Cetirizine</a:t>
            </a:r>
            <a:endParaRPr lang="en-US" sz="2400" dirty="0"/>
          </a:p>
          <a:p>
            <a:pPr>
              <a:buNone/>
            </a:pP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01647"/>
              </p:ext>
            </p:extLst>
          </p:nvPr>
        </p:nvGraphicFramePr>
        <p:xfrm>
          <a:off x="1676400" y="2133600"/>
          <a:ext cx="6705602" cy="1257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983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956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Adults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 mg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 times daily for 3 weeks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Children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 mg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 times daily for 3 weeks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2097"/>
              </p:ext>
            </p:extLst>
          </p:nvPr>
        </p:nvGraphicFramePr>
        <p:xfrm>
          <a:off x="1752598" y="4343400"/>
          <a:ext cx="6705602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983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b="0" i="0" dirty="0"/>
                        <a:t>Adults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time daily for 3 weeks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Children</a:t>
                      </a:r>
                      <a:r>
                        <a:rPr lang="en-US" sz="1800" b="0" i="0" baseline="0" dirty="0"/>
                        <a:t> </a:t>
                      </a:r>
                      <a:r>
                        <a:rPr lang="en-US" sz="1800" b="0" i="0" dirty="0"/>
                        <a:t>6-12 years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time daily for 3 weeks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Children 1-5 years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 mg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time daily for 3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668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Guidelines for Referral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96200" cy="4873752"/>
          </a:xfrm>
        </p:spPr>
        <p:txBody>
          <a:bodyPr>
            <a:normAutofit/>
          </a:bodyPr>
          <a:lstStyle/>
          <a:p>
            <a:pPr marL="0" lvl="0" indent="0"/>
            <a:r>
              <a:rPr lang="en-US" sz="3200" dirty="0"/>
              <a:t>Refer: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Clients who fail to respond to any of the above mentioned treatment.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Clients who present with severe nasal blockage and headache.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Clients who are pregnant.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Infants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676400"/>
            <a:ext cx="7086600" cy="20574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Common Cold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Definition and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417638"/>
            <a:ext cx="7924800" cy="510235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Common cold is a mild viral infection affecting the nose and throat.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Children tend to get common cold more often than adults.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Common cold is self-limiting, and symptoms usually disappear within 10 days.</a:t>
            </a:r>
          </a:p>
          <a:p>
            <a:r>
              <a:rPr lang="en-US" sz="2800" b="1" dirty="0"/>
              <a:t>Mode of transmission 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Common cold is transmitted by respiratory droplets sneezed or coughed into the air.</a:t>
            </a:r>
          </a:p>
          <a:p>
            <a:pPr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Signs and Symptoms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962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/>
              <a:t>Sneezing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Running nose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Nasal blockage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Irritability 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Sore throat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Fever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Cough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General body weakness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  <p:pic>
        <p:nvPicPr>
          <p:cNvPr id="4" name="Picture 2" descr="C:\Users\lgwoyita\AppData\Local\Microsoft\Windows\Temporary Internet Files\Content.IE5\R16CL9WU\MC9003609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733800"/>
            <a:ext cx="1595628" cy="1807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General Measures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848600" cy="5105400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/>
              <a:t>The client should:</a:t>
            </a:r>
          </a:p>
          <a:p>
            <a:pPr lvl="1"/>
            <a:r>
              <a:rPr lang="en-US" sz="2400" dirty="0"/>
              <a:t>Have plenty of warm drinks.</a:t>
            </a:r>
          </a:p>
          <a:p>
            <a:pPr lvl="1"/>
            <a:r>
              <a:rPr lang="en-US" sz="2400" dirty="0"/>
              <a:t>Get bed rest.</a:t>
            </a:r>
          </a:p>
          <a:p>
            <a:pPr lvl="1"/>
            <a:r>
              <a:rPr lang="en-US" sz="2400" dirty="0"/>
              <a:t>Wash hands often.</a:t>
            </a:r>
          </a:p>
          <a:p>
            <a:pPr lvl="1"/>
            <a:r>
              <a:rPr lang="en-US" sz="2400" dirty="0"/>
              <a:t>Use normal saline nasal drops to unblock the nostrils and clear the nose for easy breathing. </a:t>
            </a:r>
          </a:p>
          <a:p>
            <a:pPr lvl="1"/>
            <a:r>
              <a:rPr lang="en-US" sz="2400" dirty="0"/>
              <a:t>Eat a balanced diet containing fruits and vegetables.</a:t>
            </a:r>
          </a:p>
          <a:p>
            <a:pPr lvl="1"/>
            <a:r>
              <a:rPr lang="en-US" sz="2400" dirty="0"/>
              <a:t>Stay warm.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The mother should continue breastfeeding a child who is still breastfeeding. 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Others should avoid contact with the infected person.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Treatment </a:t>
            </a:r>
            <a:r>
              <a:rPr lang="en-US" sz="4000" b="1" dirty="0"/>
              <a:t>For Common Cold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/>
              <a:t>Normal saline nasal </a:t>
            </a:r>
            <a:r>
              <a:rPr lang="en-US" sz="2400" b="1" dirty="0" smtClean="0"/>
              <a:t>drops</a:t>
            </a:r>
            <a:endParaRPr lang="en-US" sz="2400" b="1" dirty="0"/>
          </a:p>
          <a:p>
            <a:pPr>
              <a:buFont typeface="Arial" pitchFamily="34" charset="0"/>
              <a:buChar char="•"/>
            </a:pPr>
            <a:endParaRPr lang="en-US" b="1" i="1" dirty="0"/>
          </a:p>
          <a:p>
            <a:endParaRPr lang="en-US" b="1" i="1" dirty="0"/>
          </a:p>
          <a:p>
            <a:endParaRPr lang="en-US" b="1" i="1" dirty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Cetirizine</a:t>
            </a:r>
            <a:endParaRPr lang="en-US" sz="2400" dirty="0"/>
          </a:p>
          <a:p>
            <a:pPr>
              <a:buNone/>
            </a:pP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260852"/>
              </p:ext>
            </p:extLst>
          </p:nvPr>
        </p:nvGraphicFramePr>
        <p:xfrm>
          <a:off x="1676400" y="2133600"/>
          <a:ext cx="6705602" cy="1257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956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Adults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 drop in each nostril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 times daily for 5 days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Children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 drop in each nostril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 times daily for 5 days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291332"/>
              </p:ext>
            </p:extLst>
          </p:nvPr>
        </p:nvGraphicFramePr>
        <p:xfrm>
          <a:off x="1752598" y="4343400"/>
          <a:ext cx="6705602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983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b="0" i="0" dirty="0"/>
                        <a:t>Adults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time daily for 3 weeks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Children</a:t>
                      </a:r>
                      <a:r>
                        <a:rPr lang="en-US" sz="1800" b="0" i="0" baseline="0" dirty="0"/>
                        <a:t> </a:t>
                      </a:r>
                      <a:r>
                        <a:rPr lang="en-US" sz="1800" b="0" i="0" dirty="0"/>
                        <a:t>6-12 years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time daily for 3 weeks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/>
                        <a:t>Children 1-5 years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5 mg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time daily for 3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138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Common Cold Medicines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524000"/>
            <a:ext cx="7696200" cy="49499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The medicines for common cold exist in combination.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The combination targets symptoms, such as nasal blockage, running nose, and fever.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Most common cold medicines contain one or more of the following: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Chlorpheniramine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Paracetamol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Pseudoephedrine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524000"/>
            <a:ext cx="7543800" cy="4873752"/>
          </a:xfrm>
        </p:spPr>
        <p:txBody>
          <a:bodyPr>
            <a:normAutofit/>
          </a:bodyPr>
          <a:lstStyle/>
          <a:p>
            <a:pPr marL="0" indent="0"/>
            <a:r>
              <a:rPr lang="en-US" sz="2800" dirty="0"/>
              <a:t>As a result of actively participating in this session, the individual will be able to:</a:t>
            </a:r>
          </a:p>
          <a:p>
            <a:pPr marL="280988" indent="-280988"/>
            <a:r>
              <a:rPr lang="en-US" sz="2800" dirty="0"/>
              <a:t>1. Describe how to assess a client for running nose and sneezing.</a:t>
            </a:r>
          </a:p>
          <a:p>
            <a:pPr marL="406400" indent="-406400"/>
            <a:r>
              <a:rPr lang="en-US" sz="2800" dirty="0"/>
              <a:t>2. Describe how to assess a client for a sores in the mouth.</a:t>
            </a:r>
          </a:p>
          <a:p>
            <a:pPr marL="0" indent="0"/>
            <a:r>
              <a:rPr lang="en-US" sz="2800" dirty="0"/>
              <a:t>3. Describe how to assess a client for tonsillitis.</a:t>
            </a:r>
          </a:p>
          <a:p>
            <a:pPr marL="339725" indent="-339725"/>
            <a:r>
              <a:rPr lang="en-US" sz="2800" dirty="0"/>
              <a:t>4. Demonstrate how to advise a client/caregiver for treatment of these conditions of the nose, mouth, or throat.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07046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Cold Medicine Ingredient Actions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90703013"/>
              </p:ext>
            </p:extLst>
          </p:nvPr>
        </p:nvGraphicFramePr>
        <p:xfrm>
          <a:off x="762000" y="1600200"/>
          <a:ext cx="7620000" cy="2565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9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00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b="1" i="0" dirty="0"/>
                        <a:t>Ingredient </a:t>
                      </a:r>
                      <a:endParaRPr lang="en-US" sz="28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b="1" i="0" dirty="0"/>
                        <a:t>Action</a:t>
                      </a:r>
                      <a:endParaRPr lang="en-US" sz="28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/>
                        <a:t>Chlorpheniramine 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en-US" sz="2400" dirty="0"/>
                        <a:t>Reduces running nose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en-US" sz="2400" dirty="0"/>
                        <a:t>Stops sneezing 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/>
                        <a:t>Pseudoephedrine 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en-US" sz="2400" dirty="0"/>
                        <a:t>Reduces nasal blockage 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8600" marR="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400" dirty="0"/>
                        <a:t>Paracetamol 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en-US" sz="2400" dirty="0"/>
                        <a:t>Reduces fever 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en-US" sz="2400" dirty="0"/>
                        <a:t>Reduce headache and body aches </a:t>
                      </a:r>
                      <a:endParaRPr lang="en-US" sz="2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02076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Common Cold </a:t>
            </a:r>
            <a:r>
              <a:rPr lang="en-US" sz="4000" b="1" dirty="0" smtClean="0"/>
              <a:t>Medicines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371600"/>
            <a:ext cx="7772400" cy="5257800"/>
          </a:xfrm>
        </p:spPr>
        <p:txBody>
          <a:bodyPr>
            <a:noAutofit/>
          </a:bodyPr>
          <a:lstStyle/>
          <a:p>
            <a:pPr marL="0" indent="0"/>
            <a:r>
              <a:rPr lang="en-US" sz="2800" dirty="0"/>
              <a:t>Most of the following are over-the-counter medicines allowed even in </a:t>
            </a:r>
            <a:r>
              <a:rPr lang="en-US" sz="2800" dirty="0" smtClean="0"/>
              <a:t>the health shops</a:t>
            </a:r>
            <a:r>
              <a:rPr lang="en-US" sz="2800" dirty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Herbal cough and cold remedies</a:t>
            </a:r>
            <a:endParaRPr lang="en-US" sz="2400" dirty="0"/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Vitamin C</a:t>
            </a:r>
          </a:p>
          <a:p>
            <a:pPr marL="0" indent="0"/>
            <a:endParaRPr lang="en-US" sz="2800" i="1" dirty="0"/>
          </a:p>
          <a:p>
            <a:pPr marL="0" indent="0"/>
            <a:r>
              <a:rPr lang="en-US" sz="2800" b="1" dirty="0"/>
              <a:t>Note: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b="1" i="1" dirty="0"/>
              <a:t>Antibiotics are NOT effective against viral infections.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i="1" dirty="0"/>
              <a:t>Do not give antibiotics to clients with common cold. 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Guidelines for Referral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20000" cy="4873752"/>
          </a:xfrm>
        </p:spPr>
        <p:txBody>
          <a:bodyPr>
            <a:normAutofit/>
          </a:bodyPr>
          <a:lstStyle/>
          <a:p>
            <a:pPr marL="0" lvl="0" indent="0"/>
            <a:r>
              <a:rPr lang="en-US" sz="3200" dirty="0"/>
              <a:t>Refer: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Clients with symptoms lasting more than 7 days.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Clients with common cold and difficulty in breathing. 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Clients with asthma or HIV infection.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Common cold associated with thick, purulent nasal discharge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</a:t>
            </a:r>
            <a:r>
              <a:rPr lang="en-US" sz="4000" b="1" dirty="0"/>
              <a:t>lient Assessment – </a:t>
            </a:r>
            <a:r>
              <a:rPr lang="en-US" sz="4000" b="1" dirty="0" smtClean="0"/>
              <a:t>Nose</a:t>
            </a:r>
            <a:endParaRPr lang="en-US" sz="4000" b="1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94805444"/>
              </p:ext>
            </p:extLst>
          </p:nvPr>
        </p:nvGraphicFramePr>
        <p:xfrm>
          <a:off x="685800" y="1524000"/>
          <a:ext cx="769620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20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41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07863"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b="1" i="0" dirty="0"/>
                        <a:t>Question to ask the client/caregiver </a:t>
                      </a:r>
                      <a:endParaRPr lang="en-US" sz="15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b="1" i="0" dirty="0"/>
                        <a:t>Remarks </a:t>
                      </a:r>
                      <a:endParaRPr lang="en-US" sz="1500" b="1" i="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18099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US" sz="1500" dirty="0"/>
                        <a:t>How long have you had with the symptoms?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Symptoms of common cold tend to last not more than 10 days even without treatment.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Symptoms of allergic rhinitis can last for weeks to months.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Sneezing and nasal discharges that have lasted for more than 1 month should be referred to a health centre III or IV.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79238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en-US" sz="1500" dirty="0"/>
                        <a:t>What other symptoms do you have?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Common cold tends to be associated with fever and general body weakness.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Allergic rhinitis clients also complain of itching of the nose, throat, and the eyes, but have no fever.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111870"/>
              </p:ext>
            </p:extLst>
          </p:nvPr>
        </p:nvGraphicFramePr>
        <p:xfrm>
          <a:off x="685800" y="5029200"/>
          <a:ext cx="7696200" cy="1178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20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241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en-US" sz="1500" dirty="0"/>
                        <a:t>What is the color of the nasal discharge? 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 Watery clear nasal discharge tends to be due to common cold and allergic rhinitis.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Thick yellow discharge tends to suggest an infection of the sinuses (sinusitis); therefore, refer the client immediately.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Client Assessment </a:t>
            </a:r>
            <a:r>
              <a:rPr lang="en-US" sz="3600" b="0" dirty="0" smtClean="0"/>
              <a:t>(2)</a:t>
            </a:r>
            <a:endParaRPr lang="en-US" sz="3600" b="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79847602"/>
              </p:ext>
            </p:extLst>
          </p:nvPr>
        </p:nvGraphicFramePr>
        <p:xfrm>
          <a:off x="685800" y="1828800"/>
          <a:ext cx="7772400" cy="42199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87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036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073406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en-US" sz="1500" dirty="0"/>
                        <a:t>How often do you sneeze?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Repetitive sneezing that occurs in the morning hours is usually due to allergic rhinitis.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Sneezing and nasal discharge that occurs at all times is due to common cold.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90213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5"/>
                      </a:pPr>
                      <a:r>
                        <a:rPr lang="en-US" sz="1500" dirty="0"/>
                        <a:t>What triggers the symptoms of sneezing and watery nasal discharge?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Clients with allergic rhinitis tend to have symptoms of sneezing and running nose when exposed to cold, dust, oil paint, or insecticide sprays.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Clients with common cold have symptoms all the time, whether hot or cold.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51181">
                <a:tc>
                  <a:txBody>
                    <a:bodyPr/>
                    <a:lstStyle/>
                    <a:p>
                      <a:pPr marL="571500" marR="0" indent="-34290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6"/>
                      </a:pPr>
                      <a:r>
                        <a:rPr lang="en-US" sz="1500" dirty="0"/>
                        <a:t>What</a:t>
                      </a:r>
                      <a:r>
                        <a:rPr lang="en-US" sz="1500" baseline="0" dirty="0"/>
                        <a:t> treatment, if any, h</a:t>
                      </a:r>
                      <a:r>
                        <a:rPr lang="en-US" sz="1500" dirty="0"/>
                        <a:t>ave you had so far for this condition?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Helps to know the response to a particular treatment.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Guides on what treatment to give the client.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500" dirty="0"/>
                        <a:t>Helps to know when to refer the client, especially those with chronic symptoms.</a:t>
                      </a:r>
                      <a:endParaRPr lang="en-US" sz="15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Conditions of the nose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0616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752600"/>
            <a:ext cx="7162800" cy="16002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Sores in the Mouth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Definition and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371600"/>
            <a:ext cx="7772400" cy="5026152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Sores in the mouth are one of the common complaints seen in the drug shop setting.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Both children and adults complain of sores in the mouth. 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Common causes of sores in the mouth include:</a:t>
            </a:r>
          </a:p>
          <a:p>
            <a:pPr lvl="1"/>
            <a:r>
              <a:rPr lang="en-US" sz="2400" dirty="0"/>
              <a:t>Oral thrush </a:t>
            </a:r>
          </a:p>
          <a:p>
            <a:pPr lvl="1"/>
            <a:r>
              <a:rPr lang="en-US" sz="2400" dirty="0"/>
              <a:t>Cold sores </a:t>
            </a:r>
          </a:p>
          <a:p>
            <a:pPr lvl="1"/>
            <a:r>
              <a:rPr lang="en-US" sz="2400" dirty="0"/>
              <a:t>Common cold</a:t>
            </a:r>
          </a:p>
          <a:p>
            <a:pPr>
              <a:buFont typeface="Arial" pitchFamily="34" charset="0"/>
              <a:buChar char="•"/>
            </a:pPr>
            <a:endParaRPr lang="en-US" sz="3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057400"/>
            <a:ext cx="6400800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Oral Thrush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Definition and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696200" cy="5026152"/>
          </a:xfrm>
        </p:spPr>
        <p:txBody>
          <a:bodyPr>
            <a:normAutofit/>
          </a:bodyPr>
          <a:lstStyle/>
          <a:p>
            <a:pPr marL="0" indent="0"/>
            <a:r>
              <a:rPr lang="en-US" sz="2800" dirty="0"/>
              <a:t>Oral thrush is a fungal infection of the mouth associated with white patches on the tongue and cheeks.</a:t>
            </a:r>
          </a:p>
          <a:p>
            <a:endParaRPr lang="en-US" sz="3000" b="1" i="1" dirty="0"/>
          </a:p>
          <a:p>
            <a:r>
              <a:rPr lang="en-US" sz="3000" b="1" dirty="0"/>
              <a:t>Risk factors for oral thrush include:</a:t>
            </a:r>
            <a:endParaRPr lang="en-US" sz="3000" dirty="0"/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Lowered immunity (e.g., HIV infection)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Diabetes mellitus 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Prolonged use of antibiotics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Conditions of the Nose</a:t>
            </a:r>
            <a:r>
              <a:rPr lang="en-US" dirty="0"/>
              <a:t>, Throat, and Mouth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524000"/>
            <a:ext cx="7543800" cy="4873752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n-US" sz="2600" dirty="0"/>
              <a:t>The diseases of the nose, throat, and mouth that we will cover in this session are: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Nose</a:t>
            </a:r>
          </a:p>
          <a:p>
            <a:pPr lvl="1" indent="-342900"/>
            <a:r>
              <a:rPr lang="en-US" sz="2000" dirty="0"/>
              <a:t>Running nose and sneezing</a:t>
            </a:r>
          </a:p>
          <a:p>
            <a:pPr lvl="1" indent="-342900"/>
            <a:r>
              <a:rPr lang="en-US" sz="2000" dirty="0"/>
              <a:t>Allergic rhinitis</a:t>
            </a:r>
          </a:p>
          <a:p>
            <a:pPr lvl="1" indent="-342900"/>
            <a:r>
              <a:rPr lang="en-US" sz="2000" dirty="0"/>
              <a:t>Common cold and flu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Mouth</a:t>
            </a:r>
          </a:p>
          <a:p>
            <a:pPr lvl="1" indent="-342900"/>
            <a:r>
              <a:rPr lang="en-US" sz="2000" dirty="0"/>
              <a:t>Sores in the mouth</a:t>
            </a:r>
          </a:p>
          <a:p>
            <a:pPr lvl="1" indent="-342900"/>
            <a:r>
              <a:rPr lang="en-US" sz="2000" dirty="0"/>
              <a:t>Oral thrush</a:t>
            </a:r>
          </a:p>
          <a:p>
            <a:pPr lvl="1" indent="-342900"/>
            <a:r>
              <a:rPr lang="en-US" sz="2000" dirty="0"/>
              <a:t>Cold sores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Throat</a:t>
            </a:r>
          </a:p>
          <a:p>
            <a:pPr lvl="1" indent="-342900"/>
            <a:r>
              <a:rPr lang="en-US" sz="2000" dirty="0"/>
              <a:t>Sore throat</a:t>
            </a:r>
          </a:p>
          <a:p>
            <a:pPr lvl="1" indent="-342900"/>
            <a:r>
              <a:rPr lang="en-US" sz="2000" dirty="0"/>
              <a:t>Tonsillitis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679719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Causes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8486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Oral thrush is caused by a fungus called </a:t>
            </a:r>
            <a:r>
              <a:rPr lang="en-US" i="1" dirty="0"/>
              <a:t>Candida albicans</a:t>
            </a:r>
            <a:r>
              <a:rPr lang="en-US" dirty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This fungus is always part of the body and is available in small amounts.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It causes disease when the amount increases (e.g., when the immune system is weakened or because of chronic use of antibiotics).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Signs and Symptoms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4416552" cy="4572000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3200" dirty="0"/>
              <a:t>White coating on the tongue, cheek 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Dry mouth 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Pain on swallowing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/>
              <a:t>Fever</a:t>
            </a:r>
          </a:p>
        </p:txBody>
      </p:sp>
      <p:pic>
        <p:nvPicPr>
          <p:cNvPr id="5" name="Content Placeholder 4" descr="Severe oral candidiasis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3657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General Measures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3200" dirty="0"/>
              <a:t>Improve oral hygiene. 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Avoid unnecessary use of broad spectrum antibiotics.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Drug Treatment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648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dirty="0"/>
              <a:t>Nystatin oral suspension </a:t>
            </a:r>
            <a:endParaRPr lang="en-US" sz="3200" dirty="0"/>
          </a:p>
          <a:p>
            <a:endParaRPr lang="en-US" sz="3200" b="1" i="1" dirty="0"/>
          </a:p>
          <a:p>
            <a:endParaRPr lang="en-US" sz="3200" b="1" i="1" dirty="0"/>
          </a:p>
          <a:p>
            <a:endParaRPr lang="en-US" b="1" i="1" dirty="0"/>
          </a:p>
          <a:p>
            <a:pPr marL="0" indent="0"/>
            <a:r>
              <a:rPr lang="en-US" sz="2800" b="1" dirty="0"/>
              <a:t>Note: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Nystatin oral suspension should be shaken before measuring off the dose.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Nystatin suspension should be kept in the mouth for at least 10 minutes before swallowing.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170257"/>
              </p:ext>
            </p:extLst>
          </p:nvPr>
        </p:nvGraphicFramePr>
        <p:xfrm>
          <a:off x="1143000" y="2438400"/>
          <a:ext cx="609600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bg1"/>
                          </a:solidFill>
                        </a:rPr>
                        <a:t>Dosage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Children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100,000 IU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 times daily for 7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Guidelines for Referral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772400" cy="4873752"/>
          </a:xfrm>
        </p:spPr>
        <p:txBody>
          <a:bodyPr>
            <a:normAutofit/>
          </a:bodyPr>
          <a:lstStyle/>
          <a:p>
            <a:pPr marL="0" lvl="0" indent="0"/>
            <a:r>
              <a:rPr lang="en-US" sz="3200" dirty="0"/>
              <a:t>Refer: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Clients</a:t>
            </a:r>
            <a:r>
              <a:rPr lang="en-US" sz="3200" dirty="0"/>
              <a:t> who fail to respond to nystatin oral suspension.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C</a:t>
            </a:r>
            <a:r>
              <a:rPr lang="en-US" sz="3200" dirty="0"/>
              <a:t>lients with painful swallowing.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HIV-positive clients with oral thrush.</a:t>
            </a:r>
          </a:p>
          <a:p>
            <a:pPr lvl="0">
              <a:buFont typeface="Arial" pitchFamily="34" charset="0"/>
              <a:buChar char="•"/>
            </a:pPr>
            <a:r>
              <a:rPr lang="en-US" sz="3200" dirty="0"/>
              <a:t>Children younger than 1 month.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600200"/>
            <a:ext cx="7391400" cy="20574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Cold Sores (Fever Blisters)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Definition and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962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Cold sores are tiny blisters found around the lips and the nostrils.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Cold sores are not curable and keep coming back whenever there is a rise in temperature (fever) due to malaria, common cold, etc.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HIV-positive clients tend to get a severe form of cold sores.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Cause and Mode of Transmission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Cold sores are caused by a virus: herpes simplex virus type 1.</a:t>
            </a:r>
          </a:p>
          <a:p>
            <a:pPr marL="0" indent="0"/>
            <a:endParaRPr lang="en-US" sz="3200" i="1" dirty="0"/>
          </a:p>
          <a:p>
            <a:pPr marL="0" indent="0"/>
            <a:r>
              <a:rPr lang="en-US" sz="3200" b="1" dirty="0"/>
              <a:t>Mode of transmission: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Cold sores are transmitted by direct contact with the infected person (e.g., during kissing).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The herpes simplex virus usually enters the body through broken skin around or inside the mouth. 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Signs and Symptoms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800" dirty="0"/>
              <a:t>Blisters around the mouth and nose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Fever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Sore throat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Tingling pain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General Measures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772400" cy="4873752"/>
          </a:xfrm>
        </p:spPr>
        <p:txBody>
          <a:bodyPr>
            <a:noAutofit/>
          </a:bodyPr>
          <a:lstStyle/>
          <a:p>
            <a:pPr marL="0" lvl="0" indent="0"/>
            <a:r>
              <a:rPr lang="en-US" sz="2800" b="1" dirty="0"/>
              <a:t>Care: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Keep the infected area clean.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Clean the sores with antiseptics, such as surgical spirit, to dry them out.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Stop a child from touching the infected area to prevent bacterial infection.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Keep the blisters moist with Vaseline lip balm.  </a:t>
            </a:r>
          </a:p>
          <a:p>
            <a:pPr marL="0" lvl="0" indent="0"/>
            <a:r>
              <a:rPr lang="en-US" sz="2800" b="1" dirty="0"/>
              <a:t>Prevention: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To prevent transmission to others, do not kiss any person.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905000"/>
            <a:ext cx="7239000" cy="1752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Running Nose and Sneezing</a:t>
            </a:r>
            <a:endParaRPr lang="en-US" sz="40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Drug Treatment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Cold sores usually heal without any drug treatment within a period of 6-10 days.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Severe cases, especially in immunosuppressed clients, may require drug </a:t>
            </a:r>
            <a:r>
              <a:rPr lang="en-US" sz="2800" dirty="0" smtClean="0"/>
              <a:t>treatment, and should be referred.</a:t>
            </a:r>
            <a:endParaRPr lang="en-US" sz="2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Guidelines for Referral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/>
          </a:bodyPr>
          <a:lstStyle/>
          <a:p>
            <a:pPr marL="0" lvl="0" indent="0"/>
            <a:r>
              <a:rPr lang="en-US" sz="3200" dirty="0"/>
              <a:t>Refer: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Clients with severe </a:t>
            </a:r>
            <a:r>
              <a:rPr lang="en-US" dirty="0" smtClean="0"/>
              <a:t>cases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HIV-positive </a:t>
            </a:r>
            <a:r>
              <a:rPr lang="en-US" dirty="0"/>
              <a:t>clients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Children under 1 year</a:t>
            </a:r>
          </a:p>
          <a:p>
            <a:pPr>
              <a:buFont typeface="Arial" pitchFamily="34" charset="0"/>
              <a:buChar char="•"/>
            </a:pPr>
            <a:endParaRPr lang="en-US" sz="3200" b="1" cap="all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</a:t>
            </a:r>
            <a:r>
              <a:rPr lang="en-US" sz="4000" b="1" dirty="0"/>
              <a:t>lient Assessment – </a:t>
            </a:r>
            <a:r>
              <a:rPr lang="en-US" sz="4000" b="1" dirty="0" smtClean="0"/>
              <a:t>Mouth (1)  </a:t>
            </a:r>
            <a:endParaRPr lang="en-US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51294823"/>
              </p:ext>
            </p:extLst>
          </p:nvPr>
        </p:nvGraphicFramePr>
        <p:xfrm>
          <a:off x="685800" y="1676400"/>
          <a:ext cx="7696200" cy="40234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221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4239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70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Question to ask 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Reason for asking 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46016"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US" sz="1600" dirty="0"/>
                        <a:t>What color are the sores?</a:t>
                      </a:r>
                      <a:endParaRPr lang="en-US" sz="16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/>
                        <a:t>Patches on the tongue or cheek may indicate the presence</a:t>
                      </a:r>
                      <a:r>
                        <a:rPr lang="en-US" sz="1600" baseline="0" dirty="0"/>
                        <a:t> of </a:t>
                      </a:r>
                      <a:r>
                        <a:rPr lang="en-US" sz="1600" dirty="0"/>
                        <a:t>oral thrush.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i="1" dirty="0"/>
                        <a:t>Clients with oral thrush maybe given nystatin suspension or tablets.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/>
                        <a:t>Red sores indicate bacterial or viral infection.</a:t>
                      </a: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i="1" dirty="0"/>
                        <a:t>Clients with red sores may benefit from glycerine of borax or penicillin V in case bacterial infection is suspected. </a:t>
                      </a:r>
                      <a:endParaRPr lang="en-US" sz="1600" i="1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89383">
                <a:tc>
                  <a:txBody>
                    <a:bodyPr/>
                    <a:lstStyle/>
                    <a:p>
                      <a:pPr marL="342900" marR="0" indent="-3429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2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Does the client have fever?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 typeface="Wingdings"/>
                        <a:buChar char=""/>
                        <a:tabLst/>
                        <a:defRPr/>
                      </a:pPr>
                      <a:r>
                        <a:rPr lang="en-US" sz="1600" dirty="0"/>
                        <a:t>Sores in the mouth associated with high grade fever indicate bacterial infection. </a:t>
                      </a:r>
                      <a:endParaRPr lang="en-US" sz="16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Client Assessment </a:t>
            </a:r>
            <a:r>
              <a:rPr lang="en-US" b="0" dirty="0" smtClean="0"/>
              <a:t>(2)</a:t>
            </a:r>
            <a:r>
              <a:rPr lang="en-US" dirty="0" smtClean="0"/>
              <a:t> </a:t>
            </a:r>
            <a:endParaRPr lang="en-US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73231161"/>
              </p:ext>
            </p:extLst>
          </p:nvPr>
        </p:nvGraphicFramePr>
        <p:xfrm>
          <a:off x="685800" y="1676400"/>
          <a:ext cx="7772400" cy="37536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88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335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Question to ask 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i="0" dirty="0"/>
                        <a:t>Reason for asking </a:t>
                      </a:r>
                      <a:endParaRPr lang="en-US" sz="1800" b="1" i="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indent="-3429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3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Which other symptoms does the client have?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Sores in the mouth associated with running nose and nasal congestion may be due to common cold.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Sores in the mouth in a person with skin rashes similar to that of HIV and loss of weight may be due to oral thrush.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Clients with sores in the mouth who are HIV positive should be referred immediately.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marR="0" indent="-342900" algn="l" defTabSz="914400" rtl="0" eaLnBrk="1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+mj-lt"/>
                        <a:buAutoNum type="arabicPeriod" startAt="4"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treatment has the client received so far?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Helps to know the treatment the client has so far obtained.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Wingdings"/>
                        <a:buChar char=""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Helps on the choice of medicine to be given to the client. </a:t>
                      </a:r>
                      <a:endParaRPr lang="en-US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Sores in the mouth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507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0"/>
            <a:ext cx="7467600" cy="20574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Sore Throat/Tonsillitis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Sore Throat: Definition and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Sore throat causes an individual pain on swallowing.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Causes of sore throat include:</a:t>
            </a:r>
          </a:p>
          <a:p>
            <a:pPr marL="857250" lvl="1" indent="-457200"/>
            <a:r>
              <a:rPr lang="en-GB" sz="3200" dirty="0"/>
              <a:t>Infection by viruses </a:t>
            </a:r>
            <a:endParaRPr lang="en-US" sz="3200" dirty="0"/>
          </a:p>
          <a:p>
            <a:pPr marL="857250" lvl="1" indent="-457200"/>
            <a:r>
              <a:rPr lang="en-GB" sz="3200" dirty="0"/>
              <a:t>Chemicals (such as cigarette smoke)</a:t>
            </a:r>
            <a:endParaRPr lang="en-US" sz="3200" dirty="0"/>
          </a:p>
          <a:p>
            <a:pPr marL="857250" lvl="1" indent="-457200"/>
            <a:r>
              <a:rPr lang="en-GB" sz="3200" dirty="0"/>
              <a:t>Injury (such as swallowing a fish bone) </a:t>
            </a:r>
            <a:endParaRPr lang="en-US" sz="3200" dirty="0"/>
          </a:p>
          <a:p>
            <a:pPr marL="857250" lvl="1" indent="-457200"/>
            <a:r>
              <a:rPr lang="en-GB" sz="3200" dirty="0"/>
              <a:t>Allergy or postnasal drip</a:t>
            </a:r>
            <a:endParaRPr lang="en-US" sz="3200" dirty="0"/>
          </a:p>
          <a:p>
            <a:pPr lvl="1"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Sore Throat: Management and Referral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Management</a:t>
            </a:r>
          </a:p>
          <a:p>
            <a:pPr marL="857250" lvl="1" indent="-457200"/>
            <a:r>
              <a:rPr lang="en-GB" sz="1900" dirty="0"/>
              <a:t>Use lozenges (e.g., strepsils).</a:t>
            </a:r>
            <a:endParaRPr lang="en-US" sz="1900" dirty="0"/>
          </a:p>
          <a:p>
            <a:pPr marL="857250" lvl="1" indent="-457200"/>
            <a:r>
              <a:rPr lang="en-GB" sz="1900" dirty="0"/>
              <a:t>Gargle with warm salt water. </a:t>
            </a:r>
            <a:endParaRPr lang="en-US" sz="1900" dirty="0"/>
          </a:p>
          <a:p>
            <a:pPr marL="857250" lvl="1" indent="-457200"/>
            <a:r>
              <a:rPr lang="en-GB" sz="1900" dirty="0"/>
              <a:t>Take pain relievers (e.g., ibuprofen or paracetamol).</a:t>
            </a:r>
            <a:endParaRPr lang="en-US" sz="1900" dirty="0"/>
          </a:p>
          <a:p>
            <a:pPr marL="857250" lvl="1" indent="-457200"/>
            <a:r>
              <a:rPr lang="en-GB" sz="1900" dirty="0"/>
              <a:t>Drink plenty of fluids.</a:t>
            </a:r>
            <a:endParaRPr lang="en-US" sz="1900" dirty="0"/>
          </a:p>
          <a:p>
            <a:pPr marL="857250" lvl="1" indent="-457200"/>
            <a:r>
              <a:rPr lang="en-GB" sz="1900" dirty="0"/>
              <a:t>Rest</a:t>
            </a:r>
            <a:endParaRPr lang="en-US" sz="1900" dirty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Reasons to refer</a:t>
            </a:r>
          </a:p>
          <a:p>
            <a:pPr marL="857250" lvl="1" indent="-457200"/>
            <a:r>
              <a:rPr lang="en-GB" sz="1900" dirty="0"/>
              <a:t>Severe sore throat without much of a cough, and swallowing is painful enough that salivating  occurs.  </a:t>
            </a:r>
            <a:endParaRPr lang="en-US" sz="1900" dirty="0"/>
          </a:p>
          <a:p>
            <a:pPr marL="857250" lvl="1" indent="-457200"/>
            <a:r>
              <a:rPr lang="en-GB" sz="1900" dirty="0"/>
              <a:t>Persistent fever over 38°C (clinical thermometer).</a:t>
            </a:r>
            <a:endParaRPr lang="en-US" sz="1900" dirty="0"/>
          </a:p>
          <a:p>
            <a:pPr marL="857250" lvl="1" indent="-457200"/>
            <a:r>
              <a:rPr lang="en-GB" sz="1900" dirty="0"/>
              <a:t>Associated headache, abdominal pain, or vomiting. </a:t>
            </a:r>
            <a:endParaRPr lang="en-US" sz="1900" dirty="0"/>
          </a:p>
          <a:p>
            <a:pPr marL="857250" lvl="1" indent="-457200"/>
            <a:r>
              <a:rPr lang="en-GB" sz="1900" dirty="0"/>
              <a:t>Difficulty in breathing.</a:t>
            </a:r>
            <a:endParaRPr lang="en-US" sz="1900" dirty="0"/>
          </a:p>
          <a:p>
            <a:pPr marL="857250" lvl="1" indent="-457200"/>
            <a:r>
              <a:rPr lang="en-GB" sz="1900" dirty="0"/>
              <a:t>Signs of dehydration (dry mouth, sunken eyes, severe weakness, and/or decreased urine output).</a:t>
            </a:r>
            <a:endParaRPr lang="en-US" sz="1900" dirty="0"/>
          </a:p>
          <a:p>
            <a:pPr lvl="1">
              <a:buFont typeface="Arial" pitchFamily="34" charset="0"/>
              <a:buChar char="•"/>
            </a:pPr>
            <a:endParaRPr lang="en-US" sz="19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302772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Tonsillitis: Definition and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8486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Tonsillitis is an inflammation of the tonsils (in the throat).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Most cases of tonsillitis are due to viral infections, although a small percentage is due to bacterial infection.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Tonsillitis is more common among children than adults. 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59571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Signs and Symptoms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3962400" cy="4572000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dirty="0"/>
              <a:t>Pain on swallowing 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Fever above 39.5°C</a:t>
            </a:r>
            <a:r>
              <a:rPr lang="en-US" b="1" dirty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Headache  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Vomiting 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Swelling of the lymph nodes 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Discharge/infection from the tonsils</a:t>
            </a:r>
          </a:p>
          <a:p>
            <a:pPr>
              <a:buFont typeface="Arial" pitchFamily="34" charset="0"/>
              <a:buChar char="•"/>
            </a:pPr>
            <a:endParaRPr lang="en-US" sz="3000" dirty="0"/>
          </a:p>
        </p:txBody>
      </p:sp>
      <p:pic>
        <p:nvPicPr>
          <p:cNvPr id="5" name="Content Placeholder 4" descr="tonsilitis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3886199" cy="411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996147" y="5853651"/>
            <a:ext cx="2851806" cy="3028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5000"/>
              </a:lnSpc>
              <a:spcAft>
                <a:spcPts val="1000"/>
              </a:spcAft>
            </a:pPr>
            <a:r>
              <a:rPr lang="en-US" sz="1400" b="1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Picture of a child with tonsillitis </a:t>
            </a:r>
            <a:endParaRPr lang="en-US" sz="14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Definition and Overview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A watery nasal discharge and sneezing are two of the common presenting symptoms in both children and adults.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The majority of caretakers (mothers) usually claim that their children have chronic flu.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Watery nasal discharge and sneezing are commonly associated with: </a:t>
            </a:r>
          </a:p>
          <a:p>
            <a:pPr lvl="1"/>
            <a:r>
              <a:rPr lang="en-US" sz="2400" dirty="0"/>
              <a:t>Common cold </a:t>
            </a:r>
          </a:p>
          <a:p>
            <a:pPr lvl="1"/>
            <a:r>
              <a:rPr lang="en-US" sz="2400" dirty="0"/>
              <a:t>Allergic rhinitis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They both affect children more than adults.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General Measures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600200"/>
            <a:ext cx="7924800" cy="4873752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dirty="0"/>
              <a:t>Encourage the client to take a lot of fluids, such as passion fruit juice.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Advise the client to have bed rest until the symptoms reduce.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Advise the client to eat semi-solid foods that can be easily swallowed, such as porridge.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Advise the client to rinse his or her mouth with warm salty water.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Drug Treatment – Pain Killers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Recommended to relieve pain</a:t>
            </a:r>
          </a:p>
          <a:p>
            <a:pPr>
              <a:buFont typeface="Arial" pitchFamily="34" charset="0"/>
              <a:buChar char="•"/>
            </a:pPr>
            <a:endParaRPr lang="en-US" sz="1000" b="1" i="1" dirty="0"/>
          </a:p>
          <a:p>
            <a:pPr>
              <a:buFont typeface="Arial" pitchFamily="34" charset="0"/>
              <a:buChar char="•"/>
            </a:pPr>
            <a:r>
              <a:rPr lang="en-US" sz="2400" b="1" dirty="0"/>
              <a:t>Paracetamol</a:t>
            </a:r>
          </a:p>
          <a:p>
            <a:pPr>
              <a:buFont typeface="Arial" pitchFamily="34" charset="0"/>
              <a:buChar char="•"/>
            </a:pPr>
            <a:endParaRPr lang="en-US" b="1" i="1" dirty="0"/>
          </a:p>
          <a:p>
            <a:endParaRPr lang="en-US" b="1" i="1" dirty="0"/>
          </a:p>
          <a:p>
            <a:endParaRPr lang="en-US" b="1" i="1" dirty="0"/>
          </a:p>
          <a:p>
            <a:pPr>
              <a:buFont typeface="Arial" pitchFamily="34" charset="0"/>
              <a:buChar char="•"/>
            </a:pPr>
            <a:r>
              <a:rPr lang="en-US" sz="2400" b="1" dirty="0"/>
              <a:t>Ibuprofen</a:t>
            </a:r>
            <a:endParaRPr lang="en-US" sz="2400" dirty="0"/>
          </a:p>
          <a:p>
            <a:pPr>
              <a:buNone/>
            </a:pP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007393"/>
              </p:ext>
            </p:extLst>
          </p:nvPr>
        </p:nvGraphicFramePr>
        <p:xfrm>
          <a:off x="1676400" y="2667000"/>
          <a:ext cx="6705602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6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983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956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6-12 years</a:t>
                      </a:r>
                      <a:endParaRPr lang="en-US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500 mg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3 times daily for 3 days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2-5 years</a:t>
                      </a:r>
                      <a:endParaRPr lang="en-US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250 mg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3 times daily for 3 days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mos.-1 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125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3 times daily for 3 days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203527"/>
              </p:ext>
            </p:extLst>
          </p:nvPr>
        </p:nvGraphicFramePr>
        <p:xfrm>
          <a:off x="1752598" y="4953000"/>
          <a:ext cx="6705602" cy="1257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8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352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6-12 years</a:t>
                      </a:r>
                      <a:endParaRPr lang="en-US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with food for 3 days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1-5 years</a:t>
                      </a:r>
                      <a:endParaRPr lang="en-US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100 mg (1/2 tab.)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3 days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460557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Drug Treatment </a:t>
            </a:r>
            <a:r>
              <a:rPr lang="en-US" dirty="0"/>
              <a:t>– Antibiotics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7724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/>
              <a:t>Recommended when bacterial infection is suspected (e.g., temperature above 39.5°C and discharge from the tonsils).</a:t>
            </a:r>
          </a:p>
          <a:p>
            <a:pPr>
              <a:spcBef>
                <a:spcPts val="1800"/>
              </a:spcBef>
              <a:buFont typeface="Arial" pitchFamily="34" charset="0"/>
              <a:buChar char="•"/>
            </a:pPr>
            <a:r>
              <a:rPr lang="en-US" sz="2400" b="1" i="1" dirty="0" smtClean="0"/>
              <a:t>Amoxicillin</a:t>
            </a:r>
            <a:endParaRPr lang="en-US" sz="2400" dirty="0"/>
          </a:p>
          <a:p>
            <a:pPr>
              <a:buNone/>
            </a:pPr>
            <a:endParaRPr lang="en-US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574606"/>
              </p:ext>
            </p:extLst>
          </p:nvPr>
        </p:nvGraphicFramePr>
        <p:xfrm>
          <a:off x="1219200" y="3200400"/>
          <a:ext cx="6705602" cy="1257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200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r>
                        <a:rPr lang="en-US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Dosage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6-12 years</a:t>
                      </a:r>
                      <a:endParaRPr lang="en-US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250 mg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10 days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chemeClr val="tx1"/>
                          </a:solidFill>
                        </a:rPr>
                        <a:t>1-5 years</a:t>
                      </a:r>
                      <a:endParaRPr lang="en-US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125 mg (5 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times daily for 10 days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127015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Guidelines for Referral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96200" cy="4873752"/>
          </a:xfrm>
        </p:spPr>
        <p:txBody>
          <a:bodyPr>
            <a:normAutofit/>
          </a:bodyPr>
          <a:lstStyle/>
          <a:p>
            <a:pPr marL="0" lvl="0" indent="0"/>
            <a:r>
              <a:rPr lang="en-US" sz="3200" dirty="0"/>
              <a:t>Refer: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Clients who fail to respond to treatment.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Clients who present with high grade fever.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Clients who complain of difficulty in swallowing and opening the mouth.</a:t>
            </a:r>
          </a:p>
          <a:p>
            <a:pPr lvl="0">
              <a:buFont typeface="Arial" pitchFamily="34" charset="0"/>
              <a:buChar char="•"/>
            </a:pPr>
            <a:r>
              <a:rPr lang="en-US" sz="2800" dirty="0"/>
              <a:t>Clients with severe pain and hoarseness of the voice.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Exercise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Sore throat or tonsillitis?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8552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Review of Objectives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7696200" cy="4873752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n-US" dirty="0" smtClean="0"/>
              <a:t>Are </a:t>
            </a:r>
            <a:r>
              <a:rPr lang="en-US" smtClean="0"/>
              <a:t>we now able </a:t>
            </a:r>
            <a:r>
              <a:rPr lang="en-US" dirty="0"/>
              <a:t>to:</a:t>
            </a:r>
          </a:p>
          <a:p>
            <a:pPr marL="280988" indent="-280988"/>
            <a:r>
              <a:rPr lang="en-US" dirty="0"/>
              <a:t>1. Describe how to assess a client for running nose and sneezing.</a:t>
            </a:r>
          </a:p>
          <a:p>
            <a:pPr marL="406400" indent="-406400"/>
            <a:r>
              <a:rPr lang="en-US" dirty="0"/>
              <a:t>2. Describe how to assess a client for a sores in the mouth.</a:t>
            </a:r>
          </a:p>
          <a:p>
            <a:pPr marL="0" indent="0"/>
            <a:r>
              <a:rPr lang="en-US" dirty="0"/>
              <a:t>3. Describe how to assess a client for tonsillitis.</a:t>
            </a:r>
          </a:p>
          <a:p>
            <a:pPr marL="339725" indent="-339725"/>
            <a:r>
              <a:rPr lang="en-US" dirty="0"/>
              <a:t>4. Demonstrate how to advise a client/caregiver for treatment of these conditions of the nose, mouth, or throat.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8598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52600"/>
            <a:ext cx="7086600" cy="1905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Allergic Rhinitis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8001000" cy="487375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Allergic rhinitis is a chronic inflammatory disease of the nose characterized by sneezing and running nose.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It is more common in persons with a family history of allergic diseases, such as asthma and eczema.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It is more common among children than adults.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Signs and Symptoms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772400" cy="4648200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en-GB" sz="2600" dirty="0"/>
              <a:t>Repetitive sneezing, especially in the morning hours.</a:t>
            </a:r>
            <a:r>
              <a:rPr lang="en-US" sz="2600" dirty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GB" sz="2600" dirty="0"/>
              <a:t>Blocked nostrils  </a:t>
            </a:r>
            <a:endParaRPr lang="en-US" sz="2600" dirty="0"/>
          </a:p>
          <a:p>
            <a:pPr lvl="0">
              <a:buFont typeface="Arial" pitchFamily="34" charset="0"/>
              <a:buChar char="•"/>
            </a:pPr>
            <a:r>
              <a:rPr lang="en-US" sz="2600" dirty="0"/>
              <a:t>Running nose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/>
              <a:t>Back flow of mucus into the throat</a:t>
            </a:r>
          </a:p>
          <a:p>
            <a:pPr lvl="0">
              <a:buFont typeface="Arial" pitchFamily="34" charset="0"/>
              <a:buChar char="•"/>
            </a:pPr>
            <a:r>
              <a:rPr lang="en-US" sz="2600" dirty="0"/>
              <a:t>Cough </a:t>
            </a:r>
          </a:p>
          <a:p>
            <a:pPr lvl="0">
              <a:buFont typeface="Arial" pitchFamily="34" charset="0"/>
              <a:buChar char="•"/>
            </a:pPr>
            <a:r>
              <a:rPr lang="en-GB" sz="2600" dirty="0"/>
              <a:t>Itching of the nose</a:t>
            </a:r>
            <a:r>
              <a:rPr lang="en-US" sz="2600" dirty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GB" sz="2600" dirty="0"/>
              <a:t>Itching of the eyes</a:t>
            </a:r>
            <a:r>
              <a:rPr lang="en-US" sz="2600" dirty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GB" sz="2600" dirty="0"/>
              <a:t>Itching of the ear</a:t>
            </a:r>
            <a:r>
              <a:rPr lang="en-US" sz="26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GB" sz="2600" dirty="0"/>
              <a:t>Itching of the throat </a:t>
            </a:r>
            <a:endParaRPr lang="en-US" sz="2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Causes of Allergic Rhinitis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848600" cy="4949952"/>
          </a:xfrm>
        </p:spPr>
        <p:txBody>
          <a:bodyPr>
            <a:noAutofit/>
          </a:bodyPr>
          <a:lstStyle/>
          <a:p>
            <a:pPr marL="0" indent="0"/>
            <a:r>
              <a:rPr lang="en-US" sz="2800" dirty="0"/>
              <a:t>Clients may develop symptoms after being exposed to any of the following:</a:t>
            </a:r>
          </a:p>
          <a:p>
            <a:pPr lvl="2"/>
            <a:r>
              <a:rPr lang="en-US" sz="2800" dirty="0"/>
              <a:t>Dust</a:t>
            </a:r>
          </a:p>
          <a:p>
            <a:pPr lvl="2"/>
            <a:r>
              <a:rPr lang="en-GB" sz="2800" dirty="0"/>
              <a:t>Cold air during the rainy season</a:t>
            </a:r>
            <a:r>
              <a:rPr lang="en-US" sz="2800" dirty="0"/>
              <a:t> </a:t>
            </a:r>
          </a:p>
          <a:p>
            <a:pPr lvl="2"/>
            <a:r>
              <a:rPr lang="en-GB" sz="2800" dirty="0"/>
              <a:t>Tobacco smoke</a:t>
            </a:r>
            <a:r>
              <a:rPr lang="en-US" sz="2800" dirty="0"/>
              <a:t> </a:t>
            </a:r>
          </a:p>
          <a:p>
            <a:pPr lvl="2"/>
            <a:r>
              <a:rPr lang="en-GB" sz="2800" dirty="0"/>
              <a:t>Perfumes</a:t>
            </a:r>
            <a:r>
              <a:rPr lang="en-US" sz="2800" dirty="0"/>
              <a:t> </a:t>
            </a:r>
          </a:p>
          <a:p>
            <a:pPr lvl="2"/>
            <a:r>
              <a:rPr lang="en-GB" sz="2800" dirty="0"/>
              <a:t>Oil paint</a:t>
            </a:r>
            <a:r>
              <a:rPr lang="en-US" sz="2800" dirty="0"/>
              <a:t> </a:t>
            </a:r>
          </a:p>
          <a:p>
            <a:pPr lvl="2"/>
            <a:r>
              <a:rPr lang="en-GB" sz="2800" dirty="0"/>
              <a:t>Insecticide sprays (e.g., Doom</a:t>
            </a:r>
            <a:r>
              <a:rPr lang="en-GB" sz="2800" dirty="0" smtClean="0"/>
              <a:t>)</a:t>
            </a:r>
          </a:p>
          <a:p>
            <a:pPr lvl="2"/>
            <a:r>
              <a:rPr lang="en-GB" sz="2800" dirty="0" smtClean="0"/>
              <a:t>Cats</a:t>
            </a:r>
            <a:endParaRPr lang="en-US" sz="2800" dirty="0"/>
          </a:p>
          <a:p>
            <a:pPr lvl="2"/>
            <a:r>
              <a:rPr lang="en-GB" sz="2800" dirty="0"/>
              <a:t>Cockroaches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3590</TotalTime>
  <Words>2478</Words>
  <Application>Microsoft Office PowerPoint</Application>
  <PresentationFormat>On-screen Show (4:3)</PresentationFormat>
  <Paragraphs>408</Paragraphs>
  <Slides>55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2" baseType="lpstr">
      <vt:lpstr>Arial</vt:lpstr>
      <vt:lpstr>Calibri</vt:lpstr>
      <vt:lpstr>Cambria</vt:lpstr>
      <vt:lpstr>Courier New</vt:lpstr>
      <vt:lpstr>Times New Roman</vt:lpstr>
      <vt:lpstr>Wingdings</vt:lpstr>
      <vt:lpstr>Office Theme</vt:lpstr>
      <vt:lpstr>Health Shops Training Zambia</vt:lpstr>
      <vt:lpstr>Objectives</vt:lpstr>
      <vt:lpstr>Conditions of the Nose, Throat, and Mouth</vt:lpstr>
      <vt:lpstr>Running Nose and Sneezing</vt:lpstr>
      <vt:lpstr>Definition and Overview  </vt:lpstr>
      <vt:lpstr>Allergic Rhinitis </vt:lpstr>
      <vt:lpstr>Definition</vt:lpstr>
      <vt:lpstr>Signs and Symptoms </vt:lpstr>
      <vt:lpstr>Causes of Allergic Rhinitis </vt:lpstr>
      <vt:lpstr>General Measures </vt:lpstr>
      <vt:lpstr>General Measures (2)</vt:lpstr>
      <vt:lpstr>Drug Treatment for Allergic Rhinitis </vt:lpstr>
      <vt:lpstr>Guidelines for Referral </vt:lpstr>
      <vt:lpstr>Common Cold</vt:lpstr>
      <vt:lpstr>Definition and Overview </vt:lpstr>
      <vt:lpstr>Signs and Symptoms </vt:lpstr>
      <vt:lpstr>General Measures </vt:lpstr>
      <vt:lpstr>Treatment For Common Cold</vt:lpstr>
      <vt:lpstr>Common Cold Medicines </vt:lpstr>
      <vt:lpstr>Cold Medicine Ingredient Actions</vt:lpstr>
      <vt:lpstr>Common Cold Medicines</vt:lpstr>
      <vt:lpstr>Guidelines for Referral</vt:lpstr>
      <vt:lpstr>Client Assessment – Nose</vt:lpstr>
      <vt:lpstr>Client Assessment (2)</vt:lpstr>
      <vt:lpstr>Exercise 1</vt:lpstr>
      <vt:lpstr>Sores in the Mouth </vt:lpstr>
      <vt:lpstr>Definition and Overview </vt:lpstr>
      <vt:lpstr>Oral Thrush </vt:lpstr>
      <vt:lpstr>Definition and Overview </vt:lpstr>
      <vt:lpstr>Causes </vt:lpstr>
      <vt:lpstr>Signs and Symptoms </vt:lpstr>
      <vt:lpstr>General Measures </vt:lpstr>
      <vt:lpstr>Drug Treatment </vt:lpstr>
      <vt:lpstr>Guidelines for Referral </vt:lpstr>
      <vt:lpstr>Cold Sores (Fever Blisters)</vt:lpstr>
      <vt:lpstr>Definition and Overview </vt:lpstr>
      <vt:lpstr>Cause and Mode of Transmission </vt:lpstr>
      <vt:lpstr>Signs and Symptoms </vt:lpstr>
      <vt:lpstr>General Measures </vt:lpstr>
      <vt:lpstr>Drug Treatment </vt:lpstr>
      <vt:lpstr>Guidelines for Referral </vt:lpstr>
      <vt:lpstr>Client Assessment – Mouth (1)  </vt:lpstr>
      <vt:lpstr>Client Assessment (2) </vt:lpstr>
      <vt:lpstr>Exercise 2</vt:lpstr>
      <vt:lpstr>Sore Throat/Tonsillitis </vt:lpstr>
      <vt:lpstr>Sore Throat: Definition and Overview </vt:lpstr>
      <vt:lpstr>Sore Throat: Management and Referral</vt:lpstr>
      <vt:lpstr>Tonsillitis: Definition and Overview </vt:lpstr>
      <vt:lpstr>Signs and Symptoms </vt:lpstr>
      <vt:lpstr>General Measures </vt:lpstr>
      <vt:lpstr>Drug Treatment – Pain Killers</vt:lpstr>
      <vt:lpstr>Drug Treatment – Antibiotics </vt:lpstr>
      <vt:lpstr>Guidelines for Referral </vt:lpstr>
      <vt:lpstr>Exercise 3</vt:lpstr>
      <vt:lpstr>Review of Objectives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180</cp:revision>
  <dcterms:created xsi:type="dcterms:W3CDTF">2011-09-08T16:26:48Z</dcterms:created>
  <dcterms:modified xsi:type="dcterms:W3CDTF">2017-04-24T21:25:33Z</dcterms:modified>
</cp:coreProperties>
</file>