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9" r:id="rId36"/>
    <p:sldId id="295" r:id="rId37"/>
    <p:sldId id="296" r:id="rId38"/>
    <p:sldId id="297" r:id="rId39"/>
    <p:sldId id="300" r:id="rId40"/>
    <p:sldId id="301" r:id="rId41"/>
    <p:sldId id="302" r:id="rId4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6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48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search.yahoo.com/images/view;_ylt=A0PDoYD3FoROKnoAJdWJzbkF;_ylu=X3oDMTBlMTQ4cGxyBHNlYwNzcgRzbGsDaW1n?back=http://images.search.yahoo.com/search/images?p=skin+boils+picture&amp;sado=1&amp;save=0&amp;ei=utf-8&amp;fr=yfp-t-701-s&amp;fr2=sg-gac&amp;b=1&amp;tab=organic&amp;w=1280&amp;h=960&amp;imgurl=www.equipoc.net/main/process5.jpg&amp;rurl=http://www.equipoc.net/main/health.html&amp;size=163.1+KB&amp;name=boils+a+boil+is+a+skin+infection+usually+of+a&amp;p=skin+boils+picture&amp;oid=21189616c3dade30e820ca60517d12d7&amp;fr2=sg-gac&amp;fr=yfp-t-701-s&amp;tt=boils+a+boil+is+a+skin+infection+usually+of+a&amp;b=0&amp;ni=28&amp;no=17&amp;tab=organic&amp;sigr=117psg7jl&amp;sigb=14293u99d&amp;sigi=111udd3s4&amp;.crumb=Z8nR4Fw7wY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search.yahoo.com/images/view;_ylt=A0PDoYD3FoROKnoAFNWJzbkF;_ylu=X3oDMTBlMTQ4cGxyBHNlYwNzcgRzbGsDaW1n?back=http://images.search.yahoo.com/search/images?p=skin+boils+picture&amp;sado=1&amp;save=0&amp;ei=utf-8&amp;fr=yfp-t-701-s&amp;fr2=sg-gac&amp;b=1&amp;tab=organic&amp;w=497&amp;h=499&amp;imgurl=www.mrsaskininfection.org/images/skin_boils_furuncle0003.jpg&amp;rurl=http://www.mrsaskininfection.org/mrsasymptoms/skinboils.html&amp;size=155+KB&amp;name=Skin+Boil+-+Furuncle+Picture+0003&amp;p=skin+boils+picture&amp;oid=b3b37f3a3a66228c9266d7fd5b06f450&amp;fr2=sg-gac&amp;fr=yfp-t-701-s&amp;tt=Skin+Boil+-+Furuncle+Picture+0003&amp;b=0&amp;ni=28&amp;no=0&amp;tab=organic&amp;sigr=11samfmvs&amp;sigb=14293u99d&amp;sigi=11sp47u4c&amp;.crumb=Z8nR4Fw7wY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763000" cy="1523999"/>
          </a:xfrm>
        </p:spPr>
        <p:txBody>
          <a:bodyPr/>
          <a:lstStyle/>
          <a:p>
            <a:r>
              <a:rPr lang="en-US" i="0" smtClean="0"/>
              <a:t>Health </a:t>
            </a:r>
            <a:r>
              <a:rPr lang="en-US" i="0" dirty="0"/>
              <a:t>Shops Training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Zambia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9718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Module 3: Session 6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Skin Diseases in Adults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772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Apply clotrimazole cream to the affected area after drying twice daily for 4 weeks.</a:t>
            </a:r>
          </a:p>
          <a:p>
            <a:pPr marL="0" indent="0" eaLnBrk="1" hangingPunct="1"/>
            <a:r>
              <a:rPr lang="en-US" b="1" i="1" dirty="0"/>
              <a:t>Or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Apply Whitfield’s ointment to the affected area after drying twice daily for 4 weeks.</a:t>
            </a:r>
            <a:endParaRPr lang="en-US" b="1" i="1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Refer: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Clients who fail to respond to treatment after 4 weeks.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Clients with diabetes or HIV infection.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Clients who have developed wounds in the affected area.</a:t>
            </a:r>
          </a:p>
          <a:p>
            <a:pPr marL="0" indent="0" eaLnBrk="1" hangingPunct="1"/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41438"/>
            <a:ext cx="7620000" cy="29257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Body Ringworm 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924800" cy="44958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Body ringworm is a highly contagious skin infection caused by a fungus.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affects the chest, back, arms and breast, around the waist, and buttocks.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Poor personal hygiene can lead to the development of body ringworm.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Do You Get Body Ringworm?</a:t>
            </a:r>
            <a:endParaRPr lang="en-US" sz="4000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Body-to-body contact with an infected person.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Walking barefoot.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Sharing unwashed clothes or hairbrushes.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Poor hygiene practices.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30363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Round shaped skin patches (rings).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Itchy skin rash.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Scaling/peeling of the skin.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Patches slowly grow bigger.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Body </a:t>
            </a:r>
            <a:r>
              <a:rPr lang="en-US" sz="4000" b="1" dirty="0" smtClean="0"/>
              <a:t>Ringworm Photo</a:t>
            </a:r>
            <a:endParaRPr lang="en-US" sz="4000" b="1" dirty="0"/>
          </a:p>
        </p:txBody>
      </p:sp>
      <p:pic>
        <p:nvPicPr>
          <p:cNvPr id="24579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202180"/>
            <a:ext cx="5486400" cy="4046220"/>
          </a:xfr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Advise clients to: </a:t>
            </a:r>
          </a:p>
          <a:p>
            <a:pPr lvl="1"/>
            <a:r>
              <a:rPr lang="en-US" sz="3200" dirty="0"/>
              <a:t>Improve on their personal hygiene. </a:t>
            </a:r>
          </a:p>
          <a:p>
            <a:pPr lvl="1"/>
            <a:r>
              <a:rPr lang="en-US" sz="3200" dirty="0"/>
              <a:t>Avoid sharing clothes.</a:t>
            </a:r>
          </a:p>
          <a:p>
            <a:pPr lvl="1"/>
            <a:r>
              <a:rPr lang="en-US" sz="3200" dirty="0"/>
              <a:t>Wash and iron their clothes before wearing.</a:t>
            </a:r>
          </a:p>
          <a:p>
            <a:pPr lvl="1"/>
            <a:r>
              <a:rPr lang="en-US" sz="3200" dirty="0"/>
              <a:t>Use the medicine as recommended to avoid the disease from coming back.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Apply: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Whitfield’s ointment twice daily for 4 weeks.</a:t>
            </a:r>
          </a:p>
          <a:p>
            <a:pPr marL="457200" lvl="1" indent="0">
              <a:buNone/>
            </a:pPr>
            <a:r>
              <a:rPr lang="en-US" sz="3200" b="1" i="1" dirty="0"/>
              <a:t>Or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Clotrimazole cream twice daily for 4 weeks.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Refer: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All clients who fail to respond to the treatment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3200" dirty="0"/>
              <a:t>Clients with widespread body ringworm.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Objectives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As a result of actively participating in this session, the individual will be able to:</a:t>
            </a:r>
          </a:p>
          <a:p>
            <a:pPr marL="339725" indent="-339725"/>
            <a:r>
              <a:rPr lang="en-US" sz="2800" dirty="0"/>
              <a:t>1. Match the signs and symptoms of common skin diseases affecting adults with those diseases.</a:t>
            </a:r>
          </a:p>
          <a:p>
            <a:pPr marL="339725" indent="-339725"/>
            <a:r>
              <a:rPr lang="en-US" sz="2800" dirty="0"/>
              <a:t>2. Locate the guidelines for management of those common skin diseases in the </a:t>
            </a:r>
            <a:r>
              <a:rPr lang="en-US" sz="2800" dirty="0" smtClean="0"/>
              <a:t>Health Shop Dispenser’s </a:t>
            </a:r>
            <a:r>
              <a:rPr lang="en-US" sz="2800" dirty="0"/>
              <a:t>Manual.</a:t>
            </a:r>
          </a:p>
          <a:p>
            <a:pPr marL="280988" indent="-280988"/>
            <a:r>
              <a:rPr lang="en-US" sz="2800" dirty="0"/>
              <a:t>3. Demonstrate how to advise the client about treatment for the skin disease.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28194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Acne (Pimples )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  <a:endParaRPr lang="en-US" b="1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Acne is a skin disease common among young people.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usually affects the face, back, shoulders, and chest.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The majority of people with pimples have oily skin.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Excessive secretion of oil blocks the pores of the skin, leading to the formation of pimples.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People Most At Risk for Acne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50260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Young people 14 to 19 years.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Pregnant women and girls during their menstrual period.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People who bleach their faces using steroids, such as </a:t>
            </a:r>
            <a:r>
              <a:rPr lang="en-US" dirty="0" err="1" smtClean="0"/>
              <a:t>Diprosone</a:t>
            </a:r>
            <a:r>
              <a:rPr lang="en-US" dirty="0"/>
              <a:t>, etc.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Women who use contraceptive pills.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People with oily skin.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/>
              <a:t>Signs and Symptoms</a:t>
            </a:r>
          </a:p>
        </p:txBody>
      </p:sp>
      <p:pic>
        <p:nvPicPr>
          <p:cNvPr id="3174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84220" y="2971800"/>
            <a:ext cx="4259580" cy="3276600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84220" y="6248400"/>
            <a:ext cx="4259580" cy="4667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Adapted from </a:t>
            </a:r>
            <a:r>
              <a:rPr lang="en-US" sz="1200" i="1" dirty="0">
                <a:solidFill>
                  <a:schemeClr val="tx1"/>
                </a:solidFill>
                <a:latin typeface="+mj-lt"/>
              </a:rPr>
              <a:t>Common Skin Diseases in Africa: An Illustrated Guide, by 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Colette </a:t>
            </a:r>
            <a:r>
              <a:rPr lang="en-US" sz="1200" dirty="0">
                <a:latin typeface="+mj-lt"/>
              </a:rPr>
              <a:t>V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an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1600200"/>
            <a:ext cx="78486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800" dirty="0"/>
              <a:t>Tiny, pimple-like rash.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Appears on the face, neck, shoulders, and back.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4000" b="1" cap="none" dirty="0"/>
              <a:t>General Measures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932363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z="2800" dirty="0"/>
              <a:t>Advise the client: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Gently wash the face 2 times a day; do not scrub.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Do not squeeze and pick acne.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Use cleansers to remove excess oil 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Avoid </a:t>
            </a:r>
            <a:r>
              <a:rPr lang="en-US" sz="2400" dirty="0"/>
              <a:t>using oily cosmetics if the skin is oily.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Avoid bleaching the face with steroids (e.g., betamethasone cream/diproson).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Treatment for acne takes a long time.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Treatment may start working after 6-8 weeks.</a:t>
            </a:r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 smtClean="0"/>
              <a:t>The client may be prescribed the following at the clinic: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Salicylic </a:t>
            </a:r>
            <a:r>
              <a:rPr lang="en-US" dirty="0"/>
              <a:t>acid preparations </a:t>
            </a:r>
            <a:r>
              <a:rPr lang="en-US" dirty="0" smtClean="0"/>
              <a:t>twice </a:t>
            </a:r>
            <a:r>
              <a:rPr lang="en-US" dirty="0"/>
              <a:t>daily, after washing the face with acne soap and warm water, for 3 months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b="1" i="1" dirty="0" smtClean="0"/>
              <a:t>Or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Apply benzoyl peroxide 5% gel 2 times daily, for at least 3 months.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Treatment Note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7724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Advise: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Clients who use benzoyl peroxide that it may cause: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400" dirty="0"/>
              <a:t>burning sensation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400" dirty="0"/>
              <a:t>peeling of the skin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2400" dirty="0"/>
              <a:t>dryness of the skin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Clients who use salicylic acid preparations or benzoyl peroxide to avoid prolonged exposure to the sun to minimize burning of the skin.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marL="0" indent="0" eaLnBrk="1" hangingPunct="1"/>
            <a:r>
              <a:rPr lang="en-US" sz="3200" dirty="0"/>
              <a:t>Refer: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Clients who fail to respond to treatment after 3 months of continuous application.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Clients with widespread pimples on the shoulders and back.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Pregnant women with pimples.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Clients who present with pimples containing pus.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17638"/>
            <a:ext cx="7924800" cy="3230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Herpes Zoster </a:t>
            </a:r>
            <a:endParaRPr lang="en-US" sz="4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772400" cy="48768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Herpes zoster is a viral infection of the skin.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is common among people living with HIV and AIDS.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/>
              <a:t>Common Skin Diseases in Adults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772400" cy="4645025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1. Athlete’s foot  </a:t>
            </a:r>
          </a:p>
          <a:p>
            <a:pPr marL="0" indent="0"/>
            <a:r>
              <a:rPr lang="en-US" dirty="0"/>
              <a:t>2. Body ringworm</a:t>
            </a:r>
          </a:p>
          <a:p>
            <a:pPr marL="0" indent="0"/>
            <a:r>
              <a:rPr lang="en-US" dirty="0"/>
              <a:t>3. Pimples (acne)</a:t>
            </a:r>
          </a:p>
          <a:p>
            <a:pPr marL="0" indent="0"/>
            <a:r>
              <a:rPr lang="en-US" dirty="0"/>
              <a:t>4. Herpes zoster</a:t>
            </a:r>
          </a:p>
          <a:p>
            <a:pPr marL="0" indent="0"/>
            <a:r>
              <a:rPr lang="en-US" dirty="0"/>
              <a:t>5. Boils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Do You Get Herpes Zoster? </a:t>
            </a:r>
            <a:endParaRPr lang="en-US" sz="4000" dirty="0"/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00600"/>
          </a:xfrm>
        </p:spPr>
        <p:txBody>
          <a:bodyPr/>
          <a:lstStyle/>
          <a:p>
            <a:pPr marL="0" indent="0" eaLnBrk="1" hangingPunct="1"/>
            <a:r>
              <a:rPr lang="en-US" sz="2800" dirty="0"/>
              <a:t>Herpes zoster occurs when the virus that causes chicken pox becomes activated due to lowering of the immune system of the client.</a:t>
            </a:r>
          </a:p>
          <a:p>
            <a:pPr marL="0" indent="0" eaLnBrk="1" hangingPunct="1"/>
            <a:endParaRPr lang="en-US" sz="3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696200" cy="4602163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Burning sensation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Red, localized skin blisters following a particular pattern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Pain in the affected area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Itching of the affected area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Fever and chills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Headache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General body weakness (malaise)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 Picture of Herpes Zoster</a:t>
            </a:r>
            <a:endParaRPr lang="en-US" sz="4000" dirty="0"/>
          </a:p>
        </p:txBody>
      </p:sp>
      <p:pic>
        <p:nvPicPr>
          <p:cNvPr id="43011" name="Content Placeholder 4" descr="HZ in 13 yr old girl (5 days)1 - Copy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1600200"/>
            <a:ext cx="4800600" cy="4873625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0" indent="0"/>
            <a:r>
              <a:rPr lang="en-US" b="1" dirty="0"/>
              <a:t>REFER</a:t>
            </a:r>
            <a:r>
              <a:rPr lang="en-US" dirty="0"/>
              <a:t> all cases of herpes zoster.</a:t>
            </a:r>
          </a:p>
          <a:p>
            <a:pPr marL="0" indent="0"/>
            <a:endParaRPr lang="en-US" sz="2800" dirty="0"/>
          </a:p>
          <a:p>
            <a:pPr marL="0" indent="0"/>
            <a:r>
              <a:rPr lang="en-US" dirty="0"/>
              <a:t>Advise the client: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Keep the affected area clean.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Clean the affected area with hydrogen peroxide solution or chlorhexidine.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The pain will subside.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Get tested for HIV.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Assist with further support including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Paracetamol </a:t>
            </a:r>
            <a:r>
              <a:rPr lang="en-US" dirty="0"/>
              <a:t>1 g 3 times daily for 3-5 </a:t>
            </a:r>
            <a:r>
              <a:rPr lang="en-US" dirty="0" smtClean="0"/>
              <a:t>days for pain.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417638"/>
            <a:ext cx="7924800" cy="3230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Boils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3953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 idx="4294967295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4000" b="1" dirty="0"/>
              <a:t>Definition and Overview</a:t>
            </a:r>
            <a:endParaRPr lang="en-US" sz="4000" b="1" dirty="0"/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9248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GB" dirty="0"/>
              <a:t>A boil is also referred to as a skin abscess.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GB" dirty="0"/>
              <a:t>It is a localized bacterial infection deep in the skin.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GB" dirty="0"/>
              <a:t>Boils affect both adults and children.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GB" sz="3600" b="1" dirty="0"/>
          </a:p>
          <a:p>
            <a:pPr>
              <a:lnSpc>
                <a:spcPct val="80000"/>
              </a:lnSpc>
              <a:buFont typeface="Arial" charset="0"/>
              <a:buChar char="•"/>
            </a:pPr>
            <a:endParaRPr lang="en-GB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GB" sz="4000" dirty="0"/>
              <a:t>Signs and Symptoms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1828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n-GB" sz="2800" dirty="0"/>
              <a:t>One or more acute, tender, painful swellings at the site of infection. 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n-GB" sz="2800" dirty="0"/>
              <a:t>The site of the boil may feel hot.</a:t>
            </a:r>
          </a:p>
          <a:p>
            <a:pPr>
              <a:lnSpc>
                <a:spcPct val="80000"/>
              </a:lnSpc>
              <a:buFont typeface="Arial" charset="0"/>
              <a:buChar char="•"/>
            </a:pPr>
            <a:r>
              <a:rPr lang="en-GB" sz="2800" dirty="0"/>
              <a:t>Fever</a:t>
            </a:r>
          </a:p>
          <a:p>
            <a:endParaRPr lang="en-US" dirty="0"/>
          </a:p>
        </p:txBody>
      </p:sp>
      <p:pic>
        <p:nvPicPr>
          <p:cNvPr id="47108" name="ihover-img" descr="http://ts4.mm.bing.net/images/thumbnail.aspx?q=1264720552519&amp;id=efb742b5c8c53650b9d8e31c17aaeb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657600"/>
            <a:ext cx="3962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ihover-img" descr="http://ts2.mm.bing.net/images/thumbnail.aspx?q=1204626660297&amp;id=ad2ca8a3871752ca4b59cbf893a4a47c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733800"/>
            <a:ext cx="2438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GB" sz="4000" dirty="0"/>
              <a:t>General Measures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162800" cy="487362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defRPr/>
            </a:pPr>
            <a:r>
              <a:rPr lang="en-GB" sz="2800" dirty="0"/>
              <a:t>Refer immediately: </a:t>
            </a:r>
          </a:p>
          <a:p>
            <a:pPr marL="857250" lvl="1" indent="-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Clients with fever</a:t>
            </a:r>
          </a:p>
          <a:p>
            <a:pPr marL="857250" lvl="1" indent="-4572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Clients with generalized lymph node swelling</a:t>
            </a:r>
          </a:p>
          <a:p>
            <a:pPr marL="0" indent="0">
              <a:lnSpc>
                <a:spcPct val="80000"/>
              </a:lnSpc>
              <a:defRPr/>
            </a:pPr>
            <a:endParaRPr lang="en-GB" sz="2800" dirty="0"/>
          </a:p>
          <a:p>
            <a:pPr marL="0" indent="0">
              <a:lnSpc>
                <a:spcPct val="80000"/>
              </a:lnSpc>
              <a:defRPr/>
            </a:pPr>
            <a:r>
              <a:rPr lang="en-GB" sz="2800" dirty="0"/>
              <a:t>Advise clients to: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sz="2400" dirty="0"/>
              <a:t>Apply hot soaks or hot packs.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GB" sz="2400" dirty="0"/>
              <a:t>Take pain killers, such as paracetamol, to relieve pain and refer for further management.</a:t>
            </a:r>
            <a:endParaRPr lang="en-US" sz="2400" dirty="0"/>
          </a:p>
          <a:p>
            <a:pPr>
              <a:lnSpc>
                <a:spcPct val="80000"/>
              </a:lnSpc>
              <a:defRPr/>
            </a:pPr>
            <a:endParaRPr lang="en-GB" sz="2800" b="1" i="1" dirty="0"/>
          </a:p>
          <a:p>
            <a:pPr>
              <a:lnSpc>
                <a:spcPct val="80000"/>
              </a:lnSpc>
              <a:defRPr/>
            </a:pPr>
            <a:r>
              <a:rPr lang="en-GB" sz="2800" i="1" dirty="0"/>
              <a:t>NOTE</a:t>
            </a:r>
            <a:r>
              <a:rPr lang="en-GB" sz="2800" b="1" i="1" dirty="0"/>
              <a:t>: </a:t>
            </a:r>
            <a:r>
              <a:rPr lang="en-GB" sz="2600" i="1" dirty="0"/>
              <a:t>Do </a:t>
            </a:r>
            <a:r>
              <a:rPr lang="en-GB" sz="2600" i="1" u="sng" dirty="0"/>
              <a:t>not</a:t>
            </a:r>
            <a:r>
              <a:rPr lang="en-GB" sz="2600" i="1" dirty="0"/>
              <a:t> incise the boil because this may spread the infection to other areas. </a:t>
            </a:r>
            <a:endParaRPr lang="en-GB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Exercise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Sorting </a:t>
            </a:r>
            <a:r>
              <a:rPr lang="en-US" sz="2800" dirty="0"/>
              <a:t>Game (Signs/symptoms and skin diseases)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16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7239000" cy="2544763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Athlete’s Foot</a:t>
            </a:r>
            <a:endParaRPr lang="en-US" sz="4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/>
              <a:t>Exercise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Role Plays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196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 smtClean="0"/>
              <a:t>We should now </a:t>
            </a:r>
            <a:r>
              <a:rPr lang="en-US" dirty="0"/>
              <a:t>be able to:</a:t>
            </a:r>
          </a:p>
          <a:p>
            <a:pPr marL="339725" indent="-339725"/>
            <a:r>
              <a:rPr lang="en-US" dirty="0"/>
              <a:t>1. Match the signs and symptoms of common skin diseases affecting adults with those diseases.</a:t>
            </a:r>
          </a:p>
          <a:p>
            <a:pPr marL="339725" indent="-339725"/>
            <a:r>
              <a:rPr lang="en-US" dirty="0"/>
              <a:t>2. Locate the guidelines for management of those common skin diseases in the Health Shop Dispenser’s Manual.</a:t>
            </a:r>
          </a:p>
          <a:p>
            <a:pPr marL="280988" indent="-280988"/>
            <a:r>
              <a:rPr lang="en-US" dirty="0"/>
              <a:t>3. Demonstrate how to advise the client about treatment for the skin disease.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472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6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Athlete’s foot is a fungal infection that affects the webs between the toes (feet).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is more common in men who wear closed shoes all the time.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The fourth and fifth toes are the most commonly affected.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Athlete’s foot usually begins with sweating and smelly feet, which progresses to itching and peeling of the toe webs.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Do You Get Athlete’s Foot? </a:t>
            </a:r>
            <a:endParaRPr lang="en-US" sz="4000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Athlete’s foot is transmitted from person to person through: </a:t>
            </a:r>
          </a:p>
          <a:p>
            <a:pPr lvl="1"/>
            <a:r>
              <a:rPr lang="en-US" sz="3200" dirty="0"/>
              <a:t>Contact with the infected area</a:t>
            </a:r>
          </a:p>
          <a:p>
            <a:pPr lvl="1"/>
            <a:r>
              <a:rPr lang="en-US" sz="3200" dirty="0"/>
              <a:t>Sharing contaminated stockings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Poor hygiene of the feet can also contribute to the development of athlete’s foot.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Itching between the toes.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Peeling of the skin between the toe webs.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Skin between toes becomes white.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Unpleasant smell of the feet.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Pain on walking.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Athlete's Foot </a:t>
            </a:r>
          </a:p>
        </p:txBody>
      </p:sp>
      <p:pic>
        <p:nvPicPr>
          <p:cNvPr id="15363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2133600"/>
            <a:ext cx="5791200" cy="4082994"/>
          </a:xfrm>
        </p:spPr>
      </p:pic>
      <p:sp>
        <p:nvSpPr>
          <p:cNvPr id="3" name="TextBox 2"/>
          <p:cNvSpPr txBox="1"/>
          <p:nvPr/>
        </p:nvSpPr>
        <p:spPr>
          <a:xfrm>
            <a:off x="1828800" y="16002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Photo of athlete’s foot between the toes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marL="0" indent="0" eaLnBrk="1" hangingPunct="1"/>
            <a:r>
              <a:rPr lang="en-US" dirty="0"/>
              <a:t>Advise clients to: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Dry their feet after every bathing.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 dry cotton stockings.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Apply antifungal powders to their feet if they are giving off an unpleasant smell.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Wear open shoes during their free time.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1242</Words>
  <Application>Microsoft Office PowerPoint</Application>
  <PresentationFormat>On-screen Show (4:3)</PresentationFormat>
  <Paragraphs>184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Courier New</vt:lpstr>
      <vt:lpstr>Office Theme</vt:lpstr>
      <vt:lpstr>Health Shops Training Zambia</vt:lpstr>
      <vt:lpstr>Objectives</vt:lpstr>
      <vt:lpstr>Common Skin Diseases in Adults </vt:lpstr>
      <vt:lpstr>Athlete’s Foot</vt:lpstr>
      <vt:lpstr>Definition and Overview  </vt:lpstr>
      <vt:lpstr>How Do You Get Athlete’s Foot? </vt:lpstr>
      <vt:lpstr>Signs and Symptoms </vt:lpstr>
      <vt:lpstr>Athlete's Foot </vt:lpstr>
      <vt:lpstr>General Measures </vt:lpstr>
      <vt:lpstr>Drug Treatment </vt:lpstr>
      <vt:lpstr>Guidelines for Referral </vt:lpstr>
      <vt:lpstr>Body Ringworm </vt:lpstr>
      <vt:lpstr>Definition and Overview </vt:lpstr>
      <vt:lpstr>How Do You Get Body Ringworm?</vt:lpstr>
      <vt:lpstr>Signs and Symptoms </vt:lpstr>
      <vt:lpstr>Body Ringworm Photo</vt:lpstr>
      <vt:lpstr>General Measures </vt:lpstr>
      <vt:lpstr>Drug Treatment </vt:lpstr>
      <vt:lpstr>Guidelines for Referral </vt:lpstr>
      <vt:lpstr>Acne (Pimples ) </vt:lpstr>
      <vt:lpstr>Definition and Overview </vt:lpstr>
      <vt:lpstr>People Most At Risk for Acne</vt:lpstr>
      <vt:lpstr>Signs and Symptoms</vt:lpstr>
      <vt:lpstr>General Measures </vt:lpstr>
      <vt:lpstr>Drug Treatment </vt:lpstr>
      <vt:lpstr>Treatment Note</vt:lpstr>
      <vt:lpstr>Guidelines for Referral </vt:lpstr>
      <vt:lpstr>Herpes Zoster </vt:lpstr>
      <vt:lpstr>Definition and Overview </vt:lpstr>
      <vt:lpstr>How Do You Get Herpes Zoster? </vt:lpstr>
      <vt:lpstr>Signs and Symptoms </vt:lpstr>
      <vt:lpstr>A Picture of Herpes Zoster</vt:lpstr>
      <vt:lpstr>General Measures </vt:lpstr>
      <vt:lpstr>Drug Treatment </vt:lpstr>
      <vt:lpstr>Boils</vt:lpstr>
      <vt:lpstr>Definition and Overview</vt:lpstr>
      <vt:lpstr>Signs and Symptoms</vt:lpstr>
      <vt:lpstr>General Measures</vt:lpstr>
      <vt:lpstr>Exercise 1</vt:lpstr>
      <vt:lpstr>Exercise 2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244</cp:revision>
  <dcterms:created xsi:type="dcterms:W3CDTF">2011-09-08T16:26:48Z</dcterms:created>
  <dcterms:modified xsi:type="dcterms:W3CDTF">2017-04-24T21:21:54Z</dcterms:modified>
</cp:coreProperties>
</file>