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tags/tag3.xml" ContentType="application/vnd.openxmlformats-officedocument.presentationml.tags+xml"/>
  <Override PartName="/ppt/slideLayouts/slideLayout18.xml" ContentType="application/vnd.openxmlformats-officedocument.presentationml.slideLayout+xml"/>
  <Override PartName="/ppt/theme/theme7.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tags/tag4.xml" ContentType="application/vnd.openxmlformats-officedocument.presentationml.tags+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8" r:id="rId3"/>
    <p:sldMasterId id="2147483686" r:id="rId4"/>
    <p:sldMasterId id="2147483711" r:id="rId5"/>
    <p:sldMasterId id="2147483714" r:id="rId6"/>
    <p:sldMasterId id="2147483719" r:id="rId7"/>
    <p:sldMasterId id="2147483721" r:id="rId8"/>
  </p:sldMasterIdLst>
  <p:notesMasterIdLst>
    <p:notesMasterId r:id="rId97"/>
  </p:notesMasterIdLst>
  <p:sldIdLst>
    <p:sldId id="258" r:id="rId9"/>
    <p:sldId id="260" r:id="rId10"/>
    <p:sldId id="357" r:id="rId11"/>
    <p:sldId id="358" r:id="rId12"/>
    <p:sldId id="359" r:id="rId13"/>
    <p:sldId id="360" r:id="rId14"/>
    <p:sldId id="361" r:id="rId15"/>
    <p:sldId id="270" r:id="rId16"/>
    <p:sldId id="271" r:id="rId17"/>
    <p:sldId id="273" r:id="rId18"/>
    <p:sldId id="274" r:id="rId19"/>
    <p:sldId id="275" r:id="rId20"/>
    <p:sldId id="276" r:id="rId21"/>
    <p:sldId id="277" r:id="rId22"/>
    <p:sldId id="278" r:id="rId23"/>
    <p:sldId id="279" r:id="rId24"/>
    <p:sldId id="280" r:id="rId25"/>
    <p:sldId id="281" r:id="rId26"/>
    <p:sldId id="282" r:id="rId27"/>
    <p:sldId id="354" r:id="rId28"/>
    <p:sldId id="283" r:id="rId29"/>
    <p:sldId id="284" r:id="rId30"/>
    <p:sldId id="285" r:id="rId31"/>
    <p:sldId id="286" r:id="rId32"/>
    <p:sldId id="287" r:id="rId33"/>
    <p:sldId id="288" r:id="rId34"/>
    <p:sldId id="289" r:id="rId35"/>
    <p:sldId id="290" r:id="rId36"/>
    <p:sldId id="291" r:id="rId37"/>
    <p:sldId id="292" r:id="rId38"/>
    <p:sldId id="293" r:id="rId39"/>
    <p:sldId id="355" r:id="rId40"/>
    <p:sldId id="356"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43" r:id="rId78"/>
    <p:sldId id="344" r:id="rId79"/>
    <p:sldId id="345" r:id="rId80"/>
    <p:sldId id="346" r:id="rId81"/>
    <p:sldId id="347" r:id="rId82"/>
    <p:sldId id="348" r:id="rId83"/>
    <p:sldId id="349" r:id="rId84"/>
    <p:sldId id="350" r:id="rId85"/>
    <p:sldId id="351" r:id="rId86"/>
    <p:sldId id="352" r:id="rId87"/>
    <p:sldId id="353" r:id="rId88"/>
    <p:sldId id="330" r:id="rId89"/>
    <p:sldId id="331" r:id="rId90"/>
    <p:sldId id="340" r:id="rId91"/>
    <p:sldId id="333" r:id="rId92"/>
    <p:sldId id="341" r:id="rId93"/>
    <p:sldId id="362" r:id="rId94"/>
    <p:sldId id="342" r:id="rId95"/>
    <p:sldId id="363" r:id="rId96"/>
  </p:sldIdLst>
  <p:sldSz cx="12192000" cy="6858000"/>
  <p:notesSz cx="6858000" cy="9144000"/>
  <p:custDataLst>
    <p:tags r:id="rId9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len Vorderbruegge" initials="E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1B2F7F"/>
    <a:srgbClr val="8AC836"/>
    <a:srgbClr val="8CC7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1350" autoAdjust="0"/>
  </p:normalViewPr>
  <p:slideViewPr>
    <p:cSldViewPr snapToGrid="0">
      <p:cViewPr varScale="1">
        <p:scale>
          <a:sx n="58" d="100"/>
          <a:sy n="58" d="100"/>
        </p:scale>
        <p:origin x="1218"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slide" Target="slides/slide84.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slide" Target="slides/slide66.xml"/><Relationship Id="rId79" Type="http://schemas.openxmlformats.org/officeDocument/2006/relationships/slide" Target="slides/slide71.xml"/><Relationship Id="rId87" Type="http://schemas.openxmlformats.org/officeDocument/2006/relationships/slide" Target="slides/slide79.xml"/><Relationship Id="rId102"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3.xml"/><Relationship Id="rId82" Type="http://schemas.openxmlformats.org/officeDocument/2006/relationships/slide" Target="slides/slide74.xml"/><Relationship Id="rId90" Type="http://schemas.openxmlformats.org/officeDocument/2006/relationships/slide" Target="slides/slide82.xml"/><Relationship Id="rId95" Type="http://schemas.openxmlformats.org/officeDocument/2006/relationships/slide" Target="slides/slide87.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slide" Target="slides/slide69.xml"/><Relationship Id="rId100"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93" Type="http://schemas.openxmlformats.org/officeDocument/2006/relationships/slide" Target="slides/slide85.xml"/><Relationship Id="rId98" Type="http://schemas.openxmlformats.org/officeDocument/2006/relationships/tags" Target="tags/tag1.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103" Type="http://schemas.openxmlformats.org/officeDocument/2006/relationships/tableStyles" Target="tableStyle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slide" Target="slides/slide83.xml"/><Relationship Id="rId96" Type="http://schemas.openxmlformats.org/officeDocument/2006/relationships/slide" Target="slides/slide88.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slide" Target="slides/slide86.xml"/><Relationship Id="rId99" Type="http://schemas.openxmlformats.org/officeDocument/2006/relationships/commentAuthors" Target="commentAuthors.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97"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2344AA-AAD1-114F-BE4E-AAFFD35B9C93}" type="datetimeFigureOut">
              <a:rPr lang="en-US" smtClean="0"/>
              <a:t>12/17/2020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6E3098-061A-7349-9F6E-D396FB9F5289}" type="slidenum">
              <a:rPr lang="en-US" smtClean="0"/>
              <a:t>‹#›</a:t>
            </a:fld>
            <a:endParaRPr lang="en-US"/>
          </a:p>
        </p:txBody>
      </p:sp>
    </p:spTree>
    <p:extLst>
      <p:ext uri="{BB962C8B-B14F-4D97-AF65-F5344CB8AC3E}">
        <p14:creationId xmlns:p14="http://schemas.microsoft.com/office/powerpoint/2010/main" val="9816215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eaLnBrk="1" hangingPunct="1">
              <a:spcBef>
                <a:spcPct val="0"/>
              </a:spcBef>
            </a:pPr>
            <a:r>
              <a:rPr lang="en-US" sz="1200" b="1" kern="1200" dirty="0">
                <a:solidFill>
                  <a:schemeClr val="tx1"/>
                </a:solidFill>
                <a:latin typeface="+mn-lt"/>
                <a:ea typeface="+mn-ea"/>
                <a:cs typeface="+mn-cs"/>
              </a:rPr>
              <a:t>A.  REGISTRATION</a:t>
            </a:r>
            <a:r>
              <a:rPr lang="en-US" sz="1200" b="0" kern="1200" dirty="0">
                <a:solidFill>
                  <a:schemeClr val="tx1"/>
                </a:solidFill>
                <a:latin typeface="+mn-lt"/>
                <a:ea typeface="+mn-ea"/>
                <a:cs typeface="+mn-cs"/>
              </a:rPr>
              <a:t> </a:t>
            </a:r>
            <a:r>
              <a:rPr lang="en-US" sz="1200" b="1" kern="1200" dirty="0">
                <a:solidFill>
                  <a:schemeClr val="tx1"/>
                </a:solidFill>
                <a:latin typeface="+mn-lt"/>
                <a:ea typeface="+mn-ea"/>
                <a:cs typeface="+mn-cs"/>
              </a:rPr>
              <a:t>PROCESS</a:t>
            </a:r>
          </a:p>
          <a:p>
            <a:pPr eaLnBrk="1" hangingPunct="1">
              <a:spcBef>
                <a:spcPct val="0"/>
              </a:spcBef>
            </a:pPr>
            <a:endParaRPr lang="en-US" sz="1200" b="0" kern="1200" dirty="0">
              <a:solidFill>
                <a:schemeClr val="tx1"/>
              </a:solidFill>
              <a:latin typeface="+mn-lt"/>
              <a:ea typeface="+mn-ea"/>
              <a:cs typeface="+mn-cs"/>
            </a:endParaRPr>
          </a:p>
          <a:p>
            <a:pPr eaLnBrk="1" hangingPunct="1">
              <a:spcBef>
                <a:spcPct val="0"/>
              </a:spcBef>
            </a:pPr>
            <a:r>
              <a:rPr lang="en-US" sz="1200" b="1" kern="1200" dirty="0">
                <a:solidFill>
                  <a:schemeClr val="tx1"/>
                </a:solidFill>
                <a:latin typeface="+mn-lt"/>
                <a:ea typeface="+mn-ea"/>
                <a:cs typeface="+mn-cs"/>
              </a:rPr>
              <a:t>SET</a:t>
            </a:r>
            <a:r>
              <a:rPr lang="en-US" sz="1200" b="1" kern="1200" baseline="0" dirty="0">
                <a:solidFill>
                  <a:schemeClr val="tx1"/>
                </a:solidFill>
                <a:latin typeface="+mn-lt"/>
                <a:ea typeface="+mn-ea"/>
                <a:cs typeface="+mn-cs"/>
              </a:rPr>
              <a:t> UP </a:t>
            </a:r>
            <a:r>
              <a:rPr lang="en-US" sz="1200" b="0" kern="1200" baseline="0" dirty="0">
                <a:solidFill>
                  <a:schemeClr val="tx1"/>
                </a:solidFill>
                <a:latin typeface="+mn-lt"/>
                <a:ea typeface="+mn-ea"/>
                <a:cs typeface="+mn-cs"/>
              </a:rPr>
              <a:t>a registration table at the door.  </a:t>
            </a:r>
          </a:p>
          <a:p>
            <a:pPr eaLnBrk="1" hangingPunct="1">
              <a:spcBef>
                <a:spcPct val="0"/>
              </a:spcBef>
            </a:pPr>
            <a:endParaRPr lang="en-US" sz="1200" b="1" kern="1200" baseline="0" dirty="0">
              <a:solidFill>
                <a:schemeClr val="tx1"/>
              </a:solidFill>
              <a:latin typeface="+mn-lt"/>
              <a:ea typeface="+mn-ea"/>
              <a:cs typeface="+mn-cs"/>
            </a:endParaRPr>
          </a:p>
          <a:p>
            <a:pPr eaLnBrk="1" hangingPunct="1">
              <a:spcBef>
                <a:spcPct val="0"/>
              </a:spcBef>
            </a:pPr>
            <a:r>
              <a:rPr lang="en-US" sz="1200" b="1" kern="1200" baseline="0" dirty="0">
                <a:solidFill>
                  <a:schemeClr val="tx1"/>
                </a:solidFill>
                <a:latin typeface="+mn-lt"/>
                <a:ea typeface="+mn-ea"/>
                <a:cs typeface="+mn-cs"/>
              </a:rPr>
              <a:t>AS EACH TRAINEE ENTERS, DO THE FOLLOWING</a:t>
            </a:r>
            <a:r>
              <a:rPr lang="en-US" sz="1200" b="0" kern="1200" baseline="0" dirty="0">
                <a:solidFill>
                  <a:schemeClr val="tx1"/>
                </a:solidFill>
                <a:latin typeface="+mn-lt"/>
                <a:ea typeface="+mn-ea"/>
                <a:cs typeface="+mn-cs"/>
              </a:rPr>
              <a:t>:</a:t>
            </a:r>
          </a:p>
          <a:p>
            <a:pPr marL="228600" indent="-228600" eaLnBrk="1" hangingPunct="1">
              <a:spcBef>
                <a:spcPct val="0"/>
              </a:spcBef>
              <a:buFont typeface="+mj-lt"/>
              <a:buAutoNum type="arabicPeriod"/>
            </a:pPr>
            <a:r>
              <a:rPr lang="en-US" sz="1200" b="1" kern="1200" baseline="0" dirty="0">
                <a:solidFill>
                  <a:schemeClr val="tx1"/>
                </a:solidFill>
                <a:latin typeface="+mn-lt"/>
                <a:ea typeface="+mn-ea"/>
                <a:cs typeface="+mn-cs"/>
              </a:rPr>
              <a:t>ASK</a:t>
            </a:r>
            <a:r>
              <a:rPr lang="en-US" sz="1200" b="0" kern="1200" baseline="0" dirty="0">
                <a:solidFill>
                  <a:schemeClr val="tx1"/>
                </a:solidFill>
                <a:latin typeface="+mn-lt"/>
                <a:ea typeface="+mn-ea"/>
                <a:cs typeface="+mn-cs"/>
              </a:rPr>
              <a:t> them to </a:t>
            </a:r>
            <a:r>
              <a:rPr lang="en-US" sz="1200" b="1" kern="1200" baseline="0" dirty="0">
                <a:solidFill>
                  <a:schemeClr val="tx1"/>
                </a:solidFill>
                <a:latin typeface="+mn-lt"/>
                <a:ea typeface="+mn-ea"/>
                <a:cs typeface="+mn-cs"/>
              </a:rPr>
              <a:t>COMPLETE</a:t>
            </a:r>
            <a:r>
              <a:rPr lang="en-US" sz="1200" b="0" kern="1200" baseline="0" dirty="0">
                <a:solidFill>
                  <a:schemeClr val="tx1"/>
                </a:solidFill>
                <a:latin typeface="+mn-lt"/>
                <a:ea typeface="+mn-ea"/>
                <a:cs typeface="+mn-cs"/>
              </a:rPr>
              <a:t> and </a:t>
            </a:r>
            <a:r>
              <a:rPr lang="en-US" sz="1200" b="1" kern="1200" baseline="0" dirty="0">
                <a:solidFill>
                  <a:schemeClr val="tx1"/>
                </a:solidFill>
                <a:latin typeface="+mn-lt"/>
                <a:ea typeface="+mn-ea"/>
                <a:cs typeface="+mn-cs"/>
              </a:rPr>
              <a:t>INITIAL</a:t>
            </a:r>
            <a:r>
              <a:rPr lang="en-US" sz="1200" b="0" kern="1200" baseline="0" dirty="0">
                <a:solidFill>
                  <a:schemeClr val="tx1"/>
                </a:solidFill>
                <a:latin typeface="+mn-lt"/>
                <a:ea typeface="+mn-ea"/>
                <a:cs typeface="+mn-cs"/>
              </a:rPr>
              <a:t> the Attendance Sheet.  </a:t>
            </a:r>
          </a:p>
          <a:p>
            <a:pPr marL="457200" lvl="1" indent="0" eaLnBrk="1" hangingPunct="1">
              <a:spcBef>
                <a:spcPct val="0"/>
              </a:spcBef>
              <a:buFont typeface="+mj-lt"/>
              <a:buNone/>
            </a:pPr>
            <a:r>
              <a:rPr lang="en-US" sz="1200" b="1" kern="1200" baseline="0" dirty="0">
                <a:solidFill>
                  <a:schemeClr val="tx1"/>
                </a:solidFill>
                <a:latin typeface="+mn-lt"/>
                <a:ea typeface="+mn-ea"/>
                <a:cs typeface="+mn-cs"/>
              </a:rPr>
              <a:t>TELL</a:t>
            </a:r>
            <a:r>
              <a:rPr lang="en-US" sz="1200" b="0" kern="1200" baseline="0" dirty="0">
                <a:solidFill>
                  <a:schemeClr val="tx1"/>
                </a:solidFill>
                <a:latin typeface="+mn-lt"/>
                <a:ea typeface="+mn-ea"/>
                <a:cs typeface="+mn-cs"/>
              </a:rPr>
              <a:t> them to </a:t>
            </a:r>
            <a:r>
              <a:rPr lang="en-US" sz="1200" b="1" i="1" kern="1200" baseline="0" dirty="0">
                <a:solidFill>
                  <a:schemeClr val="tx1"/>
                </a:solidFill>
                <a:latin typeface="+mn-lt"/>
                <a:ea typeface="+mn-ea"/>
                <a:cs typeface="+mn-cs"/>
              </a:rPr>
              <a:t>be sure to register each day as they enter the training venue</a:t>
            </a:r>
            <a:r>
              <a:rPr lang="en-US" sz="1200" b="0" kern="1200" baseline="0" dirty="0">
                <a:solidFill>
                  <a:schemeClr val="tx1"/>
                </a:solidFill>
                <a:latin typeface="+mn-lt"/>
                <a:ea typeface="+mn-ea"/>
                <a:cs typeface="+mn-cs"/>
              </a:rPr>
              <a:t>.</a:t>
            </a:r>
          </a:p>
          <a:p>
            <a:pPr marL="457200" lvl="1" indent="0" eaLnBrk="1" hangingPunct="1">
              <a:spcBef>
                <a:spcPct val="0"/>
              </a:spcBef>
              <a:buFont typeface="+mj-lt"/>
              <a:buNone/>
            </a:pPr>
            <a:endParaRPr lang="en-US" sz="1200" b="0" kern="1200" baseline="0" dirty="0">
              <a:solidFill>
                <a:schemeClr val="tx1"/>
              </a:solidFill>
              <a:latin typeface="+mn-lt"/>
              <a:ea typeface="+mn-ea"/>
              <a:cs typeface="+mn-cs"/>
            </a:endParaRPr>
          </a:p>
          <a:p>
            <a:pPr marL="228600" indent="-228600" eaLnBrk="1" hangingPunct="1">
              <a:spcBef>
                <a:spcPct val="0"/>
              </a:spcBef>
              <a:buFont typeface="+mj-lt"/>
              <a:buAutoNum type="arabicPeriod"/>
            </a:pPr>
            <a:r>
              <a:rPr lang="en-US" sz="1200" b="1" kern="1200" dirty="0">
                <a:solidFill>
                  <a:schemeClr val="tx1"/>
                </a:solidFill>
                <a:latin typeface="+mn-lt"/>
                <a:ea typeface="+mn-ea"/>
                <a:cs typeface="+mn-cs"/>
              </a:rPr>
              <a:t>GIVE</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them a </a:t>
            </a:r>
            <a:r>
              <a:rPr lang="en-US" sz="1200" b="1" kern="1200" baseline="0" dirty="0">
                <a:solidFill>
                  <a:schemeClr val="tx1"/>
                </a:solidFill>
                <a:latin typeface="+mn-lt"/>
                <a:ea typeface="+mn-ea"/>
                <a:cs typeface="+mn-cs"/>
              </a:rPr>
              <a:t>NAME TAG </a:t>
            </a:r>
            <a:r>
              <a:rPr lang="en-US" sz="1200" b="0" kern="1200" baseline="0" dirty="0">
                <a:solidFill>
                  <a:schemeClr val="tx1"/>
                </a:solidFill>
                <a:latin typeface="+mn-lt"/>
                <a:ea typeface="+mn-ea"/>
                <a:cs typeface="+mn-cs"/>
              </a:rPr>
              <a:t>and instruct them to wear it each day of the training.</a:t>
            </a:r>
          </a:p>
          <a:p>
            <a:pPr marL="228600" indent="-228600" eaLnBrk="1" hangingPunct="1">
              <a:spcBef>
                <a:spcPct val="0"/>
              </a:spcBef>
              <a:buFont typeface="+mj-lt"/>
              <a:buAutoNum type="arabicPeriod"/>
            </a:pPr>
            <a:endParaRPr lang="en-US" sz="1200" b="0" kern="1200" dirty="0">
              <a:solidFill>
                <a:schemeClr val="tx1"/>
              </a:solidFill>
              <a:latin typeface="+mn-lt"/>
              <a:ea typeface="+mn-ea"/>
              <a:cs typeface="+mn-cs"/>
            </a:endParaRPr>
          </a:p>
          <a:p>
            <a:pPr marL="228600" indent="-228600" eaLnBrk="1" hangingPunct="1">
              <a:spcBef>
                <a:spcPct val="0"/>
              </a:spcBef>
              <a:buFont typeface="+mj-lt"/>
              <a:buAutoNum type="arabicPeriod"/>
            </a:pPr>
            <a:r>
              <a:rPr lang="en-US" sz="1200" b="1" kern="1200" dirty="0">
                <a:solidFill>
                  <a:schemeClr val="tx1"/>
                </a:solidFill>
                <a:latin typeface="+mn-lt"/>
                <a:ea typeface="+mn-ea"/>
                <a:cs typeface="+mn-cs"/>
              </a:rPr>
              <a:t>DISTRIBUTE </a:t>
            </a:r>
            <a:r>
              <a:rPr lang="en-US" sz="1200" b="0" kern="1200" dirty="0">
                <a:solidFill>
                  <a:schemeClr val="tx1"/>
                </a:solidFill>
                <a:latin typeface="+mn-lt"/>
                <a:ea typeface="+mn-ea"/>
                <a:cs typeface="+mn-cs"/>
              </a:rPr>
              <a:t>the</a:t>
            </a:r>
            <a:r>
              <a:rPr lang="en-US" sz="1200" b="0" kern="1200" baseline="0" dirty="0">
                <a:solidFill>
                  <a:schemeClr val="tx1"/>
                </a:solidFill>
                <a:latin typeface="+mn-lt"/>
                <a:ea typeface="+mn-ea"/>
                <a:cs typeface="+mn-cs"/>
              </a:rPr>
              <a:t> training materials for Module 1</a:t>
            </a:r>
            <a:r>
              <a:rPr lang="en-US" sz="1200" b="1" kern="1200" dirty="0">
                <a:solidFill>
                  <a:schemeClr val="tx1"/>
                </a:solidFill>
                <a:latin typeface="+mn-lt"/>
                <a:ea typeface="+mn-ea"/>
                <a:cs typeface="+mn-cs"/>
              </a:rPr>
              <a:t>.  </a:t>
            </a:r>
            <a:r>
              <a:rPr lang="en-US" sz="1200" b="1" kern="1200" baseline="0" dirty="0">
                <a:solidFill>
                  <a:schemeClr val="tx1"/>
                </a:solidFill>
                <a:latin typeface="+mn-lt"/>
                <a:ea typeface="+mn-ea"/>
                <a:cs typeface="+mn-cs"/>
              </a:rPr>
              <a:t>EXPLAIN</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lvl="1">
              <a:buFont typeface="Wingdings" pitchFamily="2" charset="2"/>
              <a:buChar char="§"/>
            </a:pPr>
            <a:r>
              <a:rPr lang="en-US" sz="1200" kern="1200" dirty="0">
                <a:solidFill>
                  <a:schemeClr val="tx1"/>
                </a:solidFill>
                <a:latin typeface="+mn-lt"/>
                <a:ea typeface="+mn-ea"/>
                <a:cs typeface="+mn-cs"/>
              </a:rPr>
              <a:t>Contains everything you need for the workshop.  </a:t>
            </a:r>
          </a:p>
          <a:p>
            <a:pPr lvl="1">
              <a:buFont typeface="Wingdings" pitchFamily="2" charset="2"/>
              <a:buChar char="§"/>
            </a:pPr>
            <a:r>
              <a:rPr lang="en-US" sz="1200" kern="1200" dirty="0">
                <a:solidFill>
                  <a:schemeClr val="tx1"/>
                </a:solidFill>
                <a:latin typeface="+mn-lt"/>
                <a:ea typeface="+mn-ea"/>
                <a:cs typeface="+mn-cs"/>
              </a:rPr>
              <a:t>Write your name on the front.  It is yours to use as a job aid.  </a:t>
            </a:r>
          </a:p>
          <a:p>
            <a:pPr lvl="1">
              <a:buFont typeface="Wingdings" pitchFamily="2" charset="2"/>
              <a:buChar char="§"/>
            </a:pPr>
            <a:r>
              <a:rPr lang="en-US" sz="1200" kern="1200" dirty="0">
                <a:solidFill>
                  <a:schemeClr val="tx1"/>
                </a:solidFill>
                <a:latin typeface="+mn-lt"/>
                <a:ea typeface="+mn-ea"/>
                <a:cs typeface="+mn-cs"/>
              </a:rPr>
              <a:t>Bring the materials</a:t>
            </a:r>
            <a:r>
              <a:rPr lang="en-US" sz="1200" kern="1200" baseline="0" dirty="0">
                <a:solidFill>
                  <a:schemeClr val="tx1"/>
                </a:solidFill>
                <a:latin typeface="+mn-lt"/>
                <a:ea typeface="+mn-ea"/>
                <a:cs typeface="+mn-cs"/>
              </a:rPr>
              <a:t> with you</a:t>
            </a:r>
            <a:r>
              <a:rPr lang="en-US" sz="1200" kern="1200" dirty="0">
                <a:solidFill>
                  <a:schemeClr val="tx1"/>
                </a:solidFill>
                <a:latin typeface="+mn-lt"/>
                <a:ea typeface="+mn-ea"/>
                <a:cs typeface="+mn-cs"/>
              </a:rPr>
              <a:t> to the training every day.</a:t>
            </a:r>
          </a:p>
          <a:p>
            <a:pPr lvl="1">
              <a:buFont typeface="Wingdings" pitchFamily="2" charset="2"/>
              <a:buChar char="§"/>
            </a:pPr>
            <a:endParaRPr lang="en-US" sz="1200"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HANDOUTS</a:t>
            </a:r>
            <a:r>
              <a:rPr lang="en-US" sz="1200" kern="1200" baseline="0" dirty="0">
                <a:solidFill>
                  <a:schemeClr val="tx1"/>
                </a:solidFill>
                <a:latin typeface="+mn-lt"/>
                <a:ea typeface="+mn-ea"/>
                <a:cs typeface="+mn-cs"/>
              </a:rPr>
              <a:t> and </a:t>
            </a:r>
            <a:r>
              <a:rPr lang="en-US" sz="1200" b="1" kern="1200" baseline="0" dirty="0">
                <a:solidFill>
                  <a:schemeClr val="tx1"/>
                </a:solidFill>
                <a:latin typeface="+mn-lt"/>
                <a:ea typeface="+mn-ea"/>
                <a:cs typeface="+mn-cs"/>
              </a:rPr>
              <a:t>SUPPLIES</a:t>
            </a:r>
            <a:r>
              <a:rPr lang="en-US" sz="1200" kern="1200" baseline="0" dirty="0">
                <a:solidFill>
                  <a:schemeClr val="tx1"/>
                </a:solidFill>
                <a:latin typeface="+mn-lt"/>
                <a:ea typeface="+mn-ea"/>
                <a:cs typeface="+mn-cs"/>
              </a:rPr>
              <a:t> needed:</a:t>
            </a:r>
            <a:endParaRPr lang="en-US" sz="1200" kern="1200" dirty="0">
              <a:solidFill>
                <a:schemeClr val="tx1"/>
              </a:solidFill>
              <a:latin typeface="+mn-lt"/>
              <a:ea typeface="+mn-ea"/>
              <a:cs typeface="+mn-cs"/>
            </a:endParaRPr>
          </a:p>
          <a:p>
            <a:pPr lvl="1">
              <a:buFont typeface="Wingdings" pitchFamily="2" charset="2"/>
              <a:buChar char="§"/>
            </a:pPr>
            <a:r>
              <a:rPr lang="en-US" sz="1200" kern="1200" dirty="0">
                <a:solidFill>
                  <a:schemeClr val="tx1"/>
                </a:solidFill>
                <a:latin typeface="+mn-lt"/>
                <a:ea typeface="+mn-ea"/>
                <a:cs typeface="+mn-cs"/>
              </a:rPr>
              <a:t>Flipchart</a:t>
            </a:r>
            <a:r>
              <a:rPr lang="en-US" sz="1200" kern="1200" baseline="0" dirty="0">
                <a:solidFill>
                  <a:schemeClr val="tx1"/>
                </a:solidFill>
                <a:latin typeface="+mn-lt"/>
                <a:ea typeface="+mn-ea"/>
                <a:cs typeface="+mn-cs"/>
              </a:rPr>
              <a:t> paper – 15 pieces for Day 1</a:t>
            </a:r>
          </a:p>
          <a:p>
            <a:pPr lvl="1">
              <a:buFont typeface="Wingdings" pitchFamily="2" charset="2"/>
              <a:buChar char="§"/>
            </a:pPr>
            <a:r>
              <a:rPr lang="en-US" sz="1200" kern="1200" baseline="0" dirty="0">
                <a:solidFill>
                  <a:schemeClr val="tx1"/>
                </a:solidFill>
                <a:latin typeface="+mn-lt"/>
                <a:ea typeface="+mn-ea"/>
                <a:cs typeface="+mn-cs"/>
              </a:rPr>
              <a:t>Markers – one for every 2 trainees (returned for use by the trainer)</a:t>
            </a:r>
            <a:endParaRPr lang="en-US" sz="1200" kern="1200" dirty="0">
              <a:solidFill>
                <a:schemeClr val="tx1"/>
              </a:solidFill>
              <a:latin typeface="+mn-lt"/>
              <a:ea typeface="+mn-ea"/>
              <a:cs typeface="+mn-cs"/>
            </a:endParaRPr>
          </a:p>
          <a:p>
            <a:pPr lvl="1">
              <a:buFont typeface="Wingdings" pitchFamily="2" charset="2"/>
              <a:buChar char="§"/>
            </a:pPr>
            <a:r>
              <a:rPr lang="en-US" sz="1200" kern="1200" baseline="0" dirty="0">
                <a:solidFill>
                  <a:schemeClr val="tx1"/>
                </a:solidFill>
                <a:latin typeface="+mn-lt"/>
                <a:ea typeface="+mn-ea"/>
                <a:cs typeface="+mn-cs"/>
              </a:rPr>
              <a:t>Masking tape for hanging Flipcharts</a:t>
            </a:r>
            <a:endParaRPr lang="en-US" sz="1200" kern="1200" dirty="0">
              <a:solidFill>
                <a:schemeClr val="tx1"/>
              </a:solidFill>
              <a:latin typeface="+mn-lt"/>
              <a:ea typeface="+mn-ea"/>
              <a:cs typeface="+mn-cs"/>
            </a:endParaRPr>
          </a:p>
          <a:p>
            <a:pPr lvl="1">
              <a:buFont typeface="Wingdings" pitchFamily="2" charset="2"/>
              <a:buChar char="§"/>
            </a:pPr>
            <a:r>
              <a:rPr lang="en-US" sz="1200" kern="1200" dirty="0">
                <a:solidFill>
                  <a:schemeClr val="tx1"/>
                </a:solidFill>
                <a:latin typeface="+mn-lt"/>
                <a:ea typeface="+mn-ea"/>
                <a:cs typeface="+mn-cs"/>
              </a:rPr>
              <a:t>Pen and small notebooks – one for each trainee</a:t>
            </a:r>
          </a:p>
          <a:p>
            <a:pPr lvl="1">
              <a:buFont typeface="Wingdings" pitchFamily="2" charset="2"/>
              <a:buChar char="§"/>
            </a:pPr>
            <a:r>
              <a:rPr lang="en-US" sz="1200" kern="1200" dirty="0">
                <a:solidFill>
                  <a:schemeClr val="tx1"/>
                </a:solidFill>
                <a:latin typeface="+mn-lt"/>
                <a:ea typeface="+mn-ea"/>
                <a:cs typeface="+mn-cs"/>
              </a:rPr>
              <a:t>Name tags</a:t>
            </a:r>
            <a:r>
              <a:rPr lang="en-US" sz="1200" kern="1200" baseline="0" dirty="0">
                <a:solidFill>
                  <a:schemeClr val="tx1"/>
                </a:solidFill>
                <a:latin typeface="+mn-lt"/>
                <a:ea typeface="+mn-ea"/>
                <a:cs typeface="+mn-cs"/>
              </a:rPr>
              <a:t> – one for each trainee and staff</a:t>
            </a:r>
            <a:endParaRPr lang="en-US" sz="1200" kern="1200" dirty="0">
              <a:solidFill>
                <a:schemeClr val="tx1"/>
              </a:solidFill>
              <a:latin typeface="+mn-lt"/>
              <a:ea typeface="+mn-ea"/>
              <a:cs typeface="+mn-cs"/>
            </a:endParaRPr>
          </a:p>
          <a:p>
            <a:pPr lvl="1">
              <a:buFont typeface="Wingdings" pitchFamily="2" charset="2"/>
              <a:buChar char="§"/>
            </a:pPr>
            <a:r>
              <a:rPr lang="en-US" sz="1200" kern="1200" baseline="0" dirty="0">
                <a:solidFill>
                  <a:schemeClr val="tx1"/>
                </a:solidFill>
                <a:latin typeface="+mn-lt"/>
                <a:ea typeface="+mn-ea"/>
                <a:cs typeface="+mn-cs"/>
              </a:rPr>
              <a:t> Introduction Sheets – one for each trainee pair and staff</a:t>
            </a:r>
          </a:p>
          <a:p>
            <a:pPr lvl="1">
              <a:buFont typeface="Wingdings" pitchFamily="2" charset="2"/>
              <a:buChar char="§"/>
            </a:pPr>
            <a:r>
              <a:rPr lang="en-US" sz="1200" kern="1200" baseline="0" dirty="0">
                <a:solidFill>
                  <a:schemeClr val="tx1"/>
                </a:solidFill>
                <a:latin typeface="+mn-lt"/>
                <a:ea typeface="+mn-ea"/>
                <a:cs typeface="+mn-cs"/>
              </a:rPr>
              <a:t>Day 1 Test – one for each trainee</a:t>
            </a:r>
          </a:p>
          <a:p>
            <a:pPr lvl="1">
              <a:buFont typeface="Wingdings" pitchFamily="2" charset="2"/>
              <a:buChar char="§"/>
            </a:pPr>
            <a:r>
              <a:rPr lang="en-US" sz="1200" kern="1200" baseline="0" dirty="0">
                <a:solidFill>
                  <a:schemeClr val="tx1"/>
                </a:solidFill>
                <a:latin typeface="+mn-lt"/>
                <a:ea typeface="+mn-ea"/>
                <a:cs typeface="+mn-cs"/>
              </a:rPr>
              <a:t>Day 1 Evaluation – one for each trainee</a:t>
            </a:r>
          </a:p>
          <a:p>
            <a:pPr lvl="1">
              <a:buFont typeface="Wingdings" pitchFamily="2" charset="2"/>
              <a:buChar char="§"/>
            </a:pPr>
            <a:r>
              <a:rPr lang="en-US" sz="1200" kern="1200" dirty="0">
                <a:solidFill>
                  <a:schemeClr val="tx1"/>
                </a:solidFill>
                <a:latin typeface="+mn-lt"/>
                <a:ea typeface="+mn-ea"/>
                <a:cs typeface="+mn-cs"/>
              </a:rPr>
              <a:t>Malaria test kits – 2 per trainee</a:t>
            </a:r>
          </a:p>
          <a:p>
            <a:pPr lvl="1">
              <a:buFont typeface="Wingdings" pitchFamily="2" charset="2"/>
              <a:buChar char="§"/>
            </a:pPr>
            <a:endParaRPr lang="en-US" sz="1200" kern="1200" dirty="0">
              <a:solidFill>
                <a:schemeClr val="tx1"/>
              </a:solidFill>
              <a:latin typeface="+mn-lt"/>
              <a:ea typeface="+mn-ea"/>
              <a:cs typeface="+mn-cs"/>
            </a:endParaRPr>
          </a:p>
          <a:p>
            <a:pPr lvl="0">
              <a:buFont typeface="Wingdings" pitchFamily="2" charset="2"/>
              <a:buNone/>
            </a:pPr>
            <a:r>
              <a:rPr lang="en-US" sz="1200" b="1" kern="1200" dirty="0">
                <a:solidFill>
                  <a:schemeClr val="tx1"/>
                </a:solidFill>
                <a:latin typeface="+mn-lt"/>
                <a:ea typeface="+mn-ea"/>
                <a:cs typeface="+mn-cs"/>
              </a:rPr>
              <a:t>B.  WELCOME</a:t>
            </a:r>
            <a:r>
              <a:rPr lang="en-US" sz="1200" kern="1200" baseline="0" dirty="0">
                <a:solidFill>
                  <a:schemeClr val="tx1"/>
                </a:solidFill>
                <a:latin typeface="+mn-lt"/>
                <a:ea typeface="+mn-ea"/>
                <a:cs typeface="+mn-cs"/>
              </a:rPr>
              <a:t> the trainees.</a:t>
            </a:r>
            <a:endParaRPr lang="en-US" sz="1200" kern="1200" dirty="0">
              <a:solidFill>
                <a:schemeClr val="tx1"/>
              </a:solidFill>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AF9C99E2-CF5C-4868-A10A-C660E6D2E85F}"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224889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Calibri" panose="020F0502020204030204" pitchFamily="34" charset="0"/>
              </a:rPr>
              <a:t>GOOD DISPENSING PRACTICES</a:t>
            </a:r>
            <a:endParaRPr lang="en-US" b="1" dirty="0">
              <a:solidFill>
                <a:schemeClr val="bg1"/>
              </a:solidFill>
              <a:latin typeface="Calibri" panose="020F0502020204030204" pitchFamily="34" charset="0"/>
            </a:endParaRPr>
          </a:p>
          <a:p>
            <a:pPr eaLnBrk="1" hangingPunct="1">
              <a:defRPr/>
            </a:pPr>
            <a:endParaRPr lang="en-GB" dirty="0">
              <a:latin typeface="Calibri" panose="020F0502020204030204" pitchFamily="34" charset="0"/>
            </a:endParaRPr>
          </a:p>
          <a:p>
            <a:pPr marL="228600" indent="-228600" eaLnBrk="1" hangingPunct="1">
              <a:buFont typeface="+mj-lt"/>
              <a:buAutoNum type="arabicPeriod"/>
              <a:defRPr/>
            </a:pPr>
            <a:r>
              <a:rPr lang="en-GB" b="1" dirty="0">
                <a:latin typeface="Calibri" panose="020F0502020204030204" pitchFamily="34" charset="0"/>
              </a:rPr>
              <a:t>PRESENT:</a:t>
            </a:r>
            <a:r>
              <a:rPr lang="en-GB" b="1" baseline="0" dirty="0">
                <a:latin typeface="Calibri" panose="020F0502020204030204" pitchFamily="34" charset="0"/>
              </a:rPr>
              <a:t> </a:t>
            </a:r>
          </a:p>
          <a:p>
            <a:pPr marL="6858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1" dirty="0">
                <a:solidFill>
                  <a:schemeClr val="accent6">
                    <a:lumMod val="75000"/>
                  </a:schemeClr>
                </a:solidFill>
                <a:latin typeface="Calibri" panose="020F0502020204030204" pitchFamily="34" charset="0"/>
              </a:rPr>
              <a:t>Greet customer and ask about reason for visit</a:t>
            </a:r>
            <a:endParaRPr lang="en-US" sz="1200" dirty="0">
              <a:solidFill>
                <a:schemeClr val="accent6">
                  <a:lumMod val="75000"/>
                </a:schemeClr>
              </a:solidFill>
              <a:latin typeface="Calibri" panose="020F0502020204030204" pitchFamily="34" charset="0"/>
            </a:endParaRP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Check accuracy of patient information</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Check prescription validity</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Communicate with prescriber / customer to verify any discrepancy</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Check medicine name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Check if dosage is appropriate for patient</a:t>
            </a:r>
          </a:p>
          <a:p>
            <a:pPr marL="228600" indent="-228600" eaLnBrk="1" hangingPunct="1">
              <a:buFont typeface="+mj-lt"/>
              <a:buAutoNum type="arabicPeriod"/>
              <a:defRPr/>
            </a:pPr>
            <a:endParaRPr lang="en-GB" b="1" dirty="0">
              <a:latin typeface="Calibri" panose="020F0502020204030204" pitchFamily="34" charset="0"/>
            </a:endParaRPr>
          </a:p>
          <a:p>
            <a:pPr marL="228600" indent="-228600" eaLnBrk="1" hangingPunct="1">
              <a:buFont typeface="+mj-lt"/>
              <a:buAutoNum type="arabicPeriod"/>
              <a:defRPr/>
            </a:pPr>
            <a:r>
              <a:rPr lang="en-GB" b="1" dirty="0">
                <a:latin typeface="Calibri" panose="020F0502020204030204" pitchFamily="34" charset="0"/>
              </a:rPr>
              <a:t>PRESENT</a:t>
            </a:r>
            <a:r>
              <a:rPr lang="en-GB" dirty="0">
                <a:latin typeface="Calibri" panose="020F0502020204030204" pitchFamily="34" charset="0"/>
              </a:rPr>
              <a:t>:</a:t>
            </a:r>
            <a:r>
              <a:rPr lang="en-GB" baseline="0" dirty="0">
                <a:latin typeface="Calibri" panose="020F0502020204030204" pitchFamily="34" charset="0"/>
              </a:rPr>
              <a:t> </a:t>
            </a:r>
            <a:r>
              <a:rPr lang="en-GB" dirty="0">
                <a:latin typeface="Calibri" panose="020F0502020204030204" pitchFamily="34" charset="0"/>
              </a:rPr>
              <a:t>A prescription is a set of instructions written by a qualified prescriber to a dispenser for a supply of</a:t>
            </a:r>
            <a:r>
              <a:rPr lang="en-US" dirty="0">
                <a:latin typeface="Calibri" panose="020F0502020204030204" pitchFamily="34" charset="0"/>
              </a:rPr>
              <a:t> </a:t>
            </a:r>
            <a:r>
              <a:rPr lang="en-GB" dirty="0">
                <a:latin typeface="Calibri" panose="020F0502020204030204" pitchFamily="34" charset="0"/>
              </a:rPr>
              <a:t>medicines after counselling the patient on how to use the medicines. </a:t>
            </a:r>
          </a:p>
          <a:p>
            <a:pPr eaLnBrk="1" hangingPunct="1">
              <a:defRPr/>
            </a:pPr>
            <a:endParaRPr lang="en-GB" dirty="0">
              <a:latin typeface="Calibri" panose="020F0502020204030204" pitchFamily="34" charset="0"/>
            </a:endParaRPr>
          </a:p>
          <a:p>
            <a:pPr lvl="1" eaLnBrk="1" hangingPunct="1">
              <a:defRPr/>
            </a:pPr>
            <a:r>
              <a:rPr lang="en-GB" dirty="0">
                <a:latin typeface="Calibri" panose="020F0502020204030204" pitchFamily="34" charset="0"/>
              </a:rPr>
              <a:t>A prescription should include ALL of the following:</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Name of the unit from where the prescription is coming from</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Name of the patient and age (especially if a child)</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Date</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Prescriber’s signature and name</a:t>
            </a:r>
          </a:p>
          <a:p>
            <a:pPr marL="796925" lvl="1" indent="-171450" eaLnBrk="1" hangingPunct="1">
              <a:buFont typeface="Arial" panose="020B0604020202020204" pitchFamily="34" charset="0"/>
              <a:buChar char="•"/>
              <a:defRPr/>
            </a:pPr>
            <a:r>
              <a:rPr lang="en-GB" dirty="0">
                <a:latin typeface="Calibri" panose="020F0502020204030204" pitchFamily="34" charset="0"/>
              </a:rPr>
              <a:t>Generic name and dosage form</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Dose</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Frequency of administration</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Duration of treatment</a:t>
            </a:r>
            <a:endParaRPr lang="en-US" dirty="0">
              <a:latin typeface="Calibri" panose="020F0502020204030204" pitchFamily="34" charset="0"/>
            </a:endParaRPr>
          </a:p>
          <a:p>
            <a:pPr marL="796925" lvl="1" indent="-171450" eaLnBrk="1" hangingPunct="1">
              <a:buFont typeface="Arial" panose="020B0604020202020204" pitchFamily="34" charset="0"/>
              <a:buChar char="•"/>
              <a:defRPr/>
            </a:pPr>
            <a:r>
              <a:rPr lang="en-GB" dirty="0">
                <a:latin typeface="Calibri" panose="020F0502020204030204" pitchFamily="34" charset="0"/>
              </a:rPr>
              <a:t>Any other instructions considered important for the patient</a:t>
            </a:r>
            <a:endParaRPr lang="en-US" dirty="0">
              <a:latin typeface="Calibri" panose="020F0502020204030204" pitchFamily="34" charset="0"/>
            </a:endParaRPr>
          </a:p>
          <a:p>
            <a:pPr eaLnBrk="1" hangingPunct="1"/>
            <a:endParaRPr lang="en-GB" altLang="en-US" dirty="0">
              <a:latin typeface="Calibri" panose="020F0502020204030204" pitchFamily="34" charset="0"/>
            </a:endParaRPr>
          </a:p>
          <a:p>
            <a:pPr lvl="1" eaLnBrk="1" hangingPunct="1"/>
            <a:r>
              <a:rPr lang="en-GB" altLang="en-US" dirty="0">
                <a:latin typeface="Calibri" panose="020F0502020204030204" pitchFamily="34" charset="0"/>
              </a:rPr>
              <a:t>Dispensing environment must be:</a:t>
            </a:r>
          </a:p>
          <a:p>
            <a:pPr marL="628650" lvl="1" indent="-171450" eaLnBrk="1" hangingPunct="1">
              <a:buFont typeface="Arial" panose="020B0604020202020204" pitchFamily="34" charset="0"/>
              <a:buChar char="•"/>
            </a:pPr>
            <a:r>
              <a:rPr lang="en-GB" altLang="en-US" dirty="0">
                <a:latin typeface="Calibri" panose="020F0502020204030204" pitchFamily="34" charset="0"/>
              </a:rPr>
              <a:t>Clean</a:t>
            </a:r>
          </a:p>
          <a:p>
            <a:pPr marL="628650" lvl="1" indent="-171450" eaLnBrk="1" hangingPunct="1">
              <a:buFont typeface="Arial" panose="020B0604020202020204" pitchFamily="34" charset="0"/>
              <a:buChar char="•"/>
            </a:pPr>
            <a:r>
              <a:rPr lang="en-GB" altLang="en-US" dirty="0">
                <a:latin typeface="Calibri" panose="020F0502020204030204" pitchFamily="34" charset="0"/>
              </a:rPr>
              <a:t>Hygienic</a:t>
            </a:r>
          </a:p>
          <a:p>
            <a:pPr marL="628650" lvl="1" indent="-171450" eaLnBrk="1" hangingPunct="1">
              <a:buFont typeface="Arial" panose="020B0604020202020204" pitchFamily="34" charset="0"/>
              <a:buChar char="•"/>
            </a:pPr>
            <a:r>
              <a:rPr lang="en-GB" altLang="en-US" dirty="0">
                <a:latin typeface="Calibri" panose="020F0502020204030204" pitchFamily="34" charset="0"/>
              </a:rPr>
              <a:t>Tidy</a:t>
            </a:r>
          </a:p>
          <a:p>
            <a:pPr marL="628650" lvl="1" indent="-171450" eaLnBrk="1" hangingPunct="1">
              <a:buFont typeface="Arial" panose="020B0604020202020204" pitchFamily="34" charset="0"/>
              <a:buChar char="•"/>
            </a:pPr>
            <a:r>
              <a:rPr lang="en-GB" altLang="en-US" dirty="0">
                <a:latin typeface="Calibri" panose="020F0502020204030204" pitchFamily="34" charset="0"/>
              </a:rPr>
              <a:t>Quiet</a:t>
            </a:r>
            <a:endParaRPr lang="en-US" altLang="en-US" dirty="0">
              <a:latin typeface="Calibri" panose="020F0502020204030204" pitchFamily="34" charset="0"/>
            </a:endParaRPr>
          </a:p>
          <a:p>
            <a:pPr marL="628650" lvl="1" indent="-171450" eaLnBrk="1" hangingPunct="1">
              <a:buFont typeface="Arial" panose="020B0604020202020204" pitchFamily="34" charset="0"/>
              <a:buChar char="•"/>
            </a:pPr>
            <a:r>
              <a:rPr lang="en-GB" altLang="en-US" dirty="0">
                <a:latin typeface="Calibri" panose="020F0502020204030204" pitchFamily="34" charset="0"/>
              </a:rPr>
              <a:t>Adequately lit</a:t>
            </a:r>
            <a:endParaRPr lang="en-US" altLang="en-US" dirty="0">
              <a:latin typeface="Calibri" panose="020F0502020204030204" pitchFamily="34" charset="0"/>
            </a:endParaRPr>
          </a:p>
          <a:p>
            <a:pPr marL="628650" lvl="1" indent="-171450" eaLnBrk="1" hangingPunct="1">
              <a:buFont typeface="Arial" panose="020B0604020202020204" pitchFamily="34" charset="0"/>
              <a:buChar char="•"/>
            </a:pPr>
            <a:r>
              <a:rPr lang="en-GB" altLang="en-US" dirty="0">
                <a:latin typeface="Calibri" panose="020F0502020204030204" pitchFamily="34" charset="0"/>
              </a:rPr>
              <a:t>Have good air circulation</a:t>
            </a:r>
            <a:endParaRPr lang="en-US" altLang="en-US" dirty="0">
              <a:latin typeface="Calibri" panose="020F0502020204030204" pitchFamily="34" charset="0"/>
            </a:endParaRPr>
          </a:p>
          <a:p>
            <a:pPr marL="628650" lvl="1" indent="-171450" eaLnBrk="1" hangingPunct="1">
              <a:buFont typeface="Arial" panose="020B0604020202020204" pitchFamily="34" charset="0"/>
              <a:buChar char="•"/>
            </a:pPr>
            <a:r>
              <a:rPr lang="en-GB" altLang="en-US" dirty="0">
                <a:latin typeface="Calibri" panose="020F0502020204030204" pitchFamily="34" charset="0"/>
              </a:rPr>
              <a:t>Conducive for interaction between the patient and the medicine seller</a:t>
            </a:r>
          </a:p>
          <a:p>
            <a:pPr marL="0" indent="0">
              <a:buFont typeface="+mj-lt"/>
              <a:buNone/>
            </a:pPr>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205AAABA-BFB2-4064-994A-F35F771FDAEB}" type="slidenum">
              <a:rPr lang="en-US" smtClean="0"/>
              <a:t>10</a:t>
            </a:fld>
            <a:endParaRPr lang="en-US"/>
          </a:p>
        </p:txBody>
      </p:sp>
    </p:spTree>
    <p:extLst>
      <p:ext uri="{BB962C8B-B14F-4D97-AF65-F5344CB8AC3E}">
        <p14:creationId xmlns:p14="http://schemas.microsoft.com/office/powerpoint/2010/main" val="2522210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Calibri" panose="020F0502020204030204" pitchFamily="34" charset="0"/>
              </a:rPr>
              <a:t>GOOD DISPENSING PRACTICES</a:t>
            </a:r>
            <a:endParaRPr lang="en-US" b="1" dirty="0">
              <a:solidFill>
                <a:schemeClr val="bg1"/>
              </a:solidFill>
            </a:endParaRPr>
          </a:p>
          <a:p>
            <a:pPr eaLnBrk="1" hangingPunct="1"/>
            <a:endParaRPr lang="en-GB" altLang="en-US" dirty="0"/>
          </a:p>
          <a:p>
            <a:pPr marL="228600" indent="-228600" eaLnBrk="1" hangingPunct="1">
              <a:buFont typeface="+mj-lt"/>
              <a:buAutoNum type="arabicPeriod"/>
            </a:pPr>
            <a:r>
              <a:rPr lang="en-GB" altLang="en-US" b="1" dirty="0"/>
              <a:t>PRESENT</a:t>
            </a:r>
            <a:r>
              <a:rPr lang="en-GB" altLang="en-US" dirty="0"/>
              <a:t>: </a:t>
            </a:r>
          </a:p>
          <a:p>
            <a:pPr marL="457200" lvl="1" indent="0" eaLnBrk="1" hangingPunct="1">
              <a:buFont typeface="+mj-lt"/>
              <a:buNone/>
            </a:pPr>
            <a:r>
              <a:rPr lang="en-GB" altLang="en-US" dirty="0"/>
              <a:t>Dispensing Steps</a:t>
            </a:r>
            <a:endParaRPr lang="en-US" altLang="en-US" dirty="0"/>
          </a:p>
          <a:p>
            <a:pPr marL="628650" lvl="1" indent="-171450" eaLnBrk="1" hangingPunct="1">
              <a:buFont typeface="Arial" panose="020B0604020202020204" pitchFamily="34" charset="0"/>
              <a:buChar char="•"/>
            </a:pPr>
            <a:r>
              <a:rPr lang="en-GB" altLang="en-US" dirty="0"/>
              <a:t>Receive and validate the prescription</a:t>
            </a:r>
            <a:endParaRPr lang="en-US" altLang="en-US" dirty="0"/>
          </a:p>
          <a:p>
            <a:pPr marL="628650" lvl="1" indent="-171450" eaLnBrk="1" hangingPunct="1">
              <a:buFont typeface="Arial" panose="020B0604020202020204" pitchFamily="34" charset="0"/>
              <a:buChar char="•"/>
            </a:pPr>
            <a:r>
              <a:rPr lang="en-GB" altLang="en-US" dirty="0"/>
              <a:t>Understand and interpret the prescription</a:t>
            </a:r>
            <a:endParaRPr lang="en-US" altLang="en-US" dirty="0"/>
          </a:p>
          <a:p>
            <a:pPr marL="628650" lvl="1" indent="-171450" eaLnBrk="1" hangingPunct="1">
              <a:buFont typeface="Arial" panose="020B0604020202020204" pitchFamily="34" charset="0"/>
              <a:buChar char="•"/>
            </a:pPr>
            <a:r>
              <a:rPr lang="en-GB" altLang="en-US" dirty="0"/>
              <a:t>Prepare items for issue</a:t>
            </a:r>
            <a:endParaRPr lang="en-US" altLang="en-US" dirty="0"/>
          </a:p>
          <a:p>
            <a:pPr marL="628650" lvl="1" indent="-171450" eaLnBrk="1" hangingPunct="1">
              <a:buFont typeface="Arial" panose="020B0604020202020204" pitchFamily="34" charset="0"/>
              <a:buChar char="•"/>
            </a:pPr>
            <a:r>
              <a:rPr lang="en-GB" altLang="en-US" dirty="0"/>
              <a:t>Record the action taken</a:t>
            </a:r>
            <a:endParaRPr lang="en-US" altLang="en-US" dirty="0"/>
          </a:p>
          <a:p>
            <a:pPr marL="628650" lvl="1" indent="-171450" eaLnBrk="1" hangingPunct="1">
              <a:buFont typeface="Arial" panose="020B0604020202020204" pitchFamily="34" charset="0"/>
              <a:buChar char="•"/>
            </a:pPr>
            <a:r>
              <a:rPr lang="en-GB" altLang="en-US" dirty="0"/>
              <a:t>Issue medicines to the patient with clear instructions and advice.</a:t>
            </a:r>
            <a:endParaRPr lang="en-US" altLang="en-US"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11</a:t>
            </a:fld>
            <a:endParaRPr lang="en-US"/>
          </a:p>
        </p:txBody>
      </p:sp>
    </p:spTree>
    <p:extLst>
      <p:ext uri="{BB962C8B-B14F-4D97-AF65-F5344CB8AC3E}">
        <p14:creationId xmlns:p14="http://schemas.microsoft.com/office/powerpoint/2010/main" val="973141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Calibri" panose="020F0502020204030204" pitchFamily="34" charset="0"/>
              </a:rPr>
              <a:t>GOOD DISPENSING PRACTICES</a:t>
            </a:r>
            <a:endParaRPr lang="en-US" b="1" dirty="0">
              <a:solidFill>
                <a:schemeClr val="bg1"/>
              </a:solidFill>
              <a:latin typeface="Calibri" panose="020F0502020204030204" pitchFamily="34" charset="0"/>
            </a:endParaRPr>
          </a:p>
          <a:p>
            <a:endParaRPr lang="en-US" dirty="0">
              <a:latin typeface="Calibri" panose="020F0502020204030204" pitchFamily="34" charset="0"/>
            </a:endParaRPr>
          </a:p>
          <a:p>
            <a:pPr marL="228600" indent="-228600">
              <a:buFont typeface="+mj-lt"/>
              <a:buAutoNum type="arabicPeriod"/>
            </a:pPr>
            <a:r>
              <a:rPr lang="en-US" b="1" dirty="0">
                <a:latin typeface="Calibri" panose="020F0502020204030204" pitchFamily="34" charset="0"/>
              </a:rPr>
              <a:t>PRESENT</a:t>
            </a:r>
            <a:r>
              <a:rPr lang="en-US" dirty="0">
                <a:latin typeface="Calibri" panose="020F0502020204030204" pitchFamily="34" charset="0"/>
              </a:rPr>
              <a:t>:</a:t>
            </a:r>
          </a:p>
          <a:p>
            <a:pPr marL="457200" marR="0" lvl="1" indent="0" algn="l" defTabSz="914400" rtl="0" eaLnBrk="1" fontAlgn="auto" latinLnBrk="0" hangingPunct="1">
              <a:lnSpc>
                <a:spcPct val="100000"/>
              </a:lnSpc>
              <a:spcBef>
                <a:spcPts val="0"/>
              </a:spcBef>
              <a:spcAft>
                <a:spcPts val="0"/>
              </a:spcAft>
              <a:buClrTx/>
              <a:buSzTx/>
              <a:buFont typeface="+mj-lt"/>
              <a:buNone/>
              <a:tabLst/>
              <a:defRPr/>
            </a:pPr>
            <a:r>
              <a:rPr lang="en-US" sz="1200" b="1" dirty="0">
                <a:solidFill>
                  <a:schemeClr val="accent6">
                    <a:lumMod val="75000"/>
                  </a:schemeClr>
                </a:solidFill>
                <a:latin typeface="Calibri" panose="020F0502020204030204" pitchFamily="34" charset="0"/>
              </a:rPr>
              <a:t>2.  Retrieve medicine from storage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Select the appropriate medicine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Check the general condition of the medicine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Use “ first expire first out ” principle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Double check medicine identity, strength, and dosage form</a:t>
            </a:r>
          </a:p>
          <a:p>
            <a:pPr marL="228600" indent="-228600">
              <a:buFont typeface="+mj-lt"/>
              <a:buAutoNum type="arabicPeriod"/>
            </a:pPr>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205AAABA-BFB2-4064-994A-F35F771FDAEB}" type="slidenum">
              <a:rPr lang="en-US" smtClean="0"/>
              <a:t>12</a:t>
            </a:fld>
            <a:endParaRPr lang="en-US"/>
          </a:p>
        </p:txBody>
      </p:sp>
    </p:spTree>
    <p:extLst>
      <p:ext uri="{BB962C8B-B14F-4D97-AF65-F5344CB8AC3E}">
        <p14:creationId xmlns:p14="http://schemas.microsoft.com/office/powerpoint/2010/main" val="3408502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Calibri" panose="020F0502020204030204" pitchFamily="34" charset="0"/>
              </a:rPr>
              <a:t>GOOD DISPENSING PRACTICES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chemeClr val="bg1"/>
              </a:solidFill>
              <a:latin typeface="Calibri" panose="020F0502020204030204" pitchFamily="34" charset="0"/>
            </a:endParaRPr>
          </a:p>
          <a:p>
            <a:pPr marL="228600" indent="-228600">
              <a:buFont typeface="+mj-lt"/>
              <a:buAutoNum type="arabicPeriod"/>
            </a:pPr>
            <a:r>
              <a:rPr lang="en-US" b="1" dirty="0">
                <a:latin typeface="Calibri" panose="020F0502020204030204" pitchFamily="34" charset="0"/>
              </a:rPr>
              <a:t>PRESENT</a:t>
            </a:r>
          </a:p>
          <a:p>
            <a:pPr marL="457200" marR="0" lvl="1" indent="0" algn="l" defTabSz="914400" rtl="0" eaLnBrk="1" fontAlgn="auto" latinLnBrk="0" hangingPunct="1">
              <a:lnSpc>
                <a:spcPct val="100000"/>
              </a:lnSpc>
              <a:spcBef>
                <a:spcPts val="0"/>
              </a:spcBef>
              <a:spcAft>
                <a:spcPts val="0"/>
              </a:spcAft>
              <a:buClrTx/>
              <a:buSzTx/>
              <a:buFont typeface="+mj-lt"/>
              <a:buNone/>
              <a:tabLst/>
              <a:defRPr/>
            </a:pPr>
            <a:r>
              <a:rPr lang="en-US" sz="1200" b="1" dirty="0">
                <a:solidFill>
                  <a:schemeClr val="accent6">
                    <a:lumMod val="75000"/>
                  </a:schemeClr>
                </a:solidFill>
                <a:latin typeface="Calibri" panose="020F0502020204030204" pitchFamily="34" charset="0"/>
              </a:rPr>
              <a:t>3. Prepare and process</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Wash your hands</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Count tablets / capsules using dispensing tray or counter</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Put in appropriate container, such as dispensing envelope</a:t>
            </a:r>
          </a:p>
          <a:p>
            <a:pPr marL="628650" lvl="1" indent="-171450">
              <a:buFont typeface="Arial" panose="020B0604020202020204" pitchFamily="34" charset="0"/>
              <a:buChar char="•"/>
            </a:pPr>
            <a:r>
              <a:rPr lang="en-US" sz="1200" b="0" dirty="0">
                <a:solidFill>
                  <a:schemeClr val="accent1"/>
                </a:solidFill>
                <a:latin typeface="Calibri" panose="020F0502020204030204" pitchFamily="34" charset="0"/>
              </a:rPr>
              <a:t>Label medicine appropriately</a:t>
            </a:r>
          </a:p>
          <a:p>
            <a:pPr marL="228600" indent="-228600">
              <a:buFont typeface="+mj-lt"/>
              <a:buAutoNum type="arabicPeriod"/>
            </a:pPr>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205AAABA-BFB2-4064-994A-F35F771FDAEB}" type="slidenum">
              <a:rPr lang="en-US" smtClean="0"/>
              <a:t>13</a:t>
            </a:fld>
            <a:endParaRPr lang="en-US"/>
          </a:p>
        </p:txBody>
      </p:sp>
    </p:spTree>
    <p:extLst>
      <p:ext uri="{BB962C8B-B14F-4D97-AF65-F5344CB8AC3E}">
        <p14:creationId xmlns:p14="http://schemas.microsoft.com/office/powerpoint/2010/main" val="3118499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DISCUSS</a:t>
            </a:r>
            <a:r>
              <a:rPr lang="en-US" b="1" baseline="0" dirty="0"/>
              <a:t> HOW TO LABEL MEDICINE AND GIVE DOSING INSTRUCTIONS</a:t>
            </a:r>
          </a:p>
          <a:p>
            <a:endParaRPr lang="en-US" b="1" baseline="0" dirty="0"/>
          </a:p>
          <a:p>
            <a:pPr marL="228600" indent="-228600">
              <a:buAutoNum type="arabicPeriod"/>
            </a:pPr>
            <a:r>
              <a:rPr lang="en-US" b="1" baseline="0" dirty="0"/>
              <a:t>ASK </a:t>
            </a:r>
            <a:r>
              <a:rPr lang="en-US" b="0" baseline="0" dirty="0"/>
              <a:t>if the drug sellers use dispensing envelopes</a:t>
            </a:r>
          </a:p>
          <a:p>
            <a:pPr marL="228600" indent="-228600">
              <a:buAutoNum type="arabicPeriod"/>
            </a:pPr>
            <a:endParaRPr lang="en-US" b="0" baseline="0" dirty="0"/>
          </a:p>
          <a:p>
            <a:pPr marL="228600" indent="-228600">
              <a:buAutoNum type="arabicPeriod"/>
            </a:pPr>
            <a:r>
              <a:rPr lang="en-US" b="1" baseline="0" dirty="0"/>
              <a:t>DISCUSS </a:t>
            </a:r>
            <a:r>
              <a:rPr lang="en-US" b="0" i="0" baseline="0" dirty="0"/>
              <a:t>why it is important to also give written dosing instructions</a:t>
            </a:r>
          </a:p>
          <a:p>
            <a:pPr marL="228600" indent="-228600">
              <a:buAutoNum type="arabicPeriod"/>
            </a:pPr>
            <a:endParaRPr lang="en-US" b="1" baseline="0" dirty="0"/>
          </a:p>
          <a:p>
            <a:pPr marL="228600" indent="-228600">
              <a:buAutoNum type="arabicPeriod"/>
            </a:pPr>
            <a:r>
              <a:rPr lang="en-US" b="1" baseline="0" dirty="0"/>
              <a:t>STRESS </a:t>
            </a:r>
            <a:r>
              <a:rPr lang="en-US" b="0" baseline="0" dirty="0"/>
              <a:t>that it is important to inform the caregiver of WHAT medicine you are giving the child and how they should take it</a:t>
            </a:r>
            <a:endParaRPr lang="en-US" b="0" dirty="0"/>
          </a:p>
        </p:txBody>
      </p:sp>
      <p:sp>
        <p:nvSpPr>
          <p:cNvPr id="4" name="Slide Number Placeholder 3"/>
          <p:cNvSpPr>
            <a:spLocks noGrp="1"/>
          </p:cNvSpPr>
          <p:nvPr>
            <p:ph type="sldNum" sz="quarter" idx="10"/>
          </p:nvPr>
        </p:nvSpPr>
        <p:spPr/>
        <p:txBody>
          <a:bodyPr/>
          <a:lstStyle/>
          <a:p>
            <a:fld id="{205AAABA-BFB2-4064-994A-F35F771FDAEB}" type="slidenum">
              <a:rPr lang="en-US" smtClean="0"/>
              <a:t>14</a:t>
            </a:fld>
            <a:endParaRPr lang="en-US"/>
          </a:p>
        </p:txBody>
      </p:sp>
    </p:spTree>
    <p:extLst>
      <p:ext uri="{BB962C8B-B14F-4D97-AF65-F5344CB8AC3E}">
        <p14:creationId xmlns:p14="http://schemas.microsoft.com/office/powerpoint/2010/main" val="2710648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DISCUSS</a:t>
            </a:r>
            <a:r>
              <a:rPr lang="en-US" b="1" baseline="0" dirty="0"/>
              <a:t> WHAT SHOULD BE WRITTEN ON THE DISPENSING ENVELOPE</a:t>
            </a:r>
          </a:p>
          <a:p>
            <a:endParaRPr lang="en-US" b="1" baseline="0" dirty="0"/>
          </a:p>
          <a:p>
            <a:r>
              <a:rPr lang="en-US" b="1" baseline="0" dirty="0"/>
              <a:t>ASK </a:t>
            </a:r>
            <a:r>
              <a:rPr lang="en-US" b="0" baseline="0" dirty="0"/>
              <a:t>what information the drug sellers give when they practice</a:t>
            </a:r>
          </a:p>
          <a:p>
            <a:endParaRPr lang="en-US" b="1" baseline="0" dirty="0"/>
          </a:p>
          <a:p>
            <a:r>
              <a:rPr lang="en-US" b="1" baseline="0" dirty="0"/>
              <a:t>DISCUSS </a:t>
            </a:r>
            <a:r>
              <a:rPr lang="en-US" b="0" baseline="0" dirty="0"/>
              <a:t>what information is the most important</a:t>
            </a:r>
            <a:endParaRPr lang="en-US" b="0" dirty="0"/>
          </a:p>
        </p:txBody>
      </p:sp>
      <p:sp>
        <p:nvSpPr>
          <p:cNvPr id="4" name="Slide Number Placeholder 3"/>
          <p:cNvSpPr>
            <a:spLocks noGrp="1"/>
          </p:cNvSpPr>
          <p:nvPr>
            <p:ph type="sldNum" sz="quarter" idx="10"/>
          </p:nvPr>
        </p:nvSpPr>
        <p:spPr/>
        <p:txBody>
          <a:bodyPr/>
          <a:lstStyle/>
          <a:p>
            <a:fld id="{205AAABA-BFB2-4064-994A-F35F771FDAEB}" type="slidenum">
              <a:rPr lang="en-US" smtClean="0"/>
              <a:t>15</a:t>
            </a:fld>
            <a:endParaRPr lang="en-US"/>
          </a:p>
        </p:txBody>
      </p:sp>
    </p:spTree>
    <p:extLst>
      <p:ext uri="{BB962C8B-B14F-4D97-AF65-F5344CB8AC3E}">
        <p14:creationId xmlns:p14="http://schemas.microsoft.com/office/powerpoint/2010/main" val="26684531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06000" marR="0" lvl="0" indent="-306000" algn="l" defTabSz="457200" rtl="0" eaLnBrk="1" fontAlgn="auto" latinLnBrk="0" hangingPunct="1">
              <a:lnSpc>
                <a:spcPct val="100000"/>
              </a:lnSpc>
              <a:spcBef>
                <a:spcPct val="20000"/>
              </a:spcBef>
              <a:spcAft>
                <a:spcPts val="600"/>
              </a:spcAft>
              <a:buClr>
                <a:srgbClr val="4590B8"/>
              </a:buClr>
              <a:buSzPct val="92000"/>
              <a:buFont typeface="Wingdings 2" panose="05020102010507070707" pitchFamily="18" charset="2"/>
              <a:buChar char=""/>
              <a:tabLst/>
              <a:defRPr/>
            </a:pPr>
            <a:r>
              <a:rPr kumimoji="0" lang="en-GB" sz="2600" b="0" i="0" u="none" strike="noStrike" kern="1200" cap="none" spc="0" normalizeH="0" baseline="0" noProof="0" dirty="0">
                <a:ln>
                  <a:noFill/>
                </a:ln>
                <a:solidFill>
                  <a:srgbClr val="3D3D3D"/>
                </a:solidFill>
                <a:effectLst/>
                <a:uLnTx/>
                <a:uFillTx/>
                <a:latin typeface="Gill Sans MT" panose="020B0502020104020203"/>
                <a:ea typeface="+mn-ea"/>
                <a:cs typeface="+mn-cs"/>
              </a:rPr>
              <a:t>To re-enforce the instructions written on the label, the dispenser should verbally give the patient additional information in a language the patient speaks. The information should include—</a:t>
            </a:r>
            <a:endParaRPr kumimoji="0" lang="en-US" sz="2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How often to take the medicine</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When to take the medicine (e.g., before or after the meals)</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How long the treatment is to last (e.g., why the entire course of an antibiotic treatment must be taken)</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How to take the medicine (e.g., with water, chewing, or swallowing)</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How to store the medicine (e.g., avoid heat, light, and dampness)</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Not to share the medicine with another person</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pPr marL="613163" marR="0" lvl="1" indent="-285750" algn="l" defTabSz="457200" rtl="0" eaLnBrk="1" fontAlgn="auto" latinLnBrk="0" hangingPunct="1">
              <a:lnSpc>
                <a:spcPct val="100000"/>
              </a:lnSpc>
              <a:spcBef>
                <a:spcPct val="20000"/>
              </a:spcBef>
              <a:spcAft>
                <a:spcPts val="600"/>
              </a:spcAft>
              <a:buClr>
                <a:srgbClr val="4590B8"/>
              </a:buClr>
              <a:buSzPct val="92000"/>
              <a:buFont typeface="Arial" panose="020B0604020202020204" pitchFamily="34" charset="0"/>
              <a:buChar char="•"/>
              <a:tabLst/>
              <a:defRPr/>
            </a:pPr>
            <a:r>
              <a:rPr kumimoji="0" lang="en-GB" sz="1600" b="0" i="0" u="none" strike="noStrike" kern="1200" cap="none" spc="0" normalizeH="0" baseline="0" noProof="0" dirty="0">
                <a:ln>
                  <a:noFill/>
                </a:ln>
                <a:solidFill>
                  <a:srgbClr val="3D3D3D"/>
                </a:solidFill>
                <a:effectLst/>
                <a:uLnTx/>
                <a:uFillTx/>
                <a:latin typeface="Gill Sans MT" panose="020B0502020104020203"/>
                <a:ea typeface="+mn-ea"/>
                <a:cs typeface="+mn-cs"/>
              </a:rPr>
              <a:t>To keep medicine out of the reach of children</a:t>
            </a:r>
            <a:endParaRPr kumimoji="0" lang="en-US" sz="1600" b="0" i="0" u="none" strike="noStrike" kern="1200" cap="none" spc="0" normalizeH="0" baseline="0" noProof="0" dirty="0">
              <a:ln>
                <a:noFill/>
              </a:ln>
              <a:solidFill>
                <a:srgbClr val="3D3D3D"/>
              </a:solidFill>
              <a:effectLst/>
              <a:uLnTx/>
              <a:uFillTx/>
              <a:latin typeface="Gill Sans MT" panose="020B0502020104020203"/>
              <a:ea typeface="+mn-ea"/>
              <a:cs typeface="+mn-cs"/>
            </a:endParaRPr>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17</a:t>
            </a:fld>
            <a:endParaRPr lang="en-US"/>
          </a:p>
        </p:txBody>
      </p:sp>
    </p:spTree>
    <p:extLst>
      <p:ext uri="{BB962C8B-B14F-4D97-AF65-F5344CB8AC3E}">
        <p14:creationId xmlns:p14="http://schemas.microsoft.com/office/powerpoint/2010/main" val="1819823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Session 3.  MEDICINE MANAGEMENT</a:t>
            </a: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PRESENT</a:t>
            </a:r>
            <a:r>
              <a:rPr lang="en-US" sz="1200" kern="1200" dirty="0">
                <a:solidFill>
                  <a:schemeClr val="tx1"/>
                </a:solidFill>
                <a:latin typeface="Calibri" panose="020F0502020204030204" pitchFamily="34" charset="0"/>
                <a:ea typeface="+mn-ea"/>
                <a:cs typeface="+mn-cs"/>
              </a:rPr>
              <a:t> the Overview</a:t>
            </a:r>
            <a:r>
              <a:rPr lang="en-US" sz="1200" kern="1200" baseline="0" dirty="0">
                <a:solidFill>
                  <a:schemeClr val="tx1"/>
                </a:solidFill>
                <a:latin typeface="Calibri" panose="020F0502020204030204" pitchFamily="34" charset="0"/>
                <a:ea typeface="+mn-ea"/>
                <a:cs typeface="+mn-cs"/>
              </a:rPr>
              <a:t> for Session 3</a:t>
            </a:r>
            <a:r>
              <a:rPr lang="en-US" sz="1200" kern="1200" dirty="0">
                <a:solidFill>
                  <a:schemeClr val="tx1"/>
                </a:solidFill>
                <a:latin typeface="Calibri" panose="020F0502020204030204" pitchFamily="34" charset="0"/>
                <a:ea typeface="+mn-ea"/>
                <a:cs typeface="+mn-cs"/>
              </a:rPr>
              <a:t>. </a:t>
            </a:r>
          </a:p>
          <a:p>
            <a:pPr lvl="1" eaLnBrk="1" hangingPunct="1">
              <a:spcAft>
                <a:spcPts val="0"/>
              </a:spcAft>
              <a:buFont typeface="Arial" pitchFamily="34" charset="0"/>
              <a:buNone/>
            </a:pPr>
            <a:r>
              <a:rPr lang="en-US" sz="1200" b="0" dirty="0">
                <a:solidFill>
                  <a:schemeClr val="accent2">
                    <a:lumMod val="75000"/>
                  </a:schemeClr>
                </a:solidFill>
                <a:latin typeface="Calibri" panose="020F0502020204030204" pitchFamily="34" charset="0"/>
              </a:rPr>
              <a:t>During this session, your focus is to:</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Ordering </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Receiving</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Storing</a:t>
            </a:r>
          </a:p>
          <a:p>
            <a:pPr marL="628650" lvl="1" indent="-171450" defTabSz="457200" fontAlgn="base">
              <a:spcBef>
                <a:spcPct val="0"/>
              </a:spcBef>
              <a:spcAft>
                <a:spcPts val="600"/>
              </a:spcAft>
              <a:buFont typeface="Arial" panose="020B0604020202020204" pitchFamily="34" charset="0"/>
              <a:buChar char="•"/>
            </a:pPr>
            <a:endParaRPr lang="en-US" sz="1200" b="0" dirty="0">
              <a:solidFill>
                <a:srgbClr val="1A3260"/>
              </a:solidFill>
              <a:latin typeface="Calibri" panose="020F0502020204030204" pitchFamily="34" charset="0"/>
              <a:cs typeface="Arial" pitchFamily="34" charset="0"/>
            </a:endParaRPr>
          </a:p>
          <a:p>
            <a:pPr marL="228600" indent="-228600">
              <a:buFont typeface="+mj-lt"/>
              <a:buAutoNum type="arabicPeriod" startAt="2"/>
            </a:pPr>
            <a:r>
              <a:rPr lang="en-US" sz="1200" b="1" kern="1200" dirty="0">
                <a:solidFill>
                  <a:schemeClr val="tx1"/>
                </a:solidFill>
                <a:latin typeface="Calibri" panose="020F0502020204030204" pitchFamily="34" charset="0"/>
                <a:ea typeface="+mn-ea"/>
                <a:cs typeface="+mn-cs"/>
              </a:rPr>
              <a:t>ANSWER</a:t>
            </a:r>
            <a:r>
              <a:rPr lang="en-US" sz="1200" kern="1200" dirty="0">
                <a:solidFill>
                  <a:schemeClr val="tx1"/>
                </a:solidFill>
                <a:latin typeface="Calibri" panose="020F0502020204030204" pitchFamily="34" charset="0"/>
                <a:ea typeface="+mn-ea"/>
                <a:cs typeface="+mn-cs"/>
              </a:rPr>
              <a:t> questions.</a:t>
            </a:r>
            <a:endParaRPr lang="en-US" sz="1200" dirty="0">
              <a:latin typeface="Calibri" panose="020F0502020204030204" pitchFamily="34" charset="0"/>
            </a:endParaRPr>
          </a:p>
          <a:p>
            <a:endParaRPr lang="en-US" sz="120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20</a:t>
            </a:fld>
            <a:endParaRPr lang="en-US">
              <a:solidFill>
                <a:prstClr val="black"/>
              </a:solidFill>
            </a:endParaRPr>
          </a:p>
        </p:txBody>
      </p:sp>
    </p:spTree>
    <p:extLst>
      <p:ext uri="{BB962C8B-B14F-4D97-AF65-F5344CB8AC3E}">
        <p14:creationId xmlns:p14="http://schemas.microsoft.com/office/powerpoint/2010/main" val="97491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21</a:t>
            </a:fld>
            <a:endParaRPr lang="en-US"/>
          </a:p>
        </p:txBody>
      </p:sp>
    </p:spTree>
    <p:extLst>
      <p:ext uri="{BB962C8B-B14F-4D97-AF65-F5344CB8AC3E}">
        <p14:creationId xmlns:p14="http://schemas.microsoft.com/office/powerpoint/2010/main" val="3679664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3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How to report an adverse drug reaction</a:t>
            </a:r>
          </a:p>
          <a:p>
            <a:endParaRPr kumimoji="0" lang="en-US" sz="3200" b="0" i="0" u="none" strike="noStrike" kern="1200" cap="all" spc="0" normalizeH="0" baseline="0" noProof="0" dirty="0">
              <a:ln>
                <a:noFill/>
              </a:ln>
              <a:solidFill>
                <a:prstClr val="white"/>
              </a:solidFill>
              <a:effectLst/>
              <a:uLnTx/>
              <a:uFillTx/>
              <a:latin typeface="Calibri" panose="020F0502020204030204" pitchFamily="34" charset="0"/>
              <a:ea typeface="+mj-ea"/>
              <a:cs typeface="+mj-cs"/>
            </a:endParaRPr>
          </a:p>
          <a:p>
            <a:r>
              <a:rPr lang="en-US" sz="1200" dirty="0">
                <a:latin typeface="Calibri" panose="020F0502020204030204" pitchFamily="34" charset="0"/>
              </a:rPr>
              <a:t>ADR Reporting forms are available at DHO’s office, H/C IV, </a:t>
            </a:r>
            <a:br>
              <a:rPr lang="en-US" sz="1200" dirty="0">
                <a:latin typeface="Calibri" panose="020F0502020204030204" pitchFamily="34" charset="0"/>
              </a:rPr>
            </a:br>
            <a:r>
              <a:rPr lang="en-US" sz="1200" dirty="0">
                <a:latin typeface="Calibri" panose="020F0502020204030204" pitchFamily="34" charset="0"/>
              </a:rPr>
              <a:t>and regional NDA/</a:t>
            </a:r>
            <a:r>
              <a:rPr lang="en-US" sz="1200" dirty="0" err="1">
                <a:latin typeface="Calibri" panose="020F0502020204030204" pitchFamily="34" charset="0"/>
              </a:rPr>
              <a:t>pharmaco</a:t>
            </a:r>
            <a:r>
              <a:rPr lang="en-US" sz="1200" dirty="0">
                <a:latin typeface="Calibri" panose="020F0502020204030204" pitchFamily="34" charset="0"/>
              </a:rPr>
              <a:t>-vigilance offices. </a:t>
            </a:r>
          </a:p>
          <a:p>
            <a:endParaRPr lang="en-US" sz="1200" b="0" dirty="0">
              <a:latin typeface="Calibri" panose="020F0502020204030204"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dirty="0">
                <a:latin typeface="Calibri" panose="020F0502020204030204" pitchFamily="34" charset="0"/>
              </a:rPr>
              <a:t>Send the ADR report &amp; samples of product to the National </a:t>
            </a:r>
            <a:r>
              <a:rPr lang="en-US" sz="2400" dirty="0" err="1">
                <a:latin typeface="Calibri" panose="020F0502020204030204" pitchFamily="34" charset="0"/>
              </a:rPr>
              <a:t>Pharmaco</a:t>
            </a:r>
            <a:r>
              <a:rPr lang="en-US" sz="2400" dirty="0">
                <a:latin typeface="Calibri" panose="020F0502020204030204" pitchFamily="34" charset="0"/>
              </a:rPr>
              <a:t>-vigilance Centre through DHO’s or regional NDA offices</a:t>
            </a:r>
          </a:p>
          <a:p>
            <a:endParaRPr lang="en-US" b="0" dirty="0"/>
          </a:p>
        </p:txBody>
      </p:sp>
      <p:sp>
        <p:nvSpPr>
          <p:cNvPr id="4" name="Slide Number Placeholder 3"/>
          <p:cNvSpPr>
            <a:spLocks noGrp="1"/>
          </p:cNvSpPr>
          <p:nvPr>
            <p:ph type="sldNum" sz="quarter" idx="10"/>
          </p:nvPr>
        </p:nvSpPr>
        <p:spPr/>
        <p:txBody>
          <a:bodyPr/>
          <a:lstStyle/>
          <a:p>
            <a:fld id="{205AAABA-BFB2-4064-994A-F35F771FDAEB}" type="slidenum">
              <a:rPr lang="en-US" smtClean="0"/>
              <a:t>24</a:t>
            </a:fld>
            <a:endParaRPr lang="en-US"/>
          </a:p>
        </p:txBody>
      </p:sp>
    </p:spTree>
    <p:extLst>
      <p:ext uri="{BB962C8B-B14F-4D97-AF65-F5344CB8AC3E}">
        <p14:creationId xmlns:p14="http://schemas.microsoft.com/office/powerpoint/2010/main" val="170629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REVIEW THE PLAN FOR DAY 3</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mn-lt"/>
                <a:ea typeface="+mn-ea"/>
                <a:cs typeface="+mn-cs"/>
              </a:rPr>
              <a:t>ANNOUNCE </a:t>
            </a:r>
            <a:r>
              <a:rPr lang="en-US" sz="1200" b="0" kern="1200" dirty="0">
                <a:solidFill>
                  <a:schemeClr val="tx1"/>
                </a:solidFill>
                <a:latin typeface="+mn-lt"/>
                <a:ea typeface="+mn-ea"/>
                <a:cs typeface="+mn-cs"/>
              </a:rPr>
              <a:t>the start and stop time for each day of training and the tea/meal</a:t>
            </a:r>
            <a:r>
              <a:rPr lang="en-US" sz="1200" b="0" kern="1200" baseline="0" dirty="0">
                <a:solidFill>
                  <a:schemeClr val="tx1"/>
                </a:solidFill>
                <a:latin typeface="+mn-lt"/>
                <a:ea typeface="+mn-ea"/>
                <a:cs typeface="+mn-cs"/>
              </a:rPr>
              <a:t> breaks that are provided.</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kern="1200" dirty="0">
              <a:solidFill>
                <a:schemeClr val="tx1"/>
              </a:solidFill>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mn-lt"/>
                <a:ea typeface="+mn-ea"/>
                <a:cs typeface="+mn-cs"/>
              </a:rPr>
              <a:t>Briefly REVIEW </a:t>
            </a:r>
            <a:r>
              <a:rPr lang="en-US" sz="1200" b="0" kern="1200" dirty="0">
                <a:solidFill>
                  <a:schemeClr val="tx1"/>
                </a:solidFill>
                <a:latin typeface="+mn-lt"/>
                <a:ea typeface="+mn-ea"/>
                <a:cs typeface="+mn-cs"/>
              </a:rPr>
              <a:t>the plan for Day 3.</a:t>
            </a:r>
          </a:p>
          <a:p>
            <a:pPr marL="228600" indent="-228600">
              <a:buFont typeface="+mj-lt"/>
              <a:buAutoNum type="arabicPeriod"/>
            </a:pPr>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questions.</a:t>
            </a:r>
            <a:endParaRPr lang="en-US" dirty="0"/>
          </a:p>
          <a:p>
            <a:endParaRPr lang="en-US" dirty="0"/>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767869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Session 3.  MEDICINE MANAGEMENT</a:t>
            </a: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PRESENT</a:t>
            </a:r>
            <a:r>
              <a:rPr lang="en-US" sz="1200" kern="1200" dirty="0">
                <a:solidFill>
                  <a:schemeClr val="tx1"/>
                </a:solidFill>
                <a:latin typeface="Calibri" panose="020F0502020204030204" pitchFamily="34" charset="0"/>
                <a:ea typeface="+mn-ea"/>
                <a:cs typeface="+mn-cs"/>
              </a:rPr>
              <a:t> the Overview</a:t>
            </a:r>
            <a:r>
              <a:rPr lang="en-US" sz="1200" kern="1200" baseline="0" dirty="0">
                <a:solidFill>
                  <a:schemeClr val="tx1"/>
                </a:solidFill>
                <a:latin typeface="Calibri" panose="020F0502020204030204" pitchFamily="34" charset="0"/>
                <a:ea typeface="+mn-ea"/>
                <a:cs typeface="+mn-cs"/>
              </a:rPr>
              <a:t> for Session 3</a:t>
            </a:r>
            <a:r>
              <a:rPr lang="en-US" sz="1200" kern="1200" dirty="0">
                <a:solidFill>
                  <a:schemeClr val="tx1"/>
                </a:solidFill>
                <a:latin typeface="Calibri" panose="020F0502020204030204" pitchFamily="34" charset="0"/>
                <a:ea typeface="+mn-ea"/>
                <a:cs typeface="+mn-cs"/>
              </a:rPr>
              <a:t>. </a:t>
            </a:r>
          </a:p>
          <a:p>
            <a:pPr lvl="1" eaLnBrk="1" hangingPunct="1">
              <a:spcAft>
                <a:spcPts val="0"/>
              </a:spcAft>
              <a:buFont typeface="Arial" pitchFamily="34" charset="0"/>
              <a:buNone/>
            </a:pPr>
            <a:r>
              <a:rPr lang="en-US" sz="1200" b="0" dirty="0">
                <a:solidFill>
                  <a:schemeClr val="accent2">
                    <a:lumMod val="75000"/>
                  </a:schemeClr>
                </a:solidFill>
                <a:latin typeface="Calibri" panose="020F0502020204030204" pitchFamily="34" charset="0"/>
              </a:rPr>
              <a:t>During this session, your focus is to:</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Ordering </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Receiving</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Storing</a:t>
            </a:r>
          </a:p>
          <a:p>
            <a:pPr marL="628650" lvl="1" indent="-171450" defTabSz="457200" fontAlgn="base">
              <a:spcBef>
                <a:spcPct val="0"/>
              </a:spcBef>
              <a:spcAft>
                <a:spcPts val="600"/>
              </a:spcAft>
              <a:buFont typeface="Arial" panose="020B0604020202020204" pitchFamily="34" charset="0"/>
              <a:buChar char="•"/>
            </a:pPr>
            <a:endParaRPr lang="en-US" sz="1200" b="0" dirty="0">
              <a:solidFill>
                <a:srgbClr val="1A3260"/>
              </a:solidFill>
              <a:latin typeface="Calibri" panose="020F0502020204030204" pitchFamily="34" charset="0"/>
              <a:cs typeface="Arial" pitchFamily="34" charset="0"/>
            </a:endParaRPr>
          </a:p>
          <a:p>
            <a:pPr marL="228600" indent="-228600">
              <a:buFont typeface="+mj-lt"/>
              <a:buAutoNum type="arabicPeriod" startAt="2"/>
            </a:pPr>
            <a:r>
              <a:rPr lang="en-US" sz="1200" b="1" kern="1200" dirty="0">
                <a:solidFill>
                  <a:schemeClr val="tx1"/>
                </a:solidFill>
                <a:latin typeface="Calibri" panose="020F0502020204030204" pitchFamily="34" charset="0"/>
                <a:ea typeface="+mn-ea"/>
                <a:cs typeface="+mn-cs"/>
              </a:rPr>
              <a:t>ANSWER</a:t>
            </a:r>
            <a:r>
              <a:rPr lang="en-US" sz="1200" kern="1200" dirty="0">
                <a:solidFill>
                  <a:schemeClr val="tx1"/>
                </a:solidFill>
                <a:latin typeface="Calibri" panose="020F0502020204030204" pitchFamily="34" charset="0"/>
                <a:ea typeface="+mn-ea"/>
                <a:cs typeface="+mn-cs"/>
              </a:rPr>
              <a:t> questions.</a:t>
            </a:r>
            <a:endParaRPr lang="en-US" sz="1200" dirty="0">
              <a:latin typeface="Calibri" panose="020F0502020204030204" pitchFamily="34" charset="0"/>
            </a:endParaRPr>
          </a:p>
          <a:p>
            <a:endParaRPr lang="en-US" sz="120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25</a:t>
            </a:fld>
            <a:endParaRPr lang="en-US">
              <a:solidFill>
                <a:prstClr val="black"/>
              </a:solidFill>
            </a:endParaRPr>
          </a:p>
        </p:txBody>
      </p:sp>
    </p:spTree>
    <p:extLst>
      <p:ext uri="{BB962C8B-B14F-4D97-AF65-F5344CB8AC3E}">
        <p14:creationId xmlns:p14="http://schemas.microsoft.com/office/powerpoint/2010/main" val="974917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6355053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DISCUSS ORDERING/PURCHASING</a:t>
            </a:r>
            <a:r>
              <a:rPr lang="en-US" b="1" baseline="0" dirty="0"/>
              <a:t> WITH THE TRAINEES</a:t>
            </a:r>
          </a:p>
          <a:p>
            <a:endParaRPr lang="en-US" b="1" baseline="0" dirty="0"/>
          </a:p>
          <a:p>
            <a:pPr marL="228600" indent="-228600">
              <a:buAutoNum type="arabicPeriod"/>
            </a:pPr>
            <a:r>
              <a:rPr lang="en-US" b="1" baseline="0" dirty="0"/>
              <a:t>ASK </a:t>
            </a:r>
            <a:r>
              <a:rPr lang="en-US" b="0" baseline="0" dirty="0"/>
              <a:t>how they know what to buy, in what quantity and when</a:t>
            </a:r>
          </a:p>
          <a:p>
            <a:pPr marL="628650" lvl="1" indent="-171450">
              <a:buFontTx/>
              <a:buChar char="-"/>
            </a:pPr>
            <a:r>
              <a:rPr lang="en-US" b="0" baseline="0" dirty="0"/>
              <a:t>Do they keep records? </a:t>
            </a:r>
          </a:p>
          <a:p>
            <a:pPr marL="628650" lvl="1" indent="-171450">
              <a:buFontTx/>
              <a:buChar char="-"/>
            </a:pPr>
            <a:r>
              <a:rPr lang="en-US" b="0" baseline="0" dirty="0"/>
              <a:t>How do they forecast demand? </a:t>
            </a:r>
          </a:p>
          <a:p>
            <a:pPr marL="628650" lvl="1" indent="-171450">
              <a:buFontTx/>
              <a:buChar char="-"/>
            </a:pPr>
            <a:r>
              <a:rPr lang="en-US" b="0" baseline="0" dirty="0"/>
              <a:t>What do they do if they run out of stock of one product? </a:t>
            </a:r>
          </a:p>
          <a:p>
            <a:pPr marL="228600" indent="-228600">
              <a:buAutoNum type="arabicPeriod"/>
            </a:pPr>
            <a:endParaRPr lang="en-US" b="0" baseline="0" dirty="0"/>
          </a:p>
          <a:p>
            <a:pPr marL="228600" indent="-228600">
              <a:buAutoNum type="arabicPeriod"/>
            </a:pPr>
            <a:r>
              <a:rPr lang="en-US" b="1" baseline="0" dirty="0"/>
              <a:t>DISCUSS </a:t>
            </a:r>
            <a:r>
              <a:rPr lang="en-US" b="0" baseline="0" dirty="0"/>
              <a:t>the ways they PRIORITIZE </a:t>
            </a:r>
          </a:p>
          <a:p>
            <a:pPr marL="628650" lvl="1" indent="-171450">
              <a:buFontTx/>
              <a:buChar char="-"/>
            </a:pPr>
            <a:r>
              <a:rPr lang="en-US" b="0" baseline="0" dirty="0"/>
              <a:t>Profitability? </a:t>
            </a:r>
          </a:p>
          <a:p>
            <a:pPr marL="628650" lvl="1" indent="-171450">
              <a:buFontTx/>
              <a:buChar char="-"/>
            </a:pPr>
            <a:r>
              <a:rPr lang="en-US" b="0" baseline="0" dirty="0"/>
              <a:t>Volume? </a:t>
            </a:r>
          </a:p>
          <a:p>
            <a:pPr marL="0" indent="0">
              <a:buNone/>
            </a:pPr>
            <a:endParaRPr lang="en-US" b="1" baseline="0" dirty="0"/>
          </a:p>
        </p:txBody>
      </p:sp>
      <p:sp>
        <p:nvSpPr>
          <p:cNvPr id="4" name="Slide Number Placeholder 3"/>
          <p:cNvSpPr>
            <a:spLocks noGrp="1"/>
          </p:cNvSpPr>
          <p:nvPr>
            <p:ph type="sldNum" sz="quarter" idx="10"/>
          </p:nvPr>
        </p:nvSpPr>
        <p:spPr/>
        <p:txBody>
          <a:bodyPr/>
          <a:lstStyle/>
          <a:p>
            <a:fld id="{205AAABA-BFB2-4064-994A-F35F771FDAEB}" type="slidenum">
              <a:rPr lang="en-US" smtClean="0"/>
              <a:t>27</a:t>
            </a:fld>
            <a:endParaRPr lang="en-US"/>
          </a:p>
        </p:txBody>
      </p:sp>
    </p:spTree>
    <p:extLst>
      <p:ext uri="{BB962C8B-B14F-4D97-AF65-F5344CB8AC3E}">
        <p14:creationId xmlns:p14="http://schemas.microsoft.com/office/powerpoint/2010/main" val="1975113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1" baseline="0" dirty="0"/>
              <a:t>HIGHLIGHT THE IMPORTANCE OF STOCKING ESSENTIAL CHILD MEDICINES</a:t>
            </a:r>
          </a:p>
          <a:p>
            <a:pPr marL="628650" lvl="1" indent="-171450">
              <a:buFontTx/>
              <a:buChar char="-"/>
            </a:pPr>
            <a:r>
              <a:rPr lang="en-US" b="0" baseline="0" dirty="0"/>
              <a:t>Stress that Essential Child Medicines such as the ones covered in this training should ALWAYS be in stock</a:t>
            </a:r>
          </a:p>
          <a:p>
            <a:pPr marL="628650" lvl="1" indent="-171450">
              <a:buFontTx/>
              <a:buChar char="-"/>
            </a:pPr>
            <a:r>
              <a:rPr lang="en-US" b="0" baseline="0" dirty="0"/>
              <a:t>Tell the trainees to always purchase RDTs, ACTs, Amoxicillin 250 DT, ORS and zinc in good quantities</a:t>
            </a:r>
          </a:p>
          <a:p>
            <a:pPr marL="628650" lvl="1" indent="-171450">
              <a:buFontTx/>
              <a:buChar char="-"/>
            </a:pPr>
            <a:r>
              <a:rPr lang="en-US" b="0" baseline="0" dirty="0"/>
              <a:t>Only by having the right products in stock can they become the family hero and build loyalty with their customers!</a:t>
            </a:r>
          </a:p>
          <a:p>
            <a:pPr marL="628650" lvl="1" indent="-171450">
              <a:buFontTx/>
              <a:buChar char="-"/>
            </a:pPr>
            <a:endParaRPr lang="en-US" b="0" baseline="0"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28</a:t>
            </a:fld>
            <a:endParaRPr lang="en-US"/>
          </a:p>
        </p:txBody>
      </p:sp>
    </p:spTree>
    <p:extLst>
      <p:ext uri="{BB962C8B-B14F-4D97-AF65-F5344CB8AC3E}">
        <p14:creationId xmlns:p14="http://schemas.microsoft.com/office/powerpoint/2010/main" val="19078356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each of the point and why</a:t>
            </a:r>
            <a:r>
              <a:rPr lang="en-US" baseline="0" dirty="0"/>
              <a:t> they affect how much you should buy of a particular medicine</a:t>
            </a:r>
          </a:p>
          <a:p>
            <a:endParaRPr lang="en-US" baseline="0" dirty="0"/>
          </a:p>
          <a:p>
            <a:pPr marL="0" marR="0" lvl="1" indent="0" algn="l" defTabSz="457200" rtl="0" eaLnBrk="1" fontAlgn="auto" latinLnBrk="0" hangingPunct="1">
              <a:lnSpc>
                <a:spcPct val="100000"/>
              </a:lnSpc>
              <a:spcBef>
                <a:spcPts val="0"/>
              </a:spcBef>
              <a:spcAft>
                <a:spcPts val="0"/>
              </a:spcAft>
              <a:buClrTx/>
              <a:buSzTx/>
              <a:buFontTx/>
              <a:buNone/>
              <a:tabLst/>
              <a:defRPr/>
            </a:pPr>
            <a:r>
              <a:rPr lang="en-US" b="1" baseline="0" dirty="0"/>
              <a:t>Remind participants that they can use the sick child register to count how much their customers consume. In that way they can know how much to buy!</a:t>
            </a:r>
            <a:endParaRPr lang="en-US" b="1" dirty="0"/>
          </a:p>
          <a:p>
            <a:endParaRPr lang="en-US" dirty="0"/>
          </a:p>
        </p:txBody>
      </p:sp>
      <p:sp>
        <p:nvSpPr>
          <p:cNvPr id="4" name="Slide Number Placeholder 3"/>
          <p:cNvSpPr>
            <a:spLocks noGrp="1"/>
          </p:cNvSpPr>
          <p:nvPr>
            <p:ph type="sldNum" sz="quarter" idx="10"/>
          </p:nvPr>
        </p:nvSpPr>
        <p:spPr/>
        <p:txBody>
          <a:bodyPr/>
          <a:lstStyle/>
          <a:p>
            <a:fld id="{F26E3098-061A-7349-9F6E-D396FB9F5289}" type="slidenum">
              <a:rPr lang="en-US" smtClean="0"/>
              <a:t>29</a:t>
            </a:fld>
            <a:endParaRPr lang="en-US"/>
          </a:p>
        </p:txBody>
      </p:sp>
    </p:spTree>
    <p:extLst>
      <p:ext uri="{BB962C8B-B14F-4D97-AF65-F5344CB8AC3E}">
        <p14:creationId xmlns:p14="http://schemas.microsoft.com/office/powerpoint/2010/main" val="4034637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dirty="0"/>
              <a:t>The  means of transport chosen should be appropriate to ensure that medicines do not deteriorate during transportation</a:t>
            </a:r>
          </a:p>
          <a:p>
            <a:pPr eaLnBrk="1" hangingPunct="1">
              <a:defRPr/>
            </a:pPr>
            <a:r>
              <a:rPr lang="en-GB" dirty="0"/>
              <a:t>When receiving medicines take note that the medicines received match exactly with the order you made</a:t>
            </a:r>
            <a:endParaRPr lang="en-US" dirty="0"/>
          </a:p>
          <a:p>
            <a:pPr lvl="1" eaLnBrk="1" hangingPunct="1">
              <a:defRPr/>
            </a:pPr>
            <a:r>
              <a:rPr lang="en-GB" dirty="0"/>
              <a:t>Cross check the dosage form, strength, pack size and quantity ordered match with what is required</a:t>
            </a:r>
            <a:endParaRPr lang="en-US" dirty="0"/>
          </a:p>
          <a:p>
            <a:pPr lvl="1" eaLnBrk="1" hangingPunct="1">
              <a:defRPr/>
            </a:pPr>
            <a:r>
              <a:rPr lang="en-GB" dirty="0"/>
              <a:t>Check the prices</a:t>
            </a:r>
            <a:endParaRPr lang="en-US" dirty="0"/>
          </a:p>
          <a:p>
            <a:pPr lvl="1" eaLnBrk="1" hangingPunct="1">
              <a:defRPr/>
            </a:pPr>
            <a:r>
              <a:rPr lang="en-GB" dirty="0"/>
              <a:t>Check the expiry dates and batch numbers</a:t>
            </a:r>
            <a:endParaRPr lang="en-US" dirty="0"/>
          </a:p>
          <a:p>
            <a:pPr lvl="1" eaLnBrk="1" hangingPunct="1">
              <a:defRPr/>
            </a:pPr>
            <a:r>
              <a:rPr lang="en-GB" dirty="0"/>
              <a:t>Check for quality–damaged products, colour changes, poor packaging</a:t>
            </a:r>
          </a:p>
          <a:p>
            <a:pPr marL="736600" lvl="2" indent="0" eaLnBrk="1" hangingPunct="1">
              <a:buFont typeface="Wingdings" pitchFamily="2" charset="2"/>
              <a:buNone/>
              <a:defRPr/>
            </a:pPr>
            <a:r>
              <a:rPr lang="en-GB" b="1" i="1" dirty="0"/>
              <a:t>Note</a:t>
            </a:r>
            <a:r>
              <a:rPr lang="en-GB" i="1" dirty="0"/>
              <a:t>:</a:t>
            </a:r>
            <a:r>
              <a:rPr lang="en-GB" dirty="0"/>
              <a:t> If you receive a drug without a label or with incorrect label, </a:t>
            </a:r>
            <a:br>
              <a:rPr lang="en-GB" dirty="0"/>
            </a:br>
            <a:r>
              <a:rPr lang="en-GB" dirty="0"/>
              <a:t>do NOT guess what it is! Do not use it; return it to the supplier.</a:t>
            </a:r>
            <a:endParaRPr lang="en-US"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30</a:t>
            </a:fld>
            <a:endParaRPr lang="en-US"/>
          </a:p>
        </p:txBody>
      </p:sp>
    </p:spTree>
    <p:extLst>
      <p:ext uri="{BB962C8B-B14F-4D97-AF65-F5344CB8AC3E}">
        <p14:creationId xmlns:p14="http://schemas.microsoft.com/office/powerpoint/2010/main" val="17961467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altLang="en-US" sz="2400" dirty="0"/>
              <a:t>Quality assurance during distribution and sale of medicines ensures that medicines do not lose their quality and efficacy before they reach their final consumer. </a:t>
            </a:r>
          </a:p>
          <a:p>
            <a:pPr eaLnBrk="1" hangingPunct="1"/>
            <a:endParaRPr lang="en-GB" altLang="en-US" sz="2400" dirty="0"/>
          </a:p>
          <a:p>
            <a:pPr eaLnBrk="1" hangingPunct="1"/>
            <a:r>
              <a:rPr lang="en-GB" altLang="en-US" sz="2400" dirty="0"/>
              <a:t>To make that happen, the NDA registers all medicines sold on the Ugandan market that meet the required standard of quality, safety, and efficacy. </a:t>
            </a:r>
          </a:p>
          <a:p>
            <a:pPr eaLnBrk="1" hangingPunct="1"/>
            <a:endParaRPr lang="en-US" altLang="en-US" sz="2400" dirty="0"/>
          </a:p>
          <a:p>
            <a:pPr eaLnBrk="1" hangingPunct="1"/>
            <a:r>
              <a:rPr lang="en-GB" altLang="en-US" sz="2400" b="1" dirty="0"/>
              <a:t>Only sell medicines registered by NDA and </a:t>
            </a:r>
            <a:br>
              <a:rPr lang="en-GB" altLang="en-US" sz="2400" b="1" dirty="0"/>
            </a:br>
            <a:r>
              <a:rPr lang="en-GB" altLang="en-US" sz="2400" b="1" dirty="0"/>
              <a:t>only buy stocks of medicines from </a:t>
            </a:r>
            <a:br>
              <a:rPr lang="en-GB" altLang="en-US" sz="2400" b="1" dirty="0"/>
            </a:br>
            <a:r>
              <a:rPr lang="en-GB" altLang="en-US" sz="2400" b="1" dirty="0"/>
              <a:t>authorized registered pharmacies.</a:t>
            </a:r>
            <a:r>
              <a:rPr lang="en-GB" altLang="en-US" sz="2400" dirty="0"/>
              <a:t> </a:t>
            </a:r>
          </a:p>
          <a:p>
            <a:pPr marL="625475" lvl="1" eaLnBrk="1" hangingPunct="1"/>
            <a:r>
              <a:rPr lang="en-GB" altLang="en-US" dirty="0"/>
              <a:t>From time to time, NDA inspects medicine </a:t>
            </a:r>
            <a:br>
              <a:rPr lang="en-GB" altLang="en-US" dirty="0"/>
            </a:br>
            <a:r>
              <a:rPr lang="en-GB" altLang="en-US" dirty="0"/>
              <a:t>outlet to ascertain that all the medicines </a:t>
            </a:r>
            <a:br>
              <a:rPr lang="en-GB" altLang="en-US" dirty="0"/>
            </a:br>
            <a:r>
              <a:rPr lang="en-GB" altLang="en-US" dirty="0"/>
              <a:t>sold there are registered. </a:t>
            </a:r>
          </a:p>
          <a:p>
            <a:pPr marL="625475" lvl="1" eaLnBrk="1" hangingPunct="1"/>
            <a:r>
              <a:rPr lang="en-GB" altLang="en-US" dirty="0"/>
              <a:t>It is an offence for</a:t>
            </a:r>
            <a:r>
              <a:rPr lang="en-GB" altLang="en-US" baseline="0" dirty="0"/>
              <a:t> drug shops </a:t>
            </a:r>
            <a:r>
              <a:rPr lang="en-GB" altLang="en-US" dirty="0"/>
              <a:t>to carry unregistered medicines.</a:t>
            </a:r>
            <a:endParaRPr lang="en-US" altLang="en-US"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31</a:t>
            </a:fld>
            <a:endParaRPr lang="en-US"/>
          </a:p>
        </p:txBody>
      </p:sp>
    </p:spTree>
    <p:extLst>
      <p:ext uri="{BB962C8B-B14F-4D97-AF65-F5344CB8AC3E}">
        <p14:creationId xmlns:p14="http://schemas.microsoft.com/office/powerpoint/2010/main" val="13890294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picture!</a:t>
            </a:r>
          </a:p>
          <a:p>
            <a:endParaRPr lang="en-US" dirty="0"/>
          </a:p>
          <a:p>
            <a:r>
              <a:rPr lang="en-US" dirty="0"/>
              <a:t>What do</a:t>
            </a:r>
            <a:r>
              <a:rPr lang="en-US" baseline="0" dirty="0"/>
              <a:t> they see? Is this a good or bad storage condition? Why? </a:t>
            </a:r>
            <a:endParaRPr lang="en-US" dirty="0"/>
          </a:p>
        </p:txBody>
      </p:sp>
      <p:sp>
        <p:nvSpPr>
          <p:cNvPr id="4" name="Slide Number Placeholder 3"/>
          <p:cNvSpPr>
            <a:spLocks noGrp="1"/>
          </p:cNvSpPr>
          <p:nvPr>
            <p:ph type="sldNum" sz="quarter" idx="10"/>
          </p:nvPr>
        </p:nvSpPr>
        <p:spPr/>
        <p:txBody>
          <a:bodyPr/>
          <a:lstStyle/>
          <a:p>
            <a:fld id="{F26E3098-061A-7349-9F6E-D396FB9F5289}" type="slidenum">
              <a:rPr lang="en-US" smtClean="0"/>
              <a:t>32</a:t>
            </a:fld>
            <a:endParaRPr lang="en-US"/>
          </a:p>
        </p:txBody>
      </p:sp>
    </p:spTree>
    <p:extLst>
      <p:ext uri="{BB962C8B-B14F-4D97-AF65-F5344CB8AC3E}">
        <p14:creationId xmlns:p14="http://schemas.microsoft.com/office/powerpoint/2010/main" val="40608417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the picture!</a:t>
            </a:r>
          </a:p>
          <a:p>
            <a:endParaRPr lang="en-US" dirty="0"/>
          </a:p>
          <a:p>
            <a:r>
              <a:rPr lang="en-US" dirty="0"/>
              <a:t>What do</a:t>
            </a:r>
            <a:r>
              <a:rPr lang="en-US" baseline="0" dirty="0"/>
              <a:t> they see? Is this a good or bad storage condition? Why? </a:t>
            </a:r>
            <a:endParaRPr lang="en-US" dirty="0"/>
          </a:p>
        </p:txBody>
      </p:sp>
      <p:sp>
        <p:nvSpPr>
          <p:cNvPr id="4" name="Slide Number Placeholder 3"/>
          <p:cNvSpPr>
            <a:spLocks noGrp="1"/>
          </p:cNvSpPr>
          <p:nvPr>
            <p:ph type="sldNum" sz="quarter" idx="10"/>
          </p:nvPr>
        </p:nvSpPr>
        <p:spPr/>
        <p:txBody>
          <a:bodyPr/>
          <a:lstStyle/>
          <a:p>
            <a:fld id="{F26E3098-061A-7349-9F6E-D396FB9F5289}" type="slidenum">
              <a:rPr lang="en-US" smtClean="0"/>
              <a:t>33</a:t>
            </a:fld>
            <a:endParaRPr lang="en-US"/>
          </a:p>
        </p:txBody>
      </p:sp>
    </p:spTree>
    <p:extLst>
      <p:ext uri="{BB962C8B-B14F-4D97-AF65-F5344CB8AC3E}">
        <p14:creationId xmlns:p14="http://schemas.microsoft.com/office/powerpoint/2010/main" val="40608417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spcBef>
                <a:spcPts val="300"/>
              </a:spcBef>
              <a:buFont typeface="Arial" panose="020B0604020202020204" pitchFamily="34" charset="0"/>
              <a:buChar char="•"/>
            </a:pPr>
            <a:r>
              <a:rPr lang="en-US" altLang="en-US" sz="1200" dirty="0"/>
              <a:t>Maintain premises/building</a:t>
            </a:r>
          </a:p>
          <a:p>
            <a:pPr marL="171450" indent="-171450" eaLnBrk="1" hangingPunct="1">
              <a:spcBef>
                <a:spcPts val="300"/>
              </a:spcBef>
              <a:buFont typeface="Arial" panose="020B0604020202020204" pitchFamily="34" charset="0"/>
              <a:buChar char="•"/>
            </a:pPr>
            <a:r>
              <a:rPr lang="en-GB" altLang="en-US" sz="1200" dirty="0"/>
              <a:t>Cross check all new consignments of medicines for any physical changes on the medicines—indicator of poor quality</a:t>
            </a:r>
            <a:endParaRPr lang="en-US" altLang="en-US" sz="1200" dirty="0"/>
          </a:p>
          <a:p>
            <a:pPr marL="171450" indent="-171450" eaLnBrk="1" hangingPunct="1">
              <a:spcBef>
                <a:spcPts val="300"/>
              </a:spcBef>
              <a:buFont typeface="Arial" panose="020B0604020202020204" pitchFamily="34" charset="0"/>
              <a:buChar char="•"/>
            </a:pPr>
            <a:r>
              <a:rPr lang="en-GB" altLang="en-US" sz="1200" dirty="0"/>
              <a:t>Routinely cross check medicines for quality </a:t>
            </a:r>
            <a:endParaRPr lang="en-US" altLang="en-US" sz="1200" dirty="0"/>
          </a:p>
          <a:p>
            <a:pPr marL="171450" indent="-171450" eaLnBrk="1" hangingPunct="1">
              <a:spcBef>
                <a:spcPts val="300"/>
              </a:spcBef>
              <a:buFont typeface="Arial" panose="020B0604020202020204" pitchFamily="34" charset="0"/>
              <a:buChar char="•"/>
            </a:pPr>
            <a:r>
              <a:rPr lang="en-GB" altLang="en-US" sz="1200" dirty="0"/>
              <a:t>Regularly clean the medicine outlet</a:t>
            </a:r>
            <a:endParaRPr lang="en-US" altLang="en-US" sz="1200" dirty="0"/>
          </a:p>
          <a:p>
            <a:pPr marL="171450" indent="-171450" eaLnBrk="1" hangingPunct="1">
              <a:spcBef>
                <a:spcPts val="300"/>
              </a:spcBef>
              <a:buFont typeface="Arial" panose="020B0604020202020204" pitchFamily="34" charset="0"/>
              <a:buChar char="•"/>
            </a:pPr>
            <a:r>
              <a:rPr lang="en-GB" altLang="en-US" sz="1200" dirty="0"/>
              <a:t>Maintain the outlet tidily on the shelves </a:t>
            </a:r>
          </a:p>
          <a:p>
            <a:pPr marL="171450" indent="-171450" eaLnBrk="1" hangingPunct="1">
              <a:spcBef>
                <a:spcPts val="300"/>
              </a:spcBef>
              <a:buFont typeface="Arial" panose="020B0604020202020204" pitchFamily="34" charset="0"/>
              <a:buChar char="•"/>
            </a:pPr>
            <a:r>
              <a:rPr lang="en-GB" altLang="en-US" sz="1200" dirty="0"/>
              <a:t>Do not keep medicines on the floor</a:t>
            </a:r>
            <a:endParaRPr lang="en-US" altLang="en-US" sz="1200" dirty="0"/>
          </a:p>
          <a:p>
            <a:pPr marL="171450" indent="-171450" eaLnBrk="1" hangingPunct="1">
              <a:spcBef>
                <a:spcPts val="300"/>
              </a:spcBef>
              <a:buFont typeface="Arial" panose="020B0604020202020204" pitchFamily="34" charset="0"/>
              <a:buChar char="•"/>
            </a:pPr>
            <a:r>
              <a:rPr lang="en-GB" altLang="en-US" sz="1200" dirty="0"/>
              <a:t>Take records of all transactions to help track source of poor quality medicines</a:t>
            </a:r>
            <a:endParaRPr lang="en-US" altLang="en-US" sz="1200" dirty="0"/>
          </a:p>
          <a:p>
            <a:pPr marL="171450" indent="-171450" eaLnBrk="1" hangingPunct="1">
              <a:spcBef>
                <a:spcPts val="300"/>
              </a:spcBef>
              <a:buFont typeface="Arial" panose="020B0604020202020204" pitchFamily="34" charset="0"/>
              <a:buChar char="•"/>
            </a:pPr>
            <a:r>
              <a:rPr lang="en-GB" altLang="en-US" sz="1200" dirty="0"/>
              <a:t>Make sure medicines are adequately packed when they are dispensed to patients</a:t>
            </a:r>
            <a:endParaRPr lang="en-US" altLang="en-US" sz="1200" dirty="0"/>
          </a:p>
          <a:p>
            <a:pPr marL="171450" indent="-171450" eaLnBrk="1" hangingPunct="1">
              <a:spcBef>
                <a:spcPts val="300"/>
              </a:spcBef>
              <a:buFont typeface="Arial" panose="020B0604020202020204" pitchFamily="34" charset="0"/>
              <a:buChar char="•"/>
            </a:pPr>
            <a:r>
              <a:rPr lang="en-GB" altLang="en-US" sz="1200" dirty="0"/>
              <a:t>Give patients information on how to keep medicines at home</a:t>
            </a:r>
            <a:endParaRPr lang="en-US" altLang="en-US" sz="1200" dirty="0"/>
          </a:p>
          <a:p>
            <a:pPr marL="171450" indent="-171450" eaLnBrk="1" hangingPunct="1">
              <a:spcBef>
                <a:spcPts val="300"/>
              </a:spcBef>
              <a:buFont typeface="Arial" panose="020B0604020202020204" pitchFamily="34" charset="0"/>
              <a:buChar char="•"/>
            </a:pPr>
            <a:r>
              <a:rPr lang="en-GB" altLang="en-US" sz="1200" dirty="0"/>
              <a:t>Remove all expired and damaged medicines from stock and contact DADI for their proper disposal</a:t>
            </a:r>
            <a:endParaRPr lang="en-US" altLang="en-US" sz="1200"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34</a:t>
            </a:fld>
            <a:endParaRPr lang="en-US"/>
          </a:p>
        </p:txBody>
      </p:sp>
    </p:spTree>
    <p:extLst>
      <p:ext uri="{BB962C8B-B14F-4D97-AF65-F5344CB8AC3E}">
        <p14:creationId xmlns:p14="http://schemas.microsoft.com/office/powerpoint/2010/main" val="2264420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solidFill>
                  <a:schemeClr val="bg1"/>
                </a:solidFill>
                <a:latin typeface="Calibri" panose="020F0502020204030204" pitchFamily="34" charset="0"/>
              </a:rPr>
              <a:t>TRAINING AGENDA REVIEW</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REVIEW</a:t>
            </a:r>
            <a:r>
              <a:rPr lang="en-US" sz="1200" kern="1200" dirty="0">
                <a:solidFill>
                  <a:schemeClr val="tx1"/>
                </a:solidFill>
                <a:latin typeface="Calibri" panose="020F0502020204030204" pitchFamily="34" charset="0"/>
                <a:ea typeface="+mn-ea"/>
                <a:cs typeface="+mn-cs"/>
              </a:rPr>
              <a:t> the Agenda for the</a:t>
            </a:r>
            <a:r>
              <a:rPr lang="en-US" sz="1200" kern="1200" baseline="0" dirty="0">
                <a:solidFill>
                  <a:schemeClr val="tx1"/>
                </a:solidFill>
                <a:latin typeface="Calibri" panose="020F0502020204030204" pitchFamily="34" charset="0"/>
                <a:ea typeface="+mn-ea"/>
                <a:cs typeface="+mn-cs"/>
              </a:rPr>
              <a:t> 3-day workshop day-by-day</a:t>
            </a:r>
            <a:r>
              <a:rPr lang="en-US" sz="1200" kern="1200" dirty="0">
                <a:solidFill>
                  <a:schemeClr val="tx1"/>
                </a:solidFill>
                <a:latin typeface="Calibri" panose="020F0502020204030204" pitchFamily="34" charset="0"/>
                <a:ea typeface="+mn-ea"/>
                <a:cs typeface="+mn-cs"/>
              </a:rPr>
              <a:t>.</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1" baseline="0" dirty="0">
                <a:latin typeface="Calibri" panose="020F0502020204030204" pitchFamily="34" charset="0"/>
              </a:rPr>
              <a:t>ENSURE</a:t>
            </a:r>
            <a:r>
              <a:rPr lang="en-US" baseline="0" dirty="0">
                <a:latin typeface="Calibri" panose="020F0502020204030204" pitchFamily="34" charset="0"/>
              </a:rPr>
              <a:t> that all participants have registered and each have a notebook and a pen </a:t>
            </a:r>
            <a:endParaRPr lang="en-US" dirty="0">
              <a:latin typeface="Calibri" panose="020F0502020204030204" pitchFamily="34" charset="0"/>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ANNOUNCE:</a:t>
            </a:r>
            <a:r>
              <a:rPr lang="en-US" sz="1200" b="1" kern="1200" baseline="0" dirty="0">
                <a:solidFill>
                  <a:schemeClr val="tx1"/>
                </a:solidFill>
                <a:latin typeface="Calibri" panose="020F0502020204030204" pitchFamily="34" charset="0"/>
                <a:ea typeface="+mn-ea"/>
                <a:cs typeface="+mn-cs"/>
              </a:rPr>
              <a:t> </a:t>
            </a:r>
          </a:p>
          <a:p>
            <a:pPr lvl="1">
              <a:spcBef>
                <a:spcPts val="0"/>
              </a:spcBef>
              <a:spcAft>
                <a:spcPts val="0"/>
              </a:spcAft>
              <a:buClr>
                <a:srgbClr val="002060"/>
              </a:buClr>
              <a:buFont typeface="Wingdings" panose="05000000000000000000" pitchFamily="2" charset="2"/>
              <a:buChar char="§"/>
            </a:pPr>
            <a:r>
              <a:rPr lang="en-US" sz="1200" b="0" dirty="0">
                <a:solidFill>
                  <a:srgbClr val="008000"/>
                </a:solidFill>
                <a:latin typeface="Calibri" panose="020F0502020204030204" pitchFamily="34" charset="0"/>
              </a:rPr>
              <a:t>A full day of training (10:00 – 16:30)</a:t>
            </a:r>
          </a:p>
          <a:p>
            <a:pPr lvl="1">
              <a:spcBef>
                <a:spcPts val="0"/>
              </a:spcBef>
              <a:spcAft>
                <a:spcPts val="0"/>
              </a:spcAft>
              <a:buClr>
                <a:srgbClr val="002060"/>
              </a:buClr>
              <a:buFont typeface="Wingdings" panose="05000000000000000000" pitchFamily="2" charset="2"/>
              <a:buChar char="§"/>
            </a:pPr>
            <a:r>
              <a:rPr lang="en-US" sz="1200" b="1" dirty="0">
                <a:solidFill>
                  <a:srgbClr val="008000"/>
                </a:solidFill>
                <a:latin typeface="Calibri" panose="020F0502020204030204" pitchFamily="34" charset="0"/>
              </a:rPr>
              <a:t>Lunch and tea breaks are provided</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ASK</a:t>
            </a:r>
            <a:r>
              <a:rPr lang="en-US" sz="1200" kern="1200" dirty="0">
                <a:solidFill>
                  <a:schemeClr val="tx1"/>
                </a:solidFill>
                <a:latin typeface="Calibri" panose="020F0502020204030204" pitchFamily="34" charset="0"/>
                <a:ea typeface="+mn-ea"/>
                <a:cs typeface="+mn-cs"/>
              </a:rPr>
              <a:t> for and </a:t>
            </a:r>
            <a:r>
              <a:rPr lang="en-US" sz="1200" b="1" kern="1200" dirty="0">
                <a:solidFill>
                  <a:schemeClr val="tx1"/>
                </a:solidFill>
                <a:latin typeface="Calibri" panose="020F0502020204030204" pitchFamily="34" charset="0"/>
                <a:ea typeface="+mn-ea"/>
                <a:cs typeface="+mn-cs"/>
              </a:rPr>
              <a:t>ANSWER</a:t>
            </a:r>
            <a:r>
              <a:rPr lang="en-US" sz="1200" kern="1200" dirty="0">
                <a:solidFill>
                  <a:schemeClr val="tx1"/>
                </a:solidFill>
                <a:latin typeface="Calibri" panose="020F0502020204030204" pitchFamily="34" charset="0"/>
                <a:ea typeface="+mn-ea"/>
                <a:cs typeface="+mn-cs"/>
              </a:rPr>
              <a:t> questions.</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kern="1200" dirty="0">
              <a:solidFill>
                <a:schemeClr val="tx1"/>
              </a:solidFill>
              <a:latin typeface="Calibri" panose="020F050202020403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lang="en-US" sz="1200"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1" kern="1200" dirty="0">
              <a:solidFill>
                <a:schemeClr val="tx1"/>
              </a:solidFill>
              <a:latin typeface="Calibri" panose="020F0502020204030204" pitchFamily="34" charset="0"/>
              <a:ea typeface="+mn-ea"/>
              <a:cs typeface="+mn-cs"/>
            </a:endParaRPr>
          </a:p>
          <a:p>
            <a:endParaRPr lang="en-US" dirty="0">
              <a:latin typeface="Calibri" panose="020F0502020204030204" pitchFamily="34" charset="0"/>
            </a:endParaRPr>
          </a:p>
          <a:p>
            <a:endParaRPr lang="en-US" dirty="0">
              <a:latin typeface="Calibri" panose="020F0502020204030204" pitchFamily="34" charset="0"/>
            </a:endParaRP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lang="en-US" sz="1200" kern="1200" dirty="0">
              <a:solidFill>
                <a:schemeClr val="tx1"/>
              </a:solidFill>
              <a:latin typeface="Calibri" panose="020F0502020204030204" pitchFamily="34" charset="0"/>
              <a:ea typeface="+mn-ea"/>
              <a:cs typeface="+mn-cs"/>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p14="http://schemas.microsoft.com/office/powerpoint/2010/main" val="12193905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TELL</a:t>
            </a:r>
            <a:r>
              <a:rPr lang="en-US" b="1" baseline="0" dirty="0"/>
              <a:t> THE AUIDENCE:</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itchFamily="34" charset="0"/>
              </a:rPr>
              <a:t>The following guidelines should be followed when arranging medicines on the shelves in the medicine outlet.</a:t>
            </a:r>
            <a:endParaRPr lang="en-US" sz="1200" dirty="0">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38</a:t>
            </a:fld>
            <a:endParaRPr lang="en-US"/>
          </a:p>
        </p:txBody>
      </p:sp>
    </p:spTree>
    <p:extLst>
      <p:ext uri="{BB962C8B-B14F-4D97-AF65-F5344CB8AC3E}">
        <p14:creationId xmlns:p14="http://schemas.microsoft.com/office/powerpoint/2010/main" val="12520599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Expired or damaged medicines must not be dispensed to patients or dumped illegally</a:t>
            </a:r>
          </a:p>
          <a:p>
            <a:r>
              <a:rPr lang="en-US" altLang="en-US" dirty="0"/>
              <a:t>Always contact your DADI to confirm the appropriate method of disposing of these items</a:t>
            </a:r>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40</a:t>
            </a:fld>
            <a:endParaRPr lang="en-US"/>
          </a:p>
        </p:txBody>
      </p:sp>
    </p:spTree>
    <p:extLst>
      <p:ext uri="{BB962C8B-B14F-4D97-AF65-F5344CB8AC3E}">
        <p14:creationId xmlns:p14="http://schemas.microsoft.com/office/powerpoint/2010/main" val="2048168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PRICES</a:t>
            </a:r>
            <a:r>
              <a:rPr lang="en-US" baseline="0" dirty="0"/>
              <a:t> WITH THE TRAINEES</a:t>
            </a:r>
          </a:p>
          <a:p>
            <a:endParaRPr lang="en-US" baseline="0" dirty="0"/>
          </a:p>
          <a:p>
            <a:pPr marL="171450" indent="-171450">
              <a:buFontTx/>
              <a:buChar char="-"/>
            </a:pPr>
            <a:r>
              <a:rPr lang="en-US" baseline="0" dirty="0"/>
              <a:t>How do they decide prices now? </a:t>
            </a:r>
          </a:p>
          <a:p>
            <a:pPr marL="171450" indent="-171450">
              <a:buFontTx/>
              <a:buChar char="-"/>
            </a:pPr>
            <a:r>
              <a:rPr lang="en-US" baseline="0" dirty="0"/>
              <a:t>How can they make sure that Essential Medicines are affordable? While still making money?</a:t>
            </a:r>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43</a:t>
            </a:fld>
            <a:endParaRPr lang="en-US"/>
          </a:p>
        </p:txBody>
      </p:sp>
    </p:spTree>
    <p:extLst>
      <p:ext uri="{BB962C8B-B14F-4D97-AF65-F5344CB8AC3E}">
        <p14:creationId xmlns:p14="http://schemas.microsoft.com/office/powerpoint/2010/main" val="30548690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US" sz="36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Ways to increase your earnings</a:t>
            </a:r>
            <a:endParaRPr lang="en-US" dirty="0">
              <a:latin typeface="Calibri" panose="020F0502020204030204" pitchFamily="34" charset="0"/>
            </a:endParaRPr>
          </a:p>
          <a:p>
            <a:pPr>
              <a:defRPr/>
            </a:pPr>
            <a:r>
              <a:rPr kumimoji="0" lang="en-US" sz="1200" b="1" i="0" u="none" strike="noStrike" kern="1200" cap="none" spc="0" normalizeH="0" baseline="0" noProof="0" dirty="0">
                <a:ln>
                  <a:noFill/>
                </a:ln>
                <a:solidFill>
                  <a:prstClr val="black"/>
                </a:solidFill>
                <a:effectLst/>
                <a:uLnTx/>
                <a:uFillTx/>
                <a:latin typeface="+mn-lt"/>
                <a:ea typeface="+mn-ea"/>
                <a:cs typeface="+mn-cs"/>
              </a:rPr>
              <a:t>INTRODUCE </a:t>
            </a:r>
            <a:r>
              <a:rPr kumimoji="0" lang="en-US" sz="1200" b="1" i="0" u="none" strike="noStrike" kern="1200" cap="none" spc="0" normalizeH="0" baseline="0" noProof="0" dirty="0">
                <a:ln>
                  <a:noFill/>
                </a:ln>
                <a:solidFill>
                  <a:srgbClr val="F79646">
                    <a:lumMod val="50000"/>
                  </a:srgbClr>
                </a:solidFill>
                <a:effectLst/>
                <a:uLnTx/>
                <a:uFillTx/>
                <a:latin typeface="+mn-lt"/>
                <a:ea typeface="+mn-ea"/>
                <a:cs typeface="+mn-cs"/>
              </a:rPr>
              <a:t>SESSION 4.</a:t>
            </a:r>
            <a:r>
              <a:rPr kumimoji="0" lang="en-US" sz="1200" b="1" i="0" u="none" strike="noStrike" kern="1200" cap="none" spc="0" normalizeH="0" baseline="0" noProof="0" dirty="0">
                <a:ln>
                  <a:noFill/>
                </a:ln>
                <a:solidFill>
                  <a:srgbClr val="C0504D">
                    <a:lumMod val="75000"/>
                  </a:srgbClr>
                </a:solidFill>
                <a:effectLst/>
                <a:uLnTx/>
                <a:uFillTx/>
                <a:latin typeface="+mn-lt"/>
                <a:ea typeface="+mn-ea"/>
                <a:cs typeface="+mn-cs"/>
              </a:rPr>
              <a:t>  </a:t>
            </a:r>
            <a:r>
              <a:rPr kumimoji="0" lang="en-US" sz="1200" b="1" i="0" u="none" strike="noStrike" kern="1200" cap="none" spc="0" normalizeH="0" baseline="0" noProof="0" dirty="0">
                <a:ln>
                  <a:noFill/>
                </a:ln>
                <a:solidFill>
                  <a:schemeClr val="accent6">
                    <a:lumMod val="50000"/>
                  </a:schemeClr>
                </a:solidFill>
                <a:effectLst/>
                <a:uLnTx/>
                <a:uFillTx/>
                <a:latin typeface="+mn-lt"/>
                <a:ea typeface="+mn-ea"/>
                <a:cs typeface="+mn-cs"/>
              </a:rPr>
              <a:t>4</a:t>
            </a:r>
            <a:r>
              <a:rPr lang="en-US" sz="1200" b="1" cap="none" dirty="0">
                <a:solidFill>
                  <a:schemeClr val="accent6">
                    <a:lumMod val="50000"/>
                  </a:schemeClr>
                </a:solidFill>
                <a:latin typeface="+mn-lt"/>
              </a:rPr>
              <a:t> WAYS TO INCREASE PROFIT</a:t>
            </a:r>
          </a:p>
          <a:p>
            <a:pPr>
              <a:defRPr/>
            </a:pPr>
            <a:endParaRPr lang="en-US" sz="1200" b="1" dirty="0">
              <a:solidFill>
                <a:schemeClr val="accent6">
                  <a:lumMod val="50000"/>
                </a:schemeClr>
              </a:solidFill>
              <a:latin typeface="+mn-lt"/>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GB" sz="1200" b="1" kern="1200" dirty="0">
                <a:solidFill>
                  <a:schemeClr val="tx1"/>
                </a:solidFill>
                <a:effectLst/>
                <a:latin typeface="+mn-lt"/>
                <a:ea typeface="+mn-ea"/>
                <a:cs typeface="+mn-cs"/>
              </a:rPr>
              <a:t>SAY</a:t>
            </a:r>
            <a:r>
              <a:rPr lang="en-GB" sz="1200" kern="1200" dirty="0">
                <a:solidFill>
                  <a:schemeClr val="tx1"/>
                </a:solidFill>
                <a:effectLst/>
                <a:latin typeface="+mn-lt"/>
                <a:ea typeface="+mn-ea"/>
                <a:cs typeface="+mn-cs"/>
              </a:rPr>
              <a:t>:</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There are 4 areas or ways that we are going to identify and discuss.  At the end of the session, I am going to ask each of you to commit to implement at least one idea or strategy to increase your profit.</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ANNOUNCE</a:t>
            </a:r>
            <a:r>
              <a:rPr kumimoji="0" lang="en-US" sz="1200" b="0" i="0" u="none" strike="noStrike" kern="1200" cap="none" spc="0" normalizeH="0" baseline="0" noProof="0" dirty="0">
                <a:ln>
                  <a:noFill/>
                </a:ln>
                <a:solidFill>
                  <a:prstClr val="black"/>
                </a:solidFill>
                <a:effectLst/>
                <a:uLnTx/>
                <a:uFillTx/>
                <a:latin typeface="+mn-lt"/>
                <a:ea typeface="+mn-ea"/>
                <a:cs typeface="+mn-cs"/>
              </a:rPr>
              <a:t> the focus of the session.</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79646">
                    <a:lumMod val="50000"/>
                  </a:srgbClr>
                </a:solidFill>
                <a:effectLst/>
                <a:uLnTx/>
                <a:uFillTx/>
                <a:latin typeface="+mn-lt"/>
                <a:ea typeface="+mn-ea"/>
                <a:cs typeface="+mn-cs"/>
              </a:rPr>
              <a:t>During this session, your focus is on:</a:t>
            </a:r>
            <a:endParaRPr kumimoji="0" lang="en-US" sz="1200" b="0" i="0" u="none" strike="noStrike" kern="1200" cap="none" spc="0" normalizeH="0" baseline="0" noProof="0" dirty="0">
              <a:ln>
                <a:noFill/>
              </a:ln>
              <a:solidFill>
                <a:srgbClr val="1F497D"/>
              </a:solidFill>
              <a:effectLst/>
              <a:uLnTx/>
              <a:uFillTx/>
              <a:latin typeface="+mn-lt"/>
              <a:ea typeface="+mn-ea"/>
              <a:cs typeface="+mn-cs"/>
            </a:endParaRPr>
          </a:p>
          <a:p>
            <a:pPr marL="628650" lvl="1" indent="-171450" defTabSz="914400">
              <a:lnSpc>
                <a:spcPct val="115000"/>
              </a:lnSpc>
              <a:buFont typeface="Arial" panose="020B0604020202020204" pitchFamily="34" charset="0"/>
              <a:buChar char="•"/>
            </a:pPr>
            <a:r>
              <a:rPr lang="en-GB" sz="1200" b="0" dirty="0">
                <a:solidFill>
                  <a:schemeClr val="accent6">
                    <a:lumMod val="50000"/>
                  </a:schemeClr>
                </a:solidFill>
              </a:rPr>
              <a:t>Manage your business money</a:t>
            </a:r>
            <a:endParaRPr lang="en-US" sz="1200" b="0" dirty="0">
              <a:solidFill>
                <a:schemeClr val="accent6">
                  <a:lumMod val="50000"/>
                </a:schemeClr>
              </a:solidFill>
            </a:endParaRPr>
          </a:p>
          <a:p>
            <a:pPr marL="628650" lvl="1" indent="-171450" defTabSz="914400">
              <a:lnSpc>
                <a:spcPct val="115000"/>
              </a:lnSpc>
              <a:buFont typeface="Arial" panose="020B0604020202020204" pitchFamily="34" charset="0"/>
              <a:buChar char="•"/>
            </a:pPr>
            <a:r>
              <a:rPr lang="en-GB" sz="1200" b="0" dirty="0">
                <a:solidFill>
                  <a:schemeClr val="accent6">
                    <a:lumMod val="50000"/>
                  </a:schemeClr>
                </a:solidFill>
              </a:rPr>
              <a:t>Invest more money in your business</a:t>
            </a:r>
            <a:endParaRPr lang="en-US" sz="1200" b="0" dirty="0">
              <a:solidFill>
                <a:schemeClr val="accent6">
                  <a:lumMod val="50000"/>
                </a:schemeClr>
              </a:solidFill>
            </a:endParaRPr>
          </a:p>
          <a:p>
            <a:pPr marL="628650" lvl="1" indent="-171450" defTabSz="914400">
              <a:lnSpc>
                <a:spcPct val="115000"/>
              </a:lnSpc>
              <a:buFont typeface="Arial" panose="020B0604020202020204" pitchFamily="34" charset="0"/>
              <a:buChar char="•"/>
            </a:pPr>
            <a:r>
              <a:rPr lang="en-GB" sz="1200" b="0" dirty="0">
                <a:solidFill>
                  <a:schemeClr val="accent6">
                    <a:lumMod val="50000"/>
                  </a:schemeClr>
                </a:solidFill>
              </a:rPr>
              <a:t>Reduce your costs</a:t>
            </a:r>
            <a:endParaRPr lang="en-US" sz="1200" b="0" dirty="0">
              <a:solidFill>
                <a:schemeClr val="accent6">
                  <a:lumMod val="50000"/>
                </a:schemeClr>
              </a:solidFill>
            </a:endParaRPr>
          </a:p>
          <a:p>
            <a:pPr marL="628650" lvl="1" indent="-171450" defTabSz="914400">
              <a:lnSpc>
                <a:spcPct val="115000"/>
              </a:lnSpc>
              <a:buFont typeface="Arial" panose="020B0604020202020204" pitchFamily="34" charset="0"/>
              <a:buChar char="•"/>
            </a:pPr>
            <a:r>
              <a:rPr lang="en-GB" sz="1200" b="0" dirty="0">
                <a:solidFill>
                  <a:schemeClr val="accent6">
                    <a:lumMod val="50000"/>
                  </a:schemeClr>
                </a:solidFill>
              </a:rPr>
              <a:t>Increase your work time</a:t>
            </a:r>
            <a:endParaRPr kumimoji="0" lang="en-US" sz="1200" b="0" i="0" u="none" strike="noStrike" kern="1200" cap="none" spc="0" normalizeH="0" baseline="0" noProof="0" dirty="0">
              <a:ln>
                <a:noFill/>
              </a:ln>
              <a:solidFill>
                <a:srgbClr val="1F497D"/>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22899335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chemeClr val="bg1"/>
                </a:solidFill>
              </a:rPr>
              <a:t>INTRODUCE THE 4 WAYS</a:t>
            </a:r>
            <a:r>
              <a:rPr lang="en-US" sz="1200" b="1" baseline="0" dirty="0">
                <a:solidFill>
                  <a:schemeClr val="bg1"/>
                </a:solidFill>
              </a:rPr>
              <a:t> TO</a:t>
            </a:r>
            <a:r>
              <a:rPr lang="en-US" sz="1200" b="1" dirty="0">
                <a:solidFill>
                  <a:schemeClr val="bg1"/>
                </a:solidFill>
              </a:rPr>
              <a:t> MANAGE YOUR BUSINESS MONEY</a:t>
            </a:r>
            <a:endParaRPr lang="en-US" sz="1200" dirty="0">
              <a:solidFill>
                <a:schemeClr val="bg1"/>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dirty="0"/>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dirty="0"/>
              <a:t>ANNOUNCE</a:t>
            </a:r>
            <a:r>
              <a:rPr lang="en-US" sz="1200" dirty="0"/>
              <a:t> the 4 ways money is lost.</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accent4">
                    <a:lumMod val="50000"/>
                  </a:schemeClr>
                </a:solidFill>
              </a:rPr>
              <a:t>Inventory Leakages </a:t>
            </a:r>
            <a:endParaRPr lang="en-US" sz="1200" b="0" dirty="0">
              <a:solidFill>
                <a:schemeClr val="accent4">
                  <a:lumMod val="50000"/>
                </a:schemeClr>
              </a:solidFill>
            </a:endParaRP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accent4">
                    <a:lumMod val="50000"/>
                  </a:schemeClr>
                </a:solidFill>
              </a:rPr>
              <a:t>Stock-out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accent4">
                    <a:lumMod val="50000"/>
                  </a:schemeClr>
                </a:solidFill>
              </a:rPr>
              <a:t>Overstocked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dirty="0">
                <a:solidFill>
                  <a:schemeClr val="accent4">
                    <a:lumMod val="50000"/>
                  </a:schemeClr>
                </a:solidFill>
              </a:rPr>
              <a:t>Credit Sales</a:t>
            </a:r>
            <a:endParaRPr lang="en-US" sz="1200" b="0" dirty="0">
              <a:solidFill>
                <a:schemeClr val="accent4">
                  <a:lumMod val="50000"/>
                </a:schemeClr>
              </a:solidFill>
            </a:endParaRP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dirty="0"/>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dirty="0"/>
              <a:t>SAY:  </a:t>
            </a:r>
            <a:r>
              <a:rPr lang="en-US" sz="1200" b="0" dirty="0">
                <a:solidFill>
                  <a:schemeClr val="accent2">
                    <a:lumMod val="50000"/>
                  </a:schemeClr>
                </a:solidFill>
              </a:rPr>
              <a:t>Let us examine each one.</a:t>
            </a:r>
            <a:endParaRPr lang="en-GB" sz="1200" b="0" dirty="0">
              <a:solidFill>
                <a:schemeClr val="accent2">
                  <a:lumMod val="50000"/>
                </a:schemeClr>
              </a:solidFill>
            </a:endParaRPr>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dirty="0"/>
          </a:p>
          <a:p>
            <a:endParaRPr lang="en-US" sz="120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5999943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indent="0">
              <a:buNone/>
            </a:pPr>
            <a:r>
              <a:rPr lang="en-US" sz="1200" b="1" dirty="0">
                <a:solidFill>
                  <a:schemeClr val="bg1"/>
                </a:solidFill>
              </a:rPr>
              <a:t>PRESENT INVENTORY LEAKAGE:  </a:t>
            </a:r>
            <a:r>
              <a:rPr lang="en-US" sz="1200" b="1" i="1" dirty="0">
                <a:solidFill>
                  <a:schemeClr val="bg1"/>
                </a:solidFill>
              </a:rPr>
              <a:t>MILLY’S BUSINESS STORY</a:t>
            </a:r>
            <a:endParaRPr lang="en-US" sz="1200" b="1" dirty="0"/>
          </a:p>
          <a:p>
            <a:pPr marL="0" indent="0">
              <a:buNone/>
            </a:pPr>
            <a:endParaRPr lang="en-US" sz="1200" b="1" dirty="0"/>
          </a:p>
          <a:p>
            <a:pPr marL="228600" indent="-228600">
              <a:buFont typeface="+mj-lt"/>
              <a:buAutoNum type="arabicPeriod"/>
            </a:pPr>
            <a:r>
              <a:rPr lang="en-US" sz="1200" b="1" dirty="0"/>
              <a:t>ANNOUNCE </a:t>
            </a:r>
            <a:r>
              <a:rPr lang="en-US" sz="1200" b="0" dirty="0"/>
              <a:t>the story about Milly</a:t>
            </a:r>
            <a:r>
              <a:rPr lang="en-US" sz="1200" b="1" dirty="0"/>
              <a:t>.</a:t>
            </a:r>
            <a:r>
              <a:rPr lang="en-US" sz="1200" b="1" baseline="0" dirty="0"/>
              <a:t>  ALERT </a:t>
            </a:r>
            <a:r>
              <a:rPr lang="en-US" sz="1200" b="0" baseline="0" dirty="0"/>
              <a:t>the trainees to be prepared to answer questions, discuss and analyze the story.</a:t>
            </a:r>
          </a:p>
          <a:p>
            <a:pPr marL="228600" indent="-228600">
              <a:buFont typeface="+mj-lt"/>
              <a:buAutoNum type="arabicPeriod"/>
            </a:pPr>
            <a:endParaRPr lang="en-US" sz="1200" b="0" dirty="0"/>
          </a:p>
          <a:p>
            <a:pPr marL="228600" indent="-228600">
              <a:buFont typeface="+mj-lt"/>
              <a:buAutoNum type="arabicPeriod"/>
            </a:pPr>
            <a:r>
              <a:rPr lang="en-US" sz="1200" b="1" dirty="0"/>
              <a:t>READ the story about Milly’s Bakery</a:t>
            </a:r>
            <a:r>
              <a:rPr lang="en-US" sz="1200" b="1" baseline="0" dirty="0"/>
              <a:t> </a:t>
            </a:r>
            <a:r>
              <a:rPr lang="en-US" sz="1200" b="1" dirty="0"/>
              <a:t>Business</a:t>
            </a:r>
          </a:p>
          <a:p>
            <a:pPr marL="457200" lvl="1" indent="0">
              <a:buNone/>
            </a:pPr>
            <a:r>
              <a:rPr lang="en-GB" sz="1200" dirty="0"/>
              <a:t>Milly is a baker.  She makes delicious sweets and biscuits.  She has many friends and neighbours who stop by her shop to talk and admire her sweets.  Many ask Milly for one small taste...one biscuit or piece of cake.  Milly feels she cannot refuse.</a:t>
            </a:r>
            <a:endParaRPr lang="en-US" sz="1200" dirty="0"/>
          </a:p>
          <a:p>
            <a:pPr marL="0" indent="0">
              <a:buNone/>
            </a:pPr>
            <a:r>
              <a:rPr lang="en-GB" sz="1200" dirty="0"/>
              <a:t> </a:t>
            </a:r>
            <a:endParaRPr lang="en-US" sz="1200" dirty="0"/>
          </a:p>
          <a:p>
            <a:pPr marL="457200" lvl="1" indent="0">
              <a:buNone/>
            </a:pPr>
            <a:r>
              <a:rPr lang="en-GB" sz="1200" dirty="0"/>
              <a:t>Milly’s children stop by the shop after school each day.  They are hungry, and Milly gives them some biscuits.  She also gives some sweets to the friends that are with her children.</a:t>
            </a:r>
            <a:endParaRPr lang="en-US" sz="1200" dirty="0"/>
          </a:p>
          <a:p>
            <a:pPr marL="0" indent="0">
              <a:buNone/>
            </a:pPr>
            <a:r>
              <a:rPr lang="en-GB" sz="1200" dirty="0"/>
              <a:t> </a:t>
            </a:r>
            <a:endParaRPr lang="en-US" sz="1200" dirty="0"/>
          </a:p>
          <a:p>
            <a:pPr marL="457200" lvl="1" indent="0">
              <a:buNone/>
            </a:pPr>
            <a:r>
              <a:rPr lang="en-GB" sz="1200" dirty="0"/>
              <a:t>At the end of each day, Milly is pleased by all the people that have come to her shop.  However, she also notices that she has less and less money to show for her business.  Finally, she does not have enough money to purchase the ingredients needed to make her sweets.  Milly has to close her shop.  People are wondering how such a good baker could go out of business.</a:t>
            </a:r>
          </a:p>
          <a:p>
            <a:pPr marL="457200" lvl="1" indent="0">
              <a:buNone/>
            </a:pPr>
            <a:endParaRPr lang="en-US" sz="1200" b="1" dirty="0"/>
          </a:p>
          <a:p>
            <a:pPr marL="228600" marR="0" indent="-228600" algn="l" defTabSz="457200" rtl="0" eaLnBrk="1" fontAlgn="auto" latinLnBrk="0" hangingPunct="1">
              <a:lnSpc>
                <a:spcPct val="100000"/>
              </a:lnSpc>
              <a:spcBef>
                <a:spcPts val="0"/>
              </a:spcBef>
              <a:spcAft>
                <a:spcPts val="0"/>
              </a:spcAft>
              <a:buClrTx/>
              <a:buSzTx/>
              <a:buFont typeface="+mj-lt"/>
              <a:buAutoNum type="arabicPeriod" startAt="3"/>
              <a:tabLst/>
              <a:defRPr/>
            </a:pPr>
            <a:r>
              <a:rPr lang="en-US" sz="1200" b="1" dirty="0"/>
              <a:t>REVEAL and ASK the questions</a:t>
            </a:r>
            <a:r>
              <a:rPr lang="en-US" sz="1200" b="1" baseline="0" dirty="0"/>
              <a:t> one-at-a time.</a:t>
            </a:r>
            <a:r>
              <a:rPr lang="en-US" sz="1200" baseline="0" dirty="0"/>
              <a:t>  </a:t>
            </a:r>
          </a:p>
          <a:p>
            <a:pPr marL="457200" marR="0" lvl="1" indent="0" algn="l" defTabSz="457200" rtl="0" eaLnBrk="1" fontAlgn="auto" latinLnBrk="0" hangingPunct="1">
              <a:lnSpc>
                <a:spcPct val="100000"/>
              </a:lnSpc>
              <a:spcBef>
                <a:spcPts val="0"/>
              </a:spcBef>
              <a:spcAft>
                <a:spcPts val="0"/>
              </a:spcAft>
              <a:buClrTx/>
              <a:buSzTx/>
              <a:buFont typeface="+mj-lt"/>
              <a:buNone/>
              <a:tabLst/>
              <a:defRPr/>
            </a:pPr>
            <a:r>
              <a:rPr lang="en-US" sz="1200" b="1" baseline="0" dirty="0"/>
              <a:t>PROBE</a:t>
            </a:r>
            <a:r>
              <a:rPr lang="en-US" sz="1200" baseline="0" dirty="0"/>
              <a:t> for discussion and analysis.</a:t>
            </a:r>
          </a:p>
          <a:p>
            <a:pPr marL="741363" lvl="1" indent="-284163">
              <a:buFont typeface="Wingdings" pitchFamily="2" charset="2"/>
              <a:buChar char="ü"/>
            </a:pPr>
            <a:r>
              <a:rPr lang="en-GB" sz="1200" b="0" dirty="0"/>
              <a:t>At the beginning of the story, how did you find Milly and her business?</a:t>
            </a:r>
          </a:p>
          <a:p>
            <a:pPr marL="741363" lvl="1" indent="-284163">
              <a:buFont typeface="Wingdings" pitchFamily="2" charset="2"/>
              <a:buChar char="ü"/>
            </a:pPr>
            <a:r>
              <a:rPr lang="en-GB" sz="1200" b="0" dirty="0"/>
              <a:t>What did Milly do to please her friend and children?</a:t>
            </a:r>
          </a:p>
          <a:p>
            <a:pPr lvl="1">
              <a:buFont typeface="Wingdings" pitchFamily="2" charset="2"/>
              <a:buChar char="ü"/>
            </a:pPr>
            <a:r>
              <a:rPr lang="en-US" sz="1200" b="0" dirty="0"/>
              <a:t>    What happened to Milly’s business? Why?</a:t>
            </a:r>
          </a:p>
          <a:p>
            <a:pPr lvl="1">
              <a:buFont typeface="Wingdings" pitchFamily="2" charset="2"/>
              <a:buChar char="ü"/>
            </a:pPr>
            <a:r>
              <a:rPr lang="en-US" sz="1200" b="0" dirty="0"/>
              <a:t>    How might this happen in your business? What</a:t>
            </a:r>
            <a:r>
              <a:rPr lang="en-US" sz="1200" b="0" baseline="0" dirty="0"/>
              <a:t> </a:t>
            </a:r>
            <a:r>
              <a:rPr lang="en-US" sz="1200" b="0" dirty="0"/>
              <a:t>examples can you give?</a:t>
            </a:r>
          </a:p>
          <a:p>
            <a:pPr lvl="1">
              <a:buFont typeface="Wingdings" pitchFamily="2" charset="2"/>
              <a:buChar char="ü"/>
            </a:pPr>
            <a:endParaRPr lang="en-US" sz="1200" b="0" dirty="0"/>
          </a:p>
          <a:p>
            <a:pPr marL="228600" marR="0" indent="-228600" algn="l" defTabSz="457200" rtl="0" eaLnBrk="1" fontAlgn="auto" latinLnBrk="0" hangingPunct="1">
              <a:lnSpc>
                <a:spcPct val="100000"/>
              </a:lnSpc>
              <a:spcBef>
                <a:spcPts val="0"/>
              </a:spcBef>
              <a:spcAft>
                <a:spcPts val="0"/>
              </a:spcAft>
              <a:buClrTx/>
              <a:buSzTx/>
              <a:buFont typeface="+mj-lt"/>
              <a:buAutoNum type="arabicPeriod" startAt="4"/>
              <a:tabLst/>
              <a:defRPr/>
            </a:pPr>
            <a:r>
              <a:rPr lang="en-US" sz="1200" b="1" dirty="0"/>
              <a:t>SUMMARIZE</a:t>
            </a:r>
            <a:r>
              <a:rPr lang="en-US" sz="1200" baseline="0" dirty="0"/>
              <a:t> how giving away your products and poor management leads to “inventory leakage” and can quickly ruin a </a:t>
            </a:r>
            <a:r>
              <a:rPr lang="en-US" sz="1200" baseline="0" dirty="0" err="1"/>
              <a:t>busines</a:t>
            </a:r>
            <a:endParaRPr lang="en-US" sz="1200" dirty="0"/>
          </a:p>
          <a:p>
            <a:endParaRPr lang="en-US" sz="120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664863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indent="0">
              <a:buNone/>
            </a:pPr>
            <a:r>
              <a:rPr lang="en-US" b="1" dirty="0">
                <a:solidFill>
                  <a:schemeClr val="bg1"/>
                </a:solidFill>
              </a:rPr>
              <a:t>FACILITATE</a:t>
            </a:r>
            <a:r>
              <a:rPr lang="en-US" b="1" baseline="0" dirty="0">
                <a:solidFill>
                  <a:schemeClr val="bg1"/>
                </a:solidFill>
              </a:rPr>
              <a:t> A DISCUSS ABOUT </a:t>
            </a:r>
            <a:r>
              <a:rPr lang="en-US" b="1" dirty="0">
                <a:solidFill>
                  <a:schemeClr val="bg1"/>
                </a:solidFill>
              </a:rPr>
              <a:t>STOCK-OUTS:  </a:t>
            </a:r>
            <a:r>
              <a:rPr lang="en-US" sz="1200" b="1" i="0" dirty="0">
                <a:solidFill>
                  <a:schemeClr val="bg1"/>
                </a:solidFill>
              </a:rPr>
              <a:t>LUANA’S BUSINESS STORY</a:t>
            </a:r>
            <a:endParaRPr lang="en-US" b="1" i="0" dirty="0"/>
          </a:p>
          <a:p>
            <a:pPr marL="0" indent="0">
              <a:buNone/>
            </a:pPr>
            <a:endParaRPr lang="en-US" b="1" dirty="0"/>
          </a:p>
          <a:p>
            <a:pPr marL="228600" indent="-228600">
              <a:buFont typeface="+mj-lt"/>
              <a:buAutoNum type="arabicPeriod"/>
            </a:pPr>
            <a:r>
              <a:rPr lang="en-US" b="1" dirty="0"/>
              <a:t>ANNOUNCE </a:t>
            </a:r>
            <a:r>
              <a:rPr lang="en-US" b="0" dirty="0"/>
              <a:t>the story about Luana</a:t>
            </a:r>
            <a:r>
              <a:rPr lang="en-US" b="1" dirty="0"/>
              <a:t>.</a:t>
            </a:r>
            <a:r>
              <a:rPr lang="en-US" b="1" baseline="0" dirty="0"/>
              <a:t>  ALERT </a:t>
            </a:r>
            <a:r>
              <a:rPr lang="en-US" b="0" baseline="0" dirty="0"/>
              <a:t>the trainees to be prepared to answer questions, discuss and analyze the story.</a:t>
            </a:r>
          </a:p>
          <a:p>
            <a:pPr marL="228600" indent="-228600">
              <a:buFont typeface="+mj-lt"/>
              <a:buAutoNum type="arabicPeriod"/>
            </a:pPr>
            <a:endParaRPr lang="en-US" b="0" dirty="0"/>
          </a:p>
          <a:p>
            <a:pPr marL="228600" indent="-228600">
              <a:buFont typeface="+mj-lt"/>
              <a:buAutoNum type="arabicPeriod"/>
            </a:pPr>
            <a:r>
              <a:rPr lang="en-US" b="1" dirty="0"/>
              <a:t>READ the story about Luana’s Business</a:t>
            </a:r>
          </a:p>
          <a:p>
            <a:pPr marL="457200" lvl="1" indent="0">
              <a:buNone/>
            </a:pPr>
            <a:r>
              <a:rPr lang="en-US" dirty="0"/>
              <a:t>Luana did not put aside the money she earned from selling products to restock the products.  Instead she used some of the money she earned that week for a special treat for her child.   She did not have enough money to restock all her products.  Unfortunately, there was an outbreak of diarrhea in the village.  Many clients approached Luana to purchase the treatment for diarrhea, but she had no</a:t>
            </a:r>
            <a:r>
              <a:rPr lang="en-US" baseline="0" dirty="0"/>
              <a:t> ORS or zinc </a:t>
            </a:r>
            <a:r>
              <a:rPr lang="en-US" dirty="0"/>
              <a:t>to sell. </a:t>
            </a:r>
          </a:p>
          <a:p>
            <a:pPr marL="457200" lvl="1" indent="0">
              <a:buNone/>
            </a:pPr>
            <a:endParaRPr lang="en-US" b="1" dirty="0"/>
          </a:p>
          <a:p>
            <a:pPr marL="228600" indent="-228600">
              <a:buFont typeface="+mj-lt"/>
              <a:buAutoNum type="arabicPeriod"/>
            </a:pPr>
            <a:r>
              <a:rPr lang="en-US" b="1" dirty="0"/>
              <a:t>REVEAL and</a:t>
            </a:r>
            <a:r>
              <a:rPr lang="en-US" b="1" baseline="0" dirty="0"/>
              <a:t> DISCUSS</a:t>
            </a:r>
            <a:r>
              <a:rPr lang="en-US" baseline="0" dirty="0"/>
              <a:t> the questions one-at-a-time.  </a:t>
            </a:r>
          </a:p>
          <a:p>
            <a:pPr marL="457200" lvl="1" indent="0">
              <a:buFont typeface="+mj-lt"/>
              <a:buNone/>
            </a:pPr>
            <a:r>
              <a:rPr lang="en-US" b="1" baseline="0" dirty="0"/>
              <a:t>PROBE</a:t>
            </a:r>
            <a:r>
              <a:rPr lang="en-US" baseline="0" dirty="0"/>
              <a:t> for discussion and analysis.</a:t>
            </a:r>
          </a:p>
          <a:p>
            <a:pPr marL="457200" lvl="1" indent="0">
              <a:buFont typeface="Wingdings" pitchFamily="2" charset="2"/>
              <a:buChar char="ü"/>
            </a:pPr>
            <a:r>
              <a:rPr lang="en-US" sz="1200" b="0" dirty="0"/>
              <a:t> What did Luana do with the money she made from selling products?</a:t>
            </a:r>
          </a:p>
          <a:p>
            <a:pPr marL="457200" lvl="1" indent="0">
              <a:buFont typeface="Wingdings" pitchFamily="2" charset="2"/>
              <a:buChar char="ü"/>
            </a:pPr>
            <a:r>
              <a:rPr lang="en-US" sz="1200" b="0" dirty="0"/>
              <a:t> What health problem occurred in her village?</a:t>
            </a:r>
          </a:p>
          <a:p>
            <a:pPr marL="457200" lvl="1" indent="0">
              <a:buFont typeface="Wingdings" pitchFamily="2" charset="2"/>
              <a:buChar char="ü"/>
            </a:pPr>
            <a:r>
              <a:rPr lang="en-US" sz="1200" b="0" dirty="0"/>
              <a:t> How was Luana able to help those who came to her for help?</a:t>
            </a:r>
          </a:p>
          <a:p>
            <a:pPr marL="457200" lvl="1" indent="0">
              <a:buFont typeface="Wingdings" pitchFamily="2" charset="2"/>
              <a:buChar char="ü"/>
            </a:pPr>
            <a:r>
              <a:rPr lang="en-US" sz="1200" b="0" dirty="0"/>
              <a:t> What do you think happened to her business?</a:t>
            </a:r>
          </a:p>
          <a:p>
            <a:pPr marL="457200" lvl="1" indent="0">
              <a:buFont typeface="Wingdings" pitchFamily="2" charset="2"/>
              <a:buChar char="ü"/>
            </a:pPr>
            <a:r>
              <a:rPr lang="en-US" sz="1200" b="0" dirty="0"/>
              <a:t> What can she do to avoid this problem in the future?</a:t>
            </a:r>
          </a:p>
          <a:p>
            <a:pPr marL="457200" lvl="1" indent="0">
              <a:buFont typeface="Wingdings" pitchFamily="2" charset="2"/>
              <a:buChar char="ü"/>
            </a:pPr>
            <a:endParaRPr lang="en-US" sz="1200" b="0" dirty="0"/>
          </a:p>
          <a:p>
            <a:pPr marL="228600" indent="-228600">
              <a:buFont typeface="+mj-lt"/>
              <a:buAutoNum type="arabicPeriod"/>
            </a:pPr>
            <a:r>
              <a:rPr lang="en-US" b="1" dirty="0"/>
              <a:t>SUMMARIZE</a:t>
            </a:r>
            <a:r>
              <a:rPr lang="en-US" baseline="0" dirty="0"/>
              <a:t> how spending all the profit and no money for re-stocking  that leads to ‘stock-out” can quickly ruin a business.</a:t>
            </a:r>
            <a:endParaRPr lang="en-US"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9949567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r>
              <a:rPr lang="en-US" b="1" dirty="0">
                <a:solidFill>
                  <a:schemeClr val="bg1"/>
                </a:solidFill>
              </a:rPr>
              <a:t>FACILITATE A DISCUSS ON OVER-STOCK BUSINESS</a:t>
            </a:r>
            <a:endParaRPr lang="en-US" b="1" dirty="0"/>
          </a:p>
          <a:p>
            <a:pPr marL="0" indent="0">
              <a:buNone/>
            </a:pPr>
            <a:endParaRPr lang="en-US" b="1" dirty="0"/>
          </a:p>
          <a:p>
            <a:pPr marL="228600" indent="-228600">
              <a:buFont typeface="+mj-lt"/>
              <a:buAutoNum type="arabicPeriod"/>
            </a:pPr>
            <a:r>
              <a:rPr lang="en-US" b="1" dirty="0"/>
              <a:t>ASK</a:t>
            </a:r>
            <a:r>
              <a:rPr lang="en-US" b="1" baseline="0" dirty="0"/>
              <a:t> the T/F question:  PRODUCT = CASH???</a:t>
            </a:r>
            <a:endParaRPr lang="en-US" b="0" baseline="0" dirty="0"/>
          </a:p>
          <a:p>
            <a:pPr marL="457200" lvl="1" indent="0">
              <a:buFont typeface="+mj-lt"/>
              <a:buNone/>
            </a:pPr>
            <a:r>
              <a:rPr lang="en-US" b="0" dirty="0"/>
              <a:t>Get several</a:t>
            </a:r>
            <a:r>
              <a:rPr lang="en-US" b="0" baseline="0" dirty="0"/>
              <a:t> answers and why they think so.</a:t>
            </a:r>
          </a:p>
          <a:p>
            <a:pPr marL="228600" indent="-228600">
              <a:buFont typeface="+mj-lt"/>
              <a:buAutoNum type="arabicPeriod"/>
            </a:pPr>
            <a:endParaRPr lang="en-US" b="0" dirty="0"/>
          </a:p>
          <a:p>
            <a:pPr marL="228600" indent="-228600">
              <a:buFont typeface="+mj-lt"/>
              <a:buAutoNum type="arabicPeriod"/>
            </a:pPr>
            <a:r>
              <a:rPr lang="en-US" b="1" dirty="0"/>
              <a:t>REVIEW </a:t>
            </a:r>
            <a:r>
              <a:rPr lang="en-US" b="0" dirty="0"/>
              <a:t>the answer and explain why</a:t>
            </a:r>
            <a:r>
              <a:rPr lang="en-US" b="1" dirty="0"/>
              <a:t>.</a:t>
            </a:r>
          </a:p>
          <a:p>
            <a:pPr marL="457200" lvl="1" indent="0">
              <a:buNone/>
            </a:pPr>
            <a:r>
              <a:rPr lang="en-US" dirty="0"/>
              <a:t>The cabinet where you store your LW products is like a bank account.  It is money, but in product</a:t>
            </a:r>
            <a:r>
              <a:rPr lang="en-US" baseline="0" dirty="0"/>
              <a:t> form.  However, there may be products that sit in your cabinet and never sell or ‘move’.</a:t>
            </a:r>
            <a:r>
              <a:rPr lang="en-US" dirty="0"/>
              <a:t>   This</a:t>
            </a:r>
            <a:r>
              <a:rPr lang="en-US" baseline="0" dirty="0"/>
              <a:t> is called “SLEEPING INVENTORY” and is the result of overstocking a product that you are not selling. It does not become cash until you sell it!</a:t>
            </a:r>
          </a:p>
          <a:p>
            <a:pPr marL="457200" lvl="1" indent="0">
              <a:buNone/>
            </a:pPr>
            <a:endParaRPr lang="en-US" b="1" dirty="0"/>
          </a:p>
          <a:p>
            <a:pPr marL="228600" indent="-228600">
              <a:buFont typeface="+mj-lt"/>
              <a:buAutoNum type="arabicPeriod"/>
            </a:pPr>
            <a:r>
              <a:rPr lang="en-US" b="1" dirty="0"/>
              <a:t>ASK</a:t>
            </a:r>
            <a:r>
              <a:rPr lang="en-US" baseline="0" dirty="0"/>
              <a:t> the question.  </a:t>
            </a:r>
          </a:p>
          <a:p>
            <a:pPr marL="457200" marR="0" lvl="2" indent="0" algn="l" defTabSz="457200" rtl="0" eaLnBrk="1" fontAlgn="auto" latinLnBrk="0" hangingPunct="1">
              <a:lnSpc>
                <a:spcPct val="100000"/>
              </a:lnSpc>
              <a:spcBef>
                <a:spcPts val="0"/>
              </a:spcBef>
              <a:spcAft>
                <a:spcPts val="0"/>
              </a:spcAft>
              <a:buClrTx/>
              <a:buSzTx/>
              <a:buFont typeface="+mj-lt"/>
              <a:buNone/>
              <a:tabLst/>
              <a:defRPr/>
            </a:pPr>
            <a:r>
              <a:rPr lang="en-US" sz="1200" b="1" dirty="0"/>
              <a:t>How</a:t>
            </a:r>
            <a:r>
              <a:rPr lang="en-US" sz="1200" b="1" baseline="0" dirty="0"/>
              <a:t> can you avoid this problem?</a:t>
            </a:r>
            <a:endParaRPr lang="en-US" sz="1200" b="1" dirty="0"/>
          </a:p>
          <a:p>
            <a:pPr marL="228600" indent="-228600">
              <a:buFont typeface="+mj-lt"/>
              <a:buAutoNum type="arabicPeriod"/>
            </a:pPr>
            <a:endParaRPr lang="en-US" b="1" baseline="0" dirty="0"/>
          </a:p>
          <a:p>
            <a:pPr marL="228600" indent="-228600">
              <a:buFont typeface="+mj-lt"/>
              <a:buAutoNum type="arabicPeriod"/>
            </a:pPr>
            <a:r>
              <a:rPr lang="en-US" b="1" baseline="0" dirty="0"/>
              <a:t>PROBE</a:t>
            </a:r>
            <a:r>
              <a:rPr lang="en-US" baseline="0" dirty="0"/>
              <a:t> for discussion and analysis.</a:t>
            </a:r>
          </a:p>
          <a:p>
            <a:pPr marL="457200" lvl="1" indent="0">
              <a:buFont typeface="Wingdings" pitchFamily="2" charset="2"/>
              <a:buNone/>
            </a:pPr>
            <a:endParaRPr lang="en-US" sz="1200" b="0" dirty="0"/>
          </a:p>
          <a:p>
            <a:pPr marL="228600" indent="-228600">
              <a:buFont typeface="+mj-lt"/>
              <a:buAutoNum type="arabicPeriod"/>
            </a:pPr>
            <a:r>
              <a:rPr lang="en-US" b="1" dirty="0"/>
              <a:t>SUMMARIZE </a:t>
            </a:r>
            <a:r>
              <a:rPr lang="en-US" b="0" dirty="0"/>
              <a:t>the importance of managing inventory wisely.</a:t>
            </a:r>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7552668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marL="0" indent="0">
              <a:buNone/>
            </a:pPr>
            <a:r>
              <a:rPr lang="en-US" sz="1200" b="1" i="0" dirty="0">
                <a:solidFill>
                  <a:schemeClr val="bg1"/>
                </a:solidFill>
                <a:latin typeface="Calibri" panose="020F0502020204030204" pitchFamily="34" charset="0"/>
              </a:rPr>
              <a:t>CREDIT JIMMY’S BUSINESS STORY</a:t>
            </a:r>
          </a:p>
          <a:p>
            <a:pPr marL="0" indent="0">
              <a:buNone/>
            </a:pPr>
            <a:endParaRPr lang="en-US" b="1" dirty="0"/>
          </a:p>
          <a:p>
            <a:pPr marL="228600" indent="-228600">
              <a:buFont typeface="+mj-lt"/>
              <a:buAutoNum type="arabicPeriod"/>
            </a:pPr>
            <a:r>
              <a:rPr lang="en-US" b="1" dirty="0"/>
              <a:t>ANNOUNCE </a:t>
            </a:r>
            <a:r>
              <a:rPr lang="en-US" b="0" dirty="0"/>
              <a:t>the story about Jimmy</a:t>
            </a:r>
            <a:r>
              <a:rPr lang="en-US" b="1" dirty="0"/>
              <a:t>.</a:t>
            </a:r>
            <a:r>
              <a:rPr lang="en-US" b="1" baseline="0" dirty="0"/>
              <a:t>  ALERT </a:t>
            </a:r>
            <a:r>
              <a:rPr lang="en-US" b="0" baseline="0" dirty="0"/>
              <a:t>the trainees to be prepared to answer questions, discuss and analyze the story.</a:t>
            </a:r>
          </a:p>
          <a:p>
            <a:pPr marL="228600" indent="-228600">
              <a:buFont typeface="+mj-lt"/>
              <a:buAutoNum type="arabicPeriod"/>
            </a:pPr>
            <a:endParaRPr lang="en-US" b="0" baseline="0" dirty="0"/>
          </a:p>
          <a:p>
            <a:pPr marL="228600" indent="-228600">
              <a:buFont typeface="+mj-lt"/>
              <a:buAutoNum type="arabicPeriod"/>
            </a:pPr>
            <a:r>
              <a:rPr lang="en-US" b="1" dirty="0"/>
              <a:t>READ the story about Jimmy’s Business</a:t>
            </a:r>
          </a:p>
          <a:p>
            <a:pPr marL="457200" lvl="1" indent="0">
              <a:buNone/>
            </a:pPr>
            <a:r>
              <a:rPr lang="en-US" dirty="0"/>
              <a:t>Jimmy did not always sell product for cash.  Sometimes</a:t>
            </a:r>
            <a:r>
              <a:rPr lang="en-US" baseline="0" dirty="0"/>
              <a:t> he allowed people who did not have money to take the goods and pay for them later.</a:t>
            </a:r>
            <a:r>
              <a:rPr lang="en-US" dirty="0"/>
              <a:t> He had</a:t>
            </a:r>
            <a:r>
              <a:rPr lang="en-US" baseline="0" dirty="0"/>
              <a:t> 2 ITNs (Insecticide Treated Mosquito Nets).  Jimmy has 2 friends who are pregnant and both need to be protected from malaria.  Jimmy gave one ITN to Mercy after she paid a deposit of 3,000. She was to pay the balance in 3 monthly instalments of 3,000/= after she gets her salary.  Mercy is faithful.  She has always paid her debts in the past.  Jimmy gave the other ITN to Diana who was his girlfriend in secondary school.  Because she was his friend he felt bad about asking her for money and did not get a deposit.  She might think he doesn’t trust her</a:t>
            </a:r>
            <a:r>
              <a:rPr lang="en-US" dirty="0"/>
              <a:t>. </a:t>
            </a:r>
          </a:p>
          <a:p>
            <a:pPr marL="457200" lvl="1" indent="0">
              <a:buNone/>
            </a:pPr>
            <a:endParaRPr lang="en-US" b="1" dirty="0"/>
          </a:p>
          <a:p>
            <a:pPr marL="228600" indent="-228600">
              <a:buFont typeface="+mj-lt"/>
              <a:buAutoNum type="arabicPeriod"/>
            </a:pPr>
            <a:r>
              <a:rPr lang="en-US" b="1" dirty="0"/>
              <a:t>ASK</a:t>
            </a:r>
            <a:r>
              <a:rPr lang="en-US" baseline="0" dirty="0"/>
              <a:t> the questions.  </a:t>
            </a:r>
            <a:r>
              <a:rPr lang="en-US" b="1" baseline="0" dirty="0"/>
              <a:t>PROBE</a:t>
            </a:r>
            <a:r>
              <a:rPr lang="en-US" baseline="0" dirty="0"/>
              <a:t> for discussion and analysis.</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Why did Jimmy give some people credit?</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Do you think he was paid?</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Would you say credit is good or bad?</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What was different in Mercy’s case?</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What was different in Diana’s case?</a:t>
            </a:r>
          </a:p>
          <a:p>
            <a:pPr marL="741363" lvl="1" indent="-284163">
              <a:lnSpc>
                <a:spcPct val="120000"/>
              </a:lnSpc>
              <a:spcBef>
                <a:spcPts val="0"/>
              </a:spcBef>
              <a:spcAft>
                <a:spcPts val="600"/>
              </a:spcAft>
              <a:buClr>
                <a:schemeClr val="accent2">
                  <a:lumMod val="75000"/>
                </a:schemeClr>
              </a:buClr>
              <a:buFont typeface="Wingdings" pitchFamily="2" charset="2"/>
              <a:buChar char="ü"/>
            </a:pPr>
            <a:r>
              <a:rPr lang="en-US" sz="5000" b="0" dirty="0"/>
              <a:t>What can you do to manage credit well?</a:t>
            </a:r>
          </a:p>
          <a:p>
            <a:pPr marL="741363" lvl="1" indent="-284163">
              <a:lnSpc>
                <a:spcPct val="120000"/>
              </a:lnSpc>
              <a:spcBef>
                <a:spcPts val="0"/>
              </a:spcBef>
              <a:spcAft>
                <a:spcPts val="600"/>
              </a:spcAft>
              <a:buClr>
                <a:schemeClr val="accent2">
                  <a:lumMod val="75000"/>
                </a:schemeClr>
              </a:buClr>
              <a:buFont typeface="Wingdings" pitchFamily="2" charset="2"/>
              <a:buChar char="ü"/>
            </a:pPr>
            <a:endParaRPr lang="en-US" sz="5000" b="0" dirty="0"/>
          </a:p>
          <a:p>
            <a:pPr marL="228600" indent="-228600">
              <a:buFont typeface="+mj-lt"/>
              <a:buAutoNum type="arabicPeriod"/>
            </a:pPr>
            <a:r>
              <a:rPr lang="en-US" b="1" dirty="0"/>
              <a:t>PRESENT</a:t>
            </a:r>
            <a:r>
              <a:rPr lang="en-US" baseline="0" dirty="0"/>
              <a:t> how spending all the profit and no money for re-stocking  that leads to ‘stock-out” can quickly ruin a business.</a:t>
            </a:r>
          </a:p>
          <a:p>
            <a:pPr marL="228600" indent="-228600">
              <a:buFont typeface="+mj-lt"/>
              <a:buAutoNum type="arabicPeriod"/>
            </a:pPr>
            <a:endParaRPr lang="en-US" baseline="0" dirty="0"/>
          </a:p>
          <a:p>
            <a:pPr marL="228600" indent="-228600">
              <a:buFont typeface="+mj-lt"/>
              <a:buAutoNum type="arabicPeriod"/>
            </a:pPr>
            <a:r>
              <a:rPr lang="en-US" b="1" baseline="0" dirty="0"/>
              <a:t>DISCUSS </a:t>
            </a:r>
            <a:r>
              <a:rPr lang="en-US" baseline="0" dirty="0"/>
              <a:t>what to do in if a </a:t>
            </a:r>
            <a:r>
              <a:rPr lang="en-US" b="1" baseline="0" dirty="0"/>
              <a:t>CAREGIVER CANNOT AFFORD </a:t>
            </a:r>
            <a:r>
              <a:rPr lang="en-US" baseline="0" dirty="0"/>
              <a:t>the medication the child needs. How do they handle such an </a:t>
            </a:r>
            <a:r>
              <a:rPr lang="en-US" b="1" baseline="0" dirty="0"/>
              <a:t>ETHICAL DILEMMA?</a:t>
            </a:r>
          </a:p>
          <a:p>
            <a:pPr marL="228600" indent="-228600">
              <a:buFont typeface="+mj-lt"/>
              <a:buAutoNum type="arabicPeriod"/>
            </a:pPr>
            <a:endParaRPr lang="en-US" baseline="0" dirty="0"/>
          </a:p>
          <a:p>
            <a:pPr marL="228600" indent="-228600">
              <a:buFont typeface="+mj-lt"/>
              <a:buAutoNum type="arabicPeriod"/>
            </a:pPr>
            <a:r>
              <a:rPr lang="en-US" b="1" baseline="0" dirty="0"/>
              <a:t>SUMMARIZE</a:t>
            </a:r>
            <a:r>
              <a:rPr lang="en-US" baseline="0" dirty="0"/>
              <a:t> the lessons to be learned from Jimmy’s story.</a:t>
            </a:r>
            <a:endParaRPr lang="en-US"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381590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indent="0">
              <a:buNone/>
            </a:pPr>
            <a:r>
              <a:rPr lang="en-US" b="1" dirty="0">
                <a:solidFill>
                  <a:schemeClr val="bg1"/>
                </a:solidFill>
              </a:rPr>
              <a:t>FACILITATE THE CREDIT</a:t>
            </a:r>
            <a:r>
              <a:rPr lang="en-US" b="1" baseline="0" dirty="0">
                <a:solidFill>
                  <a:schemeClr val="bg1"/>
                </a:solidFill>
              </a:rPr>
              <a:t> SALES</a:t>
            </a:r>
            <a:r>
              <a:rPr lang="en-US" b="1" dirty="0">
                <a:solidFill>
                  <a:schemeClr val="bg1"/>
                </a:solidFill>
              </a:rPr>
              <a:t> BUSINESS QUESTION</a:t>
            </a:r>
            <a:endParaRPr lang="en-US" b="1" dirty="0"/>
          </a:p>
          <a:p>
            <a:pPr marL="0" indent="0">
              <a:buNone/>
            </a:pPr>
            <a:endParaRPr lang="en-US" b="1" dirty="0"/>
          </a:p>
          <a:p>
            <a:pPr marL="228600" marR="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b="1" dirty="0"/>
              <a:t>ASK</a:t>
            </a:r>
            <a:r>
              <a:rPr lang="en-US" b="1" baseline="0" dirty="0"/>
              <a:t> </a:t>
            </a:r>
            <a:r>
              <a:rPr lang="en-US" b="0" baseline="0" dirty="0"/>
              <a:t>the question: </a:t>
            </a:r>
            <a:r>
              <a:rPr lang="en-US" sz="1200" b="1" dirty="0">
                <a:solidFill>
                  <a:schemeClr val="accent2">
                    <a:lumMod val="75000"/>
                  </a:schemeClr>
                </a:solidFill>
              </a:rPr>
              <a:t>When you sell on credit, who is paying the real cost of the ‘loan’?</a:t>
            </a:r>
            <a:endParaRPr lang="en-US" sz="1200" b="1" i="1" dirty="0">
              <a:solidFill>
                <a:schemeClr val="accent6">
                  <a:lumMod val="50000"/>
                </a:schemeClr>
              </a:solidFill>
            </a:endParaRPr>
          </a:p>
          <a:p>
            <a:pPr marL="457200" lvl="1" indent="0">
              <a:buFont typeface="+mj-lt"/>
              <a:buNone/>
            </a:pPr>
            <a:r>
              <a:rPr lang="en-US" b="0" dirty="0"/>
              <a:t>Get several</a:t>
            </a:r>
            <a:r>
              <a:rPr lang="en-US" b="0" baseline="0" dirty="0"/>
              <a:t> answers and why they think so.</a:t>
            </a:r>
          </a:p>
          <a:p>
            <a:pPr marL="228600" indent="-228600">
              <a:buFont typeface="+mj-lt"/>
              <a:buAutoNum type="arabicPeriod"/>
            </a:pPr>
            <a:endParaRPr lang="en-US" b="0" dirty="0"/>
          </a:p>
          <a:p>
            <a:pPr marL="228600" indent="-228600">
              <a:buFont typeface="+mj-lt"/>
              <a:buAutoNum type="arabicPeriod"/>
            </a:pPr>
            <a:r>
              <a:rPr lang="en-US" b="1" dirty="0"/>
              <a:t>REVIEW </a:t>
            </a:r>
            <a:r>
              <a:rPr lang="en-US" b="0" dirty="0"/>
              <a:t>the answer and explain why</a:t>
            </a:r>
            <a:r>
              <a:rPr lang="en-US" b="1" dirty="0"/>
              <a:t>.</a:t>
            </a:r>
          </a:p>
          <a:p>
            <a:pPr lvl="1"/>
            <a:r>
              <a:rPr lang="en-GB" sz="1200" b="1" kern="1200" dirty="0">
                <a:solidFill>
                  <a:schemeClr val="tx1"/>
                </a:solidFill>
                <a:effectLst/>
                <a:latin typeface="+mn-lt"/>
                <a:ea typeface="+mn-ea"/>
                <a:cs typeface="+mn-cs"/>
              </a:rPr>
              <a:t>Credit sales</a:t>
            </a:r>
            <a:r>
              <a:rPr lang="en-GB" sz="1200" kern="1200" dirty="0">
                <a:solidFill>
                  <a:schemeClr val="tx1"/>
                </a:solidFill>
                <a:effectLst/>
                <a:latin typeface="+mn-lt"/>
                <a:ea typeface="+mn-ea"/>
                <a:cs typeface="+mn-cs"/>
              </a:rPr>
              <a:t> can be a big problem for small business owners like you.  Selling on credit can hurt your business in 3 ways.  </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First, there is always the </a:t>
            </a:r>
            <a:r>
              <a:rPr lang="en-GB" sz="1200" u="sng" kern="1200" dirty="0">
                <a:solidFill>
                  <a:schemeClr val="tx1"/>
                </a:solidFill>
                <a:effectLst/>
                <a:latin typeface="+mn-lt"/>
                <a:ea typeface="+mn-ea"/>
                <a:cs typeface="+mn-cs"/>
              </a:rPr>
              <a:t>risk that the customer may not pay you</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When you sell on credit, you are giving a loan to the customer using the money you need for inventory purchases. </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You may </a:t>
            </a:r>
            <a:r>
              <a:rPr lang="en-GB" sz="1200" u="sng" kern="1200" dirty="0">
                <a:solidFill>
                  <a:schemeClr val="tx1"/>
                </a:solidFill>
                <a:effectLst/>
                <a:latin typeface="+mn-lt"/>
                <a:ea typeface="+mn-ea"/>
                <a:cs typeface="+mn-cs"/>
              </a:rPr>
              <a:t>lose sales to other customers</a:t>
            </a:r>
            <a:r>
              <a:rPr lang="en-GB" sz="1200" kern="1200" dirty="0">
                <a:solidFill>
                  <a:schemeClr val="tx1"/>
                </a:solidFill>
                <a:effectLst/>
                <a:latin typeface="+mn-lt"/>
                <a:ea typeface="+mn-ea"/>
                <a:cs typeface="+mn-cs"/>
              </a:rPr>
              <a:t> because you do not have the money to restock.</a:t>
            </a:r>
            <a:endParaRPr lang="en-US"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Be aware of the risks you take and the price that YOU PAY when you sell on credit.</a:t>
            </a:r>
          </a:p>
          <a:p>
            <a:pPr lvl="1"/>
            <a:endParaRPr lang="en-GB" sz="1200" kern="1200" dirty="0">
              <a:solidFill>
                <a:schemeClr val="tx1"/>
              </a:solidFill>
              <a:effectLst/>
              <a:latin typeface="+mn-lt"/>
              <a:ea typeface="+mn-ea"/>
              <a:cs typeface="+mn-cs"/>
            </a:endParaRPr>
          </a:p>
          <a:p>
            <a:pPr lvl="1"/>
            <a:r>
              <a:rPr lang="en-GB" sz="1200" b="1" kern="1200" dirty="0">
                <a:solidFill>
                  <a:schemeClr val="tx1"/>
                </a:solidFill>
                <a:effectLst/>
                <a:latin typeface="+mn-lt"/>
                <a:ea typeface="+mn-ea"/>
                <a:cs typeface="+mn-cs"/>
              </a:rPr>
              <a:t>STILL</a:t>
            </a:r>
            <a:r>
              <a:rPr lang="en-GB" sz="1200" kern="1200" dirty="0">
                <a:solidFill>
                  <a:schemeClr val="tx1"/>
                </a:solidFill>
                <a:effectLst/>
                <a:latin typeface="+mn-lt"/>
                <a:ea typeface="+mn-ea"/>
                <a:cs typeface="+mn-cs"/>
              </a:rPr>
              <a:t>!</a:t>
            </a:r>
            <a:r>
              <a:rPr lang="en-GB" sz="1200" kern="1200" baseline="0" dirty="0">
                <a:solidFill>
                  <a:schemeClr val="tx1"/>
                </a:solidFill>
                <a:effectLst/>
                <a:latin typeface="+mn-lt"/>
                <a:ea typeface="+mn-ea"/>
                <a:cs typeface="+mn-cs"/>
              </a:rPr>
              <a:t> </a:t>
            </a:r>
            <a:r>
              <a:rPr lang="en-GB" sz="1200" b="1" kern="1200" baseline="0" dirty="0">
                <a:solidFill>
                  <a:schemeClr val="tx1"/>
                </a:solidFill>
                <a:effectLst/>
                <a:latin typeface="+mn-lt"/>
                <a:ea typeface="+mn-ea"/>
                <a:cs typeface="+mn-cs"/>
              </a:rPr>
              <a:t>Selling on credit might be the right choice, </a:t>
            </a:r>
            <a:r>
              <a:rPr lang="en-GB" sz="1200" kern="1200" baseline="0" dirty="0">
                <a:solidFill>
                  <a:schemeClr val="tx1"/>
                </a:solidFill>
                <a:effectLst/>
                <a:latin typeface="+mn-lt"/>
                <a:ea typeface="+mn-ea"/>
                <a:cs typeface="+mn-cs"/>
              </a:rPr>
              <a:t>for example when the caregiver cannot afford essential medicines! Make sure you </a:t>
            </a:r>
            <a:r>
              <a:rPr lang="en-GB" sz="1200" b="1" kern="1200" baseline="0" dirty="0">
                <a:solidFill>
                  <a:schemeClr val="tx1"/>
                </a:solidFill>
                <a:effectLst/>
                <a:latin typeface="+mn-lt"/>
                <a:ea typeface="+mn-ea"/>
                <a:cs typeface="+mn-cs"/>
              </a:rPr>
              <a:t>DISCUSS</a:t>
            </a:r>
            <a:r>
              <a:rPr lang="en-GB" sz="1200" kern="1200" baseline="0" dirty="0">
                <a:solidFill>
                  <a:schemeClr val="tx1"/>
                </a:solidFill>
                <a:effectLst/>
                <a:latin typeface="+mn-lt"/>
                <a:ea typeface="+mn-ea"/>
                <a:cs typeface="+mn-cs"/>
              </a:rPr>
              <a:t> these situations!</a:t>
            </a:r>
            <a:endParaRPr lang="en-US" sz="1200" kern="1200" dirty="0">
              <a:solidFill>
                <a:schemeClr val="tx1"/>
              </a:solidFill>
              <a:effectLst/>
              <a:latin typeface="+mn-lt"/>
              <a:ea typeface="+mn-ea"/>
              <a:cs typeface="+mn-cs"/>
            </a:endParaRPr>
          </a:p>
          <a:p>
            <a:pPr marL="457200" lvl="1" indent="0">
              <a:buNone/>
            </a:pPr>
            <a:endParaRPr lang="en-US" b="1" dirty="0"/>
          </a:p>
          <a:p>
            <a:pPr marL="228600" indent="-228600">
              <a:buFont typeface="+mj-lt"/>
              <a:buAutoNum type="arabicPeriod"/>
            </a:pPr>
            <a:r>
              <a:rPr lang="en-US" b="1" dirty="0"/>
              <a:t>ASK</a:t>
            </a:r>
            <a:r>
              <a:rPr lang="en-US" baseline="0" dirty="0"/>
              <a:t> the questions.  </a:t>
            </a:r>
          </a:p>
          <a:p>
            <a:pPr marL="457200" marR="0" lvl="2" indent="0" algn="l" defTabSz="457200" rtl="0" eaLnBrk="1" fontAlgn="auto" latinLnBrk="0" hangingPunct="1">
              <a:lnSpc>
                <a:spcPct val="100000"/>
              </a:lnSpc>
              <a:spcBef>
                <a:spcPts val="0"/>
              </a:spcBef>
              <a:spcAft>
                <a:spcPts val="0"/>
              </a:spcAft>
              <a:buClrTx/>
              <a:buSzTx/>
              <a:buFont typeface="+mj-lt"/>
              <a:buNone/>
              <a:tabLst/>
              <a:defRPr/>
            </a:pPr>
            <a:r>
              <a:rPr lang="en-US" sz="1200" b="1" dirty="0"/>
              <a:t>How</a:t>
            </a:r>
            <a:r>
              <a:rPr lang="en-US" sz="1200" b="1" baseline="0" dirty="0"/>
              <a:t> can you avoid this problem?</a:t>
            </a:r>
            <a:endParaRPr lang="en-US" sz="1200" b="1" dirty="0"/>
          </a:p>
          <a:p>
            <a:pPr marL="228600" indent="-228600">
              <a:buFont typeface="+mj-lt"/>
              <a:buAutoNum type="arabicPeriod"/>
            </a:pPr>
            <a:endParaRPr lang="en-US" b="1" baseline="0" dirty="0"/>
          </a:p>
          <a:p>
            <a:pPr marL="228600" indent="-228600">
              <a:buFont typeface="+mj-lt"/>
              <a:buAutoNum type="arabicPeriod"/>
            </a:pPr>
            <a:r>
              <a:rPr lang="en-US" b="1" baseline="0" dirty="0"/>
              <a:t>PROBE</a:t>
            </a:r>
            <a:r>
              <a:rPr lang="en-US" baseline="0" dirty="0"/>
              <a:t> for discussion and analysis.</a:t>
            </a:r>
          </a:p>
          <a:p>
            <a:pPr marL="457200" lvl="1" indent="0">
              <a:buFont typeface="Wingdings" pitchFamily="2" charset="2"/>
              <a:buNone/>
            </a:pPr>
            <a:endParaRPr lang="en-US" sz="1200" b="0" dirty="0"/>
          </a:p>
          <a:p>
            <a:pPr marL="228600" indent="-228600">
              <a:buFont typeface="+mj-lt"/>
              <a:buAutoNum type="arabicPeriod"/>
            </a:pPr>
            <a:r>
              <a:rPr lang="en-US" b="1" dirty="0"/>
              <a:t>SUMMARIZE </a:t>
            </a:r>
            <a:r>
              <a:rPr lang="en-US" b="0" dirty="0"/>
              <a:t>the importance of managing sales</a:t>
            </a:r>
            <a:r>
              <a:rPr lang="en-US" b="0" baseline="0" dirty="0"/>
              <a:t> on credit</a:t>
            </a:r>
            <a:r>
              <a:rPr lang="en-US" b="0" dirty="0"/>
              <a:t> wisely.</a:t>
            </a:r>
          </a:p>
          <a:p>
            <a:pPr marL="228600" indent="-228600">
              <a:buFont typeface="+mj-lt"/>
              <a:buAutoNum type="arabicPeriod"/>
            </a:pPr>
            <a:endParaRPr lang="en-US" b="0" dirty="0"/>
          </a:p>
          <a:p>
            <a:pPr marL="0" indent="0">
              <a:buFont typeface="+mj-lt"/>
              <a:buNone/>
            </a:pPr>
            <a:endParaRPr lang="en-US" b="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3474087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pPr lvl="0"/>
            <a:r>
              <a:rPr lang="en-US" sz="1200" b="1" kern="1200" dirty="0">
                <a:solidFill>
                  <a:schemeClr val="tx1"/>
                </a:solidFill>
                <a:latin typeface="+mn-lt"/>
                <a:ea typeface="+mn-ea"/>
                <a:cs typeface="+mn-cs"/>
              </a:rPr>
              <a:t>IMPLEMENT A REVIEW OF THE SESSIONS FROM THE PREVIOUS DAY</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ASK </a:t>
            </a:r>
            <a:r>
              <a:rPr lang="en-US" sz="1200" b="0" kern="1200" dirty="0">
                <a:solidFill>
                  <a:schemeClr val="tx1"/>
                </a:solidFill>
                <a:latin typeface="+mn-lt"/>
                <a:ea typeface="+mn-ea"/>
                <a:cs typeface="+mn-cs"/>
              </a:rPr>
              <a:t>the question.  </a:t>
            </a:r>
            <a:r>
              <a:rPr lang="en-US" sz="1200" b="1" kern="1200" dirty="0">
                <a:solidFill>
                  <a:schemeClr val="tx1"/>
                </a:solidFill>
                <a:latin typeface="+mn-lt"/>
                <a:ea typeface="+mn-ea"/>
                <a:cs typeface="+mn-cs"/>
              </a:rPr>
              <a:t>GET</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several answers.</a:t>
            </a:r>
          </a:p>
          <a:p>
            <a:pPr marL="22860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REVEAL</a:t>
            </a:r>
            <a:r>
              <a:rPr lang="en-US" sz="1200" b="0" kern="1200" baseline="0" dirty="0">
                <a:solidFill>
                  <a:schemeClr val="tx1"/>
                </a:solidFill>
                <a:latin typeface="+mn-lt"/>
                <a:ea typeface="+mn-ea"/>
                <a:cs typeface="+mn-cs"/>
              </a:rPr>
              <a:t> the ‘correct’ answers = </a:t>
            </a:r>
            <a:r>
              <a:rPr lang="en-US" sz="1200" b="0" i="1" dirty="0"/>
              <a:t>Fast Breathing and/or Chest In-drawing</a:t>
            </a:r>
            <a:r>
              <a:rPr lang="en-US" sz="1200" b="0" kern="1200" baseline="0" dirty="0">
                <a:solidFill>
                  <a:schemeClr val="tx1"/>
                </a:solidFill>
                <a:latin typeface="+mn-lt"/>
                <a:ea typeface="+mn-ea"/>
                <a:cs typeface="+mn-cs"/>
              </a:rPr>
              <a:t>.</a:t>
            </a:r>
          </a:p>
          <a:p>
            <a:pPr marL="228600" lvl="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DISCUSS</a:t>
            </a:r>
            <a:r>
              <a:rPr lang="en-US" sz="1200" b="0" kern="1200" baseline="0" dirty="0">
                <a:solidFill>
                  <a:schemeClr val="tx1"/>
                </a:solidFill>
                <a:latin typeface="+mn-lt"/>
                <a:ea typeface="+mn-ea"/>
                <a:cs typeface="+mn-cs"/>
              </a:rPr>
              <a:t> any comments. </a:t>
            </a:r>
          </a:p>
          <a:p>
            <a:pPr marL="228600" lvl="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CLARIFY</a:t>
            </a:r>
            <a:r>
              <a:rPr lang="en-US" sz="1200" b="0" kern="1200" baseline="0" dirty="0">
                <a:solidFill>
                  <a:schemeClr val="tx1"/>
                </a:solidFill>
                <a:latin typeface="+mn-lt"/>
                <a:ea typeface="+mn-ea"/>
                <a:cs typeface="+mn-cs"/>
              </a:rPr>
              <a:t> any confusion.</a:t>
            </a:r>
            <a:endParaRPr lang="en-US" sz="1200" b="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3041011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rgbClr val="007434"/>
                </a:solidFill>
                <a:latin typeface="+mn-lt"/>
              </a:rPr>
              <a:t>SUMMARIZE: </a:t>
            </a:r>
            <a:r>
              <a:rPr lang="en-US" sz="1200" b="1" i="1" dirty="0">
                <a:solidFill>
                  <a:srgbClr val="007434"/>
                </a:solidFill>
                <a:latin typeface="+mn-lt"/>
              </a:rPr>
              <a:t> </a:t>
            </a:r>
            <a:r>
              <a:rPr lang="en-GB" sz="1200" b="1" dirty="0">
                <a:solidFill>
                  <a:srgbClr val="007434"/>
                </a:solidFill>
              </a:rPr>
              <a:t>4 WAYS THAT BUSINESS MONEY IS LOST</a:t>
            </a:r>
            <a:r>
              <a:rPr lang="en-US" sz="1200" b="1" i="0" kern="1200" baseline="0" dirty="0">
                <a:solidFill>
                  <a:schemeClr val="bg1"/>
                </a:solidFill>
                <a:effectLst/>
                <a:latin typeface="+mn-lt"/>
                <a:ea typeface="+mn-ea"/>
                <a:cs typeface="+mn-cs"/>
              </a:rPr>
              <a:t> </a:t>
            </a:r>
          </a:p>
          <a:p>
            <a:endParaRPr lang="en-US" sz="1200" b="1" i="0" kern="1200" baseline="0" dirty="0">
              <a:solidFill>
                <a:schemeClr val="bg1"/>
              </a:solidFill>
              <a:effectLst/>
              <a:latin typeface="+mn-lt"/>
              <a:ea typeface="+mn-ea"/>
              <a:cs typeface="+mn-cs"/>
            </a:endParaRPr>
          </a:p>
          <a:p>
            <a:pPr marL="228600" indent="-228600">
              <a:buFont typeface="+mj-lt"/>
              <a:buAutoNum type="arabicPeriod"/>
            </a:pPr>
            <a:r>
              <a:rPr lang="en-US" sz="1200" b="1" i="0" kern="1200" baseline="0" dirty="0">
                <a:solidFill>
                  <a:schemeClr val="bg1"/>
                </a:solidFill>
                <a:effectLst/>
                <a:latin typeface="+mn-lt"/>
                <a:ea typeface="+mn-ea"/>
                <a:cs typeface="+mn-cs"/>
              </a:rPr>
              <a:t>PRESENT:  </a:t>
            </a:r>
            <a:r>
              <a:rPr lang="en-GB" sz="1200" kern="1200" dirty="0">
                <a:solidFill>
                  <a:schemeClr val="tx1"/>
                </a:solidFill>
                <a:effectLst/>
                <a:latin typeface="+mn-lt"/>
                <a:ea typeface="+mn-ea"/>
                <a:cs typeface="+mn-cs"/>
              </a:rPr>
              <a:t>In summary, there are 4 ways that business money is lost:</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u="sng" kern="1200" dirty="0">
                <a:solidFill>
                  <a:schemeClr val="tx1"/>
                </a:solidFill>
                <a:effectLst/>
                <a:latin typeface="+mn-lt"/>
                <a:ea typeface="+mn-ea"/>
                <a:cs typeface="+mn-cs"/>
              </a:rPr>
              <a:t>Inventory Leakages</a:t>
            </a:r>
            <a:r>
              <a:rPr lang="en-GB" sz="1200" kern="1200" dirty="0">
                <a:solidFill>
                  <a:schemeClr val="tx1"/>
                </a:solidFill>
                <a:effectLst/>
                <a:latin typeface="+mn-lt"/>
                <a:ea typeface="+mn-ea"/>
                <a:cs typeface="+mn-cs"/>
              </a:rPr>
              <a:t> – you are giving away your working capital by using products for yourself or others without ‘paying’ your business for them.</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u="sng" kern="1200" dirty="0">
                <a:solidFill>
                  <a:schemeClr val="tx1"/>
                </a:solidFill>
                <a:effectLst/>
                <a:latin typeface="+mn-lt"/>
                <a:ea typeface="+mn-ea"/>
                <a:cs typeface="+mn-cs"/>
              </a:rPr>
              <a:t>Stock-out</a:t>
            </a:r>
            <a:r>
              <a:rPr lang="en-GB" sz="1200" kern="1200" dirty="0">
                <a:solidFill>
                  <a:schemeClr val="tx1"/>
                </a:solidFill>
                <a:effectLst/>
                <a:latin typeface="+mn-lt"/>
                <a:ea typeface="+mn-ea"/>
                <a:cs typeface="+mn-cs"/>
              </a:rPr>
              <a:t> – no products to sell when the customer is ready to buy.</a:t>
            </a:r>
            <a:r>
              <a:rPr lang="en-GB" sz="1200" u="sng" kern="1200" dirty="0">
                <a:solidFill>
                  <a:schemeClr val="tx1"/>
                </a:solidFill>
                <a:effectLst/>
                <a:latin typeface="+mn-lt"/>
                <a:ea typeface="+mn-ea"/>
                <a:cs typeface="+mn-cs"/>
              </a:rPr>
              <a:t>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u="sng" kern="1200" dirty="0">
                <a:solidFill>
                  <a:schemeClr val="tx1"/>
                </a:solidFill>
                <a:effectLst/>
                <a:latin typeface="+mn-lt"/>
                <a:ea typeface="+mn-ea"/>
                <a:cs typeface="+mn-cs"/>
              </a:rPr>
              <a:t>Overstocked</a:t>
            </a:r>
            <a:r>
              <a:rPr lang="en-GB" sz="1200" kern="1200" dirty="0">
                <a:solidFill>
                  <a:schemeClr val="tx1"/>
                </a:solidFill>
                <a:effectLst/>
                <a:latin typeface="+mn-lt"/>
                <a:ea typeface="+mn-ea"/>
                <a:cs typeface="+mn-cs"/>
              </a:rPr>
              <a:t> – your money is “sleeping” in products that do not sell.</a:t>
            </a:r>
            <a:r>
              <a:rPr lang="en-GB" sz="1200" u="sng" kern="1200" dirty="0">
                <a:solidFill>
                  <a:schemeClr val="tx1"/>
                </a:solidFill>
                <a:effectLst/>
                <a:latin typeface="+mn-lt"/>
                <a:ea typeface="+mn-ea"/>
                <a:cs typeface="+mn-cs"/>
              </a:rPr>
              <a:t>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u="sng" kern="1200" dirty="0">
                <a:solidFill>
                  <a:schemeClr val="tx1"/>
                </a:solidFill>
                <a:effectLst/>
                <a:latin typeface="+mn-lt"/>
                <a:ea typeface="+mn-ea"/>
                <a:cs typeface="+mn-cs"/>
              </a:rPr>
              <a:t>Credit Sales</a:t>
            </a:r>
            <a:r>
              <a:rPr lang="en-GB" sz="1200" kern="1200" dirty="0">
                <a:solidFill>
                  <a:schemeClr val="tx1"/>
                </a:solidFill>
                <a:effectLst/>
                <a:latin typeface="+mn-lt"/>
                <a:ea typeface="+mn-ea"/>
                <a:cs typeface="+mn-cs"/>
              </a:rPr>
              <a:t> – risk non-payment or partial payment.  You are paying the interest on your loan to your customer, and you may not have enough money to re-stock.</a:t>
            </a:r>
            <a:endParaRPr lang="en-US" sz="1200" kern="1200" dirty="0">
              <a:solidFill>
                <a:schemeClr val="tx1"/>
              </a:solidFill>
              <a:effectLst/>
              <a:latin typeface="+mn-lt"/>
              <a:ea typeface="+mn-ea"/>
              <a:cs typeface="+mn-cs"/>
            </a:endParaRPr>
          </a:p>
          <a:p>
            <a:pPr marL="228600" indent="-228600">
              <a:buFont typeface="+mj-lt"/>
              <a:buAutoNum type="arabicPeriod"/>
            </a:pPr>
            <a:endParaRPr lang="en-US" sz="1200" b="1" dirty="0"/>
          </a:p>
          <a:p>
            <a:pPr marL="228600" indent="-228600">
              <a:buFont typeface="+mj-lt"/>
              <a:buAutoNum type="arabicPeriod"/>
            </a:pPr>
            <a:r>
              <a:rPr lang="en-US" sz="1200" b="1" dirty="0"/>
              <a:t>ASK</a:t>
            </a:r>
            <a:r>
              <a:rPr lang="en-US" sz="1200" b="1" baseline="0" dirty="0"/>
              <a:t>:</a:t>
            </a:r>
          </a:p>
          <a:p>
            <a:pPr marL="628650" lvl="1" indent="-171450">
              <a:buFont typeface="Arial" panose="020B0604020202020204" pitchFamily="34" charset="0"/>
              <a:buChar char="•"/>
            </a:pPr>
            <a:r>
              <a:rPr lang="en-US" sz="1200" b="1" baseline="0" dirty="0"/>
              <a:t>What questions do you have?</a:t>
            </a:r>
          </a:p>
          <a:p>
            <a:pPr marL="628650" lvl="1" indent="-171450">
              <a:buFont typeface="Arial" panose="020B0604020202020204" pitchFamily="34" charset="0"/>
              <a:buChar char="•"/>
            </a:pPr>
            <a:r>
              <a:rPr lang="en-US" sz="1200" b="1" dirty="0"/>
              <a:t>RESPOND</a:t>
            </a:r>
            <a:r>
              <a:rPr lang="en-US" sz="1200" b="0" baseline="0" dirty="0"/>
              <a:t> to questions.</a:t>
            </a:r>
          </a:p>
          <a:p>
            <a:pPr marL="228600" indent="-228600">
              <a:buFont typeface="+mj-lt"/>
              <a:buAutoNum type="arabicPeriod"/>
            </a:pPr>
            <a:endParaRPr lang="en-US" sz="1200" b="1" baseline="0" dirty="0"/>
          </a:p>
          <a:p>
            <a:pPr marL="228600" indent="-228600">
              <a:buFont typeface="+mj-lt"/>
              <a:buAutoNum type="arabicPeriod"/>
            </a:pPr>
            <a:r>
              <a:rPr lang="en-US" sz="1200" b="1" baseline="0" dirty="0"/>
              <a:t>ENCOURAGE</a:t>
            </a:r>
            <a:r>
              <a:rPr lang="en-US" sz="1200" b="0" baseline="0" dirty="0"/>
              <a:t> trainees to avoid these business dangers…especially credit sales.</a:t>
            </a:r>
            <a:endParaRPr lang="en-US" sz="1200" b="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6476214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ENCOURAGE</a:t>
            </a:r>
            <a:r>
              <a:rPr lang="en-US" dirty="0"/>
              <a:t> and </a:t>
            </a:r>
            <a:r>
              <a:rPr lang="en-US" b="1" dirty="0"/>
              <a:t>MOTIVATE</a:t>
            </a:r>
            <a:r>
              <a:rPr lang="en-US" dirty="0"/>
              <a:t> the trainees!</a:t>
            </a: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5EED58-F272-4130-8281-533CCBC6F2D6}" type="slidenum">
              <a:rPr lang="en-US" smtClean="0">
                <a:solidFill>
                  <a:prstClr val="black"/>
                </a:solidFill>
              </a:rPr>
              <a:pPr fontAlgn="base">
                <a:spcBef>
                  <a:spcPct val="0"/>
                </a:spcBef>
                <a:spcAft>
                  <a:spcPct val="0"/>
                </a:spcAft>
                <a:defRPr/>
              </a:pPr>
              <a:t>52</a:t>
            </a:fld>
            <a:endParaRPr lang="en-US" dirty="0">
              <a:solidFill>
                <a:prstClr val="black"/>
              </a:solidFill>
            </a:endParaRPr>
          </a:p>
        </p:txBody>
      </p:sp>
    </p:spTree>
    <p:extLst>
      <p:ext uri="{BB962C8B-B14F-4D97-AF65-F5344CB8AC3E}">
        <p14:creationId xmlns:p14="http://schemas.microsoft.com/office/powerpoint/2010/main" val="17842407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chemeClr val="bg1"/>
                </a:solidFill>
                <a:latin typeface="+mn-lt"/>
              </a:rPr>
              <a:t>REVIEW B. INVEST MONEY IN YOUR BUSINESS</a:t>
            </a:r>
          </a:p>
          <a:p>
            <a:endParaRPr lang="en-US" sz="1200" b="1" dirty="0">
              <a:solidFill>
                <a:schemeClr val="bg1"/>
              </a:solidFill>
            </a:endParaRPr>
          </a:p>
          <a:p>
            <a:pPr marL="228600" lvl="0" indent="-228600">
              <a:buFont typeface="+mj-lt"/>
              <a:buAutoNum type="arabicPeriod"/>
            </a:pPr>
            <a:r>
              <a:rPr lang="en-US" sz="1200" b="1" dirty="0"/>
              <a:t>ASK: </a:t>
            </a:r>
          </a:p>
          <a:p>
            <a:pPr marL="628650" lvl="1" indent="-171450">
              <a:buFont typeface="Arial" panose="020B0604020202020204" pitchFamily="34" charset="0"/>
              <a:buChar char="•"/>
            </a:pPr>
            <a:r>
              <a:rPr lang="en-US" sz="1200" b="1" dirty="0"/>
              <a:t>Why is this good strategy to consider?</a:t>
            </a:r>
          </a:p>
          <a:p>
            <a:pPr marL="914400" lvl="2" indent="0">
              <a:buFont typeface="Arial" panose="020B0604020202020204" pitchFamily="34" charset="0"/>
              <a:buNone/>
            </a:pPr>
            <a:r>
              <a:rPr lang="en-US" sz="1200" b="0" i="1" dirty="0"/>
              <a:t>Probe</a:t>
            </a:r>
            <a:r>
              <a:rPr lang="en-US" sz="1200" b="0" i="1" baseline="0" dirty="0"/>
              <a:t> for several ideas</a:t>
            </a:r>
            <a:r>
              <a:rPr lang="en-US" sz="1200" b="0" baseline="0" dirty="0"/>
              <a:t>.</a:t>
            </a:r>
          </a:p>
          <a:p>
            <a:pPr marL="914400" lvl="2" indent="0">
              <a:buFont typeface="Arial" panose="020B0604020202020204" pitchFamily="34" charset="0"/>
              <a:buNone/>
            </a:pPr>
            <a:endParaRPr lang="en-US" sz="1200" b="0" dirty="0"/>
          </a:p>
          <a:p>
            <a:pPr marL="514350" lvl="0" indent="-514350">
              <a:buFont typeface="+mj-lt"/>
              <a:buAutoNum type="arabicPeriod"/>
            </a:pPr>
            <a:r>
              <a:rPr lang="en-US" sz="1200" b="1" dirty="0"/>
              <a:t>ASK</a:t>
            </a:r>
            <a:r>
              <a:rPr lang="en-US" sz="1200" b="0" dirty="0"/>
              <a:t>:</a:t>
            </a:r>
          </a:p>
          <a:p>
            <a:pPr marL="628650" lvl="1" indent="-171450">
              <a:buFont typeface="Arial" panose="020B0604020202020204" pitchFamily="34" charset="0"/>
              <a:buChar char="•"/>
            </a:pPr>
            <a:r>
              <a:rPr lang="en-US" sz="1200" b="1" dirty="0"/>
              <a:t>What are important cautions to consider?</a:t>
            </a:r>
          </a:p>
          <a:p>
            <a:pPr marL="914400" marR="0" lvl="4" indent="0" algn="l" defTabSz="457200" rtl="0" eaLnBrk="1" fontAlgn="auto" latinLnBrk="0" hangingPunct="1">
              <a:lnSpc>
                <a:spcPct val="100000"/>
              </a:lnSpc>
              <a:spcBef>
                <a:spcPts val="0"/>
              </a:spcBef>
              <a:spcAft>
                <a:spcPts val="0"/>
              </a:spcAft>
              <a:buClrTx/>
              <a:buSzTx/>
              <a:buFont typeface="+mj-lt"/>
              <a:buNone/>
              <a:tabLst/>
              <a:defRPr/>
            </a:pPr>
            <a:r>
              <a:rPr lang="en-US" sz="1200" b="0" i="1" dirty="0"/>
              <a:t>Probe</a:t>
            </a:r>
            <a:r>
              <a:rPr lang="en-US" sz="1200" b="0" i="1" baseline="0" dirty="0"/>
              <a:t> for several ideas</a:t>
            </a:r>
            <a:r>
              <a:rPr lang="en-US" sz="1200" b="0" baseline="0" dirty="0"/>
              <a:t>.</a:t>
            </a:r>
            <a:endParaRPr lang="en-US" sz="1200" b="0" dirty="0"/>
          </a:p>
          <a:p>
            <a:pPr marL="228600" indent="-228600">
              <a:buFont typeface="+mj-lt"/>
              <a:buAutoNum type="arabicPeriod"/>
            </a:pPr>
            <a:endParaRPr lang="en-US" sz="1200" baseline="0" dirty="0"/>
          </a:p>
          <a:p>
            <a:pPr marL="228600" indent="-228600">
              <a:buFont typeface="+mj-lt"/>
              <a:buAutoNum type="arabicPeriod"/>
            </a:pPr>
            <a:r>
              <a:rPr lang="en-GB" sz="1200" b="1" kern="1200" dirty="0">
                <a:solidFill>
                  <a:schemeClr val="tx1"/>
                </a:solidFill>
                <a:effectLst/>
                <a:latin typeface="+mn-lt"/>
                <a:ea typeface="+mn-ea"/>
                <a:cs typeface="+mn-cs"/>
              </a:rPr>
              <a:t>SUMMARIZE</a:t>
            </a:r>
            <a:r>
              <a:rPr lang="en-GB" sz="1200" b="0" kern="1200" baseline="0" dirty="0">
                <a:solidFill>
                  <a:schemeClr val="tx1"/>
                </a:solidFill>
                <a:effectLst/>
                <a:latin typeface="+mn-lt"/>
                <a:ea typeface="+mn-ea"/>
                <a:cs typeface="+mn-cs"/>
              </a:rPr>
              <a:t> the responses.</a:t>
            </a:r>
          </a:p>
          <a:p>
            <a:pPr marL="228600" indent="-228600">
              <a:buFont typeface="+mj-lt"/>
              <a:buAutoNum type="arabicPeriod"/>
            </a:pPr>
            <a:endParaRPr lang="en-GB" sz="1200" b="0" kern="1200" baseline="0" dirty="0">
              <a:solidFill>
                <a:schemeClr val="tx1"/>
              </a:solidFill>
              <a:effectLst/>
              <a:latin typeface="+mn-lt"/>
              <a:ea typeface="+mn-ea"/>
              <a:cs typeface="+mn-cs"/>
            </a:endParaRPr>
          </a:p>
          <a:p>
            <a:pPr marL="228600" indent="-228600">
              <a:buFont typeface="+mj-lt"/>
              <a:buAutoNum type="arabicPeriod"/>
            </a:pPr>
            <a:r>
              <a:rPr lang="en-GB" sz="1200" b="1" kern="1200" baseline="0" dirty="0">
                <a:solidFill>
                  <a:schemeClr val="tx1"/>
                </a:solidFill>
                <a:effectLst/>
                <a:latin typeface="+mn-lt"/>
                <a:ea typeface="+mn-ea"/>
                <a:cs typeface="+mn-cs"/>
              </a:rPr>
              <a:t>CLOSE</a:t>
            </a:r>
            <a:r>
              <a:rPr lang="en-GB" sz="1200" b="0" kern="1200" baseline="0" dirty="0">
                <a:solidFill>
                  <a:schemeClr val="tx1"/>
                </a:solidFill>
                <a:effectLst/>
                <a:latin typeface="+mn-lt"/>
                <a:ea typeface="+mn-ea"/>
                <a:cs typeface="+mn-cs"/>
              </a:rPr>
              <a:t> by highlighting: </a:t>
            </a:r>
            <a:r>
              <a:rPr lang="en-US" sz="1200" b="1" dirty="0">
                <a:solidFill>
                  <a:schemeClr val="bg1"/>
                </a:solidFill>
              </a:rPr>
              <a:t>Have enough money to purchase products and maintain your business!</a:t>
            </a:r>
          </a:p>
          <a:p>
            <a:pPr marL="228600" indent="-228600">
              <a:buFont typeface="+mj-lt"/>
              <a:buAutoNum type="arabicPeriod"/>
            </a:pPr>
            <a:endParaRPr lang="en-US" sz="1200" b="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marL="228600" indent="-228600">
              <a:buFont typeface="+mj-lt"/>
              <a:buAutoNum type="arabicPeriod"/>
            </a:pPr>
            <a:endParaRPr lang="en-US" sz="1200"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0287557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a:solidFill>
                  <a:srgbClr val="007434"/>
                </a:solidFill>
                <a:latin typeface="+mn-lt"/>
              </a:rPr>
              <a:t>EXPLAIN</a:t>
            </a:r>
            <a:r>
              <a:rPr lang="en-US" sz="1200" b="1" baseline="0" dirty="0">
                <a:solidFill>
                  <a:srgbClr val="007434"/>
                </a:solidFill>
                <a:latin typeface="+mn-lt"/>
              </a:rPr>
              <a:t> HOW TO </a:t>
            </a:r>
            <a:r>
              <a:rPr lang="en-US" sz="1200" b="1" dirty="0">
                <a:solidFill>
                  <a:srgbClr val="007434"/>
                </a:solidFill>
                <a:latin typeface="+mn-lt"/>
              </a:rPr>
              <a:t>MAINTAIN YOUR BUSINESS MONEY</a:t>
            </a:r>
          </a:p>
          <a:p>
            <a:pPr marL="228600" indent="-228600">
              <a:buFont typeface="+mj-lt"/>
              <a:buAutoNum type="arabicPeriod"/>
            </a:pPr>
            <a:endParaRPr lang="en-US" sz="1200" baseline="0" dirty="0"/>
          </a:p>
          <a:p>
            <a:pPr marL="228600" indent="-228600">
              <a:buFont typeface="+mj-lt"/>
              <a:buAutoNum type="arabicPeriod"/>
            </a:pPr>
            <a:r>
              <a:rPr lang="en-GB" sz="1200" b="1" kern="1200" dirty="0">
                <a:solidFill>
                  <a:schemeClr val="tx1"/>
                </a:solidFill>
                <a:effectLst/>
                <a:latin typeface="+mn-lt"/>
                <a:ea typeface="+mn-ea"/>
                <a:cs typeface="+mn-cs"/>
              </a:rPr>
              <a:t>PRESENT</a:t>
            </a:r>
            <a:r>
              <a:rPr lang="en-GB" sz="1200" b="1" kern="1200" baseline="0" dirty="0">
                <a:solidFill>
                  <a:schemeClr val="tx1"/>
                </a:solidFill>
                <a:effectLst/>
                <a:latin typeface="+mn-lt"/>
                <a:ea typeface="+mn-ea"/>
                <a:cs typeface="+mn-cs"/>
              </a:rPr>
              <a:t> the information</a:t>
            </a:r>
            <a:r>
              <a:rPr lang="en-GB" sz="1200" b="1" kern="1200" dirty="0">
                <a:solidFill>
                  <a:schemeClr val="tx1"/>
                </a:solidFill>
                <a:effectLst/>
                <a:latin typeface="+mn-lt"/>
                <a:ea typeface="+mn-ea"/>
                <a:cs typeface="+mn-cs"/>
              </a:rPr>
              <a:t>:  </a:t>
            </a:r>
            <a:r>
              <a:rPr lang="en-GB" sz="1200" b="0" kern="1200" dirty="0">
                <a:solidFill>
                  <a:schemeClr val="tx1"/>
                </a:solidFill>
                <a:effectLst/>
                <a:latin typeface="+mn-lt"/>
                <a:ea typeface="+mn-ea"/>
                <a:cs typeface="+mn-cs"/>
              </a:rPr>
              <a:t>Being a successful business person</a:t>
            </a:r>
            <a:r>
              <a:rPr lang="en-GB" sz="1200" b="0" kern="1200" baseline="0" dirty="0">
                <a:solidFill>
                  <a:schemeClr val="tx1"/>
                </a:solidFill>
                <a:effectLst/>
                <a:latin typeface="+mn-lt"/>
                <a:ea typeface="+mn-ea"/>
                <a:cs typeface="+mn-cs"/>
              </a:rPr>
              <a:t> requires a lot of discipline.  You need to carefully guard your ‘working capital’.  This is the money needed to purchase additional products to sell.  If you cannot buy more products, you will not have anything to sell, and your business will fail.  It will ‘starve to death’.  </a:t>
            </a:r>
          </a:p>
          <a:p>
            <a:pPr marL="228600" indent="-228600">
              <a:buFont typeface="+mj-lt"/>
              <a:buAutoNum type="arabicPeriod"/>
            </a:pPr>
            <a:endParaRPr lang="en-GB" sz="1200" b="0" kern="1200" baseline="0" dirty="0">
              <a:solidFill>
                <a:schemeClr val="tx1"/>
              </a:solidFill>
              <a:effectLst/>
              <a:latin typeface="+mn-lt"/>
              <a:ea typeface="+mn-ea"/>
              <a:cs typeface="+mn-cs"/>
            </a:endParaRPr>
          </a:p>
          <a:p>
            <a:pPr marL="228600" indent="-228600">
              <a:buFont typeface="+mj-lt"/>
              <a:buAutoNum type="arabicPeriod"/>
            </a:pPr>
            <a:r>
              <a:rPr lang="en-GB" sz="1200" b="1" kern="1200" dirty="0">
                <a:solidFill>
                  <a:schemeClr val="tx1"/>
                </a:solidFill>
                <a:effectLst/>
                <a:latin typeface="+mn-lt"/>
                <a:ea typeface="+mn-ea"/>
                <a:cs typeface="+mn-cs"/>
              </a:rPr>
              <a:t>ASK</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b="1" kern="1200" dirty="0">
                <a:solidFill>
                  <a:schemeClr val="tx1"/>
                </a:solidFill>
                <a:effectLst/>
                <a:latin typeface="+mn-lt"/>
                <a:ea typeface="+mn-ea"/>
                <a:cs typeface="+mn-cs"/>
              </a:rPr>
              <a:t>When</a:t>
            </a:r>
            <a:r>
              <a:rPr lang="en-GB" sz="1200" b="1" kern="1200" baseline="0" dirty="0">
                <a:solidFill>
                  <a:schemeClr val="tx1"/>
                </a:solidFill>
                <a:effectLst/>
                <a:latin typeface="+mn-lt"/>
                <a:ea typeface="+mn-ea"/>
                <a:cs typeface="+mn-cs"/>
              </a:rPr>
              <a:t> you make a sale, how much of the money is your working capital and how much is yours to spend any way you want?</a:t>
            </a:r>
          </a:p>
          <a:p>
            <a:pPr marL="914400" lvl="2" indent="0">
              <a:buFont typeface="Arial" panose="020B0604020202020204" pitchFamily="34" charset="0"/>
              <a:buNone/>
            </a:pPr>
            <a:r>
              <a:rPr lang="en-GB" sz="1200" b="1" kern="1200" baseline="0" dirty="0">
                <a:solidFill>
                  <a:schemeClr val="tx1"/>
                </a:solidFill>
                <a:effectLst/>
                <a:latin typeface="+mn-lt"/>
                <a:ea typeface="+mn-ea"/>
                <a:cs typeface="+mn-cs"/>
              </a:rPr>
              <a:t>PROBE</a:t>
            </a:r>
            <a:r>
              <a:rPr lang="en-GB" sz="1200" b="0" kern="1200" baseline="0" dirty="0">
                <a:solidFill>
                  <a:schemeClr val="tx1"/>
                </a:solidFill>
                <a:effectLst/>
                <a:latin typeface="+mn-lt"/>
                <a:ea typeface="+mn-ea"/>
                <a:cs typeface="+mn-cs"/>
              </a:rPr>
              <a:t> for answers.</a:t>
            </a:r>
          </a:p>
          <a:p>
            <a:pPr marL="914400" lvl="2" indent="0">
              <a:buFont typeface="Arial" panose="020B0604020202020204" pitchFamily="34" charset="0"/>
              <a:buNone/>
            </a:pPr>
            <a:endParaRPr lang="en-GB" sz="1200" b="1" kern="1200" baseline="0" dirty="0">
              <a:solidFill>
                <a:schemeClr val="tx1"/>
              </a:solidFill>
              <a:effectLst/>
              <a:latin typeface="+mn-lt"/>
              <a:ea typeface="+mn-ea"/>
              <a:cs typeface="+mn-cs"/>
            </a:endParaRPr>
          </a:p>
          <a:p>
            <a:pPr marL="228600" indent="-228600">
              <a:buFont typeface="+mj-lt"/>
              <a:buAutoNum type="arabicPeriod"/>
            </a:pPr>
            <a:r>
              <a:rPr lang="en-GB" sz="1200" b="1" kern="1200" dirty="0">
                <a:solidFill>
                  <a:schemeClr val="tx1"/>
                </a:solidFill>
                <a:effectLst/>
                <a:latin typeface="+mn-lt"/>
                <a:ea typeface="+mn-ea"/>
                <a:cs typeface="+mn-cs"/>
              </a:rPr>
              <a:t>REVIEW</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the cash sale example. </a:t>
            </a:r>
          </a:p>
          <a:p>
            <a:pPr marL="228600" indent="-228600">
              <a:buFont typeface="+mj-lt"/>
              <a:buAutoNum type="arabicPeriod"/>
            </a:pPr>
            <a:endParaRPr lang="en-GB" sz="1200" b="0" kern="1200" baseline="0" dirty="0">
              <a:solidFill>
                <a:schemeClr val="tx1"/>
              </a:solidFill>
              <a:effectLst/>
              <a:latin typeface="+mn-lt"/>
              <a:ea typeface="+mn-ea"/>
              <a:cs typeface="+mn-cs"/>
            </a:endParaRPr>
          </a:p>
          <a:p>
            <a:pPr marL="228600" indent="-228600">
              <a:buFont typeface="+mj-lt"/>
              <a:buAutoNum type="arabicPeriod"/>
            </a:pPr>
            <a:r>
              <a:rPr lang="en-GB" sz="1200" b="1" kern="1200" dirty="0">
                <a:solidFill>
                  <a:schemeClr val="tx1"/>
                </a:solidFill>
                <a:effectLst/>
                <a:latin typeface="+mn-lt"/>
                <a:ea typeface="+mn-ea"/>
                <a:cs typeface="+mn-cs"/>
              </a:rPr>
              <a:t>DISCUSS</a:t>
            </a:r>
            <a:r>
              <a:rPr lang="en-GB" sz="1200" kern="1200" dirty="0">
                <a:solidFill>
                  <a:schemeClr val="tx1"/>
                </a:solidFill>
                <a:effectLst/>
                <a:latin typeface="+mn-lt"/>
                <a:ea typeface="+mn-ea"/>
                <a:cs typeface="+mn-cs"/>
              </a:rPr>
              <a:t> with the person next to you:</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b="1" kern="1200" baseline="0" dirty="0">
                <a:solidFill>
                  <a:schemeClr val="tx1"/>
                </a:solidFill>
                <a:effectLst/>
                <a:latin typeface="+mn-lt"/>
                <a:ea typeface="+mn-ea"/>
                <a:cs typeface="+mn-cs"/>
              </a:rPr>
              <a:t>How can you separate and protect your business money from household money?</a:t>
            </a:r>
          </a:p>
          <a:p>
            <a:pPr marL="628650" lvl="1" indent="-171450">
              <a:buFont typeface="Arial" panose="020B0604020202020204" pitchFamily="34" charset="0"/>
              <a:buChar char="•"/>
            </a:pPr>
            <a:endParaRPr lang="en-GB" sz="1200" b="1" kern="1200" baseline="0" dirty="0">
              <a:solidFill>
                <a:schemeClr val="tx1"/>
              </a:solidFill>
              <a:effectLst/>
              <a:latin typeface="+mn-lt"/>
              <a:ea typeface="+mn-ea"/>
              <a:cs typeface="+mn-cs"/>
            </a:endParaRPr>
          </a:p>
          <a:p>
            <a:pPr marL="228600" indent="-228600">
              <a:buFont typeface="+mj-lt"/>
              <a:buAutoNum type="arabicPeriod"/>
            </a:pPr>
            <a:r>
              <a:rPr lang="en-US" sz="1200" b="1" kern="1200" dirty="0">
                <a:solidFill>
                  <a:schemeClr val="tx1"/>
                </a:solidFill>
                <a:effectLst/>
                <a:latin typeface="+mn-lt"/>
                <a:ea typeface="+mn-ea"/>
                <a:cs typeface="+mn-cs"/>
              </a:rPr>
              <a:t>ENCOURAGE </a:t>
            </a:r>
            <a:r>
              <a:rPr lang="en-US" sz="1200" b="0" kern="1200" dirty="0">
                <a:solidFill>
                  <a:schemeClr val="tx1"/>
                </a:solidFill>
                <a:effectLst/>
                <a:latin typeface="+mn-lt"/>
                <a:ea typeface="+mn-ea"/>
                <a:cs typeface="+mn-cs"/>
              </a:rPr>
              <a:t>trainees</a:t>
            </a:r>
            <a:r>
              <a:rPr lang="en-US" sz="1200" b="0" kern="1200" baseline="0" dirty="0">
                <a:solidFill>
                  <a:schemeClr val="tx1"/>
                </a:solidFill>
                <a:effectLst/>
                <a:latin typeface="+mn-lt"/>
                <a:ea typeface="+mn-ea"/>
                <a:cs typeface="+mn-cs"/>
              </a:rPr>
              <a:t> to consider the consequences of losing their working capital.</a:t>
            </a:r>
            <a:endParaRPr lang="en-US" sz="1200" b="0" kern="1200" dirty="0">
              <a:solidFill>
                <a:schemeClr val="tx1"/>
              </a:solidFill>
              <a:effectLst/>
              <a:latin typeface="+mn-lt"/>
              <a:ea typeface="+mn-ea"/>
              <a:cs typeface="+mn-cs"/>
            </a:endParaRPr>
          </a:p>
          <a:p>
            <a:pPr marL="228600" indent="-228600">
              <a:buFont typeface="+mj-lt"/>
              <a:buAutoNum type="arabicPeriod"/>
            </a:pPr>
            <a:endParaRPr lang="en-US" sz="1200"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8918829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solidFill>
                  <a:schemeClr val="bg1"/>
                </a:solidFill>
                <a:latin typeface="+mn-lt"/>
              </a:rPr>
              <a:t>REVIEW THE 5 SOURCES OF MONEY FOR YOUR BUSINESS</a:t>
            </a:r>
          </a:p>
          <a:p>
            <a:endParaRPr lang="en-US" b="1" dirty="0">
              <a:solidFill>
                <a:schemeClr val="bg1"/>
              </a:solidFill>
            </a:endParaRPr>
          </a:p>
          <a:p>
            <a:pPr marL="228600" indent="-228600">
              <a:buFont typeface="+mj-lt"/>
              <a:buAutoNum type="arabicPeriod"/>
            </a:pPr>
            <a:r>
              <a:rPr lang="en-US" b="1" dirty="0"/>
              <a:t>PRESENT </a:t>
            </a:r>
            <a:r>
              <a:rPr lang="en-US" b="0" dirty="0"/>
              <a:t>the</a:t>
            </a:r>
            <a:r>
              <a:rPr lang="en-US" b="0" baseline="0" dirty="0"/>
              <a:t> 5 Sources of Money for Business.  </a:t>
            </a:r>
            <a:r>
              <a:rPr lang="en-US" b="1" baseline="0" dirty="0"/>
              <a:t>READ</a:t>
            </a:r>
            <a:r>
              <a:rPr lang="en-US" b="0" baseline="0" dirty="0"/>
              <a:t> and </a:t>
            </a:r>
            <a:r>
              <a:rPr lang="en-US" b="1" baseline="0" dirty="0"/>
              <a:t>EXPLAIN</a:t>
            </a:r>
            <a:r>
              <a:rPr lang="en-US" b="0" baseline="0" dirty="0"/>
              <a:t> each method, if needed.</a:t>
            </a:r>
          </a:p>
          <a:p>
            <a:pPr marL="228600" indent="-228600">
              <a:buFont typeface="+mj-lt"/>
              <a:buAutoNum type="arabicPeriod"/>
            </a:pPr>
            <a:endParaRPr lang="en-US" b="0" baseline="0" dirty="0"/>
          </a:p>
          <a:p>
            <a:pPr marL="228600" indent="-228600">
              <a:buFont typeface="+mj-lt"/>
              <a:buAutoNum type="arabicPeriod"/>
            </a:pPr>
            <a:r>
              <a:rPr lang="en-GB" sz="1200" b="1" kern="1200" dirty="0">
                <a:solidFill>
                  <a:schemeClr val="tx1"/>
                </a:solidFill>
                <a:effectLst/>
                <a:latin typeface="+mn-lt"/>
                <a:ea typeface="+mn-ea"/>
                <a:cs typeface="+mn-cs"/>
              </a:rPr>
              <a:t>TELL</a:t>
            </a:r>
            <a:r>
              <a:rPr lang="en-GB" sz="1200" b="1" kern="1200" baseline="0" dirty="0">
                <a:solidFill>
                  <a:schemeClr val="tx1"/>
                </a:solidFill>
                <a:effectLst/>
                <a:latin typeface="+mn-lt"/>
                <a:ea typeface="+mn-ea"/>
                <a:cs typeface="+mn-cs"/>
              </a:rPr>
              <a:t> the trainees:</a:t>
            </a:r>
          </a:p>
          <a:p>
            <a:pPr marL="628650" lvl="1" indent="-171450">
              <a:buFont typeface="Arial" panose="020B0604020202020204" pitchFamily="34" charset="0"/>
              <a:buChar char="•"/>
            </a:pPr>
            <a:r>
              <a:rPr lang="en-GB" sz="1200" b="1" kern="1200" dirty="0">
                <a:solidFill>
                  <a:schemeClr val="tx1"/>
                </a:solidFill>
                <a:effectLst/>
                <a:latin typeface="+mn-lt"/>
                <a:ea typeface="+mn-ea"/>
                <a:cs typeface="+mn-cs"/>
              </a:rPr>
              <a:t>THINK</a:t>
            </a:r>
            <a:r>
              <a:rPr lang="en-GB" sz="1200" kern="1200" dirty="0">
                <a:solidFill>
                  <a:schemeClr val="tx1"/>
                </a:solidFill>
                <a:effectLst/>
                <a:latin typeface="+mn-lt"/>
                <a:ea typeface="+mn-ea"/>
                <a:cs typeface="+mn-cs"/>
              </a:rPr>
              <a:t> about what you learned in the session about managing your business money.  </a:t>
            </a:r>
          </a:p>
          <a:p>
            <a:pPr marL="628650" lvl="1" indent="-171450">
              <a:buFont typeface="Arial" panose="020B0604020202020204" pitchFamily="34" charset="0"/>
              <a:buChar char="•"/>
            </a:pPr>
            <a:r>
              <a:rPr lang="en-GB" sz="1200" b="1" kern="1200" dirty="0">
                <a:solidFill>
                  <a:schemeClr val="tx1"/>
                </a:solidFill>
                <a:effectLst/>
                <a:latin typeface="+mn-lt"/>
                <a:ea typeface="+mn-ea"/>
                <a:cs typeface="+mn-cs"/>
              </a:rPr>
              <a:t>DISCUSS</a:t>
            </a:r>
            <a:r>
              <a:rPr lang="en-GB" sz="1200" kern="1200" dirty="0">
                <a:solidFill>
                  <a:schemeClr val="tx1"/>
                </a:solidFill>
                <a:effectLst/>
                <a:latin typeface="+mn-lt"/>
                <a:ea typeface="+mn-ea"/>
                <a:cs typeface="+mn-cs"/>
              </a:rPr>
              <a:t> with the person next to you:</a:t>
            </a:r>
            <a:endParaRPr lang="en-US" sz="1200" kern="1200" dirty="0">
              <a:solidFill>
                <a:schemeClr val="tx1"/>
              </a:solidFill>
              <a:effectLst/>
              <a:latin typeface="+mn-lt"/>
              <a:ea typeface="+mn-ea"/>
              <a:cs typeface="+mn-cs"/>
            </a:endParaRPr>
          </a:p>
          <a:p>
            <a:pPr lvl="2"/>
            <a:r>
              <a:rPr lang="en-GB" sz="1200" b="1" kern="1200" dirty="0">
                <a:solidFill>
                  <a:schemeClr val="tx1"/>
                </a:solidFill>
                <a:effectLst/>
                <a:latin typeface="+mn-lt"/>
                <a:ea typeface="+mn-ea"/>
                <a:cs typeface="+mn-cs"/>
              </a:rPr>
              <a:t>Which</a:t>
            </a:r>
            <a:r>
              <a:rPr lang="en-GB" sz="1200" b="1" kern="1200" baseline="0" dirty="0">
                <a:solidFill>
                  <a:schemeClr val="tx1"/>
                </a:solidFill>
                <a:effectLst/>
                <a:latin typeface="+mn-lt"/>
                <a:ea typeface="+mn-ea"/>
                <a:cs typeface="+mn-cs"/>
              </a:rPr>
              <a:t> sources of money will work for you to help your</a:t>
            </a:r>
            <a:r>
              <a:rPr lang="en-GB" sz="1200" b="1" kern="1200" dirty="0">
                <a:solidFill>
                  <a:schemeClr val="tx1"/>
                </a:solidFill>
                <a:effectLst/>
                <a:latin typeface="+mn-lt"/>
                <a:ea typeface="+mn-ea"/>
                <a:cs typeface="+mn-cs"/>
              </a:rPr>
              <a:t> business will grow?</a:t>
            </a:r>
          </a:p>
          <a:p>
            <a:pPr lvl="2"/>
            <a:endParaRPr lang="en-US" sz="1200" kern="1200" dirty="0">
              <a:solidFill>
                <a:schemeClr val="tx1"/>
              </a:solidFill>
              <a:effectLst/>
              <a:latin typeface="+mn-lt"/>
              <a:ea typeface="+mn-ea"/>
              <a:cs typeface="+mn-cs"/>
            </a:endParaRPr>
          </a:p>
          <a:p>
            <a:pPr marL="228600" indent="-228600">
              <a:buFont typeface="+mj-lt"/>
              <a:buAutoNum type="arabicPeriod"/>
            </a:pPr>
            <a:r>
              <a:rPr lang="en-US" b="1" baseline="0" dirty="0"/>
              <a:t>AFTER</a:t>
            </a:r>
            <a:r>
              <a:rPr lang="en-US" baseline="0" dirty="0"/>
              <a:t> 5 minutes, </a:t>
            </a:r>
            <a:r>
              <a:rPr lang="en-US" b="1" baseline="0" dirty="0"/>
              <a:t>INVITE</a:t>
            </a:r>
            <a:r>
              <a:rPr lang="en-US" baseline="0" dirty="0"/>
              <a:t> a few volunteers to share their discussion.</a:t>
            </a:r>
          </a:p>
          <a:p>
            <a:pPr marL="228600" indent="-228600">
              <a:buFont typeface="+mj-lt"/>
              <a:buAutoNum type="arabicPeriod"/>
            </a:pPr>
            <a:endParaRPr lang="en-US" baseline="0" dirty="0"/>
          </a:p>
          <a:p>
            <a:pPr marL="228600" indent="-228600">
              <a:buFont typeface="+mj-lt"/>
              <a:buAutoNum type="arabicPeriod"/>
            </a:pPr>
            <a:r>
              <a:rPr lang="en-US" b="1" baseline="0" dirty="0"/>
              <a:t>SUMMARIZE</a:t>
            </a:r>
            <a:r>
              <a:rPr lang="en-US" baseline="0" dirty="0"/>
              <a:t> by saying: </a:t>
            </a:r>
            <a:r>
              <a:rPr lang="en-US" sz="1200" b="1" dirty="0">
                <a:solidFill>
                  <a:schemeClr val="bg1"/>
                </a:solidFill>
              </a:rPr>
              <a:t>Maximize all sources of money for your business!</a:t>
            </a:r>
          </a:p>
          <a:p>
            <a:pPr marL="228600" indent="-228600">
              <a:buFont typeface="+mj-lt"/>
              <a:buAutoNum type="arabicPeriod"/>
            </a:pPr>
            <a:endParaRPr lang="en-US"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30817969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a:solidFill>
                  <a:schemeClr val="bg1"/>
                </a:solidFill>
                <a:latin typeface="+mn-lt"/>
              </a:rPr>
              <a:t>PRESENT C. DISCUSS HOW TO REDUCE YOUR COSTS</a:t>
            </a:r>
          </a:p>
          <a:p>
            <a:pPr lvl="0"/>
            <a:endParaRPr lang="en-GB" sz="1200" b="1" kern="1200" dirty="0">
              <a:solidFill>
                <a:schemeClr val="tx1"/>
              </a:solidFill>
              <a:effectLst/>
              <a:latin typeface="+mn-lt"/>
              <a:ea typeface="+mn-ea"/>
              <a:cs typeface="+mn-cs"/>
            </a:endParaRPr>
          </a:p>
          <a:p>
            <a:pPr marL="228600" lvl="0" indent="-228600">
              <a:buFont typeface="+mj-lt"/>
              <a:buAutoNum type="arabicPeriod"/>
            </a:pPr>
            <a:r>
              <a:rPr lang="en-GB" sz="1200" b="1" kern="1200" dirty="0">
                <a:solidFill>
                  <a:schemeClr val="tx1"/>
                </a:solidFill>
                <a:effectLst/>
                <a:latin typeface="+mn-lt"/>
                <a:ea typeface="+mn-ea"/>
                <a:cs typeface="+mn-cs"/>
              </a:rPr>
              <a:t>SAY</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One of the easiest and surest ways to increase your earnings is to reduce your costs.  In other words, the less you spend the more your profit.</a:t>
            </a: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startAt="2"/>
              <a:tabLst/>
              <a:defRPr/>
            </a:pPr>
            <a:r>
              <a:rPr lang="en-GB" sz="1200" b="1" kern="1200" dirty="0">
                <a:solidFill>
                  <a:schemeClr val="tx1"/>
                </a:solidFill>
                <a:effectLst/>
                <a:latin typeface="+mn-lt"/>
                <a:ea typeface="+mn-ea"/>
                <a:cs typeface="+mn-cs"/>
              </a:rPr>
              <a:t>BRAINSTORM</a:t>
            </a:r>
            <a:r>
              <a:rPr lang="en-GB" sz="1200" kern="1200" dirty="0">
                <a:solidFill>
                  <a:schemeClr val="tx1"/>
                </a:solidFill>
                <a:effectLst/>
                <a:latin typeface="+mn-lt"/>
                <a:ea typeface="+mn-ea"/>
                <a:cs typeface="+mn-cs"/>
              </a:rPr>
              <a:t> and </a:t>
            </a:r>
            <a:r>
              <a:rPr lang="en-GB" sz="1200" b="1" kern="1200" dirty="0">
                <a:solidFill>
                  <a:schemeClr val="tx1"/>
                </a:solidFill>
                <a:effectLst/>
                <a:latin typeface="+mn-lt"/>
                <a:ea typeface="+mn-ea"/>
                <a:cs typeface="+mn-cs"/>
              </a:rPr>
              <a:t>LIST:</a:t>
            </a:r>
            <a:endParaRPr lang="en-US"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GB" sz="1200" b="1" kern="1200" dirty="0">
                <a:solidFill>
                  <a:schemeClr val="tx1"/>
                </a:solidFill>
                <a:effectLst/>
                <a:latin typeface="+mn-lt"/>
                <a:ea typeface="+mn-ea"/>
                <a:cs typeface="+mn-cs"/>
              </a:rPr>
              <a:t>What are ways that you can reduce your business expenses?</a:t>
            </a:r>
            <a:endParaRPr lang="en-US" sz="1200" kern="1200" dirty="0">
              <a:solidFill>
                <a:schemeClr val="tx1"/>
              </a:solidFill>
              <a:effectLst/>
              <a:latin typeface="+mn-lt"/>
              <a:ea typeface="+mn-ea"/>
              <a:cs typeface="+mn-cs"/>
            </a:endParaRPr>
          </a:p>
          <a:p>
            <a:pPr lvl="2"/>
            <a:r>
              <a:rPr lang="en-GB" sz="1200" b="1" i="0" kern="1200" dirty="0">
                <a:solidFill>
                  <a:schemeClr val="tx1"/>
                </a:solidFill>
                <a:effectLst/>
                <a:latin typeface="+mn-lt"/>
                <a:ea typeface="+mn-ea"/>
                <a:cs typeface="+mn-cs"/>
              </a:rPr>
              <a:t>Probe</a:t>
            </a:r>
            <a:r>
              <a:rPr lang="en-GB" sz="1200" i="0" kern="1200" dirty="0">
                <a:solidFill>
                  <a:schemeClr val="tx1"/>
                </a:solidFill>
                <a:effectLst/>
                <a:latin typeface="+mn-lt"/>
                <a:ea typeface="+mn-ea"/>
                <a:cs typeface="+mn-cs"/>
              </a:rPr>
              <a:t> until many ideas are identified.</a:t>
            </a:r>
            <a:r>
              <a:rPr lang="en-GB" sz="1200" b="1" i="0" kern="1200" dirty="0">
                <a:solidFill>
                  <a:schemeClr val="tx1"/>
                </a:solidFill>
                <a:effectLst/>
                <a:latin typeface="+mn-lt"/>
                <a:ea typeface="+mn-ea"/>
                <a:cs typeface="+mn-cs"/>
              </a:rPr>
              <a:t> </a:t>
            </a:r>
          </a:p>
          <a:p>
            <a:pPr marL="628650" lvl="1" indent="-171450">
              <a:buFont typeface="Arial" panose="020B0604020202020204" pitchFamily="34" charset="0"/>
              <a:buChar char="•"/>
            </a:pPr>
            <a:r>
              <a:rPr lang="en-GB" sz="1200" b="1" i="0" kern="1200" dirty="0">
                <a:solidFill>
                  <a:schemeClr val="tx1"/>
                </a:solidFill>
                <a:effectLst/>
                <a:latin typeface="+mn-lt"/>
                <a:ea typeface="+mn-ea"/>
                <a:cs typeface="+mn-cs"/>
              </a:rPr>
              <a:t>ENSURE</a:t>
            </a:r>
            <a:r>
              <a:rPr lang="en-GB" sz="1200" i="0" kern="1200" dirty="0">
                <a:solidFill>
                  <a:schemeClr val="tx1"/>
                </a:solidFill>
                <a:effectLst/>
                <a:latin typeface="+mn-lt"/>
                <a:ea typeface="+mn-ea"/>
                <a:cs typeface="+mn-cs"/>
              </a:rPr>
              <a:t> that ideas like the following are listed:</a:t>
            </a:r>
            <a:endParaRPr lang="en-US" sz="1200" i="0" kern="1200" dirty="0">
              <a:solidFill>
                <a:schemeClr val="tx1"/>
              </a:solidFill>
              <a:effectLst/>
              <a:latin typeface="+mn-lt"/>
              <a:ea typeface="+mn-ea"/>
              <a:cs typeface="+mn-cs"/>
            </a:endParaRPr>
          </a:p>
          <a:p>
            <a:pPr marL="1085850" lvl="2" indent="-171450">
              <a:buFont typeface="Wingdings" panose="05000000000000000000" pitchFamily="2" charset="2"/>
              <a:buChar char="§"/>
            </a:pPr>
            <a:r>
              <a:rPr lang="en-GB" sz="1200" i="0" kern="1200" dirty="0">
                <a:solidFill>
                  <a:schemeClr val="tx1"/>
                </a:solidFill>
                <a:effectLst/>
                <a:latin typeface="+mn-lt"/>
                <a:ea typeface="+mn-ea"/>
                <a:cs typeface="+mn-cs"/>
              </a:rPr>
              <a:t>Take advantage of cheaper delivery or transportation costs.</a:t>
            </a:r>
            <a:endParaRPr lang="en-US" sz="1200" i="0" kern="1200" dirty="0">
              <a:solidFill>
                <a:schemeClr val="tx1"/>
              </a:solidFill>
              <a:effectLst/>
              <a:latin typeface="+mn-lt"/>
              <a:ea typeface="+mn-ea"/>
              <a:cs typeface="+mn-cs"/>
            </a:endParaRPr>
          </a:p>
          <a:p>
            <a:pPr marL="1085850" lvl="2" indent="-171450">
              <a:buFont typeface="Wingdings" panose="05000000000000000000" pitchFamily="2" charset="2"/>
              <a:buChar char="§"/>
            </a:pPr>
            <a:r>
              <a:rPr lang="en-GB" sz="1200" i="0" kern="1200" dirty="0">
                <a:solidFill>
                  <a:schemeClr val="tx1"/>
                </a:solidFill>
                <a:effectLst/>
                <a:latin typeface="+mn-lt"/>
                <a:ea typeface="+mn-ea"/>
                <a:cs typeface="+mn-cs"/>
              </a:rPr>
              <a:t>Restock less often and purchase bigger amounts</a:t>
            </a:r>
            <a:endParaRPr lang="en-US" sz="1200" i="0" kern="1200" dirty="0">
              <a:solidFill>
                <a:schemeClr val="tx1"/>
              </a:solidFill>
              <a:effectLst/>
              <a:latin typeface="+mn-lt"/>
              <a:ea typeface="+mn-ea"/>
              <a:cs typeface="+mn-cs"/>
            </a:endParaRPr>
          </a:p>
          <a:p>
            <a:pPr marL="1085850" lvl="2" indent="-171450">
              <a:buFont typeface="Wingdings" panose="05000000000000000000" pitchFamily="2" charset="2"/>
              <a:buChar char="§"/>
            </a:pPr>
            <a:r>
              <a:rPr lang="en-GB" sz="1200" i="0" kern="1200" dirty="0">
                <a:solidFill>
                  <a:schemeClr val="tx1"/>
                </a:solidFill>
                <a:effectLst/>
                <a:latin typeface="+mn-lt"/>
                <a:ea typeface="+mn-ea"/>
                <a:cs typeface="+mn-cs"/>
              </a:rPr>
              <a:t>Pay off credit/loans as soon as possible..</a:t>
            </a:r>
          </a:p>
          <a:p>
            <a:pPr marL="628650" lvl="1" indent="-171450">
              <a:buFont typeface="Wingdings" panose="05000000000000000000" pitchFamily="2" charset="2"/>
              <a:buChar char="§"/>
            </a:pPr>
            <a:endParaRPr lang="en-US" sz="1200" i="0" kern="1200" dirty="0">
              <a:solidFill>
                <a:schemeClr val="tx1"/>
              </a:solidFill>
              <a:effectLst/>
              <a:latin typeface="+mn-lt"/>
              <a:ea typeface="+mn-ea"/>
              <a:cs typeface="+mn-cs"/>
            </a:endParaRPr>
          </a:p>
          <a:p>
            <a:pPr marL="228600" indent="-228600">
              <a:buFont typeface="+mj-lt"/>
              <a:buAutoNum type="arabicPeriod" startAt="3"/>
            </a:pPr>
            <a:r>
              <a:rPr lang="en-GB" sz="1200" b="1" kern="1200" dirty="0">
                <a:solidFill>
                  <a:schemeClr val="tx1"/>
                </a:solidFill>
                <a:effectLst/>
                <a:latin typeface="+mn-lt"/>
                <a:ea typeface="+mn-ea"/>
                <a:cs typeface="+mn-cs"/>
              </a:rPr>
              <a:t> CLARIFY </a:t>
            </a:r>
            <a:r>
              <a:rPr lang="en-GB" sz="1200" b="0" kern="1200" dirty="0">
                <a:solidFill>
                  <a:schemeClr val="tx1"/>
                </a:solidFill>
                <a:effectLst/>
                <a:latin typeface="+mn-lt"/>
                <a:ea typeface="+mn-ea"/>
                <a:cs typeface="+mn-cs"/>
              </a:rPr>
              <a:t>any</a:t>
            </a:r>
            <a:r>
              <a:rPr lang="en-GB" sz="1200" b="0" kern="1200" baseline="0" dirty="0">
                <a:solidFill>
                  <a:schemeClr val="tx1"/>
                </a:solidFill>
                <a:effectLst/>
                <a:latin typeface="+mn-lt"/>
                <a:ea typeface="+mn-ea"/>
                <a:cs typeface="+mn-cs"/>
              </a:rPr>
              <a:t> questions.</a:t>
            </a:r>
            <a:endParaRPr lang="en-US" sz="1200" b="0" kern="1200" dirty="0">
              <a:solidFill>
                <a:schemeClr val="tx1"/>
              </a:solidFill>
              <a:effectLst/>
              <a:latin typeface="+mn-lt"/>
              <a:ea typeface="+mn-ea"/>
              <a:cs typeface="+mn-cs"/>
            </a:endParaRPr>
          </a:p>
          <a:p>
            <a:pPr marL="228600" indent="-228600">
              <a:buFont typeface="+mj-lt"/>
              <a:buAutoNum type="arabicPeriod" startAt="3"/>
            </a:pPr>
            <a:endParaRPr lang="en-US"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17664129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r>
              <a:rPr lang="en-GB" b="1" dirty="0">
                <a:solidFill>
                  <a:schemeClr val="bg1"/>
                </a:solidFill>
                <a:latin typeface="+mn-lt"/>
              </a:rPr>
              <a:t>PRESENT:</a:t>
            </a:r>
            <a:r>
              <a:rPr lang="en-GB" b="1" baseline="0" dirty="0">
                <a:solidFill>
                  <a:schemeClr val="bg1"/>
                </a:solidFill>
                <a:latin typeface="+mn-lt"/>
              </a:rPr>
              <a:t>  </a:t>
            </a:r>
            <a:r>
              <a:rPr lang="en-GB" b="1" dirty="0">
                <a:solidFill>
                  <a:schemeClr val="bg1"/>
                </a:solidFill>
                <a:latin typeface="+mn-lt"/>
              </a:rPr>
              <a:t>D. INCREASE YOUR WORK TIME</a:t>
            </a:r>
          </a:p>
          <a:p>
            <a:pPr marL="0" indent="0">
              <a:buFont typeface="+mj-lt"/>
              <a:buNone/>
            </a:pPr>
            <a:endParaRPr lang="en-GB" b="1" dirty="0">
              <a:solidFill>
                <a:schemeClr val="bg1"/>
              </a:solidFill>
              <a:latin typeface="+mn-lt"/>
            </a:endParaRPr>
          </a:p>
          <a:p>
            <a:pPr marL="228600" marR="0" lvl="0" indent="-228600">
              <a:spcBef>
                <a:spcPts val="0"/>
              </a:spcBef>
              <a:spcAft>
                <a:spcPts val="600"/>
              </a:spcAft>
              <a:buSzPts val="1200"/>
              <a:buFont typeface="+mj-lt"/>
              <a:buAutoNum type="arabicPeriod"/>
            </a:pPr>
            <a:r>
              <a:rPr lang="en-GB" b="1" baseline="0" dirty="0">
                <a:solidFill>
                  <a:schemeClr val="bg1"/>
                </a:solidFill>
                <a:latin typeface="+mn-lt"/>
              </a:rPr>
              <a:t>ANNOUNCE: </a:t>
            </a:r>
            <a:r>
              <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The typical Drug</a:t>
            </a:r>
            <a:r>
              <a:rPr lang="en-US" sz="1200" b="0" baseline="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 Seller</a:t>
            </a:r>
            <a:r>
              <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 works:  </a:t>
            </a:r>
          </a:p>
          <a:p>
            <a:pPr marL="457200" marR="0" lvl="0">
              <a:spcBef>
                <a:spcPts val="0"/>
              </a:spcBef>
              <a:spcAft>
                <a:spcPts val="600"/>
              </a:spcAft>
              <a:buSzPts val="1200"/>
            </a:pPr>
            <a:r>
              <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5 days a week</a:t>
            </a:r>
          </a:p>
          <a:p>
            <a:pPr marL="457200" marR="0" lvl="0">
              <a:spcBef>
                <a:spcPts val="0"/>
              </a:spcBef>
              <a:spcAft>
                <a:spcPts val="600"/>
              </a:spcAft>
              <a:buSzPts val="1200"/>
            </a:pPr>
            <a:r>
              <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3 hours each day</a:t>
            </a:r>
          </a:p>
          <a:p>
            <a:pPr marL="457200" marR="0" lvl="0">
              <a:spcBef>
                <a:spcPts val="0"/>
              </a:spcBef>
              <a:spcAft>
                <a:spcPts val="600"/>
              </a:spcAft>
              <a:buSzPts val="1200"/>
            </a:pPr>
            <a:endPar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457200" marR="0" lvl="0">
              <a:spcBef>
                <a:spcPts val="0"/>
              </a:spcBef>
              <a:spcAft>
                <a:spcPts val="600"/>
              </a:spcAft>
              <a:buSzPts val="1200"/>
            </a:pPr>
            <a:r>
              <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ASK</a:t>
            </a:r>
            <a:r>
              <a:rPr lang="en-US" sz="1200" b="0" baseline="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rPr>
              <a:t> if they agree with this – do they work more?</a:t>
            </a:r>
            <a:endParaRPr lang="en-US" sz="1200" b="0" dirty="0">
              <a:solidFill>
                <a:schemeClr val="accent6">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228600" indent="-228600">
              <a:buFont typeface="+mj-lt"/>
              <a:buAutoNum type="arabicPeriod"/>
            </a:pPr>
            <a:endParaRPr lang="en-GB" b="1" baseline="0" dirty="0">
              <a:solidFill>
                <a:schemeClr val="bg1"/>
              </a:solidFill>
              <a:latin typeface="+mn-lt"/>
            </a:endParaRPr>
          </a:p>
          <a:p>
            <a:pPr marL="228600" indent="-228600">
              <a:buFont typeface="+mj-lt"/>
              <a:buAutoNum type="arabicPeriod" startAt="2"/>
            </a:pPr>
            <a:r>
              <a:rPr lang="en-GB" b="1" baseline="0" dirty="0">
                <a:solidFill>
                  <a:schemeClr val="bg1"/>
                </a:solidFill>
                <a:latin typeface="+mn-lt"/>
              </a:rPr>
              <a:t>DISCUSS </a:t>
            </a:r>
            <a:r>
              <a:rPr lang="en-GB" b="0" baseline="0" dirty="0">
                <a:solidFill>
                  <a:schemeClr val="bg1"/>
                </a:solidFill>
                <a:latin typeface="+mn-lt"/>
              </a:rPr>
              <a:t>the idea to consider how to increase your work time.</a:t>
            </a:r>
          </a:p>
          <a:p>
            <a:pPr marL="685800" lvl="1" indent="-228600">
              <a:buFont typeface="Wingdings" panose="05000000000000000000" pitchFamily="2" charset="2"/>
              <a:buChar char="§"/>
            </a:pPr>
            <a:r>
              <a:rPr lang="en-GB" b="1" baseline="0" dirty="0">
                <a:solidFill>
                  <a:schemeClr val="bg1"/>
                </a:solidFill>
                <a:latin typeface="+mn-lt"/>
              </a:rPr>
              <a:t>What are the number of days and hour each day you will consider working at your business?</a:t>
            </a:r>
          </a:p>
          <a:p>
            <a:pPr marL="685800" lvl="1" indent="-228600">
              <a:buFont typeface="Wingdings" panose="05000000000000000000" pitchFamily="2" charset="2"/>
              <a:buChar char="§"/>
            </a:pPr>
            <a:r>
              <a:rPr lang="en-GB" b="1" baseline="0" dirty="0">
                <a:solidFill>
                  <a:schemeClr val="bg1"/>
                </a:solidFill>
                <a:latin typeface="+mn-lt"/>
              </a:rPr>
              <a:t>How can you make those days and hours increase for higher sales?</a:t>
            </a:r>
          </a:p>
          <a:p>
            <a:pPr marL="685800" lvl="1" indent="-228600">
              <a:buFont typeface="Wingdings" panose="05000000000000000000" pitchFamily="2" charset="2"/>
              <a:buChar char="§"/>
            </a:pPr>
            <a:endParaRPr lang="en-GB" b="0" baseline="0" dirty="0">
              <a:solidFill>
                <a:schemeClr val="bg1"/>
              </a:solidFill>
              <a:latin typeface="+mn-lt"/>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startAt="3"/>
              <a:tabLst/>
              <a:defRPr/>
            </a:pPr>
            <a:r>
              <a:rPr lang="en-GB" sz="1200" b="1" dirty="0">
                <a:latin typeface="Calibri" panose="020F0502020204030204" pitchFamily="34" charset="0"/>
                <a:ea typeface="Calibri" panose="020F0502020204030204" pitchFamily="34" charset="0"/>
                <a:cs typeface="Times New Roman" panose="02020603050405020304" pitchFamily="18" charset="0"/>
              </a:rPr>
              <a:t>SUMMARIZE</a:t>
            </a:r>
            <a:r>
              <a:rPr lang="en-GB" sz="1200" dirty="0">
                <a:latin typeface="Calibri" panose="020F0502020204030204" pitchFamily="34" charset="0"/>
                <a:ea typeface="Calibri" panose="020F0502020204030204" pitchFamily="34" charset="0"/>
                <a:cs typeface="Times New Roman" panose="02020603050405020304" pitchFamily="18" charset="0"/>
              </a:rPr>
              <a:t> and </a:t>
            </a:r>
            <a:r>
              <a:rPr lang="en-GB" sz="1200" b="1" dirty="0">
                <a:latin typeface="Calibri" panose="020F0502020204030204" pitchFamily="34" charset="0"/>
                <a:ea typeface="Calibri" panose="020F0502020204030204" pitchFamily="34" charset="0"/>
                <a:cs typeface="Times New Roman" panose="02020603050405020304" pitchFamily="18" charset="0"/>
              </a:rPr>
              <a:t>ENCOURAGE</a:t>
            </a:r>
            <a:r>
              <a:rPr lang="en-GB" sz="1200" dirty="0">
                <a:latin typeface="Calibri" panose="020F0502020204030204" pitchFamily="34" charset="0"/>
                <a:ea typeface="Calibri" panose="020F0502020204030204" pitchFamily="34" charset="0"/>
                <a:cs typeface="Times New Roman" panose="02020603050405020304" pitchFamily="18" charset="0"/>
              </a:rPr>
              <a:t> the participants to consider work a little more to increase their earnings.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Font typeface="+mj-lt"/>
              <a:buAutoNum type="arabicPeriod" startAt="3"/>
            </a:pPr>
            <a:endParaRPr lang="en-US"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18205255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rgbClr val="007434"/>
                </a:solidFill>
                <a:latin typeface="+mn-lt"/>
              </a:rPr>
              <a:t>FACILITATE MAKING A COMMIT TO AT LEAST ONE BUSINESS PRACTICE</a:t>
            </a:r>
          </a:p>
          <a:p>
            <a:endParaRPr lang="en-US" b="1" dirty="0">
              <a:solidFill>
                <a:schemeClr val="bg1"/>
              </a:solidFill>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GB" sz="1200" b="1" kern="1200" dirty="0">
                <a:solidFill>
                  <a:schemeClr val="tx1"/>
                </a:solidFill>
                <a:effectLst/>
                <a:latin typeface="+mn-lt"/>
                <a:ea typeface="+mn-ea"/>
                <a:cs typeface="+mn-cs"/>
              </a:rPr>
              <a:t>REVIEW</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the 5 ways to make a business grow.</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GB" sz="1200" b="1" kern="1200" dirty="0">
              <a:solidFill>
                <a:schemeClr val="tx1"/>
              </a:solidFill>
              <a:effectLst/>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GB" sz="1200" b="1" kern="1200" dirty="0">
                <a:solidFill>
                  <a:schemeClr val="tx1"/>
                </a:solidFill>
                <a:effectLst/>
                <a:latin typeface="+mn-lt"/>
                <a:ea typeface="+mn-ea"/>
                <a:cs typeface="+mn-cs"/>
              </a:rPr>
              <a:t>REPEAT the</a:t>
            </a:r>
            <a:r>
              <a:rPr lang="en-GB" sz="1200" b="1" kern="1200" baseline="0" dirty="0">
                <a:solidFill>
                  <a:schemeClr val="tx1"/>
                </a:solidFill>
                <a:effectLst/>
                <a:latin typeface="+mn-lt"/>
                <a:ea typeface="+mn-ea"/>
                <a:cs typeface="+mn-cs"/>
              </a:rPr>
              <a:t> discussion topic: </a:t>
            </a:r>
          </a:p>
          <a:p>
            <a:pPr marL="457200" marR="0" lvl="1" indent="0" algn="l" defTabSz="457200" rtl="0" eaLnBrk="1" fontAlgn="auto" latinLnBrk="0" hangingPunct="1">
              <a:lnSpc>
                <a:spcPct val="100000"/>
              </a:lnSpc>
              <a:spcBef>
                <a:spcPts val="0"/>
              </a:spcBef>
              <a:spcAft>
                <a:spcPts val="0"/>
              </a:spcAft>
              <a:buClrTx/>
              <a:buSzTx/>
              <a:buFont typeface="+mj-lt"/>
              <a:buNone/>
              <a:tabLst/>
              <a:defRPr/>
            </a:pPr>
            <a:r>
              <a:rPr lang="en-GB" sz="1200" b="1" kern="1200" dirty="0">
                <a:solidFill>
                  <a:schemeClr val="tx1"/>
                </a:solidFill>
                <a:effectLst/>
                <a:latin typeface="+mn-lt"/>
                <a:ea typeface="+mn-ea"/>
                <a:cs typeface="+mn-cs"/>
              </a:rPr>
              <a:t>What is AT LEAST one business money or inventory management practice you will commitment to implement so that your business will grow?</a:t>
            </a:r>
          </a:p>
          <a:p>
            <a:pPr marL="457200" marR="0" lvl="1" indent="0" algn="l" defTabSz="457200" rtl="0" eaLnBrk="1" fontAlgn="auto" latinLnBrk="0" hangingPunct="1">
              <a:lnSpc>
                <a:spcPct val="100000"/>
              </a:lnSpc>
              <a:spcBef>
                <a:spcPts val="0"/>
              </a:spcBef>
              <a:spcAft>
                <a:spcPts val="0"/>
              </a:spcAft>
              <a:buClrTx/>
              <a:buSzTx/>
              <a:buFont typeface="+mj-lt"/>
              <a:buNone/>
              <a:tabLst/>
              <a:defRPr/>
            </a:pPr>
            <a:endParaRPr lang="en-GB" sz="1200" b="1" kern="1200" baseline="0" dirty="0">
              <a:solidFill>
                <a:schemeClr val="tx1"/>
              </a:solidFill>
              <a:effectLst/>
              <a:latin typeface="+mn-lt"/>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GB" sz="1200" b="1" kern="1200" dirty="0">
                <a:solidFill>
                  <a:schemeClr val="tx1"/>
                </a:solidFill>
                <a:effectLst/>
                <a:latin typeface="+mn-lt"/>
                <a:ea typeface="+mn-ea"/>
                <a:cs typeface="+mn-cs"/>
              </a:rPr>
              <a:t>INVITE</a:t>
            </a:r>
            <a:r>
              <a:rPr lang="en-GB" sz="1200" b="1" kern="1200" baseline="0" dirty="0">
                <a:solidFill>
                  <a:schemeClr val="tx1"/>
                </a:solidFill>
                <a:effectLst/>
                <a:latin typeface="+mn-lt"/>
                <a:ea typeface="+mn-ea"/>
                <a:cs typeface="+mn-cs"/>
              </a:rPr>
              <a:t> </a:t>
            </a:r>
            <a:r>
              <a:rPr lang="en-GB" sz="1200" b="0" kern="1200" baseline="0" dirty="0">
                <a:solidFill>
                  <a:schemeClr val="tx1"/>
                </a:solidFill>
                <a:effectLst/>
                <a:latin typeface="+mn-lt"/>
                <a:ea typeface="+mn-ea"/>
                <a:cs typeface="+mn-cs"/>
              </a:rPr>
              <a:t>several participants to share their commitments.</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1200" b="0" kern="1200" dirty="0">
              <a:solidFill>
                <a:schemeClr val="tx1"/>
              </a:solidFill>
              <a:effectLst/>
              <a:latin typeface="+mn-lt"/>
              <a:ea typeface="+mn-ea"/>
              <a:cs typeface="+mn-cs"/>
            </a:endParaRPr>
          </a:p>
          <a:p>
            <a:pPr marL="228600" indent="-228600">
              <a:buFont typeface="+mj-lt"/>
              <a:buAutoNum type="arabicPeriod"/>
            </a:pPr>
            <a:r>
              <a:rPr lang="en-US" b="1" dirty="0"/>
              <a:t>HIGHLIGHT</a:t>
            </a:r>
            <a:r>
              <a:rPr lang="en-US" dirty="0"/>
              <a:t> the key</a:t>
            </a:r>
            <a:r>
              <a:rPr lang="en-US" baseline="0" dirty="0"/>
              <a:t> points.</a:t>
            </a:r>
          </a:p>
          <a:p>
            <a:pPr marL="228600" indent="-228600">
              <a:buFont typeface="+mj-lt"/>
              <a:buAutoNum type="arabicPeriod"/>
            </a:pPr>
            <a:endParaRPr lang="en-US" baseline="0" dirty="0"/>
          </a:p>
          <a:p>
            <a:pPr marL="228600" indent="-228600">
              <a:buFont typeface="+mj-lt"/>
              <a:buAutoNum type="arabicPeriod"/>
            </a:pPr>
            <a:r>
              <a:rPr lang="en-GB" sz="1200" b="1" kern="1200" dirty="0">
                <a:solidFill>
                  <a:schemeClr val="tx1"/>
                </a:solidFill>
                <a:effectLst/>
                <a:latin typeface="+mn-lt"/>
                <a:ea typeface="+mn-ea"/>
                <a:cs typeface="+mn-cs"/>
              </a:rPr>
              <a:t>THANK the participants.</a:t>
            </a:r>
            <a:endParaRPr lang="en-US" sz="1200" kern="1200" dirty="0">
              <a:solidFill>
                <a:schemeClr val="tx1"/>
              </a:solidFill>
              <a:effectLst/>
              <a:latin typeface="+mn-lt"/>
              <a:ea typeface="+mn-ea"/>
              <a:cs typeface="+mn-cs"/>
            </a:endParaRPr>
          </a:p>
          <a:p>
            <a:pPr marL="228600" indent="-228600">
              <a:buFont typeface="+mj-lt"/>
              <a:buAutoNum type="arabicPeriod"/>
            </a:pPr>
            <a:endParaRPr lang="en-US"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7003630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ENCOURAGE</a:t>
            </a:r>
            <a:r>
              <a:rPr lang="en-US" dirty="0"/>
              <a:t> and </a:t>
            </a:r>
            <a:r>
              <a:rPr lang="en-US" b="1" dirty="0"/>
              <a:t>MOTIVATE</a:t>
            </a:r>
            <a:r>
              <a:rPr lang="en-US" dirty="0"/>
              <a:t> the trainees!</a:t>
            </a: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5EED58-F272-4130-8281-533CCBC6F2D6}" type="slidenum">
              <a:rPr lang="en-US" smtClean="0">
                <a:solidFill>
                  <a:prstClr val="black"/>
                </a:solidFill>
              </a:rPr>
              <a:pPr fontAlgn="base">
                <a:spcBef>
                  <a:spcPct val="0"/>
                </a:spcBef>
                <a:spcAft>
                  <a:spcPct val="0"/>
                </a:spcAft>
                <a:defRPr/>
              </a:pPr>
              <a:t>59</a:t>
            </a:fld>
            <a:endParaRPr lang="en-US" dirty="0">
              <a:solidFill>
                <a:prstClr val="black"/>
              </a:solidFill>
            </a:endParaRPr>
          </a:p>
        </p:txBody>
      </p:sp>
    </p:spTree>
    <p:extLst>
      <p:ext uri="{BB962C8B-B14F-4D97-AF65-F5344CB8AC3E}">
        <p14:creationId xmlns:p14="http://schemas.microsoft.com/office/powerpoint/2010/main" val="12631089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accent6">
                    <a:lumMod val="50000"/>
                  </a:schemeClr>
                </a:solidFill>
              </a:rPr>
              <a:t>IMPLEMENT SESSION 5. </a:t>
            </a:r>
            <a:r>
              <a:rPr lang="en-US" sz="1200" b="1" dirty="0">
                <a:solidFill>
                  <a:schemeClr val="tx2"/>
                </a:solidFill>
              </a:rPr>
              <a:t>BUSINESS</a:t>
            </a:r>
            <a:r>
              <a:rPr lang="en-US" sz="1200" b="1" baseline="0" dirty="0">
                <a:solidFill>
                  <a:schemeClr val="tx2"/>
                </a:solidFill>
              </a:rPr>
              <a:t> MATH</a:t>
            </a:r>
            <a:endParaRPr lang="en-US" sz="1200" b="1" dirty="0"/>
          </a:p>
          <a:p>
            <a:endParaRPr lang="en-US" sz="1200" b="1" dirty="0"/>
          </a:p>
          <a:p>
            <a:pPr marL="228600" indent="-228600">
              <a:buFont typeface="+mj-lt"/>
              <a:buAutoNum type="arabicPeriod"/>
            </a:pPr>
            <a:r>
              <a:rPr lang="en-US" sz="1200" b="1" dirty="0"/>
              <a:t>REVIEW</a:t>
            </a:r>
            <a:r>
              <a:rPr lang="en-US" sz="1200" dirty="0"/>
              <a:t> the</a:t>
            </a:r>
            <a:r>
              <a:rPr lang="en-US" sz="1200" baseline="0" dirty="0"/>
              <a:t> focus of the session.</a:t>
            </a:r>
          </a:p>
          <a:p>
            <a:pPr lvl="1"/>
            <a:r>
              <a:rPr lang="en-US" sz="1200" b="0" dirty="0">
                <a:solidFill>
                  <a:schemeClr val="accent2">
                    <a:lumMod val="75000"/>
                  </a:schemeClr>
                </a:solidFill>
              </a:rPr>
              <a:t>During this session, your focus is on:</a:t>
            </a:r>
          </a:p>
          <a:p>
            <a:pPr marL="628650" lvl="1" indent="-171450">
              <a:spcAft>
                <a:spcPts val="600"/>
              </a:spcAft>
              <a:buFont typeface="Arial" panose="020B0604020202020204" pitchFamily="34" charset="0"/>
              <a:buChar char="•"/>
            </a:pPr>
            <a:r>
              <a:rPr lang="en-US" sz="1200" b="0" dirty="0">
                <a:solidFill>
                  <a:schemeClr val="accent4">
                    <a:lumMod val="50000"/>
                  </a:schemeClr>
                </a:solidFill>
              </a:rPr>
              <a:t>Using your price list.</a:t>
            </a:r>
          </a:p>
          <a:p>
            <a:pPr marL="628650" lvl="1" indent="-171450">
              <a:spcAft>
                <a:spcPts val="600"/>
              </a:spcAft>
              <a:buFont typeface="Arial" panose="020B0604020202020204" pitchFamily="34" charset="0"/>
              <a:buChar char="•"/>
            </a:pPr>
            <a:r>
              <a:rPr lang="en-US" sz="1200" b="0" dirty="0">
                <a:solidFill>
                  <a:schemeClr val="accent4">
                    <a:lumMod val="50000"/>
                  </a:schemeClr>
                </a:solidFill>
              </a:rPr>
              <a:t>Practicing business and sales calculation.</a:t>
            </a:r>
          </a:p>
          <a:p>
            <a:endParaRPr lang="en-US" sz="1200" dirty="0"/>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140120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latin typeface="+mn-lt"/>
                <a:ea typeface="+mn-ea"/>
                <a:cs typeface="+mn-cs"/>
              </a:rPr>
              <a:t>IMPLEMENT A REVIEW OF THE SESSIONS FROM THE PREVIOUS DAY</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ASK </a:t>
            </a:r>
            <a:r>
              <a:rPr lang="en-US" sz="1200" b="0" kern="1200" dirty="0">
                <a:solidFill>
                  <a:schemeClr val="tx1"/>
                </a:solidFill>
                <a:latin typeface="+mn-lt"/>
                <a:ea typeface="+mn-ea"/>
                <a:cs typeface="+mn-cs"/>
              </a:rPr>
              <a:t>the question.  </a:t>
            </a:r>
            <a:r>
              <a:rPr lang="en-US" sz="1200" b="1" kern="1200" dirty="0">
                <a:solidFill>
                  <a:schemeClr val="tx1"/>
                </a:solidFill>
                <a:latin typeface="+mn-lt"/>
                <a:ea typeface="+mn-ea"/>
                <a:cs typeface="+mn-cs"/>
              </a:rPr>
              <a:t>GET</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several answers.</a:t>
            </a:r>
          </a:p>
          <a:p>
            <a:pPr marL="22860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REVEAL</a:t>
            </a:r>
            <a:r>
              <a:rPr lang="en-US" sz="1200" b="0" kern="1200" baseline="0" dirty="0">
                <a:solidFill>
                  <a:schemeClr val="tx1"/>
                </a:solidFill>
                <a:latin typeface="+mn-lt"/>
                <a:ea typeface="+mn-ea"/>
                <a:cs typeface="+mn-cs"/>
              </a:rPr>
              <a:t> the ‘correct’ answer = </a:t>
            </a:r>
          </a:p>
          <a:p>
            <a:pPr marL="457200" lvl="1" indent="0">
              <a:buFont typeface="+mj-lt"/>
              <a:buNone/>
            </a:pPr>
            <a:r>
              <a:rPr lang="en-US" sz="1200" b="0" i="1" kern="1200" baseline="0" dirty="0">
                <a:solidFill>
                  <a:schemeClr val="tx1"/>
                </a:solidFill>
                <a:latin typeface="+mn-lt"/>
                <a:ea typeface="+mn-ea"/>
                <a:cs typeface="+mn-cs"/>
              </a:rPr>
              <a:t>* </a:t>
            </a:r>
            <a:r>
              <a:rPr lang="en-US" sz="1200" b="0" i="1" dirty="0"/>
              <a:t>Amoxicillin 250</a:t>
            </a:r>
            <a:r>
              <a:rPr lang="en-US" sz="1200" b="0" i="1" baseline="0" dirty="0"/>
              <a:t> mg DT</a:t>
            </a:r>
            <a:r>
              <a:rPr lang="en-US" sz="1200" b="0" i="1" kern="1200" baseline="0" dirty="0">
                <a:solidFill>
                  <a:schemeClr val="tx1"/>
                </a:solidFill>
                <a:latin typeface="+mn-lt"/>
                <a:ea typeface="+mn-ea"/>
                <a:cs typeface="+mn-cs"/>
              </a:rPr>
              <a:t>.</a:t>
            </a:r>
          </a:p>
          <a:p>
            <a:pPr marL="228600" lvl="0" indent="-228600">
              <a:buFont typeface="+mj-lt"/>
              <a:buAutoNum type="arabicPeriod"/>
            </a:pPr>
            <a:endParaRPr lang="en-US" sz="1200" b="0" i="1"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DISCUSS</a:t>
            </a:r>
            <a:r>
              <a:rPr lang="en-US" sz="1200" b="0" kern="1200" baseline="0" dirty="0">
                <a:solidFill>
                  <a:schemeClr val="tx1"/>
                </a:solidFill>
                <a:latin typeface="+mn-lt"/>
                <a:ea typeface="+mn-ea"/>
                <a:cs typeface="+mn-cs"/>
              </a:rPr>
              <a:t> any comments. </a:t>
            </a:r>
          </a:p>
          <a:p>
            <a:endParaRPr lang="en-US" dirty="0"/>
          </a:p>
        </p:txBody>
      </p:sp>
      <p:sp>
        <p:nvSpPr>
          <p:cNvPr id="4" name="Slide Number Placeholder 3"/>
          <p:cNvSpPr>
            <a:spLocks noGrp="1"/>
          </p:cNvSpPr>
          <p:nvPr>
            <p:ph type="sldNum" sz="quarter" idx="10"/>
          </p:nvPr>
        </p:nvSpPr>
        <p:spPr/>
        <p:txBody>
          <a:bodyPr/>
          <a:lstStyle/>
          <a:p>
            <a:fld id="{4551D72A-0C99-40B3-8D4E-F63F50377672}" type="slidenum">
              <a:rPr lang="en-US" smtClean="0"/>
              <a:t>5</a:t>
            </a:fld>
            <a:endParaRPr lang="en-US"/>
          </a:p>
        </p:txBody>
      </p:sp>
    </p:spTree>
    <p:extLst>
      <p:ext uri="{BB962C8B-B14F-4D97-AF65-F5344CB8AC3E}">
        <p14:creationId xmlns:p14="http://schemas.microsoft.com/office/powerpoint/2010/main" val="15966686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chemeClr val="bg1"/>
                </a:solidFill>
              </a:rPr>
              <a:t>PRESENT THE 1</a:t>
            </a:r>
            <a:r>
              <a:rPr lang="en-US" sz="1200" b="1" baseline="30000" dirty="0">
                <a:solidFill>
                  <a:schemeClr val="bg1"/>
                </a:solidFill>
              </a:rPr>
              <a:t>ST</a:t>
            </a:r>
            <a:r>
              <a:rPr lang="en-US" sz="1200" b="1" dirty="0">
                <a:solidFill>
                  <a:schemeClr val="bg1"/>
                </a:solidFill>
              </a:rPr>
              <a:t> RECOMMENDED RETAIL PRICE</a:t>
            </a:r>
            <a:r>
              <a:rPr lang="en-US" sz="1200" b="1" baseline="0" dirty="0">
                <a:solidFill>
                  <a:schemeClr val="bg1"/>
                </a:solidFill>
              </a:rPr>
              <a:t> </a:t>
            </a:r>
            <a:r>
              <a:rPr lang="en-US" sz="1200" b="1" i="0" dirty="0">
                <a:solidFill>
                  <a:schemeClr val="bg1"/>
                </a:solidFill>
              </a:rPr>
              <a:t>STORY</a:t>
            </a:r>
            <a:endParaRPr lang="en-US" sz="1200" b="1" i="0" dirty="0"/>
          </a:p>
          <a:p>
            <a:endParaRPr lang="en-US" sz="1200" b="1" dirty="0"/>
          </a:p>
          <a:p>
            <a:pPr marL="228600" indent="-228600">
              <a:buFont typeface="+mj-lt"/>
              <a:buAutoNum type="arabicPeriod"/>
            </a:pPr>
            <a:r>
              <a:rPr lang="en-US" sz="1200" b="1" dirty="0"/>
              <a:t>INVITE</a:t>
            </a:r>
            <a:r>
              <a:rPr lang="en-US" sz="1200" dirty="0"/>
              <a:t> a volunteer to read the story of Peace.</a:t>
            </a:r>
          </a:p>
          <a:p>
            <a:pPr lvl="1"/>
            <a:r>
              <a:rPr lang="en-US" sz="1200" dirty="0"/>
              <a:t>Briefly</a:t>
            </a:r>
            <a:r>
              <a:rPr lang="en-US" sz="1200" baseline="0" dirty="0"/>
              <a:t> </a:t>
            </a:r>
            <a:r>
              <a:rPr lang="en-US" sz="1200" b="1" baseline="0" dirty="0"/>
              <a:t>ASK</a:t>
            </a:r>
            <a:r>
              <a:rPr lang="en-US" sz="1200" baseline="0" dirty="0"/>
              <a:t>:</a:t>
            </a:r>
          </a:p>
          <a:p>
            <a:pPr marL="628650" lvl="1" indent="-171450">
              <a:buFont typeface="Arial" pitchFamily="34" charset="0"/>
              <a:buChar char="•"/>
            </a:pPr>
            <a:r>
              <a:rPr lang="en-US" sz="1200" baseline="0" dirty="0"/>
              <a:t>At what price is she selling ORS?  </a:t>
            </a:r>
            <a:r>
              <a:rPr lang="en-US" sz="1200" i="1" baseline="0" dirty="0"/>
              <a:t>1500</a:t>
            </a:r>
          </a:p>
          <a:p>
            <a:pPr marL="628650" lvl="1" indent="-171450">
              <a:buFont typeface="Arial" pitchFamily="34" charset="0"/>
              <a:buChar char="•"/>
            </a:pPr>
            <a:r>
              <a:rPr lang="en-US" sz="1200" baseline="0" dirty="0"/>
              <a:t>How many units did she sell in 1 month?  </a:t>
            </a:r>
            <a:r>
              <a:rPr lang="en-US" sz="1200" i="1" baseline="0" dirty="0"/>
              <a:t>[30 units]</a:t>
            </a:r>
          </a:p>
          <a:p>
            <a:pPr marL="628650" lvl="1" indent="-171450">
              <a:buFont typeface="Arial" pitchFamily="34" charset="0"/>
              <a:buChar char="•"/>
            </a:pPr>
            <a:r>
              <a:rPr lang="en-US" sz="1200" i="0" baseline="0" dirty="0"/>
              <a:t>How much did she earn on her ORS sales? </a:t>
            </a:r>
            <a:r>
              <a:rPr lang="en-US" sz="1200" i="1" baseline="0" dirty="0"/>
              <a:t> [ 30 doses x 1500 = 45,000</a:t>
            </a:r>
          </a:p>
          <a:p>
            <a:pPr marL="628650" lvl="1" indent="-171450">
              <a:buFont typeface="Arial" pitchFamily="34" charset="0"/>
              <a:buChar char="•"/>
            </a:pPr>
            <a:endParaRPr lang="en-US" sz="1200" baseline="0" dirty="0"/>
          </a:p>
          <a:p>
            <a:pPr marL="228600" lvl="0" indent="-228600">
              <a:buFont typeface="+mj-lt"/>
              <a:buAutoNum type="arabicPeriod" startAt="2"/>
            </a:pPr>
            <a:r>
              <a:rPr lang="en-US" sz="1200" b="1" baseline="0" dirty="0"/>
              <a:t>GO</a:t>
            </a:r>
            <a:r>
              <a:rPr lang="en-US" sz="1200" baseline="0" dirty="0"/>
              <a:t> to the next story/slide…</a:t>
            </a:r>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61</a:t>
            </a:fld>
            <a:endParaRPr lang="en-US" dirty="0">
              <a:solidFill>
                <a:prstClr val="black"/>
              </a:solidFill>
            </a:endParaRPr>
          </a:p>
        </p:txBody>
      </p:sp>
    </p:spTree>
    <p:extLst>
      <p:ext uri="{BB962C8B-B14F-4D97-AF65-F5344CB8AC3E}">
        <p14:creationId xmlns:p14="http://schemas.microsoft.com/office/powerpoint/2010/main" val="37406545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a:solidFill>
                  <a:schemeClr val="bg1"/>
                </a:solidFill>
              </a:rPr>
              <a:t>PRESENT THE 2</a:t>
            </a:r>
            <a:r>
              <a:rPr lang="en-US" sz="1200" b="1" baseline="30000" dirty="0">
                <a:solidFill>
                  <a:schemeClr val="bg1"/>
                </a:solidFill>
              </a:rPr>
              <a:t>ND</a:t>
            </a:r>
            <a:r>
              <a:rPr lang="en-US" sz="1200" b="1" dirty="0">
                <a:solidFill>
                  <a:schemeClr val="bg1"/>
                </a:solidFill>
              </a:rPr>
              <a:t> STORY</a:t>
            </a:r>
            <a:r>
              <a:rPr lang="en-US" sz="1200" b="1" baseline="0" dirty="0">
                <a:solidFill>
                  <a:schemeClr val="bg1"/>
                </a:solidFill>
              </a:rPr>
              <a:t> ON </a:t>
            </a:r>
            <a:r>
              <a:rPr lang="en-US" sz="1200" b="1" dirty="0">
                <a:solidFill>
                  <a:schemeClr val="bg1"/>
                </a:solidFill>
              </a:rPr>
              <a:t>RECOMMENDED RETAIL PRICE</a:t>
            </a:r>
            <a:endParaRPr lang="en-US" sz="1200" b="1" dirty="0"/>
          </a:p>
          <a:p>
            <a:endParaRPr lang="en-US" sz="1200" b="1" dirty="0"/>
          </a:p>
          <a:p>
            <a:pPr marL="228600" indent="-228600">
              <a:buFont typeface="+mj-lt"/>
              <a:buAutoNum type="arabicPeriod"/>
            </a:pPr>
            <a:r>
              <a:rPr lang="en-US" sz="1200" b="1" dirty="0"/>
              <a:t>INVITE</a:t>
            </a:r>
            <a:r>
              <a:rPr lang="en-US" sz="1200" dirty="0"/>
              <a:t> a volunteer to read the story of Agatha.</a:t>
            </a:r>
          </a:p>
          <a:p>
            <a:pPr lvl="1"/>
            <a:r>
              <a:rPr lang="en-US" sz="1200" dirty="0"/>
              <a:t>Briefly</a:t>
            </a:r>
            <a:r>
              <a:rPr lang="en-US" sz="1200" baseline="0" dirty="0"/>
              <a:t> </a:t>
            </a:r>
            <a:r>
              <a:rPr lang="en-US" sz="1200" b="1" baseline="0" dirty="0"/>
              <a:t>ASK</a:t>
            </a:r>
            <a:r>
              <a:rPr lang="en-US" sz="1200" baseline="0" dirty="0"/>
              <a:t>:</a:t>
            </a:r>
          </a:p>
          <a:p>
            <a:pPr marL="628650" lvl="1" indent="-171450">
              <a:buFont typeface="Arial" pitchFamily="34" charset="0"/>
              <a:buChar char="•"/>
            </a:pPr>
            <a:r>
              <a:rPr lang="en-US" sz="1200" baseline="0" dirty="0"/>
              <a:t>At what price is she selling Kit Yamoyo?  </a:t>
            </a:r>
            <a:r>
              <a:rPr lang="en-US" sz="1200" i="1" baseline="0" dirty="0"/>
              <a:t>3500</a:t>
            </a:r>
          </a:p>
          <a:p>
            <a:pPr marL="628650" lvl="1" indent="-171450">
              <a:buFont typeface="Arial" pitchFamily="34" charset="0"/>
              <a:buChar char="•"/>
            </a:pPr>
            <a:r>
              <a:rPr lang="en-US" sz="1200" baseline="0" dirty="0"/>
              <a:t>How many units did she sell in 1 month?  </a:t>
            </a:r>
            <a:r>
              <a:rPr lang="en-US" sz="1200" i="1" baseline="0" dirty="0"/>
              <a:t>[6 doses]</a:t>
            </a:r>
          </a:p>
          <a:p>
            <a:pPr marL="628650" lvl="1" indent="-171450">
              <a:buFont typeface="Arial" pitchFamily="34" charset="0"/>
              <a:buChar char="•"/>
            </a:pPr>
            <a:r>
              <a:rPr lang="en-US" sz="1200" baseline="0" dirty="0"/>
              <a:t>How much did she earn?  </a:t>
            </a:r>
            <a:r>
              <a:rPr lang="en-US" sz="1200" i="1" baseline="0" dirty="0"/>
              <a:t>6 doses x 3500 = 21,000</a:t>
            </a:r>
          </a:p>
          <a:p>
            <a:pPr marL="628650" lvl="1" indent="-171450">
              <a:buFont typeface="Arial" pitchFamily="34" charset="0"/>
              <a:buChar char="•"/>
            </a:pPr>
            <a:endParaRPr lang="en-US" sz="1200" baseline="0" dirty="0"/>
          </a:p>
          <a:p>
            <a:pPr marL="228600" lvl="0" indent="-228600">
              <a:buFont typeface="+mj-lt"/>
              <a:buAutoNum type="arabicPeriod"/>
            </a:pPr>
            <a:r>
              <a:rPr lang="en-US" sz="1200" b="1" baseline="0" dirty="0"/>
              <a:t>GO</a:t>
            </a:r>
            <a:r>
              <a:rPr lang="en-US" sz="1200" baseline="0" dirty="0"/>
              <a:t> to the next slide…</a:t>
            </a:r>
          </a:p>
          <a:p>
            <a:endParaRPr lang="en-US" sz="120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62</a:t>
            </a:fld>
            <a:endParaRPr lang="en-US" dirty="0">
              <a:solidFill>
                <a:prstClr val="black"/>
              </a:solidFill>
            </a:endParaRPr>
          </a:p>
        </p:txBody>
      </p:sp>
    </p:spTree>
    <p:extLst>
      <p:ext uri="{BB962C8B-B14F-4D97-AF65-F5344CB8AC3E}">
        <p14:creationId xmlns:p14="http://schemas.microsoft.com/office/powerpoint/2010/main" val="6348585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solidFill>
                  <a:schemeClr val="bg1"/>
                </a:solidFill>
              </a:rPr>
              <a:t>ANALYZE THE RECOMMENDED RETAIL PRICE STORIES</a:t>
            </a:r>
            <a:endParaRPr lang="en-US" b="1" dirty="0"/>
          </a:p>
          <a:p>
            <a:endParaRPr lang="en-US" b="1" dirty="0"/>
          </a:p>
          <a:p>
            <a:pPr marL="228600" indent="-228600">
              <a:buFont typeface="+mj-lt"/>
              <a:buAutoNum type="arabicPeriod"/>
            </a:pPr>
            <a:r>
              <a:rPr lang="en-US" b="1" dirty="0"/>
              <a:t>ANALYZE</a:t>
            </a:r>
            <a:r>
              <a:rPr lang="en-US" baseline="0" dirty="0"/>
              <a:t> the 2 stories by asking and discussing the questions.</a:t>
            </a:r>
          </a:p>
          <a:p>
            <a:pPr marL="685800" lvl="1" indent="-228600">
              <a:buFont typeface="Arial" panose="020B0604020202020204" pitchFamily="34" charset="0"/>
              <a:buChar char="•"/>
            </a:pPr>
            <a:r>
              <a:rPr lang="en-US" sz="1200" b="0" dirty="0">
                <a:solidFill>
                  <a:schemeClr val="accent2">
                    <a:lumMod val="75000"/>
                  </a:schemeClr>
                </a:solidFill>
              </a:rPr>
              <a:t>Think about the 2 stories and the different outcomes.</a:t>
            </a:r>
          </a:p>
          <a:p>
            <a:pPr marL="685800" lvl="1" indent="-228600">
              <a:buFont typeface="Arial" panose="020B0604020202020204" pitchFamily="34" charset="0"/>
              <a:buChar char="•"/>
            </a:pPr>
            <a:r>
              <a:rPr lang="en-US" sz="1200" b="0" dirty="0"/>
              <a:t>What happened to Agatha?</a:t>
            </a:r>
          </a:p>
          <a:p>
            <a:pPr marL="685800" lvl="1" indent="-228600">
              <a:buFont typeface="Arial" panose="020B0604020202020204" pitchFamily="34" charset="0"/>
              <a:buChar char="•"/>
            </a:pPr>
            <a:r>
              <a:rPr lang="en-US" sz="1200" b="0" dirty="0"/>
              <a:t>What was the difference in earning between Peace and Agatha?</a:t>
            </a:r>
          </a:p>
          <a:p>
            <a:pPr marL="685800" lvl="1" indent="-228600">
              <a:buFont typeface="Arial" panose="020B0604020202020204" pitchFamily="34" charset="0"/>
              <a:buChar char="•"/>
            </a:pPr>
            <a:r>
              <a:rPr lang="en-US" sz="1200" b="0" dirty="0"/>
              <a:t>Who do the customers like and trust more?</a:t>
            </a:r>
          </a:p>
          <a:p>
            <a:pPr marL="685800" lvl="1" indent="-228600">
              <a:buFont typeface="Arial" panose="020B0604020202020204" pitchFamily="34" charset="0"/>
              <a:buChar char="•"/>
            </a:pPr>
            <a:r>
              <a:rPr lang="en-US" sz="1200" b="0" dirty="0"/>
              <a:t>Why is it SMART to charge the recommended retail price?</a:t>
            </a:r>
          </a:p>
          <a:p>
            <a:pPr marL="685800" lvl="1" indent="-228600">
              <a:buFont typeface="Arial" panose="020B0604020202020204" pitchFamily="34" charset="0"/>
              <a:buChar char="•"/>
            </a:pPr>
            <a:endParaRPr lang="en-US" b="0" dirty="0"/>
          </a:p>
          <a:p>
            <a:pPr marL="228600" indent="-228600">
              <a:buFont typeface="+mj-lt"/>
              <a:buAutoNum type="arabicPeriod"/>
            </a:pPr>
            <a:r>
              <a:rPr lang="en-US" b="1" baseline="0" dirty="0"/>
              <a:t>ENCOURAGE</a:t>
            </a:r>
            <a:r>
              <a:rPr lang="en-US" baseline="0" dirty="0"/>
              <a:t> the trainees to only charge the Recommended Retail Price and not be tempted to increase the cost.  In the end they may lose customers and earnings.</a:t>
            </a:r>
          </a:p>
          <a:p>
            <a:pPr marL="228600" indent="-228600">
              <a:buFont typeface="+mj-lt"/>
              <a:buAutoNum type="arabicPeriod"/>
            </a:pPr>
            <a:endParaRPr lang="en-US" baseline="0" dirty="0"/>
          </a:p>
          <a:p>
            <a:pPr marL="228600" indent="-228600" rtl="0" eaLnBrk="1" fontAlgn="auto" latinLnBrk="0" hangingPunct="1">
              <a:buFont typeface="+mj-lt"/>
              <a:buAutoNum type="arabicPeriod"/>
            </a:pPr>
            <a:r>
              <a:rPr lang="en-US" sz="1200" b="1" kern="1200" dirty="0">
                <a:solidFill>
                  <a:schemeClr val="tx1"/>
                </a:solidFill>
                <a:latin typeface="+mn-lt"/>
                <a:ea typeface="+mn-ea"/>
                <a:cs typeface="+mn-cs"/>
              </a:rPr>
              <a:t>PROBE</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for comments.  </a:t>
            </a:r>
            <a:r>
              <a:rPr lang="en-US" sz="1200" b="1" kern="1200" dirty="0">
                <a:solidFill>
                  <a:schemeClr val="tx1"/>
                </a:solidFill>
                <a:latin typeface="+mn-lt"/>
                <a:ea typeface="+mn-ea"/>
                <a:cs typeface="+mn-cs"/>
              </a:rPr>
              <a:t>CLARIFY</a:t>
            </a:r>
            <a:r>
              <a:rPr lang="en-US" sz="1200" kern="1200" baseline="0" dirty="0">
                <a:solidFill>
                  <a:schemeClr val="tx1"/>
                </a:solidFill>
                <a:latin typeface="+mn-lt"/>
                <a:ea typeface="+mn-ea"/>
                <a:cs typeface="+mn-cs"/>
              </a:rPr>
              <a:t> any questions.</a:t>
            </a:r>
          </a:p>
          <a:p>
            <a:pPr marL="228600" indent="-228600" rtl="0" eaLnBrk="1" fontAlgn="auto" latinLnBrk="0" hangingPunct="1">
              <a:buFont typeface="+mj-lt"/>
              <a:buAutoNum type="arabicPeriod"/>
            </a:pPr>
            <a:endParaRPr lang="en-US" sz="1200" kern="1200" dirty="0">
              <a:solidFill>
                <a:schemeClr val="tx1"/>
              </a:solidFill>
              <a:latin typeface="+mn-lt"/>
              <a:ea typeface="+mn-ea"/>
              <a:cs typeface="+mn-cs"/>
            </a:endParaRPr>
          </a:p>
          <a:p>
            <a:pPr marL="228600" indent="-228600" rtl="0" eaLnBrk="1" latinLnBrk="0" hangingPunct="1">
              <a:buFont typeface="+mj-lt"/>
              <a:buAutoNum type="arabicPeriod"/>
            </a:pPr>
            <a:r>
              <a:rPr lang="en-US" sz="1200" b="1" kern="1200" baseline="0" dirty="0">
                <a:solidFill>
                  <a:schemeClr val="tx1"/>
                </a:solidFill>
                <a:latin typeface="+mn-lt"/>
                <a:ea typeface="+mn-ea"/>
                <a:cs typeface="+mn-cs"/>
              </a:rPr>
              <a:t>SUMMARIZE</a:t>
            </a:r>
            <a:r>
              <a:rPr lang="en-US" sz="1200" kern="1200" baseline="0" dirty="0">
                <a:solidFill>
                  <a:schemeClr val="tx1"/>
                </a:solidFill>
                <a:latin typeface="+mn-lt"/>
                <a:ea typeface="+mn-ea"/>
                <a:cs typeface="+mn-cs"/>
              </a:rPr>
              <a:t> the key points from the discussion. </a:t>
            </a:r>
            <a:endParaRPr lang="en-US" dirty="0"/>
          </a:p>
          <a:p>
            <a:endParaRPr lang="en-US"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63</a:t>
            </a:fld>
            <a:endParaRPr lang="en-US" dirty="0">
              <a:solidFill>
                <a:prstClr val="black"/>
              </a:solidFill>
            </a:endParaRPr>
          </a:p>
        </p:txBody>
      </p:sp>
    </p:spTree>
    <p:extLst>
      <p:ext uri="{BB962C8B-B14F-4D97-AF65-F5344CB8AC3E}">
        <p14:creationId xmlns:p14="http://schemas.microsoft.com/office/powerpoint/2010/main" val="401071456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WHAT IS THE VALUE FOR THEM?</a:t>
            </a:r>
          </a:p>
          <a:p>
            <a:endParaRPr lang="en-US" dirty="0"/>
          </a:p>
          <a:p>
            <a:pPr marL="228600" indent="-228600">
              <a:buFont typeface="+mj-lt"/>
              <a:buAutoNum type="arabicPeriod"/>
            </a:pPr>
            <a:r>
              <a:rPr lang="en-US" b="1" baseline="0" dirty="0"/>
              <a:t>REVIEW</a:t>
            </a:r>
            <a:r>
              <a:rPr lang="en-US" baseline="0" dirty="0"/>
              <a:t> the cost/sales situation for ORS-ZINC. </a:t>
            </a:r>
          </a:p>
          <a:p>
            <a:pPr marL="1143000" lvl="2" indent="-228600">
              <a:buFont typeface="Arial" panose="020B0604020202020204" pitchFamily="34" charset="0"/>
              <a:buChar char="•"/>
            </a:pPr>
            <a:r>
              <a:rPr lang="en-US" baseline="0" dirty="0"/>
              <a:t>Profit per sales is UGX 1, 650 vs. UGX 700</a:t>
            </a:r>
          </a:p>
          <a:p>
            <a:pPr marL="1143000" lvl="2" indent="-228600">
              <a:buFont typeface="Arial" panose="020B0604020202020204" pitchFamily="34" charset="0"/>
              <a:buChar char="•"/>
            </a:pPr>
            <a:r>
              <a:rPr lang="en-US" baseline="0" dirty="0"/>
              <a:t>Total sales revenues per 100 cases is UGX 87,500 vs. UGX 105,000 (+20%)</a:t>
            </a:r>
          </a:p>
          <a:p>
            <a:pPr marL="1143000" lvl="2" indent="-228600">
              <a:buFont typeface="Arial" panose="020B0604020202020204" pitchFamily="34" charset="0"/>
              <a:buChar char="•"/>
            </a:pPr>
            <a:r>
              <a:rPr lang="en-US" baseline="0" dirty="0"/>
              <a:t>Total profit per 100 cases of diarrhea is UGX 41,250 vs. UGX 49,000 (19% increase)</a:t>
            </a:r>
          </a:p>
          <a:p>
            <a:pPr marL="1143000" lvl="2" indent="-228600">
              <a:buFont typeface="Arial" panose="020B0604020202020204" pitchFamily="34" charset="0"/>
              <a:buChar char="•"/>
            </a:pPr>
            <a:endParaRPr lang="en-US" baseline="0" dirty="0"/>
          </a:p>
          <a:p>
            <a:pPr marL="228600" indent="-228600">
              <a:buFont typeface="+mj-lt"/>
              <a:buAutoNum type="arabicPeriod"/>
            </a:pPr>
            <a:r>
              <a:rPr lang="en-US" b="1" baseline="0" dirty="0"/>
              <a:t>RELATE</a:t>
            </a:r>
            <a:r>
              <a:rPr lang="en-US" baseline="0" dirty="0"/>
              <a:t> this data to the story about Agatha and Peace.</a:t>
            </a:r>
          </a:p>
          <a:p>
            <a:pPr marL="685800" lvl="1" indent="-228600">
              <a:buFont typeface="Arial" panose="020B0604020202020204" pitchFamily="34" charset="0"/>
              <a:buChar char="•"/>
            </a:pPr>
            <a:r>
              <a:rPr lang="en-US" baseline="0" dirty="0"/>
              <a:t>Situation before 2013 = Agatha.</a:t>
            </a:r>
          </a:p>
          <a:p>
            <a:pPr marL="685800" lvl="1" indent="-228600">
              <a:buFont typeface="Arial" panose="020B0604020202020204" pitchFamily="34" charset="0"/>
              <a:buChar char="•"/>
            </a:pPr>
            <a:r>
              <a:rPr lang="en-US" baseline="0" dirty="0"/>
              <a:t>Situation now 2016 = Peace</a:t>
            </a:r>
          </a:p>
          <a:p>
            <a:pPr marL="685800" lvl="1" indent="-228600">
              <a:buFont typeface="+mj-lt"/>
              <a:buAutoNum type="arabicPeriod"/>
            </a:pPr>
            <a:endParaRPr lang="en-US" baseline="0" dirty="0"/>
          </a:p>
          <a:p>
            <a:pPr marL="228600" lvl="0" indent="-228600">
              <a:buFont typeface="+mj-lt"/>
              <a:buAutoNum type="arabicPeriod"/>
            </a:pPr>
            <a:r>
              <a:rPr lang="en-US" b="1" dirty="0"/>
              <a:t>DISCUSS</a:t>
            </a:r>
            <a:r>
              <a:rPr lang="en-US" dirty="0"/>
              <a:t> the</a:t>
            </a:r>
            <a:r>
              <a:rPr lang="en-US" baseline="0" dirty="0"/>
              <a:t> reality of the sales situation and value of lower price and volume = better service to the community and better business for the drug seller.</a:t>
            </a:r>
            <a:endParaRPr lang="en-US" dirty="0"/>
          </a:p>
        </p:txBody>
      </p:sp>
      <p:sp>
        <p:nvSpPr>
          <p:cNvPr id="4" name="Slide Number Placeholder 3"/>
          <p:cNvSpPr>
            <a:spLocks noGrp="1"/>
          </p:cNvSpPr>
          <p:nvPr>
            <p:ph type="sldNum" sz="quarter" idx="10"/>
          </p:nvPr>
        </p:nvSpPr>
        <p:spPr/>
        <p:txBody>
          <a:bodyPr/>
          <a:lstStyle/>
          <a:p>
            <a:fld id="{13FD7D7E-8D0B-4C0F-AF55-866615E1F432}"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32374162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ENCOURAGE</a:t>
            </a:r>
            <a:r>
              <a:rPr lang="en-US" dirty="0"/>
              <a:t> and </a:t>
            </a:r>
            <a:r>
              <a:rPr lang="en-US" b="1" dirty="0"/>
              <a:t>MOTIVATE</a:t>
            </a:r>
            <a:r>
              <a:rPr lang="en-US" dirty="0"/>
              <a:t> the trainees!</a:t>
            </a: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5EED58-F272-4130-8281-533CCBC6F2D6}" type="slidenum">
              <a:rPr lang="en-US" smtClean="0">
                <a:solidFill>
                  <a:prstClr val="black"/>
                </a:solidFill>
              </a:rPr>
              <a:pPr fontAlgn="base">
                <a:spcBef>
                  <a:spcPct val="0"/>
                </a:spcBef>
                <a:spcAft>
                  <a:spcPct val="0"/>
                </a:spcAft>
                <a:defRPr/>
              </a:pPr>
              <a:t>65</a:t>
            </a:fld>
            <a:endParaRPr lang="en-US" dirty="0">
              <a:solidFill>
                <a:prstClr val="black"/>
              </a:solidFill>
            </a:endParaRPr>
          </a:p>
        </p:txBody>
      </p:sp>
    </p:spTree>
    <p:extLst>
      <p:ext uri="{BB962C8B-B14F-4D97-AF65-F5344CB8AC3E}">
        <p14:creationId xmlns:p14="http://schemas.microsoft.com/office/powerpoint/2010/main" val="269107156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0" indent="0">
              <a:buFont typeface="+mj-lt"/>
              <a:buNone/>
            </a:pPr>
            <a:r>
              <a:rPr lang="en-US" b="1" dirty="0">
                <a:solidFill>
                  <a:schemeClr val="bg1"/>
                </a:solidFill>
                <a:latin typeface="+mn-lt"/>
              </a:rPr>
              <a:t>PRACTICE CALCULATING PROFIT</a:t>
            </a:r>
          </a:p>
          <a:p>
            <a:pPr marL="228600" lvl="0" indent="-228600">
              <a:buFont typeface="+mj-lt"/>
              <a:buAutoNum type="arabicPeriod"/>
            </a:pPr>
            <a:r>
              <a:rPr lang="en-US" sz="1200" b="1" i="1" kern="1200" dirty="0">
                <a:solidFill>
                  <a:schemeClr val="tx1"/>
                </a:solidFill>
                <a:effectLst/>
                <a:latin typeface="+mn-lt"/>
                <a:ea typeface="+mn-ea"/>
                <a:cs typeface="+mn-cs"/>
              </a:rPr>
              <a:t>SAY:</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All good business people know how much profit they are making.  </a:t>
            </a:r>
          </a:p>
          <a:p>
            <a:endParaRPr lang="en-US" sz="1200" kern="1200" dirty="0">
              <a:solidFill>
                <a:schemeClr val="tx1"/>
              </a:solidFill>
              <a:effectLst/>
              <a:latin typeface="+mn-lt"/>
              <a:ea typeface="+mn-ea"/>
              <a:cs typeface="+mn-cs"/>
            </a:endParaRPr>
          </a:p>
          <a:p>
            <a:pPr marL="228600" marR="0" indent="-228600" algn="l" defTabSz="457200" rtl="0" eaLnBrk="1" fontAlgn="auto" latinLnBrk="0" hangingPunct="1">
              <a:lnSpc>
                <a:spcPct val="100000"/>
              </a:lnSpc>
              <a:spcBef>
                <a:spcPts val="0"/>
              </a:spcBef>
              <a:spcAft>
                <a:spcPts val="0"/>
              </a:spcAft>
              <a:buClrTx/>
              <a:buSzTx/>
              <a:buFont typeface="+mj-lt"/>
              <a:buAutoNum type="arabicPeriod" startAt="2"/>
              <a:tabLst/>
              <a:defRPr/>
            </a:pPr>
            <a:r>
              <a:rPr lang="en-GB" b="1" i="1" dirty="0"/>
              <a:t>GIVE</a:t>
            </a:r>
            <a:r>
              <a:rPr lang="en-GB" i="1" dirty="0"/>
              <a:t> the following example and let the participants calculate the profit.</a:t>
            </a:r>
          </a:p>
          <a:p>
            <a:pPr marL="457200" lvl="1" indent="0">
              <a:lnSpc>
                <a:spcPct val="120000"/>
              </a:lnSpc>
              <a:spcBef>
                <a:spcPts val="0"/>
              </a:spcBef>
              <a:buNone/>
            </a:pPr>
            <a:r>
              <a:rPr lang="en-US" sz="3500" b="0" dirty="0">
                <a:solidFill>
                  <a:schemeClr val="accent6">
                    <a:lumMod val="50000"/>
                  </a:schemeClr>
                </a:solidFill>
              </a:rPr>
              <a:t>Joyce decides to calculate her profit from the past week.  She started the week by purchasing 70,000</a:t>
            </a:r>
            <a:r>
              <a:rPr lang="en-US" sz="3500" b="0" baseline="0" dirty="0">
                <a:solidFill>
                  <a:schemeClr val="accent6">
                    <a:lumMod val="50000"/>
                  </a:schemeClr>
                </a:solidFill>
              </a:rPr>
              <a:t> UGX</a:t>
            </a:r>
            <a:r>
              <a:rPr lang="en-US" sz="3500" b="0" dirty="0">
                <a:solidFill>
                  <a:schemeClr val="accent6">
                    <a:lumMod val="50000"/>
                  </a:schemeClr>
                </a:solidFill>
              </a:rPr>
              <a:t> of products.  At the end of the week, she had sold them all for 135,000</a:t>
            </a:r>
            <a:r>
              <a:rPr lang="en-US" sz="3500" b="0" baseline="0" dirty="0">
                <a:solidFill>
                  <a:schemeClr val="accent6">
                    <a:lumMod val="50000"/>
                  </a:schemeClr>
                </a:solidFill>
              </a:rPr>
              <a:t> UGX</a:t>
            </a:r>
            <a:r>
              <a:rPr lang="en-US" sz="3500" b="0" dirty="0">
                <a:solidFill>
                  <a:schemeClr val="accent6">
                    <a:lumMod val="50000"/>
                  </a:schemeClr>
                </a:solidFill>
              </a:rPr>
              <a:t>.  Joyce’s profit is:</a:t>
            </a:r>
          </a:p>
          <a:p>
            <a:pPr marL="457200" lvl="1" indent="0">
              <a:lnSpc>
                <a:spcPct val="120000"/>
              </a:lnSpc>
              <a:spcBef>
                <a:spcPts val="0"/>
              </a:spcBef>
              <a:buNone/>
            </a:pPr>
            <a:r>
              <a:rPr lang="en-US" sz="3300" b="0" dirty="0">
                <a:solidFill>
                  <a:schemeClr val="accent2">
                    <a:lumMod val="50000"/>
                  </a:schemeClr>
                </a:solidFill>
              </a:rPr>
              <a:t>a .        135,000</a:t>
            </a:r>
          </a:p>
          <a:p>
            <a:pPr marL="971550" lvl="1" indent="-514350">
              <a:lnSpc>
                <a:spcPct val="120000"/>
              </a:lnSpc>
              <a:spcBef>
                <a:spcPts val="0"/>
              </a:spcBef>
              <a:buAutoNum type="alphaLcPeriod" startAt="2"/>
            </a:pPr>
            <a:r>
              <a:rPr lang="en-US" sz="3300" b="0" dirty="0">
                <a:solidFill>
                  <a:schemeClr val="accent2">
                    <a:lumMod val="50000"/>
                  </a:schemeClr>
                </a:solidFill>
              </a:rPr>
              <a:t>70,000</a:t>
            </a:r>
          </a:p>
          <a:p>
            <a:pPr marL="971550" lvl="1" indent="-514350">
              <a:lnSpc>
                <a:spcPct val="120000"/>
              </a:lnSpc>
              <a:spcBef>
                <a:spcPts val="0"/>
              </a:spcBef>
              <a:buAutoNum type="alphaLcPeriod" startAt="2"/>
            </a:pPr>
            <a:r>
              <a:rPr lang="en-US" sz="3300" b="0" dirty="0">
                <a:solidFill>
                  <a:schemeClr val="accent2">
                    <a:lumMod val="50000"/>
                  </a:schemeClr>
                </a:solidFill>
              </a:rPr>
              <a:t> 65,000</a:t>
            </a:r>
          </a:p>
          <a:p>
            <a:pPr marL="971550" lvl="1" indent="-514350">
              <a:lnSpc>
                <a:spcPct val="120000"/>
              </a:lnSpc>
              <a:spcBef>
                <a:spcPts val="0"/>
              </a:spcBef>
              <a:buAutoNum type="alphaLcPeriod" startAt="2"/>
            </a:pPr>
            <a:r>
              <a:rPr lang="en-US" sz="3300" b="0" dirty="0">
                <a:solidFill>
                  <a:schemeClr val="accent2">
                    <a:lumMod val="50000"/>
                  </a:schemeClr>
                </a:solidFill>
              </a:rPr>
              <a:t>Do not know</a:t>
            </a:r>
          </a:p>
          <a:p>
            <a:pPr lvl="1"/>
            <a:endParaRPr lang="en-US" sz="1200" kern="1200" dirty="0">
              <a:solidFill>
                <a:schemeClr val="tx1"/>
              </a:solidFill>
              <a:effectLst/>
              <a:latin typeface="+mn-lt"/>
              <a:ea typeface="+mn-ea"/>
              <a:cs typeface="+mn-cs"/>
            </a:endParaRPr>
          </a:p>
          <a:p>
            <a:pPr marL="228600" lvl="0" indent="-228600">
              <a:buFont typeface="+mj-lt"/>
              <a:buAutoNum type="arabicPeriod" startAt="3"/>
            </a:pPr>
            <a:r>
              <a:rPr lang="en-US" sz="1200" b="1" kern="1200" dirty="0">
                <a:solidFill>
                  <a:schemeClr val="tx1"/>
                </a:solidFill>
                <a:effectLst/>
                <a:latin typeface="+mn-lt"/>
                <a:ea typeface="+mn-ea"/>
                <a:cs typeface="+mn-cs"/>
              </a:rPr>
              <a:t>ASK</a:t>
            </a:r>
            <a:r>
              <a:rPr lang="en-US" sz="1200" kern="1200" dirty="0">
                <a:solidFill>
                  <a:schemeClr val="tx1"/>
                </a:solidFill>
                <a:effectLst/>
                <a:latin typeface="+mn-lt"/>
                <a:ea typeface="+mn-ea"/>
                <a:cs typeface="+mn-cs"/>
              </a:rPr>
              <a:t> participants to raise their hands for a., then for b., then for c., and then for d.   </a:t>
            </a:r>
          </a:p>
          <a:p>
            <a:pPr marL="228600" lvl="0" indent="-228600">
              <a:buFont typeface="+mj-lt"/>
              <a:buAutoNum type="arabicPeriod" startAt="3"/>
            </a:pPr>
            <a:endParaRPr lang="en-US" sz="1200" kern="1200" dirty="0">
              <a:solidFill>
                <a:schemeClr val="tx1"/>
              </a:solidFill>
              <a:effectLst/>
              <a:latin typeface="+mn-lt"/>
              <a:ea typeface="+mn-ea"/>
              <a:cs typeface="+mn-cs"/>
            </a:endParaRPr>
          </a:p>
          <a:p>
            <a:pPr marL="228600" lvl="0" indent="-228600">
              <a:buFont typeface="+mj-lt"/>
              <a:buAutoNum type="arabicPeriod" startAt="3"/>
            </a:pPr>
            <a:r>
              <a:rPr lang="en-US" sz="1200" b="1" kern="1200" dirty="0">
                <a:solidFill>
                  <a:schemeClr val="tx1"/>
                </a:solidFill>
                <a:effectLst/>
                <a:latin typeface="+mn-lt"/>
                <a:ea typeface="+mn-ea"/>
                <a:cs typeface="+mn-cs"/>
              </a:rPr>
              <a:t>GIVE</a:t>
            </a:r>
            <a:r>
              <a:rPr lang="en-US" sz="1200" kern="1200" dirty="0">
                <a:solidFill>
                  <a:schemeClr val="tx1"/>
                </a:solidFill>
                <a:effectLst/>
                <a:latin typeface="+mn-lt"/>
                <a:ea typeface="+mn-ea"/>
                <a:cs typeface="+mn-cs"/>
              </a:rPr>
              <a:t> the correct answer as </a:t>
            </a:r>
            <a:r>
              <a:rPr lang="en-US" sz="1200" b="1" kern="1200" dirty="0">
                <a:solidFill>
                  <a:schemeClr val="tx1"/>
                </a:solidFill>
                <a:effectLst/>
                <a:latin typeface="+mn-lt"/>
                <a:ea typeface="+mn-ea"/>
                <a:cs typeface="+mn-cs"/>
              </a:rPr>
              <a:t>“d.” Do not know</a:t>
            </a:r>
            <a:r>
              <a:rPr lang="en-US" sz="1200" kern="1200" dirty="0">
                <a:solidFill>
                  <a:schemeClr val="tx1"/>
                </a:solidFill>
                <a:effectLst/>
                <a:latin typeface="+mn-lt"/>
                <a:ea typeface="+mn-ea"/>
                <a:cs typeface="+mn-cs"/>
              </a:rPr>
              <a:t>.  </a:t>
            </a:r>
          </a:p>
          <a:p>
            <a:pPr marL="228600" lvl="0" indent="-228600">
              <a:buFont typeface="+mj-lt"/>
              <a:buAutoNum type="arabicPeriod" startAt="3"/>
            </a:pPr>
            <a:endParaRPr lang="en-US" sz="1200" kern="1200" dirty="0">
              <a:solidFill>
                <a:schemeClr val="tx1"/>
              </a:solidFill>
              <a:effectLst/>
              <a:latin typeface="+mn-lt"/>
              <a:ea typeface="+mn-ea"/>
              <a:cs typeface="+mn-cs"/>
            </a:endParaRPr>
          </a:p>
          <a:p>
            <a:pPr marL="228600" lvl="0" indent="-228600">
              <a:buFont typeface="+mj-lt"/>
              <a:buAutoNum type="arabicPeriod" startAt="3"/>
            </a:pPr>
            <a:r>
              <a:rPr lang="en-US" sz="1200" b="1" kern="1200" dirty="0">
                <a:solidFill>
                  <a:schemeClr val="tx1"/>
                </a:solidFill>
                <a:effectLst/>
                <a:latin typeface="+mn-lt"/>
                <a:ea typeface="+mn-ea"/>
                <a:cs typeface="+mn-cs"/>
              </a:rPr>
              <a:t>ASK: Why is ‘d.’ the correct answer?</a:t>
            </a:r>
            <a:endParaRPr lang="en-US" sz="1200" kern="1200" dirty="0">
              <a:solidFill>
                <a:schemeClr val="tx1"/>
              </a:solidFill>
              <a:effectLst/>
              <a:latin typeface="+mn-lt"/>
              <a:ea typeface="+mn-ea"/>
              <a:cs typeface="+mn-cs"/>
            </a:endParaRPr>
          </a:p>
          <a:p>
            <a:pPr lvl="1"/>
            <a:r>
              <a:rPr lang="en-US" sz="1200" i="1" kern="1200" dirty="0">
                <a:solidFill>
                  <a:schemeClr val="tx1"/>
                </a:solidFill>
                <a:effectLst/>
                <a:latin typeface="+mn-lt"/>
                <a:ea typeface="+mn-ea"/>
                <a:cs typeface="+mn-cs"/>
              </a:rPr>
              <a:t>(We know that </a:t>
            </a:r>
            <a:r>
              <a:rPr lang="en-US" sz="1200" b="1" i="1" kern="1200" dirty="0">
                <a:solidFill>
                  <a:schemeClr val="tx1"/>
                </a:solidFill>
                <a:effectLst/>
                <a:latin typeface="+mn-lt"/>
                <a:ea typeface="+mn-ea"/>
                <a:cs typeface="+mn-cs"/>
              </a:rPr>
              <a:t>Profit = Sales minus Cost of Products minus OTHER BUSINESS COSTS</a:t>
            </a:r>
            <a:r>
              <a:rPr lang="en-US" sz="1200" i="1" kern="1200" dirty="0">
                <a:solidFill>
                  <a:schemeClr val="tx1"/>
                </a:solidFill>
                <a:effectLst/>
                <a:latin typeface="+mn-lt"/>
                <a:ea typeface="+mn-ea"/>
                <a:cs typeface="+mn-cs"/>
              </a:rPr>
              <a:t>.  We do not know that amount of other costs that Joyce had to run her business.)</a:t>
            </a:r>
          </a:p>
          <a:p>
            <a:pPr lvl="1"/>
            <a:endParaRPr lang="en-US" sz="1200" i="1" kern="1200" dirty="0">
              <a:solidFill>
                <a:schemeClr val="tx1"/>
              </a:solidFill>
              <a:effectLst/>
              <a:latin typeface="+mn-lt"/>
              <a:ea typeface="+mn-ea"/>
              <a:cs typeface="+mn-cs"/>
            </a:endParaRPr>
          </a:p>
          <a:p>
            <a:pPr marL="228600" indent="-228600">
              <a:buFont typeface="+mj-lt"/>
              <a:buAutoNum type="arabicPeriod" startAt="6"/>
            </a:pPr>
            <a:r>
              <a:rPr lang="en-US" sz="1200" b="1" i="0" kern="1200" dirty="0">
                <a:solidFill>
                  <a:schemeClr val="tx1"/>
                </a:solidFill>
                <a:effectLst/>
                <a:latin typeface="+mn-lt"/>
                <a:ea typeface="+mn-ea"/>
                <a:cs typeface="+mn-cs"/>
              </a:rPr>
              <a:t>CLARIFY</a:t>
            </a:r>
            <a:r>
              <a:rPr lang="en-US" sz="1200" i="0" kern="1200" dirty="0">
                <a:solidFill>
                  <a:schemeClr val="tx1"/>
                </a:solidFill>
                <a:effectLst/>
                <a:latin typeface="+mn-lt"/>
                <a:ea typeface="+mn-ea"/>
                <a:cs typeface="+mn-cs"/>
              </a:rPr>
              <a:t> questions.</a:t>
            </a:r>
          </a:p>
          <a:p>
            <a:r>
              <a:rPr lang="en-US" sz="1200" kern="1200" dirty="0">
                <a:solidFill>
                  <a:schemeClr val="tx1"/>
                </a:solidFill>
                <a:effectLst/>
                <a:latin typeface="+mn-lt"/>
                <a:ea typeface="+mn-ea"/>
                <a:cs typeface="+mn-cs"/>
              </a:rPr>
              <a:t> </a:t>
            </a:r>
          </a:p>
          <a:p>
            <a:pPr marL="228600" indent="-228600">
              <a:buFont typeface="+mj-lt"/>
              <a:buAutoNum type="arabicPeriod"/>
            </a:pPr>
            <a:endParaRPr lang="en-US"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40522367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mj-lt"/>
              <a:buNone/>
            </a:pPr>
            <a:r>
              <a:rPr lang="en-US" sz="1200" b="1" dirty="0">
                <a:solidFill>
                  <a:srgbClr val="007434"/>
                </a:solidFill>
                <a:latin typeface="+mn-lt"/>
              </a:rPr>
              <a:t>CALCULATING PROFIT</a:t>
            </a:r>
          </a:p>
          <a:p>
            <a:pPr marL="0" indent="0">
              <a:buFont typeface="+mj-lt"/>
              <a:buNone/>
            </a:pPr>
            <a:endParaRPr lang="en-GB" b="1" i="0" dirty="0"/>
          </a:p>
          <a:p>
            <a:pPr marL="228600" indent="-228600">
              <a:buFont typeface="+mj-lt"/>
              <a:buAutoNum type="arabicPeriod"/>
            </a:pPr>
            <a:r>
              <a:rPr lang="en-GB" b="1" i="0" dirty="0"/>
              <a:t>GIVE</a:t>
            </a:r>
            <a:r>
              <a:rPr lang="en-GB" i="0" dirty="0"/>
              <a:t> the following example and let the participants calculate the profit.</a:t>
            </a:r>
          </a:p>
          <a:p>
            <a:pPr marL="228600" indent="-228600">
              <a:buFont typeface="+mj-lt"/>
              <a:buAutoNum type="arabicPeriod"/>
            </a:pPr>
            <a:endParaRPr lang="en-GB" i="0" dirty="0"/>
          </a:p>
          <a:p>
            <a:pPr marL="228600" indent="-228600">
              <a:buFont typeface="+mj-lt"/>
              <a:buAutoNum type="arabicPeriod"/>
            </a:pPr>
            <a:r>
              <a:rPr lang="en-GB" b="1" i="0" baseline="0" dirty="0"/>
              <a:t>INVITE</a:t>
            </a:r>
            <a:r>
              <a:rPr lang="en-GB" i="0" baseline="0" dirty="0"/>
              <a:t> a trainee to give the answer.  </a:t>
            </a:r>
          </a:p>
          <a:p>
            <a:pPr marL="457200" lvl="1" indent="0">
              <a:buFont typeface="+mj-lt"/>
              <a:buNone/>
            </a:pPr>
            <a:r>
              <a:rPr lang="en-GB" i="0" baseline="0" dirty="0"/>
              <a:t>1350,000 minus 110,000 (70,000 + 20,000 + 8,000)  = K20</a:t>
            </a:r>
          </a:p>
          <a:p>
            <a:pPr marL="457200" lvl="1" indent="0">
              <a:buFont typeface="+mj-lt"/>
              <a:buNone/>
            </a:pPr>
            <a:endParaRPr lang="en-GB" i="0" baseline="0" dirty="0"/>
          </a:p>
          <a:p>
            <a:pPr marL="228600" indent="-228600">
              <a:buFont typeface="+mj-lt"/>
              <a:buAutoNum type="arabicPeriod"/>
            </a:pPr>
            <a:r>
              <a:rPr lang="en-GB" b="1" i="0" baseline="0" dirty="0"/>
              <a:t>CLARIFY</a:t>
            </a:r>
            <a:r>
              <a:rPr lang="en-GB" i="0" baseline="0" dirty="0"/>
              <a:t> any questions.</a:t>
            </a:r>
            <a:endParaRPr lang="en-US" i="0" baseline="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38461080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a:solidFill>
                  <a:schemeClr val="bg1"/>
                </a:solidFill>
                <a:latin typeface="+mn-lt"/>
              </a:rPr>
              <a:t>MAXIMIZE PROFIT</a:t>
            </a:r>
            <a:endParaRPr lang="en-GB" b="1" dirty="0"/>
          </a:p>
          <a:p>
            <a:pPr marL="228600" lvl="0" indent="-228600">
              <a:buFont typeface="+mj-lt"/>
              <a:buAutoNum type="arabicPeriod"/>
            </a:pPr>
            <a:r>
              <a:rPr lang="en-GB" b="1" dirty="0"/>
              <a:t>DISCUSS how to maximize profits.  </a:t>
            </a:r>
            <a:r>
              <a:rPr lang="en-GB" b="1" i="1" dirty="0"/>
              <a:t>SAY:</a:t>
            </a:r>
            <a:endParaRPr lang="en-US" dirty="0"/>
          </a:p>
          <a:p>
            <a:pPr lvl="1"/>
            <a:r>
              <a:rPr lang="en-GB" dirty="0"/>
              <a:t>Looking at the information in the example and your calculations,</a:t>
            </a:r>
            <a:endParaRPr lang="en-US" dirty="0"/>
          </a:p>
          <a:p>
            <a:pPr lvl="1"/>
            <a:r>
              <a:rPr lang="en-GB" b="1" dirty="0"/>
              <a:t>How can you increase your profit </a:t>
            </a:r>
            <a:r>
              <a:rPr lang="en-GB" b="1" u="sng" dirty="0"/>
              <a:t>with the same amount</a:t>
            </a:r>
            <a:r>
              <a:rPr lang="en-GB" b="1" dirty="0"/>
              <a:t> of Total Sales?</a:t>
            </a:r>
            <a:endParaRPr lang="en-US" dirty="0"/>
          </a:p>
          <a:p>
            <a:pPr lvl="1"/>
            <a:r>
              <a:rPr lang="en-GB" i="1" dirty="0"/>
              <a:t>[Pay off the loan, control transportation and communication costs, etc.]</a:t>
            </a:r>
            <a:endParaRPr lang="en-US" dirty="0"/>
          </a:p>
          <a:p>
            <a:r>
              <a:rPr lang="en-GB" dirty="0"/>
              <a:t> </a:t>
            </a:r>
            <a:endParaRPr lang="en-US" dirty="0"/>
          </a:p>
          <a:p>
            <a:pPr marL="228600" lvl="0" indent="-228600">
              <a:buFont typeface="+mj-lt"/>
              <a:buAutoNum type="arabicPeriod" startAt="2"/>
            </a:pPr>
            <a:r>
              <a:rPr lang="en-GB" b="1" dirty="0"/>
              <a:t>ASK for other ideas…</a:t>
            </a:r>
          </a:p>
          <a:p>
            <a:pPr marL="228600" lvl="0" indent="-228600">
              <a:buFont typeface="+mj-lt"/>
              <a:buAutoNum type="arabicPeriod" startAt="2"/>
            </a:pPr>
            <a:endParaRPr lang="en-GB" b="1" dirty="0"/>
          </a:p>
          <a:p>
            <a:pPr marL="228600" lvl="0" indent="-228600">
              <a:buFont typeface="+mj-lt"/>
              <a:buAutoNum type="arabicPeriod" startAt="2"/>
            </a:pPr>
            <a:r>
              <a:rPr lang="en-GB" b="1" dirty="0"/>
              <a:t>CLARIFY any questions.</a:t>
            </a:r>
            <a:endParaRPr lang="en-US" sz="1100" dirty="0"/>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68</a:t>
            </a:fld>
            <a:endParaRPr lang="en-US">
              <a:solidFill>
                <a:prstClr val="black"/>
              </a:solidFill>
            </a:endParaRPr>
          </a:p>
        </p:txBody>
      </p:sp>
    </p:spTree>
    <p:extLst>
      <p:ext uri="{BB962C8B-B14F-4D97-AF65-F5344CB8AC3E}">
        <p14:creationId xmlns:p14="http://schemas.microsoft.com/office/powerpoint/2010/main" val="13872497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ENCOURAGE</a:t>
            </a:r>
            <a:r>
              <a:rPr lang="en-US" dirty="0"/>
              <a:t> and </a:t>
            </a:r>
            <a:r>
              <a:rPr lang="en-US" b="1" dirty="0"/>
              <a:t>MOTIVATE</a:t>
            </a:r>
            <a:r>
              <a:rPr lang="en-US" dirty="0"/>
              <a:t> the trainees!</a:t>
            </a:r>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5EED58-F272-4130-8281-533CCBC6F2D6}" type="slidenum">
              <a:rPr lang="en-US" smtClean="0">
                <a:solidFill>
                  <a:prstClr val="black"/>
                </a:solidFill>
              </a:rPr>
              <a:pPr fontAlgn="base">
                <a:spcBef>
                  <a:spcPct val="0"/>
                </a:spcBef>
                <a:spcAft>
                  <a:spcPct val="0"/>
                </a:spcAft>
                <a:defRPr/>
              </a:pPr>
              <a:t>69</a:t>
            </a:fld>
            <a:endParaRPr lang="en-US" dirty="0">
              <a:solidFill>
                <a:prstClr val="black"/>
              </a:solidFill>
            </a:endParaRPr>
          </a:p>
        </p:txBody>
      </p:sp>
    </p:spTree>
    <p:extLst>
      <p:ext uri="{BB962C8B-B14F-4D97-AF65-F5344CB8AC3E}">
        <p14:creationId xmlns:p14="http://schemas.microsoft.com/office/powerpoint/2010/main" val="34387459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SESSION 5. COMMUNICATION SKILLS FOR SICK CHILD ASSESSMENT</a:t>
            </a:r>
            <a:endParaRPr lang="en-US" sz="1200" dirty="0">
              <a:latin typeface="Calibri" panose="020F0502020204030204" pitchFamily="34" charset="0"/>
            </a:endParaRPr>
          </a:p>
          <a:p>
            <a:endParaRPr lang="en-US" sz="1200" b="0" dirty="0">
              <a:solidFill>
                <a:schemeClr val="accent2">
                  <a:lumMod val="75000"/>
                </a:schemeClr>
              </a:solidFill>
              <a:latin typeface="Calibri" panose="020F0502020204030204" pitchFamily="34" charset="0"/>
            </a:endParaRPr>
          </a:p>
          <a:p>
            <a:pPr marL="228600" indent="-228600">
              <a:buFont typeface="+mj-lt"/>
              <a:buAutoNum type="arabicPeriod"/>
            </a:pPr>
            <a:r>
              <a:rPr lang="en-US" sz="1200" b="1" dirty="0">
                <a:solidFill>
                  <a:schemeClr val="accent2">
                    <a:lumMod val="75000"/>
                  </a:schemeClr>
                </a:solidFill>
                <a:latin typeface="Calibri" panose="020F0502020204030204" pitchFamily="34" charset="0"/>
              </a:rPr>
              <a:t>ANNOUNCE</a:t>
            </a:r>
            <a:r>
              <a:rPr lang="en-US" sz="1200" b="0" dirty="0">
                <a:solidFill>
                  <a:schemeClr val="accent2">
                    <a:lumMod val="75000"/>
                  </a:schemeClr>
                </a:solidFill>
                <a:latin typeface="Calibri" panose="020F0502020204030204" pitchFamily="34" charset="0"/>
              </a:rPr>
              <a:t>: During this session, your focus is to:</a:t>
            </a:r>
            <a:endParaRPr lang="en-US" sz="1200" b="0" dirty="0">
              <a:solidFill>
                <a:schemeClr val="tx2"/>
              </a:solidFill>
              <a:latin typeface="Calibri" panose="020F0502020204030204" pitchFamily="34" charset="0"/>
            </a:endParaRPr>
          </a:p>
          <a:p>
            <a:pPr marL="628650" lvl="1" indent="-171450" defTabSz="457177">
              <a:spcAft>
                <a:spcPts val="601"/>
              </a:spcAft>
              <a:buFont typeface="Arial" panose="020B0604020202020204" pitchFamily="34" charset="0"/>
              <a:buChar char="•"/>
            </a:pPr>
            <a:r>
              <a:rPr lang="en-US" sz="1200" b="0" dirty="0">
                <a:solidFill>
                  <a:srgbClr val="1A3260"/>
                </a:solidFill>
                <a:latin typeface="Calibri" panose="020F0502020204030204" pitchFamily="34" charset="0"/>
              </a:rPr>
              <a:t>Identify communication skills for patient assessments</a:t>
            </a:r>
          </a:p>
          <a:p>
            <a:pPr marL="628650" lvl="1" indent="-171450" defTabSz="457177">
              <a:spcAft>
                <a:spcPts val="601"/>
              </a:spcAft>
              <a:buFont typeface="Arial" panose="020B0604020202020204" pitchFamily="34" charset="0"/>
              <a:buChar char="•"/>
            </a:pPr>
            <a:r>
              <a:rPr lang="en-US" sz="1200" b="0" dirty="0">
                <a:solidFill>
                  <a:srgbClr val="1A3260"/>
                </a:solidFill>
                <a:latin typeface="Calibri" panose="020F0502020204030204" pitchFamily="34" charset="0"/>
              </a:rPr>
              <a:t>Practice assessing a sick child</a:t>
            </a:r>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70</a:t>
            </a:fld>
            <a:endParaRPr lang="en-US">
              <a:solidFill>
                <a:prstClr val="black"/>
              </a:solidFill>
            </a:endParaRPr>
          </a:p>
        </p:txBody>
      </p:sp>
    </p:spTree>
    <p:extLst>
      <p:ext uri="{BB962C8B-B14F-4D97-AF65-F5344CB8AC3E}">
        <p14:creationId xmlns:p14="http://schemas.microsoft.com/office/powerpoint/2010/main" val="4085037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pPr lvl="0"/>
            <a:r>
              <a:rPr lang="en-US" sz="1200" b="1" kern="1200" dirty="0">
                <a:solidFill>
                  <a:schemeClr val="tx1"/>
                </a:solidFill>
                <a:latin typeface="+mn-lt"/>
                <a:ea typeface="+mn-ea"/>
                <a:cs typeface="+mn-cs"/>
              </a:rPr>
              <a:t>IMPLEMENT A REVIEW OF THE SESSIONS FROM THE PREVIOUS DAY</a:t>
            </a:r>
            <a:r>
              <a:rPr lang="en-US" sz="1200" kern="1200" dirty="0">
                <a:solidFill>
                  <a:schemeClr val="tx1"/>
                </a:solidFill>
                <a:latin typeface="+mn-lt"/>
                <a:ea typeface="+mn-ea"/>
                <a:cs typeface="+mn-cs"/>
              </a:rPr>
              <a:t>.  </a:t>
            </a:r>
          </a:p>
          <a:p>
            <a:pPr lvl="0"/>
            <a:endParaRPr lang="en-US" sz="1200"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ASK </a:t>
            </a:r>
            <a:r>
              <a:rPr lang="en-US" sz="1200" b="0" kern="1200" dirty="0">
                <a:solidFill>
                  <a:schemeClr val="tx1"/>
                </a:solidFill>
                <a:latin typeface="+mn-lt"/>
                <a:ea typeface="+mn-ea"/>
                <a:cs typeface="+mn-cs"/>
              </a:rPr>
              <a:t>the question.  </a:t>
            </a:r>
          </a:p>
          <a:p>
            <a:pPr marL="228600" indent="-228600">
              <a:buFont typeface="+mj-lt"/>
              <a:buAutoNum type="arabicPeriod"/>
            </a:pPr>
            <a:endParaRPr lang="en-US" sz="1200" b="0"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GET</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several answers.</a:t>
            </a:r>
          </a:p>
          <a:p>
            <a:pPr marL="22860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REVEAL</a:t>
            </a:r>
            <a:r>
              <a:rPr lang="en-US" sz="1200" b="0" kern="1200" baseline="0" dirty="0">
                <a:solidFill>
                  <a:schemeClr val="tx1"/>
                </a:solidFill>
                <a:latin typeface="+mn-lt"/>
                <a:ea typeface="+mn-ea"/>
                <a:cs typeface="+mn-cs"/>
              </a:rPr>
              <a:t> the ‘correct’ answer = </a:t>
            </a:r>
          </a:p>
          <a:p>
            <a:pPr marL="685800" lvl="1" indent="-228600">
              <a:buFont typeface="Arial" panose="020B0604020202020204" pitchFamily="34" charset="0"/>
              <a:buChar char="•"/>
            </a:pPr>
            <a:r>
              <a:rPr lang="en-US" sz="1200" b="0" i="1" kern="1200" baseline="0" dirty="0">
                <a:solidFill>
                  <a:schemeClr val="tx1"/>
                </a:solidFill>
                <a:latin typeface="+mn-lt"/>
                <a:ea typeface="+mn-ea"/>
                <a:cs typeface="+mn-cs"/>
              </a:rPr>
              <a:t>* Treat with Amoxicillin 250 mg DT and </a:t>
            </a:r>
          </a:p>
          <a:p>
            <a:pPr marL="685800" lvl="1" indent="-228600">
              <a:buFont typeface="Arial" panose="020B0604020202020204" pitchFamily="34" charset="0"/>
              <a:buChar char="•"/>
            </a:pPr>
            <a:r>
              <a:rPr lang="en-US" sz="1200" b="0" i="1" kern="1200" baseline="0" dirty="0">
                <a:solidFill>
                  <a:schemeClr val="tx1"/>
                </a:solidFill>
                <a:latin typeface="+mn-lt"/>
                <a:ea typeface="+mn-ea"/>
                <a:cs typeface="+mn-cs"/>
              </a:rPr>
              <a:t>* Refer because chest in-drawing is a sign of severe danger that needs more treatment </a:t>
            </a:r>
          </a:p>
          <a:p>
            <a:pPr marL="685800" lvl="1" indent="-228600">
              <a:buFont typeface="Arial" panose="020B0604020202020204" pitchFamily="34" charset="0"/>
              <a:buChar char="•"/>
            </a:pPr>
            <a:endParaRPr lang="en-US" sz="1200" b="0" i="1"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DISCUSS</a:t>
            </a:r>
            <a:r>
              <a:rPr lang="en-US" sz="1200" b="0" kern="1200" baseline="0" dirty="0">
                <a:solidFill>
                  <a:schemeClr val="tx1"/>
                </a:solidFill>
                <a:latin typeface="+mn-lt"/>
                <a:ea typeface="+mn-ea"/>
                <a:cs typeface="+mn-cs"/>
              </a:rPr>
              <a:t> any comments. </a:t>
            </a:r>
          </a:p>
          <a:p>
            <a:pPr marL="228600" lvl="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CLARIFY</a:t>
            </a:r>
            <a:r>
              <a:rPr lang="en-US" sz="1200" b="0" kern="1200" baseline="0" dirty="0">
                <a:solidFill>
                  <a:schemeClr val="tx1"/>
                </a:solidFill>
                <a:latin typeface="+mn-lt"/>
                <a:ea typeface="+mn-ea"/>
                <a:cs typeface="+mn-cs"/>
              </a:rPr>
              <a:t> any confusion.</a:t>
            </a:r>
            <a:endParaRPr lang="en-US" sz="1200" b="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23198990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a:latin typeface="Calibri" panose="020F0502020204030204" pitchFamily="34" charset="0"/>
              </a:rPr>
              <a:t>INTRODUCE</a:t>
            </a:r>
            <a:r>
              <a:rPr lang="en-US" baseline="0" dirty="0">
                <a:latin typeface="Calibri" panose="020F0502020204030204" pitchFamily="34" charset="0"/>
              </a:rPr>
              <a:t> </a:t>
            </a:r>
            <a:r>
              <a:rPr lang="en-GB" sz="1200" b="1" dirty="0">
                <a:latin typeface="Calibri" panose="020F0502020204030204" pitchFamily="34" charset="0"/>
              </a:rPr>
              <a:t>SKILLS NEEDED FOR PATIENT ASSESSMENT</a:t>
            </a:r>
            <a:endParaRPr lang="en-US" dirty="0">
              <a:latin typeface="Calibri" panose="020F050202020403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latin typeface="Calibri" panose="020F0502020204030204" pitchFamily="34" charset="0"/>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1" dirty="0">
                <a:latin typeface="Calibri" panose="020F0502020204030204" pitchFamily="34" charset="0"/>
              </a:rPr>
              <a:t>ANNOUNCE</a:t>
            </a:r>
            <a:r>
              <a:rPr lang="en-US" dirty="0">
                <a:latin typeface="Calibri" panose="020F0502020204030204" pitchFamily="34" charset="0"/>
              </a:rPr>
              <a:t>: This session is about getting to know how to ask the caregiver the child’s illness or complaints.</a:t>
            </a:r>
            <a:r>
              <a:rPr lang="en-US" baseline="0" dirty="0">
                <a:latin typeface="Calibri" panose="020F0502020204030204" pitchFamily="34" charset="0"/>
              </a:rPr>
              <a:t>  Using recommended skills will enable y</a:t>
            </a:r>
            <a:r>
              <a:rPr lang="en-US" sz="1200" dirty="0">
                <a:latin typeface="Calibri" panose="020F0502020204030204" pitchFamily="34" charset="0"/>
              </a:rPr>
              <a:t>ou to better communicate with the mother or caregiver and learn about all problems. </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a:latin typeface="Calibri" panose="020F0502020204030204" pitchFamily="34" charset="0"/>
            </a:endParaRPr>
          </a:p>
          <a:p>
            <a:pPr marL="228600" indent="-228600">
              <a:buFont typeface="+mj-lt"/>
              <a:buAutoNum type="arabicPeriod"/>
            </a:pPr>
            <a:r>
              <a:rPr lang="en-US" b="1" dirty="0">
                <a:latin typeface="Calibri" panose="020F0502020204030204" pitchFamily="34" charset="0"/>
              </a:rPr>
              <a:t>PRESENT </a:t>
            </a:r>
            <a:r>
              <a:rPr lang="en-US" b="0" dirty="0">
                <a:latin typeface="Calibri" panose="020F0502020204030204" pitchFamily="34" charset="0"/>
              </a:rPr>
              <a:t>a</a:t>
            </a:r>
            <a:r>
              <a:rPr lang="en-US" b="0" baseline="0" dirty="0">
                <a:latin typeface="Calibri" panose="020F0502020204030204" pitchFamily="34" charset="0"/>
              </a:rPr>
              <a:t> list of recommended communication skills.</a:t>
            </a:r>
          </a:p>
          <a:p>
            <a:pPr marL="685800" lvl="1" indent="-228600">
              <a:buFont typeface="Arial" panose="020B0604020202020204" pitchFamily="34" charset="0"/>
              <a:buChar char="•"/>
            </a:pPr>
            <a:r>
              <a:rPr lang="en-US" b="1" baseline="0" dirty="0">
                <a:latin typeface="Calibri" panose="020F0502020204030204" pitchFamily="34" charset="0"/>
              </a:rPr>
              <a:t>REVEAL</a:t>
            </a:r>
            <a:r>
              <a:rPr lang="en-US" b="0" baseline="0" dirty="0">
                <a:latin typeface="Calibri" panose="020F0502020204030204" pitchFamily="34" charset="0"/>
              </a:rPr>
              <a:t> and </a:t>
            </a:r>
            <a:r>
              <a:rPr lang="en-US" b="1" baseline="0" dirty="0">
                <a:latin typeface="Calibri" panose="020F0502020204030204" pitchFamily="34" charset="0"/>
              </a:rPr>
              <a:t>READ</a:t>
            </a:r>
            <a:r>
              <a:rPr lang="en-US" b="0" baseline="0" dirty="0">
                <a:latin typeface="Calibri" panose="020F0502020204030204" pitchFamily="34" charset="0"/>
              </a:rPr>
              <a:t> each communication skill.  </a:t>
            </a:r>
          </a:p>
          <a:p>
            <a:pPr marL="685800" lvl="1" indent="-228600">
              <a:buFont typeface="Arial" panose="020B0604020202020204" pitchFamily="34" charset="0"/>
              <a:buChar char="•"/>
            </a:pPr>
            <a:r>
              <a:rPr lang="en-US" b="1" baseline="0" dirty="0">
                <a:latin typeface="Calibri" panose="020F0502020204030204" pitchFamily="34" charset="0"/>
              </a:rPr>
              <a:t>ASK</a:t>
            </a:r>
            <a:r>
              <a:rPr lang="en-US" b="0" baseline="0" dirty="0">
                <a:latin typeface="Calibri" panose="020F0502020204030204" pitchFamily="34" charset="0"/>
              </a:rPr>
              <a:t> a volunteer: </a:t>
            </a:r>
          </a:p>
          <a:p>
            <a:pPr marL="1143000" lvl="2" indent="-228600">
              <a:buFont typeface="Arial" panose="020B0604020202020204" pitchFamily="34" charset="0"/>
              <a:buChar char="•"/>
            </a:pPr>
            <a:r>
              <a:rPr lang="en-US" b="0" baseline="0" dirty="0">
                <a:latin typeface="Calibri" panose="020F0502020204030204" pitchFamily="34" charset="0"/>
              </a:rPr>
              <a:t>What is meant by the term? and </a:t>
            </a:r>
          </a:p>
          <a:p>
            <a:pPr marL="1143000" lvl="2" indent="-228600">
              <a:buFont typeface="Arial" panose="020B0604020202020204" pitchFamily="34" charset="0"/>
              <a:buChar char="•"/>
            </a:pPr>
            <a:r>
              <a:rPr lang="en-US" b="0" baseline="0" dirty="0">
                <a:latin typeface="Calibri" panose="020F0502020204030204" pitchFamily="34" charset="0"/>
              </a:rPr>
              <a:t>How do you do it?</a:t>
            </a:r>
          </a:p>
          <a:p>
            <a:pPr marL="1143000" lvl="2" indent="-228600">
              <a:buFont typeface="Arial" panose="020B0604020202020204" pitchFamily="34" charset="0"/>
              <a:buChar char="•"/>
            </a:pPr>
            <a:endParaRPr lang="en-US" b="1" dirty="0">
              <a:latin typeface="Calibri" panose="020F0502020204030204" pitchFamily="34" charset="0"/>
            </a:endParaRPr>
          </a:p>
          <a:p>
            <a:pPr marL="228600" indent="-228600">
              <a:buFont typeface="+mj-lt"/>
              <a:buAutoNum type="arabicPeriod"/>
            </a:pPr>
            <a:r>
              <a:rPr lang="en-US" b="1" dirty="0">
                <a:latin typeface="Calibri" panose="020F0502020204030204" pitchFamily="34" charset="0"/>
              </a:rPr>
              <a:t>INVITE </a:t>
            </a:r>
            <a:r>
              <a:rPr lang="en-US" b="0" dirty="0">
                <a:latin typeface="Calibri" panose="020F0502020204030204" pitchFamily="34" charset="0"/>
              </a:rPr>
              <a:t>participants</a:t>
            </a:r>
            <a:r>
              <a:rPr lang="en-US" b="0" baseline="0" dirty="0">
                <a:latin typeface="Calibri" panose="020F0502020204030204" pitchFamily="34" charset="0"/>
              </a:rPr>
              <a:t> to add to the list.</a:t>
            </a:r>
          </a:p>
          <a:p>
            <a:pPr marL="228600" indent="-228600">
              <a:buFont typeface="+mj-lt"/>
              <a:buAutoNum type="arabicPeriod"/>
            </a:pPr>
            <a:endParaRPr lang="en-US" b="0" baseline="0" dirty="0">
              <a:latin typeface="Calibri" panose="020F0502020204030204" pitchFamily="34" charset="0"/>
            </a:endParaRPr>
          </a:p>
          <a:p>
            <a:pPr marL="228600" indent="-228600">
              <a:buFont typeface="+mj-lt"/>
              <a:buAutoNum type="arabicPeriod"/>
            </a:pPr>
            <a:r>
              <a:rPr lang="en-US" b="1" baseline="0" dirty="0">
                <a:latin typeface="Calibri" panose="020F0502020204030204" pitchFamily="34" charset="0"/>
              </a:rPr>
              <a:t>ENCOURAGE</a:t>
            </a:r>
            <a:r>
              <a:rPr lang="en-US" b="0" baseline="0" dirty="0">
                <a:latin typeface="Calibri" panose="020F0502020204030204" pitchFamily="34" charset="0"/>
              </a:rPr>
              <a:t> participants to practice these skills for interacting with clients.</a:t>
            </a:r>
            <a:endParaRPr lang="en-US" baseline="0" dirty="0">
              <a:latin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71</a:t>
            </a:fld>
            <a:endParaRPr lang="en-US">
              <a:solidFill>
                <a:prstClr val="black"/>
              </a:solidFill>
            </a:endParaRPr>
          </a:p>
        </p:txBody>
      </p:sp>
    </p:spTree>
    <p:extLst>
      <p:ext uri="{BB962C8B-B14F-4D97-AF65-F5344CB8AC3E}">
        <p14:creationId xmlns:p14="http://schemas.microsoft.com/office/powerpoint/2010/main" val="3733624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b="1" dirty="0">
                <a:latin typeface="Calibri" panose="020F0502020204030204" pitchFamily="34" charset="0"/>
              </a:rPr>
              <a:t>REVIEW</a:t>
            </a:r>
            <a:r>
              <a:rPr lang="en-US" sz="1200" baseline="0" dirty="0">
                <a:latin typeface="Calibri" panose="020F0502020204030204" pitchFamily="34" charset="0"/>
              </a:rPr>
              <a:t> </a:t>
            </a:r>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HOW TO BEGIN THE INTERVIEW</a:t>
            </a:r>
          </a:p>
          <a:p>
            <a:endParaRPr lang="en-US" sz="1200" dirty="0">
              <a:latin typeface="Calibri" panose="020F0502020204030204" pitchFamily="34" charset="0"/>
            </a:endParaRPr>
          </a:p>
          <a:p>
            <a:pPr marL="228600" indent="-228600">
              <a:buFont typeface="+mj-lt"/>
              <a:buAutoNum type="arabicPeriod"/>
            </a:pPr>
            <a:r>
              <a:rPr lang="en-US" sz="1200" b="1" dirty="0">
                <a:latin typeface="Calibri" panose="020F0502020204030204" pitchFamily="34" charset="0"/>
              </a:rPr>
              <a:t>ASK</a:t>
            </a:r>
            <a:r>
              <a:rPr lang="en-US" sz="1200" dirty="0">
                <a:latin typeface="Calibri" panose="020F0502020204030204" pitchFamily="34" charset="0"/>
              </a:rPr>
              <a:t>:  </a:t>
            </a:r>
            <a:r>
              <a:rPr lang="en-US" sz="1200" b="1" baseline="0" dirty="0">
                <a:latin typeface="Calibri" panose="020F0502020204030204" pitchFamily="34" charset="0"/>
              </a:rPr>
              <a:t>What must we do to greet the caregiver and make them feel welcome?</a:t>
            </a:r>
          </a:p>
          <a:p>
            <a:pPr lvl="1"/>
            <a:r>
              <a:rPr lang="en-US" sz="1200" b="1" baseline="0" dirty="0">
                <a:latin typeface="Calibri" panose="020F0502020204030204" pitchFamily="34" charset="0"/>
              </a:rPr>
              <a:t>PROBE </a:t>
            </a:r>
            <a:r>
              <a:rPr lang="en-US" sz="1200" b="0" baseline="0" dirty="0">
                <a:latin typeface="Calibri" panose="020F0502020204030204" pitchFamily="34" charset="0"/>
              </a:rPr>
              <a:t>for ideas.  </a:t>
            </a:r>
            <a:r>
              <a:rPr lang="en-US" sz="1200" b="1" baseline="0" dirty="0">
                <a:latin typeface="Calibri" panose="020F0502020204030204" pitchFamily="34" charset="0"/>
              </a:rPr>
              <a:t>LIST</a:t>
            </a:r>
            <a:r>
              <a:rPr lang="en-US" sz="1200" baseline="0" dirty="0">
                <a:latin typeface="Calibri" panose="020F0502020204030204" pitchFamily="34" charset="0"/>
              </a:rPr>
              <a:t> their answers.  </a:t>
            </a:r>
          </a:p>
          <a:p>
            <a:pPr lvl="1"/>
            <a:endParaRPr lang="en-US" sz="1200" baseline="0" dirty="0">
              <a:latin typeface="Calibri" panose="020F0502020204030204" pitchFamily="34" charset="0"/>
            </a:endParaRPr>
          </a:p>
          <a:p>
            <a:pPr marL="228600" lvl="0" indent="-228600">
              <a:buFont typeface="+mj-lt"/>
              <a:buAutoNum type="arabicPeriod"/>
            </a:pPr>
            <a:r>
              <a:rPr lang="en-US" sz="1200" b="1" baseline="0" dirty="0">
                <a:latin typeface="Calibri" panose="020F0502020204030204" pitchFamily="34" charset="0"/>
              </a:rPr>
              <a:t>SHARE</a:t>
            </a:r>
            <a:r>
              <a:rPr lang="en-US" sz="1200" baseline="0" dirty="0">
                <a:latin typeface="Calibri" panose="020F0502020204030204" pitchFamily="34" charset="0"/>
              </a:rPr>
              <a:t> </a:t>
            </a:r>
            <a:r>
              <a:rPr lang="en-US" sz="1200" b="0" i="1" baseline="0" dirty="0">
                <a:latin typeface="Calibri" panose="020F0502020204030204" pitchFamily="34" charset="0"/>
              </a:rPr>
              <a:t>[reveal each point one-at-a-time] </a:t>
            </a:r>
            <a:r>
              <a:rPr lang="en-US" sz="1200" baseline="0" dirty="0">
                <a:latin typeface="Calibri" panose="020F0502020204030204" pitchFamily="34" charset="0"/>
              </a:rPr>
              <a:t>the list of recommended skills.</a:t>
            </a:r>
          </a:p>
          <a:p>
            <a:pPr marL="457200" lvl="1" indent="0">
              <a:buFont typeface="+mj-lt"/>
              <a:buNone/>
            </a:pPr>
            <a:r>
              <a:rPr lang="en-US" sz="1200" baseline="0" dirty="0">
                <a:latin typeface="Calibri" panose="020F0502020204030204" pitchFamily="34" charset="0"/>
              </a:rPr>
              <a:t> </a:t>
            </a:r>
            <a:r>
              <a:rPr lang="en-US" sz="1200" b="1" baseline="0" dirty="0">
                <a:latin typeface="Calibri" panose="020F0502020204030204" pitchFamily="34" charset="0"/>
              </a:rPr>
              <a:t>DISCUSS</a:t>
            </a:r>
            <a:r>
              <a:rPr lang="en-US" sz="1200" baseline="0" dirty="0">
                <a:latin typeface="Calibri" panose="020F0502020204030204" pitchFamily="34" charset="0"/>
              </a:rPr>
              <a:t> how to implement them : </a:t>
            </a:r>
          </a:p>
          <a:p>
            <a:pPr marL="628650" lvl="1" indent="-171450">
              <a:spcBef>
                <a:spcPts val="0"/>
              </a:spcBef>
              <a:spcAft>
                <a:spcPts val="0"/>
              </a:spcAft>
              <a:buFont typeface="Arial" panose="020B0604020202020204" pitchFamily="34" charset="0"/>
              <a:buChar char="•"/>
            </a:pPr>
            <a:r>
              <a:rPr lang="en-US" sz="1200" b="0" dirty="0">
                <a:solidFill>
                  <a:schemeClr val="accent1"/>
                </a:solidFill>
                <a:latin typeface="Calibri" panose="020F0502020204030204" pitchFamily="34" charset="0"/>
              </a:rPr>
              <a:t>Greet caregivers in a friendly way and introduce yourself</a:t>
            </a:r>
          </a:p>
          <a:p>
            <a:pPr marL="628650" lvl="1" indent="-171450">
              <a:spcBef>
                <a:spcPts val="0"/>
              </a:spcBef>
              <a:spcAft>
                <a:spcPts val="0"/>
              </a:spcAft>
              <a:buFont typeface="Arial" panose="020B0604020202020204" pitchFamily="34" charset="0"/>
              <a:buChar char="•"/>
            </a:pPr>
            <a:r>
              <a:rPr lang="en-US" sz="1200" b="0" dirty="0">
                <a:solidFill>
                  <a:schemeClr val="accent1"/>
                </a:solidFill>
                <a:latin typeface="Calibri" panose="020F0502020204030204" pitchFamily="34" charset="0"/>
              </a:rPr>
              <a:t>Invite the caregiver to sit in a comfortable place</a:t>
            </a:r>
          </a:p>
          <a:p>
            <a:pPr marL="628650" lvl="1" indent="-171450">
              <a:spcBef>
                <a:spcPts val="0"/>
              </a:spcBef>
              <a:spcAft>
                <a:spcPts val="0"/>
              </a:spcAft>
              <a:buFont typeface="Arial" panose="020B0604020202020204" pitchFamily="34" charset="0"/>
              <a:buChar char="•"/>
            </a:pPr>
            <a:r>
              <a:rPr lang="en-US" sz="1200" b="0" dirty="0">
                <a:solidFill>
                  <a:schemeClr val="accent1"/>
                </a:solidFill>
                <a:latin typeface="Calibri" panose="020F0502020204030204" pitchFamily="34" charset="0"/>
              </a:rPr>
              <a:t>Sit close and talk softly</a:t>
            </a:r>
          </a:p>
          <a:p>
            <a:pPr marL="628650" lvl="1" indent="-171450">
              <a:spcBef>
                <a:spcPts val="0"/>
              </a:spcBef>
              <a:spcAft>
                <a:spcPts val="0"/>
              </a:spcAft>
              <a:buFont typeface="Arial" panose="020B0604020202020204" pitchFamily="34" charset="0"/>
              <a:buChar char="•"/>
            </a:pPr>
            <a:r>
              <a:rPr lang="en-US" sz="1200" b="0" dirty="0">
                <a:solidFill>
                  <a:schemeClr val="accent1"/>
                </a:solidFill>
                <a:latin typeface="Calibri" panose="020F0502020204030204" pitchFamily="34" charset="0"/>
              </a:rPr>
              <a:t>Look directly at the caregiver and the child</a:t>
            </a:r>
          </a:p>
          <a:p>
            <a:pPr marL="628650" lvl="1" indent="-171450">
              <a:spcBef>
                <a:spcPts val="0"/>
              </a:spcBef>
              <a:spcAft>
                <a:spcPts val="0"/>
              </a:spcAft>
              <a:buFont typeface="Arial" panose="020B0604020202020204" pitchFamily="34" charset="0"/>
              <a:buChar char="•"/>
            </a:pPr>
            <a:r>
              <a:rPr lang="en-US" sz="1200" b="0" dirty="0">
                <a:solidFill>
                  <a:schemeClr val="accent1"/>
                </a:solidFill>
                <a:latin typeface="Calibri" panose="020F0502020204030204" pitchFamily="34" charset="0"/>
              </a:rPr>
              <a:t>Communicate clearly and warmly throughout the meeting </a:t>
            </a:r>
          </a:p>
          <a:p>
            <a:pPr marL="628650" lvl="1" indent="-171450">
              <a:spcBef>
                <a:spcPts val="0"/>
              </a:spcBef>
              <a:spcAft>
                <a:spcPts val="0"/>
              </a:spcAft>
              <a:buFont typeface="Arial" panose="020B0604020202020204" pitchFamily="34" charset="0"/>
              <a:buChar char="•"/>
            </a:pPr>
            <a:endParaRPr lang="en-US" sz="1200" b="0" dirty="0">
              <a:solidFill>
                <a:schemeClr val="accent1"/>
              </a:solidFill>
              <a:latin typeface="Calibri" panose="020F0502020204030204" pitchFamily="34" charset="0"/>
            </a:endParaRP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1200" b="1" dirty="0">
                <a:latin typeface="Calibri" panose="020F0502020204030204" pitchFamily="34" charset="0"/>
              </a:rPr>
              <a:t>ENCOURAGE</a:t>
            </a:r>
            <a:r>
              <a:rPr lang="en-US" sz="1200" baseline="0" dirty="0">
                <a:latin typeface="Calibri" panose="020F0502020204030204" pitchFamily="34" charset="0"/>
              </a:rPr>
              <a:t> participants to practice and use the skills.</a:t>
            </a:r>
            <a:endParaRPr lang="en-US" sz="120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AF9C99E2-CF5C-4868-A10A-C660E6D2E85F}" type="slidenum">
              <a:rPr lang="en-US" smtClean="0">
                <a:solidFill>
                  <a:prstClr val="black"/>
                </a:solidFill>
              </a:rPr>
              <a:pPr/>
              <a:t>72</a:t>
            </a:fld>
            <a:endParaRPr lang="en-US">
              <a:solidFill>
                <a:prstClr val="black"/>
              </a:solidFill>
            </a:endParaRPr>
          </a:p>
        </p:txBody>
      </p:sp>
    </p:spTree>
    <p:extLst>
      <p:ext uri="{BB962C8B-B14F-4D97-AF65-F5344CB8AC3E}">
        <p14:creationId xmlns:p14="http://schemas.microsoft.com/office/powerpoint/2010/main" val="208493734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200" b="1" dirty="0"/>
              <a:t>ROLE</a:t>
            </a:r>
            <a:r>
              <a:rPr lang="en-US" sz="1200" b="1" baseline="0" dirty="0"/>
              <a:t> PLAY</a:t>
            </a:r>
            <a:r>
              <a:rPr lang="en-US" sz="1200" b="1" dirty="0"/>
              <a:t> the SICK</a:t>
            </a:r>
            <a:r>
              <a:rPr lang="en-US" sz="1200" b="1" baseline="0" dirty="0"/>
              <a:t> CHILD DIAGNOSIS STEPS</a:t>
            </a:r>
          </a:p>
          <a:p>
            <a:pPr eaLnBrk="1" hangingPunct="1">
              <a:spcBef>
                <a:spcPct val="0"/>
              </a:spcBef>
            </a:pPr>
            <a:endParaRPr lang="en-US" sz="1200" b="1" dirty="0"/>
          </a:p>
          <a:p>
            <a:pPr marL="228600" indent="-228600" eaLnBrk="1" hangingPunct="1">
              <a:spcBef>
                <a:spcPct val="0"/>
              </a:spcBef>
              <a:buFont typeface="+mj-lt"/>
              <a:buAutoNum type="arabicPeriod"/>
            </a:pPr>
            <a:r>
              <a:rPr lang="en-US" sz="1200" b="1" baseline="0" dirty="0"/>
              <a:t>EXPLAIN:  </a:t>
            </a:r>
            <a:r>
              <a:rPr lang="en-US" sz="1200" b="0" baseline="0" dirty="0"/>
              <a:t>To be a successful drug seller, you want caregivers to bring their sick children to you for help.  Here is how you build trust with your clients and also assess the child for illness.</a:t>
            </a:r>
          </a:p>
          <a:p>
            <a:pPr marL="228600" indent="-228600" eaLnBrk="1" hangingPunct="1">
              <a:spcBef>
                <a:spcPct val="0"/>
              </a:spcBef>
              <a:buFont typeface="+mj-lt"/>
              <a:buAutoNum type="arabicPeriod"/>
            </a:pPr>
            <a:endParaRPr lang="en-US" sz="1200" b="1" baseline="0" dirty="0"/>
          </a:p>
          <a:p>
            <a:pPr marL="228600" indent="-228600" eaLnBrk="1" hangingPunct="1">
              <a:spcBef>
                <a:spcPct val="0"/>
              </a:spcBef>
              <a:buFont typeface="+mj-lt"/>
              <a:buAutoNum type="arabicPeriod"/>
            </a:pPr>
            <a:r>
              <a:rPr lang="en-US" sz="1200" b="1" baseline="0" dirty="0"/>
              <a:t>REVIEW</a:t>
            </a:r>
            <a:r>
              <a:rPr lang="en-US" sz="1200" baseline="0" dirty="0"/>
              <a:t> the steps in the diagnosis process.  </a:t>
            </a:r>
            <a:r>
              <a:rPr lang="en-US" sz="1200" b="1" baseline="0" dirty="0"/>
              <a:t>TELL</a:t>
            </a:r>
            <a:r>
              <a:rPr lang="en-US" sz="1200" baseline="0" dirty="0"/>
              <a:t> them to use the Sick Child Guide to follow along with the steps.</a:t>
            </a:r>
          </a:p>
          <a:p>
            <a:pPr marL="685800" lvl="1" indent="-228600">
              <a:spcBef>
                <a:spcPct val="0"/>
              </a:spcBef>
              <a:spcAft>
                <a:spcPts val="2400"/>
              </a:spcAft>
              <a:buFont typeface="+mj-lt"/>
              <a:buAutoNum type="arabicPeriod"/>
            </a:pPr>
            <a:r>
              <a:rPr lang="en-US" sz="1200" b="0" u="sng" dirty="0">
                <a:solidFill>
                  <a:schemeClr val="tx2"/>
                </a:solidFill>
                <a:sym typeface="Symbol" pitchFamily="18" charset="2"/>
              </a:rPr>
              <a:t>Welcome</a:t>
            </a:r>
            <a:r>
              <a:rPr lang="en-US" sz="1200" b="0" dirty="0">
                <a:solidFill>
                  <a:schemeClr val="tx2"/>
                </a:solidFill>
                <a:sym typeface="Symbol" pitchFamily="18" charset="2"/>
              </a:rPr>
              <a:t> the caregiver and </a:t>
            </a:r>
            <a:r>
              <a:rPr lang="en-US" sz="1200" b="0" u="sng" dirty="0">
                <a:solidFill>
                  <a:schemeClr val="tx2"/>
                </a:solidFill>
                <a:sym typeface="Symbol" pitchFamily="18" charset="2"/>
              </a:rPr>
              <a:t>build trust.</a:t>
            </a:r>
          </a:p>
          <a:p>
            <a:pPr marL="685800" lvl="1" indent="-228600">
              <a:spcBef>
                <a:spcPct val="0"/>
              </a:spcBef>
              <a:spcAft>
                <a:spcPts val="2400"/>
              </a:spcAft>
              <a:buFont typeface="+mj-lt"/>
              <a:buAutoNum type="arabicPeriod"/>
            </a:pPr>
            <a:r>
              <a:rPr lang="en-US" sz="1200" b="0" dirty="0">
                <a:solidFill>
                  <a:schemeClr val="tx2"/>
                </a:solidFill>
                <a:sym typeface="Symbol" pitchFamily="18" charset="2"/>
              </a:rPr>
              <a:t>Find out the </a:t>
            </a:r>
            <a:r>
              <a:rPr lang="en-US" sz="1200" b="0" u="sng" dirty="0">
                <a:solidFill>
                  <a:schemeClr val="tx2"/>
                </a:solidFill>
                <a:sym typeface="Symbol" pitchFamily="18" charset="2"/>
              </a:rPr>
              <a:t>name and </a:t>
            </a:r>
            <a:r>
              <a:rPr lang="en-US" sz="1200" b="1" u="sng" dirty="0">
                <a:solidFill>
                  <a:schemeClr val="tx2"/>
                </a:solidFill>
                <a:sym typeface="Symbol" pitchFamily="18" charset="2"/>
              </a:rPr>
              <a:t>AGE</a:t>
            </a:r>
            <a:r>
              <a:rPr lang="en-US" sz="1200" b="0" dirty="0">
                <a:solidFill>
                  <a:schemeClr val="tx2"/>
                </a:solidFill>
                <a:sym typeface="Symbol" pitchFamily="18" charset="2"/>
              </a:rPr>
              <a:t> of the child. (Age is especially important to determine correct treatment and drug dosage.)</a:t>
            </a:r>
          </a:p>
          <a:p>
            <a:pPr marL="685800" lvl="1" indent="-228600">
              <a:buFont typeface="+mj-lt"/>
              <a:buAutoNum type="arabicPeriod"/>
            </a:pPr>
            <a:r>
              <a:rPr lang="en-US" sz="1200" b="0" dirty="0">
                <a:solidFill>
                  <a:schemeClr val="tx2"/>
                </a:solidFill>
                <a:sym typeface="Symbol" pitchFamily="18" charset="2"/>
              </a:rPr>
              <a:t>Check for or (ask about if the child is not present) </a:t>
            </a:r>
            <a:r>
              <a:rPr lang="en-US" sz="1200" b="1" u="sng" dirty="0">
                <a:solidFill>
                  <a:schemeClr val="tx2"/>
                </a:solidFill>
                <a:sym typeface="Symbol" pitchFamily="18" charset="2"/>
              </a:rPr>
              <a:t>ALL</a:t>
            </a:r>
            <a:r>
              <a:rPr lang="en-US" sz="1200" b="0" u="sng" dirty="0">
                <a:solidFill>
                  <a:schemeClr val="tx2"/>
                </a:solidFill>
                <a:sym typeface="Symbol" pitchFamily="18" charset="2"/>
              </a:rPr>
              <a:t> the symptoms</a:t>
            </a:r>
            <a:r>
              <a:rPr lang="en-US" sz="1200" b="0" dirty="0">
                <a:solidFill>
                  <a:schemeClr val="tx2"/>
                </a:solidFill>
                <a:sym typeface="Symbol" pitchFamily="18" charset="2"/>
              </a:rPr>
              <a:t> (</a:t>
            </a:r>
            <a:r>
              <a:rPr lang="en-US" sz="1200" b="1" dirty="0">
                <a:solidFill>
                  <a:schemeClr val="tx2"/>
                </a:solidFill>
                <a:sym typeface="Symbol" pitchFamily="18" charset="2"/>
              </a:rPr>
              <a:t>diarrhea,</a:t>
            </a:r>
            <a:r>
              <a:rPr lang="en-US" sz="1200" b="1" baseline="0" dirty="0">
                <a:solidFill>
                  <a:schemeClr val="tx2"/>
                </a:solidFill>
                <a:sym typeface="Symbol" pitchFamily="18" charset="2"/>
              </a:rPr>
              <a:t> cough, fever</a:t>
            </a:r>
            <a:r>
              <a:rPr lang="en-US" sz="1200" b="0" baseline="0" dirty="0">
                <a:solidFill>
                  <a:schemeClr val="tx2"/>
                </a:solidFill>
                <a:sym typeface="Symbol" pitchFamily="18" charset="2"/>
              </a:rPr>
              <a:t>) </a:t>
            </a:r>
            <a:r>
              <a:rPr lang="en-US" sz="1200" b="0" dirty="0">
                <a:solidFill>
                  <a:schemeClr val="tx2"/>
                </a:solidFill>
                <a:sym typeface="Symbol" pitchFamily="18" charset="2"/>
              </a:rPr>
              <a:t>and problems and</a:t>
            </a:r>
            <a:r>
              <a:rPr lang="en-US" sz="1200" b="0" baseline="0" dirty="0">
                <a:solidFill>
                  <a:schemeClr val="tx2"/>
                </a:solidFill>
                <a:sym typeface="Symbol" pitchFamily="18" charset="2"/>
              </a:rPr>
              <a:t> not just the ones the caregiver mentions first.  </a:t>
            </a:r>
            <a:r>
              <a:rPr lang="en-US" sz="1200" dirty="0"/>
              <a:t>Listen carefully to the caregiver concerning the illness mentioned, </a:t>
            </a:r>
          </a:p>
          <a:p>
            <a:pPr marL="1085850" lvl="2" indent="-171450">
              <a:buFont typeface="Arial" panose="020B0604020202020204" pitchFamily="34" charset="0"/>
              <a:buChar char="•"/>
            </a:pPr>
            <a:r>
              <a:rPr lang="en-US" sz="1200" dirty="0"/>
              <a:t>The caregiver may mention more than one problem e.g. the child may have cough and fever</a:t>
            </a:r>
          </a:p>
          <a:p>
            <a:pPr marL="1085850" lvl="2" indent="-171450">
              <a:buFont typeface="Arial" panose="020B0604020202020204" pitchFamily="34" charset="0"/>
              <a:buChar char="•"/>
            </a:pPr>
            <a:r>
              <a:rPr lang="en-US" sz="1200" dirty="0"/>
              <a:t>The caregiver may mention additional problems not indicated on the SCJA.  These problems must not be managed in the community or at your drug shop.</a:t>
            </a:r>
          </a:p>
          <a:p>
            <a:pPr marL="971550" lvl="1" indent="-514350">
              <a:spcBef>
                <a:spcPct val="0"/>
              </a:spcBef>
              <a:spcAft>
                <a:spcPts val="2400"/>
              </a:spcAft>
              <a:buFont typeface="Calibri" pitchFamily="34" charset="0"/>
              <a:buAutoNum type="arabicPeriod"/>
            </a:pPr>
            <a:r>
              <a:rPr lang="en-US" sz="1200" b="0" u="sng" dirty="0">
                <a:solidFill>
                  <a:schemeClr val="tx2"/>
                </a:solidFill>
                <a:sym typeface="Symbol" pitchFamily="18" charset="2"/>
              </a:rPr>
              <a:t>Find out </a:t>
            </a:r>
            <a:r>
              <a:rPr lang="en-US" sz="1200" b="1" u="sng" dirty="0">
                <a:solidFill>
                  <a:schemeClr val="tx2"/>
                </a:solidFill>
                <a:sym typeface="Symbol" pitchFamily="18" charset="2"/>
              </a:rPr>
              <a:t>HOW LONG</a:t>
            </a:r>
            <a:r>
              <a:rPr lang="en-US" sz="1200" b="1" dirty="0">
                <a:solidFill>
                  <a:schemeClr val="tx2"/>
                </a:solidFill>
                <a:sym typeface="Symbol" pitchFamily="18" charset="2"/>
              </a:rPr>
              <a:t> </a:t>
            </a:r>
            <a:r>
              <a:rPr lang="en-US" sz="1200" b="0" dirty="0">
                <a:solidFill>
                  <a:schemeClr val="tx2"/>
                </a:solidFill>
                <a:sym typeface="Symbol" pitchFamily="18" charset="2"/>
              </a:rPr>
              <a:t>the child has had each symptom.  (Length of illness is important to decide</a:t>
            </a:r>
            <a:r>
              <a:rPr lang="en-US" sz="1200" b="0" baseline="0" dirty="0">
                <a:solidFill>
                  <a:schemeClr val="tx2"/>
                </a:solidFill>
                <a:sym typeface="Symbol" pitchFamily="18" charset="2"/>
              </a:rPr>
              <a:t> on treatment or referral needed.)</a:t>
            </a:r>
            <a:endParaRPr lang="en-US" sz="1200" b="0" dirty="0">
              <a:solidFill>
                <a:schemeClr val="tx2"/>
              </a:solidFill>
              <a:ea typeface="Calibri" pitchFamily="34" charset="0"/>
              <a:cs typeface="Times New Roman" pitchFamily="18" charset="0"/>
              <a:sym typeface="Symbol" pitchFamily="18" charset="2"/>
            </a:endParaRPr>
          </a:p>
          <a:p>
            <a:pPr marL="971550" lvl="1" indent="-514350">
              <a:spcBef>
                <a:spcPct val="0"/>
              </a:spcBef>
              <a:spcAft>
                <a:spcPts val="2400"/>
              </a:spcAft>
              <a:buFont typeface="Calibri" pitchFamily="34" charset="0"/>
              <a:buAutoNum type="arabicPeriod"/>
            </a:pPr>
            <a:r>
              <a:rPr lang="en-US" sz="1200" b="0" dirty="0">
                <a:solidFill>
                  <a:schemeClr val="tx2"/>
                </a:solidFill>
                <a:ea typeface="Calibri" pitchFamily="34" charset="0"/>
                <a:cs typeface="Times New Roman" pitchFamily="18" charset="0"/>
                <a:sym typeface="Symbol" pitchFamily="18" charset="2"/>
              </a:rPr>
              <a:t>Look for and REFER all </a:t>
            </a:r>
            <a:r>
              <a:rPr lang="en-US" sz="1200" b="1" u="sng" dirty="0">
                <a:solidFill>
                  <a:schemeClr val="tx2"/>
                </a:solidFill>
                <a:ea typeface="Calibri" pitchFamily="34" charset="0"/>
                <a:cs typeface="Times New Roman" pitchFamily="18" charset="0"/>
                <a:sym typeface="Symbol" pitchFamily="18" charset="2"/>
              </a:rPr>
              <a:t>DANGER SIGNS</a:t>
            </a:r>
            <a:r>
              <a:rPr lang="en-US" sz="1200" b="1" dirty="0">
                <a:solidFill>
                  <a:schemeClr val="tx2"/>
                </a:solidFill>
                <a:ea typeface="Calibri" pitchFamily="34" charset="0"/>
                <a:cs typeface="Times New Roman" pitchFamily="18" charset="0"/>
                <a:sym typeface="Symbol" pitchFamily="18" charset="2"/>
              </a:rPr>
              <a:t> </a:t>
            </a:r>
            <a:r>
              <a:rPr lang="en-US" sz="1200" b="0" dirty="0">
                <a:solidFill>
                  <a:schemeClr val="tx2"/>
                </a:solidFill>
                <a:ea typeface="Calibri" pitchFamily="34" charset="0"/>
                <a:cs typeface="Times New Roman" pitchFamily="18" charset="0"/>
                <a:sym typeface="Symbol" pitchFamily="18" charset="2"/>
              </a:rPr>
              <a:t>and symptoms.</a:t>
            </a:r>
            <a:r>
              <a:rPr lang="en-US" sz="1200" b="0" dirty="0">
                <a:solidFill>
                  <a:schemeClr val="tx2"/>
                </a:solidFill>
                <a:sym typeface="Symbol" pitchFamily="18" charset="2"/>
              </a:rPr>
              <a:t> </a:t>
            </a:r>
          </a:p>
          <a:p>
            <a:pPr marL="971550" lvl="1" indent="-514350">
              <a:spcBef>
                <a:spcPct val="0"/>
              </a:spcBef>
              <a:spcAft>
                <a:spcPts val="2400"/>
              </a:spcAft>
              <a:buFont typeface="Calibri" pitchFamily="34" charset="0"/>
              <a:buAutoNum type="arabicPeriod"/>
            </a:pPr>
            <a:endParaRPr lang="en-US" sz="1200" b="0" dirty="0">
              <a:solidFill>
                <a:schemeClr val="tx2"/>
              </a:solidFill>
              <a:ea typeface="Calibri" pitchFamily="34" charset="0"/>
              <a:cs typeface="Calibri" pitchFamily="34" charset="0"/>
              <a:sym typeface="Symbol" pitchFamily="18" charset="2"/>
            </a:endParaRPr>
          </a:p>
          <a:p>
            <a:pPr marL="228600" indent="-228600" eaLnBrk="1" hangingPunct="1">
              <a:spcBef>
                <a:spcPct val="0"/>
              </a:spcBef>
              <a:buFont typeface="+mj-lt"/>
              <a:buAutoNum type="arabicPeriod" startAt="3"/>
            </a:pPr>
            <a:r>
              <a:rPr lang="en-US" sz="1200" b="1" dirty="0"/>
              <a:t>ASK</a:t>
            </a:r>
            <a:r>
              <a:rPr lang="en-US" sz="1200" b="1" baseline="0" dirty="0"/>
              <a:t> for</a:t>
            </a:r>
            <a:r>
              <a:rPr lang="en-US" sz="1200" b="0" baseline="0" dirty="0"/>
              <a:t> and </a:t>
            </a:r>
            <a:r>
              <a:rPr lang="en-US" sz="1200" b="1" baseline="0" dirty="0"/>
              <a:t>CLARIFY </a:t>
            </a:r>
            <a:r>
              <a:rPr lang="en-US" sz="1200" b="0" baseline="0" dirty="0"/>
              <a:t>questions</a:t>
            </a:r>
            <a:r>
              <a:rPr lang="en-US" sz="1200" b="1" baseline="0" dirty="0"/>
              <a:t>.</a:t>
            </a:r>
          </a:p>
          <a:p>
            <a:pPr marL="228600" indent="-228600" eaLnBrk="1" hangingPunct="1">
              <a:spcBef>
                <a:spcPct val="0"/>
              </a:spcBef>
              <a:buFont typeface="+mj-lt"/>
              <a:buAutoNum type="arabicPeriod" startAt="3"/>
            </a:pPr>
            <a:endParaRPr lang="en-US" sz="1200" dirty="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C2BF56-4D4C-4A7F-9DAA-290330B2406D}" type="slidenum">
              <a:rPr lang="en-US">
                <a:solidFill>
                  <a:prstClr val="black"/>
                </a:solidFill>
              </a:rPr>
              <a:pPr fontAlgn="base">
                <a:spcBef>
                  <a:spcPct val="0"/>
                </a:spcBef>
                <a:spcAft>
                  <a:spcPct val="0"/>
                </a:spcAft>
                <a:defRPr/>
              </a:pPr>
              <a:t>73</a:t>
            </a:fld>
            <a:endParaRPr lang="en-US">
              <a:solidFill>
                <a:prstClr val="black"/>
              </a:solidFill>
            </a:endParaRPr>
          </a:p>
        </p:txBody>
      </p:sp>
    </p:spTree>
    <p:extLst>
      <p:ext uri="{BB962C8B-B14F-4D97-AF65-F5344CB8AC3E}">
        <p14:creationId xmlns:p14="http://schemas.microsoft.com/office/powerpoint/2010/main" val="412160193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a:t>IMPLEMENT A PRACTICE </a:t>
            </a:r>
            <a:r>
              <a:rPr lang="en-US" sz="1200" b="1" dirty="0">
                <a:solidFill>
                  <a:srgbClr val="006E2E"/>
                </a:solidFill>
                <a:latin typeface="+mn-lt"/>
              </a:rPr>
              <a:t>ROLE PLAY OF A SICK CHILD INTERVIEW</a:t>
            </a:r>
            <a:endParaRPr lang="en-US" baseline="0" dirty="0"/>
          </a:p>
          <a:p>
            <a:pPr marL="0" indent="0">
              <a:buFont typeface="+mj-lt"/>
              <a:buNone/>
            </a:pPr>
            <a:endParaRPr lang="en-US" b="1" dirty="0"/>
          </a:p>
          <a:p>
            <a:pPr marL="228600" indent="-228600">
              <a:buFont typeface="+mj-lt"/>
              <a:buAutoNum type="arabicPeriod"/>
            </a:pPr>
            <a:r>
              <a:rPr lang="en-US" b="1" dirty="0"/>
              <a:t>GIVE</a:t>
            </a:r>
            <a:r>
              <a:rPr lang="en-US" dirty="0"/>
              <a:t> instructions for the role play.</a:t>
            </a:r>
          </a:p>
          <a:p>
            <a:pPr marL="685800" lvl="1" indent="-228600">
              <a:buFont typeface="+mj-lt"/>
              <a:buAutoNum type="alphaLcPeriod"/>
            </a:pPr>
            <a:r>
              <a:rPr lang="en-US" dirty="0"/>
              <a:t>Trainer is the caregiver with a sick child</a:t>
            </a:r>
          </a:p>
          <a:p>
            <a:pPr marL="685800" lvl="1" indent="-228600">
              <a:buFont typeface="+mj-lt"/>
              <a:buAutoNum type="alphaLcPeriod"/>
            </a:pPr>
            <a:r>
              <a:rPr lang="en-US" baseline="0" dirty="0"/>
              <a:t>Trainee to interview the caregiver is a volunteer from the group.</a:t>
            </a:r>
          </a:p>
          <a:p>
            <a:pPr marL="685800" lvl="1" indent="-228600">
              <a:buFont typeface="+mj-lt"/>
              <a:buAutoNum type="alphaLcPeriod"/>
            </a:pPr>
            <a:r>
              <a:rPr lang="en-US" baseline="0" dirty="0"/>
              <a:t>The volunteer will use the Sick Child Guide and Interview Steps to implement the role play.</a:t>
            </a:r>
          </a:p>
          <a:p>
            <a:pPr marL="685800" lvl="1" indent="-228600">
              <a:buFont typeface="+mj-lt"/>
              <a:buAutoNum type="alphaLcPeriod"/>
            </a:pPr>
            <a:r>
              <a:rPr lang="en-US" baseline="0" dirty="0"/>
              <a:t>Everyone listen carefully and take notes on the conversation.</a:t>
            </a:r>
          </a:p>
          <a:p>
            <a:pPr marL="685800" lvl="1" indent="-228600">
              <a:buFont typeface="+mj-lt"/>
              <a:buAutoNum type="alphaLcPeriod"/>
            </a:pPr>
            <a:endParaRPr lang="en-US" baseline="0" dirty="0"/>
          </a:p>
          <a:p>
            <a:pPr marL="228600" lvl="0" indent="-228600">
              <a:buFont typeface="+mj-lt"/>
              <a:buAutoNum type="arabicPeriod"/>
            </a:pPr>
            <a:r>
              <a:rPr lang="en-US" b="1" dirty="0"/>
              <a:t>IMPLEMENT</a:t>
            </a:r>
            <a:r>
              <a:rPr lang="en-US" dirty="0"/>
              <a:t> the Role Play.  It need</a:t>
            </a:r>
            <a:r>
              <a:rPr lang="en-US" baseline="0" dirty="0"/>
              <a:t> not take more than 3 – 4 minutes.</a:t>
            </a:r>
            <a:endParaRPr lang="en-US" dirty="0"/>
          </a:p>
          <a:p>
            <a:pPr marL="457200" lvl="1" indent="0">
              <a:buFont typeface="+mj-lt"/>
              <a:buNone/>
            </a:pPr>
            <a:r>
              <a:rPr lang="en-US" b="1" i="1" dirty="0"/>
              <a:t>Guidance for the Trainer/Caregiver Interview</a:t>
            </a:r>
            <a:r>
              <a:rPr lang="en-US" dirty="0"/>
              <a:t>:  Only give</a:t>
            </a:r>
            <a:r>
              <a:rPr lang="en-US" baseline="0" dirty="0"/>
              <a:t> information that the volunteer specifically asks about.  Here are the facts to use for the caregiver responses.  DO NOT add any other symptoms or problems.</a:t>
            </a:r>
            <a:endParaRPr lang="en-US" dirty="0"/>
          </a:p>
          <a:p>
            <a:pPr marL="914400" lvl="2" indent="0">
              <a:buFont typeface="+mj-lt"/>
              <a:buNone/>
            </a:pPr>
            <a:r>
              <a:rPr lang="en-US" dirty="0"/>
              <a:t>KATO Jane (Jane</a:t>
            </a:r>
            <a:r>
              <a:rPr lang="en-US" baseline="0" dirty="0"/>
              <a:t> is the daughter’s name.  The mother is Rosemary.)</a:t>
            </a:r>
            <a:r>
              <a:rPr lang="en-US" dirty="0"/>
              <a:t>  </a:t>
            </a:r>
          </a:p>
          <a:p>
            <a:pPr marL="914400" lvl="2" indent="0">
              <a:buFont typeface="+mj-lt"/>
              <a:buNone/>
            </a:pPr>
            <a:r>
              <a:rPr lang="en-US" dirty="0"/>
              <a:t>0755 844 808  (explain that it is the caregiver’s number)    </a:t>
            </a:r>
          </a:p>
          <a:p>
            <a:pPr marL="914400" lvl="2" indent="0">
              <a:buFont typeface="+mj-lt"/>
              <a:buNone/>
            </a:pPr>
            <a:r>
              <a:rPr lang="en-US" dirty="0"/>
              <a:t>Gender =  F          </a:t>
            </a:r>
          </a:p>
          <a:p>
            <a:pPr marL="914400" lvl="2" indent="0">
              <a:buFont typeface="+mj-lt"/>
              <a:buNone/>
            </a:pPr>
            <a:r>
              <a:rPr lang="en-US" dirty="0"/>
              <a:t>Age: 3 years      </a:t>
            </a:r>
          </a:p>
          <a:p>
            <a:pPr marL="1085850" lvl="2" indent="-171450">
              <a:buFont typeface="Arial" panose="020B0604020202020204" pitchFamily="34" charset="0"/>
              <a:buChar char="•"/>
            </a:pPr>
            <a:r>
              <a:rPr lang="en-US" dirty="0"/>
              <a:t>Suffering</a:t>
            </a:r>
            <a:r>
              <a:rPr lang="en-US" baseline="0" dirty="0"/>
              <a:t> from diarrhea </a:t>
            </a:r>
          </a:p>
          <a:p>
            <a:pPr marL="1085850" lvl="2" indent="-171450">
              <a:buFont typeface="Arial" panose="020B0604020202020204" pitchFamily="34" charset="0"/>
              <a:buChar char="•"/>
            </a:pPr>
            <a:r>
              <a:rPr lang="en-US" baseline="0" dirty="0"/>
              <a:t>It has lasted for 3 weeks</a:t>
            </a:r>
          </a:p>
          <a:p>
            <a:pPr marL="1085850" lvl="2" indent="-171450">
              <a:buFont typeface="Arial" panose="020B0604020202020204" pitchFamily="34" charset="0"/>
              <a:buChar char="•"/>
            </a:pPr>
            <a:r>
              <a:rPr lang="en-US" baseline="0" dirty="0"/>
              <a:t>Vomits all her foods and drinks</a:t>
            </a:r>
          </a:p>
          <a:p>
            <a:pPr marL="914400" lvl="2" indent="0">
              <a:buFont typeface="+mj-lt"/>
              <a:buNone/>
            </a:pPr>
            <a:endParaRPr lang="en-US" dirty="0"/>
          </a:p>
          <a:p>
            <a:pPr marL="228600" lvl="0" indent="-228600">
              <a:buFont typeface="+mj-lt"/>
              <a:buAutoNum type="arabicPeriod"/>
            </a:pPr>
            <a:r>
              <a:rPr lang="en-US" b="1" dirty="0"/>
              <a:t>ANALYZE</a:t>
            </a:r>
            <a:r>
              <a:rPr lang="en-US" dirty="0"/>
              <a:t> the interview/assessment</a:t>
            </a:r>
            <a:r>
              <a:rPr lang="en-US" baseline="0" dirty="0"/>
              <a:t> by asking the following questions:</a:t>
            </a:r>
          </a:p>
          <a:p>
            <a:pPr marL="685800" lvl="1" indent="-228600">
              <a:buFont typeface="Wingdings" panose="05000000000000000000" pitchFamily="2" charset="2"/>
              <a:buChar char="§"/>
            </a:pPr>
            <a:r>
              <a:rPr lang="en-US" baseline="0" dirty="0"/>
              <a:t>How well did the volunteer use the 5 Interview Steps?</a:t>
            </a:r>
          </a:p>
          <a:p>
            <a:pPr marL="685800" lvl="1" indent="-228600">
              <a:buFont typeface="Wingdings" panose="05000000000000000000" pitchFamily="2" charset="2"/>
              <a:buChar char="§"/>
            </a:pPr>
            <a:r>
              <a:rPr lang="en-US" baseline="0" dirty="0"/>
              <a:t>What health problems did the volunteer discover about the child?  [</a:t>
            </a:r>
            <a:r>
              <a:rPr lang="en-US" i="1" baseline="0" dirty="0"/>
              <a:t>diarrhea for more than 2 weeks and vomits everything are Danger Signs</a:t>
            </a:r>
            <a:r>
              <a:rPr lang="en-US" baseline="0" dirty="0"/>
              <a:t>.]  </a:t>
            </a:r>
          </a:p>
          <a:p>
            <a:pPr marL="685800" lvl="1" indent="-228600">
              <a:buFont typeface="Wingdings" panose="05000000000000000000" pitchFamily="2" charset="2"/>
              <a:buChar char="§"/>
            </a:pPr>
            <a:r>
              <a:rPr lang="en-US" baseline="0" dirty="0"/>
              <a:t>What can you say about the instructions the volunteer gave to Rosemary? [take ORS and Zinc and refer to the Health Clinic]</a:t>
            </a:r>
          </a:p>
          <a:p>
            <a:pPr marL="685800" lvl="1" indent="-228600">
              <a:buFont typeface="Wingdings" panose="05000000000000000000" pitchFamily="2" charset="2"/>
              <a:buChar char="§"/>
            </a:pPr>
            <a:r>
              <a:rPr lang="en-US" baseline="0" dirty="0"/>
              <a:t>What could be done better for the next interview with a sick child?</a:t>
            </a:r>
          </a:p>
          <a:p>
            <a:pPr marL="685800" lvl="1" indent="-228600">
              <a:buFont typeface="Wingdings" panose="05000000000000000000" pitchFamily="2" charset="2"/>
              <a:buChar char="§"/>
            </a:pPr>
            <a:endParaRPr lang="en-US" baseline="0" dirty="0"/>
          </a:p>
          <a:p>
            <a:pPr marL="228600" lvl="0" indent="-228600">
              <a:buFont typeface="+mj-lt"/>
              <a:buAutoNum type="arabicPeriod"/>
            </a:pPr>
            <a:r>
              <a:rPr lang="en-US" b="1" baseline="0" dirty="0"/>
              <a:t>SUMMARIZE</a:t>
            </a:r>
            <a:r>
              <a:rPr lang="en-US" baseline="0" dirty="0"/>
              <a:t> the key points in the discussion.</a:t>
            </a:r>
            <a:endParaRPr lang="en-US" dirty="0"/>
          </a:p>
        </p:txBody>
      </p:sp>
      <p:sp>
        <p:nvSpPr>
          <p:cNvPr id="4" name="Slide Number Placeholder 3"/>
          <p:cNvSpPr>
            <a:spLocks noGrp="1"/>
          </p:cNvSpPr>
          <p:nvPr>
            <p:ph type="sldNum" sz="quarter" idx="10"/>
          </p:nvPr>
        </p:nvSpPr>
        <p:spPr/>
        <p:txBody>
          <a:bodyPr/>
          <a:lstStyle/>
          <a:p>
            <a:fld id="{000FA49E-8A26-8C45-88A0-2118A81C9D99}" type="slidenum">
              <a:rPr lang="en-US" smtClean="0">
                <a:solidFill>
                  <a:prstClr val="black"/>
                </a:solidFill>
              </a:rPr>
              <a:pPr/>
              <a:t>74</a:t>
            </a:fld>
            <a:endParaRPr lang="en-US">
              <a:solidFill>
                <a:prstClr val="black"/>
              </a:solidFill>
            </a:endParaRPr>
          </a:p>
        </p:txBody>
      </p:sp>
    </p:spTree>
    <p:extLst>
      <p:ext uri="{BB962C8B-B14F-4D97-AF65-F5344CB8AC3E}">
        <p14:creationId xmlns:p14="http://schemas.microsoft.com/office/powerpoint/2010/main" val="111572209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1" dirty="0"/>
              <a:t>FACILITATE</a:t>
            </a:r>
            <a:r>
              <a:rPr lang="en-US" b="1" baseline="0" dirty="0"/>
              <a:t> THE </a:t>
            </a:r>
            <a:r>
              <a:rPr lang="en-US" b="1" dirty="0"/>
              <a:t>ROLE</a:t>
            </a:r>
            <a:r>
              <a:rPr lang="en-US" b="1" baseline="0" dirty="0"/>
              <a:t> PLAY ANALYSIS</a:t>
            </a:r>
          </a:p>
          <a:p>
            <a:endParaRPr lang="en-US" baseline="0" dirty="0"/>
          </a:p>
          <a:p>
            <a:pPr marL="228600" indent="-228600">
              <a:buFont typeface="+mj-lt"/>
              <a:buAutoNum type="arabicPeriod"/>
            </a:pPr>
            <a:r>
              <a:rPr lang="en-US" b="1" baseline="0" dirty="0"/>
              <a:t>IMPLEMENT</a:t>
            </a:r>
            <a:r>
              <a:rPr lang="en-US" baseline="0" dirty="0"/>
              <a:t> the Role Play analysis:</a:t>
            </a:r>
          </a:p>
          <a:p>
            <a:pPr marL="628650" lvl="1" indent="-171450">
              <a:buFont typeface="Arial" panose="020B0604020202020204" pitchFamily="34" charset="0"/>
              <a:buChar char="•"/>
            </a:pPr>
            <a:r>
              <a:rPr lang="en-US" b="1" baseline="0" dirty="0"/>
              <a:t>ANNOUNCE</a:t>
            </a:r>
            <a:r>
              <a:rPr lang="en-US" baseline="0" dirty="0"/>
              <a:t> the role play analysis:  </a:t>
            </a:r>
            <a:r>
              <a:rPr lang="en-US" dirty="0"/>
              <a:t>Now lets analyze</a:t>
            </a:r>
            <a:r>
              <a:rPr lang="en-US" baseline="0" dirty="0"/>
              <a:t> the role play by answering the following questions:</a:t>
            </a:r>
          </a:p>
          <a:p>
            <a:pPr marL="628650" lvl="1" indent="-171450">
              <a:buFont typeface="Arial" panose="020B0604020202020204" pitchFamily="34" charset="0"/>
              <a:buChar char="•"/>
            </a:pPr>
            <a:r>
              <a:rPr lang="en-US" b="1" baseline="0" dirty="0"/>
              <a:t>INVITE</a:t>
            </a:r>
            <a:r>
              <a:rPr lang="en-US" baseline="0" dirty="0"/>
              <a:t> volunteer to respond to the questions one by one asking participants to share their thoughts. </a:t>
            </a:r>
          </a:p>
          <a:p>
            <a:pPr marL="628650" lvl="1" indent="-171450">
              <a:buFont typeface="Arial" panose="020B0604020202020204" pitchFamily="34" charset="0"/>
              <a:buChar char="•"/>
            </a:pPr>
            <a:r>
              <a:rPr lang="en-US" b="1" baseline="0" dirty="0"/>
              <a:t>ASK</a:t>
            </a:r>
            <a:r>
              <a:rPr lang="en-US" baseline="0" dirty="0"/>
              <a:t> others to make additional comments on the analysis question.</a:t>
            </a:r>
          </a:p>
          <a:p>
            <a:pPr marL="628650" lvl="1" indent="-171450">
              <a:buFont typeface="Arial" panose="020B0604020202020204" pitchFamily="34" charset="0"/>
              <a:buChar char="•"/>
            </a:pPr>
            <a:endParaRPr lang="en-US" baseline="0" dirty="0"/>
          </a:p>
          <a:p>
            <a:pPr marL="228600" lvl="0" indent="-228600">
              <a:buFont typeface="+mj-lt"/>
              <a:buAutoNum type="arabicPeriod"/>
            </a:pPr>
            <a:r>
              <a:rPr lang="en-US" b="1" baseline="0" dirty="0"/>
              <a:t>ASK</a:t>
            </a:r>
            <a:r>
              <a:rPr lang="en-US" baseline="0" dirty="0"/>
              <a:t>:  What other thoughts or comments do you have on the role play analysis?</a:t>
            </a:r>
          </a:p>
          <a:p>
            <a:pPr marL="457200" lvl="1" indent="0">
              <a:buFont typeface="+mj-lt"/>
              <a:buNone/>
            </a:pPr>
            <a:r>
              <a:rPr lang="en-US" b="1" baseline="0" dirty="0"/>
              <a:t>PROBE</a:t>
            </a:r>
            <a:r>
              <a:rPr lang="en-US" baseline="0" dirty="0"/>
              <a:t> for ideas. </a:t>
            </a:r>
          </a:p>
          <a:p>
            <a:pPr marL="228600" lvl="0" indent="-228600">
              <a:buFont typeface="+mj-lt"/>
              <a:buAutoNum type="arabicPeriod"/>
            </a:pPr>
            <a:endParaRPr lang="en-US" baseline="0" dirty="0"/>
          </a:p>
          <a:p>
            <a:pPr marL="228600" lvl="0" indent="-228600">
              <a:buFont typeface="+mj-lt"/>
              <a:buAutoNum type="arabicPeriod"/>
            </a:pPr>
            <a:r>
              <a:rPr lang="en-US" b="1" baseline="0" dirty="0"/>
              <a:t>THANK</a:t>
            </a:r>
            <a:r>
              <a:rPr lang="en-US" baseline="0" dirty="0"/>
              <a:t> everyone for their participation.</a:t>
            </a:r>
          </a:p>
          <a:p>
            <a:endParaRPr lang="en-US" baseline="0" dirty="0"/>
          </a:p>
        </p:txBody>
      </p:sp>
      <p:sp>
        <p:nvSpPr>
          <p:cNvPr id="4" name="Slide Number Placeholder 3"/>
          <p:cNvSpPr>
            <a:spLocks noGrp="1"/>
          </p:cNvSpPr>
          <p:nvPr>
            <p:ph type="sldNum" sz="quarter" idx="10"/>
          </p:nvPr>
        </p:nvSpPr>
        <p:spPr/>
        <p:txBody>
          <a:bodyPr/>
          <a:lstStyle/>
          <a:p>
            <a:fld id="{AF9C99E2-CF5C-4868-A10A-C660E6D2E85F}" type="slidenum">
              <a:rPr lang="en-US" smtClean="0">
                <a:solidFill>
                  <a:prstClr val="black"/>
                </a:solidFill>
              </a:rPr>
              <a:pPr/>
              <a:t>75</a:t>
            </a:fld>
            <a:endParaRPr lang="en-US">
              <a:solidFill>
                <a:prstClr val="black"/>
              </a:solidFill>
            </a:endParaRPr>
          </a:p>
        </p:txBody>
      </p:sp>
    </p:spTree>
    <p:extLst>
      <p:ext uri="{BB962C8B-B14F-4D97-AF65-F5344CB8AC3E}">
        <p14:creationId xmlns:p14="http://schemas.microsoft.com/office/powerpoint/2010/main" val="229102793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36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Advise the caregiver on how to treat the child at home</a:t>
            </a:r>
          </a:p>
          <a:p>
            <a:endParaRPr lang="en-US" sz="1200" dirty="0">
              <a:solidFill>
                <a:srgbClr val="000000"/>
              </a:solidFill>
              <a:latin typeface="Calibri" panose="020F0502020204030204" pitchFamily="34" charset="0"/>
            </a:endParaRPr>
          </a:p>
          <a:p>
            <a:pPr marL="228600" indent="-228600">
              <a:buFont typeface="+mj-lt"/>
              <a:buAutoNum type="arabicPeriod"/>
            </a:pPr>
            <a:r>
              <a:rPr lang="en-US" sz="1200" b="1" dirty="0">
                <a:solidFill>
                  <a:srgbClr val="000000"/>
                </a:solidFill>
                <a:latin typeface="Calibri" panose="020F0502020204030204" pitchFamily="34" charset="0"/>
              </a:rPr>
              <a:t>PRESENT</a:t>
            </a:r>
            <a:r>
              <a:rPr lang="en-US" sz="1200" dirty="0">
                <a:solidFill>
                  <a:srgbClr val="000000"/>
                </a:solidFill>
                <a:latin typeface="Calibri" panose="020F0502020204030204" pitchFamily="34" charset="0"/>
              </a:rPr>
              <a:t>: Some advice is simple. Other advice requires that you teach the caregiver how to do the task. For example, you have learned to teach a caregiver how to give ORS</a:t>
            </a:r>
            <a:r>
              <a:rPr lang="en-US" sz="1200" baseline="0" dirty="0">
                <a:solidFill>
                  <a:srgbClr val="000000"/>
                </a:solidFill>
                <a:latin typeface="Calibri" panose="020F0502020204030204" pitchFamily="34" charset="0"/>
              </a:rPr>
              <a:t> plus zinc</a:t>
            </a:r>
            <a:r>
              <a:rPr lang="en-US" sz="1200" dirty="0">
                <a:solidFill>
                  <a:srgbClr val="000000"/>
                </a:solidFill>
                <a:latin typeface="Calibri" panose="020F0502020204030204" pitchFamily="34" charset="0"/>
              </a:rPr>
              <a:t>. </a:t>
            </a:r>
          </a:p>
          <a:p>
            <a:pPr marL="228600" indent="-228600">
              <a:buFont typeface="+mj-lt"/>
              <a:buAutoNum type="arabicPeriod"/>
            </a:pPr>
            <a:endParaRPr lang="en-US" sz="1200" dirty="0">
              <a:solidFill>
                <a:srgbClr val="000000"/>
              </a:solidFill>
              <a:latin typeface="Calibri" panose="020F0502020204030204" pitchFamily="34" charset="0"/>
            </a:endParaRPr>
          </a:p>
          <a:p>
            <a:pPr marL="228600" marR="0" indent="-228600" algn="l" defTabSz="685800" rtl="0" eaLnBrk="1" fontAlgn="auto" latinLnBrk="0" hangingPunct="1">
              <a:lnSpc>
                <a:spcPct val="100000"/>
              </a:lnSpc>
              <a:spcBef>
                <a:spcPts val="0"/>
              </a:spcBef>
              <a:spcAft>
                <a:spcPts val="0"/>
              </a:spcAft>
              <a:buClrTx/>
              <a:buSzTx/>
              <a:buFont typeface="+mj-lt"/>
              <a:buAutoNum type="arabicPeriod"/>
              <a:tabLst/>
              <a:defRPr/>
            </a:pPr>
            <a:r>
              <a:rPr lang="en-US" sz="1200" b="1" dirty="0">
                <a:solidFill>
                  <a:srgbClr val="000000"/>
                </a:solidFill>
                <a:latin typeface="Calibri" panose="020F0502020204030204" pitchFamily="34" charset="0"/>
              </a:rPr>
              <a:t>SAY</a:t>
            </a:r>
            <a:r>
              <a:rPr lang="en-US" sz="1200" dirty="0">
                <a:solidFill>
                  <a:srgbClr val="000000"/>
                </a:solidFill>
                <a:latin typeface="Calibri" panose="020F0502020204030204" pitchFamily="34" charset="0"/>
              </a:rPr>
              <a:t>: </a:t>
            </a:r>
            <a:r>
              <a:rPr lang="en-US" sz="1200" b="1" dirty="0">
                <a:solidFill>
                  <a:srgbClr val="008000"/>
                </a:solidFill>
                <a:latin typeface="Calibri" panose="020F0502020204030204" pitchFamily="34" charset="0"/>
              </a:rPr>
              <a:t>Teaching how to do a task requires several steps:</a:t>
            </a:r>
          </a:p>
          <a:p>
            <a:pPr marL="514350" lvl="1" indent="-171450">
              <a:buFont typeface="Arial" panose="020B0604020202020204" pitchFamily="34" charset="0"/>
              <a:buChar char="•"/>
            </a:pPr>
            <a:r>
              <a:rPr lang="en-US" sz="1200" b="1" dirty="0">
                <a:solidFill>
                  <a:srgbClr val="000000"/>
                </a:solidFill>
                <a:latin typeface="Calibri" panose="020F0502020204030204" pitchFamily="34" charset="0"/>
              </a:rPr>
              <a:t>Give information, </a:t>
            </a:r>
            <a:r>
              <a:rPr lang="en-US" sz="1200" dirty="0">
                <a:solidFill>
                  <a:srgbClr val="000000"/>
                </a:solidFill>
                <a:latin typeface="Calibri" panose="020F0502020204030204" pitchFamily="34" charset="0"/>
              </a:rPr>
              <a:t>explain how to do the task. For example, explain how to divide a tablet, crush a tablet, mix it with water, and give it to the child.</a:t>
            </a:r>
          </a:p>
          <a:p>
            <a:pPr marL="514350" lvl="1" indent="-171450">
              <a:buFont typeface="Arial" panose="020B0604020202020204" pitchFamily="34" charset="0"/>
              <a:buChar char="•"/>
            </a:pPr>
            <a:r>
              <a:rPr lang="en-US" sz="1200" b="1" dirty="0">
                <a:solidFill>
                  <a:srgbClr val="000000"/>
                </a:solidFill>
                <a:latin typeface="Calibri" panose="020F0502020204030204" pitchFamily="34" charset="0"/>
              </a:rPr>
              <a:t>Show an example, </a:t>
            </a:r>
            <a:r>
              <a:rPr lang="en-US" sz="1200" dirty="0">
                <a:solidFill>
                  <a:srgbClr val="000000"/>
                </a:solidFill>
                <a:latin typeface="Calibri" panose="020F0502020204030204" pitchFamily="34" charset="0"/>
              </a:rPr>
              <a:t>do the task so the caregiver can see. For example, cut a tablet in half.</a:t>
            </a:r>
          </a:p>
          <a:p>
            <a:pPr marL="514350" lvl="1" indent="-171450">
              <a:buFont typeface="Arial" panose="020B0604020202020204" pitchFamily="34" charset="0"/>
              <a:buChar char="•"/>
            </a:pPr>
            <a:r>
              <a:rPr lang="en-US" sz="1200" b="1" dirty="0">
                <a:solidFill>
                  <a:srgbClr val="000000"/>
                </a:solidFill>
                <a:latin typeface="Calibri" panose="020F0502020204030204" pitchFamily="34" charset="0"/>
              </a:rPr>
              <a:t>Let the caregiver practice, </a:t>
            </a:r>
            <a:r>
              <a:rPr lang="en-US" sz="1200" dirty="0">
                <a:solidFill>
                  <a:srgbClr val="000000"/>
                </a:solidFill>
                <a:latin typeface="Calibri" panose="020F0502020204030204" pitchFamily="34" charset="0"/>
              </a:rPr>
              <a:t>ask the caregiver to do the task. For example, ask her to cut another tablet, and give the first dose to the child.</a:t>
            </a:r>
          </a:p>
          <a:p>
            <a:pPr lvl="1"/>
            <a:endParaRPr lang="en-US" sz="1200" b="0" i="0" u="none" strike="noStrike" kern="1200" baseline="0" dirty="0">
              <a:solidFill>
                <a:schemeClr val="tx1"/>
              </a:solidFill>
              <a:latin typeface="Calibri" panose="020F0502020204030204" pitchFamily="34" charset="0"/>
              <a:ea typeface="+mn-ea"/>
              <a:cs typeface="+mn-cs"/>
            </a:endParaRPr>
          </a:p>
          <a:p>
            <a:pPr lvl="1"/>
            <a:r>
              <a:rPr lang="en-US" sz="1200" b="0" i="0" u="none" strike="noStrike" kern="1200" baseline="0" dirty="0">
                <a:solidFill>
                  <a:schemeClr val="tx1"/>
                </a:solidFill>
                <a:latin typeface="Calibri" panose="020F0502020204030204" pitchFamily="34" charset="0"/>
                <a:ea typeface="+mn-ea"/>
                <a:cs typeface="+mn-cs"/>
              </a:rPr>
              <a:t>Letting the caregiver practice is the most important part of teaching a task. You will know what the caregiver understands and what is difficult. You can then help the caregiver do it better. The caregiver is more likely to remember something he or she has practiced, than something just heard.  Also, when the caregiver practices the task, the caregiver gains more confidence to do it at home.</a:t>
            </a:r>
          </a:p>
          <a:p>
            <a:pPr lvl="1"/>
            <a:endParaRPr lang="en-US" sz="1200" dirty="0">
              <a:solidFill>
                <a:srgbClr val="000000"/>
              </a:solidFill>
              <a:latin typeface="Calibri" panose="020F0502020204030204" pitchFamily="34" charset="0"/>
            </a:endParaRPr>
          </a:p>
          <a:p>
            <a:pPr marL="228600" indent="-228600">
              <a:buFont typeface="+mj-lt"/>
              <a:buAutoNum type="arabicPeriod"/>
            </a:pPr>
            <a:r>
              <a:rPr lang="en-US" sz="1200" b="1" dirty="0">
                <a:latin typeface="Calibri" panose="020F0502020204030204" pitchFamily="34" charset="0"/>
              </a:rPr>
              <a:t>ASK</a:t>
            </a:r>
            <a:r>
              <a:rPr lang="en-US" sz="1200" baseline="0" dirty="0">
                <a:latin typeface="Calibri" panose="020F0502020204030204" pitchFamily="34" charset="0"/>
              </a:rPr>
              <a:t> trainees to give examples from their own experience on these teaching principles.</a:t>
            </a:r>
          </a:p>
          <a:p>
            <a:pPr marL="228600" indent="-228600">
              <a:buFont typeface="+mj-lt"/>
              <a:buAutoNum type="arabicPeriod"/>
            </a:pPr>
            <a:endParaRPr lang="en-US" sz="1200" baseline="0" dirty="0">
              <a:latin typeface="Calibri" panose="020F0502020204030204" pitchFamily="34" charset="0"/>
            </a:endParaRPr>
          </a:p>
          <a:p>
            <a:pPr marL="228600" indent="-228600">
              <a:buFont typeface="+mj-lt"/>
              <a:buAutoNum type="arabicPeriod"/>
            </a:pPr>
            <a:r>
              <a:rPr lang="en-US" sz="1200" b="1" baseline="0" dirty="0">
                <a:latin typeface="Calibri" panose="020F0502020204030204" pitchFamily="34" charset="0"/>
              </a:rPr>
              <a:t>MOTIVATE</a:t>
            </a:r>
            <a:r>
              <a:rPr lang="en-US" sz="1200" baseline="0" dirty="0">
                <a:latin typeface="Calibri" panose="020F0502020204030204" pitchFamily="34" charset="0"/>
              </a:rPr>
              <a:t> everyone to engage their customers when sharing instructions with them.</a:t>
            </a:r>
            <a:endParaRPr lang="en-US" sz="1200" dirty="0">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76</a:t>
            </a:fld>
            <a:endParaRPr lang="en-US">
              <a:solidFill>
                <a:prstClr val="black"/>
              </a:solidFill>
            </a:endParaRPr>
          </a:p>
        </p:txBody>
      </p:sp>
    </p:spTree>
    <p:extLst>
      <p:ext uri="{BB962C8B-B14F-4D97-AF65-F5344CB8AC3E}">
        <p14:creationId xmlns:p14="http://schemas.microsoft.com/office/powerpoint/2010/main" val="402768680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a:solidFill>
                  <a:schemeClr val="tx1"/>
                </a:solidFill>
                <a:latin typeface="Calibri" panose="020F0502020204030204" pitchFamily="34" charset="0"/>
                <a:ea typeface="+mn-ea"/>
                <a:cs typeface="+mn-cs"/>
              </a:rPr>
              <a:t>PRACTICE MAKING GOOD </a:t>
            </a:r>
            <a:r>
              <a:rPr kumimoji="0" lang="en-US" sz="1200" b="1" i="0" u="none" strike="noStrike" kern="1200" cap="none" spc="0" normalizeH="0" baseline="0" noProof="0" dirty="0">
                <a:ln>
                  <a:noFill/>
                </a:ln>
                <a:solidFill>
                  <a:prstClr val="white"/>
                </a:solidFill>
                <a:effectLst/>
                <a:uLnTx/>
                <a:uFillTx/>
                <a:latin typeface="Calibri" panose="020F0502020204030204" pitchFamily="34" charset="0"/>
                <a:ea typeface="+mj-ea"/>
                <a:cs typeface="+mj-cs"/>
              </a:rPr>
              <a:t>CHECKING QUESTIONS</a:t>
            </a:r>
            <a:endParaRPr lang="en-US" sz="1200" b="1" i="0" u="none" strike="noStrike" kern="1200" baseline="0" dirty="0">
              <a:solidFill>
                <a:schemeClr val="tx1"/>
              </a:solidFill>
              <a:latin typeface="Calibri" panose="020F0502020204030204" pitchFamily="34" charset="0"/>
              <a:ea typeface="+mn-ea"/>
              <a:cs typeface="+mn-cs"/>
            </a:endParaRPr>
          </a:p>
          <a:p>
            <a:endParaRPr lang="en-US" sz="1200" b="0" i="1" u="none" strike="noStrike" kern="1200" baseline="0" dirty="0">
              <a:solidFill>
                <a:schemeClr val="tx1"/>
              </a:solidFill>
              <a:latin typeface="Calibri" panose="020F0502020204030204" pitchFamily="34" charset="0"/>
              <a:ea typeface="+mn-ea"/>
              <a:cs typeface="+mn-cs"/>
            </a:endParaRPr>
          </a:p>
          <a:p>
            <a:pPr marL="228600" indent="-228600">
              <a:buFont typeface="+mj-lt"/>
              <a:buAutoNum type="arabicPeriod"/>
            </a:pPr>
            <a:r>
              <a:rPr lang="en-US" sz="1200" b="1" i="0" u="none" strike="noStrike" kern="1200" baseline="0" dirty="0">
                <a:solidFill>
                  <a:schemeClr val="tx1"/>
                </a:solidFill>
                <a:latin typeface="Calibri" panose="020F0502020204030204" pitchFamily="34" charset="0"/>
                <a:ea typeface="+mn-ea"/>
                <a:cs typeface="+mn-cs"/>
              </a:rPr>
              <a:t>PRESENT</a:t>
            </a:r>
            <a:r>
              <a:rPr lang="en-US" sz="1200" b="0" i="0" u="none" strike="noStrike" kern="1200" baseline="0" dirty="0">
                <a:solidFill>
                  <a:schemeClr val="tx1"/>
                </a:solidFill>
                <a:latin typeface="Calibri" panose="020F0502020204030204" pitchFamily="34" charset="0"/>
                <a:ea typeface="+mn-ea"/>
                <a:cs typeface="+mn-cs"/>
              </a:rPr>
              <a:t>: Good checking questions require the caregiver to </a:t>
            </a:r>
            <a:r>
              <a:rPr lang="en-US" sz="1200" b="1" i="0" u="none" strike="noStrike" kern="1200" baseline="0" dirty="0">
                <a:solidFill>
                  <a:schemeClr val="tx1"/>
                </a:solidFill>
                <a:latin typeface="Calibri" panose="020F0502020204030204" pitchFamily="34" charset="0"/>
                <a:ea typeface="+mn-ea"/>
                <a:cs typeface="+mn-cs"/>
              </a:rPr>
              <a:t>describe how </a:t>
            </a:r>
            <a:r>
              <a:rPr lang="en-US" sz="1200" b="0" i="0" u="none" strike="noStrike" kern="1200" baseline="0" dirty="0">
                <a:solidFill>
                  <a:schemeClr val="tx1"/>
                </a:solidFill>
                <a:latin typeface="Calibri" panose="020F0502020204030204" pitchFamily="34" charset="0"/>
                <a:ea typeface="+mn-ea"/>
                <a:cs typeface="+mn-cs"/>
              </a:rPr>
              <a:t>to treat the child at home. They begin with questions, such as </a:t>
            </a:r>
            <a:r>
              <a:rPr lang="en-US" sz="1200" b="1" i="0" u="none" strike="noStrike" kern="1200" baseline="0" dirty="0">
                <a:solidFill>
                  <a:schemeClr val="tx1"/>
                </a:solidFill>
                <a:latin typeface="Calibri" panose="020F0502020204030204" pitchFamily="34" charset="0"/>
                <a:ea typeface="+mn-ea"/>
                <a:cs typeface="+mn-cs"/>
              </a:rPr>
              <a:t>what, how, when, how many, </a:t>
            </a:r>
            <a:r>
              <a:rPr lang="en-US" sz="1200" b="0" i="0" u="none" strike="noStrike" kern="1200" baseline="0" dirty="0">
                <a:solidFill>
                  <a:schemeClr val="tx1"/>
                </a:solidFill>
                <a:latin typeface="Calibri" panose="020F0502020204030204" pitchFamily="34" charset="0"/>
                <a:ea typeface="+mn-ea"/>
                <a:cs typeface="+mn-cs"/>
              </a:rPr>
              <a:t>and </a:t>
            </a:r>
            <a:r>
              <a:rPr lang="en-US" sz="1200" b="1" i="0" u="none" strike="noStrike" kern="1200" baseline="0" dirty="0">
                <a:solidFill>
                  <a:schemeClr val="tx1"/>
                </a:solidFill>
                <a:latin typeface="Calibri" panose="020F0502020204030204" pitchFamily="34" charset="0"/>
                <a:ea typeface="+mn-ea"/>
                <a:cs typeface="+mn-cs"/>
              </a:rPr>
              <a:t>how much. </a:t>
            </a:r>
            <a:r>
              <a:rPr lang="en-US" sz="1200" b="0" i="0" u="none" strike="noStrike" kern="1200" baseline="0" dirty="0">
                <a:solidFill>
                  <a:schemeClr val="tx1"/>
                </a:solidFill>
                <a:latin typeface="Calibri" panose="020F0502020204030204" pitchFamily="34" charset="0"/>
                <a:ea typeface="+mn-ea"/>
                <a:cs typeface="+mn-cs"/>
              </a:rPr>
              <a:t>You might also ask </a:t>
            </a:r>
            <a:r>
              <a:rPr lang="en-US" sz="1200" b="1" i="0" u="none" strike="noStrike" kern="1200" baseline="0" dirty="0">
                <a:solidFill>
                  <a:schemeClr val="tx1"/>
                </a:solidFill>
                <a:latin typeface="Calibri" panose="020F0502020204030204" pitchFamily="34" charset="0"/>
                <a:ea typeface="+mn-ea"/>
                <a:cs typeface="+mn-cs"/>
              </a:rPr>
              <a:t>why </a:t>
            </a:r>
            <a:r>
              <a:rPr lang="en-US" sz="1200" b="0" i="0" u="none" strike="noStrike" kern="1200" baseline="0" dirty="0">
                <a:solidFill>
                  <a:schemeClr val="tx1"/>
                </a:solidFill>
                <a:latin typeface="Calibri" panose="020F0502020204030204" pitchFamily="34" charset="0"/>
                <a:ea typeface="+mn-ea"/>
                <a:cs typeface="+mn-cs"/>
              </a:rPr>
              <a:t>to check the understanding of the importance of what the caregiver is doing. You can also ask for a demonstration: </a:t>
            </a:r>
            <a:r>
              <a:rPr lang="en-US" sz="1200" b="1" i="0" u="none" strike="noStrike" kern="1200" baseline="0" dirty="0">
                <a:solidFill>
                  <a:schemeClr val="tx1"/>
                </a:solidFill>
                <a:latin typeface="Calibri" panose="020F0502020204030204" pitchFamily="34" charset="0"/>
                <a:ea typeface="+mn-ea"/>
                <a:cs typeface="+mn-cs"/>
              </a:rPr>
              <a:t>show me.</a:t>
            </a:r>
          </a:p>
          <a:p>
            <a:pPr marL="228600" indent="-228600">
              <a:buFont typeface="+mj-lt"/>
              <a:buAutoNum type="arabicPeriod"/>
            </a:pPr>
            <a:endParaRPr lang="en-US" sz="1200" b="1" i="0" u="none" strike="noStrike" kern="1200" baseline="0" dirty="0">
              <a:solidFill>
                <a:schemeClr val="tx1"/>
              </a:solidFill>
              <a:latin typeface="Calibri" panose="020F0502020204030204" pitchFamily="34" charset="0"/>
              <a:ea typeface="+mn-ea"/>
              <a:cs typeface="+mn-cs"/>
            </a:endParaRPr>
          </a:p>
          <a:p>
            <a:pPr marL="228600" indent="-228600">
              <a:buFont typeface="+mj-lt"/>
              <a:buAutoNum type="arabicPeriod"/>
            </a:pPr>
            <a:r>
              <a:rPr lang="en-US" b="1" dirty="0">
                <a:solidFill>
                  <a:srgbClr val="000000"/>
                </a:solidFill>
                <a:latin typeface="Calibri" panose="020F0502020204030204" pitchFamily="34" charset="0"/>
              </a:rPr>
              <a:t>GIVE</a:t>
            </a:r>
            <a:r>
              <a:rPr lang="en-US" baseline="0" dirty="0">
                <a:solidFill>
                  <a:srgbClr val="000000"/>
                </a:solidFill>
                <a:latin typeface="Calibri" panose="020F0502020204030204" pitchFamily="34" charset="0"/>
              </a:rPr>
              <a:t> instructions: </a:t>
            </a:r>
          </a:p>
          <a:p>
            <a:pPr marL="514350" lvl="1" indent="-171450">
              <a:buFont typeface="Arial" panose="020B0604020202020204" pitchFamily="34" charset="0"/>
              <a:buChar char="•"/>
            </a:pPr>
            <a:r>
              <a:rPr lang="en-US" dirty="0">
                <a:solidFill>
                  <a:srgbClr val="000000"/>
                </a:solidFill>
                <a:latin typeface="Calibri" panose="020F0502020204030204" pitchFamily="34" charset="0"/>
              </a:rPr>
              <a:t>The following are yes/no questions.  </a:t>
            </a:r>
          </a:p>
          <a:p>
            <a:pPr marL="514350" lvl="1" indent="-171450">
              <a:buFont typeface="Arial" panose="020B0604020202020204" pitchFamily="34" charset="0"/>
              <a:buChar char="•"/>
            </a:pPr>
            <a:r>
              <a:rPr lang="en-US" b="1" dirty="0">
                <a:solidFill>
                  <a:srgbClr val="000000"/>
                </a:solidFill>
                <a:latin typeface="Calibri" panose="020F0502020204030204" pitchFamily="34" charset="0"/>
              </a:rPr>
              <a:t>GET</a:t>
            </a:r>
            <a:r>
              <a:rPr lang="en-US" b="0" dirty="0">
                <a:solidFill>
                  <a:srgbClr val="000000"/>
                </a:solidFill>
                <a:latin typeface="Calibri" panose="020F0502020204030204" pitchFamily="34" charset="0"/>
              </a:rPr>
              <a:t> into 5 teams.  </a:t>
            </a:r>
          </a:p>
          <a:p>
            <a:pPr marL="514350" lvl="1" indent="-171450">
              <a:buFont typeface="Arial" panose="020B0604020202020204" pitchFamily="34" charset="0"/>
              <a:buChar char="•"/>
            </a:pPr>
            <a:r>
              <a:rPr lang="en-US" b="0" dirty="0">
                <a:solidFill>
                  <a:srgbClr val="000000"/>
                </a:solidFill>
                <a:latin typeface="Calibri" panose="020F0502020204030204" pitchFamily="34" charset="0"/>
              </a:rPr>
              <a:t>Each team is </a:t>
            </a:r>
            <a:r>
              <a:rPr lang="en-US" b="1" dirty="0">
                <a:solidFill>
                  <a:srgbClr val="000000"/>
                </a:solidFill>
                <a:latin typeface="Calibri" panose="020F0502020204030204" pitchFamily="34" charset="0"/>
              </a:rPr>
              <a:t>ASSIGNED</a:t>
            </a:r>
            <a:r>
              <a:rPr lang="en-US" b="0" dirty="0">
                <a:solidFill>
                  <a:srgbClr val="000000"/>
                </a:solidFill>
                <a:latin typeface="Calibri" panose="020F0502020204030204" pitchFamily="34" charset="0"/>
              </a:rPr>
              <a:t> 2 questions.  Group 1 has questions 1 and 2,</a:t>
            </a:r>
            <a:r>
              <a:rPr lang="en-US" b="0" baseline="0" dirty="0">
                <a:solidFill>
                  <a:srgbClr val="000000"/>
                </a:solidFill>
                <a:latin typeface="Calibri" panose="020F0502020204030204" pitchFamily="34" charset="0"/>
              </a:rPr>
              <a:t> Group 2 has questions 3 and 4, and so on…</a:t>
            </a:r>
            <a:endParaRPr lang="en-US" b="1" dirty="0">
              <a:solidFill>
                <a:srgbClr val="000000"/>
              </a:solidFill>
              <a:latin typeface="Calibri" panose="020F0502020204030204" pitchFamily="34" charset="0"/>
            </a:endParaRPr>
          </a:p>
          <a:p>
            <a:pPr marL="514350" lvl="1" indent="-171450">
              <a:buFont typeface="Arial" panose="020B0604020202020204" pitchFamily="34" charset="0"/>
              <a:buChar char="•"/>
            </a:pPr>
            <a:r>
              <a:rPr lang="en-US" b="1" dirty="0">
                <a:solidFill>
                  <a:srgbClr val="000000"/>
                </a:solidFill>
                <a:latin typeface="Calibri" panose="020F0502020204030204" pitchFamily="34" charset="0"/>
              </a:rPr>
              <a:t>DISCUSS</a:t>
            </a:r>
            <a:r>
              <a:rPr lang="en-US" dirty="0">
                <a:solidFill>
                  <a:srgbClr val="000000"/>
                </a:solidFill>
                <a:latin typeface="Calibri" panose="020F0502020204030204" pitchFamily="34" charset="0"/>
              </a:rPr>
              <a:t> in</a:t>
            </a:r>
            <a:r>
              <a:rPr lang="en-US" baseline="0" dirty="0">
                <a:solidFill>
                  <a:srgbClr val="000000"/>
                </a:solidFill>
                <a:latin typeface="Calibri" panose="020F0502020204030204" pitchFamily="34" charset="0"/>
              </a:rPr>
              <a:t> you team </a:t>
            </a:r>
            <a:r>
              <a:rPr lang="en-US" dirty="0">
                <a:solidFill>
                  <a:srgbClr val="000000"/>
                </a:solidFill>
                <a:latin typeface="Calibri" panose="020F0502020204030204" pitchFamily="34" charset="0"/>
              </a:rPr>
              <a:t>how you could make them good checking questions, or how you could ask the caregiver to demonstrate.</a:t>
            </a:r>
          </a:p>
          <a:p>
            <a:pPr marL="514350" lvl="1" indent="-171450">
              <a:buFont typeface="Arial" panose="020B0604020202020204" pitchFamily="34" charset="0"/>
              <a:buChar char="•"/>
            </a:pPr>
            <a:r>
              <a:rPr lang="en-US" b="1" dirty="0">
                <a:solidFill>
                  <a:srgbClr val="000000"/>
                </a:solidFill>
                <a:latin typeface="Calibri" panose="020F0502020204030204" pitchFamily="34" charset="0"/>
              </a:rPr>
              <a:t>BE</a:t>
            </a:r>
            <a:r>
              <a:rPr lang="en-US" dirty="0">
                <a:solidFill>
                  <a:srgbClr val="000000"/>
                </a:solidFill>
                <a:latin typeface="Calibri" panose="020F0502020204030204" pitchFamily="34" charset="0"/>
              </a:rPr>
              <a:t> </a:t>
            </a:r>
            <a:r>
              <a:rPr lang="en-US" b="1" dirty="0">
                <a:solidFill>
                  <a:srgbClr val="000000"/>
                </a:solidFill>
                <a:latin typeface="Calibri" panose="020F0502020204030204" pitchFamily="34" charset="0"/>
              </a:rPr>
              <a:t>PREPARED</a:t>
            </a:r>
            <a:r>
              <a:rPr lang="en-US" dirty="0">
                <a:solidFill>
                  <a:srgbClr val="000000"/>
                </a:solidFill>
                <a:latin typeface="Calibri" panose="020F0502020204030204" pitchFamily="34" charset="0"/>
              </a:rPr>
              <a:t> to present you</a:t>
            </a:r>
            <a:r>
              <a:rPr lang="en-US" baseline="0" dirty="0">
                <a:solidFill>
                  <a:srgbClr val="000000"/>
                </a:solidFill>
                <a:latin typeface="Calibri" panose="020F0502020204030204" pitchFamily="34" charset="0"/>
              </a:rPr>
              <a:t> revised questions.</a:t>
            </a:r>
          </a:p>
          <a:p>
            <a:pPr marL="514350" lvl="1" indent="-171450">
              <a:buFont typeface="Arial" panose="020B0604020202020204" pitchFamily="34" charset="0"/>
              <a:buChar char="•"/>
            </a:pPr>
            <a:endParaRPr lang="en-US" baseline="0" dirty="0">
              <a:solidFill>
                <a:srgbClr val="000000"/>
              </a:solidFill>
              <a:latin typeface="Calibri" panose="020F0502020204030204" pitchFamily="34" charset="0"/>
            </a:endParaRPr>
          </a:p>
          <a:p>
            <a:pPr marL="228600" lvl="0" indent="-228600">
              <a:buFont typeface="+mj-lt"/>
              <a:buAutoNum type="arabicPeriod"/>
            </a:pPr>
            <a:r>
              <a:rPr lang="en-US" b="1" baseline="0" dirty="0">
                <a:solidFill>
                  <a:srgbClr val="000000"/>
                </a:solidFill>
                <a:latin typeface="Calibri" panose="020F0502020204030204" pitchFamily="34" charset="0"/>
              </a:rPr>
              <a:t>INVITE</a:t>
            </a:r>
            <a:r>
              <a:rPr lang="en-US" baseline="0" dirty="0">
                <a:solidFill>
                  <a:srgbClr val="000000"/>
                </a:solidFill>
                <a:latin typeface="Calibri" panose="020F0502020204030204" pitchFamily="34" charset="0"/>
              </a:rPr>
              <a:t> each team to share their revised question with the group.  </a:t>
            </a:r>
            <a:r>
              <a:rPr lang="en-US" b="1" baseline="0" dirty="0">
                <a:solidFill>
                  <a:srgbClr val="000000"/>
                </a:solidFill>
                <a:latin typeface="Calibri" panose="020F0502020204030204" pitchFamily="34" charset="0"/>
              </a:rPr>
              <a:t>LET</a:t>
            </a:r>
            <a:r>
              <a:rPr lang="en-US" baseline="0" dirty="0">
                <a:solidFill>
                  <a:srgbClr val="000000"/>
                </a:solidFill>
                <a:latin typeface="Calibri" panose="020F0502020204030204" pitchFamily="34" charset="0"/>
              </a:rPr>
              <a:t> the whole group decide if it is:</a:t>
            </a:r>
          </a:p>
          <a:p>
            <a:pPr marL="571500" lvl="1" indent="-228600">
              <a:buFont typeface="Arial" panose="020B0604020202020204" pitchFamily="34" charset="0"/>
              <a:buChar char="•"/>
            </a:pPr>
            <a:r>
              <a:rPr lang="en-US" baseline="0" dirty="0">
                <a:solidFill>
                  <a:srgbClr val="000000"/>
                </a:solidFill>
                <a:latin typeface="Calibri" panose="020F0502020204030204" pitchFamily="34" charset="0"/>
              </a:rPr>
              <a:t>a good checking questions</a:t>
            </a:r>
          </a:p>
          <a:p>
            <a:pPr marL="571500" lvl="1" indent="-228600">
              <a:buFont typeface="Arial" panose="020B0604020202020204" pitchFamily="34" charset="0"/>
              <a:buChar char="•"/>
            </a:pPr>
            <a:r>
              <a:rPr lang="en-US" baseline="0" dirty="0">
                <a:solidFill>
                  <a:srgbClr val="000000"/>
                </a:solidFill>
                <a:latin typeface="Calibri" panose="020F0502020204030204" pitchFamily="34" charset="0"/>
              </a:rPr>
              <a:t>Still a yes/no question and how to make it a good checking question</a:t>
            </a:r>
          </a:p>
          <a:p>
            <a:pPr marL="571500" lvl="1" indent="-228600">
              <a:buFont typeface="Arial" panose="020B0604020202020204" pitchFamily="34" charset="0"/>
              <a:buChar char="•"/>
            </a:pPr>
            <a:endParaRPr lang="en-US" baseline="0" dirty="0">
              <a:solidFill>
                <a:srgbClr val="000000"/>
              </a:solidFill>
              <a:latin typeface="Calibri" panose="020F0502020204030204" pitchFamily="34" charset="0"/>
            </a:endParaRPr>
          </a:p>
          <a:p>
            <a:pPr marL="228600" lvl="0" indent="-228600">
              <a:buFont typeface="+mj-lt"/>
              <a:buAutoNum type="arabicPeriod"/>
            </a:pPr>
            <a:r>
              <a:rPr lang="en-US" b="1" baseline="0" dirty="0">
                <a:solidFill>
                  <a:srgbClr val="000000"/>
                </a:solidFill>
                <a:latin typeface="Calibri" panose="020F0502020204030204" pitchFamily="34" charset="0"/>
              </a:rPr>
              <a:t>CHALLENGE</a:t>
            </a:r>
            <a:r>
              <a:rPr lang="en-US" baseline="0" dirty="0">
                <a:solidFill>
                  <a:srgbClr val="000000"/>
                </a:solidFill>
                <a:latin typeface="Calibri" panose="020F0502020204030204" pitchFamily="34" charset="0"/>
              </a:rPr>
              <a:t> the participants to practice using good checking questions in all aspects of their life.</a:t>
            </a:r>
            <a:endParaRPr lang="en-US" dirty="0">
              <a:solidFill>
                <a:srgbClr val="000000"/>
              </a:solidFill>
              <a:latin typeface="Calibri" panose="020F0502020204030204" pitchFamily="34" charset="0"/>
            </a:endParaRPr>
          </a:p>
          <a:p>
            <a:pPr marL="342900" lvl="1" indent="0">
              <a:buFont typeface="+mj-lt"/>
              <a:buNone/>
            </a:pPr>
            <a:endParaRPr lang="en-US" dirty="0">
              <a:solidFill>
                <a:srgbClr val="000000"/>
              </a:solidFill>
              <a:latin typeface="Calibri" panose="020F0502020204030204" pitchFamily="34" charset="0"/>
            </a:endParaRPr>
          </a:p>
          <a:p>
            <a:endParaRPr lang="en-US"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77</a:t>
            </a:fld>
            <a:endParaRPr lang="en-US">
              <a:solidFill>
                <a:prstClr val="black"/>
              </a:solidFill>
            </a:endParaRPr>
          </a:p>
        </p:txBody>
      </p:sp>
    </p:spTree>
    <p:extLst>
      <p:ext uri="{BB962C8B-B14F-4D97-AF65-F5344CB8AC3E}">
        <p14:creationId xmlns:p14="http://schemas.microsoft.com/office/powerpoint/2010/main" val="331515863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Checking for understanding</a:t>
            </a:r>
          </a:p>
          <a:p>
            <a:endParaRPr lang="en-US" sz="1200" b="0" dirty="0">
              <a:latin typeface="Calibri" panose="020F0502020204030204" pitchFamily="34" charset="0"/>
            </a:endParaRPr>
          </a:p>
          <a:p>
            <a:pPr marL="228600" indent="-228600">
              <a:buFont typeface="+mj-lt"/>
              <a:buAutoNum type="arabicPeriod"/>
            </a:pPr>
            <a:r>
              <a:rPr lang="en-US" sz="1200" b="1" dirty="0">
                <a:latin typeface="Calibri" panose="020F0502020204030204" pitchFamily="34" charset="0"/>
              </a:rPr>
              <a:t>USE</a:t>
            </a:r>
            <a:r>
              <a:rPr lang="en-US" sz="1200" b="0" baseline="0" dirty="0">
                <a:latin typeface="Calibri" panose="020F0502020204030204" pitchFamily="34" charset="0"/>
              </a:rPr>
              <a:t> a case study to practice how to Check for Understanding.</a:t>
            </a:r>
          </a:p>
          <a:p>
            <a:pPr marL="571500" lvl="1" indent="-228600">
              <a:buFont typeface="+mj-lt"/>
              <a:buAutoNum type="alphaLcPeriod"/>
            </a:pPr>
            <a:r>
              <a:rPr lang="en-US" sz="1200" b="1" dirty="0">
                <a:latin typeface="Calibri" panose="020F0502020204030204" pitchFamily="34" charset="0"/>
              </a:rPr>
              <a:t>ASK</a:t>
            </a:r>
            <a:r>
              <a:rPr lang="en-US" sz="1200" b="1" baseline="0" dirty="0">
                <a:latin typeface="Calibri" panose="020F0502020204030204" pitchFamily="34" charset="0"/>
              </a:rPr>
              <a:t> </a:t>
            </a:r>
            <a:r>
              <a:rPr lang="en-US" sz="1200" b="0" baseline="0" dirty="0">
                <a:latin typeface="Calibri" panose="020F0502020204030204" pitchFamily="34" charset="0"/>
              </a:rPr>
              <a:t>a volunteer to </a:t>
            </a:r>
            <a:r>
              <a:rPr lang="en-US" sz="1200" b="1" dirty="0">
                <a:latin typeface="Calibri" panose="020F0502020204030204" pitchFamily="34" charset="0"/>
              </a:rPr>
              <a:t>READ</a:t>
            </a:r>
            <a:r>
              <a:rPr lang="en-US" sz="1200" b="0" dirty="0">
                <a:latin typeface="Calibri" panose="020F0502020204030204" pitchFamily="34" charset="0"/>
              </a:rPr>
              <a:t> the case study.</a:t>
            </a:r>
          </a:p>
          <a:p>
            <a:pPr marL="571500" lvl="1" indent="-228600">
              <a:buFont typeface="+mj-lt"/>
              <a:buAutoNum type="alphaLcPeriod"/>
            </a:pPr>
            <a:endParaRPr lang="en-US" sz="1200" b="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78</a:t>
            </a:fld>
            <a:endParaRPr lang="en-US">
              <a:solidFill>
                <a:prstClr val="black"/>
              </a:solidFill>
            </a:endParaRPr>
          </a:p>
        </p:txBody>
      </p:sp>
    </p:spTree>
    <p:extLst>
      <p:ext uri="{BB962C8B-B14F-4D97-AF65-F5344CB8AC3E}">
        <p14:creationId xmlns:p14="http://schemas.microsoft.com/office/powerpoint/2010/main" val="275483444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1200" b="1" dirty="0">
                <a:latin typeface="Calibri" panose="020F0502020204030204" pitchFamily="34" charset="0"/>
              </a:rPr>
              <a:t>ROLE PLAY ANALYSIS QUESTIONS</a:t>
            </a:r>
          </a:p>
          <a:p>
            <a:pPr marL="0" lvl="0" indent="0">
              <a:buFont typeface="+mj-lt"/>
              <a:buNone/>
            </a:pPr>
            <a:endParaRPr lang="en-US" sz="1200" b="0" dirty="0">
              <a:latin typeface="Calibri" panose="020F0502020204030204" pitchFamily="34" charset="0"/>
            </a:endParaRPr>
          </a:p>
          <a:p>
            <a:pPr marL="228600" lvl="0" indent="-228600">
              <a:buFont typeface="+mj-lt"/>
              <a:buAutoNum type="arabicPeriod"/>
            </a:pPr>
            <a:r>
              <a:rPr lang="en-US" sz="1200" b="1" dirty="0">
                <a:latin typeface="Calibri" panose="020F0502020204030204" pitchFamily="34" charset="0"/>
              </a:rPr>
              <a:t>ASK</a:t>
            </a:r>
            <a:r>
              <a:rPr lang="en-US" sz="1200" b="0" baseline="0" dirty="0">
                <a:latin typeface="Calibri" panose="020F0502020204030204" pitchFamily="34" charset="0"/>
              </a:rPr>
              <a:t> for 2</a:t>
            </a:r>
            <a:r>
              <a:rPr lang="en-US" sz="1200" b="0" dirty="0">
                <a:latin typeface="Calibri" panose="020F0502020204030204" pitchFamily="34" charset="0"/>
              </a:rPr>
              <a:t> volunteers to repeat the role play to</a:t>
            </a:r>
            <a:r>
              <a:rPr lang="en-US" sz="1200" b="0" baseline="0" dirty="0">
                <a:latin typeface="Calibri" panose="020F0502020204030204" pitchFamily="34" charset="0"/>
              </a:rPr>
              <a:t> demonstration better communication practices.</a:t>
            </a:r>
          </a:p>
          <a:p>
            <a:pPr marL="571500" lvl="1" indent="-228600">
              <a:buFont typeface="Arial" panose="020B0604020202020204" pitchFamily="34" charset="0"/>
              <a:buChar char="•"/>
            </a:pPr>
            <a:r>
              <a:rPr lang="en-US" sz="1200" b="1" baseline="0" dirty="0">
                <a:latin typeface="Calibri" panose="020F0502020204030204" pitchFamily="34" charset="0"/>
              </a:rPr>
              <a:t>INVITE</a:t>
            </a:r>
            <a:r>
              <a:rPr lang="en-US" sz="1200" b="0" baseline="0" dirty="0">
                <a:latin typeface="Calibri" panose="020F0502020204030204" pitchFamily="34" charset="0"/>
              </a:rPr>
              <a:t> comments and feedback from the group.</a:t>
            </a:r>
          </a:p>
          <a:p>
            <a:pPr marL="571500" lvl="1" indent="-228600">
              <a:buFont typeface="Arial" panose="020B0604020202020204" pitchFamily="34" charset="0"/>
              <a:buChar char="•"/>
            </a:pPr>
            <a:endParaRPr lang="en-US" sz="1200" b="0" baseline="0" dirty="0">
              <a:latin typeface="Calibri" panose="020F0502020204030204" pitchFamily="34" charset="0"/>
            </a:endParaRPr>
          </a:p>
          <a:p>
            <a:pPr marL="228600" indent="-228600">
              <a:buFont typeface="+mj-lt"/>
              <a:buAutoNum type="arabicPeriod"/>
            </a:pPr>
            <a:r>
              <a:rPr lang="en-US" sz="1200" b="1" baseline="0" dirty="0">
                <a:latin typeface="Calibri" panose="020F0502020204030204" pitchFamily="34" charset="0"/>
              </a:rPr>
              <a:t>ENCOURAGE</a:t>
            </a:r>
            <a:r>
              <a:rPr lang="en-US" sz="1200" b="0" baseline="0" dirty="0">
                <a:latin typeface="Calibri" panose="020F0502020204030204" pitchFamily="34" charset="0"/>
              </a:rPr>
              <a:t> trainees to be aware of the instructions they give to customers and to practice good communication skills.  </a:t>
            </a:r>
          </a:p>
          <a:p>
            <a:pPr lvl="1"/>
            <a:r>
              <a:rPr lang="en-US" sz="1200" b="1" baseline="0" dirty="0">
                <a:latin typeface="Calibri" panose="020F0502020204030204" pitchFamily="34" charset="0"/>
              </a:rPr>
              <a:t>SAY: </a:t>
            </a:r>
            <a:r>
              <a:rPr lang="en-US" sz="1200" b="1" dirty="0">
                <a:solidFill>
                  <a:srgbClr val="000000"/>
                </a:solidFill>
                <a:latin typeface="Calibri" panose="020F0502020204030204" pitchFamily="34" charset="0"/>
              </a:rPr>
              <a:t>Giving</a:t>
            </a:r>
            <a:r>
              <a:rPr lang="en-US" sz="1200" dirty="0">
                <a:solidFill>
                  <a:srgbClr val="000000"/>
                </a:solidFill>
                <a:latin typeface="Calibri" panose="020F0502020204030204" pitchFamily="34" charset="0"/>
              </a:rPr>
              <a:t> even one treatment correctly is difficult. The caregiver who must give the child two or more treatments will have greater difficulty.  The caregiver may have to remember the instructions for several treatments—ORS, zinc, an antimalarial, and an antibiotic (amoxicillin).  </a:t>
            </a:r>
          </a:p>
          <a:p>
            <a:endParaRPr lang="en-US" sz="1200" dirty="0">
              <a:solidFill>
                <a:srgbClr val="000000"/>
              </a:solidFill>
              <a:latin typeface="Calibri" panose="020F0502020204030204" pitchFamily="34" charset="0"/>
            </a:endParaRPr>
          </a:p>
          <a:p>
            <a:pPr lvl="1"/>
            <a:r>
              <a:rPr lang="en-US" sz="1200" dirty="0">
                <a:solidFill>
                  <a:srgbClr val="000000"/>
                </a:solidFill>
                <a:latin typeface="Calibri" panose="020F0502020204030204" pitchFamily="34" charset="0"/>
              </a:rPr>
              <a:t>After you teach the caregiver how to treat the child, be sure that the caregiver understands how to give the treatment correctly. Asking checking questions and asking the caregiver to show you are two ways to find out what the caregiver has learned.  State a checking question so that the caregiver answers more than “yes” or “no”.</a:t>
            </a:r>
            <a:endParaRPr lang="en-US" sz="1200" dirty="0">
              <a:latin typeface="Calibri" panose="020F0502020204030204" pitchFamily="34" charset="0"/>
            </a:endParaRPr>
          </a:p>
          <a:p>
            <a:pPr marL="0" lvl="0" indent="0">
              <a:buFont typeface="+mj-lt"/>
              <a:buNone/>
            </a:pPr>
            <a:endParaRPr lang="en-US" sz="1200" b="0" baseline="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5C7802B9-19CE-44CA-A411-FECAD07C464A}" type="slidenum">
              <a:rPr lang="en-US" smtClean="0">
                <a:solidFill>
                  <a:prstClr val="black"/>
                </a:solidFill>
              </a:rPr>
              <a:pPr/>
              <a:t>79</a:t>
            </a:fld>
            <a:endParaRPr lang="en-US">
              <a:solidFill>
                <a:prstClr val="black"/>
              </a:solidFill>
            </a:endParaRPr>
          </a:p>
        </p:txBody>
      </p:sp>
    </p:spTree>
    <p:extLst>
      <p:ext uri="{BB962C8B-B14F-4D97-AF65-F5344CB8AC3E}">
        <p14:creationId xmlns:p14="http://schemas.microsoft.com/office/powerpoint/2010/main" val="24568520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dirty="0"/>
              <a:t>SUMMARIZE THE KEY MESSAGE.</a:t>
            </a:r>
          </a:p>
        </p:txBody>
      </p:sp>
      <p:sp>
        <p:nvSpPr>
          <p:cNvPr id="134148"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99E849C-4655-4BC4-84E8-F1044AD0F2FD}" type="slidenum">
              <a:rPr lang="en-US" smtClean="0">
                <a:solidFill>
                  <a:prstClr val="black"/>
                </a:solidFill>
              </a:rPr>
              <a:pPr fontAlgn="base">
                <a:spcBef>
                  <a:spcPct val="0"/>
                </a:spcBef>
                <a:spcAft>
                  <a:spcPct val="0"/>
                </a:spcAft>
                <a:defRPr/>
              </a:pPr>
              <a:t>80</a:t>
            </a:fld>
            <a:endParaRPr lang="en-US">
              <a:solidFill>
                <a:prstClr val="black"/>
              </a:solidFill>
            </a:endParaRPr>
          </a:p>
        </p:txBody>
      </p:sp>
    </p:spTree>
    <p:extLst>
      <p:ext uri="{BB962C8B-B14F-4D97-AF65-F5344CB8AC3E}">
        <p14:creationId xmlns:p14="http://schemas.microsoft.com/office/powerpoint/2010/main" val="2727902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pPr lvl="0"/>
            <a:r>
              <a:rPr lang="en-US" sz="1200" b="1" kern="1200" dirty="0">
                <a:solidFill>
                  <a:schemeClr val="tx1"/>
                </a:solidFill>
                <a:latin typeface="+mn-lt"/>
                <a:ea typeface="+mn-ea"/>
                <a:cs typeface="+mn-cs"/>
              </a:rPr>
              <a:t>IMPLEMENT A REVIEW OF THE SESSIONS FROM THE PREVIOUS DAY</a:t>
            </a:r>
            <a:r>
              <a:rPr lang="en-US" sz="1200" kern="1200" dirty="0">
                <a:solidFill>
                  <a:schemeClr val="tx1"/>
                </a:solidFill>
                <a:latin typeface="+mn-lt"/>
                <a:ea typeface="+mn-ea"/>
                <a:cs typeface="+mn-cs"/>
              </a:rPr>
              <a:t>.  </a:t>
            </a:r>
          </a:p>
          <a:p>
            <a:pPr lvl="0"/>
            <a:endParaRPr lang="en-US" sz="1200" b="1"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ASK </a:t>
            </a:r>
            <a:r>
              <a:rPr lang="en-US" sz="1200" b="0" kern="1200" dirty="0">
                <a:solidFill>
                  <a:schemeClr val="tx1"/>
                </a:solidFill>
                <a:latin typeface="+mn-lt"/>
                <a:ea typeface="+mn-ea"/>
                <a:cs typeface="+mn-cs"/>
              </a:rPr>
              <a:t>the question. </a:t>
            </a:r>
          </a:p>
          <a:p>
            <a:pPr marL="228600" lvl="0" indent="-228600">
              <a:buFont typeface="+mj-lt"/>
              <a:buAutoNum type="arabicPeriod"/>
            </a:pPr>
            <a:endParaRPr lang="en-US" sz="1200" b="0"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GET</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several answers.</a:t>
            </a:r>
          </a:p>
          <a:p>
            <a:pPr marL="228600" lvl="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REVEAL</a:t>
            </a:r>
            <a:r>
              <a:rPr lang="en-US" sz="1200" b="0" kern="1200" baseline="0" dirty="0">
                <a:solidFill>
                  <a:schemeClr val="tx1"/>
                </a:solidFill>
                <a:latin typeface="+mn-lt"/>
                <a:ea typeface="+mn-ea"/>
                <a:cs typeface="+mn-cs"/>
              </a:rPr>
              <a:t> the ‘correct’ answer =</a:t>
            </a:r>
          </a:p>
          <a:p>
            <a:pPr marL="628650" lvl="1" indent="-171450">
              <a:buFont typeface="Arial" panose="020B0604020202020204" pitchFamily="34" charset="0"/>
              <a:buChar char="•"/>
            </a:pPr>
            <a:r>
              <a:rPr lang="en-US" sz="1200" b="0" i="1" kern="1200" baseline="0" dirty="0">
                <a:solidFill>
                  <a:schemeClr val="tx1"/>
                </a:solidFill>
                <a:latin typeface="+mn-lt"/>
                <a:ea typeface="+mn-ea"/>
                <a:cs typeface="+mn-cs"/>
              </a:rPr>
              <a:t>* Refer only… no treatment</a:t>
            </a:r>
            <a:r>
              <a:rPr lang="en-US" sz="1200" b="0" i="0" kern="1200" baseline="0" dirty="0">
                <a:solidFill>
                  <a:schemeClr val="tx1"/>
                </a:solidFill>
                <a:latin typeface="+mn-lt"/>
                <a:ea typeface="+mn-ea"/>
                <a:cs typeface="+mn-cs"/>
              </a:rPr>
              <a:t>, cough more than 2 weeks.  </a:t>
            </a:r>
          </a:p>
          <a:p>
            <a:pPr marL="628650" lvl="1" indent="-171450">
              <a:buFont typeface="Arial" panose="020B0604020202020204" pitchFamily="34" charset="0"/>
              <a:buChar char="•"/>
            </a:pPr>
            <a:r>
              <a:rPr lang="en-US" sz="1200" b="0" i="0" kern="1200" baseline="0" dirty="0">
                <a:solidFill>
                  <a:schemeClr val="tx1"/>
                </a:solidFill>
                <a:latin typeface="+mn-lt"/>
                <a:ea typeface="+mn-ea"/>
                <a:cs typeface="+mn-cs"/>
              </a:rPr>
              <a:t>May be TB or something else. Needs professional diagnosis.</a:t>
            </a:r>
          </a:p>
          <a:p>
            <a:pPr marL="628650" lvl="1" indent="-171450">
              <a:buFont typeface="Arial" panose="020B0604020202020204" pitchFamily="34" charset="0"/>
              <a:buChar char="•"/>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DISCUSS</a:t>
            </a:r>
            <a:r>
              <a:rPr lang="en-US" sz="1200" b="0" kern="1200" baseline="0" dirty="0">
                <a:solidFill>
                  <a:schemeClr val="tx1"/>
                </a:solidFill>
                <a:latin typeface="+mn-lt"/>
                <a:ea typeface="+mn-ea"/>
                <a:cs typeface="+mn-cs"/>
              </a:rPr>
              <a:t> any comments. </a:t>
            </a:r>
          </a:p>
          <a:p>
            <a:pPr marL="228600" lvl="0" indent="-228600">
              <a:buFont typeface="+mj-lt"/>
              <a:buAutoNum type="arabicPeriod"/>
            </a:pPr>
            <a:endParaRPr lang="en-US" sz="1200" b="0" kern="1200" baseline="0" dirty="0">
              <a:solidFill>
                <a:schemeClr val="tx1"/>
              </a:solidFill>
              <a:latin typeface="+mn-lt"/>
              <a:ea typeface="+mn-ea"/>
              <a:cs typeface="+mn-cs"/>
            </a:endParaRPr>
          </a:p>
          <a:p>
            <a:pPr marL="228600" lvl="0" indent="-228600">
              <a:buFont typeface="+mj-lt"/>
              <a:buAutoNum type="arabicPeriod"/>
            </a:pPr>
            <a:r>
              <a:rPr lang="en-US" sz="1200" b="1" kern="1200" baseline="0" dirty="0">
                <a:solidFill>
                  <a:schemeClr val="tx1"/>
                </a:solidFill>
                <a:latin typeface="+mn-lt"/>
                <a:ea typeface="+mn-ea"/>
                <a:cs typeface="+mn-cs"/>
              </a:rPr>
              <a:t>CLARIFY</a:t>
            </a:r>
            <a:r>
              <a:rPr lang="en-US" sz="1200" b="0" kern="1200" baseline="0" dirty="0">
                <a:solidFill>
                  <a:schemeClr val="tx1"/>
                </a:solidFill>
                <a:latin typeface="+mn-lt"/>
                <a:ea typeface="+mn-ea"/>
                <a:cs typeface="+mn-cs"/>
              </a:rPr>
              <a:t> any confusion.</a:t>
            </a:r>
            <a:endParaRPr lang="en-US" sz="1200" b="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16592929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ANNOUNCE </a:t>
            </a:r>
            <a:r>
              <a:rPr kumimoji="0" lang="en-US" sz="1200" b="1" i="0" u="none" strike="noStrike" kern="1200" cap="none" spc="0" normalizeH="0" baseline="0" noProof="0" dirty="0">
                <a:ln>
                  <a:noFill/>
                </a:ln>
                <a:solidFill>
                  <a:srgbClr val="ED7D31">
                    <a:lumMod val="75000"/>
                  </a:srgbClr>
                </a:solidFill>
                <a:effectLst/>
                <a:uLnTx/>
                <a:uFillTx/>
                <a:latin typeface="+mn-lt"/>
                <a:ea typeface="+mn-ea"/>
                <a:cs typeface="+mn-cs"/>
              </a:rPr>
              <a:t>SESSION 6. </a:t>
            </a:r>
            <a:r>
              <a:rPr kumimoji="0" lang="en-US" sz="1200" b="1" i="0" u="none" strike="noStrike" kern="1200" cap="none" spc="0" normalizeH="0" baseline="0" noProof="0" dirty="0">
                <a:ln>
                  <a:noFill/>
                </a:ln>
                <a:solidFill>
                  <a:srgbClr val="44546A"/>
                </a:solidFill>
                <a:effectLst/>
                <a:uLnTx/>
                <a:uFillTx/>
                <a:latin typeface="+mn-lt"/>
                <a:ea typeface="+mn-ea"/>
                <a:cs typeface="+mn-cs"/>
              </a:rPr>
              <a:t>END OF THE DAY ACTIVITIES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ED7D31">
                  <a:lumMod val="75000"/>
                </a:srgbClr>
              </a:solidFill>
              <a:effectLst/>
              <a:uLnTx/>
              <a:uFillTx/>
              <a:latin typeface="+mn-lt"/>
              <a:ea typeface="+mn-ea"/>
              <a:cs typeface="+mn-cs"/>
            </a:endParaRPr>
          </a:p>
          <a:p>
            <a:pPr marL="342900" marR="0" lvl="0" indent="-342900" algn="l" defTabSz="457200" rtl="0" eaLnBrk="1" fontAlgn="base" latinLnBrk="0" hangingPunct="1">
              <a:lnSpc>
                <a:spcPct val="100000"/>
              </a:lnSpc>
              <a:spcBef>
                <a:spcPct val="20000"/>
              </a:spcBef>
              <a:spcAft>
                <a:spcPct val="0"/>
              </a:spcAft>
              <a:buClrTx/>
              <a:buSzTx/>
              <a:buFont typeface="Arial" pitchFamily="34" charset="0"/>
              <a:buNone/>
              <a:tabLst/>
              <a:defRPr/>
            </a:pPr>
            <a:r>
              <a:rPr kumimoji="0" lang="en-US" sz="1200" b="1" i="0" u="none" strike="noStrike" kern="1200" cap="none" spc="0" normalizeH="0" baseline="0" noProof="0" dirty="0">
                <a:ln>
                  <a:noFill/>
                </a:ln>
                <a:solidFill>
                  <a:srgbClr val="ED7D31">
                    <a:lumMod val="75000"/>
                  </a:srgbClr>
                </a:solidFill>
                <a:effectLst/>
                <a:uLnTx/>
                <a:uFillTx/>
                <a:latin typeface="+mn-lt"/>
                <a:ea typeface="+mn-ea"/>
                <a:cs typeface="+mn-cs"/>
              </a:rPr>
              <a:t>During this session, your focus is to:</a:t>
            </a:r>
          </a:p>
          <a:p>
            <a:pPr marL="628650" marR="0" lvl="1" indent="-1714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63A73"/>
                </a:solidFill>
                <a:effectLst/>
                <a:uLnTx/>
                <a:uFillTx/>
                <a:latin typeface="+mn-lt"/>
                <a:ea typeface="+mn-ea"/>
                <a:cs typeface="+mn-cs"/>
              </a:rPr>
              <a:t>Create Key Messages for the Day</a:t>
            </a:r>
          </a:p>
          <a:p>
            <a:pPr marL="628650" marR="0" lvl="1" indent="-1714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200" b="0" i="0" u="none" strike="noStrike" kern="0" cap="none" spc="0" normalizeH="0" baseline="0" noProof="0" dirty="0">
                <a:ln>
                  <a:noFill/>
                </a:ln>
                <a:solidFill>
                  <a:srgbClr val="342155"/>
                </a:solidFill>
                <a:effectLst/>
                <a:uLnTx/>
                <a:uFillTx/>
              </a:rPr>
              <a:t>Test</a:t>
            </a:r>
            <a:r>
              <a:rPr kumimoji="0" lang="en-US" sz="1200" b="0" i="0" u="none" strike="noStrike" kern="0" cap="none" spc="0" normalizeH="0" noProof="0" dirty="0">
                <a:ln>
                  <a:noFill/>
                </a:ln>
                <a:solidFill>
                  <a:srgbClr val="342155"/>
                </a:solidFill>
                <a:effectLst/>
                <a:uLnTx/>
                <a:uFillTx/>
              </a:rPr>
              <a:t> </a:t>
            </a:r>
            <a:r>
              <a:rPr lang="en-US" sz="1200" b="0" kern="0" dirty="0">
                <a:solidFill>
                  <a:srgbClr val="342155"/>
                </a:solidFill>
              </a:rPr>
              <a:t>Y</a:t>
            </a:r>
            <a:r>
              <a:rPr kumimoji="0" lang="en-US" sz="1200" b="0" i="0" u="none" strike="noStrike" kern="0" cap="none" spc="0" normalizeH="0" noProof="0" dirty="0">
                <a:ln>
                  <a:noFill/>
                </a:ln>
                <a:solidFill>
                  <a:srgbClr val="342155"/>
                </a:solidFill>
                <a:effectLst/>
                <a:uLnTx/>
                <a:uFillTx/>
              </a:rPr>
              <a:t>our Learning</a:t>
            </a:r>
            <a:endParaRPr kumimoji="0" lang="en-US" sz="1200" b="0" i="0" u="none" strike="noStrike" kern="0" cap="none" spc="0" normalizeH="0" baseline="0" noProof="0" dirty="0">
              <a:ln>
                <a:noFill/>
              </a:ln>
              <a:solidFill>
                <a:srgbClr val="342155"/>
              </a:solidFill>
              <a:effectLst/>
              <a:uLnTx/>
              <a:uFillTx/>
            </a:endParaRPr>
          </a:p>
          <a:p>
            <a:pPr marL="628650" marR="0" lvl="1" indent="-1714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63A73"/>
                </a:solidFill>
                <a:effectLst/>
                <a:uLnTx/>
                <a:uFillTx/>
                <a:latin typeface="+mn-lt"/>
                <a:ea typeface="+mn-ea"/>
                <a:cs typeface="+mn-cs"/>
              </a:rPr>
              <a:t>Evaluate the Day</a:t>
            </a:r>
          </a:p>
          <a:p>
            <a:pPr marL="628650" marR="0" lvl="1" indent="-171450" algn="l" defTabSz="4572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063A73"/>
                </a:solidFill>
                <a:effectLst/>
                <a:uLnTx/>
                <a:uFillTx/>
                <a:latin typeface="+mn-lt"/>
                <a:ea typeface="+mn-ea"/>
                <a:cs typeface="+mn-cs"/>
              </a:rPr>
              <a:t>Celebrate the End of the Day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81</a:t>
            </a:fld>
            <a:endParaRPr lang="en-US">
              <a:solidFill>
                <a:prstClr val="black"/>
              </a:solidFill>
            </a:endParaRPr>
          </a:p>
        </p:txBody>
      </p:sp>
    </p:spTree>
    <p:extLst>
      <p:ext uri="{BB962C8B-B14F-4D97-AF65-F5344CB8AC3E}">
        <p14:creationId xmlns:p14="http://schemas.microsoft.com/office/powerpoint/2010/main" val="102039961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mn-lt"/>
                <a:ea typeface="+mn-ea"/>
                <a:cs typeface="+mn-cs"/>
              </a:rPr>
              <a:t>CREATE KEY MESSAGES FOR THE DAY </a:t>
            </a: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ASK: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solidFill>
                  <a:srgbClr val="342155"/>
                </a:solidFill>
                <a:latin typeface="Calibri" panose="020F0502020204030204" pitchFamily="34" charset="0"/>
              </a:rPr>
              <a:t>Tell something </a:t>
            </a:r>
            <a:r>
              <a:rPr lang="en-US" sz="1200" b="1" dirty="0">
                <a:solidFill>
                  <a:srgbClr val="C00000"/>
                </a:solidFill>
                <a:latin typeface="Calibri" panose="020F0502020204030204" pitchFamily="34" charset="0"/>
              </a:rPr>
              <a:t>interesting or important </a:t>
            </a:r>
            <a:r>
              <a:rPr lang="en-US" sz="1200" b="1" dirty="0">
                <a:solidFill>
                  <a:srgbClr val="342155"/>
                </a:solidFill>
                <a:latin typeface="Calibri" panose="020F0502020204030204" pitchFamily="34" charset="0"/>
              </a:rPr>
              <a:t>that you learned today.</a:t>
            </a:r>
            <a:endParaRPr lang="en-US" sz="1200" dirty="0">
              <a:solidFill>
                <a:srgbClr val="342155"/>
              </a:solidFill>
              <a:latin typeface="Calibri" panose="020F0502020204030204" pitchFamily="34" charset="0"/>
            </a:endParaRPr>
          </a:p>
          <a:p>
            <a:pPr marL="914400" marR="0" lvl="2"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PROBE</a:t>
            </a:r>
            <a:r>
              <a:rPr kumimoji="0" lang="en-US" sz="1200" b="0" i="0" u="none" strike="noStrike" kern="1200" cap="none" spc="0" normalizeH="0" baseline="0" noProof="0" dirty="0">
                <a:ln>
                  <a:noFill/>
                </a:ln>
                <a:solidFill>
                  <a:prstClr val="black"/>
                </a:solidFill>
                <a:effectLst/>
                <a:uLnTx/>
                <a:uFillTx/>
                <a:latin typeface="+mn-lt"/>
                <a:ea typeface="+mn-ea"/>
                <a:cs typeface="+mn-cs"/>
              </a:rPr>
              <a:t> many trainees contribute one Key Learning.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2.  END </a:t>
            </a:r>
            <a:r>
              <a:rPr kumimoji="0" lang="en-US" sz="1200" b="0" i="0" u="none" strike="noStrike" kern="1200" cap="none" spc="0" normalizeH="0" baseline="0" noProof="0" dirty="0">
                <a:ln>
                  <a:noFill/>
                </a:ln>
                <a:solidFill>
                  <a:prstClr val="black"/>
                </a:solidFill>
                <a:effectLst/>
                <a:uLnTx/>
                <a:uFillTx/>
                <a:latin typeface="+mn-lt"/>
                <a:ea typeface="+mn-ea"/>
                <a:cs typeface="+mn-cs"/>
              </a:rPr>
              <a:t>the day with a round of thanks and applause. </a:t>
            </a:r>
            <a:r>
              <a:rPr kumimoji="0" lang="en-US" sz="1200" b="1" i="0" u="none" strike="noStrike" kern="1200" cap="none" spc="0" normalizeH="0" baseline="0" noProof="0" dirty="0">
                <a:ln>
                  <a:noFill/>
                </a:ln>
                <a:solidFill>
                  <a:prstClr val="black"/>
                </a:solidFill>
                <a:effectLst/>
                <a:uLnTx/>
                <a:uFillTx/>
                <a:latin typeface="+mn-lt"/>
                <a:ea typeface="+mn-ea"/>
                <a:cs typeface="+mn-cs"/>
              </a:rPr>
              <a:t> </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82</a:t>
            </a:fld>
            <a:endParaRPr lang="en-US">
              <a:solidFill>
                <a:prstClr val="black"/>
              </a:solidFill>
            </a:endParaRPr>
          </a:p>
        </p:txBody>
      </p:sp>
    </p:spTree>
    <p:extLst>
      <p:ext uri="{BB962C8B-B14F-4D97-AF65-F5344CB8AC3E}">
        <p14:creationId xmlns:p14="http://schemas.microsoft.com/office/powerpoint/2010/main" val="5634265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pPr lvl="0"/>
            <a:r>
              <a:rPr lang="en-US" sz="1200" b="1" dirty="0">
                <a:solidFill>
                  <a:schemeClr val="bg1"/>
                </a:solidFill>
              </a:rPr>
              <a:t>IMPLEMENT THE TEST</a:t>
            </a:r>
            <a:endParaRPr lang="en-US" sz="1200" b="1" kern="1200" dirty="0">
              <a:solidFill>
                <a:schemeClr val="tx1"/>
              </a:solidFill>
              <a:latin typeface="+mn-lt"/>
              <a:ea typeface="+mn-ea"/>
              <a:cs typeface="+mn-cs"/>
            </a:endParaRPr>
          </a:p>
          <a:p>
            <a:pPr lvl="0"/>
            <a:endParaRPr lang="en-US" sz="1200" b="1"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DISTRIBUTE</a:t>
            </a:r>
            <a:r>
              <a:rPr lang="en-US" sz="1200" b="1" kern="1200" baseline="0" dirty="0">
                <a:solidFill>
                  <a:schemeClr val="tx1"/>
                </a:solidFill>
                <a:latin typeface="+mn-lt"/>
                <a:ea typeface="+mn-ea"/>
                <a:cs typeface="+mn-cs"/>
              </a:rPr>
              <a:t> the End-of-Day 1 Test</a:t>
            </a:r>
            <a:r>
              <a:rPr lang="en-US" sz="1200" b="0" kern="1200" baseline="0" dirty="0">
                <a:solidFill>
                  <a:schemeClr val="tx1"/>
                </a:solidFill>
                <a:latin typeface="+mn-lt"/>
                <a:ea typeface="+mn-ea"/>
                <a:cs typeface="+mn-cs"/>
              </a:rPr>
              <a:t>.</a:t>
            </a:r>
            <a:endParaRPr lang="en-US" sz="1200" b="0" kern="1200" dirty="0">
              <a:solidFill>
                <a:schemeClr val="tx1"/>
              </a:solidFill>
              <a:latin typeface="+mn-lt"/>
              <a:ea typeface="+mn-ea"/>
              <a:cs typeface="+mn-cs"/>
            </a:endParaRPr>
          </a:p>
          <a:p>
            <a:pPr marL="228600" lvl="0" indent="-228600">
              <a:buFont typeface="+mj-lt"/>
              <a:buAutoNum type="arabicPeriod"/>
            </a:pPr>
            <a:endParaRPr lang="en-US" sz="1200" b="1" kern="1200" dirty="0">
              <a:solidFill>
                <a:schemeClr val="tx1"/>
              </a:solidFill>
              <a:latin typeface="+mn-lt"/>
              <a:ea typeface="+mn-ea"/>
              <a:cs typeface="+mn-cs"/>
            </a:endParaRPr>
          </a:p>
          <a:p>
            <a:pPr marL="228600" lvl="0" indent="-228600">
              <a:buFont typeface="+mj-lt"/>
              <a:buAutoNum type="arabicPeriod"/>
            </a:pPr>
            <a:r>
              <a:rPr lang="en-US" sz="1200" b="1" kern="1200" dirty="0">
                <a:solidFill>
                  <a:schemeClr val="tx1"/>
                </a:solidFill>
                <a:latin typeface="+mn-lt"/>
                <a:ea typeface="+mn-ea"/>
                <a:cs typeface="+mn-cs"/>
              </a:rPr>
              <a:t>EXPLAIN</a:t>
            </a:r>
            <a:r>
              <a:rPr lang="en-US" sz="1200" kern="1200" dirty="0">
                <a:solidFill>
                  <a:schemeClr val="tx1"/>
                </a:solidFill>
                <a:latin typeface="+mn-lt"/>
                <a:ea typeface="+mn-ea"/>
                <a:cs typeface="+mn-cs"/>
              </a:rPr>
              <a:t> how to take the test.</a:t>
            </a:r>
          </a:p>
          <a:p>
            <a:pPr marL="685800" lvl="1" indent="-228600">
              <a:buFont typeface="Arial" panose="020B0604020202020204" pitchFamily="34" charset="0"/>
              <a:buChar char="•"/>
            </a:pPr>
            <a:r>
              <a:rPr lang="en-US" sz="1200" kern="1200" dirty="0">
                <a:solidFill>
                  <a:schemeClr val="tx1"/>
                </a:solidFill>
                <a:latin typeface="+mn-lt"/>
                <a:ea typeface="+mn-ea"/>
                <a:cs typeface="+mn-cs"/>
              </a:rPr>
              <a:t>Some questions are</a:t>
            </a:r>
            <a:r>
              <a:rPr lang="en-US" sz="1200" kern="1200" baseline="0" dirty="0">
                <a:solidFill>
                  <a:schemeClr val="tx1"/>
                </a:solidFill>
                <a:latin typeface="+mn-lt"/>
                <a:ea typeface="+mn-ea"/>
                <a:cs typeface="+mn-cs"/>
              </a:rPr>
              <a:t> multiple choice.  </a:t>
            </a:r>
            <a:r>
              <a:rPr lang="en-US" sz="1200" kern="1200" dirty="0">
                <a:solidFill>
                  <a:schemeClr val="tx1"/>
                </a:solidFill>
                <a:latin typeface="+mn-lt"/>
                <a:ea typeface="+mn-ea"/>
                <a:cs typeface="+mn-cs"/>
              </a:rPr>
              <a:t>You circle the correct answer.  </a:t>
            </a:r>
          </a:p>
          <a:p>
            <a:pPr marL="685800" lvl="1" indent="-228600">
              <a:buFont typeface="Arial" panose="020B0604020202020204" pitchFamily="34" charset="0"/>
              <a:buChar char="•"/>
            </a:pPr>
            <a:r>
              <a:rPr lang="en-US" sz="1200" kern="1200" dirty="0">
                <a:solidFill>
                  <a:schemeClr val="tx1"/>
                </a:solidFill>
                <a:latin typeface="+mn-lt"/>
                <a:ea typeface="+mn-ea"/>
                <a:cs typeface="+mn-cs"/>
              </a:rPr>
              <a:t>Some questions are True</a:t>
            </a:r>
            <a:r>
              <a:rPr lang="en-US" sz="1200" kern="1200" baseline="0" dirty="0">
                <a:solidFill>
                  <a:schemeClr val="tx1"/>
                </a:solidFill>
                <a:latin typeface="+mn-lt"/>
                <a:ea typeface="+mn-ea"/>
                <a:cs typeface="+mn-cs"/>
              </a:rPr>
              <a:t> or False.  </a:t>
            </a:r>
            <a:r>
              <a:rPr lang="en-US" sz="1200" kern="1200" dirty="0">
                <a:solidFill>
                  <a:schemeClr val="tx1"/>
                </a:solidFill>
                <a:latin typeface="+mn-lt"/>
                <a:ea typeface="+mn-ea"/>
                <a:cs typeface="+mn-cs"/>
              </a:rPr>
              <a:t>You circle the correct answer. </a:t>
            </a:r>
          </a:p>
          <a:p>
            <a:pPr marL="685800" lvl="1" indent="-228600">
              <a:buFont typeface="Arial" panose="020B0604020202020204" pitchFamily="34" charset="0"/>
              <a:buChar char="•"/>
            </a:pPr>
            <a:r>
              <a:rPr lang="en-US" sz="1200" kern="1200" dirty="0">
                <a:solidFill>
                  <a:schemeClr val="tx1"/>
                </a:solidFill>
                <a:latin typeface="+mn-lt"/>
                <a:ea typeface="+mn-ea"/>
                <a:cs typeface="+mn-cs"/>
              </a:rPr>
              <a:t>Some questions have a blank space where you are asked to </a:t>
            </a:r>
            <a:r>
              <a:rPr lang="en-US" sz="1200" u="sng" kern="1200" dirty="0">
                <a:solidFill>
                  <a:schemeClr val="tx1"/>
                </a:solidFill>
                <a:latin typeface="+mn-lt"/>
                <a:ea typeface="+mn-ea"/>
                <a:cs typeface="+mn-cs"/>
              </a:rPr>
              <a:t>fill in the correct word or phrase</a:t>
            </a:r>
            <a:r>
              <a:rPr lang="en-US" sz="1200" kern="1200" dirty="0">
                <a:solidFill>
                  <a:schemeClr val="tx1"/>
                </a:solidFill>
                <a:latin typeface="+mn-lt"/>
                <a:ea typeface="+mn-ea"/>
                <a:cs typeface="+mn-cs"/>
              </a:rPr>
              <a:t>.   </a:t>
            </a:r>
          </a:p>
          <a:p>
            <a:pPr marL="457200" marR="0" lvl="2" indent="0" algn="l" defTabSz="457200" rtl="0" eaLnBrk="1" fontAlgn="auto" latinLnBrk="0" hangingPunct="1">
              <a:lnSpc>
                <a:spcPct val="100000"/>
              </a:lnSpc>
              <a:spcBef>
                <a:spcPts val="0"/>
              </a:spcBef>
              <a:spcAft>
                <a:spcPts val="0"/>
              </a:spcAft>
              <a:buClrTx/>
              <a:buSzTx/>
              <a:buFont typeface="+mj-lt"/>
              <a:buNone/>
              <a:tabLst/>
              <a:defRPr/>
            </a:pPr>
            <a:r>
              <a:rPr lang="en-US" sz="1200" b="1" dirty="0">
                <a:solidFill>
                  <a:srgbClr val="342155"/>
                </a:solidFill>
              </a:rPr>
              <a:t>It is OK to </a:t>
            </a:r>
            <a:r>
              <a:rPr lang="en-US" sz="1200" b="1" dirty="0">
                <a:solidFill>
                  <a:srgbClr val="C00000"/>
                </a:solidFill>
              </a:rPr>
              <a:t>use your Success Kit </a:t>
            </a:r>
            <a:r>
              <a:rPr lang="en-US" sz="1200" b="1" dirty="0">
                <a:solidFill>
                  <a:srgbClr val="342155"/>
                </a:solidFill>
              </a:rPr>
              <a:t>to find the information.</a:t>
            </a:r>
          </a:p>
          <a:p>
            <a:pPr marL="228600" indent="-228600">
              <a:buFont typeface="+mj-lt"/>
              <a:buAutoNum type="arabicPeriod"/>
            </a:pPr>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ASK FOR </a:t>
            </a:r>
            <a:r>
              <a:rPr lang="en-US" sz="1200" kern="1200" dirty="0">
                <a:solidFill>
                  <a:schemeClr val="tx1"/>
                </a:solidFill>
                <a:latin typeface="+mn-lt"/>
                <a:ea typeface="+mn-ea"/>
                <a:cs typeface="+mn-cs"/>
              </a:rPr>
              <a:t>and </a:t>
            </a:r>
            <a:r>
              <a:rPr lang="en-US" sz="1200" b="1" kern="1200" dirty="0">
                <a:solidFill>
                  <a:schemeClr val="tx1"/>
                </a:solidFill>
                <a:latin typeface="+mn-lt"/>
                <a:ea typeface="+mn-ea"/>
                <a:cs typeface="+mn-cs"/>
              </a:rPr>
              <a:t>RESPOND</a:t>
            </a:r>
            <a:r>
              <a:rPr lang="en-US" sz="1200" kern="1200" dirty="0">
                <a:solidFill>
                  <a:schemeClr val="tx1"/>
                </a:solidFill>
                <a:latin typeface="+mn-lt"/>
                <a:ea typeface="+mn-ea"/>
                <a:cs typeface="+mn-cs"/>
              </a:rPr>
              <a:t> to questions for clarification.</a:t>
            </a:r>
          </a:p>
          <a:p>
            <a:pPr marL="228600" indent="-228600">
              <a:buFont typeface="+mj-lt"/>
              <a:buAutoNum type="arabicPeriod"/>
            </a:pPr>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TELL</a:t>
            </a:r>
            <a:r>
              <a:rPr lang="en-US" sz="1200" kern="1200" dirty="0">
                <a:solidFill>
                  <a:schemeClr val="tx1"/>
                </a:solidFill>
                <a:latin typeface="+mn-lt"/>
                <a:ea typeface="+mn-ea"/>
                <a:cs typeface="+mn-cs"/>
              </a:rPr>
              <a:t> the trainees to put their</a:t>
            </a:r>
            <a:r>
              <a:rPr lang="en-US" sz="1200" b="1" kern="1200" dirty="0">
                <a:solidFill>
                  <a:schemeClr val="tx1"/>
                </a:solidFill>
                <a:latin typeface="+mn-lt"/>
                <a:ea typeface="+mn-ea"/>
                <a:cs typeface="+mn-cs"/>
              </a:rPr>
              <a:t> </a:t>
            </a:r>
            <a:r>
              <a:rPr lang="en-US" sz="1200" b="1" u="sng" kern="1200" dirty="0">
                <a:solidFill>
                  <a:schemeClr val="tx1"/>
                </a:solidFill>
                <a:latin typeface="+mn-lt"/>
                <a:ea typeface="+mn-ea"/>
                <a:cs typeface="+mn-cs"/>
              </a:rPr>
              <a:t>NAMES ON THE TEST</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at the top of the page </a:t>
            </a:r>
            <a:r>
              <a:rPr lang="en-US" sz="1200" i="1" kern="1200" dirty="0">
                <a:solidFill>
                  <a:schemeClr val="accent2">
                    <a:lumMod val="75000"/>
                  </a:schemeClr>
                </a:solidFill>
                <a:latin typeface="+mn-lt"/>
                <a:ea typeface="+mn-ea"/>
                <a:cs typeface="+mn-cs"/>
              </a:rPr>
              <a:t>NOW</a:t>
            </a:r>
            <a:r>
              <a:rPr lang="en-US" sz="1200" kern="1200" dirty="0">
                <a:solidFill>
                  <a:schemeClr val="tx1"/>
                </a:solidFill>
                <a:latin typeface="+mn-lt"/>
                <a:ea typeface="+mn-ea"/>
                <a:cs typeface="+mn-cs"/>
              </a:rPr>
              <a:t>.  </a:t>
            </a:r>
          </a:p>
          <a:p>
            <a:pPr marL="228600" indent="-228600">
              <a:buFont typeface="+mj-lt"/>
              <a:buAutoNum type="arabicPeriod"/>
            </a:pPr>
            <a:endParaRPr lang="en-US" sz="1200" b="1" kern="1200" dirty="0">
              <a:solidFill>
                <a:schemeClr val="tx1"/>
              </a:solidFill>
              <a:latin typeface="+mn-lt"/>
              <a:ea typeface="+mn-ea"/>
              <a:cs typeface="+mn-cs"/>
            </a:endParaRPr>
          </a:p>
          <a:p>
            <a:pPr marL="228600" indent="-228600">
              <a:buFont typeface="+mj-lt"/>
              <a:buAutoNum type="arabicPeriod"/>
            </a:pPr>
            <a:r>
              <a:rPr lang="en-US" sz="1200" b="1" kern="1200" dirty="0">
                <a:solidFill>
                  <a:schemeClr val="tx1"/>
                </a:solidFill>
                <a:latin typeface="+mn-lt"/>
                <a:ea typeface="+mn-ea"/>
                <a:cs typeface="+mn-cs"/>
              </a:rPr>
              <a:t>ANNOUNCE</a:t>
            </a:r>
            <a:r>
              <a:rPr lang="en-US" sz="1200" kern="1200" dirty="0">
                <a:solidFill>
                  <a:schemeClr val="tx1"/>
                </a:solidFill>
                <a:latin typeface="+mn-lt"/>
                <a:ea typeface="+mn-ea"/>
                <a:cs typeface="+mn-cs"/>
              </a:rPr>
              <a:t> that </a:t>
            </a:r>
            <a:r>
              <a:rPr lang="en-US" sz="1200" b="1" kern="1200" dirty="0">
                <a:solidFill>
                  <a:schemeClr val="tx1"/>
                </a:solidFill>
                <a:latin typeface="+mn-lt"/>
                <a:ea typeface="+mn-ea"/>
                <a:cs typeface="+mn-cs"/>
              </a:rPr>
              <a:t>they have 10 minutes </a:t>
            </a:r>
            <a:r>
              <a:rPr lang="en-US" sz="1200" b="0" kern="1200" dirty="0">
                <a:solidFill>
                  <a:schemeClr val="tx1"/>
                </a:solidFill>
                <a:latin typeface="+mn-lt"/>
                <a:ea typeface="+mn-ea"/>
                <a:cs typeface="+mn-cs"/>
              </a:rPr>
              <a:t>to complete as much of the test as they can</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228600" indent="-228600">
              <a:buFont typeface="+mj-lt"/>
              <a:buAutoNum type="arabicPeriod"/>
            </a:pPr>
            <a:endParaRPr lang="en-US" sz="1200" dirty="0"/>
          </a:p>
        </p:txBody>
      </p:sp>
      <p:sp>
        <p:nvSpPr>
          <p:cNvPr id="4" name="Slide Number Placeholder 3"/>
          <p:cNvSpPr>
            <a:spLocks noGrp="1"/>
          </p:cNvSpPr>
          <p:nvPr>
            <p:ph type="sldNum" sz="quarter" idx="10"/>
          </p:nvPr>
        </p:nvSpPr>
        <p:spPr/>
        <p:txBody>
          <a:bodyPr/>
          <a:lstStyle/>
          <a:p>
            <a:fld id="{BF5803BD-EF1A-D842-9E59-0DB484323DFF}" type="slidenum">
              <a:rPr lang="en-US">
                <a:solidFill>
                  <a:prstClr val="black"/>
                </a:solidFill>
              </a:rPr>
              <a:pPr/>
              <a:t>83</a:t>
            </a:fld>
            <a:endParaRPr lang="en-US">
              <a:solidFill>
                <a:prstClr val="black"/>
              </a:solidFill>
            </a:endParaRPr>
          </a:p>
        </p:txBody>
      </p:sp>
    </p:spTree>
    <p:extLst>
      <p:ext uri="{BB962C8B-B14F-4D97-AF65-F5344CB8AC3E}">
        <p14:creationId xmlns:p14="http://schemas.microsoft.com/office/powerpoint/2010/main" val="404678847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a:latin typeface="+mn-lt"/>
              </a:rPr>
              <a:t>PRESENT</a:t>
            </a:r>
            <a:r>
              <a:rPr lang="en-US" sz="1200" b="1" baseline="0" dirty="0">
                <a:latin typeface="+mn-lt"/>
              </a:rPr>
              <a:t> THE </a:t>
            </a:r>
            <a:r>
              <a:rPr lang="en-US" sz="1200" b="1" dirty="0">
                <a:latin typeface="+mn-lt"/>
              </a:rPr>
              <a:t>DAY 5 TEST QUESTIONS</a:t>
            </a:r>
          </a:p>
          <a:p>
            <a:endParaRPr lang="en-US" dirty="0"/>
          </a:p>
          <a:p>
            <a:pPr marL="228600" indent="-228600">
              <a:buFont typeface="+mj-lt"/>
              <a:buAutoNum type="arabicPeriod"/>
            </a:pPr>
            <a:r>
              <a:rPr lang="en-US" b="1" dirty="0"/>
              <a:t>DISPLAY</a:t>
            </a:r>
            <a:r>
              <a:rPr lang="en-US" dirty="0"/>
              <a:t> the test</a:t>
            </a:r>
            <a:r>
              <a:rPr lang="en-US" baseline="0" dirty="0"/>
              <a:t> questions while the trainees take the test.</a:t>
            </a:r>
          </a:p>
          <a:p>
            <a:pPr marL="228600" indent="-228600">
              <a:buFont typeface="+mj-lt"/>
              <a:buAutoNum type="arabicPeriod"/>
            </a:pPr>
            <a:endParaRPr lang="en-US" dirty="0"/>
          </a:p>
          <a:p>
            <a:pPr marL="228600" indent="-228600">
              <a:buFont typeface="+mj-lt"/>
              <a:buAutoNum type="arabicPeriod"/>
            </a:pPr>
            <a:r>
              <a:rPr lang="en-US" b="1" dirty="0"/>
              <a:t>READ</a:t>
            </a:r>
            <a:r>
              <a:rPr lang="en-US" baseline="0" dirty="0"/>
              <a:t> or </a:t>
            </a:r>
            <a:r>
              <a:rPr lang="en-US" b="1" baseline="0" dirty="0"/>
              <a:t>REVIEW</a:t>
            </a:r>
            <a:r>
              <a:rPr lang="en-US" baseline="0" dirty="0"/>
              <a:t> the Test Questions only if needed.  </a:t>
            </a:r>
          </a:p>
          <a:p>
            <a:pPr marL="228600" indent="-228600">
              <a:buFont typeface="+mj-lt"/>
              <a:buAutoNum type="arabicPeriod"/>
            </a:pPr>
            <a:endParaRPr lang="en-US" baseline="0" dirty="0"/>
          </a:p>
          <a:p>
            <a:pPr marL="228600" indent="-228600">
              <a:buFont typeface="+mj-lt"/>
              <a:buAutoNum type="arabicPeriod"/>
            </a:pPr>
            <a:r>
              <a:rPr lang="en-US" baseline="0" dirty="0"/>
              <a:t>After 10 minutes, </a:t>
            </a:r>
            <a:r>
              <a:rPr lang="en-US" b="1" baseline="0" dirty="0"/>
              <a:t>TELL</a:t>
            </a:r>
            <a:r>
              <a:rPr lang="en-US" baseline="0" dirty="0"/>
              <a:t> everyone to </a:t>
            </a:r>
            <a:r>
              <a:rPr lang="en-US" b="1" baseline="0" dirty="0"/>
              <a:t>STOP</a:t>
            </a:r>
            <a:r>
              <a:rPr lang="en-US" baseline="0" dirty="0"/>
              <a:t> and </a:t>
            </a:r>
            <a:r>
              <a:rPr lang="en-US" b="1" baseline="0" dirty="0"/>
              <a:t>TURN IN </a:t>
            </a:r>
            <a:r>
              <a:rPr lang="en-US" baseline="0" dirty="0"/>
              <a:t>their papers.  Be sure your </a:t>
            </a:r>
            <a:r>
              <a:rPr lang="en-US" b="1" baseline="0" dirty="0"/>
              <a:t>NAME</a:t>
            </a:r>
            <a:r>
              <a:rPr lang="en-US" baseline="0" dirty="0"/>
              <a:t> is on the paper.</a:t>
            </a:r>
          </a:p>
          <a:p>
            <a:pPr marL="228600" indent="-228600">
              <a:buFont typeface="+mj-lt"/>
              <a:buAutoNum type="arabicPeriod"/>
            </a:pPr>
            <a:endParaRPr lang="en-US" baseline="0" dirty="0"/>
          </a:p>
          <a:p>
            <a:pPr marL="228600" indent="-228600">
              <a:buFont typeface="+mj-lt"/>
              <a:buAutoNum type="arabicPeriod"/>
            </a:pPr>
            <a:r>
              <a:rPr lang="en-US" b="1" baseline="0" dirty="0"/>
              <a:t>CLARIFY</a:t>
            </a:r>
            <a:r>
              <a:rPr lang="en-US" baseline="0" dirty="0"/>
              <a:t> any questions.</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fld id="{000FA49E-8A26-8C45-88A0-2118A81C9D99}" type="slidenum">
              <a:rPr lang="en-US" smtClean="0">
                <a:solidFill>
                  <a:prstClr val="black"/>
                </a:solidFill>
              </a:rPr>
              <a:pPr/>
              <a:t>84</a:t>
            </a:fld>
            <a:endParaRPr lang="en-US">
              <a:solidFill>
                <a:prstClr val="black"/>
              </a:solidFill>
            </a:endParaRPr>
          </a:p>
        </p:txBody>
      </p:sp>
    </p:spTree>
    <p:extLst>
      <p:ext uri="{BB962C8B-B14F-4D97-AF65-F5344CB8AC3E}">
        <p14:creationId xmlns:p14="http://schemas.microsoft.com/office/powerpoint/2010/main" val="264802772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mn-lt"/>
                <a:ea typeface="+mn-ea"/>
                <a:cs typeface="+mn-cs"/>
              </a:rPr>
              <a:t>IMPLEMENT AN EVALUATION OF DAY ONE</a:t>
            </a: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Do a VERBAL EVALUATION using the questions.</a:t>
            </a:r>
            <a:r>
              <a:rPr kumimoji="0" lang="en-US" sz="1200" b="0" i="0" u="none" strike="noStrike" kern="1200" cap="none" spc="0" normalizeH="0" baseline="0" noProof="0" dirty="0">
                <a:ln>
                  <a:noFill/>
                </a:ln>
                <a:solidFill>
                  <a:prstClr val="black"/>
                </a:solidFill>
                <a:effectLst/>
                <a:uLnTx/>
                <a:uFillTx/>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ASK the participants for any feedback they have for each of the questions.</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3.  THANK</a:t>
            </a:r>
            <a:r>
              <a:rPr kumimoji="0" lang="en-US" sz="1200" b="0" i="0" u="none" strike="noStrike" kern="1200" cap="none" spc="0" normalizeH="0" baseline="0" noProof="0" dirty="0">
                <a:ln>
                  <a:noFill/>
                </a:ln>
                <a:solidFill>
                  <a:prstClr val="black"/>
                </a:solidFill>
                <a:effectLst/>
                <a:uLnTx/>
                <a:uFillTx/>
                <a:latin typeface="+mn-lt"/>
                <a:ea typeface="+mn-ea"/>
                <a:cs typeface="+mn-cs"/>
              </a:rPr>
              <a:t> the trainees for their input.</a:t>
            </a:r>
          </a:p>
          <a:p>
            <a:endParaRPr lang="en-US" sz="1200" dirty="0"/>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85</a:t>
            </a:fld>
            <a:endParaRPr lang="en-US">
              <a:solidFill>
                <a:prstClr val="black"/>
              </a:solidFill>
            </a:endParaRPr>
          </a:p>
        </p:txBody>
      </p:sp>
    </p:spTree>
    <p:extLst>
      <p:ext uri="{BB962C8B-B14F-4D97-AF65-F5344CB8AC3E}">
        <p14:creationId xmlns:p14="http://schemas.microsoft.com/office/powerpoint/2010/main" val="175318380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IMPLEMENT A CELEBRATION CIRCLE</a:t>
            </a:r>
          </a:p>
          <a:p>
            <a:pPr marL="0" marR="0" lvl="0" indent="0" algn="l" defTabSz="914400" rtl="0" eaLnBrk="1" fontAlgn="auto" latinLnBrk="0" hangingPunct="1">
              <a:lnSpc>
                <a:spcPct val="100000"/>
              </a:lnSpc>
              <a:spcBef>
                <a:spcPct val="0"/>
              </a:spcBef>
              <a:spcAft>
                <a:spcPts val="0"/>
              </a:spcAft>
              <a:buClrTx/>
              <a:buSzTx/>
              <a:buFont typeface="Wingdings" panose="05000000000000000000" pitchFamily="2" charset="2"/>
              <a:buNone/>
              <a:tabLst/>
              <a:defRPr/>
            </a:pPr>
            <a:endParaRPr kumimoji="0" lang="en-US" sz="1200" b="1"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ct val="0"/>
              </a:spcBef>
              <a:spcAft>
                <a:spcPts val="0"/>
              </a:spcAft>
              <a:buClrTx/>
              <a:buSzTx/>
              <a:buFont typeface="Wingdings" panose="05000000000000000000" pitchFamily="2" charset="2"/>
              <a:buNone/>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CLOSE</a:t>
            </a:r>
            <a:r>
              <a:rPr kumimoji="0" lang="en-US" sz="1200" b="0" i="0" u="none" strike="noStrike" kern="1200" cap="none" spc="0" normalizeH="0" baseline="0" noProof="0" dirty="0">
                <a:ln>
                  <a:noFill/>
                </a:ln>
                <a:solidFill>
                  <a:prstClr val="black"/>
                </a:solidFill>
                <a:effectLst/>
                <a:uLnTx/>
                <a:uFillTx/>
                <a:latin typeface="+mn-lt"/>
                <a:ea typeface="+mn-ea"/>
                <a:cs typeface="+mn-cs"/>
              </a:rPr>
              <a:t> with enthusiasm and confidence.  </a:t>
            </a:r>
          </a:p>
          <a:p>
            <a:pPr marL="228600" marR="0" lvl="0" indent="-228600" algn="l" defTabSz="914400" rtl="0" eaLnBrk="1" fontAlgn="auto" latinLnBrk="0" hangingPunct="1">
              <a:lnSpc>
                <a:spcPct val="100000"/>
              </a:lnSpc>
              <a:spcBef>
                <a:spcPct val="0"/>
              </a:spcBef>
              <a:spcAft>
                <a:spcPts val="0"/>
              </a:spcAft>
              <a:buClrTx/>
              <a:buSzTx/>
              <a:buFont typeface="+mj-lt"/>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FORM</a:t>
            </a:r>
            <a:r>
              <a:rPr kumimoji="0" lang="en-US" sz="1200" b="0" i="0" u="none" strike="noStrike" kern="1200" cap="none" spc="0" normalizeH="0" baseline="0" noProof="0" dirty="0">
                <a:ln>
                  <a:noFill/>
                </a:ln>
                <a:solidFill>
                  <a:prstClr val="black"/>
                </a:solidFill>
                <a:effectLst/>
                <a:uLnTx/>
                <a:uFillTx/>
                <a:latin typeface="+mn-lt"/>
                <a:ea typeface="+mn-ea"/>
                <a:cs typeface="+mn-cs"/>
              </a:rPr>
              <a:t> a circle with all the participants.  </a:t>
            </a:r>
          </a:p>
          <a:p>
            <a:pPr marL="228600" marR="0" lvl="0" indent="-228600" algn="l" defTabSz="914400" rtl="0" eaLnBrk="1" fontAlgn="auto" latinLnBrk="0" hangingPunct="1">
              <a:lnSpc>
                <a:spcPct val="100000"/>
              </a:lnSpc>
              <a:spcBef>
                <a:spcPct val="0"/>
              </a:spcBef>
              <a:spcAft>
                <a:spcPts val="0"/>
              </a:spcAft>
              <a:buClrTx/>
              <a:buSzTx/>
              <a:buFont typeface="+mj-lt"/>
              <a:buAutoNum type="arabicPeriod"/>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ct val="0"/>
              </a:spcBef>
              <a:spcAft>
                <a:spcPts val="0"/>
              </a:spcAft>
              <a:buClrTx/>
              <a:buSzTx/>
              <a:buFont typeface="+mj-lt"/>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GIVE</a:t>
            </a:r>
            <a:r>
              <a:rPr kumimoji="0" lang="en-US" sz="1200" b="0" i="0" u="none" strike="noStrike" kern="1200" cap="none" spc="0" normalizeH="0" baseline="0" noProof="0" dirty="0">
                <a:ln>
                  <a:noFill/>
                </a:ln>
                <a:solidFill>
                  <a:prstClr val="black"/>
                </a:solidFill>
                <a:effectLst/>
                <a:uLnTx/>
                <a:uFillTx/>
                <a:latin typeface="+mn-lt"/>
                <a:ea typeface="+mn-ea"/>
                <a:cs typeface="+mn-cs"/>
              </a:rPr>
              <a:t> instructions: </a:t>
            </a:r>
          </a:p>
          <a:p>
            <a:pPr marL="628650" marR="0" lvl="1" indent="-171450" algn="l" defTabSz="914400" rtl="0" eaLnBrk="1" fontAlgn="auto" latinLnBrk="0" hangingPunct="1">
              <a:lnSpc>
                <a:spcPct val="100000"/>
              </a:lnSpc>
              <a:spcBef>
                <a:spcPct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In 1 or 2 words, say how you are feeling about the day.</a:t>
            </a:r>
          </a:p>
          <a:p>
            <a:pPr marL="628650" marR="0" lvl="1" indent="-171450" algn="l" defTabSz="914400" rtl="0" eaLnBrk="1" fontAlgn="auto" latinLnBrk="0" hangingPunct="1">
              <a:lnSpc>
                <a:spcPct val="100000"/>
              </a:lnSpc>
              <a:spcBef>
                <a:spcPct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Move very quickly to invite all to respond.</a:t>
            </a:r>
          </a:p>
          <a:p>
            <a:pPr marL="628650" marR="0" lvl="1" indent="-171450" algn="l" defTabSz="914400" rtl="0" eaLnBrk="1" fontAlgn="auto" latinLnBrk="0" hangingPunct="1">
              <a:lnSpc>
                <a:spcPct val="100000"/>
              </a:lnSpc>
              <a:spcBef>
                <a:spcPct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100000"/>
              </a:lnSpc>
              <a:spcBef>
                <a:spcPct val="0"/>
              </a:spcBef>
              <a:spcAft>
                <a:spcPts val="0"/>
              </a:spcAft>
              <a:buClrTx/>
              <a:buSzTx/>
              <a:buFont typeface="+mj-lt"/>
              <a:buAutoNum type="arabicPeriod"/>
              <a:tabLst/>
              <a:defRPr/>
            </a:pPr>
            <a:r>
              <a:rPr kumimoji="0" lang="en-US" sz="1200" b="1" i="0" u="none" strike="noStrike" kern="1200" cap="none" spc="0" normalizeH="0" baseline="0" noProof="0" dirty="0">
                <a:ln>
                  <a:noFill/>
                </a:ln>
                <a:solidFill>
                  <a:prstClr val="black"/>
                </a:solidFill>
                <a:effectLst/>
                <a:uLnTx/>
                <a:uFillTx/>
                <a:latin typeface="+mn-lt"/>
                <a:ea typeface="+mn-ea"/>
                <a:cs typeface="+mn-cs"/>
              </a:rPr>
              <a:t>DO</a:t>
            </a:r>
            <a:r>
              <a:rPr kumimoji="0" lang="en-US" sz="1200" b="0" i="0" u="none" strike="noStrike" kern="1200" cap="none" spc="0" normalizeH="0" baseline="0" noProof="0" dirty="0">
                <a:ln>
                  <a:noFill/>
                </a:ln>
                <a:solidFill>
                  <a:prstClr val="black"/>
                </a:solidFill>
                <a:effectLst/>
                <a:uLnTx/>
                <a:uFillTx/>
                <a:latin typeface="+mn-lt"/>
                <a:ea typeface="+mn-ea"/>
                <a:cs typeface="+mn-cs"/>
              </a:rPr>
              <a:t> a clap, cheer or….?  </a:t>
            </a:r>
            <a:r>
              <a:rPr kumimoji="0" lang="en-US" sz="1200" b="1" i="0" u="none" strike="noStrike" kern="1200" cap="none" spc="0" normalizeH="0" baseline="0" noProof="0" dirty="0">
                <a:ln>
                  <a:noFill/>
                </a:ln>
                <a:solidFill>
                  <a:prstClr val="black"/>
                </a:solidFill>
                <a:effectLst/>
                <a:uLnTx/>
                <a:uFillTx/>
                <a:latin typeface="+mn-lt"/>
                <a:ea typeface="+mn-ea"/>
                <a:cs typeface="+mn-cs"/>
              </a:rPr>
              <a:t>Culture building!!!</a:t>
            </a:r>
          </a:p>
          <a:p>
            <a:endParaRPr lang="en-US" dirty="0"/>
          </a:p>
        </p:txBody>
      </p:sp>
      <p:sp>
        <p:nvSpPr>
          <p:cNvPr id="4" name="Slide Number Placeholder 3"/>
          <p:cNvSpPr>
            <a:spLocks noGrp="1"/>
          </p:cNvSpPr>
          <p:nvPr>
            <p:ph type="sldNum" sz="quarter" idx="10"/>
          </p:nvPr>
        </p:nvSpPr>
        <p:spPr/>
        <p:txBody>
          <a:bodyPr/>
          <a:lstStyle/>
          <a:p>
            <a:fld id="{C6C35128-66A7-4133-A2EE-27827703E837}" type="slidenum">
              <a:rPr lang="en-US" smtClean="0">
                <a:solidFill>
                  <a:prstClr val="black"/>
                </a:solidFill>
              </a:rPr>
              <a:pPr/>
              <a:t>87</a:t>
            </a:fld>
            <a:endParaRPr lang="en-US">
              <a:solidFill>
                <a:prstClr val="black"/>
              </a:solidFill>
            </a:endParaRPr>
          </a:p>
        </p:txBody>
      </p:sp>
    </p:spTree>
    <p:extLst>
      <p:ext uri="{BB962C8B-B14F-4D97-AF65-F5344CB8AC3E}">
        <p14:creationId xmlns:p14="http://schemas.microsoft.com/office/powerpoint/2010/main" val="57911458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SAY </a:t>
            </a:r>
            <a:r>
              <a:rPr lang="en-US" sz="1200" b="1" dirty="0">
                <a:solidFill>
                  <a:schemeClr val="accent2">
                    <a:lumMod val="75000"/>
                  </a:schemeClr>
                </a:solidFill>
              </a:rPr>
              <a:t>THANK YOU!</a:t>
            </a:r>
            <a:r>
              <a:rPr lang="en-US" b="1" dirty="0"/>
              <a:t> </a:t>
            </a:r>
          </a:p>
        </p:txBody>
      </p:sp>
      <p:sp>
        <p:nvSpPr>
          <p:cNvPr id="4" name="Slide Number Placeholder 3"/>
          <p:cNvSpPr>
            <a:spLocks noGrp="1"/>
          </p:cNvSpPr>
          <p:nvPr>
            <p:ph type="sldNum" sz="quarter" idx="10"/>
          </p:nvPr>
        </p:nvSpPr>
        <p:spPr/>
        <p:txBody>
          <a:bodyPr/>
          <a:lstStyle/>
          <a:p>
            <a:fld id="{BF5803BD-EF1A-D842-9E59-0DB484323DFF}" type="slidenum">
              <a:rPr lang="en-US" smtClean="0">
                <a:solidFill>
                  <a:prstClr val="black"/>
                </a:solidFill>
              </a:rPr>
              <a:pPr/>
              <a:t>88</a:t>
            </a:fld>
            <a:endParaRPr lang="en-US">
              <a:solidFill>
                <a:prstClr val="black"/>
              </a:solidFill>
            </a:endParaRPr>
          </a:p>
        </p:txBody>
      </p:sp>
    </p:spTree>
    <p:extLst>
      <p:ext uri="{BB962C8B-B14F-4D97-AF65-F5344CB8AC3E}">
        <p14:creationId xmlns:p14="http://schemas.microsoft.com/office/powerpoint/2010/main" val="46923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kumimoji="0" lang="en-US" sz="1200" b="1" i="0" u="none" strike="noStrike" kern="1200" cap="all" spc="0" normalizeH="0" baseline="0" noProof="0" dirty="0">
                <a:ln>
                  <a:noFill/>
                </a:ln>
                <a:solidFill>
                  <a:prstClr val="white"/>
                </a:solidFill>
                <a:effectLst/>
                <a:uLnTx/>
                <a:uFillTx/>
                <a:latin typeface="Calibri" panose="020F0502020204030204" pitchFamily="34" charset="0"/>
                <a:ea typeface="+mj-ea"/>
                <a:cs typeface="+mj-cs"/>
              </a:rPr>
              <a:t>Session 2.  GOOD DISPENSING PRACTICES</a:t>
            </a:r>
          </a:p>
          <a:p>
            <a:pPr marL="0" marR="0" lvl="0" indent="0" algn="l" defTabSz="457200" rtl="0" eaLnBrk="1" fontAlgn="auto" latinLnBrk="0" hangingPunct="1">
              <a:lnSpc>
                <a:spcPct val="100000"/>
              </a:lnSpc>
              <a:spcBef>
                <a:spcPts val="0"/>
              </a:spcBef>
              <a:spcAft>
                <a:spcPts val="0"/>
              </a:spcAft>
              <a:buClrTx/>
              <a:buSzTx/>
              <a:buFont typeface="+mj-lt"/>
              <a:buNone/>
              <a:tabLst/>
              <a:defRPr/>
            </a:pPr>
            <a:endParaRPr lang="en-US" sz="1200" b="1" kern="1200" dirty="0">
              <a:solidFill>
                <a:schemeClr val="tx1"/>
              </a:solidFill>
              <a:latin typeface="Calibri" panose="020F0502020204030204" pitchFamily="34" charset="0"/>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1200" b="1" kern="1200" dirty="0">
                <a:solidFill>
                  <a:schemeClr val="tx1"/>
                </a:solidFill>
                <a:latin typeface="Calibri" panose="020F0502020204030204" pitchFamily="34" charset="0"/>
                <a:ea typeface="+mn-ea"/>
                <a:cs typeface="+mn-cs"/>
              </a:rPr>
              <a:t>PRESENT</a:t>
            </a:r>
            <a:r>
              <a:rPr lang="en-US" sz="1200" kern="1200" dirty="0">
                <a:solidFill>
                  <a:schemeClr val="tx1"/>
                </a:solidFill>
                <a:latin typeface="Calibri" panose="020F0502020204030204" pitchFamily="34" charset="0"/>
                <a:ea typeface="+mn-ea"/>
                <a:cs typeface="+mn-cs"/>
              </a:rPr>
              <a:t> the Overview</a:t>
            </a:r>
            <a:r>
              <a:rPr lang="en-US" sz="1200" kern="1200" baseline="0" dirty="0">
                <a:solidFill>
                  <a:schemeClr val="tx1"/>
                </a:solidFill>
                <a:latin typeface="Calibri" panose="020F0502020204030204" pitchFamily="34" charset="0"/>
                <a:ea typeface="+mn-ea"/>
                <a:cs typeface="+mn-cs"/>
              </a:rPr>
              <a:t> for Session 2</a:t>
            </a:r>
            <a:r>
              <a:rPr lang="en-US" sz="1200" kern="1200" dirty="0">
                <a:solidFill>
                  <a:schemeClr val="tx1"/>
                </a:solidFill>
                <a:latin typeface="Calibri" panose="020F0502020204030204" pitchFamily="34" charset="0"/>
                <a:ea typeface="+mn-ea"/>
                <a:cs typeface="+mn-cs"/>
              </a:rPr>
              <a:t>. </a:t>
            </a:r>
          </a:p>
          <a:p>
            <a:pPr lvl="1" eaLnBrk="1" hangingPunct="1">
              <a:spcAft>
                <a:spcPts val="0"/>
              </a:spcAft>
              <a:buFont typeface="Arial" pitchFamily="34" charset="0"/>
              <a:buNone/>
            </a:pPr>
            <a:r>
              <a:rPr lang="en-US" sz="1200" b="0" dirty="0">
                <a:solidFill>
                  <a:schemeClr val="accent2">
                    <a:lumMod val="75000"/>
                  </a:schemeClr>
                </a:solidFill>
                <a:latin typeface="Calibri" panose="020F0502020204030204" pitchFamily="34" charset="0"/>
              </a:rPr>
              <a:t>During this session, your focus is to:</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Greeting the customer</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Getting the medicine</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Preparing the medicine</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Counselling the customer</a:t>
            </a:r>
          </a:p>
          <a:p>
            <a:pPr marL="628650" lvl="1" indent="-171450" defTabSz="457200" fontAlgn="base">
              <a:spcBef>
                <a:spcPct val="0"/>
              </a:spcBef>
              <a:spcAft>
                <a:spcPts val="600"/>
              </a:spcAft>
              <a:buFont typeface="Arial" panose="020B0604020202020204" pitchFamily="34" charset="0"/>
              <a:buChar char="•"/>
            </a:pPr>
            <a:r>
              <a:rPr lang="en-US" sz="1200" b="0" dirty="0">
                <a:solidFill>
                  <a:srgbClr val="1A3260"/>
                </a:solidFill>
                <a:latin typeface="Calibri" panose="020F0502020204030204" pitchFamily="34" charset="0"/>
                <a:cs typeface="Arial" pitchFamily="34" charset="0"/>
              </a:rPr>
              <a:t>Keeping Records</a:t>
            </a:r>
          </a:p>
          <a:p>
            <a:pPr marL="628650" lvl="1" indent="-171450" defTabSz="457200" fontAlgn="base">
              <a:spcBef>
                <a:spcPct val="0"/>
              </a:spcBef>
              <a:spcAft>
                <a:spcPts val="600"/>
              </a:spcAft>
              <a:buFont typeface="Arial" panose="020B0604020202020204" pitchFamily="34" charset="0"/>
              <a:buChar char="•"/>
            </a:pPr>
            <a:endParaRPr lang="en-US" sz="1200" b="0" dirty="0">
              <a:solidFill>
                <a:srgbClr val="1A3260"/>
              </a:solidFill>
              <a:latin typeface="Calibri" panose="020F0502020204030204" pitchFamily="34" charset="0"/>
              <a:cs typeface="Arial" pitchFamily="34" charset="0"/>
            </a:endParaRPr>
          </a:p>
          <a:p>
            <a:pPr marL="228600" indent="-228600">
              <a:buFont typeface="+mj-lt"/>
              <a:buAutoNum type="arabicPeriod" startAt="2"/>
            </a:pPr>
            <a:r>
              <a:rPr lang="en-US" sz="1200" b="1" kern="1200" dirty="0">
                <a:solidFill>
                  <a:schemeClr val="tx1"/>
                </a:solidFill>
                <a:latin typeface="Calibri" panose="020F0502020204030204" pitchFamily="34" charset="0"/>
                <a:ea typeface="+mn-ea"/>
                <a:cs typeface="+mn-cs"/>
              </a:rPr>
              <a:t>ANSWER</a:t>
            </a:r>
            <a:r>
              <a:rPr lang="en-US" sz="1200" kern="1200" dirty="0">
                <a:solidFill>
                  <a:schemeClr val="tx1"/>
                </a:solidFill>
                <a:latin typeface="Calibri" panose="020F0502020204030204" pitchFamily="34" charset="0"/>
                <a:ea typeface="+mn-ea"/>
                <a:cs typeface="+mn-cs"/>
              </a:rPr>
              <a:t> questions.</a:t>
            </a:r>
            <a:endParaRPr lang="en-US" sz="1200" dirty="0">
              <a:latin typeface="Calibri" panose="020F0502020204030204" pitchFamily="34" charset="0"/>
            </a:endParaRPr>
          </a:p>
          <a:p>
            <a:endParaRPr lang="en-US" sz="120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pPr>
              <a:defRPr/>
            </a:pPr>
            <a:fld id="{CCF02906-4843-4DCA-BFB9-CFE256912CA8}" type="slidenum">
              <a:rPr lang="en-US" smtClean="0">
                <a:solidFill>
                  <a:prstClr val="black"/>
                </a:solidFill>
              </a:rPr>
              <a:pPr>
                <a:defRPr/>
              </a:pPr>
              <a:t>8</a:t>
            </a:fld>
            <a:endParaRPr lang="en-US">
              <a:solidFill>
                <a:prstClr val="black"/>
              </a:solidFill>
            </a:endParaRPr>
          </a:p>
        </p:txBody>
      </p:sp>
    </p:spTree>
    <p:extLst>
      <p:ext uri="{BB962C8B-B14F-4D97-AF65-F5344CB8AC3E}">
        <p14:creationId xmlns:p14="http://schemas.microsoft.com/office/powerpoint/2010/main" val="547490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altLang="en-US" b="1" dirty="0"/>
              <a:t>GOOD DISPENSING PRACTICES</a:t>
            </a:r>
          </a:p>
          <a:p>
            <a:pPr eaLnBrk="1" hangingPunct="1"/>
            <a:endParaRPr lang="en-GB" altLang="en-US" b="1" dirty="0"/>
          </a:p>
          <a:p>
            <a:pPr marL="228600" indent="-228600" eaLnBrk="1" hangingPunct="1">
              <a:buFont typeface="+mj-lt"/>
              <a:buAutoNum type="arabicPeriod"/>
            </a:pPr>
            <a:r>
              <a:rPr lang="en-GB" altLang="en-US" b="1" dirty="0"/>
              <a:t>PRESENT – </a:t>
            </a:r>
            <a:r>
              <a:rPr lang="en-GB" altLang="en-US" b="0" dirty="0"/>
              <a:t>Good dispensing covers many areas of</a:t>
            </a:r>
            <a:r>
              <a:rPr lang="en-GB" altLang="en-US" b="0" baseline="0" dirty="0"/>
              <a:t> practice, including the following:</a:t>
            </a:r>
            <a:r>
              <a:rPr lang="en-GB" altLang="en-US" b="0" dirty="0"/>
              <a:t>  </a:t>
            </a:r>
            <a:endParaRPr lang="en-GB" altLang="en-US" b="1" dirty="0"/>
          </a:p>
          <a:p>
            <a:pPr marL="628650" lvl="1" indent="-171450" eaLnBrk="1" hangingPunct="1">
              <a:buFont typeface="Arial" panose="020B0604020202020204" pitchFamily="34" charset="0"/>
              <a:buChar char="•"/>
            </a:pPr>
            <a:r>
              <a:rPr lang="en-GB" altLang="en-US" dirty="0"/>
              <a:t>Suitable personnel to dispense</a:t>
            </a:r>
          </a:p>
          <a:p>
            <a:pPr marL="628650" lvl="1" indent="-171450" eaLnBrk="1" hangingPunct="1">
              <a:buFont typeface="Arial" panose="020B0604020202020204" pitchFamily="34" charset="0"/>
              <a:buChar char="•"/>
            </a:pPr>
            <a:r>
              <a:rPr lang="en-GB" altLang="en-US" dirty="0"/>
              <a:t>The dispensing process/procedure</a:t>
            </a:r>
          </a:p>
          <a:p>
            <a:pPr marL="628650" lvl="1" indent="-171450" eaLnBrk="1" hangingPunct="1">
              <a:buFont typeface="Arial" panose="020B0604020202020204" pitchFamily="34" charset="0"/>
              <a:buChar char="•"/>
            </a:pPr>
            <a:r>
              <a:rPr lang="en-GB" altLang="en-US" dirty="0"/>
              <a:t> Health worker-patient communication</a:t>
            </a:r>
          </a:p>
          <a:p>
            <a:pPr marL="628650" lvl="1" indent="-171450" eaLnBrk="1" hangingPunct="1">
              <a:buFont typeface="Arial" panose="020B0604020202020204" pitchFamily="34" charset="0"/>
              <a:buChar char="•"/>
            </a:pPr>
            <a:r>
              <a:rPr lang="en-GB" altLang="en-US" dirty="0"/>
              <a:t> Patient counselling</a:t>
            </a:r>
          </a:p>
          <a:p>
            <a:pPr marL="628650" lvl="1" indent="-171450" eaLnBrk="1" hangingPunct="1">
              <a:buFont typeface="Arial" panose="020B0604020202020204" pitchFamily="34" charset="0"/>
              <a:buChar char="•"/>
            </a:pPr>
            <a:r>
              <a:rPr lang="en-GB" altLang="en-US" dirty="0"/>
              <a:t> Patient record keeping and documentation</a:t>
            </a:r>
          </a:p>
          <a:p>
            <a:pPr marL="628650" lvl="1" indent="-171450" eaLnBrk="1" hangingPunct="1">
              <a:buFont typeface="Arial" panose="020B0604020202020204" pitchFamily="34" charset="0"/>
              <a:buChar char="•"/>
            </a:pPr>
            <a:r>
              <a:rPr lang="en-GB" altLang="en-US" dirty="0"/>
              <a:t> Prescription interpretation</a:t>
            </a:r>
          </a:p>
          <a:p>
            <a:pPr marL="457200" lvl="1" indent="0" eaLnBrk="1" hangingPunct="1">
              <a:buFont typeface="Arial" panose="020B0604020202020204" pitchFamily="34" charset="0"/>
              <a:buNone/>
            </a:pPr>
            <a:r>
              <a:rPr lang="en-GB" altLang="en-US" dirty="0"/>
              <a:t>We will discuss</a:t>
            </a:r>
            <a:r>
              <a:rPr lang="en-GB" altLang="en-US" baseline="0" dirty="0"/>
              <a:t> some of these in detail.  Please share what you know about these practices and ask any questions you might have.</a:t>
            </a:r>
          </a:p>
          <a:p>
            <a:pPr marL="457200" lvl="1" indent="0" eaLnBrk="1" hangingPunct="1">
              <a:buFont typeface="Arial" panose="020B0604020202020204" pitchFamily="34" charset="0"/>
              <a:buNone/>
            </a:pPr>
            <a:endParaRPr lang="en-US" altLang="en-US" dirty="0"/>
          </a:p>
          <a:p>
            <a:endParaRPr lang="en-US" dirty="0"/>
          </a:p>
        </p:txBody>
      </p:sp>
      <p:sp>
        <p:nvSpPr>
          <p:cNvPr id="4" name="Slide Number Placeholder 3"/>
          <p:cNvSpPr>
            <a:spLocks noGrp="1"/>
          </p:cNvSpPr>
          <p:nvPr>
            <p:ph type="sldNum" sz="quarter" idx="10"/>
          </p:nvPr>
        </p:nvSpPr>
        <p:spPr/>
        <p:txBody>
          <a:bodyPr/>
          <a:lstStyle/>
          <a:p>
            <a:fld id="{205AAABA-BFB2-4064-994A-F35F771FDAEB}" type="slidenum">
              <a:rPr lang="en-US" smtClean="0"/>
              <a:t>9</a:t>
            </a:fld>
            <a:endParaRPr lang="en-US"/>
          </a:p>
        </p:txBody>
      </p:sp>
    </p:spTree>
    <p:extLst>
      <p:ext uri="{BB962C8B-B14F-4D97-AF65-F5344CB8AC3E}">
        <p14:creationId xmlns:p14="http://schemas.microsoft.com/office/powerpoint/2010/main" val="2628215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title"/>
          </p:nvPr>
        </p:nvSpPr>
        <p:spPr>
          <a:xfrm>
            <a:off x="446139" y="5254272"/>
            <a:ext cx="8808276" cy="1143000"/>
          </a:xfrm>
          <a:prstGeom prst="rect">
            <a:avLst/>
          </a:prstGeom>
        </p:spPr>
        <p:txBody>
          <a:bodyPr vert="horz"/>
          <a:lstStyle>
            <a:lvl1pPr>
              <a:defRPr b="1">
                <a:solidFill>
                  <a:srgbClr val="1B2F7F"/>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3030930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ce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1279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8" name="Rectangle 7"/>
          <p:cNvSpPr/>
          <p:nvPr userDrawn="1"/>
        </p:nvSpPr>
        <p:spPr>
          <a:xfrm>
            <a:off x="0" y="209853"/>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75000"/>
                </a:schemeClr>
              </a:solidFill>
            </a:endParaRPr>
          </a:p>
        </p:txBody>
      </p:sp>
      <p:sp>
        <p:nvSpPr>
          <p:cNvPr id="3" name="Text Placeholder 2"/>
          <p:cNvSpPr>
            <a:spLocks noGrp="1"/>
          </p:cNvSpPr>
          <p:nvPr>
            <p:ph type="body" sz="quarter" idx="10"/>
          </p:nvPr>
        </p:nvSpPr>
        <p:spPr>
          <a:xfrm>
            <a:off x="679450" y="1824038"/>
            <a:ext cx="8599488" cy="4413250"/>
          </a:xfrm>
          <a:prstGeom prst="rect">
            <a:avLst/>
          </a:prstGeom>
        </p:spPr>
        <p:txBody>
          <a:bodyPr vert="horz"/>
          <a:lstStyle>
            <a:lvl1pPr marL="228600" indent="-228600">
              <a:buFont typeface="Wingdings" charset="2"/>
              <a:buChar char="§"/>
              <a:defRPr>
                <a:solidFill>
                  <a:schemeClr val="bg2">
                    <a:lumMod val="50000"/>
                  </a:schemeClr>
                </a:solidFill>
              </a:defRPr>
            </a:lvl1pPr>
            <a:lvl2pPr marL="685800" indent="-228600">
              <a:buFont typeface="Wingdings" charset="2"/>
              <a:buChar char="§"/>
              <a:defRPr>
                <a:solidFill>
                  <a:schemeClr val="bg2">
                    <a:lumMod val="50000"/>
                  </a:schemeClr>
                </a:solidFill>
              </a:defRPr>
            </a:lvl2pPr>
            <a:lvl3pPr marL="1143000" indent="-228600">
              <a:buFont typeface="Wingdings" charset="2"/>
              <a:buChar char="§"/>
              <a:defRPr>
                <a:solidFill>
                  <a:schemeClr val="bg2">
                    <a:lumMod val="50000"/>
                  </a:schemeClr>
                </a:solidFill>
              </a:defRPr>
            </a:lvl3pPr>
            <a:lvl4pPr marL="1600200" indent="-228600">
              <a:buFont typeface="Wingdings" charset="2"/>
              <a:buChar char="§"/>
              <a:defRPr>
                <a:solidFill>
                  <a:schemeClr val="bg2">
                    <a:lumMod val="50000"/>
                  </a:schemeClr>
                </a:solidFill>
              </a:defRPr>
            </a:lvl4pPr>
            <a:lvl5pPr marL="2057400" indent="-228600">
              <a:buFont typeface="Wingdings" charset="2"/>
              <a:buChar char="§"/>
              <a:defRPr>
                <a:solidFill>
                  <a:schemeClr val="bg2">
                    <a:lumMod val="50000"/>
                  </a:schemeClr>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10" name="Title 9"/>
          <p:cNvSpPr>
            <a:spLocks noGrp="1"/>
          </p:cNvSpPr>
          <p:nvPr>
            <p:ph type="title"/>
          </p:nvPr>
        </p:nvSpPr>
        <p:spPr>
          <a:xfrm>
            <a:off x="320399" y="2872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2478169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4" name="Title 1"/>
          <p:cNvSpPr>
            <a:spLocks noGrp="1"/>
          </p:cNvSpPr>
          <p:nvPr>
            <p:ph type="ctrTitle"/>
          </p:nvPr>
        </p:nvSpPr>
        <p:spPr>
          <a:xfrm>
            <a:off x="259796" y="5574157"/>
            <a:ext cx="9022489" cy="933577"/>
          </a:xfrm>
          <a:prstGeom prst="rect">
            <a:avLst/>
          </a:prstGeom>
        </p:spPr>
        <p:txBody>
          <a:bodyPr/>
          <a:lstStyle>
            <a:lvl1pPr>
              <a:defRPr b="0">
                <a:solidFill>
                  <a:srgbClr val="1B2F7F"/>
                </a:solidFill>
                <a:latin typeface="+mn-lt"/>
              </a:defRPr>
            </a:lvl1pPr>
          </a:lstStyle>
          <a:p>
            <a:r>
              <a:rPr lang="en-AU" dirty="0"/>
              <a:t>Click to edit</a:t>
            </a:r>
            <a:endParaRPr lang="en-US" dirty="0"/>
          </a:p>
        </p:txBody>
      </p:sp>
      <p:sp>
        <p:nvSpPr>
          <p:cNvPr id="2" name="Rectangle 1"/>
          <p:cNvSpPr/>
          <p:nvPr userDrawn="1"/>
        </p:nvSpPr>
        <p:spPr>
          <a:xfrm>
            <a:off x="0" y="6664863"/>
            <a:ext cx="12192000" cy="193137"/>
          </a:xfrm>
          <a:prstGeom prst="rect">
            <a:avLst/>
          </a:prstGeom>
          <a:solidFill>
            <a:srgbClr val="1B2F7F"/>
          </a:solidFill>
          <a:ln>
            <a:solidFill>
              <a:srgbClr val="1B2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338650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307825" y="324938"/>
            <a:ext cx="10972800" cy="1143000"/>
          </a:xfrm>
          <a:prstGeom prst="rect">
            <a:avLst/>
          </a:prstGeom>
        </p:spPr>
        <p:txBody>
          <a:bodyPr vert="horz"/>
          <a:lstStyle>
            <a:lvl1pPr>
              <a:defRPr sz="4000" b="1">
                <a:solidFill>
                  <a:schemeClr val="bg1"/>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291790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8" name="Rectangle 7"/>
          <p:cNvSpPr/>
          <p:nvPr userDrawn="1"/>
        </p:nvSpPr>
        <p:spPr>
          <a:xfrm>
            <a:off x="0" y="209853"/>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4546A">
                  <a:lumMod val="75000"/>
                </a:srgbClr>
              </a:solidFill>
            </a:endParaRPr>
          </a:p>
        </p:txBody>
      </p:sp>
      <p:sp>
        <p:nvSpPr>
          <p:cNvPr id="3" name="Text Placeholder 2"/>
          <p:cNvSpPr>
            <a:spLocks noGrp="1"/>
          </p:cNvSpPr>
          <p:nvPr>
            <p:ph type="body" sz="quarter" idx="10"/>
          </p:nvPr>
        </p:nvSpPr>
        <p:spPr>
          <a:xfrm>
            <a:off x="679450" y="1824038"/>
            <a:ext cx="8599488" cy="4413250"/>
          </a:xfrm>
          <a:prstGeom prst="rect">
            <a:avLst/>
          </a:prstGeom>
        </p:spPr>
        <p:txBody>
          <a:bodyPr vert="horz"/>
          <a:lstStyle>
            <a:lvl1pPr marL="228600" indent="-228600">
              <a:buFont typeface="Wingdings" charset="2"/>
              <a:buChar char="§"/>
              <a:defRPr>
                <a:solidFill>
                  <a:schemeClr val="bg2">
                    <a:lumMod val="50000"/>
                  </a:schemeClr>
                </a:solidFill>
              </a:defRPr>
            </a:lvl1pPr>
            <a:lvl2pPr marL="685800" indent="-228600">
              <a:buFont typeface="Wingdings" charset="2"/>
              <a:buChar char="§"/>
              <a:defRPr>
                <a:solidFill>
                  <a:schemeClr val="bg2">
                    <a:lumMod val="50000"/>
                  </a:schemeClr>
                </a:solidFill>
              </a:defRPr>
            </a:lvl2pPr>
            <a:lvl3pPr marL="1143000" indent="-228600">
              <a:buFont typeface="Wingdings" charset="2"/>
              <a:buChar char="§"/>
              <a:defRPr>
                <a:solidFill>
                  <a:schemeClr val="bg2">
                    <a:lumMod val="50000"/>
                  </a:schemeClr>
                </a:solidFill>
              </a:defRPr>
            </a:lvl3pPr>
            <a:lvl4pPr marL="1600200" indent="-228600">
              <a:buFont typeface="Wingdings" charset="2"/>
              <a:buChar char="§"/>
              <a:defRPr>
                <a:solidFill>
                  <a:schemeClr val="bg2">
                    <a:lumMod val="50000"/>
                  </a:schemeClr>
                </a:solidFill>
              </a:defRPr>
            </a:lvl4pPr>
            <a:lvl5pPr marL="2057400" indent="-228600">
              <a:buFont typeface="Wingdings" charset="2"/>
              <a:buChar char="§"/>
              <a:defRPr>
                <a:solidFill>
                  <a:schemeClr val="bg2">
                    <a:lumMod val="50000"/>
                  </a:schemeClr>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10" name="Title 9"/>
          <p:cNvSpPr>
            <a:spLocks noGrp="1"/>
          </p:cNvSpPr>
          <p:nvPr>
            <p:ph type="title"/>
          </p:nvPr>
        </p:nvSpPr>
        <p:spPr>
          <a:xfrm>
            <a:off x="320399" y="2872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374946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all out box">
    <p:spTree>
      <p:nvGrpSpPr>
        <p:cNvPr id="1" name=""/>
        <p:cNvGrpSpPr/>
        <p:nvPr/>
      </p:nvGrpSpPr>
      <p:grpSpPr>
        <a:xfrm>
          <a:off x="0" y="0"/>
          <a:ext cx="0" cy="0"/>
          <a:chOff x="0" y="0"/>
          <a:chExt cx="0" cy="0"/>
        </a:xfrm>
      </p:grpSpPr>
      <p:sp>
        <p:nvSpPr>
          <p:cNvPr id="2" name="Title 1"/>
          <p:cNvSpPr>
            <a:spLocks noGrp="1"/>
          </p:cNvSpPr>
          <p:nvPr>
            <p:ph type="title"/>
          </p:nvPr>
        </p:nvSpPr>
        <p:spPr>
          <a:xfrm>
            <a:off x="370695" y="3375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
        <p:nvSpPr>
          <p:cNvPr id="6" name="Text Placeholder 5"/>
          <p:cNvSpPr>
            <a:spLocks noGrp="1"/>
          </p:cNvSpPr>
          <p:nvPr>
            <p:ph type="body" sz="quarter" idx="10"/>
          </p:nvPr>
        </p:nvSpPr>
        <p:spPr>
          <a:xfrm>
            <a:off x="904875" y="2389188"/>
            <a:ext cx="3219450" cy="3117850"/>
          </a:xfrm>
          <a:prstGeom prst="rect">
            <a:avLst/>
          </a:prstGeom>
          <a:solidFill>
            <a:srgbClr val="8CC738"/>
          </a:solidFill>
          <a:effectLst>
            <a:outerShdw blurRad="50800" dist="38100" dir="5400000" algn="t" rotWithShape="0">
              <a:prstClr val="black">
                <a:alpha val="40000"/>
              </a:prstClr>
            </a:outerShdw>
          </a:effectLst>
        </p:spPr>
        <p:txBody>
          <a:bodyPr vert="horz"/>
          <a:lstStyle>
            <a:lvl1pPr marL="228600" indent="-228600">
              <a:buFont typeface="Wingdings" charset="2"/>
              <a:buChar char="§"/>
              <a:defRPr>
                <a:solidFill>
                  <a:srgbClr val="1B2F7F"/>
                </a:solidFill>
              </a:defRPr>
            </a:lvl1pPr>
            <a:lvl2pPr marL="685800" indent="-228600">
              <a:buFont typeface="Wingdings" charset="2"/>
              <a:buChar char="§"/>
              <a:defRPr>
                <a:solidFill>
                  <a:srgbClr val="1B2F7F"/>
                </a:solidFill>
              </a:defRPr>
            </a:lvl2pPr>
            <a:lvl3pPr marL="1143000" indent="-228600">
              <a:buFont typeface="Wingdings" charset="2"/>
              <a:buChar char="§"/>
              <a:defRPr>
                <a:solidFill>
                  <a:srgbClr val="1B2F7F"/>
                </a:solidFill>
              </a:defRPr>
            </a:lvl3pPr>
            <a:lvl4pPr marL="1600200" indent="-228600">
              <a:buFont typeface="Wingdings" charset="2"/>
              <a:buChar char="§"/>
              <a:defRPr>
                <a:solidFill>
                  <a:srgbClr val="1B2F7F"/>
                </a:solidFill>
              </a:defRPr>
            </a:lvl4pPr>
            <a:lvl5pPr marL="2057400" indent="-228600">
              <a:buFont typeface="Wingdings" charset="2"/>
              <a:buChar char="§"/>
              <a:defRPr>
                <a:solidFill>
                  <a:srgbClr val="1B2F7F"/>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Tree>
    <p:extLst>
      <p:ext uri="{BB962C8B-B14F-4D97-AF65-F5344CB8AC3E}">
        <p14:creationId xmlns:p14="http://schemas.microsoft.com/office/powerpoint/2010/main" val="4165843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307825" y="324938"/>
            <a:ext cx="10972800" cy="1143000"/>
          </a:xfrm>
          <a:prstGeom prst="rect">
            <a:avLst/>
          </a:prstGeom>
        </p:spPr>
        <p:txBody>
          <a:bodyPr vert="horz"/>
          <a:lstStyle>
            <a:lvl1pPr>
              <a:defRPr sz="4000" b="1">
                <a:solidFill>
                  <a:schemeClr val="bg1"/>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2305329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7" name="Rectangle 6"/>
          <p:cNvSpPr/>
          <p:nvPr/>
        </p:nvSpPr>
        <p:spPr>
          <a:xfrm>
            <a:off x="597455" y="3085765"/>
            <a:ext cx="10986811"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774923" y="990600"/>
            <a:ext cx="10653003" cy="1504844"/>
          </a:xfrm>
          <a:prstGeom prst="rect">
            <a:avLst/>
          </a:prstGeo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774923" y="2495445"/>
            <a:ext cx="10653003" cy="590321"/>
          </a:xfrm>
          <a:prstGeom prst="rect">
            <a:avLst/>
          </a:prstGeo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412436" y="5956137"/>
            <a:ext cx="2844800"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smtClean="0">
                <a:solidFill>
                  <a:srgbClr val="1A3260">
                    <a:lumMod val="75000"/>
                    <a:lumOff val="25000"/>
                  </a:srgbClr>
                </a:solidFill>
              </a:rPr>
              <a:pPr/>
              <a:t>12/17/2020</a:t>
            </a:fld>
            <a:endParaRPr lang="en-US" dirty="0">
              <a:solidFill>
                <a:srgbClr val="1A3260">
                  <a:lumMod val="75000"/>
                  <a:lumOff val="25000"/>
                </a:srgbClr>
              </a:solidFill>
            </a:endParaRPr>
          </a:p>
        </p:txBody>
      </p:sp>
      <p:sp>
        <p:nvSpPr>
          <p:cNvPr id="5" name="Footer Placeholder 4"/>
          <p:cNvSpPr>
            <a:spLocks noGrp="1"/>
          </p:cNvSpPr>
          <p:nvPr>
            <p:ph type="ftr" sz="quarter" idx="11"/>
          </p:nvPr>
        </p:nvSpPr>
        <p:spPr>
          <a:xfrm>
            <a:off x="774924" y="5951811"/>
            <a:ext cx="6494113" cy="365125"/>
          </a:xfrm>
          <a:prstGeom prst="rect">
            <a:avLst/>
          </a:prstGeom>
        </p:spPr>
        <p:txBody>
          <a:bodyPr/>
          <a:lstStyle>
            <a:lvl1pPr>
              <a:defRPr>
                <a:solidFill>
                  <a:schemeClr val="accent1">
                    <a:lumMod val="75000"/>
                    <a:lumOff val="25000"/>
                  </a:schemeClr>
                </a:solidFill>
              </a:defRPr>
            </a:lvl1pPr>
          </a:lstStyle>
          <a:p>
            <a:endParaRPr lang="en-US" dirty="0">
              <a:solidFill>
                <a:srgbClr val="1A3260">
                  <a:lumMod val="75000"/>
                  <a:lumOff val="25000"/>
                </a:srgbClr>
              </a:solidFill>
            </a:endParaRPr>
          </a:p>
        </p:txBody>
      </p:sp>
      <p:sp>
        <p:nvSpPr>
          <p:cNvPr id="6" name="Slide Number Placeholder 5"/>
          <p:cNvSpPr>
            <a:spLocks noGrp="1"/>
          </p:cNvSpPr>
          <p:nvPr>
            <p:ph type="sldNum" sz="quarter" idx="12"/>
          </p:nvPr>
        </p:nvSpPr>
        <p:spPr>
          <a:xfrm>
            <a:off x="10400635" y="5956137"/>
            <a:ext cx="1027291"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smtClean="0">
                <a:solidFill>
                  <a:srgbClr val="1A3260">
                    <a:lumMod val="75000"/>
                    <a:lumOff val="25000"/>
                  </a:srgbClr>
                </a:solidFill>
              </a:rPr>
              <a:pPr/>
              <a:t>‹#›</a:t>
            </a:fld>
            <a:endParaRPr lang="en-US" dirty="0">
              <a:solidFill>
                <a:srgbClr val="1A3260">
                  <a:lumMod val="75000"/>
                  <a:lumOff val="25000"/>
                </a:srgbClr>
              </a:solidFill>
            </a:endParaRPr>
          </a:p>
        </p:txBody>
      </p:sp>
    </p:spTree>
    <p:extLst>
      <p:ext uri="{BB962C8B-B14F-4D97-AF65-F5344CB8AC3E}">
        <p14:creationId xmlns:p14="http://schemas.microsoft.com/office/powerpoint/2010/main" val="3627637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cce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48339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8" name="Rectangle 7"/>
          <p:cNvSpPr/>
          <p:nvPr userDrawn="1"/>
        </p:nvSpPr>
        <p:spPr>
          <a:xfrm>
            <a:off x="0" y="209853"/>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4546A">
                  <a:lumMod val="75000"/>
                </a:srgbClr>
              </a:solidFill>
              <a:latin typeface="Calibri"/>
            </a:endParaRPr>
          </a:p>
        </p:txBody>
      </p:sp>
      <p:sp>
        <p:nvSpPr>
          <p:cNvPr id="3" name="Text Placeholder 2"/>
          <p:cNvSpPr>
            <a:spLocks noGrp="1"/>
          </p:cNvSpPr>
          <p:nvPr>
            <p:ph type="body" sz="quarter" idx="10"/>
          </p:nvPr>
        </p:nvSpPr>
        <p:spPr>
          <a:xfrm>
            <a:off x="679450" y="1824038"/>
            <a:ext cx="8599488" cy="4413250"/>
          </a:xfrm>
          <a:prstGeom prst="rect">
            <a:avLst/>
          </a:prstGeom>
        </p:spPr>
        <p:txBody>
          <a:bodyPr vert="horz"/>
          <a:lstStyle>
            <a:lvl1pPr marL="228600" indent="-228600">
              <a:buFont typeface="Wingdings" charset="2"/>
              <a:buChar char="§"/>
              <a:defRPr>
                <a:solidFill>
                  <a:schemeClr val="bg2">
                    <a:lumMod val="50000"/>
                  </a:schemeClr>
                </a:solidFill>
              </a:defRPr>
            </a:lvl1pPr>
            <a:lvl2pPr marL="685800" indent="-228600">
              <a:buFont typeface="Wingdings" charset="2"/>
              <a:buChar char="§"/>
              <a:defRPr>
                <a:solidFill>
                  <a:schemeClr val="bg2">
                    <a:lumMod val="50000"/>
                  </a:schemeClr>
                </a:solidFill>
              </a:defRPr>
            </a:lvl2pPr>
            <a:lvl3pPr marL="1143000" indent="-228600">
              <a:buFont typeface="Wingdings" charset="2"/>
              <a:buChar char="§"/>
              <a:defRPr>
                <a:solidFill>
                  <a:schemeClr val="bg2">
                    <a:lumMod val="50000"/>
                  </a:schemeClr>
                </a:solidFill>
              </a:defRPr>
            </a:lvl3pPr>
            <a:lvl4pPr marL="1600200" indent="-228600">
              <a:buFont typeface="Wingdings" charset="2"/>
              <a:buChar char="§"/>
              <a:defRPr>
                <a:solidFill>
                  <a:schemeClr val="bg2">
                    <a:lumMod val="50000"/>
                  </a:schemeClr>
                </a:solidFill>
              </a:defRPr>
            </a:lvl4pPr>
            <a:lvl5pPr marL="2057400" indent="-228600">
              <a:buFont typeface="Wingdings" charset="2"/>
              <a:buChar char="§"/>
              <a:defRPr>
                <a:solidFill>
                  <a:schemeClr val="bg2">
                    <a:lumMod val="50000"/>
                  </a:schemeClr>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10" name="Title 9"/>
          <p:cNvSpPr>
            <a:spLocks noGrp="1"/>
          </p:cNvSpPr>
          <p:nvPr>
            <p:ph type="title"/>
          </p:nvPr>
        </p:nvSpPr>
        <p:spPr>
          <a:xfrm>
            <a:off x="320399" y="2872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2727812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4" name="Title 1"/>
          <p:cNvSpPr>
            <a:spLocks noGrp="1"/>
          </p:cNvSpPr>
          <p:nvPr>
            <p:ph type="ctrTitle"/>
          </p:nvPr>
        </p:nvSpPr>
        <p:spPr>
          <a:xfrm>
            <a:off x="259796" y="5574157"/>
            <a:ext cx="9022489" cy="933577"/>
          </a:xfrm>
          <a:prstGeom prst="rect">
            <a:avLst/>
          </a:prstGeom>
        </p:spPr>
        <p:txBody>
          <a:bodyPr/>
          <a:lstStyle>
            <a:lvl1pPr>
              <a:defRPr b="0">
                <a:solidFill>
                  <a:srgbClr val="1B2F7F"/>
                </a:solidFill>
                <a:latin typeface="+mn-lt"/>
              </a:defRPr>
            </a:lvl1pPr>
          </a:lstStyle>
          <a:p>
            <a:r>
              <a:rPr lang="en-AU" dirty="0"/>
              <a:t>Click to edit</a:t>
            </a:r>
            <a:endParaRPr lang="en-US" dirty="0"/>
          </a:p>
        </p:txBody>
      </p:sp>
      <p:sp>
        <p:nvSpPr>
          <p:cNvPr id="2" name="Rectangle 1"/>
          <p:cNvSpPr/>
          <p:nvPr userDrawn="1"/>
        </p:nvSpPr>
        <p:spPr>
          <a:xfrm>
            <a:off x="0" y="6664863"/>
            <a:ext cx="12192000" cy="193137"/>
          </a:xfrm>
          <a:prstGeom prst="rect">
            <a:avLst/>
          </a:prstGeom>
          <a:solidFill>
            <a:srgbClr val="1B2F7F"/>
          </a:solidFill>
          <a:ln>
            <a:solidFill>
              <a:srgbClr val="1B2F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9578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ll out box">
    <p:spTree>
      <p:nvGrpSpPr>
        <p:cNvPr id="1" name=""/>
        <p:cNvGrpSpPr/>
        <p:nvPr/>
      </p:nvGrpSpPr>
      <p:grpSpPr>
        <a:xfrm>
          <a:off x="0" y="0"/>
          <a:ext cx="0" cy="0"/>
          <a:chOff x="0" y="0"/>
          <a:chExt cx="0" cy="0"/>
        </a:xfrm>
      </p:grpSpPr>
      <p:sp>
        <p:nvSpPr>
          <p:cNvPr id="2" name="Title 1"/>
          <p:cNvSpPr>
            <a:spLocks noGrp="1"/>
          </p:cNvSpPr>
          <p:nvPr>
            <p:ph type="title"/>
          </p:nvPr>
        </p:nvSpPr>
        <p:spPr>
          <a:xfrm>
            <a:off x="370695" y="3375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
        <p:nvSpPr>
          <p:cNvPr id="6" name="Text Placeholder 5"/>
          <p:cNvSpPr>
            <a:spLocks noGrp="1"/>
          </p:cNvSpPr>
          <p:nvPr>
            <p:ph type="body" sz="quarter" idx="10"/>
          </p:nvPr>
        </p:nvSpPr>
        <p:spPr>
          <a:xfrm>
            <a:off x="904875" y="2389188"/>
            <a:ext cx="3219450" cy="3117850"/>
          </a:xfrm>
          <a:prstGeom prst="rect">
            <a:avLst/>
          </a:prstGeom>
          <a:solidFill>
            <a:srgbClr val="8CC738"/>
          </a:solidFill>
          <a:effectLst>
            <a:outerShdw blurRad="50800" dist="38100" dir="5400000" algn="t" rotWithShape="0">
              <a:prstClr val="black">
                <a:alpha val="40000"/>
              </a:prstClr>
            </a:outerShdw>
          </a:effectLst>
        </p:spPr>
        <p:txBody>
          <a:bodyPr vert="horz"/>
          <a:lstStyle>
            <a:lvl1pPr marL="228600" indent="-228600">
              <a:buFont typeface="Wingdings" charset="2"/>
              <a:buChar char="§"/>
              <a:defRPr>
                <a:solidFill>
                  <a:srgbClr val="1B2F7F"/>
                </a:solidFill>
              </a:defRPr>
            </a:lvl1pPr>
            <a:lvl2pPr marL="685800" indent="-228600">
              <a:buFont typeface="Wingdings" charset="2"/>
              <a:buChar char="§"/>
              <a:defRPr>
                <a:solidFill>
                  <a:srgbClr val="1B2F7F"/>
                </a:solidFill>
              </a:defRPr>
            </a:lvl2pPr>
            <a:lvl3pPr marL="1143000" indent="-228600">
              <a:buFont typeface="Wingdings" charset="2"/>
              <a:buChar char="§"/>
              <a:defRPr>
                <a:solidFill>
                  <a:srgbClr val="1B2F7F"/>
                </a:solidFill>
              </a:defRPr>
            </a:lvl3pPr>
            <a:lvl4pPr marL="1600200" indent="-228600">
              <a:buFont typeface="Wingdings" charset="2"/>
              <a:buChar char="§"/>
              <a:defRPr>
                <a:solidFill>
                  <a:srgbClr val="1B2F7F"/>
                </a:solidFill>
              </a:defRPr>
            </a:lvl4pPr>
            <a:lvl5pPr marL="2057400" indent="-228600">
              <a:buFont typeface="Wingdings" charset="2"/>
              <a:buChar char="§"/>
              <a:defRPr>
                <a:solidFill>
                  <a:srgbClr val="1B2F7F"/>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Tree>
    <p:extLst>
      <p:ext uri="{BB962C8B-B14F-4D97-AF65-F5344CB8AC3E}">
        <p14:creationId xmlns:p14="http://schemas.microsoft.com/office/powerpoint/2010/main" val="2578718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307825" y="324938"/>
            <a:ext cx="10972800" cy="1143000"/>
          </a:xfrm>
          <a:prstGeom prst="rect">
            <a:avLst/>
          </a:prstGeom>
        </p:spPr>
        <p:txBody>
          <a:bodyPr vert="horz"/>
          <a:lstStyle>
            <a:lvl1pPr>
              <a:defRPr sz="4000" b="1">
                <a:solidFill>
                  <a:schemeClr val="bg1"/>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33513827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7" name="Rectangle 6"/>
          <p:cNvSpPr/>
          <p:nvPr/>
        </p:nvSpPr>
        <p:spPr>
          <a:xfrm>
            <a:off x="597455" y="3085765"/>
            <a:ext cx="10986811"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774923" y="990600"/>
            <a:ext cx="10653003" cy="1504844"/>
          </a:xfrm>
          <a:prstGeom prst="rect">
            <a:avLst/>
          </a:prstGeo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774923" y="2495445"/>
            <a:ext cx="10653003" cy="590321"/>
          </a:xfrm>
          <a:prstGeom prst="rect">
            <a:avLst/>
          </a:prstGeo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412436" y="5956137"/>
            <a:ext cx="2844800"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smtClean="0">
                <a:solidFill>
                  <a:srgbClr val="1A3260">
                    <a:lumMod val="75000"/>
                    <a:lumOff val="25000"/>
                  </a:srgbClr>
                </a:solidFill>
                <a:latin typeface="Calibri"/>
              </a:rPr>
              <a:pPr/>
              <a:t>12/17/2020</a:t>
            </a:fld>
            <a:endParaRPr lang="en-US" dirty="0">
              <a:solidFill>
                <a:srgbClr val="1A3260">
                  <a:lumMod val="75000"/>
                  <a:lumOff val="25000"/>
                </a:srgbClr>
              </a:solidFill>
              <a:latin typeface="Calibri"/>
            </a:endParaRPr>
          </a:p>
        </p:txBody>
      </p:sp>
      <p:sp>
        <p:nvSpPr>
          <p:cNvPr id="5" name="Footer Placeholder 4"/>
          <p:cNvSpPr>
            <a:spLocks noGrp="1"/>
          </p:cNvSpPr>
          <p:nvPr>
            <p:ph type="ftr" sz="quarter" idx="11"/>
          </p:nvPr>
        </p:nvSpPr>
        <p:spPr>
          <a:xfrm>
            <a:off x="774924" y="5951811"/>
            <a:ext cx="6494113" cy="365125"/>
          </a:xfrm>
          <a:prstGeom prst="rect">
            <a:avLst/>
          </a:prstGeom>
        </p:spPr>
        <p:txBody>
          <a:bodyPr/>
          <a:lstStyle>
            <a:lvl1pPr>
              <a:defRPr>
                <a:solidFill>
                  <a:schemeClr val="accent1">
                    <a:lumMod val="75000"/>
                    <a:lumOff val="25000"/>
                  </a:schemeClr>
                </a:solidFill>
              </a:defRPr>
            </a:lvl1pPr>
          </a:lstStyle>
          <a:p>
            <a:endParaRPr lang="en-US" dirty="0">
              <a:solidFill>
                <a:srgbClr val="1A3260">
                  <a:lumMod val="75000"/>
                  <a:lumOff val="25000"/>
                </a:srgbClr>
              </a:solidFill>
              <a:latin typeface="Calibri"/>
            </a:endParaRPr>
          </a:p>
        </p:txBody>
      </p:sp>
      <p:sp>
        <p:nvSpPr>
          <p:cNvPr id="6" name="Slide Number Placeholder 5"/>
          <p:cNvSpPr>
            <a:spLocks noGrp="1"/>
          </p:cNvSpPr>
          <p:nvPr>
            <p:ph type="sldNum" sz="quarter" idx="12"/>
          </p:nvPr>
        </p:nvSpPr>
        <p:spPr>
          <a:xfrm>
            <a:off x="10400635" y="5956137"/>
            <a:ext cx="1027291"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smtClean="0">
                <a:solidFill>
                  <a:srgbClr val="1A3260">
                    <a:lumMod val="75000"/>
                    <a:lumOff val="25000"/>
                  </a:srgbClr>
                </a:solidFill>
                <a:latin typeface="Calibri"/>
              </a:rPr>
              <a:pPr/>
              <a:t>‹#›</a:t>
            </a:fld>
            <a:endParaRPr lang="en-US" dirty="0">
              <a:solidFill>
                <a:srgbClr val="1A3260">
                  <a:lumMod val="75000"/>
                  <a:lumOff val="25000"/>
                </a:srgbClr>
              </a:solidFill>
              <a:latin typeface="Calibri"/>
            </a:endParaRPr>
          </a:p>
        </p:txBody>
      </p:sp>
    </p:spTree>
    <p:extLst>
      <p:ext uri="{BB962C8B-B14F-4D97-AF65-F5344CB8AC3E}">
        <p14:creationId xmlns:p14="http://schemas.microsoft.com/office/powerpoint/2010/main" val="2120888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cce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136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8" name="Rectangle 7"/>
          <p:cNvSpPr/>
          <p:nvPr userDrawn="1"/>
        </p:nvSpPr>
        <p:spPr>
          <a:xfrm>
            <a:off x="0" y="209853"/>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75000"/>
                </a:schemeClr>
              </a:solidFill>
            </a:endParaRPr>
          </a:p>
        </p:txBody>
      </p:sp>
      <p:sp>
        <p:nvSpPr>
          <p:cNvPr id="3" name="Text Placeholder 2"/>
          <p:cNvSpPr>
            <a:spLocks noGrp="1"/>
          </p:cNvSpPr>
          <p:nvPr>
            <p:ph type="body" sz="quarter" idx="10"/>
          </p:nvPr>
        </p:nvSpPr>
        <p:spPr>
          <a:xfrm>
            <a:off x="679450" y="1824038"/>
            <a:ext cx="8599488" cy="4413250"/>
          </a:xfrm>
          <a:prstGeom prst="rect">
            <a:avLst/>
          </a:prstGeom>
        </p:spPr>
        <p:txBody>
          <a:bodyPr vert="horz"/>
          <a:lstStyle>
            <a:lvl1pPr marL="228600" indent="-228600">
              <a:buFont typeface="Wingdings" charset="2"/>
              <a:buChar char="§"/>
              <a:defRPr>
                <a:solidFill>
                  <a:schemeClr val="bg2">
                    <a:lumMod val="50000"/>
                  </a:schemeClr>
                </a:solidFill>
              </a:defRPr>
            </a:lvl1pPr>
            <a:lvl2pPr marL="685800" indent="-228600">
              <a:buFont typeface="Wingdings" charset="2"/>
              <a:buChar char="§"/>
              <a:defRPr>
                <a:solidFill>
                  <a:schemeClr val="bg2">
                    <a:lumMod val="50000"/>
                  </a:schemeClr>
                </a:solidFill>
              </a:defRPr>
            </a:lvl2pPr>
            <a:lvl3pPr marL="1143000" indent="-228600">
              <a:buFont typeface="Wingdings" charset="2"/>
              <a:buChar char="§"/>
              <a:defRPr>
                <a:solidFill>
                  <a:schemeClr val="bg2">
                    <a:lumMod val="50000"/>
                  </a:schemeClr>
                </a:solidFill>
              </a:defRPr>
            </a:lvl3pPr>
            <a:lvl4pPr marL="1600200" indent="-228600">
              <a:buFont typeface="Wingdings" charset="2"/>
              <a:buChar char="§"/>
              <a:defRPr>
                <a:solidFill>
                  <a:schemeClr val="bg2">
                    <a:lumMod val="50000"/>
                  </a:schemeClr>
                </a:solidFill>
              </a:defRPr>
            </a:lvl4pPr>
            <a:lvl5pPr marL="2057400" indent="-228600">
              <a:buFont typeface="Wingdings" charset="2"/>
              <a:buChar char="§"/>
              <a:defRPr>
                <a:solidFill>
                  <a:schemeClr val="bg2">
                    <a:lumMod val="50000"/>
                  </a:schemeClr>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10" name="Title 9"/>
          <p:cNvSpPr>
            <a:spLocks noGrp="1"/>
          </p:cNvSpPr>
          <p:nvPr>
            <p:ph type="title"/>
          </p:nvPr>
        </p:nvSpPr>
        <p:spPr>
          <a:xfrm>
            <a:off x="320399" y="2872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1175856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all out box">
    <p:spTree>
      <p:nvGrpSpPr>
        <p:cNvPr id="1" name=""/>
        <p:cNvGrpSpPr/>
        <p:nvPr/>
      </p:nvGrpSpPr>
      <p:grpSpPr>
        <a:xfrm>
          <a:off x="0" y="0"/>
          <a:ext cx="0" cy="0"/>
          <a:chOff x="0" y="0"/>
          <a:chExt cx="0" cy="0"/>
        </a:xfrm>
      </p:grpSpPr>
      <p:sp>
        <p:nvSpPr>
          <p:cNvPr id="2" name="Title 1"/>
          <p:cNvSpPr>
            <a:spLocks noGrp="1"/>
          </p:cNvSpPr>
          <p:nvPr>
            <p:ph type="title"/>
          </p:nvPr>
        </p:nvSpPr>
        <p:spPr>
          <a:xfrm>
            <a:off x="370695" y="337513"/>
            <a:ext cx="10972800" cy="1143000"/>
          </a:xfrm>
          <a:prstGeom prst="rect">
            <a:avLst/>
          </a:prstGeom>
        </p:spPr>
        <p:txBody>
          <a:bodyPr vert="horz"/>
          <a:lstStyle>
            <a:lvl1pPr>
              <a:defRPr sz="4000" b="1">
                <a:solidFill>
                  <a:srgbClr val="FFFFFF"/>
                </a:solidFill>
                <a:latin typeface="+mn-lt"/>
              </a:defRPr>
            </a:lvl1pPr>
          </a:lstStyle>
          <a:p>
            <a:r>
              <a:rPr lang="en-AU" dirty="0"/>
              <a:t>Click to edit Master title style</a:t>
            </a:r>
            <a:endParaRPr lang="en-US" dirty="0"/>
          </a:p>
        </p:txBody>
      </p:sp>
      <p:sp>
        <p:nvSpPr>
          <p:cNvPr id="6" name="Text Placeholder 5"/>
          <p:cNvSpPr>
            <a:spLocks noGrp="1"/>
          </p:cNvSpPr>
          <p:nvPr>
            <p:ph type="body" sz="quarter" idx="10"/>
          </p:nvPr>
        </p:nvSpPr>
        <p:spPr>
          <a:xfrm>
            <a:off x="904875" y="2389188"/>
            <a:ext cx="3219450" cy="3117850"/>
          </a:xfrm>
          <a:prstGeom prst="rect">
            <a:avLst/>
          </a:prstGeom>
          <a:solidFill>
            <a:srgbClr val="8CC738"/>
          </a:solidFill>
          <a:effectLst>
            <a:outerShdw blurRad="50800" dist="38100" dir="5400000" algn="t" rotWithShape="0">
              <a:prstClr val="black">
                <a:alpha val="40000"/>
              </a:prstClr>
            </a:outerShdw>
          </a:effectLst>
        </p:spPr>
        <p:txBody>
          <a:bodyPr vert="horz"/>
          <a:lstStyle>
            <a:lvl1pPr marL="228600" indent="-228600">
              <a:buFont typeface="Wingdings" charset="2"/>
              <a:buChar char="§"/>
              <a:defRPr>
                <a:solidFill>
                  <a:srgbClr val="1B2F7F"/>
                </a:solidFill>
              </a:defRPr>
            </a:lvl1pPr>
            <a:lvl2pPr marL="685800" indent="-228600">
              <a:buFont typeface="Wingdings" charset="2"/>
              <a:buChar char="§"/>
              <a:defRPr>
                <a:solidFill>
                  <a:srgbClr val="1B2F7F"/>
                </a:solidFill>
              </a:defRPr>
            </a:lvl2pPr>
            <a:lvl3pPr marL="1143000" indent="-228600">
              <a:buFont typeface="Wingdings" charset="2"/>
              <a:buChar char="§"/>
              <a:defRPr>
                <a:solidFill>
                  <a:srgbClr val="1B2F7F"/>
                </a:solidFill>
              </a:defRPr>
            </a:lvl3pPr>
            <a:lvl4pPr marL="1600200" indent="-228600">
              <a:buFont typeface="Wingdings" charset="2"/>
              <a:buChar char="§"/>
              <a:defRPr>
                <a:solidFill>
                  <a:srgbClr val="1B2F7F"/>
                </a:solidFill>
              </a:defRPr>
            </a:lvl4pPr>
            <a:lvl5pPr marL="2057400" indent="-228600">
              <a:buFont typeface="Wingdings" charset="2"/>
              <a:buChar char="§"/>
              <a:defRPr>
                <a:solidFill>
                  <a:srgbClr val="1B2F7F"/>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Tree>
    <p:extLst>
      <p:ext uri="{BB962C8B-B14F-4D97-AF65-F5344CB8AC3E}">
        <p14:creationId xmlns:p14="http://schemas.microsoft.com/office/powerpoint/2010/main" val="3548167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307825" y="324938"/>
            <a:ext cx="10972800" cy="1143000"/>
          </a:xfrm>
          <a:prstGeom prst="rect">
            <a:avLst/>
          </a:prstGeom>
        </p:spPr>
        <p:txBody>
          <a:bodyPr vert="horz"/>
          <a:lstStyle>
            <a:lvl1pPr>
              <a:defRPr sz="4000" b="1">
                <a:solidFill>
                  <a:schemeClr val="bg1"/>
                </a:solidFill>
                <a:latin typeface="+mn-lt"/>
              </a:defRPr>
            </a:lvl1pPr>
          </a:lstStyle>
          <a:p>
            <a:r>
              <a:rPr lang="en-AU" dirty="0"/>
              <a:t>Click to edit Master title style</a:t>
            </a:r>
            <a:endParaRPr lang="en-US" dirty="0"/>
          </a:p>
        </p:txBody>
      </p:sp>
    </p:spTree>
    <p:extLst>
      <p:ext uri="{BB962C8B-B14F-4D97-AF65-F5344CB8AC3E}">
        <p14:creationId xmlns:p14="http://schemas.microsoft.com/office/powerpoint/2010/main" val="3904781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7" name="Rectangle 6"/>
          <p:cNvSpPr/>
          <p:nvPr/>
        </p:nvSpPr>
        <p:spPr>
          <a:xfrm>
            <a:off x="597455" y="3085765"/>
            <a:ext cx="10986811"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774923" y="990600"/>
            <a:ext cx="10653003" cy="1504844"/>
          </a:xfrm>
          <a:prstGeom prst="rect">
            <a:avLst/>
          </a:prstGeo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774923" y="2495445"/>
            <a:ext cx="10653003" cy="590321"/>
          </a:xfrm>
          <a:prstGeom prst="rect">
            <a:avLst/>
          </a:prstGeo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412436" y="5956137"/>
            <a:ext cx="2844800"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smtClean="0">
                <a:solidFill>
                  <a:srgbClr val="1A3260">
                    <a:lumMod val="75000"/>
                    <a:lumOff val="25000"/>
                  </a:srgbClr>
                </a:solidFill>
              </a:rPr>
              <a:pPr/>
              <a:t>12/17/2020</a:t>
            </a:fld>
            <a:endParaRPr lang="en-US" dirty="0">
              <a:solidFill>
                <a:srgbClr val="1A3260">
                  <a:lumMod val="75000"/>
                  <a:lumOff val="25000"/>
                </a:srgbClr>
              </a:solidFill>
            </a:endParaRPr>
          </a:p>
        </p:txBody>
      </p:sp>
      <p:sp>
        <p:nvSpPr>
          <p:cNvPr id="5" name="Footer Placeholder 4"/>
          <p:cNvSpPr>
            <a:spLocks noGrp="1"/>
          </p:cNvSpPr>
          <p:nvPr>
            <p:ph type="ftr" sz="quarter" idx="11"/>
          </p:nvPr>
        </p:nvSpPr>
        <p:spPr>
          <a:xfrm>
            <a:off x="774924" y="5951811"/>
            <a:ext cx="6494113" cy="365125"/>
          </a:xfrm>
          <a:prstGeom prst="rect">
            <a:avLst/>
          </a:prstGeom>
        </p:spPr>
        <p:txBody>
          <a:bodyPr/>
          <a:lstStyle>
            <a:lvl1pPr>
              <a:defRPr>
                <a:solidFill>
                  <a:schemeClr val="accent1">
                    <a:lumMod val="75000"/>
                    <a:lumOff val="25000"/>
                  </a:schemeClr>
                </a:solidFill>
              </a:defRPr>
            </a:lvl1pPr>
          </a:lstStyle>
          <a:p>
            <a:endParaRPr lang="en-US" dirty="0">
              <a:solidFill>
                <a:srgbClr val="1A3260">
                  <a:lumMod val="75000"/>
                  <a:lumOff val="25000"/>
                </a:srgbClr>
              </a:solidFill>
            </a:endParaRPr>
          </a:p>
        </p:txBody>
      </p:sp>
      <p:sp>
        <p:nvSpPr>
          <p:cNvPr id="6" name="Slide Number Placeholder 5"/>
          <p:cNvSpPr>
            <a:spLocks noGrp="1"/>
          </p:cNvSpPr>
          <p:nvPr>
            <p:ph type="sldNum" sz="quarter" idx="12"/>
          </p:nvPr>
        </p:nvSpPr>
        <p:spPr>
          <a:xfrm>
            <a:off x="10400635" y="5956137"/>
            <a:ext cx="1027291"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smtClean="0">
                <a:solidFill>
                  <a:srgbClr val="1A3260">
                    <a:lumMod val="75000"/>
                    <a:lumOff val="25000"/>
                  </a:srgbClr>
                </a:solidFill>
              </a:rPr>
              <a:pPr/>
              <a:t>‹#›</a:t>
            </a:fld>
            <a:endParaRPr lang="en-US" dirty="0">
              <a:solidFill>
                <a:srgbClr val="1A3260">
                  <a:lumMod val="75000"/>
                  <a:lumOff val="25000"/>
                </a:srgbClr>
              </a:solidFill>
            </a:endParaRPr>
          </a:p>
        </p:txBody>
      </p:sp>
    </p:spTree>
    <p:extLst>
      <p:ext uri="{BB962C8B-B14F-4D97-AF65-F5344CB8AC3E}">
        <p14:creationId xmlns:p14="http://schemas.microsoft.com/office/powerpoint/2010/main" val="2101925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412436" y="5956137"/>
            <a:ext cx="2844800" cy="365125"/>
          </a:xfrm>
          <a:prstGeom prst="rect">
            <a:avLst/>
          </a:prstGeom>
        </p:spPr>
        <p:txBody>
          <a:bodyPr/>
          <a:lstStyle/>
          <a:p>
            <a:fld id="{B61BEF0D-F0BB-DE4B-95CE-6DB70DBA9567}" type="datetimeFigureOut">
              <a:rPr lang="en-US" smtClean="0">
                <a:solidFill>
                  <a:srgbClr val="4590B8"/>
                </a:solidFill>
              </a:rPr>
              <a:pPr/>
              <a:t>12/17/2020</a:t>
            </a:fld>
            <a:endParaRPr lang="en-US" dirty="0">
              <a:solidFill>
                <a:srgbClr val="4590B8"/>
              </a:solidFill>
            </a:endParaRPr>
          </a:p>
        </p:txBody>
      </p:sp>
      <p:sp>
        <p:nvSpPr>
          <p:cNvPr id="3" name="Footer Placeholder 2"/>
          <p:cNvSpPr>
            <a:spLocks noGrp="1"/>
          </p:cNvSpPr>
          <p:nvPr>
            <p:ph type="ftr" sz="quarter" idx="11"/>
          </p:nvPr>
        </p:nvSpPr>
        <p:spPr>
          <a:xfrm>
            <a:off x="774924" y="5951811"/>
            <a:ext cx="6494113" cy="365125"/>
          </a:xfrm>
          <a:prstGeom prst="rect">
            <a:avLst/>
          </a:prstGeom>
        </p:spPr>
        <p:txBody>
          <a:bodyPr/>
          <a:lstStyle/>
          <a:p>
            <a:endParaRPr lang="en-US" dirty="0">
              <a:solidFill>
                <a:srgbClr val="4590B8"/>
              </a:solidFill>
            </a:endParaRPr>
          </a:p>
        </p:txBody>
      </p:sp>
      <p:sp>
        <p:nvSpPr>
          <p:cNvPr id="4" name="Slide Number Placeholder 3"/>
          <p:cNvSpPr>
            <a:spLocks noGrp="1"/>
          </p:cNvSpPr>
          <p:nvPr>
            <p:ph type="sldNum" sz="quarter" idx="12"/>
          </p:nvPr>
        </p:nvSpPr>
        <p:spPr>
          <a:xfrm>
            <a:off x="10400635" y="5956137"/>
            <a:ext cx="1027291" cy="365125"/>
          </a:xfrm>
          <a:prstGeom prst="rect">
            <a:avLst/>
          </a:prstGeom>
        </p:spPr>
        <p:txBody>
          <a:bodyPr/>
          <a:lstStyle/>
          <a:p>
            <a:fld id="{D57F1E4F-1CFF-5643-939E-217C01CDF565}" type="slidenum">
              <a:rPr lang="en-US" smtClean="0">
                <a:solidFill>
                  <a:srgbClr val="4590B8"/>
                </a:solidFill>
              </a:rPr>
              <a:pPr/>
              <a:t>‹#›</a:t>
            </a:fld>
            <a:endParaRPr lang="en-US" dirty="0">
              <a:solidFill>
                <a:srgbClr val="4590B8"/>
              </a:solidFill>
            </a:endParaRPr>
          </a:p>
        </p:txBody>
      </p:sp>
    </p:spTree>
    <p:extLst>
      <p:ext uri="{BB962C8B-B14F-4D97-AF65-F5344CB8AC3E}">
        <p14:creationId xmlns:p14="http://schemas.microsoft.com/office/powerpoint/2010/main" val="3485861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6" name="Rectangle 5"/>
          <p:cNvSpPr>
            <a:spLocks noChangeAspect="1"/>
          </p:cNvSpPr>
          <p:nvPr/>
        </p:nvSpPr>
        <p:spPr>
          <a:xfrm>
            <a:off x="597457" y="599726"/>
            <a:ext cx="1098494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74923" y="687475"/>
            <a:ext cx="10653003" cy="1083329"/>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7412436" y="5956137"/>
            <a:ext cx="2844800" cy="365125"/>
          </a:xfrm>
          <a:prstGeom prst="rect">
            <a:avLst/>
          </a:prstGeom>
        </p:spPr>
        <p:txBody>
          <a:bodyPr/>
          <a:lstStyle/>
          <a:p>
            <a:fld id="{B61BEF0D-F0BB-DE4B-95CE-6DB70DBA9567}" type="datetimeFigureOut">
              <a:rPr lang="en-US" smtClean="0">
                <a:solidFill>
                  <a:srgbClr val="4590B8"/>
                </a:solidFill>
              </a:rPr>
              <a:pPr/>
              <a:t>12/17/2020</a:t>
            </a:fld>
            <a:endParaRPr lang="en-US" dirty="0">
              <a:solidFill>
                <a:srgbClr val="4590B8"/>
              </a:solidFill>
            </a:endParaRPr>
          </a:p>
        </p:txBody>
      </p:sp>
      <p:sp>
        <p:nvSpPr>
          <p:cNvPr id="4" name="Footer Placeholder 3"/>
          <p:cNvSpPr>
            <a:spLocks noGrp="1"/>
          </p:cNvSpPr>
          <p:nvPr>
            <p:ph type="ftr" sz="quarter" idx="11"/>
          </p:nvPr>
        </p:nvSpPr>
        <p:spPr>
          <a:xfrm>
            <a:off x="774924" y="5951811"/>
            <a:ext cx="6494113" cy="365125"/>
          </a:xfrm>
          <a:prstGeom prst="rect">
            <a:avLst/>
          </a:prstGeom>
        </p:spPr>
        <p:txBody>
          <a:bodyPr/>
          <a:lstStyle/>
          <a:p>
            <a:endParaRPr lang="en-US" dirty="0">
              <a:solidFill>
                <a:srgbClr val="4590B8"/>
              </a:solidFill>
            </a:endParaRPr>
          </a:p>
        </p:txBody>
      </p:sp>
      <p:sp>
        <p:nvSpPr>
          <p:cNvPr id="5" name="Slide Number Placeholder 4"/>
          <p:cNvSpPr>
            <a:spLocks noGrp="1"/>
          </p:cNvSpPr>
          <p:nvPr>
            <p:ph type="sldNum" sz="quarter" idx="12"/>
          </p:nvPr>
        </p:nvSpPr>
        <p:spPr>
          <a:xfrm>
            <a:off x="10400635" y="5956137"/>
            <a:ext cx="1027291" cy="365125"/>
          </a:xfrm>
          <a:prstGeom prst="rect">
            <a:avLst/>
          </a:prstGeom>
        </p:spPr>
        <p:txBody>
          <a:bodyPr/>
          <a:lstStyle/>
          <a:p>
            <a:fld id="{D57F1E4F-1CFF-5643-939E-217C01CDF565}" type="slidenum">
              <a:rPr lang="en-US" smtClean="0">
                <a:solidFill>
                  <a:srgbClr val="4590B8"/>
                </a:solidFill>
              </a:rPr>
              <a:pPr/>
              <a:t>‹#›</a:t>
            </a:fld>
            <a:endParaRPr lang="en-US" dirty="0">
              <a:solidFill>
                <a:srgbClr val="4590B8"/>
              </a:solidFill>
            </a:endParaRPr>
          </a:p>
        </p:txBody>
      </p:sp>
    </p:spTree>
    <p:extLst>
      <p:ext uri="{BB962C8B-B14F-4D97-AF65-F5344CB8AC3E}">
        <p14:creationId xmlns:p14="http://schemas.microsoft.com/office/powerpoint/2010/main" val="3666515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Acce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832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4.jp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image" Target="../media/image4.jp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5.emf"/><Relationship Id="rId5" Type="http://schemas.openxmlformats.org/officeDocument/2006/relationships/slideLayout" Target="../slideLayouts/slideLayout7.xml"/><Relationship Id="rId10" Type="http://schemas.openxmlformats.org/officeDocument/2006/relationships/oleObject" Target="../embeddings/oleObject1.bin"/><Relationship Id="rId4" Type="http://schemas.openxmlformats.org/officeDocument/2006/relationships/slideLayout" Target="../slideLayouts/slideLayout6.xml"/><Relationship Id="rId9" Type="http://schemas.openxmlformats.org/officeDocument/2006/relationships/tags" Target="../tags/tag2.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4.jpg"/><Relationship Id="rId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slideLayout" Target="../slideLayouts/slideLayout16.xml"/><Relationship Id="rId7" Type="http://schemas.openxmlformats.org/officeDocument/2006/relationships/oleObject" Target="../embeddings/oleObject2.bin"/><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ags" Target="../tags/tag3.xml"/><Relationship Id="rId5" Type="http://schemas.openxmlformats.org/officeDocument/2006/relationships/theme" Target="../theme/theme6.xml"/><Relationship Id="rId10" Type="http://schemas.openxmlformats.org/officeDocument/2006/relationships/image" Target="../media/image4.jpg"/><Relationship Id="rId4" Type="http://schemas.openxmlformats.org/officeDocument/2006/relationships/slideLayout" Target="../slideLayouts/slideLayout17.xml"/><Relationship Id="rId9"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18.xml"/></Relationships>
</file>

<file path=ppt/slideMasters/_rels/slideMaster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slideLayout" Target="../slideLayouts/slideLayout21.xml"/><Relationship Id="rId7" Type="http://schemas.openxmlformats.org/officeDocument/2006/relationships/tags" Target="../tags/tag4.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theme" Target="../theme/theme8.xml"/><Relationship Id="rId11" Type="http://schemas.openxmlformats.org/officeDocument/2006/relationships/image" Target="../media/image4.jpg"/><Relationship Id="rId5" Type="http://schemas.openxmlformats.org/officeDocument/2006/relationships/slideLayout" Target="../slideLayouts/slideLayout23.xml"/><Relationship Id="rId10" Type="http://schemas.openxmlformats.org/officeDocument/2006/relationships/image" Target="../media/image3.png"/><Relationship Id="rId4" Type="http://schemas.openxmlformats.org/officeDocument/2006/relationships/slideLayout" Target="../slideLayouts/slideLayout22.xml"/><Relationship Id="rId9"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AN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567"/>
            <a:ext cx="12192000" cy="1923267"/>
          </a:xfrm>
          <a:prstGeom prst="rect">
            <a:avLst/>
          </a:prstGeom>
        </p:spPr>
      </p:pic>
      <p:sp>
        <p:nvSpPr>
          <p:cNvPr id="8" name="Rectangle 7"/>
          <p:cNvSpPr/>
          <p:nvPr userDrawn="1"/>
        </p:nvSpPr>
        <p:spPr>
          <a:xfrm flipV="1">
            <a:off x="-15236" y="4652892"/>
            <a:ext cx="12308700" cy="113336"/>
          </a:xfrm>
          <a:prstGeom prst="rect">
            <a:avLst/>
          </a:prstGeom>
          <a:solidFill>
            <a:srgbClr val="00009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83448" y="1085106"/>
            <a:ext cx="3419432" cy="3180140"/>
          </a:xfrm>
          <a:prstGeom prst="rect">
            <a:avLst/>
          </a:prstGeom>
        </p:spPr>
      </p:pic>
      <p:sp>
        <p:nvSpPr>
          <p:cNvPr id="10" name="Text Placeholder 6"/>
          <p:cNvSpPr txBox="1">
            <a:spLocks/>
          </p:cNvSpPr>
          <p:nvPr userDrawn="1"/>
        </p:nvSpPr>
        <p:spPr>
          <a:xfrm>
            <a:off x="-1" y="4764624"/>
            <a:ext cx="9644208" cy="2093376"/>
          </a:xfrm>
          <a:prstGeom prst="rect">
            <a:avLst/>
          </a:prstGeom>
          <a:solidFill>
            <a:srgbClr val="8CC738"/>
          </a:solid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4189045727"/>
      </p:ext>
    </p:extLst>
  </p:cSld>
  <p:clrMap bg1="lt1" tx1="dk1" bg2="lt2" tx2="dk2" accent1="accent1" accent2="accent2" accent3="accent3" accent4="accent4" accent5="accent5" accent6="accent6" hlink="hlink" folHlink="folHlink"/>
  <p:sldLayoutIdLst>
    <p:sldLayoutId id="214748370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678002"/>
            <a:ext cx="12192000" cy="179998"/>
          </a:xfrm>
          <a:prstGeom prst="rect">
            <a:avLst/>
          </a:prstGeom>
          <a:solidFill>
            <a:srgbClr val="1B2F7F"/>
          </a:solidFill>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6400" y="-1332649"/>
            <a:ext cx="12920876" cy="6945808"/>
          </a:xfrm>
          <a:prstGeom prst="rect">
            <a:avLst/>
          </a:prstGeom>
        </p:spPr>
      </p:pic>
      <p:sp>
        <p:nvSpPr>
          <p:cNvPr id="8" name="Text Placeholder 6"/>
          <p:cNvSpPr txBox="1">
            <a:spLocks/>
          </p:cNvSpPr>
          <p:nvPr userDrawn="1"/>
        </p:nvSpPr>
        <p:spPr>
          <a:xfrm>
            <a:off x="0" y="5162526"/>
            <a:ext cx="9608234" cy="1511300"/>
          </a:xfrm>
          <a:prstGeom prst="rect">
            <a:avLst/>
          </a:prstGeom>
          <a:solidFill>
            <a:srgbClr val="8CC738"/>
          </a:solid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080095" y="5145149"/>
            <a:ext cx="1637317" cy="1527113"/>
          </a:xfrm>
          <a:prstGeom prst="rect">
            <a:avLst/>
          </a:prstGeom>
        </p:spPr>
      </p:pic>
      <p:cxnSp>
        <p:nvCxnSpPr>
          <p:cNvPr id="3" name="Straight Connector 2"/>
          <p:cNvCxnSpPr/>
          <p:nvPr userDrawn="1"/>
        </p:nvCxnSpPr>
        <p:spPr>
          <a:xfrm>
            <a:off x="0" y="5132861"/>
            <a:ext cx="12192000" cy="26188"/>
          </a:xfrm>
          <a:prstGeom prst="line">
            <a:avLst/>
          </a:prstGeom>
          <a:ln w="76200" cmpd="sng">
            <a:solidFill>
              <a:srgbClr val="8CC738"/>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1059451"/>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9"/>
            </p:custDataLst>
            <p:extLst>
              <p:ext uri="{D42A27DB-BD31-4B8C-83A1-F6EECF244321}">
                <p14:modId xmlns:p14="http://schemas.microsoft.com/office/powerpoint/2010/main" val="303695545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0" name=""/>
                      <p:cNvPicPr/>
                      <p:nvPr/>
                    </p:nvPicPr>
                    <p:blipFill>
                      <a:blip r:embed="rId11"/>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06400" y="-1332649"/>
            <a:ext cx="12920876" cy="6945808"/>
          </a:xfrm>
          <a:prstGeom prst="rect">
            <a:avLst/>
          </a:prstGeom>
        </p:spPr>
      </p:pic>
      <p:sp>
        <p:nvSpPr>
          <p:cNvPr id="8" name="Rectangle 7"/>
          <p:cNvSpPr/>
          <p:nvPr userDrawn="1"/>
        </p:nvSpPr>
        <p:spPr>
          <a:xfrm>
            <a:off x="0" y="222427"/>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75000"/>
                </a:schemeClr>
              </a:solidFill>
            </a:endParaRPr>
          </a:p>
        </p:txBody>
      </p:sp>
      <p:pic>
        <p:nvPicPr>
          <p:cNvPr id="10" name="Picture 9"/>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835313" y="5592628"/>
            <a:ext cx="1356687" cy="1265372"/>
          </a:xfrm>
          <a:prstGeom prst="rect">
            <a:avLst/>
          </a:prstGeom>
        </p:spPr>
      </p:pic>
    </p:spTree>
    <p:extLst>
      <p:ext uri="{BB962C8B-B14F-4D97-AF65-F5344CB8AC3E}">
        <p14:creationId xmlns:p14="http://schemas.microsoft.com/office/powerpoint/2010/main" val="2519897137"/>
      </p:ext>
    </p:extLst>
  </p:cSld>
  <p:clrMap bg1="lt1" tx1="dk1" bg2="lt2" tx2="dk2" accent1="accent1" accent2="accent2" accent3="accent3" accent4="accent4" accent5="accent5" accent6="accent6" hlink="hlink" folHlink="folHlink"/>
  <p:sldLayoutIdLst>
    <p:sldLayoutId id="2147483690" r:id="rId1"/>
    <p:sldLayoutId id="2147483703" r:id="rId2"/>
    <p:sldLayoutId id="2147483702" r:id="rId3"/>
    <p:sldLayoutId id="2147483705" r:id="rId4"/>
    <p:sldLayoutId id="2147483706" r:id="rId5"/>
    <p:sldLayoutId id="2147483708" r:id="rId6"/>
    <p:sldLayoutId id="2147483710"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AND.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5567"/>
            <a:ext cx="12192000" cy="1923267"/>
          </a:xfrm>
          <a:prstGeom prst="rect">
            <a:avLst/>
          </a:prstGeom>
        </p:spPr>
      </p:pic>
    </p:spTree>
    <p:extLst>
      <p:ext uri="{BB962C8B-B14F-4D97-AF65-F5344CB8AC3E}">
        <p14:creationId xmlns:p14="http://schemas.microsoft.com/office/powerpoint/2010/main" val="2894148314"/>
      </p:ext>
    </p:extLst>
  </p:cSld>
  <p:clrMap bg1="lt1" tx1="dk1" bg2="lt2" tx2="dk2" accent1="accent1" accent2="accent2" accent3="accent3" accent4="accent4" accent5="accent5" accent6="accent6" hlink="hlink" folHlink="folHlink"/>
  <p:sldLayoutIdLst>
    <p:sldLayoutId id="2147483687" r:id="rId1"/>
    <p:sldLayoutId id="214748370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0" y="6678002"/>
            <a:ext cx="12192000" cy="179998"/>
          </a:xfrm>
          <a:prstGeom prst="rect">
            <a:avLst/>
          </a:prstGeom>
          <a:solidFill>
            <a:srgbClr val="1B2F7F"/>
          </a:solidFill>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06400" y="-1332649"/>
            <a:ext cx="12920876" cy="6945808"/>
          </a:xfrm>
          <a:prstGeom prst="rect">
            <a:avLst/>
          </a:prstGeom>
        </p:spPr>
      </p:pic>
      <p:sp>
        <p:nvSpPr>
          <p:cNvPr id="8" name="Text Placeholder 6"/>
          <p:cNvSpPr txBox="1">
            <a:spLocks/>
          </p:cNvSpPr>
          <p:nvPr userDrawn="1"/>
        </p:nvSpPr>
        <p:spPr>
          <a:xfrm>
            <a:off x="0" y="5162526"/>
            <a:ext cx="9608234" cy="1511300"/>
          </a:xfrm>
          <a:prstGeom prst="rect">
            <a:avLst/>
          </a:prstGeom>
          <a:solidFill>
            <a:srgbClr val="8CC738"/>
          </a:solidFill>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solidFill>
                <a:prstClr val="black"/>
              </a:solidFill>
            </a:endParaRPr>
          </a:p>
        </p:txBody>
      </p:sp>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080095" y="5145149"/>
            <a:ext cx="1637317" cy="1527113"/>
          </a:xfrm>
          <a:prstGeom prst="rect">
            <a:avLst/>
          </a:prstGeom>
        </p:spPr>
      </p:pic>
      <p:cxnSp>
        <p:nvCxnSpPr>
          <p:cNvPr id="3" name="Straight Connector 2"/>
          <p:cNvCxnSpPr/>
          <p:nvPr userDrawn="1"/>
        </p:nvCxnSpPr>
        <p:spPr>
          <a:xfrm>
            <a:off x="0" y="5132861"/>
            <a:ext cx="12192000" cy="26188"/>
          </a:xfrm>
          <a:prstGeom prst="line">
            <a:avLst/>
          </a:prstGeom>
          <a:ln w="76200" cmpd="sng">
            <a:solidFill>
              <a:srgbClr val="8CC738"/>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1037362"/>
      </p:ext>
    </p:extLst>
  </p:cSld>
  <p:clrMap bg1="lt1" tx1="dk1" bg2="lt2" tx2="dk2" accent1="accent1" accent2="accent2" accent3="accent3" accent4="accent4" accent5="accent5" accent6="accent6" hlink="hlink" folHlink="folHlink"/>
  <p:sldLayoutIdLst>
    <p:sldLayoutId id="2147483712" r:id="rId1"/>
    <p:sldLayoutId id="214748371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
            </p:custDataLst>
            <p:extLst>
              <p:ext uri="{D42A27DB-BD31-4B8C-83A1-F6EECF244321}">
                <p14:modId xmlns:p14="http://schemas.microsoft.com/office/powerpoint/2010/main" val="37362837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7" imgW="270" imgH="270" progId="TCLayout.ActiveDocument.1">
                  <p:embed/>
                </p:oleObj>
              </mc:Choice>
              <mc:Fallback>
                <p:oleObj name="think-cell Slide" r:id="rId7" imgW="270" imgH="270" progId="TCLayout.ActiveDocument.1">
                  <p:embed/>
                  <p:pic>
                    <p:nvPicPr>
                      <p:cNvPr id="0" name=""/>
                      <p:cNvPicPr/>
                      <p:nvPr/>
                    </p:nvPicPr>
                    <p:blipFill>
                      <a:blip r:embed="rId8"/>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406400" y="-1332649"/>
            <a:ext cx="12920876" cy="6945808"/>
          </a:xfrm>
          <a:prstGeom prst="rect">
            <a:avLst/>
          </a:prstGeom>
        </p:spPr>
      </p:pic>
      <p:sp>
        <p:nvSpPr>
          <p:cNvPr id="8" name="Rectangle 7"/>
          <p:cNvSpPr/>
          <p:nvPr userDrawn="1"/>
        </p:nvSpPr>
        <p:spPr>
          <a:xfrm>
            <a:off x="0" y="222427"/>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4546A">
                  <a:lumMod val="75000"/>
                </a:srgbClr>
              </a:solidFill>
            </a:endParaRPr>
          </a:p>
        </p:txBody>
      </p:sp>
      <p:pic>
        <p:nvPicPr>
          <p:cNvPr id="10" name="Picture 9"/>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835313" y="5592628"/>
            <a:ext cx="1356687" cy="1265372"/>
          </a:xfrm>
          <a:prstGeom prst="rect">
            <a:avLst/>
          </a:prstGeom>
        </p:spPr>
      </p:pic>
    </p:spTree>
    <p:extLst>
      <p:ext uri="{BB962C8B-B14F-4D97-AF65-F5344CB8AC3E}">
        <p14:creationId xmlns:p14="http://schemas.microsoft.com/office/powerpoint/2010/main" val="94490008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AND.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567"/>
            <a:ext cx="12192000" cy="1923267"/>
          </a:xfrm>
          <a:prstGeom prst="rect">
            <a:avLst/>
          </a:prstGeom>
        </p:spPr>
      </p:pic>
    </p:spTree>
    <p:extLst>
      <p:ext uri="{BB962C8B-B14F-4D97-AF65-F5344CB8AC3E}">
        <p14:creationId xmlns:p14="http://schemas.microsoft.com/office/powerpoint/2010/main" val="2176915954"/>
      </p:ext>
    </p:extLst>
  </p:cSld>
  <p:clrMap bg1="lt1" tx1="dk1" bg2="lt2" tx2="dk2" accent1="accent1" accent2="accent2" accent3="accent3" accent4="accent4" accent5="accent5" accent6="accent6" hlink="hlink" folHlink="folHlink"/>
  <p:sldLayoutIdLst>
    <p:sldLayoutId id="214748372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7"/>
            </p:custDataLst>
            <p:extLst>
              <p:ext uri="{D42A27DB-BD31-4B8C-83A1-F6EECF244321}">
                <p14:modId xmlns:p14="http://schemas.microsoft.com/office/powerpoint/2010/main" val="382747217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406400" y="-1332649"/>
            <a:ext cx="12920876" cy="6945808"/>
          </a:xfrm>
          <a:prstGeom prst="rect">
            <a:avLst/>
          </a:prstGeom>
        </p:spPr>
      </p:pic>
      <p:sp>
        <p:nvSpPr>
          <p:cNvPr id="8" name="Rectangle 7"/>
          <p:cNvSpPr/>
          <p:nvPr userDrawn="1"/>
        </p:nvSpPr>
        <p:spPr>
          <a:xfrm>
            <a:off x="0" y="222427"/>
            <a:ext cx="12191999" cy="881414"/>
          </a:xfrm>
          <a:prstGeom prst="rect">
            <a:avLst/>
          </a:prstGeom>
          <a:solidFill>
            <a:srgbClr val="10205E"/>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44546A">
                  <a:lumMod val="75000"/>
                </a:srgbClr>
              </a:solidFill>
              <a:latin typeface="Calibri"/>
            </a:endParaRPr>
          </a:p>
        </p:txBody>
      </p:sp>
      <p:pic>
        <p:nvPicPr>
          <p:cNvPr id="10" name="Picture 9"/>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835313" y="5592628"/>
            <a:ext cx="1356687" cy="1265372"/>
          </a:xfrm>
          <a:prstGeom prst="rect">
            <a:avLst/>
          </a:prstGeom>
        </p:spPr>
      </p:pic>
    </p:spTree>
    <p:extLst>
      <p:ext uri="{BB962C8B-B14F-4D97-AF65-F5344CB8AC3E}">
        <p14:creationId xmlns:p14="http://schemas.microsoft.com/office/powerpoint/2010/main" val="833875104"/>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tags" Target="../tags/tag6.xml"/><Relationship Id="rId6" Type="http://schemas.openxmlformats.org/officeDocument/2006/relationships/image" Target="../media/image15.jpeg"/><Relationship Id="rId5" Type="http://schemas.openxmlformats.org/officeDocument/2006/relationships/image" Target="../media/image5.emf"/><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tags" Target="../tags/tag7.xml"/><Relationship Id="rId6" Type="http://schemas.openxmlformats.org/officeDocument/2006/relationships/image" Target="../media/image18.emf"/><Relationship Id="rId5" Type="http://schemas.openxmlformats.org/officeDocument/2006/relationships/image" Target="../media/image5.emf"/><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1.xml"/><Relationship Id="rId1" Type="http://schemas.openxmlformats.org/officeDocument/2006/relationships/tags" Target="../tags/tag5.xml"/><Relationship Id="rId5" Type="http://schemas.openxmlformats.org/officeDocument/2006/relationships/image" Target="../media/image5.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6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7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60.xml"/><Relationship Id="rId1" Type="http://schemas.openxmlformats.org/officeDocument/2006/relationships/slideLayout" Target="../slideLayouts/slideLayout14.xml"/><Relationship Id="rId4" Type="http://schemas.openxmlformats.org/officeDocument/2006/relationships/image" Target="../media/image48.wmf"/></Relationships>
</file>

<file path=ppt/slides/_rels/slide72.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63.xml"/><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628" y="4903012"/>
            <a:ext cx="8808276" cy="1143000"/>
          </a:xfrm>
        </p:spPr>
        <p:txBody>
          <a:bodyPr>
            <a:noAutofit/>
          </a:bodyPr>
          <a:lstStyle/>
          <a:p>
            <a:br>
              <a:rPr lang="en-US" sz="2800" b="1" dirty="0">
                <a:solidFill>
                  <a:schemeClr val="bg1"/>
                </a:solidFill>
                <a:latin typeface="Calibri" panose="020F0502020204030204" pitchFamily="34" charset="0"/>
              </a:rPr>
            </a:br>
            <a:r>
              <a:rPr lang="en-US" sz="4400" b="1" dirty="0">
                <a:latin typeface="Calibri" panose="020F0502020204030204" pitchFamily="34" charset="0"/>
              </a:rPr>
              <a:t>Module 2</a:t>
            </a:r>
            <a:br>
              <a:rPr lang="en-US" sz="4400" b="1" dirty="0">
                <a:latin typeface="Calibri" panose="020F0502020204030204" pitchFamily="34" charset="0"/>
              </a:rPr>
            </a:br>
            <a:r>
              <a:rPr lang="en-US" sz="4400" b="1" dirty="0">
                <a:latin typeface="Calibri" panose="020F0502020204030204" pitchFamily="34" charset="0"/>
              </a:rPr>
              <a:t>Day 5</a:t>
            </a:r>
          </a:p>
        </p:txBody>
      </p:sp>
      <p:pic>
        <p:nvPicPr>
          <p:cNvPr id="8" name="Picture 7" descr="IMG_0628.jpg"/>
          <p:cNvPicPr>
            <a:picLocks noChangeAspect="1"/>
          </p:cNvPicPr>
          <p:nvPr/>
        </p:nvPicPr>
        <p:blipFill rotWithShape="1">
          <a:blip r:embed="rId3" cstate="print">
            <a:extLst>
              <a:ext uri="{28A0092B-C50C-407E-A947-70E740481C1C}">
                <a14:useLocalDpi xmlns:a14="http://schemas.microsoft.com/office/drawing/2010/main" val="0"/>
              </a:ext>
            </a:extLst>
          </a:blip>
          <a:srcRect t="6666" r="8056"/>
          <a:stretch/>
        </p:blipFill>
        <p:spPr>
          <a:xfrm>
            <a:off x="8849713" y="4771410"/>
            <a:ext cx="3355798" cy="2100099"/>
          </a:xfrm>
          <a:prstGeom prst="rect">
            <a:avLst/>
          </a:prstGeom>
        </p:spPr>
      </p:pic>
    </p:spTree>
    <p:extLst>
      <p:ext uri="{BB962C8B-B14F-4D97-AF65-F5344CB8AC3E}">
        <p14:creationId xmlns:p14="http://schemas.microsoft.com/office/powerpoint/2010/main" val="1248900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6683" y="960927"/>
            <a:ext cx="10898156" cy="646331"/>
          </a:xfrm>
          <a:prstGeom prst="rect">
            <a:avLst/>
          </a:prstGeom>
        </p:spPr>
        <p:txBody>
          <a:bodyPr wrap="square">
            <a:spAutoFit/>
          </a:bodyPr>
          <a:lstStyle/>
          <a:p>
            <a:pPr algn="ctr"/>
            <a:r>
              <a:rPr lang="en-US" sz="3600" b="1" dirty="0">
                <a:solidFill>
                  <a:schemeClr val="bg1"/>
                </a:solidFill>
                <a:latin typeface="Calibri" panose="020F0502020204030204" pitchFamily="34" charset="0"/>
              </a:rPr>
              <a:t>GOOD DISPENSING PRACTICES</a:t>
            </a:r>
            <a:endParaRPr lang="en-US" b="1" dirty="0">
              <a:solidFill>
                <a:schemeClr val="bg1"/>
              </a:solidFill>
            </a:endParaRPr>
          </a:p>
        </p:txBody>
      </p:sp>
      <p:sp>
        <p:nvSpPr>
          <p:cNvPr id="3" name="Rectangle 2"/>
          <p:cNvSpPr/>
          <p:nvPr/>
        </p:nvSpPr>
        <p:spPr>
          <a:xfrm>
            <a:off x="687399" y="1709497"/>
            <a:ext cx="11213964" cy="646331"/>
          </a:xfrm>
          <a:prstGeom prst="rect">
            <a:avLst/>
          </a:prstGeom>
        </p:spPr>
        <p:txBody>
          <a:bodyPr wrap="square">
            <a:spAutoFit/>
          </a:bodyPr>
          <a:lstStyle/>
          <a:p>
            <a:r>
              <a:rPr lang="en-US" sz="3600" b="1" dirty="0">
                <a:solidFill>
                  <a:srgbClr val="1B2F7F"/>
                </a:solidFill>
                <a:latin typeface="Calibri-Bold"/>
              </a:rPr>
              <a:t>1. Greet customer and ask about reason for visit</a:t>
            </a:r>
            <a:endParaRPr lang="en-US" sz="3600" dirty="0">
              <a:solidFill>
                <a:srgbClr val="1B2F7F"/>
              </a:solidFill>
            </a:endParaRPr>
          </a:p>
        </p:txBody>
      </p:sp>
      <p:sp>
        <p:nvSpPr>
          <p:cNvPr id="8" name="Rectangle 7"/>
          <p:cNvSpPr/>
          <p:nvPr/>
        </p:nvSpPr>
        <p:spPr>
          <a:xfrm>
            <a:off x="1006106" y="2545650"/>
            <a:ext cx="9622817" cy="3539430"/>
          </a:xfrm>
          <a:prstGeom prst="rect">
            <a:avLst/>
          </a:prstGeom>
        </p:spPr>
        <p:txBody>
          <a:bodyPr wrap="square">
            <a:spAutoFit/>
          </a:bodyPr>
          <a:lstStyle/>
          <a:p>
            <a:r>
              <a:rPr lang="en-US" sz="3200" b="1" dirty="0">
                <a:solidFill>
                  <a:srgbClr val="1B2F7F"/>
                </a:solidFill>
                <a:latin typeface="Calibri" panose="020F0502020204030204" pitchFamily="34" charset="0"/>
              </a:rPr>
              <a:t>If customer has prescription:</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Check accuracy of patient information</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Check prescription validity</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Communicate with prescriber / customer to verify any inconsistency</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Check medicine name</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Check if dosage is appropriate for patient</a:t>
            </a:r>
          </a:p>
        </p:txBody>
      </p:sp>
      <p:pic>
        <p:nvPicPr>
          <p:cNvPr id="9" name="Picture 8"/>
          <p:cNvPicPr>
            <a:picLocks noChangeAspect="1"/>
          </p:cNvPicPr>
          <p:nvPr/>
        </p:nvPicPr>
        <p:blipFill>
          <a:blip r:embed="rId3"/>
          <a:stretch>
            <a:fillRect/>
          </a:stretch>
        </p:blipFill>
        <p:spPr>
          <a:xfrm>
            <a:off x="9693032" y="5293889"/>
            <a:ext cx="2498968" cy="1564111"/>
          </a:xfrm>
          <a:prstGeom prst="rect">
            <a:avLst/>
          </a:prstGeom>
          <a:ln w="25400">
            <a:solidFill>
              <a:schemeClr val="tx1"/>
            </a:solidFill>
          </a:ln>
        </p:spPr>
      </p:pic>
      <p:sp>
        <p:nvSpPr>
          <p:cNvPr id="4" name="Title 3"/>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2566967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333429"/>
            <a:ext cx="8700574" cy="5909310"/>
          </a:xfrm>
          <a:prstGeom prst="rect">
            <a:avLst/>
          </a:prstGeom>
        </p:spPr>
        <p:txBody>
          <a:bodyPr wrap="square">
            <a:spAutoFit/>
          </a:bodyPr>
          <a:lstStyle/>
          <a:p>
            <a:r>
              <a:rPr lang="en-US" sz="3200" b="1" dirty="0">
                <a:solidFill>
                  <a:srgbClr val="1B2F7F"/>
                </a:solidFill>
                <a:latin typeface="Calibri" panose="020F0502020204030204" pitchFamily="34" charset="0"/>
              </a:rPr>
              <a:t>If customer has no prescription </a:t>
            </a:r>
          </a:p>
          <a:p>
            <a:endParaRPr lang="en-US" sz="3200" b="1" dirty="0">
              <a:solidFill>
                <a:srgbClr val="1B2F7F"/>
              </a:solidFill>
              <a:latin typeface="Calibri" panose="020F0502020204030204" pitchFamily="34" charset="0"/>
            </a:endParaRPr>
          </a:p>
          <a:p>
            <a:pPr marL="457200" indent="-457200">
              <a:spcAft>
                <a:spcPts val="600"/>
              </a:spcAft>
              <a:buFont typeface="Wingdings" panose="05000000000000000000" pitchFamily="2" charset="2"/>
              <a:buChar char="§"/>
            </a:pPr>
            <a:r>
              <a:rPr lang="en-US" sz="2800" b="1" dirty="0">
                <a:solidFill>
                  <a:schemeClr val="bg2">
                    <a:lumMod val="50000"/>
                  </a:schemeClr>
                </a:solidFill>
                <a:latin typeface="Calibri" panose="020F0502020204030204" pitchFamily="34" charset="0"/>
              </a:rPr>
              <a:t>Ask </a:t>
            </a:r>
            <a:r>
              <a:rPr lang="en-US" sz="2800" b="1" u="sng" dirty="0">
                <a:solidFill>
                  <a:schemeClr val="bg2">
                    <a:lumMod val="50000"/>
                  </a:schemeClr>
                </a:solidFill>
                <a:latin typeface="Calibri" panose="020F0502020204030204" pitchFamily="34" charset="0"/>
              </a:rPr>
              <a:t>who</a:t>
            </a:r>
            <a:r>
              <a:rPr lang="en-US" sz="2800" b="1" dirty="0">
                <a:solidFill>
                  <a:schemeClr val="bg2">
                    <a:lumMod val="50000"/>
                  </a:schemeClr>
                </a:solidFill>
                <a:latin typeface="Calibri" panose="020F0502020204030204" pitchFamily="34" charset="0"/>
              </a:rPr>
              <a:t> the medicine is </a:t>
            </a:r>
            <a:r>
              <a:rPr lang="en-US" sz="2800" b="1" u="sng" dirty="0">
                <a:solidFill>
                  <a:schemeClr val="bg2">
                    <a:lumMod val="50000"/>
                  </a:schemeClr>
                </a:solidFill>
                <a:latin typeface="Calibri" panose="020F0502020204030204" pitchFamily="34" charset="0"/>
              </a:rPr>
              <a:t>for</a:t>
            </a:r>
          </a:p>
          <a:p>
            <a:pPr marL="457200" indent="-457200">
              <a:spcAft>
                <a:spcPts val="600"/>
              </a:spcAft>
              <a:buFont typeface="Wingdings" panose="05000000000000000000" pitchFamily="2" charset="2"/>
              <a:buChar char="§"/>
            </a:pPr>
            <a:r>
              <a:rPr lang="en-US" sz="2800" b="1" dirty="0">
                <a:solidFill>
                  <a:schemeClr val="bg2">
                    <a:lumMod val="50000"/>
                  </a:schemeClr>
                </a:solidFill>
                <a:latin typeface="Calibri" panose="020F0502020204030204" pitchFamily="34" charset="0"/>
              </a:rPr>
              <a:t>If the medicine is for a child – </a:t>
            </a:r>
            <a:r>
              <a:rPr lang="en-US" sz="2800" b="1" u="sng" dirty="0">
                <a:solidFill>
                  <a:schemeClr val="bg2">
                    <a:lumMod val="50000"/>
                  </a:schemeClr>
                </a:solidFill>
                <a:latin typeface="Calibri" panose="020F0502020204030204" pitchFamily="34" charset="0"/>
              </a:rPr>
              <a:t>ask the caregiver to bring the child</a:t>
            </a:r>
            <a:r>
              <a:rPr lang="en-US" sz="2800" b="1" dirty="0">
                <a:solidFill>
                  <a:schemeClr val="bg2">
                    <a:lumMod val="50000"/>
                  </a:schemeClr>
                </a:solidFill>
                <a:latin typeface="Calibri" panose="020F0502020204030204" pitchFamily="34" charset="0"/>
              </a:rPr>
              <a:t> to the store so that you can make a proper assessment</a:t>
            </a:r>
          </a:p>
          <a:p>
            <a:pPr marL="457200" indent="-457200">
              <a:spcAft>
                <a:spcPts val="600"/>
              </a:spcAft>
              <a:buFont typeface="Wingdings" panose="05000000000000000000" pitchFamily="2" charset="2"/>
              <a:buChar char="§"/>
            </a:pPr>
            <a:r>
              <a:rPr lang="en-US" sz="2800" b="1" dirty="0">
                <a:solidFill>
                  <a:schemeClr val="bg2">
                    <a:lumMod val="50000"/>
                  </a:schemeClr>
                </a:solidFill>
                <a:latin typeface="Calibri" panose="020F0502020204030204" pitchFamily="34" charset="0"/>
              </a:rPr>
              <a:t>Ask about signs and symptoms</a:t>
            </a:r>
          </a:p>
          <a:p>
            <a:pPr marL="457200" indent="-457200">
              <a:spcAft>
                <a:spcPts val="600"/>
              </a:spcAft>
              <a:buFont typeface="Wingdings" panose="05000000000000000000" pitchFamily="2" charset="2"/>
              <a:buChar char="§"/>
            </a:pPr>
            <a:r>
              <a:rPr lang="en-US" sz="2800" b="1" u="sng" dirty="0">
                <a:solidFill>
                  <a:schemeClr val="bg2">
                    <a:lumMod val="50000"/>
                  </a:schemeClr>
                </a:solidFill>
                <a:latin typeface="Calibri" panose="020F0502020204030204" pitchFamily="34" charset="0"/>
              </a:rPr>
              <a:t>Refer</a:t>
            </a:r>
            <a:r>
              <a:rPr lang="en-US" sz="2800" b="1" dirty="0">
                <a:solidFill>
                  <a:schemeClr val="bg2">
                    <a:lumMod val="50000"/>
                  </a:schemeClr>
                </a:solidFill>
                <a:latin typeface="Calibri" panose="020F0502020204030204" pitchFamily="34" charset="0"/>
              </a:rPr>
              <a:t> patient with </a:t>
            </a:r>
            <a:r>
              <a:rPr lang="en-US" sz="2800" b="1" u="sng" dirty="0">
                <a:solidFill>
                  <a:schemeClr val="bg2">
                    <a:lumMod val="50000"/>
                  </a:schemeClr>
                </a:solidFill>
                <a:latin typeface="Calibri" panose="020F0502020204030204" pitchFamily="34" charset="0"/>
              </a:rPr>
              <a:t>danger signs</a:t>
            </a:r>
          </a:p>
          <a:p>
            <a:pPr marL="457200" indent="-457200">
              <a:spcAft>
                <a:spcPts val="600"/>
              </a:spcAft>
              <a:buFont typeface="Wingdings" panose="05000000000000000000" pitchFamily="2" charset="2"/>
              <a:buChar char="§"/>
            </a:pPr>
            <a:r>
              <a:rPr lang="en-US" sz="2800" b="1" u="sng" dirty="0">
                <a:solidFill>
                  <a:schemeClr val="bg2">
                    <a:lumMod val="50000"/>
                  </a:schemeClr>
                </a:solidFill>
                <a:latin typeface="Calibri" panose="020F0502020204030204" pitchFamily="34" charset="0"/>
              </a:rPr>
              <a:t>Refer</a:t>
            </a:r>
            <a:r>
              <a:rPr lang="en-US" sz="2800" b="1" dirty="0">
                <a:solidFill>
                  <a:schemeClr val="bg2">
                    <a:lumMod val="50000"/>
                  </a:schemeClr>
                </a:solidFill>
                <a:latin typeface="Calibri" panose="020F0502020204030204" pitchFamily="34" charset="0"/>
              </a:rPr>
              <a:t> patient / customer </a:t>
            </a:r>
            <a:r>
              <a:rPr lang="en-US" sz="2800" b="1" u="sng" dirty="0">
                <a:solidFill>
                  <a:schemeClr val="bg2">
                    <a:lumMod val="50000"/>
                  </a:schemeClr>
                </a:solidFill>
                <a:latin typeface="Calibri" panose="020F0502020204030204" pitchFamily="34" charset="0"/>
              </a:rPr>
              <a:t>if you are unsure </a:t>
            </a:r>
            <a:r>
              <a:rPr lang="en-US" sz="2800" b="1" dirty="0">
                <a:solidFill>
                  <a:schemeClr val="bg2">
                    <a:lumMod val="50000"/>
                  </a:schemeClr>
                </a:solidFill>
                <a:latin typeface="Calibri" panose="020F0502020204030204" pitchFamily="34" charset="0"/>
              </a:rPr>
              <a:t>of problem</a:t>
            </a:r>
          </a:p>
          <a:p>
            <a:pPr marL="457200" indent="-457200">
              <a:spcAft>
                <a:spcPts val="600"/>
              </a:spcAft>
              <a:buFont typeface="Wingdings" panose="05000000000000000000" pitchFamily="2" charset="2"/>
              <a:buChar char="§"/>
            </a:pPr>
            <a:r>
              <a:rPr lang="en-US" sz="2800" b="1" dirty="0">
                <a:solidFill>
                  <a:schemeClr val="bg2">
                    <a:lumMod val="50000"/>
                  </a:schemeClr>
                </a:solidFill>
                <a:latin typeface="Calibri" panose="020F0502020204030204" pitchFamily="34" charset="0"/>
              </a:rPr>
              <a:t>Otherwise, suggest appropriate action to take or recommend treatment</a:t>
            </a:r>
          </a:p>
          <a:p>
            <a:endParaRPr lang="en-US" sz="3200" b="1" dirty="0">
              <a:solidFill>
                <a:schemeClr val="accent1"/>
              </a:solidFill>
              <a:latin typeface="Calibri" panose="020F0502020204030204" pitchFamily="34" charset="0"/>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8775" y="5113308"/>
            <a:ext cx="2766151" cy="17446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5"/>
          <p:cNvSpPr>
            <a:spLocks noGrp="1"/>
          </p:cNvSpPr>
          <p:nvPr>
            <p:ph type="title"/>
          </p:nvPr>
        </p:nvSpPr>
        <p:spPr/>
        <p:txBody>
          <a:bodyPr/>
          <a:lstStyle/>
          <a:p>
            <a:r>
              <a:rPr lang="en-US" dirty="0"/>
              <a:t>Good dispensing practices</a:t>
            </a:r>
          </a:p>
        </p:txBody>
      </p:sp>
      <p:sp>
        <p:nvSpPr>
          <p:cNvPr id="7" name="Rounded Rectangle 6"/>
          <p:cNvSpPr/>
          <p:nvPr/>
        </p:nvSpPr>
        <p:spPr>
          <a:xfrm>
            <a:off x="8759107" y="2190751"/>
            <a:ext cx="3242393" cy="2068408"/>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1B2F7F"/>
                </a:solidFill>
                <a:latin typeface="Calibri" panose="020F0502020204030204" pitchFamily="34" charset="0"/>
              </a:rPr>
              <a:t>If the patient is a child – use your </a:t>
            </a:r>
          </a:p>
          <a:p>
            <a:pPr algn="ctr"/>
            <a:r>
              <a:rPr lang="en-US" sz="3200" b="1" dirty="0">
                <a:solidFill>
                  <a:srgbClr val="1B2F7F"/>
                </a:solidFill>
                <a:latin typeface="Calibri" panose="020F0502020204030204" pitchFamily="34" charset="0"/>
              </a:rPr>
              <a:t>Sick Child Guide!</a:t>
            </a:r>
          </a:p>
        </p:txBody>
      </p:sp>
    </p:spTree>
    <p:extLst>
      <p:ext uri="{BB962C8B-B14F-4D97-AF65-F5344CB8AC3E}">
        <p14:creationId xmlns:p14="http://schemas.microsoft.com/office/powerpoint/2010/main" val="181112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7374" y="1952090"/>
            <a:ext cx="6698018" cy="646331"/>
          </a:xfrm>
          <a:prstGeom prst="rect">
            <a:avLst/>
          </a:prstGeom>
        </p:spPr>
        <p:txBody>
          <a:bodyPr wrap="none">
            <a:spAutoFit/>
          </a:bodyPr>
          <a:lstStyle/>
          <a:p>
            <a:r>
              <a:rPr lang="en-US" sz="3600" b="1" dirty="0">
                <a:solidFill>
                  <a:srgbClr val="1B2F7F"/>
                </a:solidFill>
                <a:latin typeface="Calibri-Bold"/>
              </a:rPr>
              <a:t>2. Retrieve medicine from storage</a:t>
            </a:r>
            <a:endParaRPr lang="en-US" sz="3600" dirty="0">
              <a:solidFill>
                <a:srgbClr val="1B2F7F"/>
              </a:solidFill>
            </a:endParaRPr>
          </a:p>
        </p:txBody>
      </p:sp>
      <p:sp>
        <p:nvSpPr>
          <p:cNvPr id="4" name="Rectangle 3"/>
          <p:cNvSpPr/>
          <p:nvPr/>
        </p:nvSpPr>
        <p:spPr>
          <a:xfrm>
            <a:off x="1087220" y="2807064"/>
            <a:ext cx="11057457" cy="2554545"/>
          </a:xfrm>
          <a:prstGeom prst="rect">
            <a:avLst/>
          </a:prstGeom>
        </p:spPr>
        <p:txBody>
          <a:bodyPr wrap="square">
            <a:spAutoFit/>
          </a:bodyPr>
          <a:lstStyle/>
          <a:p>
            <a:pPr marL="457200" indent="-457200">
              <a:buFont typeface="Arial" panose="020B0604020202020204" pitchFamily="34" charset="0"/>
              <a:buChar char="•"/>
            </a:pPr>
            <a:r>
              <a:rPr lang="en-US" sz="3200" b="1" dirty="0">
                <a:solidFill>
                  <a:schemeClr val="bg2">
                    <a:lumMod val="50000"/>
                  </a:schemeClr>
                </a:solidFill>
                <a:latin typeface="Calibri" panose="020F0502020204030204" pitchFamily="34" charset="0"/>
              </a:rPr>
              <a:t>Select the appropriate medicine</a:t>
            </a:r>
          </a:p>
          <a:p>
            <a:pPr marL="457200" indent="-457200">
              <a:buFont typeface="Arial" panose="020B0604020202020204" pitchFamily="34" charset="0"/>
              <a:buChar char="•"/>
            </a:pPr>
            <a:r>
              <a:rPr lang="en-US" sz="3200" b="1" dirty="0">
                <a:solidFill>
                  <a:schemeClr val="bg2">
                    <a:lumMod val="50000"/>
                  </a:schemeClr>
                </a:solidFill>
                <a:latin typeface="Calibri" panose="020F0502020204030204" pitchFamily="34" charset="0"/>
              </a:rPr>
              <a:t>Check the general condition of the medicine</a:t>
            </a:r>
          </a:p>
          <a:p>
            <a:pPr marL="457200" indent="-457200">
              <a:buFont typeface="Arial" panose="020B0604020202020204" pitchFamily="34" charset="0"/>
              <a:buChar char="•"/>
            </a:pPr>
            <a:r>
              <a:rPr lang="en-US" sz="3200" b="1" dirty="0">
                <a:solidFill>
                  <a:schemeClr val="bg2">
                    <a:lumMod val="50000"/>
                  </a:schemeClr>
                </a:solidFill>
                <a:latin typeface="Calibri" panose="020F0502020204030204" pitchFamily="34" charset="0"/>
              </a:rPr>
              <a:t>Check expiry date of the medicine</a:t>
            </a:r>
          </a:p>
          <a:p>
            <a:pPr marL="457200" indent="-457200">
              <a:buFont typeface="Arial" panose="020B0604020202020204" pitchFamily="34" charset="0"/>
              <a:buChar char="•"/>
            </a:pPr>
            <a:r>
              <a:rPr lang="en-US" sz="3200" b="1" dirty="0">
                <a:solidFill>
                  <a:schemeClr val="bg2">
                    <a:lumMod val="50000"/>
                  </a:schemeClr>
                </a:solidFill>
                <a:latin typeface="Calibri" panose="020F0502020204030204" pitchFamily="34" charset="0"/>
              </a:rPr>
              <a:t>Use “ first expire first out ” principle</a:t>
            </a:r>
          </a:p>
          <a:p>
            <a:pPr marL="457200" indent="-457200">
              <a:buFont typeface="Arial" panose="020B0604020202020204" pitchFamily="34" charset="0"/>
              <a:buChar char="•"/>
            </a:pPr>
            <a:r>
              <a:rPr lang="en-US" sz="3200" b="1" dirty="0">
                <a:solidFill>
                  <a:schemeClr val="bg2">
                    <a:lumMod val="50000"/>
                  </a:schemeClr>
                </a:solidFill>
                <a:latin typeface="Calibri" panose="020F0502020204030204" pitchFamily="34" charset="0"/>
              </a:rPr>
              <a:t>Double check medicine identity, strength, and dosage form</a:t>
            </a:r>
            <a:endParaRPr lang="en-US" sz="3200" b="1" dirty="0">
              <a:solidFill>
                <a:schemeClr val="bg2">
                  <a:lumMod val="50000"/>
                </a:schemeClr>
              </a:solidFill>
            </a:endParaRPr>
          </a:p>
        </p:txBody>
      </p:sp>
      <p:pic>
        <p:nvPicPr>
          <p:cNvPr id="6" name="Picture 4" descr="C:\Users\admin\AppData\Local\Temp\Temporary Internet Files\Content.IE5\0DSWUH7T\MCPE06064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7610" y="1549119"/>
            <a:ext cx="1776409" cy="13935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4"/>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1487052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8338" y="1894695"/>
            <a:ext cx="6109612" cy="584775"/>
          </a:xfrm>
          <a:prstGeom prst="rect">
            <a:avLst/>
          </a:prstGeom>
        </p:spPr>
        <p:txBody>
          <a:bodyPr wrap="square">
            <a:spAutoFit/>
          </a:bodyPr>
          <a:lstStyle/>
          <a:p>
            <a:r>
              <a:rPr lang="en-US" sz="3200" b="1" dirty="0">
                <a:solidFill>
                  <a:srgbClr val="1B2F7F"/>
                </a:solidFill>
                <a:latin typeface="Calibri-Bold"/>
              </a:rPr>
              <a:t>3. Prepare and process</a:t>
            </a:r>
            <a:endParaRPr lang="en-US" sz="3200" dirty="0">
              <a:solidFill>
                <a:srgbClr val="1B2F7F"/>
              </a:solidFill>
            </a:endParaRPr>
          </a:p>
        </p:txBody>
      </p:sp>
      <p:sp>
        <p:nvSpPr>
          <p:cNvPr id="4" name="Rectangle 3"/>
          <p:cNvSpPr/>
          <p:nvPr/>
        </p:nvSpPr>
        <p:spPr>
          <a:xfrm>
            <a:off x="321317" y="2804932"/>
            <a:ext cx="6898633" cy="2677656"/>
          </a:xfrm>
          <a:prstGeom prst="rect">
            <a:avLst/>
          </a:prstGeom>
        </p:spPr>
        <p:txBody>
          <a:bodyPr wrap="square">
            <a:spAutoFit/>
          </a:bodyPr>
          <a:lstStyle/>
          <a:p>
            <a:pPr marL="457200" indent="-457200">
              <a:buFont typeface="Wingdings" charset="2"/>
              <a:buChar char="§"/>
            </a:pPr>
            <a:r>
              <a:rPr lang="en-US" sz="2800" b="1" dirty="0">
                <a:solidFill>
                  <a:schemeClr val="bg2">
                    <a:lumMod val="50000"/>
                  </a:schemeClr>
                </a:solidFill>
                <a:latin typeface="Calibri" panose="020F0502020204030204" pitchFamily="34" charset="0"/>
              </a:rPr>
              <a:t>Count tablets / capsules </a:t>
            </a:r>
          </a:p>
          <a:p>
            <a:pPr marL="457200" indent="-457200">
              <a:buFont typeface="Wingdings" charset="2"/>
              <a:buChar char="§"/>
            </a:pPr>
            <a:r>
              <a:rPr lang="en-US" sz="2800" b="1" dirty="0">
                <a:solidFill>
                  <a:schemeClr val="bg2">
                    <a:lumMod val="50000"/>
                  </a:schemeClr>
                </a:solidFill>
                <a:latin typeface="Calibri" panose="020F0502020204030204" pitchFamily="34" charset="0"/>
              </a:rPr>
              <a:t>If needed use a scissor to cut out the right amount of tablets/capsules </a:t>
            </a:r>
          </a:p>
          <a:p>
            <a:pPr marL="457200" indent="-457200">
              <a:buFont typeface="Wingdings" charset="2"/>
              <a:buChar char="§"/>
            </a:pPr>
            <a:r>
              <a:rPr lang="en-US" sz="2800" b="1" dirty="0">
                <a:solidFill>
                  <a:schemeClr val="bg2">
                    <a:lumMod val="50000"/>
                  </a:schemeClr>
                </a:solidFill>
                <a:latin typeface="Calibri" panose="020F0502020204030204" pitchFamily="34" charset="0"/>
              </a:rPr>
              <a:t>Put in appropriate container, such as dispensing envelope</a:t>
            </a:r>
          </a:p>
          <a:p>
            <a:pPr marL="457200" indent="-457200">
              <a:buFont typeface="Wingdings" charset="2"/>
              <a:buChar char="§"/>
            </a:pPr>
            <a:r>
              <a:rPr lang="en-US" sz="2800" b="1" dirty="0">
                <a:solidFill>
                  <a:schemeClr val="bg2">
                    <a:lumMod val="50000"/>
                  </a:schemeClr>
                </a:solidFill>
                <a:latin typeface="Calibri" panose="020F0502020204030204" pitchFamily="34" charset="0"/>
              </a:rPr>
              <a:t>Label medicine appropriately</a:t>
            </a:r>
            <a:endParaRPr lang="en-US" sz="2800" b="1" dirty="0">
              <a:solidFill>
                <a:schemeClr val="bg2">
                  <a:lumMod val="50000"/>
                </a:schemeClr>
              </a:solidFill>
            </a:endParaRPr>
          </a:p>
        </p:txBody>
      </p:sp>
      <p:pic>
        <p:nvPicPr>
          <p:cNvPr id="5" name="Picture 4"/>
          <p:cNvPicPr>
            <a:picLocks noChangeAspect="1"/>
          </p:cNvPicPr>
          <p:nvPr/>
        </p:nvPicPr>
        <p:blipFill>
          <a:blip r:embed="rId3"/>
          <a:stretch>
            <a:fillRect/>
          </a:stretch>
        </p:blipFill>
        <p:spPr>
          <a:xfrm>
            <a:off x="7772521" y="2479470"/>
            <a:ext cx="4132950" cy="2683080"/>
          </a:xfrm>
          <a:prstGeom prst="rect">
            <a:avLst/>
          </a:prstGeom>
        </p:spPr>
      </p:pic>
      <p:sp>
        <p:nvSpPr>
          <p:cNvPr id="6" name="Title 5"/>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3247590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Packaging and labelling of medicine</a:t>
            </a:r>
            <a:endParaRPr lang="en-US" dirty="0"/>
          </a:p>
        </p:txBody>
      </p:sp>
      <p:sp>
        <p:nvSpPr>
          <p:cNvPr id="3" name="Content Placeholder 2"/>
          <p:cNvSpPr>
            <a:spLocks noGrp="1"/>
          </p:cNvSpPr>
          <p:nvPr>
            <p:ph idx="4294967295"/>
          </p:nvPr>
        </p:nvSpPr>
        <p:spPr>
          <a:xfrm>
            <a:off x="796926" y="1671993"/>
            <a:ext cx="7889874" cy="4630737"/>
          </a:xfrm>
          <a:prstGeom prst="rect">
            <a:avLst/>
          </a:prstGeom>
        </p:spPr>
        <p:txBody>
          <a:bodyPr>
            <a:normAutofit/>
          </a:bodyPr>
          <a:lstStyle/>
          <a:p>
            <a:pPr marL="0" indent="0">
              <a:spcBef>
                <a:spcPts val="0"/>
              </a:spcBef>
              <a:buNone/>
              <a:defRPr/>
            </a:pPr>
            <a:r>
              <a:rPr lang="en-GB" sz="3200" b="1" dirty="0">
                <a:solidFill>
                  <a:srgbClr val="1B2F7F"/>
                </a:solidFill>
                <a:latin typeface="Calibri" panose="020F0502020204030204" pitchFamily="34" charset="0"/>
              </a:rPr>
              <a:t>Before packing the medicine you should write on the dispensing envelope </a:t>
            </a:r>
          </a:p>
          <a:p>
            <a:pPr marL="0" indent="0">
              <a:spcBef>
                <a:spcPts val="0"/>
              </a:spcBef>
              <a:buNone/>
              <a:defRPr/>
            </a:pPr>
            <a:endParaRPr lang="en-GB" sz="3200" b="1" dirty="0">
              <a:solidFill>
                <a:srgbClr val="1B2F7F"/>
              </a:solidFill>
              <a:latin typeface="Calibri" panose="020F0502020204030204" pitchFamily="34" charset="0"/>
            </a:endParaRPr>
          </a:p>
          <a:p>
            <a:pPr marL="796925" lvl="1" indent="-457200">
              <a:spcBef>
                <a:spcPts val="0"/>
              </a:spcBef>
              <a:buFont typeface="Wingdings" charset="2"/>
              <a:buChar char="§"/>
              <a:defRPr/>
            </a:pPr>
            <a:r>
              <a:rPr lang="en-GB" sz="3000" b="1" dirty="0">
                <a:solidFill>
                  <a:schemeClr val="bg2">
                    <a:lumMod val="50000"/>
                  </a:schemeClr>
                </a:solidFill>
                <a:latin typeface="Calibri" panose="020F0502020204030204" pitchFamily="34" charset="0"/>
              </a:rPr>
              <a:t>It is better to write on the envelope before counting or measuring the drug. </a:t>
            </a:r>
          </a:p>
          <a:p>
            <a:pPr marL="796925" lvl="1" indent="-457200">
              <a:spcBef>
                <a:spcPts val="0"/>
              </a:spcBef>
              <a:buFont typeface="Wingdings" charset="2"/>
              <a:buChar char="§"/>
              <a:defRPr/>
            </a:pPr>
            <a:r>
              <a:rPr lang="en-GB" sz="3000" b="1" dirty="0">
                <a:solidFill>
                  <a:schemeClr val="bg2">
                    <a:lumMod val="50000"/>
                  </a:schemeClr>
                </a:solidFill>
                <a:latin typeface="Calibri" panose="020F0502020204030204" pitchFamily="34" charset="0"/>
              </a:rPr>
              <a:t>If you are dispensing more than one drug you are less likely to mix up the drugs and write the wrong envelope</a:t>
            </a:r>
          </a:p>
          <a:p>
            <a:pPr marL="796925" lvl="1" indent="-457200">
              <a:spcBef>
                <a:spcPts val="0"/>
              </a:spcBef>
              <a:buFont typeface="Wingdings" charset="2"/>
              <a:buChar char="§"/>
              <a:defRPr/>
            </a:pPr>
            <a:r>
              <a:rPr lang="en-GB" sz="3000" b="1" dirty="0">
                <a:solidFill>
                  <a:schemeClr val="bg2">
                    <a:lumMod val="50000"/>
                  </a:schemeClr>
                </a:solidFill>
                <a:latin typeface="Calibri" panose="020F0502020204030204" pitchFamily="34" charset="0"/>
              </a:rPr>
              <a:t>It will also be easier to write clearly without damaging or spilling the medicine.</a:t>
            </a:r>
            <a:endParaRPr lang="en-US" sz="3000" b="1" dirty="0">
              <a:solidFill>
                <a:schemeClr val="bg2">
                  <a:lumMod val="50000"/>
                </a:schemeClr>
              </a:solidFill>
              <a:latin typeface="Calibri" panose="020F0502020204030204" pitchFamily="34" charset="0"/>
            </a:endParaRPr>
          </a:p>
          <a:p>
            <a:pPr>
              <a:spcBef>
                <a:spcPts val="0"/>
              </a:spcBef>
            </a:pPr>
            <a:endParaRPr lang="en-US" dirty="0"/>
          </a:p>
        </p:txBody>
      </p:sp>
      <p:pic>
        <p:nvPicPr>
          <p:cNvPr id="6150" name="Picture 6" descr="http://clipartion.com/wp-content/uploads/2015/10/pencil-writing-clip-art-clipart-free-clip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2875" y="2114550"/>
            <a:ext cx="2857500" cy="28575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54222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extLst>
              <p:ext uri="{D42A27DB-BD31-4B8C-83A1-F6EECF244321}">
                <p14:modId xmlns:p14="http://schemas.microsoft.com/office/powerpoint/2010/main" val="202892992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6" name="Picture 4" descr="http://www.quickmedical.com/images/sku/tnails_250/30525.jpg"/>
          <p:cNvPicPr>
            <a:picLocks noChangeAspect="1" noChangeArrowheads="1"/>
          </p:cNvPicPr>
          <p:nvPr/>
        </p:nvPicPr>
        <p:blipFill rotWithShape="1">
          <a:blip r:embed="rId6">
            <a:extLst>
              <a:ext uri="{28A0092B-C50C-407E-A947-70E740481C1C}">
                <a14:useLocalDpi xmlns:a14="http://schemas.microsoft.com/office/drawing/2010/main" val="0"/>
              </a:ext>
            </a:extLst>
          </a:blip>
          <a:srcRect t="21246" b="18697"/>
          <a:stretch/>
        </p:blipFill>
        <p:spPr bwMode="auto">
          <a:xfrm>
            <a:off x="6265860" y="1352551"/>
            <a:ext cx="3362325" cy="20193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p:txBody>
          <a:bodyPr>
            <a:normAutofit/>
          </a:bodyPr>
          <a:lstStyle/>
          <a:p>
            <a:r>
              <a:rPr lang="en-GB" b="1" dirty="0"/>
              <a:t>Packaging and </a:t>
            </a:r>
            <a:r>
              <a:rPr lang="en-GB" dirty="0"/>
              <a:t>l</a:t>
            </a:r>
            <a:r>
              <a:rPr lang="en-GB" b="1" dirty="0"/>
              <a:t>abelling of medicine</a:t>
            </a:r>
            <a:endParaRPr lang="en-US" dirty="0"/>
          </a:p>
        </p:txBody>
      </p:sp>
      <p:sp>
        <p:nvSpPr>
          <p:cNvPr id="3" name="Content Placeholder 2"/>
          <p:cNvSpPr>
            <a:spLocks noGrp="1"/>
          </p:cNvSpPr>
          <p:nvPr>
            <p:ph idx="4294967295"/>
          </p:nvPr>
        </p:nvSpPr>
        <p:spPr>
          <a:xfrm>
            <a:off x="514350" y="1346991"/>
            <a:ext cx="10652125" cy="5339559"/>
          </a:xfrm>
          <a:prstGeom prst="rect">
            <a:avLst/>
          </a:prstGeom>
        </p:spPr>
        <p:txBody>
          <a:bodyPr numCol="2">
            <a:normAutofit/>
          </a:bodyPr>
          <a:lstStyle/>
          <a:p>
            <a:pPr marL="0" indent="0">
              <a:lnSpc>
                <a:spcPct val="120000"/>
              </a:lnSpc>
              <a:spcBef>
                <a:spcPts val="0"/>
              </a:spcBef>
              <a:spcAft>
                <a:spcPts val="0"/>
              </a:spcAft>
              <a:buNone/>
              <a:defRPr/>
            </a:pPr>
            <a:r>
              <a:rPr lang="en-GB" sz="3200" b="1" dirty="0">
                <a:solidFill>
                  <a:srgbClr val="1B2F7F"/>
                </a:solidFill>
                <a:latin typeface="Calibri" panose="020F0502020204030204" pitchFamily="34" charset="0"/>
              </a:rPr>
              <a:t>What information should be found on the envelope?</a:t>
            </a:r>
          </a:p>
          <a:p>
            <a:pPr marL="0" indent="0">
              <a:lnSpc>
                <a:spcPct val="120000"/>
              </a:lnSpc>
              <a:spcBef>
                <a:spcPts val="0"/>
              </a:spcBef>
              <a:spcAft>
                <a:spcPts val="0"/>
              </a:spcAft>
              <a:buNone/>
              <a:defRPr/>
            </a:pPr>
            <a:endParaRPr lang="en-US" sz="3200" b="1" dirty="0">
              <a:solidFill>
                <a:schemeClr val="accent6">
                  <a:lumMod val="75000"/>
                </a:schemeClr>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Name of the patient</a:t>
            </a:r>
            <a:endParaRPr lang="en-US"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Name of the drug</a:t>
            </a:r>
            <a:endParaRPr lang="en-US"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Strength of the drug</a:t>
            </a:r>
            <a:endParaRPr lang="en-US"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Quantity of the drug supplied</a:t>
            </a:r>
            <a:endParaRPr lang="en-US"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The instructions on how the drug </a:t>
            </a:r>
            <a:br>
              <a:rPr lang="en-GB" sz="2600" b="1" dirty="0">
                <a:solidFill>
                  <a:srgbClr val="767171"/>
                </a:solidFill>
                <a:latin typeface="Calibri" panose="020F0502020204030204" pitchFamily="34" charset="0"/>
              </a:rPr>
            </a:br>
            <a:r>
              <a:rPr lang="en-GB" sz="2600" b="1" dirty="0">
                <a:solidFill>
                  <a:srgbClr val="767171"/>
                </a:solidFill>
                <a:latin typeface="Calibri" panose="020F0502020204030204" pitchFamily="34" charset="0"/>
              </a:rPr>
              <a:t>is to be used.</a:t>
            </a:r>
          </a:p>
          <a:p>
            <a:pPr marL="550863" lvl="1" indent="-457200">
              <a:lnSpc>
                <a:spcPct val="120000"/>
              </a:lnSpc>
              <a:spcBef>
                <a:spcPts val="0"/>
              </a:spcBef>
              <a:spcAft>
                <a:spcPts val="0"/>
              </a:spcAft>
              <a:buClr>
                <a:srgbClr val="002060"/>
              </a:buClr>
              <a:buFont typeface="Wingdings" charset="2"/>
              <a:buChar char="§"/>
              <a:defRPr/>
            </a:pPr>
            <a:endParaRPr lang="en-GB"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endParaRPr lang="en-GB"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endParaRPr lang="en-GB" sz="2600" b="1" dirty="0">
              <a:solidFill>
                <a:srgbClr val="767171"/>
              </a:solidFill>
              <a:latin typeface="Calibri" panose="020F0502020204030204" pitchFamily="34" charset="0"/>
            </a:endParaRPr>
          </a:p>
          <a:p>
            <a:pPr marL="93663" lvl="1" indent="0">
              <a:lnSpc>
                <a:spcPct val="120000"/>
              </a:lnSpc>
              <a:spcBef>
                <a:spcPts val="0"/>
              </a:spcBef>
              <a:spcAft>
                <a:spcPts val="0"/>
              </a:spcAft>
              <a:buClr>
                <a:srgbClr val="002060"/>
              </a:buClr>
              <a:buNone/>
              <a:defRPr/>
            </a:pPr>
            <a:endParaRPr lang="en-GB" sz="2600" b="1" dirty="0">
              <a:solidFill>
                <a:srgbClr val="767171"/>
              </a:solidFill>
              <a:latin typeface="Calibri" panose="020F0502020204030204" pitchFamily="34" charset="0"/>
            </a:endParaRPr>
          </a:p>
          <a:p>
            <a:pPr marL="93663" lvl="1" indent="0">
              <a:lnSpc>
                <a:spcPct val="120000"/>
              </a:lnSpc>
              <a:spcBef>
                <a:spcPts val="0"/>
              </a:spcBef>
              <a:spcAft>
                <a:spcPts val="0"/>
              </a:spcAft>
              <a:buClr>
                <a:srgbClr val="002060"/>
              </a:buClr>
              <a:buNone/>
              <a:defRPr/>
            </a:pPr>
            <a:endParaRPr lang="en-GB" sz="2600" b="1" dirty="0">
              <a:solidFill>
                <a:srgbClr val="767171"/>
              </a:solidFill>
              <a:latin typeface="Calibri" panose="020F0502020204030204" pitchFamily="34" charset="0"/>
            </a:endParaRP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How much each time</a:t>
            </a: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How often per day</a:t>
            </a: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With or without meal</a:t>
            </a: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With fluids?</a:t>
            </a: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Date supplied</a:t>
            </a:r>
          </a:p>
          <a:p>
            <a:pPr marL="550863" lvl="1" indent="-457200">
              <a:lnSpc>
                <a:spcPct val="120000"/>
              </a:lnSpc>
              <a:spcBef>
                <a:spcPts val="0"/>
              </a:spcBef>
              <a:spcAft>
                <a:spcPts val="0"/>
              </a:spcAft>
              <a:buClr>
                <a:srgbClr val="002060"/>
              </a:buClr>
              <a:buFont typeface="Wingdings" charset="2"/>
              <a:buChar char="§"/>
              <a:defRPr/>
            </a:pPr>
            <a:r>
              <a:rPr lang="en-GB" sz="2600" b="1" dirty="0">
                <a:solidFill>
                  <a:srgbClr val="767171"/>
                </a:solidFill>
                <a:latin typeface="Calibri" panose="020F0502020204030204" pitchFamily="34" charset="0"/>
              </a:rPr>
              <a:t>Name of drug store</a:t>
            </a:r>
            <a:endParaRPr lang="en-US" sz="2600" b="1" dirty="0">
              <a:solidFill>
                <a:srgbClr val="767171"/>
              </a:solidFill>
              <a:latin typeface="Calibri" panose="020F0502020204030204" pitchFamily="34" charset="0"/>
            </a:endParaRPr>
          </a:p>
        </p:txBody>
      </p:sp>
    </p:spTree>
    <p:extLst>
      <p:ext uri="{BB962C8B-B14F-4D97-AF65-F5344CB8AC3E}">
        <p14:creationId xmlns:p14="http://schemas.microsoft.com/office/powerpoint/2010/main" val="26491288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b="1" dirty="0"/>
              <a:t>Packaging  and labelling of medicine</a:t>
            </a:r>
            <a:endParaRPr lang="en-US" dirty="0"/>
          </a:p>
        </p:txBody>
      </p:sp>
      <p:sp>
        <p:nvSpPr>
          <p:cNvPr id="5" name="Rectangle 4"/>
          <p:cNvSpPr/>
          <p:nvPr/>
        </p:nvSpPr>
        <p:spPr>
          <a:xfrm>
            <a:off x="753716" y="1661140"/>
            <a:ext cx="8555372" cy="4401205"/>
          </a:xfrm>
          <a:prstGeom prst="rect">
            <a:avLst/>
          </a:prstGeom>
        </p:spPr>
        <p:txBody>
          <a:bodyPr wrap="square">
            <a:spAutoFit/>
          </a:bodyPr>
          <a:lstStyle/>
          <a:p>
            <a:r>
              <a:rPr lang="en-GB" altLang="en-US" sz="2800" b="1" dirty="0">
                <a:solidFill>
                  <a:srgbClr val="002060"/>
                </a:solidFill>
                <a:latin typeface="Calibri" panose="020F0502020204030204" pitchFamily="34" charset="0"/>
              </a:rPr>
              <a:t>Packing of solid dosage forms (tablets/capsules):</a:t>
            </a:r>
            <a:endParaRPr lang="en-US" altLang="en-US" sz="2800" b="1" dirty="0">
              <a:solidFill>
                <a:srgbClr val="002060"/>
              </a:solidFill>
              <a:latin typeface="Calibri" panose="020F0502020204030204" pitchFamily="34" charset="0"/>
            </a:endParaRPr>
          </a:p>
          <a:p>
            <a:pPr marL="914400" lvl="1" indent="-457200">
              <a:buFont typeface="Wingdings" charset="2"/>
              <a:buChar char="§"/>
            </a:pPr>
            <a:r>
              <a:rPr lang="en-GB" altLang="en-US" sz="2800" b="1" dirty="0">
                <a:solidFill>
                  <a:schemeClr val="bg2">
                    <a:lumMod val="50000"/>
                  </a:schemeClr>
                </a:solidFill>
                <a:latin typeface="Calibri" panose="020F0502020204030204" pitchFamily="34" charset="0"/>
              </a:rPr>
              <a:t>Plastic dispensing bags</a:t>
            </a:r>
            <a:endParaRPr lang="en-US" altLang="en-US" sz="2800" b="1" dirty="0">
              <a:solidFill>
                <a:schemeClr val="bg2">
                  <a:lumMod val="50000"/>
                </a:schemeClr>
              </a:solidFill>
              <a:latin typeface="Calibri" panose="020F0502020204030204" pitchFamily="34" charset="0"/>
            </a:endParaRPr>
          </a:p>
          <a:p>
            <a:pPr marL="914400" lvl="1" indent="-457200">
              <a:buFont typeface="Wingdings" charset="2"/>
              <a:buChar char="§"/>
            </a:pPr>
            <a:r>
              <a:rPr lang="en-GB" altLang="en-US" sz="2800" b="1" dirty="0">
                <a:solidFill>
                  <a:schemeClr val="bg2">
                    <a:lumMod val="50000"/>
                  </a:schemeClr>
                </a:solidFill>
                <a:latin typeface="Calibri" panose="020F0502020204030204" pitchFamily="34" charset="0"/>
              </a:rPr>
              <a:t>Paper envelopes</a:t>
            </a:r>
            <a:endParaRPr lang="en-US" altLang="en-US" sz="2800" b="1" dirty="0">
              <a:solidFill>
                <a:schemeClr val="bg2">
                  <a:lumMod val="50000"/>
                </a:schemeClr>
              </a:solidFill>
              <a:latin typeface="Calibri" panose="020F0502020204030204" pitchFamily="34" charset="0"/>
            </a:endParaRPr>
          </a:p>
          <a:p>
            <a:pPr marL="914400" lvl="1" indent="-457200">
              <a:buFont typeface="Wingdings" charset="2"/>
              <a:buChar char="§"/>
            </a:pPr>
            <a:r>
              <a:rPr lang="en-GB" altLang="en-US" sz="2800" b="1" dirty="0">
                <a:solidFill>
                  <a:schemeClr val="bg2">
                    <a:lumMod val="50000"/>
                  </a:schemeClr>
                </a:solidFill>
                <a:latin typeface="Calibri" panose="020F0502020204030204" pitchFamily="34" charset="0"/>
              </a:rPr>
              <a:t>Small sterilized bags (are typically very expensive)</a:t>
            </a:r>
          </a:p>
          <a:p>
            <a:pPr lvl="1"/>
            <a:endParaRPr lang="en-US" altLang="en-US" sz="2800" b="1" dirty="0">
              <a:solidFill>
                <a:srgbClr val="002060"/>
              </a:solidFill>
              <a:latin typeface="Calibri" panose="020F0502020204030204" pitchFamily="34" charset="0"/>
            </a:endParaRPr>
          </a:p>
          <a:p>
            <a:pPr lvl="1"/>
            <a:endParaRPr lang="en-US" altLang="en-US" sz="2800" b="1" dirty="0">
              <a:solidFill>
                <a:srgbClr val="002060"/>
              </a:solidFill>
              <a:latin typeface="Calibri" panose="020F0502020204030204" pitchFamily="34" charset="0"/>
            </a:endParaRPr>
          </a:p>
          <a:p>
            <a:r>
              <a:rPr lang="en-GB" altLang="en-US" sz="2800" b="1" dirty="0">
                <a:solidFill>
                  <a:srgbClr val="002060"/>
                </a:solidFill>
                <a:latin typeface="Calibri" panose="020F0502020204030204" pitchFamily="34" charset="0"/>
              </a:rPr>
              <a:t>Packing of liquids/semisolid dosage forms (mixtures/syrups, ointments/creams, etc.)</a:t>
            </a:r>
            <a:endParaRPr lang="en-US" altLang="en-US" sz="2800" b="1" dirty="0">
              <a:solidFill>
                <a:srgbClr val="002060"/>
              </a:solidFill>
              <a:latin typeface="Calibri" panose="020F0502020204030204" pitchFamily="34" charset="0"/>
            </a:endParaRPr>
          </a:p>
          <a:p>
            <a:pPr marL="914400" lvl="1" indent="-457200">
              <a:buFont typeface="Wingdings" charset="2"/>
              <a:buChar char="§"/>
            </a:pPr>
            <a:r>
              <a:rPr lang="en-GB" altLang="en-US" sz="2800" b="1" dirty="0">
                <a:solidFill>
                  <a:srgbClr val="767171"/>
                </a:solidFill>
                <a:latin typeface="Calibri" panose="020F0502020204030204" pitchFamily="34" charset="0"/>
              </a:rPr>
              <a:t>Liquids and semisolids should be dispensed in their original/primary pack </a:t>
            </a:r>
            <a:endParaRPr lang="en-US" sz="2800" b="1" dirty="0">
              <a:solidFill>
                <a:srgbClr val="767171"/>
              </a:solidFill>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9686997" y="1791252"/>
            <a:ext cx="1419056" cy="1419056"/>
          </a:xfrm>
          <a:prstGeom prst="rect">
            <a:avLst/>
          </a:prstGeom>
        </p:spPr>
      </p:pic>
      <p:pic>
        <p:nvPicPr>
          <p:cNvPr id="3" name="Picture 2"/>
          <p:cNvPicPr>
            <a:picLocks noChangeAspect="1"/>
          </p:cNvPicPr>
          <p:nvPr/>
        </p:nvPicPr>
        <p:blipFill>
          <a:blip r:embed="rId3"/>
          <a:stretch>
            <a:fillRect/>
          </a:stretch>
        </p:blipFill>
        <p:spPr>
          <a:xfrm>
            <a:off x="9450562" y="4408686"/>
            <a:ext cx="1669001" cy="1110644"/>
          </a:xfrm>
          <a:prstGeom prst="rect">
            <a:avLst/>
          </a:prstGeom>
        </p:spPr>
      </p:pic>
    </p:spTree>
    <p:extLst>
      <p:ext uri="{BB962C8B-B14F-4D97-AF65-F5344CB8AC3E}">
        <p14:creationId xmlns:p14="http://schemas.microsoft.com/office/powerpoint/2010/main" val="2377654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1"/>
            </p:custDataLst>
            <p:extLst>
              <p:ext uri="{D42A27DB-BD31-4B8C-83A1-F6EECF244321}">
                <p14:modId xmlns:p14="http://schemas.microsoft.com/office/powerpoint/2010/main" val="193869646"/>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2118" y="1589"/>
                        <a:ext cx="2116" cy="1587"/>
                      </a:xfrm>
                      <a:prstGeom prst="rect">
                        <a:avLst/>
                      </a:prstGeom>
                    </p:spPr>
                  </p:pic>
                </p:oleObj>
              </mc:Fallback>
            </mc:AlternateContent>
          </a:graphicData>
        </a:graphic>
      </p:graphicFrame>
      <p:pic>
        <p:nvPicPr>
          <p:cNvPr id="5" name="Picture 4"/>
          <p:cNvPicPr>
            <a:picLocks noChangeAspect="1"/>
          </p:cNvPicPr>
          <p:nvPr/>
        </p:nvPicPr>
        <p:blipFill>
          <a:blip r:embed="rId6"/>
          <a:stretch>
            <a:fillRect/>
          </a:stretch>
        </p:blipFill>
        <p:spPr>
          <a:xfrm>
            <a:off x="0" y="2688550"/>
            <a:ext cx="4872366" cy="2988350"/>
          </a:xfrm>
          <a:prstGeom prst="rect">
            <a:avLst/>
          </a:prstGeom>
        </p:spPr>
      </p:pic>
      <p:sp>
        <p:nvSpPr>
          <p:cNvPr id="3" name="Rectangle 2"/>
          <p:cNvSpPr/>
          <p:nvPr/>
        </p:nvSpPr>
        <p:spPr>
          <a:xfrm>
            <a:off x="5170686" y="2363466"/>
            <a:ext cx="4818672" cy="646331"/>
          </a:xfrm>
          <a:prstGeom prst="rect">
            <a:avLst/>
          </a:prstGeom>
        </p:spPr>
        <p:txBody>
          <a:bodyPr wrap="none">
            <a:spAutoFit/>
          </a:bodyPr>
          <a:lstStyle/>
          <a:p>
            <a:r>
              <a:rPr lang="en-US" sz="3600" b="1" dirty="0">
                <a:solidFill>
                  <a:srgbClr val="1B2F7F"/>
                </a:solidFill>
                <a:latin typeface="Calibri" panose="020F0502020204030204" pitchFamily="34" charset="0"/>
              </a:rPr>
              <a:t>4. Counsel the customer</a:t>
            </a:r>
            <a:endParaRPr lang="en-US" sz="3600" dirty="0">
              <a:solidFill>
                <a:srgbClr val="1B2F7F"/>
              </a:solidFill>
              <a:latin typeface="Calibri" panose="020F0502020204030204" pitchFamily="34" charset="0"/>
            </a:endParaRPr>
          </a:p>
        </p:txBody>
      </p:sp>
      <p:sp>
        <p:nvSpPr>
          <p:cNvPr id="4" name="Rectangle 3"/>
          <p:cNvSpPr/>
          <p:nvPr/>
        </p:nvSpPr>
        <p:spPr>
          <a:xfrm>
            <a:off x="4789688" y="3105047"/>
            <a:ext cx="7566986" cy="2246769"/>
          </a:xfrm>
          <a:prstGeom prst="rect">
            <a:avLst/>
          </a:prstGeom>
        </p:spPr>
        <p:txBody>
          <a:bodyPr wrap="square">
            <a:spAutoFit/>
          </a:bodyPr>
          <a:lstStyle/>
          <a:p>
            <a:pPr marL="457200" indent="-457200">
              <a:buFont typeface="Wingdings" charset="2"/>
              <a:buChar char="§"/>
            </a:pPr>
            <a:r>
              <a:rPr lang="en-US" sz="2800" b="1" dirty="0">
                <a:solidFill>
                  <a:schemeClr val="bg2">
                    <a:lumMod val="50000"/>
                  </a:schemeClr>
                </a:solidFill>
                <a:latin typeface="Calibri" panose="020F0502020204030204" pitchFamily="34" charset="0"/>
              </a:rPr>
              <a:t>Make sure the customer knows what medication they or their child is given </a:t>
            </a:r>
          </a:p>
          <a:p>
            <a:pPr marL="457200" indent="-457200">
              <a:buFont typeface="Wingdings" charset="2"/>
              <a:buChar char="§"/>
            </a:pPr>
            <a:r>
              <a:rPr lang="en-US" sz="2800" b="1" dirty="0">
                <a:solidFill>
                  <a:schemeClr val="bg2">
                    <a:lumMod val="50000"/>
                  </a:schemeClr>
                </a:solidFill>
                <a:latin typeface="Calibri" panose="020F0502020204030204" pitchFamily="34" charset="0"/>
              </a:rPr>
              <a:t>Communicate with the customer on correct way to take the medicine</a:t>
            </a:r>
          </a:p>
          <a:p>
            <a:pPr marL="457200" indent="-457200">
              <a:buFont typeface="Wingdings" charset="2"/>
              <a:buChar char="§"/>
            </a:pPr>
            <a:r>
              <a:rPr lang="en-US" sz="2800" b="1" dirty="0">
                <a:solidFill>
                  <a:schemeClr val="bg2">
                    <a:lumMod val="50000"/>
                  </a:schemeClr>
                </a:solidFill>
                <a:latin typeface="Calibri" panose="020F0502020204030204" pitchFamily="34" charset="0"/>
              </a:rPr>
              <a:t>Ensure customer understands all instructions</a:t>
            </a:r>
            <a:endParaRPr lang="en-US" sz="2800" b="1" dirty="0">
              <a:solidFill>
                <a:schemeClr val="bg2">
                  <a:lumMod val="50000"/>
                </a:schemeClr>
              </a:solidFill>
            </a:endParaRPr>
          </a:p>
        </p:txBody>
      </p:sp>
      <p:sp>
        <p:nvSpPr>
          <p:cNvPr id="7" name="Title 6"/>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2186327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p:cNvSpPr>
            <a:spLocks noGrp="1"/>
          </p:cNvSpPr>
          <p:nvPr>
            <p:ph idx="4294967295"/>
          </p:nvPr>
        </p:nvSpPr>
        <p:spPr>
          <a:xfrm>
            <a:off x="812800" y="1852613"/>
            <a:ext cx="11379200" cy="4953000"/>
          </a:xfrm>
          <a:prstGeom prst="rect">
            <a:avLst/>
          </a:prstGeom>
        </p:spPr>
        <p:txBody>
          <a:bodyPr>
            <a:noAutofit/>
          </a:bodyPr>
          <a:lstStyle/>
          <a:p>
            <a:pPr eaLnBrk="1" hangingPunct="1">
              <a:spcBef>
                <a:spcPts val="0"/>
              </a:spcBef>
              <a:spcAft>
                <a:spcPts val="1200"/>
              </a:spcAft>
              <a:buFont typeface="Wingdings" charset="2"/>
              <a:buChar char="§"/>
            </a:pPr>
            <a:r>
              <a:rPr lang="en-GB" altLang="en-US" dirty="0">
                <a:solidFill>
                  <a:srgbClr val="1B2F7F"/>
                </a:solidFill>
                <a:latin typeface="Calibri" panose="020F0502020204030204" pitchFamily="34" charset="0"/>
              </a:rPr>
              <a:t>How much is to be taken (</a:t>
            </a:r>
            <a:r>
              <a:rPr lang="en-GB" altLang="en-US" b="1" dirty="0">
                <a:solidFill>
                  <a:srgbClr val="1B2F7F"/>
                </a:solidFill>
                <a:latin typeface="Calibri" panose="020F0502020204030204" pitchFamily="34" charset="0"/>
              </a:rPr>
              <a:t>dose</a:t>
            </a:r>
            <a:r>
              <a:rPr lang="en-GB" altLang="en-US" dirty="0">
                <a:solidFill>
                  <a:srgbClr val="1B2F7F"/>
                </a:solidFill>
                <a:latin typeface="Calibri" panose="020F0502020204030204" pitchFamily="34" charset="0"/>
              </a:rPr>
              <a:t>)</a:t>
            </a:r>
            <a:endParaRPr lang="en-US" altLang="en-US" dirty="0">
              <a:solidFill>
                <a:srgbClr val="1B2F7F"/>
              </a:solidFill>
              <a:latin typeface="Calibri" panose="020F0502020204030204" pitchFamily="34" charset="0"/>
            </a:endParaRPr>
          </a:p>
          <a:p>
            <a:pPr eaLnBrk="1" hangingPunct="1">
              <a:spcBef>
                <a:spcPts val="0"/>
              </a:spcBef>
              <a:spcAft>
                <a:spcPts val="1200"/>
              </a:spcAft>
              <a:buFont typeface="Wingdings" charset="2"/>
              <a:buChar char="§"/>
            </a:pPr>
            <a:r>
              <a:rPr lang="en-GB" altLang="en-US" dirty="0">
                <a:solidFill>
                  <a:srgbClr val="1B2F7F"/>
                </a:solidFill>
                <a:latin typeface="Calibri" panose="020F0502020204030204" pitchFamily="34" charset="0"/>
              </a:rPr>
              <a:t>How often it should be taken (</a:t>
            </a:r>
            <a:r>
              <a:rPr lang="en-GB" altLang="en-US" b="1" dirty="0">
                <a:solidFill>
                  <a:srgbClr val="1B2F7F"/>
                </a:solidFill>
                <a:latin typeface="Calibri" panose="020F0502020204030204" pitchFamily="34" charset="0"/>
              </a:rPr>
              <a:t>frequency</a:t>
            </a:r>
            <a:r>
              <a:rPr lang="en-GB" altLang="en-US" dirty="0">
                <a:solidFill>
                  <a:srgbClr val="1B2F7F"/>
                </a:solidFill>
                <a:latin typeface="Calibri" panose="020F0502020204030204" pitchFamily="34" charset="0"/>
              </a:rPr>
              <a:t>)</a:t>
            </a:r>
            <a:endParaRPr lang="en-US" altLang="en-US" dirty="0">
              <a:solidFill>
                <a:srgbClr val="1B2F7F"/>
              </a:solidFill>
              <a:latin typeface="Calibri" panose="020F0502020204030204" pitchFamily="34" charset="0"/>
            </a:endParaRPr>
          </a:p>
          <a:p>
            <a:pPr eaLnBrk="1" hangingPunct="1">
              <a:spcBef>
                <a:spcPts val="0"/>
              </a:spcBef>
              <a:spcAft>
                <a:spcPts val="1200"/>
              </a:spcAft>
              <a:buFont typeface="Wingdings" charset="2"/>
              <a:buChar char="§"/>
            </a:pPr>
            <a:r>
              <a:rPr lang="en-GB" altLang="en-US" dirty="0">
                <a:solidFill>
                  <a:srgbClr val="1B2F7F"/>
                </a:solidFill>
                <a:latin typeface="Calibri" panose="020F0502020204030204" pitchFamily="34" charset="0"/>
              </a:rPr>
              <a:t>For how long it should it be taken (</a:t>
            </a:r>
            <a:r>
              <a:rPr lang="en-GB" altLang="en-US" b="1" dirty="0">
                <a:solidFill>
                  <a:srgbClr val="1B2F7F"/>
                </a:solidFill>
                <a:latin typeface="Calibri" panose="020F0502020204030204" pitchFamily="34" charset="0"/>
              </a:rPr>
              <a:t>duration</a:t>
            </a:r>
            <a:r>
              <a:rPr lang="en-GB" altLang="en-US" dirty="0">
                <a:solidFill>
                  <a:srgbClr val="1B2F7F"/>
                </a:solidFill>
                <a:latin typeface="Calibri" panose="020F0502020204030204" pitchFamily="34" charset="0"/>
              </a:rPr>
              <a:t>)</a:t>
            </a:r>
            <a:endParaRPr lang="en-US" altLang="en-US" dirty="0">
              <a:solidFill>
                <a:srgbClr val="1B2F7F"/>
              </a:solidFill>
              <a:latin typeface="Calibri" panose="020F0502020204030204" pitchFamily="34" charset="0"/>
            </a:endParaRPr>
          </a:p>
          <a:p>
            <a:pPr eaLnBrk="1" hangingPunct="1">
              <a:spcBef>
                <a:spcPts val="0"/>
              </a:spcBef>
              <a:spcAft>
                <a:spcPts val="1200"/>
              </a:spcAft>
              <a:buFont typeface="Wingdings" charset="2"/>
              <a:buChar char="§"/>
            </a:pPr>
            <a:r>
              <a:rPr lang="en-GB" altLang="en-US" dirty="0">
                <a:solidFill>
                  <a:srgbClr val="1B2F7F"/>
                </a:solidFill>
                <a:latin typeface="Calibri" panose="020F0502020204030204" pitchFamily="34" charset="0"/>
              </a:rPr>
              <a:t>Why they are taking the drug (</a:t>
            </a:r>
            <a:r>
              <a:rPr lang="en-GB" altLang="en-US" b="1" dirty="0">
                <a:solidFill>
                  <a:srgbClr val="1B2F7F"/>
                </a:solidFill>
                <a:latin typeface="Calibri" panose="020F0502020204030204" pitchFamily="34" charset="0"/>
              </a:rPr>
              <a:t>indication</a:t>
            </a:r>
            <a:r>
              <a:rPr lang="en-GB" altLang="en-US" dirty="0">
                <a:solidFill>
                  <a:srgbClr val="1B2F7F"/>
                </a:solidFill>
                <a:latin typeface="Calibri" panose="020F0502020204030204" pitchFamily="34" charset="0"/>
              </a:rPr>
              <a:t>)</a:t>
            </a:r>
            <a:endParaRPr lang="en-US" altLang="en-US" dirty="0">
              <a:solidFill>
                <a:srgbClr val="1B2F7F"/>
              </a:solidFill>
              <a:latin typeface="Calibri" panose="020F0502020204030204" pitchFamily="34" charset="0"/>
            </a:endParaRPr>
          </a:p>
          <a:p>
            <a:pPr eaLnBrk="1" hangingPunct="1">
              <a:spcBef>
                <a:spcPts val="0"/>
              </a:spcBef>
              <a:spcAft>
                <a:spcPts val="1200"/>
              </a:spcAft>
              <a:buFont typeface="Wingdings" charset="2"/>
              <a:buChar char="§"/>
            </a:pPr>
            <a:r>
              <a:rPr lang="en-GB" altLang="en-US" dirty="0">
                <a:solidFill>
                  <a:srgbClr val="1B2F7F"/>
                </a:solidFill>
                <a:latin typeface="Calibri" panose="020F0502020204030204" pitchFamily="34" charset="0"/>
              </a:rPr>
              <a:t>What other information does the patient need to know?</a:t>
            </a:r>
            <a:endParaRPr lang="en-US" altLang="en-US" dirty="0">
              <a:solidFill>
                <a:srgbClr val="1B2F7F"/>
              </a:solidFill>
              <a:latin typeface="Calibri" panose="020F0502020204030204" pitchFamily="34" charset="0"/>
            </a:endParaRPr>
          </a:p>
          <a:p>
            <a:pPr lvl="1" eaLnBrk="1" hangingPunct="1">
              <a:spcBef>
                <a:spcPts val="0"/>
              </a:spcBef>
              <a:spcAft>
                <a:spcPts val="1200"/>
              </a:spcAft>
              <a:buFont typeface="Wingdings 2" panose="05020102010507070707" pitchFamily="18" charset="2"/>
              <a:buChar char="P"/>
            </a:pPr>
            <a:r>
              <a:rPr lang="en-GB" altLang="en-US" sz="2800" dirty="0">
                <a:solidFill>
                  <a:srgbClr val="1B2F7F"/>
                </a:solidFill>
                <a:latin typeface="Calibri" panose="020F0502020204030204" pitchFamily="34" charset="0"/>
              </a:rPr>
              <a:t>Drugs effects when combined with alcohol</a:t>
            </a:r>
            <a:endParaRPr lang="en-US" altLang="en-US" sz="2800" dirty="0">
              <a:solidFill>
                <a:srgbClr val="1B2F7F"/>
              </a:solidFill>
              <a:latin typeface="Calibri" panose="020F0502020204030204" pitchFamily="34" charset="0"/>
            </a:endParaRPr>
          </a:p>
          <a:p>
            <a:pPr lvl="1" eaLnBrk="1" hangingPunct="1">
              <a:spcBef>
                <a:spcPts val="0"/>
              </a:spcBef>
              <a:spcAft>
                <a:spcPts val="1200"/>
              </a:spcAft>
              <a:buFont typeface="Wingdings 2" panose="05020102010507070707" pitchFamily="18" charset="2"/>
              <a:buChar char="P"/>
            </a:pPr>
            <a:r>
              <a:rPr lang="en-GB" altLang="en-US" sz="2800" dirty="0">
                <a:solidFill>
                  <a:srgbClr val="1B2F7F"/>
                </a:solidFill>
                <a:latin typeface="Calibri" panose="020F0502020204030204" pitchFamily="34" charset="0"/>
              </a:rPr>
              <a:t>Side effects</a:t>
            </a:r>
            <a:endParaRPr lang="en-US" altLang="en-US" sz="2800" dirty="0">
              <a:solidFill>
                <a:srgbClr val="1B2F7F"/>
              </a:solidFill>
              <a:latin typeface="Calibri" panose="020F0502020204030204" pitchFamily="34" charset="0"/>
            </a:endParaRPr>
          </a:p>
          <a:p>
            <a:pPr lvl="1" eaLnBrk="1" hangingPunct="1">
              <a:spcBef>
                <a:spcPts val="0"/>
              </a:spcBef>
              <a:spcAft>
                <a:spcPts val="1200"/>
              </a:spcAft>
              <a:buFont typeface="Wingdings 2" panose="05020102010507070707" pitchFamily="18" charset="2"/>
              <a:buChar char="P"/>
            </a:pPr>
            <a:r>
              <a:rPr lang="en-GB" altLang="en-US" sz="2800" dirty="0">
                <a:solidFill>
                  <a:srgbClr val="1B2F7F"/>
                </a:solidFill>
                <a:latin typeface="Calibri" panose="020F0502020204030204" pitchFamily="34" charset="0"/>
              </a:rPr>
              <a:t>Interactions with oral contraceptives</a:t>
            </a:r>
            <a:endParaRPr lang="en-US" altLang="en-US" sz="2800" dirty="0">
              <a:solidFill>
                <a:srgbClr val="1B2F7F"/>
              </a:solidFill>
              <a:latin typeface="Calibri" panose="020F0502020204030204" pitchFamily="34" charset="0"/>
            </a:endParaRPr>
          </a:p>
          <a:p>
            <a:pPr lvl="1" eaLnBrk="1" hangingPunct="1">
              <a:spcBef>
                <a:spcPts val="0"/>
              </a:spcBef>
              <a:spcAft>
                <a:spcPts val="1200"/>
              </a:spcAft>
              <a:buFont typeface="Wingdings 2" panose="05020102010507070707" pitchFamily="18" charset="2"/>
              <a:buChar char="P"/>
            </a:pPr>
            <a:r>
              <a:rPr lang="en-GB" altLang="en-US" sz="2800" dirty="0">
                <a:solidFill>
                  <a:srgbClr val="1B2F7F"/>
                </a:solidFill>
                <a:latin typeface="Calibri" panose="020F0502020204030204" pitchFamily="34" charset="0"/>
              </a:rPr>
              <a:t>How to store the medicine</a:t>
            </a:r>
            <a:endParaRPr lang="en-US" altLang="en-US" sz="2800" dirty="0">
              <a:solidFill>
                <a:srgbClr val="1B2F7F"/>
              </a:solidFill>
              <a:latin typeface="Calibri" panose="020F0502020204030204" pitchFamily="34" charset="0"/>
            </a:endParaRPr>
          </a:p>
        </p:txBody>
      </p:sp>
      <p:pic>
        <p:nvPicPr>
          <p:cNvPr id="66564" name="Picture 4" descr="C:\Users\admin\AppData\Local\Temp\Temporary Internet Files\Content.IE5\PKSOPVWR\MCBD07603_00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24356" y="1606500"/>
            <a:ext cx="2328333" cy="1497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itle 2"/>
          <p:cNvSpPr>
            <a:spLocks noGrp="1"/>
          </p:cNvSpPr>
          <p:nvPr>
            <p:ph type="title"/>
          </p:nvPr>
        </p:nvSpPr>
        <p:spPr/>
        <p:txBody>
          <a:bodyPr/>
          <a:lstStyle/>
          <a:p>
            <a:r>
              <a:rPr lang="en-GB" dirty="0">
                <a:latin typeface="Calibri" panose="020F0502020204030204" pitchFamily="34" charset="0"/>
              </a:rPr>
              <a:t>Useful drug information for patients</a:t>
            </a:r>
            <a:br>
              <a:rPr lang="en-US" sz="4400" dirty="0">
                <a:latin typeface="Calibri" panose="020F0502020204030204" pitchFamily="34" charset="0"/>
              </a:rPr>
            </a:br>
            <a:endParaRPr lang="en-US" dirty="0"/>
          </a:p>
        </p:txBody>
      </p:sp>
    </p:spTree>
    <p:extLst>
      <p:ext uri="{BB962C8B-B14F-4D97-AF65-F5344CB8AC3E}">
        <p14:creationId xmlns:p14="http://schemas.microsoft.com/office/powerpoint/2010/main" val="4254426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0502" y="1807501"/>
            <a:ext cx="3149645" cy="646331"/>
          </a:xfrm>
          <a:prstGeom prst="rect">
            <a:avLst/>
          </a:prstGeom>
        </p:spPr>
        <p:txBody>
          <a:bodyPr wrap="none">
            <a:spAutoFit/>
          </a:bodyPr>
          <a:lstStyle/>
          <a:p>
            <a:r>
              <a:rPr lang="en-US" sz="3600" b="1" dirty="0">
                <a:solidFill>
                  <a:srgbClr val="1B2F7F"/>
                </a:solidFill>
                <a:latin typeface="Calibri-Bold"/>
              </a:rPr>
              <a:t>5. Keep records</a:t>
            </a:r>
            <a:endParaRPr lang="en-US" sz="3600" dirty="0">
              <a:solidFill>
                <a:srgbClr val="1B2F7F"/>
              </a:solidFill>
            </a:endParaRPr>
          </a:p>
        </p:txBody>
      </p:sp>
      <p:sp>
        <p:nvSpPr>
          <p:cNvPr id="4" name="Rectangle 3"/>
          <p:cNvSpPr/>
          <p:nvPr/>
        </p:nvSpPr>
        <p:spPr>
          <a:xfrm>
            <a:off x="1480457" y="2557710"/>
            <a:ext cx="8406493" cy="3046988"/>
          </a:xfrm>
          <a:prstGeom prst="rect">
            <a:avLst/>
          </a:prstGeom>
        </p:spPr>
        <p:txBody>
          <a:bodyPr wrap="square">
            <a:spAutoFit/>
          </a:bodyPr>
          <a:lstStyle/>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For all children under 5 – enter the details in the sick child register!</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It is encouraged to keep records of all your customers </a:t>
            </a:r>
          </a:p>
          <a:p>
            <a:pPr marL="457200" indent="-457200">
              <a:buFont typeface="Wingdings" panose="05000000000000000000" pitchFamily="2" charset="2"/>
              <a:buChar char="§"/>
            </a:pPr>
            <a:r>
              <a:rPr lang="en-US" sz="3200" b="1" dirty="0">
                <a:solidFill>
                  <a:schemeClr val="bg2">
                    <a:lumMod val="50000"/>
                  </a:schemeClr>
                </a:solidFill>
                <a:latin typeface="Calibri" panose="020F0502020204030204" pitchFamily="34" charset="0"/>
              </a:rPr>
              <a:t>Complete all inventory records for medicine dispensed</a:t>
            </a:r>
            <a:endParaRPr lang="en-US" sz="3200" b="1" dirty="0">
              <a:solidFill>
                <a:schemeClr val="bg2">
                  <a:lumMod val="50000"/>
                </a:schemeClr>
              </a:solidFill>
            </a:endParaRPr>
          </a:p>
        </p:txBody>
      </p:sp>
      <p:pic>
        <p:nvPicPr>
          <p:cNvPr id="5" name="Picture 4"/>
          <p:cNvPicPr>
            <a:picLocks noChangeAspect="1"/>
          </p:cNvPicPr>
          <p:nvPr/>
        </p:nvPicPr>
        <p:blipFill>
          <a:blip r:embed="rId2"/>
          <a:stretch>
            <a:fillRect/>
          </a:stretch>
        </p:blipFill>
        <p:spPr>
          <a:xfrm>
            <a:off x="9644785" y="1140698"/>
            <a:ext cx="2558336" cy="1831102"/>
          </a:xfrm>
          <a:prstGeom prst="rect">
            <a:avLst/>
          </a:prstGeom>
        </p:spPr>
      </p:pic>
      <p:sp>
        <p:nvSpPr>
          <p:cNvPr id="6" name="Title 5"/>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3884758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b="1" dirty="0">
                <a:latin typeface="Calibri" panose="020F0502020204030204" pitchFamily="34" charset="0"/>
              </a:rPr>
              <a:t>Session 1: Review Day 4</a:t>
            </a:r>
          </a:p>
        </p:txBody>
      </p:sp>
      <p:sp>
        <p:nvSpPr>
          <p:cNvPr id="3" name="Content Placeholder 2"/>
          <p:cNvSpPr>
            <a:spLocks noGrp="1"/>
          </p:cNvSpPr>
          <p:nvPr>
            <p:ph idx="4294967295"/>
          </p:nvPr>
        </p:nvSpPr>
        <p:spPr>
          <a:xfrm>
            <a:off x="1224548" y="1759241"/>
            <a:ext cx="10183812" cy="2847660"/>
          </a:xfrm>
          <a:prstGeom prst="rect">
            <a:avLst/>
          </a:prstGeom>
        </p:spPr>
        <p:txBody>
          <a:bodyPr>
            <a:normAutofit/>
          </a:bodyPr>
          <a:lstStyle/>
          <a:p>
            <a:pPr marL="0" indent="0">
              <a:buNone/>
            </a:pPr>
            <a:r>
              <a:rPr lang="en-US" sz="4000" b="1" dirty="0">
                <a:solidFill>
                  <a:schemeClr val="bg2">
                    <a:lumMod val="50000"/>
                  </a:schemeClr>
                </a:solidFill>
                <a:latin typeface="Calibri" panose="020F0502020204030204" pitchFamily="34" charset="0"/>
              </a:rPr>
              <a:t>During this session, your focus is to:</a:t>
            </a:r>
          </a:p>
          <a:p>
            <a:pPr>
              <a:buSzPct val="100000"/>
              <a:buFont typeface="Wingdings" charset="2"/>
              <a:buChar char="§"/>
            </a:pPr>
            <a:r>
              <a:rPr lang="en-US" sz="3200" b="1" dirty="0">
                <a:solidFill>
                  <a:schemeClr val="bg2">
                    <a:lumMod val="50000"/>
                  </a:schemeClr>
                </a:solidFill>
                <a:latin typeface="Calibri" panose="020F0502020204030204" pitchFamily="34" charset="0"/>
              </a:rPr>
              <a:t>Review Day 4</a:t>
            </a:r>
          </a:p>
          <a:p>
            <a:pPr>
              <a:buSzPct val="100000"/>
              <a:buFont typeface="Wingdings" charset="2"/>
              <a:buChar char="§"/>
            </a:pPr>
            <a:r>
              <a:rPr lang="en-US" sz="3200" b="1" dirty="0">
                <a:solidFill>
                  <a:schemeClr val="bg2">
                    <a:lumMod val="50000"/>
                  </a:schemeClr>
                </a:solidFill>
                <a:latin typeface="Calibri" panose="020F0502020204030204" pitchFamily="34" charset="0"/>
              </a:rPr>
              <a:t>Prepare for Day 5</a:t>
            </a:r>
          </a:p>
        </p:txBody>
      </p:sp>
      <p:pic>
        <p:nvPicPr>
          <p:cNvPr id="4" name="Picture 2" descr="C:\Documents and Settings\evorderbruegge\Local Settings\Temporary Internet Files\Content.IE5\OWDC6Z52\MC900437797[1].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30593" y="2503218"/>
            <a:ext cx="1713236" cy="1342055"/>
          </a:xfrm>
          <a:prstGeom prst="rect">
            <a:avLst/>
          </a:prstGeom>
          <a:noFill/>
          <a:ln w="9525">
            <a:noFill/>
            <a:miter lim="800000"/>
            <a:headEnd/>
            <a:tailEnd/>
          </a:ln>
        </p:spPr>
      </p:pic>
    </p:spTree>
    <p:extLst>
      <p:ext uri="{BB962C8B-B14F-4D97-AF65-F5344CB8AC3E}">
        <p14:creationId xmlns:p14="http://schemas.microsoft.com/office/powerpoint/2010/main" val="1394460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b="1" dirty="0">
                <a:latin typeface="Calibri" panose="020F0502020204030204" pitchFamily="34" charset="0"/>
              </a:rPr>
              <a:t>Session 3.  </a:t>
            </a:r>
            <a:r>
              <a:rPr lang="en-US" sz="3200" b="1" dirty="0" err="1">
                <a:latin typeface="Calibri" panose="020F0502020204030204" pitchFamily="34" charset="0"/>
              </a:rPr>
              <a:t>Pharmacovigilance</a:t>
            </a:r>
            <a:r>
              <a:rPr lang="en-US" sz="3200" b="1" dirty="0">
                <a:latin typeface="Calibri" panose="020F0502020204030204" pitchFamily="34" charset="0"/>
              </a:rPr>
              <a:t> </a:t>
            </a:r>
          </a:p>
        </p:txBody>
      </p:sp>
      <p:sp>
        <p:nvSpPr>
          <p:cNvPr id="3" name="Rectangle 2"/>
          <p:cNvSpPr/>
          <p:nvPr/>
        </p:nvSpPr>
        <p:spPr>
          <a:xfrm>
            <a:off x="1287649" y="2011684"/>
            <a:ext cx="10592813" cy="2092881"/>
          </a:xfrm>
          <a:prstGeom prst="rect">
            <a:avLst/>
          </a:prstGeom>
        </p:spPr>
        <p:txBody>
          <a:bodyPr wrap="square">
            <a:spAutoFit/>
          </a:bodyPr>
          <a:lstStyle/>
          <a:p>
            <a:pPr defTabSz="457200" fontAlgn="base">
              <a:spcBef>
                <a:spcPct val="0"/>
              </a:spcBef>
              <a:buFont typeface="Arial" pitchFamily="34" charset="0"/>
              <a:buNone/>
            </a:pPr>
            <a:r>
              <a:rPr lang="en-US" sz="3600" b="1" dirty="0">
                <a:solidFill>
                  <a:srgbClr val="767171"/>
                </a:solidFill>
                <a:cs typeface="Arial" pitchFamily="34" charset="0"/>
              </a:rPr>
              <a:t>During this session, your focus is on:</a:t>
            </a:r>
          </a:p>
          <a:p>
            <a:pPr marL="463550" indent="-463550" defTabSz="457200" fontAlgn="base">
              <a:spcBef>
                <a:spcPct val="0"/>
              </a:spcBef>
              <a:spcAft>
                <a:spcPts val="600"/>
              </a:spcAft>
              <a:buFont typeface="Wingdings" pitchFamily="2" charset="2"/>
              <a:buChar char="q"/>
            </a:pPr>
            <a:r>
              <a:rPr lang="en-US" sz="2800" b="1" dirty="0">
                <a:solidFill>
                  <a:srgbClr val="767171"/>
                </a:solidFill>
                <a:cs typeface="Arial" pitchFamily="34" charset="0"/>
              </a:rPr>
              <a:t>What is </a:t>
            </a:r>
            <a:r>
              <a:rPr lang="en-US" sz="2800" b="1" dirty="0" err="1">
                <a:solidFill>
                  <a:srgbClr val="767171"/>
                </a:solidFill>
                <a:cs typeface="Arial" pitchFamily="34" charset="0"/>
              </a:rPr>
              <a:t>pharmacovigilance</a:t>
            </a:r>
            <a:endParaRPr lang="en-US" sz="2800" b="1" dirty="0">
              <a:solidFill>
                <a:srgbClr val="767171"/>
              </a:solidFill>
              <a:cs typeface="Arial" pitchFamily="34" charset="0"/>
            </a:endParaRPr>
          </a:p>
          <a:p>
            <a:pPr marL="463550" indent="-463550" defTabSz="457200" fontAlgn="base">
              <a:spcBef>
                <a:spcPct val="0"/>
              </a:spcBef>
              <a:spcAft>
                <a:spcPts val="600"/>
              </a:spcAft>
              <a:buFont typeface="Wingdings" pitchFamily="2" charset="2"/>
              <a:buChar char="q"/>
            </a:pPr>
            <a:r>
              <a:rPr lang="en-US" sz="2800" b="1" dirty="0">
                <a:solidFill>
                  <a:srgbClr val="767171"/>
                </a:solidFill>
                <a:cs typeface="Arial" pitchFamily="34" charset="0"/>
              </a:rPr>
              <a:t>How to recognize adverse drug effects</a:t>
            </a:r>
          </a:p>
          <a:p>
            <a:pPr marL="463550" indent="-463550" defTabSz="457200" fontAlgn="base">
              <a:spcBef>
                <a:spcPct val="0"/>
              </a:spcBef>
              <a:spcAft>
                <a:spcPts val="600"/>
              </a:spcAft>
              <a:buFont typeface="Wingdings" pitchFamily="2" charset="2"/>
              <a:buChar char="q"/>
            </a:pPr>
            <a:r>
              <a:rPr lang="en-US" sz="2800" b="1" dirty="0">
                <a:solidFill>
                  <a:srgbClr val="767171"/>
                </a:solidFill>
                <a:cs typeface="Arial" pitchFamily="34" charset="0"/>
              </a:rPr>
              <a:t>Reporting adverse drug effects</a:t>
            </a:r>
          </a:p>
        </p:txBody>
      </p:sp>
      <p:pic>
        <p:nvPicPr>
          <p:cNvPr id="4" name="Picture 2" descr="C:\Documents and Settings\evorderbruegge\Local Settings\Temporary Internet Files\Content.IE5\OWDC6Z52\MC900437797[1].wmf"/>
          <p:cNvPicPr>
            <a:picLocks noChangeAspect="1" noChangeArrowheads="1"/>
          </p:cNvPicPr>
          <p:nvPr/>
        </p:nvPicPr>
        <p:blipFill>
          <a:blip r:embed="rId3"/>
          <a:srcRect/>
          <a:stretch>
            <a:fillRect/>
          </a:stretch>
        </p:blipFill>
        <p:spPr bwMode="auto">
          <a:xfrm>
            <a:off x="9233970" y="2875489"/>
            <a:ext cx="1493773" cy="1229139"/>
          </a:xfrm>
          <a:prstGeom prst="rect">
            <a:avLst/>
          </a:prstGeom>
          <a:noFill/>
          <a:ln w="9525">
            <a:noFill/>
            <a:miter lim="800000"/>
            <a:headEnd/>
            <a:tailEnd/>
          </a:ln>
        </p:spPr>
      </p:pic>
    </p:spTree>
    <p:extLst>
      <p:ext uri="{BB962C8B-B14F-4D97-AF65-F5344CB8AC3E}">
        <p14:creationId xmlns:p14="http://schemas.microsoft.com/office/powerpoint/2010/main" val="842597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noAutofit/>
          </a:bodyPr>
          <a:lstStyle/>
          <a:p>
            <a:pPr>
              <a:spcBef>
                <a:spcPts val="0"/>
              </a:spcBef>
              <a:spcAft>
                <a:spcPts val="0"/>
              </a:spcAft>
              <a:buClr>
                <a:srgbClr val="002060"/>
              </a:buClr>
            </a:pPr>
            <a:r>
              <a:rPr lang="en-US" sz="2800" b="1" dirty="0">
                <a:solidFill>
                  <a:srgbClr val="767171"/>
                </a:solidFill>
                <a:latin typeface="Calibri" panose="020F0502020204030204" pitchFamily="34" charset="0"/>
              </a:rPr>
              <a:t>Activities relating to the knowledge, detection, assessment and prevention of adverse effects or any drug-related problems (Bad medicine reaction)</a:t>
            </a:r>
          </a:p>
          <a:p>
            <a:pPr marL="0" indent="0">
              <a:spcBef>
                <a:spcPts val="0"/>
              </a:spcBef>
              <a:spcAft>
                <a:spcPts val="0"/>
              </a:spcAft>
              <a:buClr>
                <a:srgbClr val="002060"/>
              </a:buClr>
              <a:buNone/>
            </a:pPr>
            <a:endParaRPr lang="en-US" sz="2800" b="1" dirty="0">
              <a:solidFill>
                <a:srgbClr val="767171"/>
              </a:solidFill>
              <a:latin typeface="Calibri" panose="020F0502020204030204" pitchFamily="34" charset="0"/>
            </a:endParaRPr>
          </a:p>
          <a:p>
            <a:pPr>
              <a:spcBef>
                <a:spcPts val="0"/>
              </a:spcBef>
              <a:spcAft>
                <a:spcPts val="0"/>
              </a:spcAft>
              <a:buClr>
                <a:srgbClr val="002060"/>
              </a:buClr>
            </a:pPr>
            <a:r>
              <a:rPr lang="en-US" sz="2800" b="1" dirty="0">
                <a:solidFill>
                  <a:srgbClr val="767171"/>
                </a:solidFill>
                <a:latin typeface="Calibri" panose="020F0502020204030204" pitchFamily="34" charset="0"/>
              </a:rPr>
              <a:t>How to recognize an Adverse Drug Reaction (ADR)</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Ensure the medicine prescribed is taken properly </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Verify the onset of ADR </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Determine the time intervals</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Evaluate the ADR</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Analyze the alternative causes</a:t>
            </a:r>
          </a:p>
          <a:p>
            <a:pPr lvl="1">
              <a:spcBef>
                <a:spcPts val="0"/>
              </a:spcBef>
              <a:spcAft>
                <a:spcPts val="0"/>
              </a:spcAft>
              <a:buClr>
                <a:srgbClr val="002060"/>
              </a:buClr>
              <a:buFont typeface="Arial" panose="020B0604020202020204" pitchFamily="34" charset="0"/>
              <a:buChar char="•"/>
            </a:pPr>
            <a:r>
              <a:rPr lang="en-US" sz="2400" dirty="0">
                <a:solidFill>
                  <a:srgbClr val="767171"/>
                </a:solidFill>
                <a:latin typeface="Calibri" panose="020F0502020204030204" pitchFamily="34" charset="0"/>
              </a:rPr>
              <a:t>Use relevant up-to-date literature</a:t>
            </a:r>
          </a:p>
        </p:txBody>
      </p:sp>
      <p:sp>
        <p:nvSpPr>
          <p:cNvPr id="2" name="Title 1"/>
          <p:cNvSpPr>
            <a:spLocks noGrp="1"/>
          </p:cNvSpPr>
          <p:nvPr>
            <p:ph type="title"/>
          </p:nvPr>
        </p:nvSpPr>
        <p:spPr/>
        <p:txBody>
          <a:bodyPr>
            <a:normAutofit/>
          </a:bodyPr>
          <a:lstStyle/>
          <a:p>
            <a:r>
              <a:rPr lang="en-US" b="1" dirty="0">
                <a:latin typeface="Calibri" panose="020F0502020204030204" pitchFamily="34" charset="0"/>
              </a:rPr>
              <a:t>What is pharmaco-vigilance?</a:t>
            </a:r>
          </a:p>
        </p:txBody>
      </p:sp>
      <p:pic>
        <p:nvPicPr>
          <p:cNvPr id="4" name="Picture 4" descr="C:\Users\admin\AppData\Local\Temp\Temporary Internet Files\Content.IE5\K6H29HNJ\MCj029256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55897" y="3221926"/>
            <a:ext cx="2250193" cy="1466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23286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980618" y="1594224"/>
            <a:ext cx="8599488" cy="4413250"/>
          </a:xfrm>
        </p:spPr>
        <p:txBody>
          <a:bodyPr>
            <a:noAutofit/>
          </a:bodyPr>
          <a:lstStyle/>
          <a:p>
            <a:pPr lvl="0">
              <a:lnSpc>
                <a:spcPct val="120000"/>
              </a:lnSpc>
              <a:spcBef>
                <a:spcPts val="0"/>
              </a:spcBef>
              <a:spcAft>
                <a:spcPts val="600"/>
              </a:spcAft>
            </a:pPr>
            <a:r>
              <a:rPr lang="en-US" sz="2400" b="1" dirty="0">
                <a:solidFill>
                  <a:srgbClr val="767171"/>
                </a:solidFill>
                <a:latin typeface="Calibri" panose="020F0502020204030204" pitchFamily="34" charset="0"/>
              </a:rPr>
              <a:t>For new drugs, report all reactions</a:t>
            </a:r>
          </a:p>
          <a:p>
            <a:pPr lvl="0">
              <a:lnSpc>
                <a:spcPct val="120000"/>
              </a:lnSpc>
              <a:spcBef>
                <a:spcPts val="0"/>
              </a:spcBef>
              <a:spcAft>
                <a:spcPts val="600"/>
              </a:spcAft>
            </a:pPr>
            <a:r>
              <a:rPr lang="en-US" sz="2400" b="1" dirty="0">
                <a:solidFill>
                  <a:srgbClr val="767171"/>
                </a:solidFill>
                <a:latin typeface="Calibri" panose="020F0502020204030204" pitchFamily="34" charset="0"/>
              </a:rPr>
              <a:t>For well-known drugs, report serious or unusual reactions</a:t>
            </a:r>
          </a:p>
          <a:p>
            <a:pPr lvl="0">
              <a:lnSpc>
                <a:spcPct val="120000"/>
              </a:lnSpc>
              <a:spcBef>
                <a:spcPts val="0"/>
              </a:spcBef>
              <a:spcAft>
                <a:spcPts val="600"/>
              </a:spcAft>
            </a:pPr>
            <a:r>
              <a:rPr lang="en-US" sz="2400" b="1" dirty="0">
                <a:solidFill>
                  <a:srgbClr val="767171"/>
                </a:solidFill>
                <a:latin typeface="Calibri" panose="020F0502020204030204" pitchFamily="34" charset="0"/>
              </a:rPr>
              <a:t>Increased frequency of a given reaction</a:t>
            </a:r>
          </a:p>
          <a:p>
            <a:pPr lvl="0">
              <a:lnSpc>
                <a:spcPct val="120000"/>
              </a:lnSpc>
              <a:spcBef>
                <a:spcPts val="0"/>
              </a:spcBef>
              <a:spcAft>
                <a:spcPts val="600"/>
              </a:spcAft>
            </a:pPr>
            <a:r>
              <a:rPr lang="en-US" sz="2400" b="1" dirty="0">
                <a:solidFill>
                  <a:srgbClr val="767171"/>
                </a:solidFill>
                <a:latin typeface="Calibri" panose="020F0502020204030204" pitchFamily="34" charset="0"/>
              </a:rPr>
              <a:t>Suspected ADR associated with drug-drug, drug-food or drug-food supplement</a:t>
            </a:r>
          </a:p>
          <a:p>
            <a:pPr lvl="0">
              <a:lnSpc>
                <a:spcPct val="120000"/>
              </a:lnSpc>
              <a:spcBef>
                <a:spcPts val="0"/>
              </a:spcBef>
              <a:spcAft>
                <a:spcPts val="600"/>
              </a:spcAft>
            </a:pPr>
            <a:r>
              <a:rPr lang="en-US" sz="2400" b="1" dirty="0">
                <a:solidFill>
                  <a:srgbClr val="767171"/>
                </a:solidFill>
                <a:latin typeface="Calibri" panose="020F0502020204030204" pitchFamily="34" charset="0"/>
              </a:rPr>
              <a:t>ADR in special fields such as drug abuse, in pregnancy, </a:t>
            </a:r>
            <a:br>
              <a:rPr lang="en-US" sz="2400" b="1" dirty="0">
                <a:solidFill>
                  <a:srgbClr val="767171"/>
                </a:solidFill>
                <a:latin typeface="Calibri" panose="020F0502020204030204" pitchFamily="34" charset="0"/>
              </a:rPr>
            </a:br>
            <a:r>
              <a:rPr lang="en-US" sz="2400" b="1" dirty="0">
                <a:solidFill>
                  <a:srgbClr val="767171"/>
                </a:solidFill>
                <a:latin typeface="Calibri" panose="020F0502020204030204" pitchFamily="34" charset="0"/>
              </a:rPr>
              <a:t>during lactation</a:t>
            </a:r>
          </a:p>
          <a:p>
            <a:pPr lvl="0">
              <a:lnSpc>
                <a:spcPct val="120000"/>
              </a:lnSpc>
              <a:spcBef>
                <a:spcPts val="0"/>
              </a:spcBef>
              <a:spcAft>
                <a:spcPts val="600"/>
              </a:spcAft>
            </a:pPr>
            <a:r>
              <a:rPr lang="en-US" sz="2400" b="1" dirty="0">
                <a:solidFill>
                  <a:srgbClr val="767171"/>
                </a:solidFill>
                <a:latin typeface="Calibri" panose="020F0502020204030204" pitchFamily="34" charset="0"/>
              </a:rPr>
              <a:t>ADR associated with drug withdrawal</a:t>
            </a:r>
          </a:p>
          <a:p>
            <a:pPr lvl="0">
              <a:lnSpc>
                <a:spcPct val="120000"/>
              </a:lnSpc>
              <a:spcBef>
                <a:spcPts val="0"/>
              </a:spcBef>
              <a:spcAft>
                <a:spcPts val="600"/>
              </a:spcAft>
            </a:pPr>
            <a:r>
              <a:rPr lang="en-US" sz="2400" b="1" dirty="0">
                <a:solidFill>
                  <a:srgbClr val="767171"/>
                </a:solidFill>
                <a:latin typeface="Calibri" panose="020F0502020204030204" pitchFamily="34" charset="0"/>
              </a:rPr>
              <a:t>ADR occurring from overdose or medication errors </a:t>
            </a:r>
          </a:p>
          <a:p>
            <a:pPr lvl="0">
              <a:lnSpc>
                <a:spcPct val="120000"/>
              </a:lnSpc>
              <a:spcBef>
                <a:spcPts val="0"/>
              </a:spcBef>
              <a:spcAft>
                <a:spcPts val="600"/>
              </a:spcAft>
            </a:pPr>
            <a:r>
              <a:rPr lang="en-US" sz="2400" b="1" dirty="0">
                <a:solidFill>
                  <a:srgbClr val="767171"/>
                </a:solidFill>
                <a:latin typeface="Calibri" panose="020F0502020204030204" pitchFamily="34" charset="0"/>
              </a:rPr>
              <a:t>Lack of efficacy or pharmaceutical defects</a:t>
            </a:r>
          </a:p>
        </p:txBody>
      </p:sp>
      <p:sp>
        <p:nvSpPr>
          <p:cNvPr id="2" name="Title 1"/>
          <p:cNvSpPr>
            <a:spLocks noGrp="1"/>
          </p:cNvSpPr>
          <p:nvPr>
            <p:ph type="title"/>
          </p:nvPr>
        </p:nvSpPr>
        <p:spPr/>
        <p:txBody>
          <a:bodyPr>
            <a:normAutofit/>
          </a:bodyPr>
          <a:lstStyle/>
          <a:p>
            <a:r>
              <a:rPr lang="en-US" b="1" dirty="0">
                <a:latin typeface="Calibri" panose="020F0502020204030204" pitchFamily="34" charset="0"/>
              </a:rPr>
              <a:t>What should be reported?</a:t>
            </a:r>
          </a:p>
        </p:txBody>
      </p:sp>
      <p:pic>
        <p:nvPicPr>
          <p:cNvPr id="4" name="Picture 5" descr="C:\Users\admin\AppData\Local\Temp\Temporary Internet Files\Content.IE5\PKSOPVWR\MPj042213800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80106" y="1711512"/>
            <a:ext cx="2111987" cy="10529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407104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1689100" y="1366838"/>
            <a:ext cx="9531350" cy="4413250"/>
          </a:xfrm>
        </p:spPr>
        <p:txBody>
          <a:bodyPr>
            <a:noAutofit/>
          </a:bodyPr>
          <a:lstStyle/>
          <a:p>
            <a:pPr>
              <a:lnSpc>
                <a:spcPct val="110000"/>
              </a:lnSpc>
              <a:spcAft>
                <a:spcPts val="0"/>
              </a:spcAft>
              <a:buClr>
                <a:srgbClr val="002060"/>
              </a:buClr>
              <a:buNone/>
            </a:pPr>
            <a:r>
              <a:rPr lang="en-US" sz="3200" b="1" dirty="0">
                <a:solidFill>
                  <a:srgbClr val="1B2F7F"/>
                </a:solidFill>
                <a:latin typeface="Calibri" panose="020F0502020204030204" pitchFamily="34" charset="0"/>
              </a:rPr>
              <a:t>What do you do in case of a bad medicine reaction?</a:t>
            </a:r>
          </a:p>
          <a:p>
            <a:pPr marL="849313" indent="-742950">
              <a:lnSpc>
                <a:spcPct val="100000"/>
              </a:lnSpc>
              <a:spcBef>
                <a:spcPts val="1800"/>
              </a:spcBef>
              <a:spcAft>
                <a:spcPts val="0"/>
              </a:spcAft>
              <a:buFont typeface="+mj-lt"/>
              <a:buAutoNum type="arabicPeriod"/>
            </a:pPr>
            <a:r>
              <a:rPr lang="en-US" b="1" dirty="0">
                <a:solidFill>
                  <a:srgbClr val="767171"/>
                </a:solidFill>
                <a:latin typeface="Calibri" panose="020F0502020204030204" pitchFamily="34" charset="0"/>
              </a:rPr>
              <a:t>Assess the ADR and manage accordingly;</a:t>
            </a:r>
          </a:p>
          <a:p>
            <a:pPr marL="1176337" lvl="1" indent="-742950">
              <a:lnSpc>
                <a:spcPct val="100000"/>
              </a:lnSpc>
            </a:pPr>
            <a:r>
              <a:rPr lang="en-US" b="1" dirty="0">
                <a:solidFill>
                  <a:srgbClr val="767171"/>
                </a:solidFill>
                <a:latin typeface="Calibri" panose="020F0502020204030204" pitchFamily="34" charset="0"/>
              </a:rPr>
              <a:t>The suspected drug may be withdrawn</a:t>
            </a:r>
          </a:p>
          <a:p>
            <a:pPr marL="1176337" lvl="1" indent="-742950">
              <a:lnSpc>
                <a:spcPct val="100000"/>
              </a:lnSpc>
            </a:pPr>
            <a:r>
              <a:rPr lang="en-US" b="1" dirty="0">
                <a:solidFill>
                  <a:srgbClr val="767171"/>
                </a:solidFill>
                <a:latin typeface="Calibri" panose="020F0502020204030204" pitchFamily="34" charset="0"/>
              </a:rPr>
              <a:t>Medical treatment may be given </a:t>
            </a:r>
          </a:p>
          <a:p>
            <a:pPr marL="1176337" lvl="1" indent="-742950">
              <a:lnSpc>
                <a:spcPct val="100000"/>
              </a:lnSpc>
            </a:pPr>
            <a:r>
              <a:rPr lang="en-US" b="1" dirty="0">
                <a:solidFill>
                  <a:srgbClr val="767171"/>
                </a:solidFill>
                <a:latin typeface="Calibri" panose="020F0502020204030204" pitchFamily="34" charset="0"/>
              </a:rPr>
              <a:t>Re-assure and counsel the patient</a:t>
            </a:r>
          </a:p>
          <a:p>
            <a:pPr marL="849313" indent="-742950">
              <a:lnSpc>
                <a:spcPct val="100000"/>
              </a:lnSpc>
              <a:spcBef>
                <a:spcPts val="1800"/>
              </a:spcBef>
              <a:spcAft>
                <a:spcPts val="0"/>
              </a:spcAft>
              <a:buFont typeface="+mj-lt"/>
              <a:buAutoNum type="arabicPeriod"/>
            </a:pPr>
            <a:r>
              <a:rPr lang="en-US" b="1" dirty="0">
                <a:solidFill>
                  <a:srgbClr val="767171"/>
                </a:solidFill>
                <a:latin typeface="Calibri" panose="020F0502020204030204" pitchFamily="34" charset="0"/>
              </a:rPr>
              <a:t>Patient may be referred to the next level of health care</a:t>
            </a:r>
          </a:p>
          <a:p>
            <a:pPr marL="849313" lvl="0" indent="-742950">
              <a:lnSpc>
                <a:spcPct val="100000"/>
              </a:lnSpc>
              <a:spcBef>
                <a:spcPts val="1800"/>
              </a:spcBef>
              <a:spcAft>
                <a:spcPts val="0"/>
              </a:spcAft>
              <a:buFont typeface="+mj-lt"/>
              <a:buAutoNum type="arabicPeriod"/>
            </a:pPr>
            <a:r>
              <a:rPr lang="en-US" b="1" dirty="0">
                <a:solidFill>
                  <a:srgbClr val="767171"/>
                </a:solidFill>
                <a:latin typeface="Calibri" panose="020F0502020204030204" pitchFamily="34" charset="0"/>
              </a:rPr>
              <a:t>Follow up the patient</a:t>
            </a:r>
          </a:p>
          <a:p>
            <a:pPr marL="849313" lvl="0" indent="-742950">
              <a:lnSpc>
                <a:spcPct val="100000"/>
              </a:lnSpc>
              <a:spcBef>
                <a:spcPts val="1800"/>
              </a:spcBef>
              <a:spcAft>
                <a:spcPts val="0"/>
              </a:spcAft>
              <a:buFont typeface="+mj-lt"/>
              <a:buAutoNum type="arabicPeriod"/>
            </a:pPr>
            <a:r>
              <a:rPr lang="en-US" b="1" dirty="0">
                <a:solidFill>
                  <a:srgbClr val="767171"/>
                </a:solidFill>
                <a:latin typeface="Calibri" panose="020F0502020204030204" pitchFamily="34" charset="0"/>
              </a:rPr>
              <a:t>Report the ADR</a:t>
            </a:r>
          </a:p>
          <a:p>
            <a:endParaRPr lang="en-US" sz="2400" dirty="0"/>
          </a:p>
        </p:txBody>
      </p:sp>
      <p:sp>
        <p:nvSpPr>
          <p:cNvPr id="2" name="Title 1"/>
          <p:cNvSpPr>
            <a:spLocks noGrp="1"/>
          </p:cNvSpPr>
          <p:nvPr>
            <p:ph type="title"/>
          </p:nvPr>
        </p:nvSpPr>
        <p:spPr/>
        <p:txBody>
          <a:bodyPr>
            <a:noAutofit/>
          </a:bodyPr>
          <a:lstStyle/>
          <a:p>
            <a:r>
              <a:rPr lang="en-US" b="1" dirty="0">
                <a:latin typeface="Calibri" panose="020F0502020204030204" pitchFamily="34" charset="0"/>
              </a:rPr>
              <a:t>How to manage an adverse drug reaction</a:t>
            </a:r>
          </a:p>
        </p:txBody>
      </p:sp>
    </p:spTree>
    <p:extLst>
      <p:ext uri="{BB962C8B-B14F-4D97-AF65-F5344CB8AC3E}">
        <p14:creationId xmlns:p14="http://schemas.microsoft.com/office/powerpoint/2010/main" val="60137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1727200" y="1521885"/>
            <a:ext cx="8599488" cy="4413250"/>
          </a:xfrm>
          <a:prstGeom prst="rect">
            <a:avLst/>
          </a:prstGeom>
        </p:spPr>
        <p:txBody>
          <a:bodyPr>
            <a:noAutofit/>
          </a:bodyPr>
          <a:lstStyle/>
          <a:p>
            <a:pPr marL="514350" indent="-514350">
              <a:spcBef>
                <a:spcPts val="0"/>
              </a:spcBef>
              <a:spcAft>
                <a:spcPts val="0"/>
              </a:spcAft>
              <a:buClr>
                <a:srgbClr val="002060"/>
              </a:buClr>
              <a:buFont typeface="+mj-lt"/>
              <a:buAutoNum type="arabicPeriod"/>
            </a:pPr>
            <a:r>
              <a:rPr lang="en-US" sz="2800" b="1" dirty="0">
                <a:latin typeface="Calibri" panose="020F0502020204030204" pitchFamily="34" charset="0"/>
              </a:rPr>
              <a:t>Get an ADR reporting form at the DHO’s office or at a H/C IV</a:t>
            </a:r>
          </a:p>
          <a:p>
            <a:pPr marL="0" indent="0">
              <a:spcBef>
                <a:spcPts val="0"/>
              </a:spcBef>
              <a:spcAft>
                <a:spcPts val="0"/>
              </a:spcAft>
              <a:buClr>
                <a:srgbClr val="002060"/>
              </a:buClr>
              <a:buNone/>
            </a:pPr>
            <a:endParaRPr lang="en-US" sz="2800" b="1" dirty="0">
              <a:latin typeface="Calibri" panose="020F0502020204030204" pitchFamily="34" charset="0"/>
            </a:endParaRPr>
          </a:p>
          <a:p>
            <a:pPr marL="514350" indent="-514350">
              <a:spcBef>
                <a:spcPts val="0"/>
              </a:spcBef>
              <a:spcAft>
                <a:spcPts val="0"/>
              </a:spcAft>
              <a:buClr>
                <a:srgbClr val="002060"/>
              </a:buClr>
              <a:buFont typeface="+mj-lt"/>
              <a:buAutoNum type="arabicPeriod"/>
            </a:pPr>
            <a:r>
              <a:rPr lang="en-US" sz="2800" b="1" dirty="0">
                <a:latin typeface="Calibri" panose="020F0502020204030204" pitchFamily="34" charset="0"/>
              </a:rPr>
              <a:t>Complete the ADR Reporting form:  </a:t>
            </a:r>
          </a:p>
          <a:p>
            <a:pPr marL="835025" indent="-342900">
              <a:spcBef>
                <a:spcPts val="0"/>
              </a:spcBef>
              <a:spcAft>
                <a:spcPts val="0"/>
              </a:spcAft>
              <a:buClr>
                <a:srgbClr val="002060"/>
              </a:buClr>
            </a:pPr>
            <a:r>
              <a:rPr lang="en-US" sz="2400" dirty="0">
                <a:latin typeface="Calibri" panose="020F0502020204030204" pitchFamily="34" charset="0"/>
              </a:rPr>
              <a:t>Patient details</a:t>
            </a:r>
          </a:p>
          <a:p>
            <a:pPr marL="835025" indent="-342900">
              <a:spcBef>
                <a:spcPts val="0"/>
              </a:spcBef>
              <a:spcAft>
                <a:spcPts val="0"/>
              </a:spcAft>
              <a:buClr>
                <a:srgbClr val="002060"/>
              </a:buClr>
            </a:pPr>
            <a:r>
              <a:rPr lang="en-US" sz="2400" dirty="0">
                <a:latin typeface="Calibri" panose="020F0502020204030204" pitchFamily="34" charset="0"/>
              </a:rPr>
              <a:t>adverse event details</a:t>
            </a:r>
          </a:p>
          <a:p>
            <a:pPr marL="835025" indent="-342900">
              <a:spcBef>
                <a:spcPts val="0"/>
              </a:spcBef>
              <a:spcAft>
                <a:spcPts val="0"/>
              </a:spcAft>
              <a:buClr>
                <a:srgbClr val="002060"/>
              </a:buClr>
            </a:pPr>
            <a:r>
              <a:rPr lang="en-US" sz="2400" dirty="0">
                <a:latin typeface="Calibri" panose="020F0502020204030204" pitchFamily="34" charset="0"/>
              </a:rPr>
              <a:t>suspected drug(s) </a:t>
            </a:r>
            <a:br>
              <a:rPr lang="en-US" sz="2400" dirty="0">
                <a:latin typeface="Calibri" panose="020F0502020204030204" pitchFamily="34" charset="0"/>
              </a:rPr>
            </a:br>
            <a:r>
              <a:rPr lang="en-US" sz="2400" dirty="0">
                <a:latin typeface="Calibri" panose="020F0502020204030204" pitchFamily="34" charset="0"/>
              </a:rPr>
              <a:t>reporter details</a:t>
            </a:r>
          </a:p>
          <a:p>
            <a:pPr marL="835025" indent="-342900">
              <a:spcBef>
                <a:spcPts val="0"/>
              </a:spcBef>
              <a:spcAft>
                <a:spcPts val="0"/>
              </a:spcAft>
              <a:buClr>
                <a:srgbClr val="002060"/>
              </a:buClr>
            </a:pPr>
            <a:r>
              <a:rPr lang="en-US" sz="2400" dirty="0">
                <a:latin typeface="Calibri" panose="020F0502020204030204" pitchFamily="34" charset="0"/>
              </a:rPr>
              <a:t>drug name (brand and generic)</a:t>
            </a:r>
          </a:p>
          <a:p>
            <a:pPr marL="835025" indent="-342900">
              <a:spcBef>
                <a:spcPts val="0"/>
              </a:spcBef>
              <a:spcAft>
                <a:spcPts val="0"/>
              </a:spcAft>
              <a:buClr>
                <a:srgbClr val="002060"/>
              </a:buClr>
            </a:pPr>
            <a:r>
              <a:rPr lang="en-US" sz="2400" dirty="0">
                <a:latin typeface="Calibri" panose="020F0502020204030204" pitchFamily="34" charset="0"/>
              </a:rPr>
              <a:t>manufacturing/ expiry date, batch number, manufacturer </a:t>
            </a:r>
          </a:p>
          <a:p>
            <a:pPr marL="835025" indent="-342900">
              <a:spcBef>
                <a:spcPts val="0"/>
              </a:spcBef>
              <a:spcAft>
                <a:spcPts val="0"/>
              </a:spcAft>
              <a:buClr>
                <a:srgbClr val="002060"/>
              </a:buClr>
            </a:pPr>
            <a:r>
              <a:rPr lang="en-US" sz="2400" dirty="0">
                <a:latin typeface="Calibri" panose="020F0502020204030204" pitchFamily="34" charset="0"/>
              </a:rPr>
              <a:t>description of the product </a:t>
            </a:r>
          </a:p>
          <a:p>
            <a:pPr marL="492125" indent="0">
              <a:spcBef>
                <a:spcPts val="0"/>
              </a:spcBef>
              <a:spcAft>
                <a:spcPts val="0"/>
              </a:spcAft>
              <a:buClr>
                <a:srgbClr val="002060"/>
              </a:buClr>
              <a:buNone/>
            </a:pPr>
            <a:endParaRPr lang="en-US" sz="2400" dirty="0">
              <a:latin typeface="Calibri" panose="020F0502020204030204" pitchFamily="34" charset="0"/>
            </a:endParaRPr>
          </a:p>
          <a:p>
            <a:pPr marL="514350" indent="-514350">
              <a:spcBef>
                <a:spcPts val="0"/>
              </a:spcBef>
              <a:spcAft>
                <a:spcPts val="0"/>
              </a:spcAft>
              <a:buClr>
                <a:srgbClr val="002060"/>
              </a:buClr>
              <a:buFont typeface="+mj-lt"/>
              <a:buAutoNum type="arabicPeriod" startAt="2"/>
            </a:pPr>
            <a:r>
              <a:rPr lang="en-US" sz="2800" b="1" dirty="0">
                <a:latin typeface="Calibri" panose="020F0502020204030204" pitchFamily="34" charset="0"/>
              </a:rPr>
              <a:t>Send the ADR report and samples of product to the DHO’s office </a:t>
            </a:r>
          </a:p>
        </p:txBody>
      </p:sp>
      <p:sp>
        <p:nvSpPr>
          <p:cNvPr id="2" name="Title 1"/>
          <p:cNvSpPr>
            <a:spLocks noGrp="1"/>
          </p:cNvSpPr>
          <p:nvPr>
            <p:ph type="title"/>
          </p:nvPr>
        </p:nvSpPr>
        <p:spPr/>
        <p:txBody>
          <a:bodyPr>
            <a:normAutofit fontScale="90000"/>
          </a:bodyPr>
          <a:lstStyle/>
          <a:p>
            <a:br>
              <a:rPr lang="en-US" dirty="0"/>
            </a:br>
            <a:endParaRPr lang="en-US" b="1" dirty="0">
              <a:latin typeface="Calibri" panose="020F0502020204030204" pitchFamily="34" charset="0"/>
            </a:endParaRPr>
          </a:p>
        </p:txBody>
      </p:sp>
      <p:sp>
        <p:nvSpPr>
          <p:cNvPr id="4" name="TextBox 3"/>
          <p:cNvSpPr txBox="1"/>
          <p:nvPr/>
        </p:nvSpPr>
        <p:spPr>
          <a:xfrm>
            <a:off x="256710" y="337749"/>
            <a:ext cx="8606442" cy="707886"/>
          </a:xfrm>
          <a:prstGeom prst="rect">
            <a:avLst/>
          </a:prstGeom>
          <a:noFill/>
        </p:spPr>
        <p:txBody>
          <a:bodyPr wrap="none" rtlCol="0">
            <a:spAutoFit/>
          </a:bodyPr>
          <a:lstStyle/>
          <a:p>
            <a:r>
              <a:rPr lang="en-US" sz="4000" b="1" dirty="0">
                <a:solidFill>
                  <a:schemeClr val="bg1"/>
                </a:solidFill>
                <a:latin typeface="Calibri" panose="020F0502020204030204" pitchFamily="34" charset="0"/>
              </a:rPr>
              <a:t>How to report an adverse drug reaction</a:t>
            </a:r>
            <a:endParaRPr lang="en-US" sz="4000" dirty="0">
              <a:solidFill>
                <a:schemeClr val="bg1"/>
              </a:solidFill>
            </a:endParaRPr>
          </a:p>
        </p:txBody>
      </p:sp>
    </p:spTree>
    <p:extLst>
      <p:ext uri="{BB962C8B-B14F-4D97-AF65-F5344CB8AC3E}">
        <p14:creationId xmlns:p14="http://schemas.microsoft.com/office/powerpoint/2010/main" val="4044691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b="1" dirty="0">
                <a:latin typeface="Calibri" panose="020F0502020204030204" pitchFamily="34" charset="0"/>
              </a:rPr>
              <a:t>Session 4.  </a:t>
            </a:r>
            <a:r>
              <a:rPr lang="en-US" sz="3200" b="1" dirty="0">
                <a:latin typeface="Calibri" panose="020F0502020204030204" pitchFamily="34" charset="0"/>
              </a:rPr>
              <a:t>Inventory management practices</a:t>
            </a:r>
          </a:p>
        </p:txBody>
      </p:sp>
      <p:sp>
        <p:nvSpPr>
          <p:cNvPr id="3" name="Rectangle 2"/>
          <p:cNvSpPr/>
          <p:nvPr/>
        </p:nvSpPr>
        <p:spPr>
          <a:xfrm>
            <a:off x="1287649" y="2011684"/>
            <a:ext cx="10592813" cy="2092881"/>
          </a:xfrm>
          <a:prstGeom prst="rect">
            <a:avLst/>
          </a:prstGeom>
        </p:spPr>
        <p:txBody>
          <a:bodyPr wrap="square">
            <a:spAutoFit/>
          </a:bodyPr>
          <a:lstStyle/>
          <a:p>
            <a:pPr defTabSz="457200" fontAlgn="base">
              <a:spcBef>
                <a:spcPct val="0"/>
              </a:spcBef>
              <a:buFont typeface="Arial" pitchFamily="34" charset="0"/>
              <a:buNone/>
            </a:pPr>
            <a:r>
              <a:rPr lang="en-US" sz="3600" b="1" dirty="0">
                <a:solidFill>
                  <a:srgbClr val="767171"/>
                </a:solidFill>
                <a:latin typeface="Calibri" panose="020F0502020204030204" pitchFamily="34" charset="0"/>
                <a:cs typeface="Arial" pitchFamily="34" charset="0"/>
              </a:rPr>
              <a:t>During this session, your focus is on:</a:t>
            </a:r>
          </a:p>
          <a:p>
            <a:pPr marL="463550" indent="-463550" defTabSz="457200" fontAlgn="base">
              <a:spcBef>
                <a:spcPct val="0"/>
              </a:spcBef>
              <a:spcAft>
                <a:spcPts val="600"/>
              </a:spcAft>
              <a:buFont typeface="Wingdings" pitchFamily="2" charset="2"/>
              <a:buChar char="q"/>
            </a:pPr>
            <a:r>
              <a:rPr lang="en-US" sz="2800" b="1" dirty="0">
                <a:solidFill>
                  <a:srgbClr val="767171"/>
                </a:solidFill>
                <a:latin typeface="Calibri" panose="020F0502020204030204" pitchFamily="34" charset="0"/>
                <a:cs typeface="Arial" pitchFamily="34" charset="0"/>
              </a:rPr>
              <a:t>Ordering/Purchasing </a:t>
            </a:r>
          </a:p>
          <a:p>
            <a:pPr marL="463550" indent="-463550" defTabSz="457200" fontAlgn="base">
              <a:spcBef>
                <a:spcPct val="0"/>
              </a:spcBef>
              <a:spcAft>
                <a:spcPts val="600"/>
              </a:spcAft>
              <a:buFont typeface="Wingdings" pitchFamily="2" charset="2"/>
              <a:buChar char="q"/>
            </a:pPr>
            <a:r>
              <a:rPr lang="en-US" sz="2800" b="1" dirty="0">
                <a:solidFill>
                  <a:srgbClr val="767171"/>
                </a:solidFill>
                <a:latin typeface="Calibri" panose="020F0502020204030204" pitchFamily="34" charset="0"/>
                <a:cs typeface="Arial" pitchFamily="34" charset="0"/>
              </a:rPr>
              <a:t>Receiving</a:t>
            </a:r>
          </a:p>
          <a:p>
            <a:pPr marL="463550" indent="-463550" defTabSz="457200" fontAlgn="base">
              <a:spcBef>
                <a:spcPct val="0"/>
              </a:spcBef>
              <a:spcAft>
                <a:spcPts val="600"/>
              </a:spcAft>
              <a:buFont typeface="Wingdings" pitchFamily="2" charset="2"/>
              <a:buChar char="q"/>
            </a:pPr>
            <a:r>
              <a:rPr lang="en-US" sz="2800" b="1" dirty="0">
                <a:solidFill>
                  <a:srgbClr val="767171"/>
                </a:solidFill>
                <a:latin typeface="Calibri" panose="020F0502020204030204" pitchFamily="34" charset="0"/>
                <a:cs typeface="Arial" pitchFamily="34" charset="0"/>
              </a:rPr>
              <a:t>Storing</a:t>
            </a:r>
          </a:p>
        </p:txBody>
      </p:sp>
      <p:pic>
        <p:nvPicPr>
          <p:cNvPr id="4" name="Picture 2" descr="C:\Documents and Settings\evorderbruegge\Local Settings\Temporary Internet Files\Content.IE5\OWDC6Z52\MC900437797[1].wmf"/>
          <p:cNvPicPr>
            <a:picLocks noChangeAspect="1" noChangeArrowheads="1"/>
          </p:cNvPicPr>
          <p:nvPr/>
        </p:nvPicPr>
        <p:blipFill>
          <a:blip r:embed="rId3"/>
          <a:srcRect/>
          <a:stretch>
            <a:fillRect/>
          </a:stretch>
        </p:blipFill>
        <p:spPr bwMode="auto">
          <a:xfrm>
            <a:off x="9233970" y="2875489"/>
            <a:ext cx="1493773" cy="1229139"/>
          </a:xfrm>
          <a:prstGeom prst="rect">
            <a:avLst/>
          </a:prstGeom>
          <a:noFill/>
          <a:ln w="9525">
            <a:noFill/>
            <a:miter lim="800000"/>
            <a:headEnd/>
            <a:tailEnd/>
          </a:ln>
        </p:spPr>
      </p:pic>
    </p:spTree>
    <p:extLst>
      <p:ext uri="{BB962C8B-B14F-4D97-AF65-F5344CB8AC3E}">
        <p14:creationId xmlns:p14="http://schemas.microsoft.com/office/powerpoint/2010/main" val="31078231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8447" y="1786682"/>
            <a:ext cx="10441355" cy="4093428"/>
          </a:xfrm>
          <a:prstGeom prst="rect">
            <a:avLst/>
          </a:prstGeom>
        </p:spPr>
        <p:txBody>
          <a:bodyPr wrap="square">
            <a:spAutoFit/>
          </a:bodyPr>
          <a:lstStyle/>
          <a:p>
            <a:pPr marL="342900" indent="-342900" fontAlgn="base">
              <a:spcBef>
                <a:spcPts val="1200"/>
              </a:spcBef>
              <a:spcAft>
                <a:spcPct val="0"/>
              </a:spcAft>
              <a:buClr>
                <a:srgbClr val="003620"/>
              </a:buClr>
              <a:buFont typeface="Wingdings" pitchFamily="2" charset="2"/>
              <a:buChar char="§"/>
              <a:defRPr/>
            </a:pPr>
            <a:r>
              <a:rPr lang="en-US" sz="3600" b="1" dirty="0">
                <a:solidFill>
                  <a:srgbClr val="1B2F7F"/>
                </a:solidFill>
                <a:latin typeface="Calibri"/>
              </a:rPr>
              <a:t>Basic principles of medicines management</a:t>
            </a:r>
          </a:p>
          <a:p>
            <a:pPr marL="742950" lvl="1" indent="-285750" fontAlgn="base">
              <a:spcBef>
                <a:spcPct val="20000"/>
              </a:spcBef>
              <a:spcAft>
                <a:spcPct val="0"/>
              </a:spcAft>
              <a:buClr>
                <a:srgbClr val="003620"/>
              </a:buClr>
              <a:buFont typeface="Wingdings" pitchFamily="2" charset="2"/>
              <a:buChar char="§"/>
              <a:defRPr/>
            </a:pPr>
            <a:r>
              <a:rPr lang="en-US" sz="3200" b="1" dirty="0">
                <a:solidFill>
                  <a:srgbClr val="767171"/>
                </a:solidFill>
                <a:latin typeface="Calibri"/>
              </a:rPr>
              <a:t>Determining which medicines are needed and in which quantities</a:t>
            </a:r>
          </a:p>
          <a:p>
            <a:pPr marL="742950" lvl="1" indent="-285750" fontAlgn="base">
              <a:spcBef>
                <a:spcPct val="20000"/>
              </a:spcBef>
              <a:spcAft>
                <a:spcPct val="0"/>
              </a:spcAft>
              <a:buClr>
                <a:srgbClr val="003620"/>
              </a:buClr>
              <a:buFont typeface="Wingdings" pitchFamily="2" charset="2"/>
              <a:buChar char="§"/>
              <a:defRPr/>
            </a:pPr>
            <a:r>
              <a:rPr lang="en-US" sz="3200" b="1" dirty="0">
                <a:solidFill>
                  <a:srgbClr val="767171"/>
                </a:solidFill>
                <a:latin typeface="Calibri"/>
              </a:rPr>
              <a:t>Purchasing medicines</a:t>
            </a:r>
          </a:p>
          <a:p>
            <a:pPr marL="742950" lvl="1" indent="-285750" fontAlgn="base">
              <a:spcBef>
                <a:spcPct val="20000"/>
              </a:spcBef>
              <a:spcAft>
                <a:spcPct val="0"/>
              </a:spcAft>
              <a:buClr>
                <a:srgbClr val="003620"/>
              </a:buClr>
              <a:buFont typeface="Wingdings" pitchFamily="2" charset="2"/>
              <a:buChar char="§"/>
              <a:defRPr/>
            </a:pPr>
            <a:r>
              <a:rPr lang="en-US" sz="3200" b="1" dirty="0">
                <a:solidFill>
                  <a:srgbClr val="767171"/>
                </a:solidFill>
                <a:latin typeface="Calibri"/>
              </a:rPr>
              <a:t>Receiving and checking medicines</a:t>
            </a:r>
          </a:p>
          <a:p>
            <a:pPr marL="742950" lvl="1" indent="-285750" fontAlgn="base">
              <a:spcBef>
                <a:spcPct val="20000"/>
              </a:spcBef>
              <a:spcAft>
                <a:spcPct val="0"/>
              </a:spcAft>
              <a:buClr>
                <a:srgbClr val="003620"/>
              </a:buClr>
              <a:buFont typeface="Wingdings" pitchFamily="2" charset="2"/>
              <a:buChar char="§"/>
              <a:defRPr/>
            </a:pPr>
            <a:r>
              <a:rPr lang="en-US" sz="3200" b="1" dirty="0">
                <a:solidFill>
                  <a:srgbClr val="767171"/>
                </a:solidFill>
                <a:latin typeface="Calibri"/>
              </a:rPr>
              <a:t>Storage of medicines</a:t>
            </a:r>
          </a:p>
          <a:p>
            <a:pPr marL="742950" lvl="1" indent="-285750" fontAlgn="base">
              <a:spcBef>
                <a:spcPct val="20000"/>
              </a:spcBef>
              <a:spcAft>
                <a:spcPct val="0"/>
              </a:spcAft>
              <a:buClr>
                <a:srgbClr val="003620"/>
              </a:buClr>
              <a:buFont typeface="Wingdings" pitchFamily="2" charset="2"/>
              <a:buChar char="§"/>
              <a:defRPr/>
            </a:pPr>
            <a:r>
              <a:rPr lang="en-US" sz="3200" b="1" dirty="0">
                <a:solidFill>
                  <a:srgbClr val="767171"/>
                </a:solidFill>
                <a:latin typeface="Calibri"/>
              </a:rPr>
              <a:t>Record-keeping</a:t>
            </a:r>
          </a:p>
        </p:txBody>
      </p:sp>
      <p:pic>
        <p:nvPicPr>
          <p:cNvPr id="4" name="Picture 4" descr="C:\Users\admin\AppData\Local\Temp\Temporary Internet Files\Content.IE5\0DSWUH7T\MCj033403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50264" y="3411691"/>
            <a:ext cx="1875367" cy="181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4"/>
          <p:cNvSpPr>
            <a:spLocks noGrp="1"/>
          </p:cNvSpPr>
          <p:nvPr>
            <p:ph type="title"/>
          </p:nvPr>
        </p:nvSpPr>
        <p:spPr/>
        <p:txBody>
          <a:bodyPr/>
          <a:lstStyle/>
          <a:p>
            <a:r>
              <a:rPr lang="en-US" dirty="0"/>
              <a:t>Medicines management</a:t>
            </a:r>
          </a:p>
        </p:txBody>
      </p:sp>
    </p:spTree>
    <p:extLst>
      <p:ext uri="{BB962C8B-B14F-4D97-AF65-F5344CB8AC3E}">
        <p14:creationId xmlns:p14="http://schemas.microsoft.com/office/powerpoint/2010/main" val="2271129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50585" y="2055217"/>
            <a:ext cx="9624091" cy="3376269"/>
            <a:chOff x="1250685" y="2055217"/>
            <a:chExt cx="9624091" cy="3376269"/>
          </a:xfrm>
        </p:grpSpPr>
        <p:sp>
          <p:nvSpPr>
            <p:cNvPr id="3" name="Rectangle 2"/>
            <p:cNvSpPr/>
            <p:nvPr/>
          </p:nvSpPr>
          <p:spPr>
            <a:xfrm>
              <a:off x="1250685" y="2055217"/>
              <a:ext cx="4635854" cy="646331"/>
            </a:xfrm>
            <a:prstGeom prst="rect">
              <a:avLst/>
            </a:prstGeom>
          </p:spPr>
          <p:txBody>
            <a:bodyPr wrap="none">
              <a:spAutoFit/>
            </a:bodyPr>
            <a:lstStyle/>
            <a:p>
              <a:r>
                <a:rPr lang="en-US" sz="3600" b="1" dirty="0">
                  <a:solidFill>
                    <a:srgbClr val="002060"/>
                  </a:solidFill>
                  <a:latin typeface="Calibri-Bold"/>
                </a:rPr>
                <a:t>1. Ordering/Purchasing</a:t>
              </a:r>
              <a:endParaRPr lang="en-US" sz="3600" dirty="0">
                <a:solidFill>
                  <a:srgbClr val="002060"/>
                </a:solidFill>
              </a:endParaRPr>
            </a:p>
          </p:txBody>
        </p:sp>
        <p:sp>
          <p:nvSpPr>
            <p:cNvPr id="4" name="Rectangle 3"/>
            <p:cNvSpPr/>
            <p:nvPr/>
          </p:nvSpPr>
          <p:spPr>
            <a:xfrm>
              <a:off x="1372285" y="2876941"/>
              <a:ext cx="9502491" cy="2554545"/>
            </a:xfrm>
            <a:prstGeom prst="rect">
              <a:avLst/>
            </a:prstGeom>
          </p:spPr>
          <p:txBody>
            <a:bodyPr wrap="square">
              <a:spAutoFit/>
            </a:bodyPr>
            <a:lstStyle/>
            <a:p>
              <a:pPr marL="457200" indent="-457200">
                <a:buFont typeface="Wingdings" charset="2"/>
                <a:buChar char="§"/>
              </a:pPr>
              <a:r>
                <a:rPr lang="en-US" sz="3200" dirty="0">
                  <a:solidFill>
                    <a:schemeClr val="bg2">
                      <a:lumMod val="50000"/>
                    </a:schemeClr>
                  </a:solidFill>
                  <a:latin typeface="Calibri" panose="020F0502020204030204" pitchFamily="34" charset="0"/>
                </a:rPr>
                <a:t>Know </a:t>
              </a:r>
              <a:r>
                <a:rPr lang="en-US" sz="3200" b="1" dirty="0">
                  <a:solidFill>
                    <a:schemeClr val="bg2">
                      <a:lumMod val="50000"/>
                    </a:schemeClr>
                  </a:solidFill>
                  <a:latin typeface="Calibri" panose="020F0502020204030204" pitchFamily="34" charset="0"/>
                </a:rPr>
                <a:t>what </a:t>
              </a:r>
              <a:r>
                <a:rPr lang="en-US" sz="3200" dirty="0">
                  <a:solidFill>
                    <a:schemeClr val="bg2">
                      <a:lumMod val="50000"/>
                    </a:schemeClr>
                  </a:solidFill>
                  <a:latin typeface="Calibri" panose="020F0502020204030204" pitchFamily="34" charset="0"/>
                </a:rPr>
                <a:t>to buy</a:t>
              </a:r>
            </a:p>
            <a:p>
              <a:pPr marL="457200" indent="-457200">
                <a:buFont typeface="Wingdings" charset="2"/>
                <a:buChar char="§"/>
              </a:pPr>
              <a:r>
                <a:rPr lang="en-US" sz="3200" dirty="0">
                  <a:solidFill>
                    <a:schemeClr val="bg2">
                      <a:lumMod val="50000"/>
                    </a:schemeClr>
                  </a:solidFill>
                  <a:latin typeface="Calibri" panose="020F0502020204030204" pitchFamily="34" charset="0"/>
                </a:rPr>
                <a:t>Know </a:t>
              </a:r>
              <a:r>
                <a:rPr lang="en-US" sz="3200" b="1" dirty="0">
                  <a:solidFill>
                    <a:schemeClr val="bg2">
                      <a:lumMod val="50000"/>
                    </a:schemeClr>
                  </a:solidFill>
                  <a:latin typeface="Calibri" panose="020F0502020204030204" pitchFamily="34" charset="0"/>
                </a:rPr>
                <a:t>how much </a:t>
              </a:r>
              <a:r>
                <a:rPr lang="en-US" sz="3200" dirty="0">
                  <a:solidFill>
                    <a:schemeClr val="bg2">
                      <a:lumMod val="50000"/>
                    </a:schemeClr>
                  </a:solidFill>
                  <a:latin typeface="Calibri" panose="020F0502020204030204" pitchFamily="34" charset="0"/>
                </a:rPr>
                <a:t>to buy</a:t>
              </a:r>
            </a:p>
            <a:p>
              <a:pPr marL="457200" indent="-457200">
                <a:buFont typeface="Wingdings" charset="2"/>
                <a:buChar char="§"/>
              </a:pPr>
              <a:r>
                <a:rPr lang="en-US" sz="3200" dirty="0">
                  <a:solidFill>
                    <a:schemeClr val="bg2">
                      <a:lumMod val="50000"/>
                    </a:schemeClr>
                  </a:solidFill>
                  <a:latin typeface="Calibri" panose="020F0502020204030204" pitchFamily="34" charset="0"/>
                </a:rPr>
                <a:t>Adjust for stock on hand</a:t>
              </a:r>
            </a:p>
            <a:p>
              <a:pPr marL="457200" indent="-457200">
                <a:buFont typeface="Wingdings" charset="2"/>
                <a:buChar char="§"/>
              </a:pPr>
              <a:r>
                <a:rPr lang="en-US" sz="3200" dirty="0">
                  <a:solidFill>
                    <a:schemeClr val="bg2">
                      <a:lumMod val="50000"/>
                    </a:schemeClr>
                  </a:solidFill>
                  <a:latin typeface="Calibri" panose="020F0502020204030204" pitchFamily="34" charset="0"/>
                </a:rPr>
                <a:t>Use manual tools to </a:t>
              </a:r>
              <a:r>
                <a:rPr lang="en-US" sz="3200" b="1" dirty="0">
                  <a:solidFill>
                    <a:schemeClr val="bg2">
                      <a:lumMod val="50000"/>
                    </a:schemeClr>
                  </a:solidFill>
                  <a:latin typeface="Calibri" panose="020F0502020204030204" pitchFamily="34" charset="0"/>
                </a:rPr>
                <a:t>quantify </a:t>
              </a:r>
              <a:r>
                <a:rPr lang="en-US" sz="3200" dirty="0">
                  <a:solidFill>
                    <a:schemeClr val="bg2">
                      <a:lumMod val="50000"/>
                    </a:schemeClr>
                  </a:solidFill>
                  <a:latin typeface="Calibri" panose="020F0502020204030204" pitchFamily="34" charset="0"/>
                </a:rPr>
                <a:t>needs</a:t>
              </a:r>
            </a:p>
            <a:p>
              <a:pPr marL="457200" indent="-457200">
                <a:buFont typeface="Wingdings" charset="2"/>
                <a:buChar char="§"/>
              </a:pPr>
              <a:r>
                <a:rPr lang="en-US" sz="3200" dirty="0">
                  <a:solidFill>
                    <a:schemeClr val="bg2">
                      <a:lumMod val="50000"/>
                    </a:schemeClr>
                  </a:solidFill>
                  <a:latin typeface="Calibri" panose="020F0502020204030204" pitchFamily="34" charset="0"/>
                </a:rPr>
                <a:t>Know </a:t>
              </a:r>
              <a:r>
                <a:rPr lang="en-US" sz="3200" b="1" dirty="0">
                  <a:solidFill>
                    <a:schemeClr val="bg2">
                      <a:lumMod val="50000"/>
                    </a:schemeClr>
                  </a:solidFill>
                  <a:latin typeface="Calibri" panose="020F0502020204030204" pitchFamily="34" charset="0"/>
                </a:rPr>
                <a:t>when </a:t>
              </a:r>
              <a:r>
                <a:rPr lang="en-US" sz="3200" dirty="0">
                  <a:solidFill>
                    <a:schemeClr val="bg2">
                      <a:lumMod val="50000"/>
                    </a:schemeClr>
                  </a:solidFill>
                  <a:latin typeface="Calibri" panose="020F0502020204030204" pitchFamily="34" charset="0"/>
                </a:rPr>
                <a:t>to buy</a:t>
              </a:r>
            </a:p>
          </p:txBody>
        </p:sp>
      </p:grpSp>
      <p:pic>
        <p:nvPicPr>
          <p:cNvPr id="5" name="Picture 4"/>
          <p:cNvPicPr>
            <a:picLocks noChangeAspect="1"/>
          </p:cNvPicPr>
          <p:nvPr/>
        </p:nvPicPr>
        <p:blipFill>
          <a:blip r:embed="rId3"/>
          <a:stretch>
            <a:fillRect/>
          </a:stretch>
        </p:blipFill>
        <p:spPr>
          <a:xfrm>
            <a:off x="7362129" y="2126868"/>
            <a:ext cx="4822528" cy="3035681"/>
          </a:xfrm>
          <a:prstGeom prst="rect">
            <a:avLst/>
          </a:prstGeom>
        </p:spPr>
      </p:pic>
      <p:sp>
        <p:nvSpPr>
          <p:cNvPr id="6" name="Title 5"/>
          <p:cNvSpPr>
            <a:spLocks noGrp="1"/>
          </p:cNvSpPr>
          <p:nvPr>
            <p:ph type="title"/>
          </p:nvPr>
        </p:nvSpPr>
        <p:spPr/>
        <p:txBody>
          <a:bodyPr/>
          <a:lstStyle/>
          <a:p>
            <a:r>
              <a:rPr lang="en-US" dirty="0"/>
              <a:t>Good inventory management</a:t>
            </a:r>
          </a:p>
        </p:txBody>
      </p:sp>
    </p:spTree>
    <p:extLst>
      <p:ext uri="{BB962C8B-B14F-4D97-AF65-F5344CB8AC3E}">
        <p14:creationId xmlns:p14="http://schemas.microsoft.com/office/powerpoint/2010/main" val="174088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3781" y="310729"/>
            <a:ext cx="10972800" cy="1143000"/>
          </a:xfrm>
        </p:spPr>
        <p:txBody>
          <a:bodyPr>
            <a:noAutofit/>
          </a:bodyPr>
          <a:lstStyle/>
          <a:p>
            <a:pPr eaLnBrk="1" hangingPunct="1">
              <a:defRPr/>
            </a:pPr>
            <a:r>
              <a:rPr lang="en-GB" b="1" dirty="0">
                <a:latin typeface="Calibri" pitchFamily="34" charset="0"/>
              </a:rPr>
              <a:t>Estimating </a:t>
            </a:r>
            <a:r>
              <a:rPr lang="en-GB" dirty="0">
                <a:latin typeface="Calibri" pitchFamily="34" charset="0"/>
              </a:rPr>
              <a:t>q</a:t>
            </a:r>
            <a:r>
              <a:rPr lang="en-GB" b="1" dirty="0">
                <a:latin typeface="Calibri" pitchFamily="34" charset="0"/>
              </a:rPr>
              <a:t>uantity of medicine </a:t>
            </a:r>
            <a:r>
              <a:rPr lang="en-GB" dirty="0">
                <a:latin typeface="Calibri" pitchFamily="34" charset="0"/>
              </a:rPr>
              <a:t>r</a:t>
            </a:r>
            <a:r>
              <a:rPr lang="en-GB" b="1" dirty="0">
                <a:latin typeface="Calibri" pitchFamily="34" charset="0"/>
              </a:rPr>
              <a:t>equired</a:t>
            </a:r>
            <a:br>
              <a:rPr lang="en-US" dirty="0"/>
            </a:br>
            <a:endParaRPr lang="en-US" dirty="0"/>
          </a:p>
        </p:txBody>
      </p:sp>
      <p:sp>
        <p:nvSpPr>
          <p:cNvPr id="25603" name="Content Placeholder 2"/>
          <p:cNvSpPr>
            <a:spLocks noGrp="1"/>
          </p:cNvSpPr>
          <p:nvPr>
            <p:ph idx="4294967295"/>
          </p:nvPr>
        </p:nvSpPr>
        <p:spPr>
          <a:xfrm>
            <a:off x="472885" y="1445567"/>
            <a:ext cx="5214938" cy="5106770"/>
          </a:xfrm>
          <a:prstGeom prst="rect">
            <a:avLst/>
          </a:prstGeom>
        </p:spPr>
        <p:txBody>
          <a:bodyPr>
            <a:noAutofit/>
          </a:bodyPr>
          <a:lstStyle/>
          <a:p>
            <a:pPr eaLnBrk="1" hangingPunct="1">
              <a:buFont typeface="Wingdings" charset="2"/>
              <a:buChar char="§"/>
            </a:pPr>
            <a:r>
              <a:rPr lang="en-GB" sz="3200" b="1" dirty="0">
                <a:solidFill>
                  <a:srgbClr val="767171"/>
                </a:solidFill>
                <a:latin typeface="Calibri" pitchFamily="34" charset="0"/>
              </a:rPr>
              <a:t>It is important to correctly estimate the quantity of medicine to be procured in order to avoid </a:t>
            </a:r>
            <a:endParaRPr lang="en-US" sz="3200" b="1" dirty="0">
              <a:solidFill>
                <a:srgbClr val="767171"/>
              </a:solidFill>
              <a:latin typeface="Calibri" pitchFamily="34" charset="0"/>
            </a:endParaRPr>
          </a:p>
          <a:p>
            <a:pPr lvl="1" eaLnBrk="1" hangingPunct="1">
              <a:spcBef>
                <a:spcPts val="1800"/>
              </a:spcBef>
              <a:buFont typeface="Wingdings" charset="2"/>
              <a:buChar char="§"/>
            </a:pPr>
            <a:r>
              <a:rPr lang="en-GB" sz="2800" dirty="0">
                <a:solidFill>
                  <a:srgbClr val="767171"/>
                </a:solidFill>
                <a:latin typeface="Calibri" pitchFamily="34" charset="0"/>
              </a:rPr>
              <a:t>Overstocking which  may lead to expired or  wasted medicines</a:t>
            </a:r>
            <a:endParaRPr lang="en-US" sz="2800" dirty="0">
              <a:solidFill>
                <a:srgbClr val="767171"/>
              </a:solidFill>
              <a:latin typeface="Calibri" pitchFamily="34" charset="0"/>
            </a:endParaRPr>
          </a:p>
          <a:p>
            <a:pPr lvl="1" eaLnBrk="1" hangingPunct="1">
              <a:spcBef>
                <a:spcPts val="1800"/>
              </a:spcBef>
              <a:buFont typeface="Wingdings" charset="2"/>
              <a:buChar char="§"/>
            </a:pPr>
            <a:r>
              <a:rPr lang="en-GB" sz="2800" dirty="0">
                <a:solidFill>
                  <a:srgbClr val="767171"/>
                </a:solidFill>
                <a:latin typeface="Calibri" pitchFamily="34" charset="0"/>
              </a:rPr>
              <a:t>Stock-outs which may  lead to loss of trust,  credibility and  confidence in the outlet by the community</a:t>
            </a:r>
            <a:endParaRPr lang="en-US" sz="2800" dirty="0">
              <a:solidFill>
                <a:srgbClr val="767171"/>
              </a:solidFill>
              <a:latin typeface="Calibri" pitchFamily="34" charset="0"/>
            </a:endParaRPr>
          </a:p>
        </p:txBody>
      </p:sp>
      <p:pic>
        <p:nvPicPr>
          <p:cNvPr id="24580" name="Picture 4"/>
          <p:cNvPicPr>
            <a:picLocks noChangeAspect="1" noChangeArrowheads="1"/>
          </p:cNvPicPr>
          <p:nvPr/>
        </p:nvPicPr>
        <p:blipFill>
          <a:blip r:embed="rId3"/>
          <a:srcRect/>
          <a:stretch>
            <a:fillRect/>
          </a:stretch>
        </p:blipFill>
        <p:spPr bwMode="auto">
          <a:xfrm>
            <a:off x="6304620" y="1978156"/>
            <a:ext cx="5383100" cy="3263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23852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GB" b="1" dirty="0">
                <a:latin typeface="Calibri" pitchFamily="34" charset="0"/>
              </a:rPr>
              <a:t>Estimating </a:t>
            </a:r>
            <a:r>
              <a:rPr lang="en-GB" dirty="0">
                <a:latin typeface="Calibri" pitchFamily="34" charset="0"/>
              </a:rPr>
              <a:t>q</a:t>
            </a:r>
            <a:r>
              <a:rPr lang="en-GB" b="1" dirty="0">
                <a:latin typeface="Calibri" pitchFamily="34" charset="0"/>
              </a:rPr>
              <a:t>uantity of medicines for procurement</a:t>
            </a:r>
            <a:endParaRPr lang="en-US" b="1" dirty="0">
              <a:latin typeface="Calibri" pitchFamily="34" charset="0"/>
            </a:endParaRPr>
          </a:p>
        </p:txBody>
      </p:sp>
      <p:sp>
        <p:nvSpPr>
          <p:cNvPr id="25603" name="Content Placeholder 2"/>
          <p:cNvSpPr>
            <a:spLocks noGrp="1"/>
          </p:cNvSpPr>
          <p:nvPr>
            <p:ph idx="4294967295"/>
          </p:nvPr>
        </p:nvSpPr>
        <p:spPr>
          <a:xfrm>
            <a:off x="406401" y="1691271"/>
            <a:ext cx="9037798" cy="4800600"/>
          </a:xfrm>
          <a:prstGeom prst="rect">
            <a:avLst/>
          </a:prstGeom>
        </p:spPr>
        <p:txBody>
          <a:bodyPr>
            <a:noAutofit/>
          </a:bodyPr>
          <a:lstStyle/>
          <a:p>
            <a:pPr eaLnBrk="1" hangingPunct="1">
              <a:buFont typeface="Wingdings" pitchFamily="2" charset="2"/>
              <a:buNone/>
              <a:defRPr/>
            </a:pPr>
            <a:r>
              <a:rPr lang="en-GB" sz="3200" b="1" dirty="0">
                <a:solidFill>
                  <a:srgbClr val="1A3260"/>
                </a:solidFill>
                <a:latin typeface="Calibri" pitchFamily="34" charset="0"/>
              </a:rPr>
              <a:t>Estimating the quantity to be procured is based on:</a:t>
            </a:r>
          </a:p>
          <a:p>
            <a:pPr marL="688975" indent="-342900" eaLnBrk="1" hangingPunct="1">
              <a:spcAft>
                <a:spcPts val="0"/>
              </a:spcAft>
              <a:buFont typeface="Wingdings" charset="2"/>
              <a:buChar char="§"/>
              <a:defRPr/>
            </a:pPr>
            <a:r>
              <a:rPr lang="en-US" sz="2400" dirty="0">
                <a:solidFill>
                  <a:srgbClr val="767171"/>
                </a:solidFill>
                <a:latin typeface="Calibri" pitchFamily="34" charset="0"/>
              </a:rPr>
              <a:t>How many customers you have</a:t>
            </a:r>
          </a:p>
          <a:p>
            <a:pPr marL="688975" indent="-342900" eaLnBrk="1" hangingPunct="1">
              <a:spcAft>
                <a:spcPts val="0"/>
              </a:spcAft>
              <a:buFont typeface="Wingdings" charset="2"/>
              <a:buChar char="§"/>
              <a:defRPr/>
            </a:pPr>
            <a:r>
              <a:rPr lang="en-GB" sz="2400" dirty="0">
                <a:solidFill>
                  <a:srgbClr val="767171"/>
                </a:solidFill>
                <a:latin typeface="Calibri" pitchFamily="34" charset="0"/>
              </a:rPr>
              <a:t>What diseases that are common in the community</a:t>
            </a:r>
            <a:endParaRPr lang="en-US" sz="2400" dirty="0">
              <a:solidFill>
                <a:srgbClr val="767171"/>
              </a:solidFill>
              <a:latin typeface="Calibri" pitchFamily="34" charset="0"/>
            </a:endParaRPr>
          </a:p>
          <a:p>
            <a:pPr marL="688975" indent="-342900" eaLnBrk="1" hangingPunct="1">
              <a:spcAft>
                <a:spcPts val="0"/>
              </a:spcAft>
              <a:buFont typeface="Wingdings" charset="2"/>
              <a:buChar char="§"/>
              <a:defRPr/>
            </a:pPr>
            <a:r>
              <a:rPr lang="en-GB" sz="2400" dirty="0">
                <a:solidFill>
                  <a:srgbClr val="767171"/>
                </a:solidFill>
                <a:latin typeface="Calibri" pitchFamily="34" charset="0"/>
              </a:rPr>
              <a:t>Seasonal variation in disease (e.g., during rainy season there is increase in diarrhoeal diseases)</a:t>
            </a:r>
            <a:endParaRPr lang="en-US" sz="2400" dirty="0">
              <a:solidFill>
                <a:srgbClr val="767171"/>
              </a:solidFill>
              <a:latin typeface="Calibri" pitchFamily="34" charset="0"/>
            </a:endParaRPr>
          </a:p>
          <a:p>
            <a:pPr marL="688975" indent="-342900" eaLnBrk="1" hangingPunct="1">
              <a:spcAft>
                <a:spcPts val="0"/>
              </a:spcAft>
              <a:buFont typeface="Wingdings" charset="2"/>
              <a:buChar char="§"/>
              <a:defRPr/>
            </a:pPr>
            <a:r>
              <a:rPr lang="en-GB" sz="2400" dirty="0">
                <a:solidFill>
                  <a:srgbClr val="767171"/>
                </a:solidFill>
                <a:latin typeface="Calibri" pitchFamily="34" charset="0"/>
              </a:rPr>
              <a:t>How often and how much you sell of a particular product</a:t>
            </a:r>
            <a:endParaRPr lang="en-US" sz="2400" dirty="0">
              <a:solidFill>
                <a:srgbClr val="767171"/>
              </a:solidFill>
              <a:latin typeface="Calibri" pitchFamily="34" charset="0"/>
            </a:endParaRPr>
          </a:p>
          <a:p>
            <a:pPr marL="688975" indent="-342900" eaLnBrk="1" hangingPunct="1">
              <a:spcAft>
                <a:spcPts val="0"/>
              </a:spcAft>
              <a:buFont typeface="Wingdings" charset="2"/>
              <a:buChar char="§"/>
              <a:defRPr/>
            </a:pPr>
            <a:r>
              <a:rPr lang="en-GB" sz="2400" dirty="0">
                <a:solidFill>
                  <a:srgbClr val="767171"/>
                </a:solidFill>
                <a:latin typeface="Calibri" pitchFamily="34" charset="0"/>
              </a:rPr>
              <a:t>How often you go to your wholesaler to re-stock</a:t>
            </a:r>
            <a:endParaRPr lang="en-US" sz="2400" dirty="0">
              <a:solidFill>
                <a:srgbClr val="767171"/>
              </a:solidFill>
              <a:latin typeface="Calibri" pitchFamily="34" charset="0"/>
            </a:endParaRPr>
          </a:p>
          <a:p>
            <a:pPr marL="688975" indent="-342900" eaLnBrk="1" hangingPunct="1">
              <a:spcAft>
                <a:spcPts val="0"/>
              </a:spcAft>
              <a:buFont typeface="Wingdings" charset="2"/>
              <a:buChar char="§"/>
              <a:defRPr/>
            </a:pPr>
            <a:r>
              <a:rPr lang="en-GB" sz="2400" dirty="0">
                <a:solidFill>
                  <a:srgbClr val="767171"/>
                </a:solidFill>
                <a:latin typeface="Calibri" pitchFamily="34" charset="0"/>
              </a:rPr>
              <a:t>How much space you have in the store for stock</a:t>
            </a:r>
            <a:endParaRPr lang="en-US" sz="2400" dirty="0">
              <a:solidFill>
                <a:srgbClr val="767171"/>
              </a:solidFill>
              <a:latin typeface="Calibri" pitchFamily="34" charset="0"/>
            </a:endParaRPr>
          </a:p>
          <a:p>
            <a:pPr marL="688975" indent="-342900" eaLnBrk="1" hangingPunct="1">
              <a:spcAft>
                <a:spcPts val="0"/>
              </a:spcAft>
              <a:buFont typeface="Wingdings" charset="2"/>
              <a:buChar char="§"/>
              <a:defRPr/>
            </a:pPr>
            <a:r>
              <a:rPr lang="en-US" sz="2400" dirty="0">
                <a:solidFill>
                  <a:srgbClr val="767171"/>
                </a:solidFill>
                <a:latin typeface="Calibri" pitchFamily="34" charset="0"/>
              </a:rPr>
              <a:t>How far it is to the wholesaler</a:t>
            </a:r>
          </a:p>
          <a:p>
            <a:pPr marL="688975" indent="-342900" eaLnBrk="1" hangingPunct="1">
              <a:spcAft>
                <a:spcPts val="0"/>
              </a:spcAft>
              <a:buFont typeface="Wingdings" charset="2"/>
              <a:buChar char="§"/>
              <a:defRPr/>
            </a:pPr>
            <a:r>
              <a:rPr lang="en-GB" sz="2400" dirty="0">
                <a:solidFill>
                  <a:srgbClr val="767171"/>
                </a:solidFill>
                <a:latin typeface="Calibri" pitchFamily="34" charset="0"/>
              </a:rPr>
              <a:t>How much money you have to buy for</a:t>
            </a:r>
            <a:endParaRPr lang="en-US" sz="2400" dirty="0">
              <a:solidFill>
                <a:srgbClr val="767171"/>
              </a:solidFill>
              <a:latin typeface="Calibri" pitchFamily="34" charset="0"/>
            </a:endParaRPr>
          </a:p>
        </p:txBody>
      </p:sp>
      <p:pic>
        <p:nvPicPr>
          <p:cNvPr id="8194" name="Picture 2" descr="http://timesmicrowave.com/images/cms_images/calculator_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1447800"/>
            <a:ext cx="2857500" cy="190500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ounded Rectangle 4"/>
          <p:cNvSpPr/>
          <p:nvPr/>
        </p:nvSpPr>
        <p:spPr>
          <a:xfrm>
            <a:off x="8878528" y="4648201"/>
            <a:ext cx="3242393" cy="2068408"/>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1B2F7F"/>
                </a:solidFill>
                <a:latin typeface="Calibri" panose="020F0502020204030204" pitchFamily="34" charset="0"/>
              </a:rPr>
              <a:t>Use your </a:t>
            </a:r>
          </a:p>
          <a:p>
            <a:pPr algn="ctr"/>
            <a:r>
              <a:rPr lang="en-US" sz="3200" b="1" dirty="0">
                <a:solidFill>
                  <a:srgbClr val="1B2F7F"/>
                </a:solidFill>
                <a:latin typeface="Calibri" panose="020F0502020204030204" pitchFamily="34" charset="0"/>
              </a:rPr>
              <a:t>Sick Child Register!</a:t>
            </a:r>
          </a:p>
        </p:txBody>
      </p:sp>
    </p:spTree>
    <p:extLst>
      <p:ext uri="{BB962C8B-B14F-4D97-AF65-F5344CB8AC3E}">
        <p14:creationId xmlns:p14="http://schemas.microsoft.com/office/powerpoint/2010/main" val="1146543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1"/>
            </p:custDataLst>
            <p:extLst>
              <p:ext uri="{D42A27DB-BD31-4B8C-83A1-F6EECF244321}">
                <p14:modId xmlns:p14="http://schemas.microsoft.com/office/powerpoint/2010/main" val="15223665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Title 4"/>
          <p:cNvSpPr>
            <a:spLocks noGrp="1"/>
          </p:cNvSpPr>
          <p:nvPr>
            <p:ph type="title"/>
          </p:nvPr>
        </p:nvSpPr>
        <p:spPr/>
        <p:txBody>
          <a:bodyPr>
            <a:noAutofit/>
          </a:bodyPr>
          <a:lstStyle/>
          <a:p>
            <a:r>
              <a:rPr lang="en-US" b="1" dirty="0">
                <a:solidFill>
                  <a:prstClr val="white"/>
                </a:solidFill>
                <a:latin typeface="Calibri" panose="020F0502020204030204" pitchFamily="34" charset="0"/>
              </a:rPr>
              <a:t>Training </a:t>
            </a:r>
            <a:r>
              <a:rPr lang="en-US" dirty="0">
                <a:solidFill>
                  <a:prstClr val="white"/>
                </a:solidFill>
                <a:latin typeface="Calibri" panose="020F0502020204030204" pitchFamily="34" charset="0"/>
              </a:rPr>
              <a:t>a</a:t>
            </a:r>
            <a:r>
              <a:rPr lang="en-US" b="1" dirty="0">
                <a:solidFill>
                  <a:prstClr val="white"/>
                </a:solidFill>
                <a:latin typeface="Calibri" panose="020F0502020204030204" pitchFamily="34" charset="0"/>
              </a:rPr>
              <a:t>genda </a:t>
            </a:r>
            <a:r>
              <a:rPr lang="en-US" dirty="0">
                <a:solidFill>
                  <a:prstClr val="white"/>
                </a:solidFill>
                <a:latin typeface="Calibri" panose="020F0502020204030204" pitchFamily="34" charset="0"/>
              </a:rPr>
              <a:t>r</a:t>
            </a:r>
            <a:r>
              <a:rPr lang="en-US" b="1" dirty="0">
                <a:solidFill>
                  <a:prstClr val="white"/>
                </a:solidFill>
                <a:latin typeface="Calibri" panose="020F0502020204030204" pitchFamily="34" charset="0"/>
              </a:rPr>
              <a:t>eview</a:t>
            </a:r>
            <a:endParaRPr lang="en-US" b="1" dirty="0">
              <a:latin typeface="Calibri" panose="020F0502020204030204" pitchFamily="34" charset="0"/>
            </a:endParaRPr>
          </a:p>
        </p:txBody>
      </p:sp>
      <p:graphicFrame>
        <p:nvGraphicFramePr>
          <p:cNvPr id="3" name="Content Placeholder 2"/>
          <p:cNvGraphicFramePr>
            <a:graphicFrameLocks noGrp="1"/>
          </p:cNvGraphicFramePr>
          <p:nvPr>
            <p:ph idx="4294967295"/>
            <p:extLst>
              <p:ext uri="{D42A27DB-BD31-4B8C-83A1-F6EECF244321}">
                <p14:modId xmlns:p14="http://schemas.microsoft.com/office/powerpoint/2010/main" val="1779170053"/>
              </p:ext>
            </p:extLst>
          </p:nvPr>
        </p:nvGraphicFramePr>
        <p:xfrm>
          <a:off x="439393" y="1276177"/>
          <a:ext cx="3465290" cy="3596652"/>
        </p:xfrm>
        <a:graphic>
          <a:graphicData uri="http://schemas.openxmlformats.org/drawingml/2006/table">
            <a:tbl>
              <a:tblPr firstRow="1" bandRow="1">
                <a:tableStyleId>{93296810-A885-4BE3-A3E7-6D5BEEA58F35}</a:tableStyleId>
              </a:tblPr>
              <a:tblGrid>
                <a:gridCol w="3465290">
                  <a:extLst>
                    <a:ext uri="{9D8B030D-6E8A-4147-A177-3AD203B41FA5}">
                      <a16:colId xmlns:a16="http://schemas.microsoft.com/office/drawing/2014/main" val="20000"/>
                    </a:ext>
                  </a:extLst>
                </a:gridCol>
              </a:tblGrid>
              <a:tr h="369649">
                <a:tc>
                  <a:txBody>
                    <a:bodyPr/>
                    <a:lstStyle/>
                    <a:p>
                      <a:pPr algn="ctr"/>
                      <a:r>
                        <a:rPr lang="en-US" sz="2000" dirty="0"/>
                        <a:t>DAY 4</a:t>
                      </a:r>
                      <a:endParaRPr lang="en-US" sz="2000" b="1" dirty="0">
                        <a:latin typeface="Calibri" panose="020F0502020204030204" pitchFamily="34" charset="0"/>
                      </a:endParaRPr>
                    </a:p>
                  </a:txBody>
                  <a:tcPr marL="125255" marR="125255" marT="45721" marB="45721"/>
                </a:tc>
                <a:extLst>
                  <a:ext uri="{0D108BD9-81ED-4DB2-BD59-A6C34878D82A}">
                    <a16:rowId xmlns:a16="http://schemas.microsoft.com/office/drawing/2014/main" val="10000"/>
                  </a:ext>
                </a:extLst>
              </a:tr>
              <a:tr h="369650">
                <a:tc>
                  <a:txBody>
                    <a:bodyPr/>
                    <a:lstStyle/>
                    <a:p>
                      <a:r>
                        <a:rPr lang="en-US" sz="1800" b="0" baseline="0" dirty="0">
                          <a:solidFill>
                            <a:schemeClr val="dk1"/>
                          </a:solidFill>
                          <a:latin typeface="+mn-lt"/>
                        </a:rPr>
                        <a:t>Feedback and Getting Started</a:t>
                      </a:r>
                    </a:p>
                    <a:p>
                      <a:endParaRPr lang="en-US" sz="1800" b="1" dirty="0">
                        <a:solidFill>
                          <a:schemeClr val="tx2"/>
                        </a:solidFill>
                        <a:latin typeface="Calibri" panose="020F0502020204030204" pitchFamily="34" charset="0"/>
                      </a:endParaRPr>
                    </a:p>
                  </a:txBody>
                  <a:tcPr marL="125255" marR="125255" marT="45721" marB="45721"/>
                </a:tc>
                <a:extLst>
                  <a:ext uri="{0D108BD9-81ED-4DB2-BD59-A6C34878D82A}">
                    <a16:rowId xmlns:a16="http://schemas.microsoft.com/office/drawing/2014/main" val="10001"/>
                  </a:ext>
                </a:extLst>
              </a:tr>
              <a:tr h="312781">
                <a:tc>
                  <a:txBody>
                    <a:bodyPr/>
                    <a:lstStyle/>
                    <a:p>
                      <a:r>
                        <a:rPr lang="en-US" sz="1800" dirty="0"/>
                        <a:t>Pneumonia Overview</a:t>
                      </a:r>
                      <a:endParaRPr lang="en-US" sz="1800" b="1" dirty="0">
                        <a:solidFill>
                          <a:schemeClr val="tx2"/>
                        </a:solidFill>
                        <a:latin typeface="Calibri" panose="020F0502020204030204" pitchFamily="34" charset="0"/>
                      </a:endParaRPr>
                    </a:p>
                    <a:p>
                      <a:endParaRPr lang="en-US" sz="1800" b="1" dirty="0">
                        <a:solidFill>
                          <a:schemeClr val="tx2"/>
                        </a:solidFill>
                        <a:latin typeface="Calibri" panose="020F0502020204030204" pitchFamily="34" charset="0"/>
                      </a:endParaRPr>
                    </a:p>
                  </a:txBody>
                  <a:tcPr marL="125255" marR="125255" marT="45721" marB="45721"/>
                </a:tc>
                <a:extLst>
                  <a:ext uri="{0D108BD9-81ED-4DB2-BD59-A6C34878D82A}">
                    <a16:rowId xmlns:a16="http://schemas.microsoft.com/office/drawing/2014/main" val="10002"/>
                  </a:ext>
                </a:extLst>
              </a:tr>
              <a:tr h="369650">
                <a:tc>
                  <a:txBody>
                    <a:bodyPr/>
                    <a:lstStyle/>
                    <a:p>
                      <a:r>
                        <a:rPr lang="en-US" sz="1800" dirty="0"/>
                        <a:t>Assessing for Pneumonia</a:t>
                      </a:r>
                    </a:p>
                    <a:p>
                      <a:endParaRPr lang="en-US" sz="1800" b="1" dirty="0">
                        <a:solidFill>
                          <a:schemeClr val="tx2"/>
                        </a:solidFill>
                        <a:latin typeface="Calibri" panose="020F0502020204030204" pitchFamily="34" charset="0"/>
                      </a:endParaRPr>
                    </a:p>
                  </a:txBody>
                  <a:tcPr marL="125255" marR="125255" marT="45721" marB="45721"/>
                </a:tc>
                <a:extLst>
                  <a:ext uri="{0D108BD9-81ED-4DB2-BD59-A6C34878D82A}">
                    <a16:rowId xmlns:a16="http://schemas.microsoft.com/office/drawing/2014/main" val="10003"/>
                  </a:ext>
                </a:extLst>
              </a:tr>
              <a:tr h="369650">
                <a:tc>
                  <a:txBody>
                    <a:bodyPr/>
                    <a:lstStyle/>
                    <a:p>
                      <a:r>
                        <a:rPr lang="en-US" sz="1800" b="0" dirty="0">
                          <a:solidFill>
                            <a:schemeClr val="dk1"/>
                          </a:solidFill>
                          <a:latin typeface="+mn-lt"/>
                        </a:rPr>
                        <a:t>Treating Cough and Pneumonia</a:t>
                      </a:r>
                    </a:p>
                    <a:p>
                      <a:endParaRPr lang="en-US" sz="1800" b="1" dirty="0">
                        <a:solidFill>
                          <a:schemeClr val="tx2"/>
                        </a:solidFill>
                        <a:latin typeface="Calibri" panose="020F0502020204030204" pitchFamily="34" charset="0"/>
                      </a:endParaRPr>
                    </a:p>
                  </a:txBody>
                  <a:tcPr marL="125255" marR="125255" marT="45721" marB="45721"/>
                </a:tc>
                <a:extLst>
                  <a:ext uri="{0D108BD9-81ED-4DB2-BD59-A6C34878D82A}">
                    <a16:rowId xmlns:a16="http://schemas.microsoft.com/office/drawing/2014/main" val="10004"/>
                  </a:ext>
                </a:extLst>
              </a:tr>
              <a:tr h="369650">
                <a:tc>
                  <a:txBody>
                    <a:bodyPr/>
                    <a:lstStyle/>
                    <a:p>
                      <a:r>
                        <a:rPr lang="en-US" sz="1800" dirty="0"/>
                        <a:t>End</a:t>
                      </a:r>
                      <a:r>
                        <a:rPr lang="en-US" sz="1800" baseline="0" dirty="0"/>
                        <a:t> of the Day Activities</a:t>
                      </a:r>
                    </a:p>
                    <a:p>
                      <a:endParaRPr lang="en-US" sz="1800" b="1" dirty="0">
                        <a:solidFill>
                          <a:schemeClr val="tx2"/>
                        </a:solidFill>
                        <a:latin typeface="Calibri" panose="020F0502020204030204" pitchFamily="34" charset="0"/>
                      </a:endParaRPr>
                    </a:p>
                  </a:txBody>
                  <a:tcPr marL="125255" marR="125255" marT="45721" marB="45721"/>
                </a:tc>
                <a:extLst>
                  <a:ext uri="{0D108BD9-81ED-4DB2-BD59-A6C34878D82A}">
                    <a16:rowId xmlns:a16="http://schemas.microsoft.com/office/drawing/2014/main" val="10005"/>
                  </a:ext>
                </a:extLst>
              </a:tr>
            </a:tbl>
          </a:graphicData>
        </a:graphic>
      </p:graphicFrame>
      <p:graphicFrame>
        <p:nvGraphicFramePr>
          <p:cNvPr id="7" name="Content Placeholder 2"/>
          <p:cNvGraphicFramePr>
            <a:graphicFrameLocks/>
          </p:cNvGraphicFramePr>
          <p:nvPr>
            <p:extLst>
              <p:ext uri="{D42A27DB-BD31-4B8C-83A1-F6EECF244321}">
                <p14:modId xmlns:p14="http://schemas.microsoft.com/office/powerpoint/2010/main" val="248556729"/>
              </p:ext>
            </p:extLst>
          </p:nvPr>
        </p:nvGraphicFramePr>
        <p:xfrm>
          <a:off x="4307321" y="1266457"/>
          <a:ext cx="3465290" cy="3596652"/>
        </p:xfrm>
        <a:graphic>
          <a:graphicData uri="http://schemas.openxmlformats.org/drawingml/2006/table">
            <a:tbl>
              <a:tblPr firstRow="1" bandRow="1">
                <a:tableStyleId>{93296810-A885-4BE3-A3E7-6D5BEEA58F35}</a:tableStyleId>
              </a:tblPr>
              <a:tblGrid>
                <a:gridCol w="3465290">
                  <a:extLst>
                    <a:ext uri="{9D8B030D-6E8A-4147-A177-3AD203B41FA5}">
                      <a16:colId xmlns:a16="http://schemas.microsoft.com/office/drawing/2014/main" val="20000"/>
                    </a:ext>
                  </a:extLst>
                </a:gridCol>
              </a:tblGrid>
              <a:tr h="369649">
                <a:tc>
                  <a:txBody>
                    <a:bodyPr/>
                    <a:lstStyle/>
                    <a:p>
                      <a:pPr algn="ctr"/>
                      <a:r>
                        <a:rPr lang="en-US" sz="2000" dirty="0"/>
                        <a:t>DAY 5</a:t>
                      </a:r>
                      <a:endParaRPr lang="en-US" sz="2000" b="1" dirty="0">
                        <a:latin typeface="Calibri" panose="020F0502020204030204" pitchFamily="34" charset="0"/>
                      </a:endParaRPr>
                    </a:p>
                  </a:txBody>
                  <a:tcPr marL="125255" marR="125255" marT="45721" marB="45721"/>
                </a:tc>
                <a:extLst>
                  <a:ext uri="{0D108BD9-81ED-4DB2-BD59-A6C34878D82A}">
                    <a16:rowId xmlns:a16="http://schemas.microsoft.com/office/drawing/2014/main" val="10000"/>
                  </a:ext>
                </a:extLst>
              </a:tr>
              <a:tr h="31278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mn-lt"/>
                        </a:rPr>
                        <a:t>Dispensing Practices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chemeClr val="tx1"/>
                        </a:solidFill>
                        <a:effectLst/>
                        <a:uLnTx/>
                        <a:uFillTx/>
                        <a:latin typeface="+mn-lt"/>
                        <a:ea typeface="+mn-ea"/>
                        <a:cs typeface="+mn-cs"/>
                      </a:endParaRPr>
                    </a:p>
                  </a:txBody>
                  <a:tcPr marL="125255" marR="125255" marT="45721" marB="45721"/>
                </a:tc>
                <a:extLst>
                  <a:ext uri="{0D108BD9-81ED-4DB2-BD59-A6C34878D82A}">
                    <a16:rowId xmlns:a16="http://schemas.microsoft.com/office/drawing/2014/main" val="10001"/>
                  </a:ext>
                </a:extLst>
              </a:tr>
              <a:tr h="36965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chemeClr val="tx1"/>
                          </a:solidFill>
                          <a:effectLst/>
                          <a:uLnTx/>
                          <a:uFillTx/>
                          <a:latin typeface="+mn-lt"/>
                          <a:ea typeface="+mn-ea"/>
                          <a:cs typeface="+mn-cs"/>
                        </a:rPr>
                        <a:t>Pharmacovigilance</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a:txBody>
                  <a:tcPr marL="125255" marR="125255" marT="45721" marB="45721"/>
                </a:tc>
                <a:extLst>
                  <a:ext uri="{0D108BD9-81ED-4DB2-BD59-A6C34878D82A}">
                    <a16:rowId xmlns:a16="http://schemas.microsoft.com/office/drawing/2014/main" val="10002"/>
                  </a:ext>
                </a:extLst>
              </a:tr>
              <a:tr h="3880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latin typeface="+mn-lt"/>
                        </a:rPr>
                        <a:t>Inventory Management Practices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latin typeface="+mn-lt"/>
                      </a:endParaRPr>
                    </a:p>
                  </a:txBody>
                  <a:tcPr marL="125255" marR="125255" marT="45721" marB="45721"/>
                </a:tc>
                <a:extLst>
                  <a:ext uri="{0D108BD9-81ED-4DB2-BD59-A6C34878D82A}">
                    <a16:rowId xmlns:a16="http://schemas.microsoft.com/office/drawing/2014/main" val="10003"/>
                  </a:ext>
                </a:extLst>
              </a:tr>
              <a:tr h="337496">
                <a:tc>
                  <a:txBody>
                    <a:bodyPr/>
                    <a:lstStyle/>
                    <a:p>
                      <a:r>
                        <a:rPr lang="en-US" sz="1800" dirty="0">
                          <a:latin typeface="+mn-lt"/>
                        </a:rPr>
                        <a:t>Ways to Increase Your</a:t>
                      </a:r>
                      <a:r>
                        <a:rPr lang="en-US" sz="1800" baseline="0" dirty="0">
                          <a:latin typeface="+mn-lt"/>
                        </a:rPr>
                        <a:t> Earnings</a:t>
                      </a:r>
                    </a:p>
                    <a:p>
                      <a:endParaRPr lang="en-US" sz="1800" b="1" dirty="0">
                        <a:solidFill>
                          <a:schemeClr val="tx1"/>
                        </a:solidFill>
                        <a:latin typeface="+mn-lt"/>
                      </a:endParaRPr>
                    </a:p>
                  </a:txBody>
                  <a:tcPr marL="125255" marR="125255" marT="45721" marB="45721"/>
                </a:tc>
                <a:extLst>
                  <a:ext uri="{0D108BD9-81ED-4DB2-BD59-A6C34878D82A}">
                    <a16:rowId xmlns:a16="http://schemas.microsoft.com/office/drawing/2014/main" val="10004"/>
                  </a:ext>
                </a:extLst>
              </a:tr>
              <a:tr h="312781">
                <a:tc>
                  <a:txBody>
                    <a:bodyPr/>
                    <a:lstStyle/>
                    <a:p>
                      <a:r>
                        <a:rPr lang="en-US" sz="1800" b="0" dirty="0">
                          <a:solidFill>
                            <a:schemeClr val="tx1"/>
                          </a:solidFill>
                          <a:latin typeface="+mn-lt"/>
                        </a:rPr>
                        <a:t>Communicating with customers</a:t>
                      </a:r>
                    </a:p>
                    <a:p>
                      <a:endParaRPr lang="en-US" sz="1800" b="0" dirty="0">
                        <a:solidFill>
                          <a:schemeClr val="tx1"/>
                        </a:solidFill>
                        <a:latin typeface="+mn-lt"/>
                      </a:endParaRPr>
                    </a:p>
                  </a:txBody>
                  <a:tcPr marL="125255" marR="125255" marT="45721" marB="45721"/>
                </a:tc>
                <a:extLst>
                  <a:ext uri="{0D108BD9-81ED-4DB2-BD59-A6C34878D82A}">
                    <a16:rowId xmlns:a16="http://schemas.microsoft.com/office/drawing/2014/main" val="10005"/>
                  </a:ext>
                </a:extLst>
              </a:tr>
            </a:tbl>
          </a:graphicData>
        </a:graphic>
      </p:graphicFrame>
      <p:graphicFrame>
        <p:nvGraphicFramePr>
          <p:cNvPr id="9" name="Content Placeholder 2"/>
          <p:cNvGraphicFramePr>
            <a:graphicFrameLocks/>
          </p:cNvGraphicFramePr>
          <p:nvPr>
            <p:extLst>
              <p:ext uri="{D42A27DB-BD31-4B8C-83A1-F6EECF244321}">
                <p14:modId xmlns:p14="http://schemas.microsoft.com/office/powerpoint/2010/main" val="1844891616"/>
              </p:ext>
            </p:extLst>
          </p:nvPr>
        </p:nvGraphicFramePr>
        <p:xfrm>
          <a:off x="8130938" y="1266458"/>
          <a:ext cx="3465290" cy="2956570"/>
        </p:xfrm>
        <a:graphic>
          <a:graphicData uri="http://schemas.openxmlformats.org/drawingml/2006/table">
            <a:tbl>
              <a:tblPr firstRow="1" bandRow="1">
                <a:tableStyleId>{93296810-A885-4BE3-A3E7-6D5BEEA58F35}</a:tableStyleId>
              </a:tblPr>
              <a:tblGrid>
                <a:gridCol w="3465290">
                  <a:extLst>
                    <a:ext uri="{9D8B030D-6E8A-4147-A177-3AD203B41FA5}">
                      <a16:colId xmlns:a16="http://schemas.microsoft.com/office/drawing/2014/main" val="20000"/>
                    </a:ext>
                  </a:extLst>
                </a:gridCol>
              </a:tblGrid>
              <a:tr h="369649">
                <a:tc>
                  <a:txBody>
                    <a:bodyPr/>
                    <a:lstStyle/>
                    <a:p>
                      <a:pPr algn="ctr"/>
                      <a:r>
                        <a:rPr lang="en-US" sz="2000" dirty="0"/>
                        <a:t>DAY 6</a:t>
                      </a:r>
                      <a:endParaRPr lang="en-US" sz="2000" b="1" dirty="0">
                        <a:latin typeface="Calibri" panose="020F0502020204030204" pitchFamily="34" charset="0"/>
                      </a:endParaRPr>
                    </a:p>
                  </a:txBody>
                  <a:tcPr marL="125255" marR="125255" marT="45721" marB="45721"/>
                </a:tc>
                <a:extLst>
                  <a:ext uri="{0D108BD9-81ED-4DB2-BD59-A6C34878D82A}">
                    <a16:rowId xmlns:a16="http://schemas.microsoft.com/office/drawing/2014/main" val="10000"/>
                  </a:ext>
                </a:extLst>
              </a:tr>
              <a:tr h="369650">
                <a:tc>
                  <a:txBody>
                    <a:bodyPr/>
                    <a:lstStyle/>
                    <a:p>
                      <a:r>
                        <a:rPr lang="en-US" sz="1800" dirty="0"/>
                        <a:t>Review Day 5</a:t>
                      </a:r>
                    </a:p>
                    <a:p>
                      <a:endParaRPr lang="en-US" sz="1800" b="1" dirty="0">
                        <a:solidFill>
                          <a:schemeClr val="tx1"/>
                        </a:solidFill>
                        <a:latin typeface="Calibri" panose="020F0502020204030204" pitchFamily="34" charset="0"/>
                      </a:endParaRPr>
                    </a:p>
                  </a:txBody>
                  <a:tcPr marL="125255" marR="125255" marT="45721" marB="45721"/>
                </a:tc>
                <a:extLst>
                  <a:ext uri="{0D108BD9-81ED-4DB2-BD59-A6C34878D82A}">
                    <a16:rowId xmlns:a16="http://schemas.microsoft.com/office/drawing/2014/main" val="10001"/>
                  </a:ext>
                </a:extLst>
              </a:tr>
              <a:tr h="31278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t>Health Center Visit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800" b="1" dirty="0">
                        <a:solidFill>
                          <a:schemeClr val="tx1"/>
                        </a:solidFill>
                        <a:latin typeface="Calibri" panose="020F0502020204030204" pitchFamily="34" charset="0"/>
                      </a:endParaRPr>
                    </a:p>
                  </a:txBody>
                  <a:tcPr marL="125255" marR="125255" marT="45721" marB="45721"/>
                </a:tc>
                <a:extLst>
                  <a:ext uri="{0D108BD9-81ED-4DB2-BD59-A6C34878D82A}">
                    <a16:rowId xmlns:a16="http://schemas.microsoft.com/office/drawing/2014/main" val="10002"/>
                  </a:ext>
                </a:extLst>
              </a:tr>
              <a:tr h="3696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a:effectLst/>
                        </a:rPr>
                        <a:t>Job Aids, Tools and Mentor Support Review</a:t>
                      </a:r>
                      <a:endParaRPr lang="en-US" sz="1800" b="1" dirty="0">
                        <a:solidFill>
                          <a:schemeClr val="tx1"/>
                        </a:solidFill>
                        <a:latin typeface="Calibri" panose="020F0502020204030204" pitchFamily="34" charset="0"/>
                      </a:endParaRPr>
                    </a:p>
                  </a:txBody>
                  <a:tcPr marL="125255" marR="125255" marT="45721" marB="45721"/>
                </a:tc>
                <a:extLst>
                  <a:ext uri="{0D108BD9-81ED-4DB2-BD59-A6C34878D82A}">
                    <a16:rowId xmlns:a16="http://schemas.microsoft.com/office/drawing/2014/main" val="10003"/>
                  </a:ext>
                </a:extLst>
              </a:tr>
              <a:tr h="36965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rPr>
                        <a:t>Wrap-up and Next Steps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a:txBody>
                  <a:tcPr marL="125255" marR="125255" marT="45721" marB="45721"/>
                </a:tc>
                <a:extLst>
                  <a:ext uri="{0D108BD9-81ED-4DB2-BD59-A6C34878D82A}">
                    <a16:rowId xmlns:a16="http://schemas.microsoft.com/office/drawing/2014/main" val="10004"/>
                  </a:ext>
                </a:extLst>
              </a:tr>
            </a:tbl>
          </a:graphicData>
        </a:graphic>
      </p:graphicFrame>
      <p:sp>
        <p:nvSpPr>
          <p:cNvPr id="2" name="Rectangle 1"/>
          <p:cNvSpPr/>
          <p:nvPr/>
        </p:nvSpPr>
        <p:spPr>
          <a:xfrm>
            <a:off x="4312444" y="1292580"/>
            <a:ext cx="3478439" cy="3618087"/>
          </a:xfrm>
          <a:prstGeom prst="rect">
            <a:avLst/>
          </a:prstGeom>
          <a:noFill/>
          <a:ln w="5715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Tree>
    <p:extLst>
      <p:ext uri="{BB962C8B-B14F-4D97-AF65-F5344CB8AC3E}">
        <p14:creationId xmlns:p14="http://schemas.microsoft.com/office/powerpoint/2010/main" val="1872745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033" y="2047062"/>
            <a:ext cx="2480166" cy="646331"/>
          </a:xfrm>
          <a:prstGeom prst="rect">
            <a:avLst/>
          </a:prstGeom>
        </p:spPr>
        <p:txBody>
          <a:bodyPr wrap="none">
            <a:spAutoFit/>
          </a:bodyPr>
          <a:lstStyle/>
          <a:p>
            <a:r>
              <a:rPr lang="en-US" sz="3600" b="1" dirty="0">
                <a:solidFill>
                  <a:srgbClr val="002060"/>
                </a:solidFill>
                <a:latin typeface="Calibri-Bold"/>
              </a:rPr>
              <a:t>2. Receiving</a:t>
            </a:r>
            <a:endParaRPr lang="en-US" sz="3600" dirty="0">
              <a:solidFill>
                <a:srgbClr val="002060"/>
              </a:solidFill>
            </a:endParaRPr>
          </a:p>
        </p:txBody>
      </p:sp>
      <p:sp>
        <p:nvSpPr>
          <p:cNvPr id="5" name="Rectangle 4"/>
          <p:cNvSpPr/>
          <p:nvPr/>
        </p:nvSpPr>
        <p:spPr>
          <a:xfrm>
            <a:off x="327001" y="2834486"/>
            <a:ext cx="6390562" cy="2062103"/>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Inspect goods for quantity and quality</a:t>
            </a:r>
          </a:p>
          <a:p>
            <a:pPr marL="457200" indent="-457200">
              <a:buFont typeface="Wingdings" charset="2"/>
              <a:buChar char="§"/>
            </a:pPr>
            <a:r>
              <a:rPr lang="en-US" sz="3200" b="1" dirty="0">
                <a:solidFill>
                  <a:srgbClr val="767171"/>
                </a:solidFill>
                <a:latin typeface="Calibri" panose="020F0502020204030204" pitchFamily="34" charset="0"/>
              </a:rPr>
              <a:t>Sign delivery notes</a:t>
            </a:r>
          </a:p>
          <a:p>
            <a:pPr marL="457200" indent="-457200">
              <a:buFont typeface="Wingdings" charset="2"/>
              <a:buChar char="§"/>
            </a:pPr>
            <a:r>
              <a:rPr lang="en-US" sz="3200" b="1" dirty="0">
                <a:solidFill>
                  <a:srgbClr val="767171"/>
                </a:solidFill>
                <a:latin typeface="Calibri" panose="020F0502020204030204" pitchFamily="34" charset="0"/>
              </a:rPr>
              <a:t>Enter received items in stock card</a:t>
            </a:r>
            <a:endParaRPr lang="en-US" sz="3200" b="1" dirty="0">
              <a:solidFill>
                <a:srgbClr val="767171"/>
              </a:solidFill>
            </a:endParaRPr>
          </a:p>
        </p:txBody>
      </p:sp>
      <p:pic>
        <p:nvPicPr>
          <p:cNvPr id="6" name="Picture 5"/>
          <p:cNvPicPr>
            <a:picLocks noChangeAspect="1"/>
          </p:cNvPicPr>
          <p:nvPr/>
        </p:nvPicPr>
        <p:blipFill>
          <a:blip r:embed="rId3"/>
          <a:stretch>
            <a:fillRect/>
          </a:stretch>
        </p:blipFill>
        <p:spPr>
          <a:xfrm>
            <a:off x="6566938" y="1910494"/>
            <a:ext cx="5638902" cy="3175856"/>
          </a:xfrm>
          <a:prstGeom prst="rect">
            <a:avLst/>
          </a:prstGeom>
        </p:spPr>
      </p:pic>
      <p:sp>
        <p:nvSpPr>
          <p:cNvPr id="2" name="Title 1"/>
          <p:cNvSpPr>
            <a:spLocks noGrp="1"/>
          </p:cNvSpPr>
          <p:nvPr>
            <p:ph type="title"/>
          </p:nvPr>
        </p:nvSpPr>
        <p:spPr/>
        <p:txBody>
          <a:bodyPr/>
          <a:lstStyle/>
          <a:p>
            <a:r>
              <a:rPr lang="en-US" dirty="0"/>
              <a:t>Good inventory management practices</a:t>
            </a:r>
          </a:p>
        </p:txBody>
      </p:sp>
    </p:spTree>
    <p:extLst>
      <p:ext uri="{BB962C8B-B14F-4D97-AF65-F5344CB8AC3E}">
        <p14:creationId xmlns:p14="http://schemas.microsoft.com/office/powerpoint/2010/main" val="35325329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0729" y="2089931"/>
            <a:ext cx="2985520" cy="646331"/>
          </a:xfrm>
          <a:prstGeom prst="rect">
            <a:avLst/>
          </a:prstGeom>
        </p:spPr>
        <p:txBody>
          <a:bodyPr wrap="square">
            <a:spAutoFit/>
          </a:bodyPr>
          <a:lstStyle/>
          <a:p>
            <a:r>
              <a:rPr lang="en-US" sz="3600" b="1" dirty="0">
                <a:solidFill>
                  <a:srgbClr val="002060"/>
                </a:solidFill>
                <a:latin typeface="Calibri-Bold"/>
              </a:rPr>
              <a:t>3. Storing</a:t>
            </a:r>
            <a:endParaRPr lang="en-US" sz="3600" dirty="0">
              <a:solidFill>
                <a:srgbClr val="002060"/>
              </a:solidFill>
            </a:endParaRPr>
          </a:p>
        </p:txBody>
      </p:sp>
      <p:sp>
        <p:nvSpPr>
          <p:cNvPr id="5" name="Rectangle 4"/>
          <p:cNvSpPr/>
          <p:nvPr/>
        </p:nvSpPr>
        <p:spPr>
          <a:xfrm>
            <a:off x="995156" y="2725461"/>
            <a:ext cx="9050931" cy="2062103"/>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Ensure appropriate storage</a:t>
            </a:r>
          </a:p>
          <a:p>
            <a:pPr marL="457200" indent="-457200">
              <a:buFont typeface="Wingdings" charset="2"/>
              <a:buChar char="§"/>
            </a:pPr>
            <a:r>
              <a:rPr lang="en-US" sz="3200" b="1" dirty="0">
                <a:solidFill>
                  <a:srgbClr val="767171"/>
                </a:solidFill>
                <a:latin typeface="Calibri" panose="020F0502020204030204" pitchFamily="34" charset="0"/>
              </a:rPr>
              <a:t>Maintain updated stock cards and track expiry dates</a:t>
            </a:r>
          </a:p>
          <a:p>
            <a:pPr marL="457200" indent="-457200">
              <a:buFont typeface="Wingdings" charset="2"/>
              <a:buChar char="§"/>
            </a:pPr>
            <a:r>
              <a:rPr lang="en-US" sz="3200" b="1" dirty="0">
                <a:solidFill>
                  <a:srgbClr val="767171"/>
                </a:solidFill>
                <a:latin typeface="Calibri" panose="020F0502020204030204" pitchFamily="34" charset="0"/>
              </a:rPr>
              <a:t>Secure storage areas</a:t>
            </a:r>
            <a:endParaRPr lang="en-US" sz="3200" b="1" dirty="0">
              <a:solidFill>
                <a:srgbClr val="767171"/>
              </a:solidFill>
            </a:endParaRPr>
          </a:p>
        </p:txBody>
      </p:sp>
      <p:sp>
        <p:nvSpPr>
          <p:cNvPr id="2" name="Title 1"/>
          <p:cNvSpPr>
            <a:spLocks noGrp="1"/>
          </p:cNvSpPr>
          <p:nvPr>
            <p:ph type="title"/>
          </p:nvPr>
        </p:nvSpPr>
        <p:spPr/>
        <p:txBody>
          <a:bodyPr/>
          <a:lstStyle/>
          <a:p>
            <a:r>
              <a:rPr lang="en-US" dirty="0"/>
              <a:t>Good inventory management practices</a:t>
            </a:r>
          </a:p>
        </p:txBody>
      </p:sp>
    </p:spTree>
    <p:extLst>
      <p:ext uri="{BB962C8B-B14F-4D97-AF65-F5344CB8AC3E}">
        <p14:creationId xmlns:p14="http://schemas.microsoft.com/office/powerpoint/2010/main" val="18320706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Good or bad storing conditions?</a:t>
            </a:r>
          </a:p>
        </p:txBody>
      </p:sp>
      <p:pic>
        <p:nvPicPr>
          <p:cNvPr id="6" name="Picture 5"/>
          <p:cNvPicPr>
            <a:picLocks noChangeAspect="1"/>
          </p:cNvPicPr>
          <p:nvPr/>
        </p:nvPicPr>
        <p:blipFill>
          <a:blip r:embed="rId3"/>
          <a:stretch>
            <a:fillRect/>
          </a:stretch>
        </p:blipFill>
        <p:spPr>
          <a:xfrm>
            <a:off x="2227238" y="1385337"/>
            <a:ext cx="7507312" cy="5449203"/>
          </a:xfrm>
          <a:prstGeom prst="rect">
            <a:avLst/>
          </a:prstGeom>
        </p:spPr>
      </p:pic>
    </p:spTree>
    <p:extLst>
      <p:ext uri="{BB962C8B-B14F-4D97-AF65-F5344CB8AC3E}">
        <p14:creationId xmlns:p14="http://schemas.microsoft.com/office/powerpoint/2010/main" val="9074272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Good or bad storing conditions?</a:t>
            </a:r>
          </a:p>
        </p:txBody>
      </p:sp>
      <p:pic>
        <p:nvPicPr>
          <p:cNvPr id="4" name="Picture 3"/>
          <p:cNvPicPr>
            <a:picLocks noChangeAspect="1"/>
          </p:cNvPicPr>
          <p:nvPr/>
        </p:nvPicPr>
        <p:blipFill>
          <a:blip r:embed="rId3"/>
          <a:stretch>
            <a:fillRect/>
          </a:stretch>
        </p:blipFill>
        <p:spPr>
          <a:xfrm>
            <a:off x="2198925" y="1360481"/>
            <a:ext cx="7478475" cy="5401227"/>
          </a:xfrm>
          <a:prstGeom prst="rect">
            <a:avLst/>
          </a:prstGeom>
        </p:spPr>
      </p:pic>
    </p:spTree>
    <p:extLst>
      <p:ext uri="{BB962C8B-B14F-4D97-AF65-F5344CB8AC3E}">
        <p14:creationId xmlns:p14="http://schemas.microsoft.com/office/powerpoint/2010/main" val="2561785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4533" y="2213776"/>
            <a:ext cx="3775393" cy="646331"/>
          </a:xfrm>
          <a:prstGeom prst="rect">
            <a:avLst/>
          </a:prstGeom>
        </p:spPr>
        <p:txBody>
          <a:bodyPr wrap="none">
            <a:spAutoFit/>
          </a:bodyPr>
          <a:lstStyle/>
          <a:p>
            <a:r>
              <a:rPr lang="en-US" sz="3600" b="1" dirty="0">
                <a:solidFill>
                  <a:srgbClr val="002060"/>
                </a:solidFill>
                <a:latin typeface="Calibri-Bold"/>
              </a:rPr>
              <a:t> Ensure security</a:t>
            </a:r>
            <a:endParaRPr lang="en-US" sz="3600" dirty="0">
              <a:solidFill>
                <a:srgbClr val="002060"/>
              </a:solidFill>
            </a:endParaRPr>
          </a:p>
        </p:txBody>
      </p:sp>
      <p:sp>
        <p:nvSpPr>
          <p:cNvPr id="4" name="Rectangle 3"/>
          <p:cNvSpPr/>
          <p:nvPr/>
        </p:nvSpPr>
        <p:spPr>
          <a:xfrm>
            <a:off x="1325279" y="2878896"/>
            <a:ext cx="7826179" cy="1077218"/>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Control access</a:t>
            </a:r>
          </a:p>
          <a:p>
            <a:pPr marL="457200" indent="-457200">
              <a:buFont typeface="Wingdings" charset="2"/>
              <a:buChar char="§"/>
            </a:pPr>
            <a:r>
              <a:rPr lang="en-US" sz="3200" b="1" dirty="0">
                <a:solidFill>
                  <a:srgbClr val="767171"/>
                </a:solidFill>
                <a:latin typeface="Calibri" panose="020F0502020204030204" pitchFamily="34" charset="0"/>
              </a:rPr>
              <a:t>Use lockable cupboards</a:t>
            </a:r>
            <a:endParaRPr lang="en-US" sz="3200" b="1" dirty="0">
              <a:solidFill>
                <a:srgbClr val="767171"/>
              </a:solidFill>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l="4054"/>
          <a:stretch>
            <a:fillRect/>
          </a:stretch>
        </p:blipFill>
        <p:spPr bwMode="auto">
          <a:xfrm>
            <a:off x="6435576" y="2020297"/>
            <a:ext cx="5108724" cy="3668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4"/>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39001733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9557" y="1231717"/>
            <a:ext cx="5647700" cy="646331"/>
          </a:xfrm>
          <a:prstGeom prst="rect">
            <a:avLst/>
          </a:prstGeom>
        </p:spPr>
        <p:txBody>
          <a:bodyPr wrap="none">
            <a:spAutoFit/>
          </a:bodyPr>
          <a:lstStyle/>
          <a:p>
            <a:r>
              <a:rPr lang="en-US" sz="3600" b="1" dirty="0">
                <a:solidFill>
                  <a:srgbClr val="002060"/>
                </a:solidFill>
                <a:latin typeface="Calibri-Bold"/>
              </a:rPr>
              <a:t>Use orderly arrangement</a:t>
            </a:r>
            <a:endParaRPr lang="en-US" sz="3600" b="1" dirty="0">
              <a:solidFill>
                <a:srgbClr val="002060"/>
              </a:solidFill>
            </a:endParaRPr>
          </a:p>
        </p:txBody>
      </p:sp>
      <p:sp>
        <p:nvSpPr>
          <p:cNvPr id="4" name="Rectangle 3"/>
          <p:cNvSpPr/>
          <p:nvPr/>
        </p:nvSpPr>
        <p:spPr>
          <a:xfrm>
            <a:off x="1108712" y="1966353"/>
            <a:ext cx="10020393" cy="1569660"/>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Provide sufficient shelving</a:t>
            </a:r>
          </a:p>
          <a:p>
            <a:pPr marL="457200" indent="-457200">
              <a:buFont typeface="Wingdings" charset="2"/>
              <a:buChar char="§"/>
            </a:pPr>
            <a:r>
              <a:rPr lang="en-US" sz="3200" b="1" dirty="0">
                <a:solidFill>
                  <a:srgbClr val="767171"/>
                </a:solidFill>
                <a:latin typeface="Calibri" panose="020F0502020204030204" pitchFamily="34" charset="0"/>
              </a:rPr>
              <a:t>Use a system for arranging (e.g., dosage form, alphabetically or by generic name)</a:t>
            </a:r>
            <a:endParaRPr lang="en-US" sz="3200" b="1" dirty="0">
              <a:solidFill>
                <a:srgbClr val="767171"/>
              </a:solidFill>
            </a:endParaRPr>
          </a:p>
        </p:txBody>
      </p:sp>
      <p:pic>
        <p:nvPicPr>
          <p:cNvPr id="5" name="Picture 4"/>
          <p:cNvPicPr>
            <a:picLocks noChangeAspect="1"/>
          </p:cNvPicPr>
          <p:nvPr/>
        </p:nvPicPr>
        <p:blipFill>
          <a:blip r:embed="rId2"/>
          <a:stretch>
            <a:fillRect/>
          </a:stretch>
        </p:blipFill>
        <p:spPr>
          <a:xfrm>
            <a:off x="2681297" y="3707463"/>
            <a:ext cx="6875221" cy="2903828"/>
          </a:xfrm>
          <a:prstGeom prst="rect">
            <a:avLst/>
          </a:prstGeom>
        </p:spPr>
      </p:pic>
      <p:sp>
        <p:nvSpPr>
          <p:cNvPr id="6" name="Title 5"/>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20461871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62442" y="1806672"/>
            <a:ext cx="4965647" cy="646331"/>
          </a:xfrm>
          <a:prstGeom prst="rect">
            <a:avLst/>
          </a:prstGeom>
        </p:spPr>
        <p:txBody>
          <a:bodyPr wrap="none">
            <a:spAutoFit/>
          </a:bodyPr>
          <a:lstStyle/>
          <a:p>
            <a:r>
              <a:rPr lang="en-US" sz="3600" b="1" dirty="0">
                <a:solidFill>
                  <a:srgbClr val="002060"/>
                </a:solidFill>
                <a:latin typeface="Calibri-Bold"/>
              </a:rPr>
              <a:t>Use stock cards or ledger</a:t>
            </a:r>
            <a:endParaRPr lang="en-US" sz="3600" dirty="0">
              <a:solidFill>
                <a:srgbClr val="002060"/>
              </a:solidFill>
            </a:endParaRPr>
          </a:p>
        </p:txBody>
      </p:sp>
      <p:sp>
        <p:nvSpPr>
          <p:cNvPr id="4" name="Rectangle 3"/>
          <p:cNvSpPr/>
          <p:nvPr/>
        </p:nvSpPr>
        <p:spPr>
          <a:xfrm>
            <a:off x="1627238" y="2494466"/>
            <a:ext cx="9159631" cy="1569660"/>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Maintain an updated stock card for every medicine and commodity</a:t>
            </a:r>
          </a:p>
          <a:p>
            <a:pPr marL="457200" indent="-457200">
              <a:buFont typeface="Wingdings" charset="2"/>
              <a:buChar char="§"/>
            </a:pPr>
            <a:r>
              <a:rPr lang="en-US" sz="3200" b="1" dirty="0">
                <a:solidFill>
                  <a:srgbClr val="767171"/>
                </a:solidFill>
                <a:latin typeface="Calibri" panose="020F0502020204030204" pitchFamily="34" charset="0"/>
              </a:rPr>
              <a:t>Place stock card next to the item</a:t>
            </a:r>
            <a:endParaRPr lang="en-US" sz="3200" b="1" dirty="0">
              <a:solidFill>
                <a:srgbClr val="767171"/>
              </a:solidFill>
            </a:endParaRPr>
          </a:p>
        </p:txBody>
      </p:sp>
      <p:pic>
        <p:nvPicPr>
          <p:cNvPr id="5" name="Picture 4"/>
          <p:cNvPicPr>
            <a:picLocks noChangeAspect="1"/>
          </p:cNvPicPr>
          <p:nvPr/>
        </p:nvPicPr>
        <p:blipFill>
          <a:blip r:embed="rId2"/>
          <a:stretch>
            <a:fillRect/>
          </a:stretch>
        </p:blipFill>
        <p:spPr>
          <a:xfrm>
            <a:off x="3442166" y="4304658"/>
            <a:ext cx="4907808" cy="1978688"/>
          </a:xfrm>
          <a:prstGeom prst="rect">
            <a:avLst/>
          </a:prstGeom>
        </p:spPr>
      </p:pic>
      <p:sp>
        <p:nvSpPr>
          <p:cNvPr id="6" name="Title 5"/>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15228484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86642" y="1943071"/>
            <a:ext cx="5857418" cy="646331"/>
          </a:xfrm>
          <a:prstGeom prst="rect">
            <a:avLst/>
          </a:prstGeom>
        </p:spPr>
        <p:txBody>
          <a:bodyPr wrap="none">
            <a:spAutoFit/>
          </a:bodyPr>
          <a:lstStyle/>
          <a:p>
            <a:r>
              <a:rPr lang="en-US" sz="3600" b="1" dirty="0">
                <a:solidFill>
                  <a:srgbClr val="002060"/>
                </a:solidFill>
                <a:latin typeface="Calibri-Bold"/>
              </a:rPr>
              <a:t>Place bulky stock off the floor</a:t>
            </a:r>
            <a:endParaRPr lang="en-US" sz="3600" dirty="0">
              <a:solidFill>
                <a:srgbClr val="002060"/>
              </a:solidFill>
            </a:endParaRPr>
          </a:p>
        </p:txBody>
      </p:sp>
      <p:sp>
        <p:nvSpPr>
          <p:cNvPr id="4" name="Rectangle 3"/>
          <p:cNvSpPr/>
          <p:nvPr/>
        </p:nvSpPr>
        <p:spPr>
          <a:xfrm>
            <a:off x="1575796" y="2703030"/>
            <a:ext cx="9941169" cy="1569660"/>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Ensure bulky goods are stored off the floor on pallets</a:t>
            </a:r>
          </a:p>
          <a:p>
            <a:pPr marL="457200" indent="-457200">
              <a:buFont typeface="Wingdings" charset="2"/>
              <a:buChar char="§"/>
            </a:pPr>
            <a:r>
              <a:rPr lang="en-US" sz="3200" b="1" dirty="0">
                <a:solidFill>
                  <a:srgbClr val="767171"/>
                </a:solidFill>
                <a:latin typeface="Calibri" panose="020F0502020204030204" pitchFamily="34" charset="0"/>
              </a:rPr>
              <a:t>Do not over-stack items to avoid crushing</a:t>
            </a:r>
          </a:p>
          <a:p>
            <a:pPr marL="457200" indent="-457200">
              <a:buFont typeface="Wingdings" charset="2"/>
              <a:buChar char="§"/>
            </a:pPr>
            <a:r>
              <a:rPr lang="en-US" sz="3200" b="1" dirty="0">
                <a:solidFill>
                  <a:srgbClr val="767171"/>
                </a:solidFill>
                <a:latin typeface="Calibri" panose="020F0502020204030204" pitchFamily="34" charset="0"/>
              </a:rPr>
              <a:t>Stack boxes in upright position</a:t>
            </a:r>
            <a:endParaRPr lang="en-US" sz="3200" b="1" dirty="0">
              <a:solidFill>
                <a:srgbClr val="767171"/>
              </a:solidFill>
            </a:endParaRPr>
          </a:p>
        </p:txBody>
      </p:sp>
      <p:sp>
        <p:nvSpPr>
          <p:cNvPr id="5" name="Title 4"/>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84511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GB" sz="3600" b="1" dirty="0">
                <a:latin typeface="Calibri" pitchFamily="34" charset="0"/>
              </a:rPr>
              <a:t> </a:t>
            </a:r>
            <a:r>
              <a:rPr lang="en-GB" b="1" dirty="0">
                <a:latin typeface="Calibri" pitchFamily="34" charset="0"/>
              </a:rPr>
              <a:t>Arranging medicines </a:t>
            </a:r>
            <a:endParaRPr lang="en-US" b="1" dirty="0">
              <a:latin typeface="Calibri" pitchFamily="34" charset="0"/>
            </a:endParaRPr>
          </a:p>
        </p:txBody>
      </p:sp>
      <p:sp>
        <p:nvSpPr>
          <p:cNvPr id="34819" name="Content Placeholder 2"/>
          <p:cNvSpPr>
            <a:spLocks noGrp="1"/>
          </p:cNvSpPr>
          <p:nvPr>
            <p:ph idx="4294967295"/>
          </p:nvPr>
        </p:nvSpPr>
        <p:spPr>
          <a:xfrm>
            <a:off x="0" y="1231640"/>
            <a:ext cx="9687396" cy="5105400"/>
          </a:xfrm>
          <a:prstGeom prst="rect">
            <a:avLst/>
          </a:prstGeom>
        </p:spPr>
        <p:txBody>
          <a:bodyPr>
            <a:noAutofit/>
          </a:bodyPr>
          <a:lstStyle/>
          <a:p>
            <a:pPr marL="0" indent="0" eaLnBrk="1" hangingPunct="1">
              <a:spcBef>
                <a:spcPts val="0"/>
              </a:spcBef>
              <a:spcAft>
                <a:spcPts val="0"/>
              </a:spcAft>
              <a:buNone/>
              <a:defRPr/>
            </a:pPr>
            <a:endParaRPr lang="en-US" dirty="0">
              <a:latin typeface="Calibri" pitchFamily="34" charset="0"/>
            </a:endParaRPr>
          </a:p>
          <a:p>
            <a:pPr marL="747713" lvl="1" indent="-342900" eaLnBrk="1" hangingPunct="1">
              <a:buFont typeface="Wingdings" charset="2"/>
              <a:buChar char="§"/>
              <a:defRPr/>
            </a:pPr>
            <a:r>
              <a:rPr lang="en-GB" sz="2800" b="1" dirty="0">
                <a:solidFill>
                  <a:srgbClr val="767171"/>
                </a:solidFill>
                <a:latin typeface="Calibri" pitchFamily="34" charset="0"/>
              </a:rPr>
              <a:t>Top shelves</a:t>
            </a:r>
            <a:r>
              <a:rPr lang="en-GB" sz="2800" dirty="0">
                <a:solidFill>
                  <a:srgbClr val="767171"/>
                </a:solidFill>
                <a:latin typeface="Calibri" pitchFamily="34" charset="0"/>
              </a:rPr>
              <a:t>: Store solid medicines, i.e., tablets, capsules, oral rehydration packets. If the top shelf is near the ceiling or out of your reach, use that shelf to store items that are NOT sensitive to heat and are NOT used regularly.</a:t>
            </a:r>
            <a:endParaRPr lang="en-US" sz="2800" dirty="0">
              <a:solidFill>
                <a:srgbClr val="767171"/>
              </a:solidFill>
              <a:latin typeface="Calibri" pitchFamily="34" charset="0"/>
            </a:endParaRPr>
          </a:p>
          <a:p>
            <a:pPr marL="747713" lvl="1" indent="-342900" eaLnBrk="1" hangingPunct="1">
              <a:buFont typeface="Wingdings" charset="2"/>
              <a:buChar char="§"/>
              <a:defRPr/>
            </a:pPr>
            <a:r>
              <a:rPr lang="en-GB" sz="2800" b="1" dirty="0">
                <a:solidFill>
                  <a:srgbClr val="767171"/>
                </a:solidFill>
                <a:latin typeface="Calibri" pitchFamily="34" charset="0"/>
              </a:rPr>
              <a:t>Middle shelves: </a:t>
            </a:r>
            <a:r>
              <a:rPr lang="en-GB" sz="2800" dirty="0">
                <a:solidFill>
                  <a:srgbClr val="767171"/>
                </a:solidFill>
                <a:latin typeface="Calibri" pitchFamily="34" charset="0"/>
              </a:rPr>
              <a:t>Store liquids, i.e., syrups  and ointments. </a:t>
            </a:r>
            <a:br>
              <a:rPr lang="en-GB" sz="2800" dirty="0">
                <a:solidFill>
                  <a:srgbClr val="767171"/>
                </a:solidFill>
                <a:latin typeface="Calibri" pitchFamily="34" charset="0"/>
              </a:rPr>
            </a:br>
            <a:r>
              <a:rPr lang="en-GB" sz="2800" dirty="0">
                <a:solidFill>
                  <a:srgbClr val="767171"/>
                </a:solidFill>
                <a:latin typeface="Calibri" pitchFamily="34" charset="0"/>
              </a:rPr>
              <a:t>Do NOT put solid medicines below them. If liquids leak, the medicines below may spoil.</a:t>
            </a:r>
            <a:endParaRPr lang="en-US" sz="2800" dirty="0">
              <a:solidFill>
                <a:srgbClr val="767171"/>
              </a:solidFill>
              <a:latin typeface="Calibri" pitchFamily="34" charset="0"/>
            </a:endParaRPr>
          </a:p>
          <a:p>
            <a:pPr marL="747713" lvl="1" indent="-342900" eaLnBrk="1" hangingPunct="1">
              <a:buFont typeface="Wingdings" charset="2"/>
              <a:buChar char="§"/>
              <a:defRPr/>
            </a:pPr>
            <a:r>
              <a:rPr lang="en-GB" sz="2800" b="1" dirty="0">
                <a:solidFill>
                  <a:srgbClr val="767171"/>
                </a:solidFill>
                <a:latin typeface="Calibri" pitchFamily="34" charset="0"/>
              </a:rPr>
              <a:t>Bottom shelves: </a:t>
            </a:r>
            <a:r>
              <a:rPr lang="en-GB" sz="2800" dirty="0">
                <a:solidFill>
                  <a:srgbClr val="767171"/>
                </a:solidFill>
                <a:latin typeface="Calibri" pitchFamily="34" charset="0"/>
              </a:rPr>
              <a:t>Store other supplies, such as surgical items, condoms and labels. </a:t>
            </a:r>
          </a:p>
          <a:p>
            <a:pPr marL="747713" lvl="1" indent="-342900" eaLnBrk="1" hangingPunct="1">
              <a:buFont typeface="Wingdings" charset="2"/>
              <a:buChar char="§"/>
              <a:defRPr/>
            </a:pPr>
            <a:endParaRPr lang="en-GB" sz="2800" dirty="0">
              <a:solidFill>
                <a:srgbClr val="767171"/>
              </a:solidFill>
              <a:latin typeface="Calibri" pitchFamily="34" charset="0"/>
            </a:endParaRPr>
          </a:p>
          <a:p>
            <a:pPr marL="327413" lvl="1" indent="0" algn="ctr">
              <a:buNone/>
              <a:defRPr/>
            </a:pPr>
            <a:r>
              <a:rPr lang="en-GB" b="1" dirty="0">
                <a:solidFill>
                  <a:srgbClr val="1B2F7F"/>
                </a:solidFill>
                <a:latin typeface="Calibri" pitchFamily="34" charset="0"/>
              </a:rPr>
              <a:t>Clean or dust the shelves before placing medicines on them. For easy cleaning, shelves should preferably be made of painted wood</a:t>
            </a:r>
            <a:r>
              <a:rPr lang="en-GB" dirty="0">
                <a:solidFill>
                  <a:srgbClr val="1B2F7F"/>
                </a:solidFill>
                <a:latin typeface="Calibri" pitchFamily="34" charset="0"/>
              </a:rPr>
              <a:t>.</a:t>
            </a:r>
          </a:p>
          <a:p>
            <a:pPr marL="327413" lvl="1" indent="0" eaLnBrk="1" hangingPunct="1">
              <a:buNone/>
              <a:defRPr/>
            </a:pPr>
            <a:endParaRPr lang="en-US" sz="2000" dirty="0">
              <a:latin typeface="Calibri" pitchFamily="34" charset="0"/>
            </a:endParaRPr>
          </a:p>
        </p:txBody>
      </p:sp>
      <p:pic>
        <p:nvPicPr>
          <p:cNvPr id="35844" name="Picture 5" descr="C:\Users\admin\AppData\Local\Temp\Temporary Internet Files\Content.IE5\99PJWP7B\MCHH00786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9160" y="2203966"/>
            <a:ext cx="1390310" cy="27581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85302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99824" y="1814218"/>
            <a:ext cx="5413336" cy="646331"/>
          </a:xfrm>
          <a:prstGeom prst="rect">
            <a:avLst/>
          </a:prstGeom>
        </p:spPr>
        <p:txBody>
          <a:bodyPr wrap="none">
            <a:spAutoFit/>
          </a:bodyPr>
          <a:lstStyle/>
          <a:p>
            <a:r>
              <a:rPr lang="en-US" sz="3600" b="1" dirty="0">
                <a:solidFill>
                  <a:srgbClr val="002060"/>
                </a:solidFill>
                <a:latin typeface="Calibri-Bold"/>
              </a:rPr>
              <a:t>Use FEFO for stock rotation</a:t>
            </a:r>
            <a:endParaRPr lang="en-US" sz="3600" dirty="0">
              <a:solidFill>
                <a:srgbClr val="002060"/>
              </a:solidFill>
            </a:endParaRPr>
          </a:p>
        </p:txBody>
      </p:sp>
      <p:sp>
        <p:nvSpPr>
          <p:cNvPr id="4" name="Rectangle 3"/>
          <p:cNvSpPr/>
          <p:nvPr/>
        </p:nvSpPr>
        <p:spPr>
          <a:xfrm>
            <a:off x="1686009" y="2544090"/>
            <a:ext cx="9008091" cy="1077218"/>
          </a:xfrm>
          <a:prstGeom prst="rect">
            <a:avLst/>
          </a:prstGeom>
        </p:spPr>
        <p:txBody>
          <a:bodyPr wrap="square">
            <a:spAutoFit/>
          </a:bodyPr>
          <a:lstStyle/>
          <a:p>
            <a:pPr marL="457200" indent="-457200">
              <a:buFont typeface="Wingdings" charset="2"/>
              <a:buChar char="§"/>
            </a:pPr>
            <a:r>
              <a:rPr lang="en-US" sz="3200" b="1" dirty="0">
                <a:solidFill>
                  <a:schemeClr val="bg2">
                    <a:lumMod val="50000"/>
                  </a:schemeClr>
                </a:solidFill>
                <a:latin typeface="Calibri" panose="020F0502020204030204" pitchFamily="34" charset="0"/>
              </a:rPr>
              <a:t>Place medicines on the shelf according to “First Expire First Out”</a:t>
            </a:r>
            <a:endParaRPr lang="en-US" sz="3200" b="1" dirty="0">
              <a:solidFill>
                <a:schemeClr val="bg2">
                  <a:lumMod val="50000"/>
                </a:schemeClr>
              </a:solidFill>
            </a:endParaRPr>
          </a:p>
        </p:txBody>
      </p:sp>
      <p:pic>
        <p:nvPicPr>
          <p:cNvPr id="5" name="Picture 4"/>
          <p:cNvPicPr>
            <a:picLocks noChangeAspect="1"/>
          </p:cNvPicPr>
          <p:nvPr/>
        </p:nvPicPr>
        <p:blipFill>
          <a:blip r:embed="rId2"/>
          <a:stretch>
            <a:fillRect/>
          </a:stretch>
        </p:blipFill>
        <p:spPr>
          <a:xfrm>
            <a:off x="2534579" y="3915014"/>
            <a:ext cx="7122836" cy="2408484"/>
          </a:xfrm>
          <a:prstGeom prst="rect">
            <a:avLst/>
          </a:prstGeom>
        </p:spPr>
      </p:pic>
      <p:sp>
        <p:nvSpPr>
          <p:cNvPr id="6" name="Title 5"/>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867210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bg1"/>
                </a:solidFill>
                <a:latin typeface="Calibri" panose="020F0502020204030204" pitchFamily="34" charset="0"/>
              </a:rPr>
              <a:t>Day 3 review:  Question 1</a:t>
            </a:r>
          </a:p>
        </p:txBody>
      </p:sp>
      <p:sp>
        <p:nvSpPr>
          <p:cNvPr id="3" name="Content Placeholder 2"/>
          <p:cNvSpPr>
            <a:spLocks noGrp="1"/>
          </p:cNvSpPr>
          <p:nvPr>
            <p:ph idx="4294967295"/>
          </p:nvPr>
        </p:nvSpPr>
        <p:spPr>
          <a:xfrm>
            <a:off x="0" y="1285596"/>
            <a:ext cx="12192000" cy="4422713"/>
          </a:xfrm>
          <a:prstGeom prst="rect">
            <a:avLst/>
          </a:prstGeom>
        </p:spPr>
        <p:txBody>
          <a:bodyPr>
            <a:normAutofit/>
          </a:bodyPr>
          <a:lstStyle/>
          <a:p>
            <a:pPr lvl="0" algn="ctr">
              <a:buNone/>
            </a:pPr>
            <a:endParaRPr lang="en-US" sz="4000" b="1" dirty="0">
              <a:solidFill>
                <a:schemeClr val="accent2">
                  <a:lumMod val="75000"/>
                </a:schemeClr>
              </a:solidFill>
            </a:endParaRPr>
          </a:p>
          <a:p>
            <a:pPr lvl="0" algn="ctr">
              <a:buNone/>
            </a:pPr>
            <a:r>
              <a:rPr lang="en-US" sz="4000" b="1" dirty="0">
                <a:solidFill>
                  <a:schemeClr val="bg2">
                    <a:lumMod val="50000"/>
                  </a:schemeClr>
                </a:solidFill>
                <a:latin typeface="Calibri" panose="020F0502020204030204" pitchFamily="34" charset="0"/>
              </a:rPr>
              <a:t>How can you detect pneumonia?</a:t>
            </a:r>
          </a:p>
          <a:p>
            <a:pPr lvl="0" algn="ctr">
              <a:buNone/>
            </a:pPr>
            <a:endParaRPr lang="en-US" sz="4600" dirty="0">
              <a:solidFill>
                <a:schemeClr val="accent2">
                  <a:lumMod val="75000"/>
                </a:schemeClr>
              </a:solidFill>
              <a:latin typeface="Calibri" panose="020F0502020204030204" pitchFamily="34" charset="0"/>
            </a:endParaRPr>
          </a:p>
          <a:p>
            <a:pPr algn="ctr">
              <a:buNone/>
            </a:pPr>
            <a:endParaRPr lang="en-US" sz="4600" b="1" dirty="0">
              <a:solidFill>
                <a:schemeClr val="accent2">
                  <a:lumMod val="75000"/>
                </a:schemeClr>
              </a:solidFill>
              <a:latin typeface="Calibri" panose="020F0502020204030204" pitchFamily="34" charset="0"/>
            </a:endParaRPr>
          </a:p>
          <a:p>
            <a:pPr algn="ctr">
              <a:buNone/>
            </a:pPr>
            <a:endParaRPr lang="en-US" sz="4600" b="1" dirty="0">
              <a:solidFill>
                <a:schemeClr val="accent2">
                  <a:lumMod val="75000"/>
                </a:schemeClr>
              </a:solidFill>
              <a:latin typeface="Calibri" panose="020F0502020204030204" pitchFamily="34" charset="0"/>
            </a:endParaRPr>
          </a:p>
          <a:p>
            <a:pPr algn="ctr">
              <a:buNone/>
            </a:pPr>
            <a:r>
              <a:rPr lang="en-US" sz="4600" i="1" dirty="0">
                <a:latin typeface="Calibri" panose="020F0502020204030204" pitchFamily="34" charset="0"/>
              </a:rPr>
              <a:t>  </a:t>
            </a:r>
            <a:r>
              <a:rPr lang="en-US" sz="4000" i="1" dirty="0">
                <a:latin typeface="Calibri" panose="020F0502020204030204" pitchFamily="34" charset="0"/>
              </a:rPr>
              <a:t> </a:t>
            </a:r>
            <a:r>
              <a:rPr lang="en-US" sz="4000" b="1" i="1" dirty="0">
                <a:solidFill>
                  <a:srgbClr val="1A3260"/>
                </a:solidFill>
                <a:latin typeface="Calibri" panose="020F0502020204030204" pitchFamily="34" charset="0"/>
              </a:rPr>
              <a:t>Fast Breathing and/or Chest In-Drawing</a:t>
            </a:r>
            <a:endParaRPr lang="en-US" sz="4000" b="1" dirty="0">
              <a:solidFill>
                <a:srgbClr val="1A3260"/>
              </a:solidFill>
              <a:latin typeface="Calibri" panose="020F0502020204030204" pitchFamily="34" charset="0"/>
            </a:endParaRPr>
          </a:p>
          <a:p>
            <a:endParaRPr lang="en-US" dirty="0"/>
          </a:p>
          <a:p>
            <a:endParaRPr lang="en-US" dirty="0"/>
          </a:p>
        </p:txBody>
      </p:sp>
      <p:pic>
        <p:nvPicPr>
          <p:cNvPr id="6" name="Picture 5"/>
          <p:cNvPicPr>
            <a:picLocks noChangeAspect="1"/>
          </p:cNvPicPr>
          <p:nvPr/>
        </p:nvPicPr>
        <p:blipFill>
          <a:blip r:embed="rId3"/>
          <a:stretch>
            <a:fillRect/>
          </a:stretch>
        </p:blipFill>
        <p:spPr>
          <a:xfrm>
            <a:off x="4426032" y="2709379"/>
            <a:ext cx="3048000" cy="2286000"/>
          </a:xfrm>
          <a:prstGeom prst="rect">
            <a:avLst/>
          </a:prstGeom>
        </p:spPr>
      </p:pic>
    </p:spTree>
    <p:extLst>
      <p:ext uri="{BB962C8B-B14F-4D97-AF65-F5344CB8AC3E}">
        <p14:creationId xmlns:p14="http://schemas.microsoft.com/office/powerpoint/2010/main" val="307145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84792" y="1974363"/>
            <a:ext cx="10897249" cy="646331"/>
          </a:xfrm>
          <a:prstGeom prst="rect">
            <a:avLst/>
          </a:prstGeom>
        </p:spPr>
        <p:txBody>
          <a:bodyPr wrap="square">
            <a:spAutoFit/>
          </a:bodyPr>
          <a:lstStyle/>
          <a:p>
            <a:r>
              <a:rPr lang="en-US" sz="3600" b="1" dirty="0">
                <a:solidFill>
                  <a:srgbClr val="002060"/>
                </a:solidFill>
                <a:latin typeface="Calibri-Bold"/>
              </a:rPr>
              <a:t>Remove expired / damaged medicine</a:t>
            </a:r>
            <a:endParaRPr lang="en-US" sz="3600" b="1" dirty="0">
              <a:solidFill>
                <a:srgbClr val="002060"/>
              </a:solidFill>
            </a:endParaRPr>
          </a:p>
        </p:txBody>
      </p:sp>
      <p:sp>
        <p:nvSpPr>
          <p:cNvPr id="4" name="Rectangle 3"/>
          <p:cNvSpPr/>
          <p:nvPr/>
        </p:nvSpPr>
        <p:spPr>
          <a:xfrm>
            <a:off x="973943" y="2781447"/>
            <a:ext cx="10253783" cy="1569660"/>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Do not keep expired / damaged medicine with non-expired stock</a:t>
            </a:r>
          </a:p>
          <a:p>
            <a:pPr marL="457200" indent="-457200">
              <a:buFont typeface="Wingdings" charset="2"/>
              <a:buChar char="§"/>
            </a:pPr>
            <a:r>
              <a:rPr lang="en-US" sz="3200" b="1" dirty="0">
                <a:solidFill>
                  <a:srgbClr val="767171"/>
                </a:solidFill>
                <a:latin typeface="Calibri" panose="020F0502020204030204" pitchFamily="34" charset="0"/>
              </a:rPr>
              <a:t>Follow procedure for disposing unusable stock</a:t>
            </a:r>
            <a:endParaRPr lang="en-US" sz="3200" b="1" dirty="0">
              <a:solidFill>
                <a:srgbClr val="767171"/>
              </a:solidFill>
            </a:endParaRPr>
          </a:p>
        </p:txBody>
      </p:sp>
      <p:pic>
        <p:nvPicPr>
          <p:cNvPr id="6" name="Picture 4" descr="C:\Users\admin\AppData\Local\Temp\Temporary Internet Files\Content.IE5\K6H29HNJ\MCj029256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7076" y="4484460"/>
            <a:ext cx="3352800" cy="218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itle 4"/>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26948963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1912" y="1700485"/>
            <a:ext cx="6153848" cy="646331"/>
          </a:xfrm>
          <a:prstGeom prst="rect">
            <a:avLst/>
          </a:prstGeom>
        </p:spPr>
        <p:txBody>
          <a:bodyPr wrap="none">
            <a:spAutoFit/>
          </a:bodyPr>
          <a:lstStyle/>
          <a:p>
            <a:r>
              <a:rPr lang="en-US" sz="3600" b="1" dirty="0">
                <a:solidFill>
                  <a:srgbClr val="002060"/>
                </a:solidFill>
                <a:latin typeface="Calibri-Bold"/>
              </a:rPr>
              <a:t>Control lighting and ventilation</a:t>
            </a:r>
            <a:endParaRPr lang="en-US" sz="3600" dirty="0">
              <a:solidFill>
                <a:srgbClr val="002060"/>
              </a:solidFill>
            </a:endParaRPr>
          </a:p>
        </p:txBody>
      </p:sp>
      <p:sp>
        <p:nvSpPr>
          <p:cNvPr id="4" name="Rectangle 3"/>
          <p:cNvSpPr/>
          <p:nvPr/>
        </p:nvSpPr>
        <p:spPr>
          <a:xfrm>
            <a:off x="1138620" y="2420359"/>
            <a:ext cx="10128739" cy="2062103"/>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Minimize direct light exposure on stock</a:t>
            </a:r>
          </a:p>
          <a:p>
            <a:pPr marL="457200" indent="-457200">
              <a:buFont typeface="Wingdings" charset="2"/>
              <a:buChar char="§"/>
            </a:pPr>
            <a:r>
              <a:rPr lang="en-US" sz="3200" b="1" dirty="0">
                <a:solidFill>
                  <a:srgbClr val="767171"/>
                </a:solidFill>
                <a:latin typeface="Calibri" panose="020F0502020204030204" pitchFamily="34" charset="0"/>
              </a:rPr>
              <a:t>Allow air circulation between stock</a:t>
            </a:r>
          </a:p>
          <a:p>
            <a:pPr marL="457200" indent="-457200">
              <a:buFont typeface="Wingdings" charset="2"/>
              <a:buChar char="§"/>
            </a:pPr>
            <a:r>
              <a:rPr lang="en-US" sz="3200" b="1" dirty="0">
                <a:solidFill>
                  <a:srgbClr val="767171"/>
                </a:solidFill>
                <a:latin typeface="Calibri" panose="020F0502020204030204" pitchFamily="34" charset="0"/>
              </a:rPr>
              <a:t>Consider use of appropriate mechanical </a:t>
            </a:r>
            <a:r>
              <a:rPr lang="fi-FI" sz="3200" b="1" dirty="0" err="1">
                <a:solidFill>
                  <a:srgbClr val="767171"/>
                </a:solidFill>
                <a:latin typeface="Calibri" panose="020F0502020204030204" pitchFamily="34" charset="0"/>
              </a:rPr>
              <a:t>ventilation</a:t>
            </a:r>
            <a:r>
              <a:rPr lang="fi-FI" sz="3200" b="1" dirty="0">
                <a:solidFill>
                  <a:srgbClr val="767171"/>
                </a:solidFill>
                <a:latin typeface="Calibri" panose="020F0502020204030204" pitchFamily="34" charset="0"/>
              </a:rPr>
              <a:t> tools (</a:t>
            </a:r>
            <a:r>
              <a:rPr lang="fi-FI" sz="3200" b="1" dirty="0" err="1">
                <a:solidFill>
                  <a:srgbClr val="767171"/>
                </a:solidFill>
                <a:latin typeface="Calibri" panose="020F0502020204030204" pitchFamily="34" charset="0"/>
              </a:rPr>
              <a:t>e.g</a:t>
            </a:r>
            <a:r>
              <a:rPr lang="fi-FI" sz="3200" b="1" dirty="0">
                <a:solidFill>
                  <a:srgbClr val="767171"/>
                </a:solidFill>
                <a:latin typeface="Calibri" panose="020F0502020204030204" pitchFamily="34" charset="0"/>
              </a:rPr>
              <a:t>. fan)</a:t>
            </a:r>
            <a:endParaRPr lang="en-US" sz="3200" b="1" dirty="0">
              <a:solidFill>
                <a:srgbClr val="767171"/>
              </a:solidFill>
            </a:endParaRPr>
          </a:p>
        </p:txBody>
      </p:sp>
      <p:pic>
        <p:nvPicPr>
          <p:cNvPr id="5" name="Picture 4"/>
          <p:cNvPicPr>
            <a:picLocks noChangeAspect="1"/>
          </p:cNvPicPr>
          <p:nvPr/>
        </p:nvPicPr>
        <p:blipFill>
          <a:blip r:embed="rId2"/>
          <a:stretch>
            <a:fillRect/>
          </a:stretch>
        </p:blipFill>
        <p:spPr>
          <a:xfrm>
            <a:off x="3707094" y="4430422"/>
            <a:ext cx="4235173" cy="1947513"/>
          </a:xfrm>
          <a:prstGeom prst="rect">
            <a:avLst/>
          </a:prstGeom>
        </p:spPr>
      </p:pic>
      <p:sp>
        <p:nvSpPr>
          <p:cNvPr id="6" name="Title 5"/>
          <p:cNvSpPr>
            <a:spLocks noGrp="1"/>
          </p:cNvSpPr>
          <p:nvPr>
            <p:ph type="title"/>
          </p:nvPr>
        </p:nvSpPr>
        <p:spPr/>
        <p:txBody>
          <a:bodyPr/>
          <a:lstStyle/>
          <a:p>
            <a:r>
              <a:rPr lang="en-US" dirty="0"/>
              <a:t>Good storage practices</a:t>
            </a:r>
          </a:p>
        </p:txBody>
      </p:sp>
    </p:spTree>
    <p:extLst>
      <p:ext uri="{BB962C8B-B14F-4D97-AF65-F5344CB8AC3E}">
        <p14:creationId xmlns:p14="http://schemas.microsoft.com/office/powerpoint/2010/main" val="31227402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24221" y="2006143"/>
            <a:ext cx="5742903" cy="646331"/>
          </a:xfrm>
          <a:prstGeom prst="rect">
            <a:avLst/>
          </a:prstGeom>
        </p:spPr>
        <p:txBody>
          <a:bodyPr wrap="none">
            <a:spAutoFit/>
          </a:bodyPr>
          <a:lstStyle/>
          <a:p>
            <a:r>
              <a:rPr lang="en-US" sz="3600" b="1" dirty="0">
                <a:solidFill>
                  <a:srgbClr val="002060"/>
                </a:solidFill>
                <a:latin typeface="Calibri-Bold"/>
              </a:rPr>
              <a:t>Adhere to safety precautions</a:t>
            </a:r>
            <a:endParaRPr lang="en-US" sz="3600" b="1" dirty="0">
              <a:solidFill>
                <a:srgbClr val="002060"/>
              </a:solidFill>
            </a:endParaRPr>
          </a:p>
        </p:txBody>
      </p:sp>
      <p:sp>
        <p:nvSpPr>
          <p:cNvPr id="4" name="Rectangle 3"/>
          <p:cNvSpPr/>
          <p:nvPr/>
        </p:nvSpPr>
        <p:spPr>
          <a:xfrm>
            <a:off x="1502786" y="3097949"/>
            <a:ext cx="9534769" cy="1077218"/>
          </a:xfrm>
          <a:prstGeom prst="rect">
            <a:avLst/>
          </a:prstGeom>
        </p:spPr>
        <p:txBody>
          <a:bodyPr wrap="square">
            <a:spAutoFit/>
          </a:bodyPr>
          <a:lstStyle/>
          <a:p>
            <a:pPr marL="457200" indent="-457200">
              <a:buFont typeface="Wingdings" charset="2"/>
              <a:buChar char="§"/>
            </a:pPr>
            <a:r>
              <a:rPr lang="en-US" sz="3200" b="1" dirty="0">
                <a:solidFill>
                  <a:srgbClr val="767171"/>
                </a:solidFill>
                <a:latin typeface="Calibri" panose="020F0502020204030204" pitchFamily="34" charset="0"/>
              </a:rPr>
              <a:t>Prohibit smoking in the storage areas</a:t>
            </a:r>
          </a:p>
          <a:p>
            <a:pPr marL="457200" indent="-457200">
              <a:buFont typeface="Wingdings" charset="2"/>
              <a:buChar char="§"/>
            </a:pPr>
            <a:r>
              <a:rPr lang="en-US" sz="3200" b="1" dirty="0">
                <a:solidFill>
                  <a:srgbClr val="767171"/>
                </a:solidFill>
                <a:latin typeface="Calibri" panose="020F0502020204030204" pitchFamily="34" charset="0"/>
              </a:rPr>
              <a:t>Maintain a first aid kit within easy reach</a:t>
            </a:r>
            <a:endParaRPr lang="en-US" sz="3200" b="1" dirty="0">
              <a:solidFill>
                <a:srgbClr val="767171"/>
              </a:solidFill>
            </a:endParaRPr>
          </a:p>
        </p:txBody>
      </p:sp>
      <p:sp>
        <p:nvSpPr>
          <p:cNvPr id="5" name="Title 4"/>
          <p:cNvSpPr>
            <a:spLocks noGrp="1"/>
          </p:cNvSpPr>
          <p:nvPr>
            <p:ph type="title"/>
          </p:nvPr>
        </p:nvSpPr>
        <p:spPr/>
        <p:txBody>
          <a:bodyPr/>
          <a:lstStyle/>
          <a:p>
            <a:r>
              <a:rPr lang="en-US" dirty="0"/>
              <a:t>Good storage practices</a:t>
            </a:r>
          </a:p>
        </p:txBody>
      </p:sp>
      <p:pic>
        <p:nvPicPr>
          <p:cNvPr id="6" name="Picture 5"/>
          <p:cNvPicPr>
            <a:picLocks noChangeAspect="1"/>
          </p:cNvPicPr>
          <p:nvPr/>
        </p:nvPicPr>
        <p:blipFill>
          <a:blip r:embed="rId2"/>
          <a:stretch>
            <a:fillRect/>
          </a:stretch>
        </p:blipFill>
        <p:spPr>
          <a:xfrm>
            <a:off x="3363842" y="4722914"/>
            <a:ext cx="1707833" cy="1707833"/>
          </a:xfrm>
          <a:prstGeom prst="rect">
            <a:avLst/>
          </a:prstGeom>
        </p:spPr>
      </p:pic>
      <p:pic>
        <p:nvPicPr>
          <p:cNvPr id="7" name="Picture 6"/>
          <p:cNvPicPr>
            <a:picLocks noChangeAspect="1"/>
          </p:cNvPicPr>
          <p:nvPr/>
        </p:nvPicPr>
        <p:blipFill>
          <a:blip r:embed="rId3"/>
          <a:stretch>
            <a:fillRect/>
          </a:stretch>
        </p:blipFill>
        <p:spPr>
          <a:xfrm>
            <a:off x="6340854" y="4618459"/>
            <a:ext cx="1819797" cy="1819797"/>
          </a:xfrm>
          <a:prstGeom prst="rect">
            <a:avLst/>
          </a:prstGeom>
        </p:spPr>
      </p:pic>
    </p:spTree>
    <p:extLst>
      <p:ext uri="{BB962C8B-B14F-4D97-AF65-F5344CB8AC3E}">
        <p14:creationId xmlns:p14="http://schemas.microsoft.com/office/powerpoint/2010/main" val="35005770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b="1" dirty="0">
                <a:latin typeface="Calibri" pitchFamily="34" charset="0"/>
              </a:rPr>
              <a:t>Pricing</a:t>
            </a:r>
          </a:p>
        </p:txBody>
      </p:sp>
      <p:sp>
        <p:nvSpPr>
          <p:cNvPr id="29699" name="Content Placeholder 2"/>
          <p:cNvSpPr>
            <a:spLocks noGrp="1"/>
          </p:cNvSpPr>
          <p:nvPr>
            <p:ph idx="4294967295"/>
          </p:nvPr>
        </p:nvSpPr>
        <p:spPr>
          <a:xfrm>
            <a:off x="984337" y="1984083"/>
            <a:ext cx="7946442" cy="3632200"/>
          </a:xfrm>
          <a:prstGeom prst="rect">
            <a:avLst/>
          </a:prstGeom>
        </p:spPr>
        <p:txBody>
          <a:bodyPr>
            <a:normAutofit fontScale="85000" lnSpcReduction="10000"/>
          </a:bodyPr>
          <a:lstStyle/>
          <a:p>
            <a:pPr marL="0" indent="0" eaLnBrk="1" hangingPunct="1">
              <a:buNone/>
            </a:pPr>
            <a:r>
              <a:rPr lang="en-GB" sz="3600" b="1" dirty="0">
                <a:solidFill>
                  <a:srgbClr val="1A3260"/>
                </a:solidFill>
                <a:latin typeface="Calibri" pitchFamily="34" charset="0"/>
              </a:rPr>
              <a:t>When setting the price at which the medicines will be sold, consider the following factors:</a:t>
            </a:r>
            <a:endParaRPr lang="en-US" sz="3600" b="1" dirty="0">
              <a:solidFill>
                <a:srgbClr val="1A3260"/>
              </a:solidFill>
              <a:latin typeface="Calibri" pitchFamily="34" charset="0"/>
            </a:endParaRPr>
          </a:p>
          <a:p>
            <a:pPr lvl="1" eaLnBrk="1" hangingPunct="1">
              <a:spcBef>
                <a:spcPts val="1200"/>
              </a:spcBef>
              <a:buFont typeface="Wingdings" charset="2"/>
              <a:buChar char="§"/>
            </a:pPr>
            <a:r>
              <a:rPr lang="en-GB" sz="3200" b="1" dirty="0">
                <a:solidFill>
                  <a:srgbClr val="767171"/>
                </a:solidFill>
                <a:latin typeface="Calibri" pitchFamily="34" charset="0"/>
              </a:rPr>
              <a:t>Purchase price</a:t>
            </a:r>
            <a:endParaRPr lang="en-US" sz="3200" b="1" dirty="0">
              <a:solidFill>
                <a:srgbClr val="767171"/>
              </a:solidFill>
              <a:latin typeface="Calibri" pitchFamily="34" charset="0"/>
            </a:endParaRPr>
          </a:p>
          <a:p>
            <a:pPr lvl="1" eaLnBrk="1" hangingPunct="1">
              <a:spcBef>
                <a:spcPts val="1200"/>
              </a:spcBef>
              <a:buFont typeface="Wingdings" charset="2"/>
              <a:buChar char="§"/>
            </a:pPr>
            <a:r>
              <a:rPr lang="en-GB" sz="3200" b="1" dirty="0">
                <a:solidFill>
                  <a:srgbClr val="767171"/>
                </a:solidFill>
                <a:latin typeface="Calibri" pitchFamily="34" charset="0"/>
              </a:rPr>
              <a:t>Transportation charges</a:t>
            </a:r>
          </a:p>
          <a:p>
            <a:pPr lvl="1" eaLnBrk="1" hangingPunct="1">
              <a:spcBef>
                <a:spcPts val="1200"/>
              </a:spcBef>
              <a:buFont typeface="Wingdings" charset="2"/>
              <a:buChar char="§"/>
            </a:pPr>
            <a:r>
              <a:rPr lang="en-GB" sz="3200" b="1" dirty="0">
                <a:solidFill>
                  <a:srgbClr val="767171"/>
                </a:solidFill>
                <a:latin typeface="Calibri" pitchFamily="34" charset="0"/>
              </a:rPr>
              <a:t>Mark up to cover administrative and other costs</a:t>
            </a:r>
          </a:p>
          <a:p>
            <a:pPr lvl="1" eaLnBrk="1" hangingPunct="1">
              <a:spcBef>
                <a:spcPts val="1200"/>
              </a:spcBef>
              <a:buFont typeface="Wingdings" charset="2"/>
              <a:buChar char="§"/>
            </a:pPr>
            <a:r>
              <a:rPr lang="en-GB" sz="3200" b="1" dirty="0">
                <a:solidFill>
                  <a:srgbClr val="767171"/>
                </a:solidFill>
                <a:latin typeface="Calibri" pitchFamily="34" charset="0"/>
              </a:rPr>
              <a:t>Make essential medicines affordable for your community!</a:t>
            </a:r>
            <a:endParaRPr lang="en-US" sz="3200" b="1" dirty="0">
              <a:solidFill>
                <a:srgbClr val="767171"/>
              </a:solidFill>
              <a:latin typeface="Calibri" pitchFamily="34" charset="0"/>
            </a:endParaRPr>
          </a:p>
          <a:p>
            <a:pPr eaLnBrk="1" hangingPunct="1"/>
            <a:endParaRPr lang="en-US" sz="3200" dirty="0">
              <a:latin typeface="Calibri" pitchFamily="34" charset="0"/>
            </a:endParaRPr>
          </a:p>
        </p:txBody>
      </p:sp>
      <p:pic>
        <p:nvPicPr>
          <p:cNvPr id="3" name="Picture 2"/>
          <p:cNvPicPr>
            <a:picLocks noChangeAspect="1"/>
          </p:cNvPicPr>
          <p:nvPr/>
        </p:nvPicPr>
        <p:blipFill>
          <a:blip r:embed="rId3"/>
          <a:stretch>
            <a:fillRect/>
          </a:stretch>
        </p:blipFill>
        <p:spPr>
          <a:xfrm>
            <a:off x="8842015" y="2474039"/>
            <a:ext cx="2185154" cy="2565181"/>
          </a:xfrm>
          <a:prstGeom prst="rect">
            <a:avLst/>
          </a:prstGeom>
        </p:spPr>
      </p:pic>
    </p:spTree>
    <p:extLst>
      <p:ext uri="{BB962C8B-B14F-4D97-AF65-F5344CB8AC3E}">
        <p14:creationId xmlns:p14="http://schemas.microsoft.com/office/powerpoint/2010/main" val="2211669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noFill/>
        </p:spPr>
        <p:txBody>
          <a:bodyPr>
            <a:noAutofit/>
          </a:bodyPr>
          <a:lstStyle/>
          <a:p>
            <a:r>
              <a:rPr lang="en-US" sz="3200" b="1" dirty="0">
                <a:latin typeface="Calibri" panose="020F0502020204030204" pitchFamily="34" charset="0"/>
              </a:rPr>
              <a:t>Session 5. Ways to increase your earnings</a:t>
            </a:r>
          </a:p>
        </p:txBody>
      </p:sp>
      <p:sp>
        <p:nvSpPr>
          <p:cNvPr id="3" name="Slide Number Placeholder 2"/>
          <p:cNvSpPr>
            <a:spLocks noGrp="1"/>
          </p:cNvSpPr>
          <p:nvPr>
            <p:ph type="sldNum" sz="quarter" idx="4294967295"/>
          </p:nvPr>
        </p:nvSpPr>
        <p:spPr>
          <a:xfrm>
            <a:off x="11164888" y="5956300"/>
            <a:ext cx="1027112" cy="365125"/>
          </a:xfrm>
          <a:prstGeom prst="rect">
            <a:avLst/>
          </a:prstGeom>
        </p:spPr>
        <p:txBody>
          <a:bodyPr/>
          <a:lstStyle/>
          <a:p>
            <a:fld id="{FFA244FD-4231-794A-8E46-1906EE9451B5}" type="slidenum">
              <a:rPr lang="en-US" smtClean="0">
                <a:solidFill>
                  <a:prstClr val="black">
                    <a:tint val="75000"/>
                  </a:prstClr>
                </a:solidFill>
              </a:rPr>
              <a:pPr/>
              <a:t>44</a:t>
            </a:fld>
            <a:endParaRPr lang="en-US">
              <a:solidFill>
                <a:prstClr val="black">
                  <a:tint val="75000"/>
                </a:prstClr>
              </a:solidFill>
            </a:endParaRPr>
          </a:p>
        </p:txBody>
      </p:sp>
      <p:sp>
        <p:nvSpPr>
          <p:cNvPr id="4" name="Rectangle 3"/>
          <p:cNvSpPr/>
          <p:nvPr/>
        </p:nvSpPr>
        <p:spPr>
          <a:xfrm>
            <a:off x="1181716" y="1504906"/>
            <a:ext cx="10699532" cy="2960811"/>
          </a:xfrm>
          <a:prstGeom prst="rect">
            <a:avLst/>
          </a:prstGeom>
        </p:spPr>
        <p:txBody>
          <a:bodyPr wrap="square">
            <a:spAutoFit/>
          </a:bodyPr>
          <a:lstStyle/>
          <a:p>
            <a:pPr>
              <a:defRPr/>
            </a:pPr>
            <a:r>
              <a:rPr lang="en-US" sz="4000" b="1" kern="0" dirty="0">
                <a:solidFill>
                  <a:srgbClr val="767171"/>
                </a:solidFill>
                <a:latin typeface="Calibri" panose="020F0502020204030204" pitchFamily="34" charset="0"/>
              </a:rPr>
              <a:t>During this session, your focus is on:</a:t>
            </a:r>
          </a:p>
          <a:p>
            <a:pPr marL="514350" indent="-514350">
              <a:lnSpc>
                <a:spcPct val="115000"/>
              </a:lnSpc>
              <a:buFont typeface="Wingdings" panose="05000000000000000000" pitchFamily="2" charset="2"/>
              <a:buChar char="q"/>
            </a:pPr>
            <a:r>
              <a:rPr lang="en-GB" sz="3200" b="1" dirty="0">
                <a:solidFill>
                  <a:srgbClr val="767171"/>
                </a:solidFill>
                <a:latin typeface="Calibri" panose="020F0502020204030204" pitchFamily="34" charset="0"/>
              </a:rPr>
              <a:t>Manage your business money</a:t>
            </a:r>
            <a:endParaRPr lang="en-US" sz="3200" b="1" dirty="0">
              <a:solidFill>
                <a:srgbClr val="767171"/>
              </a:solidFill>
              <a:latin typeface="Calibri" panose="020F0502020204030204" pitchFamily="34" charset="0"/>
            </a:endParaRPr>
          </a:p>
          <a:p>
            <a:pPr marL="514350" indent="-514350">
              <a:lnSpc>
                <a:spcPct val="115000"/>
              </a:lnSpc>
              <a:buFont typeface="Wingdings" panose="05000000000000000000" pitchFamily="2" charset="2"/>
              <a:buChar char="q"/>
            </a:pPr>
            <a:r>
              <a:rPr lang="en-GB" sz="3200" b="1" dirty="0">
                <a:solidFill>
                  <a:srgbClr val="767171"/>
                </a:solidFill>
                <a:latin typeface="Calibri" panose="020F0502020204030204" pitchFamily="34" charset="0"/>
              </a:rPr>
              <a:t>Invest more money in your business</a:t>
            </a:r>
            <a:endParaRPr lang="en-US" sz="3200" b="1" dirty="0">
              <a:solidFill>
                <a:srgbClr val="767171"/>
              </a:solidFill>
              <a:latin typeface="Calibri" panose="020F0502020204030204" pitchFamily="34" charset="0"/>
            </a:endParaRPr>
          </a:p>
          <a:p>
            <a:pPr marL="514350" indent="-514350">
              <a:lnSpc>
                <a:spcPct val="115000"/>
              </a:lnSpc>
              <a:buFont typeface="Wingdings" panose="05000000000000000000" pitchFamily="2" charset="2"/>
              <a:buChar char="q"/>
            </a:pPr>
            <a:r>
              <a:rPr lang="en-GB" sz="3200" b="1" dirty="0">
                <a:solidFill>
                  <a:srgbClr val="767171"/>
                </a:solidFill>
                <a:latin typeface="Calibri" panose="020F0502020204030204" pitchFamily="34" charset="0"/>
              </a:rPr>
              <a:t>Reduce your costs</a:t>
            </a:r>
            <a:endParaRPr lang="en-US" sz="3200" b="1" dirty="0">
              <a:solidFill>
                <a:srgbClr val="767171"/>
              </a:solidFill>
              <a:latin typeface="Calibri" panose="020F0502020204030204" pitchFamily="34" charset="0"/>
            </a:endParaRPr>
          </a:p>
          <a:p>
            <a:pPr marL="514350" indent="-514350">
              <a:lnSpc>
                <a:spcPct val="115000"/>
              </a:lnSpc>
              <a:buFont typeface="Wingdings" panose="05000000000000000000" pitchFamily="2" charset="2"/>
              <a:buChar char="q"/>
            </a:pPr>
            <a:r>
              <a:rPr lang="en-GB" sz="3200" b="1" dirty="0">
                <a:solidFill>
                  <a:srgbClr val="767171"/>
                </a:solidFill>
                <a:latin typeface="Calibri" panose="020F0502020204030204" pitchFamily="34" charset="0"/>
              </a:rPr>
              <a:t>Increase your work time</a:t>
            </a:r>
            <a:endParaRPr lang="en-US" sz="3200" dirty="0">
              <a:solidFill>
                <a:srgbClr val="76717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2" descr="C:\Documents and Settings\evorderbruegge\Local Settings\Temporary Internet Files\Content.IE5\OWDC6Z52\MC900437797[1].wmf"/>
          <p:cNvPicPr>
            <a:picLocks noChangeAspect="1" noChangeArrowheads="1"/>
          </p:cNvPicPr>
          <p:nvPr/>
        </p:nvPicPr>
        <p:blipFill>
          <a:blip r:embed="rId3"/>
          <a:srcRect/>
          <a:stretch>
            <a:fillRect/>
          </a:stretch>
        </p:blipFill>
        <p:spPr bwMode="auto">
          <a:xfrm>
            <a:off x="9292513" y="2482139"/>
            <a:ext cx="1786517" cy="1448245"/>
          </a:xfrm>
          <a:prstGeom prst="rect">
            <a:avLst/>
          </a:prstGeom>
          <a:noFill/>
          <a:ln w="9525">
            <a:noFill/>
            <a:miter lim="800000"/>
            <a:headEnd/>
            <a:tailEnd/>
          </a:ln>
        </p:spPr>
      </p:pic>
    </p:spTree>
    <p:extLst>
      <p:ext uri="{BB962C8B-B14F-4D97-AF65-F5344CB8AC3E}">
        <p14:creationId xmlns:p14="http://schemas.microsoft.com/office/powerpoint/2010/main" val="18503940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latin typeface="Calibri" panose="020F0502020204030204" pitchFamily="34" charset="0"/>
              </a:rPr>
              <a:t>A. Manage your business money</a:t>
            </a:r>
            <a:br>
              <a:rPr lang="en-US" b="1" dirty="0">
                <a:latin typeface="Calibri" panose="020F0502020204030204" pitchFamily="34" charset="0"/>
              </a:rPr>
            </a:br>
            <a:endParaRPr lang="en-US" sz="1400" b="1" dirty="0">
              <a:latin typeface="Calibri" panose="020F0502020204030204" pitchFamily="34" charset="0"/>
            </a:endParaRPr>
          </a:p>
        </p:txBody>
      </p:sp>
      <p:sp>
        <p:nvSpPr>
          <p:cNvPr id="4" name="Rectangle 3"/>
          <p:cNvSpPr/>
          <p:nvPr/>
        </p:nvSpPr>
        <p:spPr>
          <a:xfrm>
            <a:off x="564357" y="1854315"/>
            <a:ext cx="11063287" cy="584775"/>
          </a:xfrm>
          <a:prstGeom prst="rect">
            <a:avLst/>
          </a:prstGeom>
        </p:spPr>
        <p:txBody>
          <a:bodyPr wrap="square">
            <a:spAutoFit/>
          </a:bodyPr>
          <a:lstStyle/>
          <a:p>
            <a:pPr algn="ctr" defTabSz="457200">
              <a:spcAft>
                <a:spcPts val="600"/>
              </a:spcAft>
            </a:pPr>
            <a:r>
              <a:rPr lang="en-US" sz="3200" b="1" dirty="0">
                <a:solidFill>
                  <a:srgbClr val="1B2F7F"/>
                </a:solidFill>
                <a:latin typeface="Calibri" panose="020F0502020204030204" pitchFamily="34" charset="0"/>
              </a:rPr>
              <a:t>4 ways money is lost from the business</a:t>
            </a:r>
          </a:p>
        </p:txBody>
      </p:sp>
      <p:sp>
        <p:nvSpPr>
          <p:cNvPr id="7" name="Rectangle 6"/>
          <p:cNvSpPr/>
          <p:nvPr/>
        </p:nvSpPr>
        <p:spPr>
          <a:xfrm>
            <a:off x="2876855" y="2541770"/>
            <a:ext cx="7548665" cy="2739211"/>
          </a:xfrm>
          <a:prstGeom prst="rect">
            <a:avLst/>
          </a:prstGeom>
        </p:spPr>
        <p:txBody>
          <a:bodyPr wrap="square">
            <a:spAutoFit/>
          </a:bodyPr>
          <a:lstStyle/>
          <a:p>
            <a:pPr marL="914400" lvl="1" indent="-457200" defTabSz="457200">
              <a:buFont typeface="Wingdings" panose="05000000000000000000" pitchFamily="2" charset="2"/>
              <a:buChar char="§"/>
            </a:pPr>
            <a:r>
              <a:rPr lang="en-GB" sz="3200" b="1" dirty="0">
                <a:solidFill>
                  <a:schemeClr val="bg2">
                    <a:lumMod val="50000"/>
                  </a:schemeClr>
                </a:solidFill>
                <a:latin typeface="Calibri" panose="020F0502020204030204" pitchFamily="34" charset="0"/>
              </a:rPr>
              <a:t>Inventory Leakages </a:t>
            </a:r>
            <a:endParaRPr lang="en-US" sz="3200" b="1" dirty="0">
              <a:solidFill>
                <a:schemeClr val="bg2">
                  <a:lumMod val="50000"/>
                </a:schemeClr>
              </a:solidFill>
              <a:latin typeface="Calibri" panose="020F0502020204030204" pitchFamily="34" charset="0"/>
            </a:endParaRPr>
          </a:p>
          <a:p>
            <a:pPr marL="914400" lvl="1" indent="-457200" defTabSz="457200">
              <a:buFont typeface="Wingdings" panose="05000000000000000000" pitchFamily="2" charset="2"/>
              <a:buChar char="§"/>
            </a:pPr>
            <a:r>
              <a:rPr lang="en-GB" sz="3200" b="1" dirty="0">
                <a:solidFill>
                  <a:schemeClr val="bg2">
                    <a:lumMod val="50000"/>
                  </a:schemeClr>
                </a:solidFill>
                <a:latin typeface="Calibri" panose="020F0502020204030204" pitchFamily="34" charset="0"/>
              </a:rPr>
              <a:t>Stock-out </a:t>
            </a:r>
          </a:p>
          <a:p>
            <a:pPr marL="914400" lvl="1" indent="-457200" defTabSz="457200">
              <a:buFont typeface="Wingdings" panose="05000000000000000000" pitchFamily="2" charset="2"/>
              <a:buChar char="§"/>
            </a:pPr>
            <a:r>
              <a:rPr lang="en-GB" sz="3200" b="1" dirty="0">
                <a:solidFill>
                  <a:schemeClr val="bg2">
                    <a:lumMod val="50000"/>
                  </a:schemeClr>
                </a:solidFill>
                <a:latin typeface="Calibri" panose="020F0502020204030204" pitchFamily="34" charset="0"/>
              </a:rPr>
              <a:t>Overstocked </a:t>
            </a:r>
          </a:p>
          <a:p>
            <a:pPr marL="914400" lvl="1" indent="-457200" defTabSz="457200">
              <a:buFont typeface="Wingdings" panose="05000000000000000000" pitchFamily="2" charset="2"/>
              <a:buChar char="§"/>
            </a:pPr>
            <a:r>
              <a:rPr lang="en-GB" sz="3200" b="1" dirty="0">
                <a:solidFill>
                  <a:schemeClr val="bg2">
                    <a:lumMod val="50000"/>
                  </a:schemeClr>
                </a:solidFill>
                <a:latin typeface="Calibri" panose="020F0502020204030204" pitchFamily="34" charset="0"/>
              </a:rPr>
              <a:t>Credit Sales</a:t>
            </a:r>
            <a:endParaRPr lang="en-US" sz="3200" b="1" dirty="0">
              <a:solidFill>
                <a:schemeClr val="bg2">
                  <a:lumMod val="50000"/>
                </a:schemeClr>
              </a:solidFill>
              <a:latin typeface="Calibri" panose="020F0502020204030204" pitchFamily="34" charset="0"/>
            </a:endParaRPr>
          </a:p>
          <a:p>
            <a:pPr marL="914400" lvl="1" indent="-457200" defTabSz="457200">
              <a:buFont typeface="Wingdings" panose="05000000000000000000" pitchFamily="2" charset="2"/>
              <a:buChar char="§"/>
            </a:pPr>
            <a:endParaRPr lang="en-US" sz="1200" b="1" dirty="0">
              <a:solidFill>
                <a:srgbClr val="F79646">
                  <a:lumMod val="50000"/>
                </a:srgbClr>
              </a:solidFill>
              <a:latin typeface="Calibri" panose="020F0502020204030204" pitchFamily="34" charset="0"/>
            </a:endParaRPr>
          </a:p>
          <a:p>
            <a:pPr marL="0" lvl="1" defTabSz="457200"/>
            <a:r>
              <a:rPr lang="en-US" sz="3200" b="1" dirty="0">
                <a:solidFill>
                  <a:srgbClr val="C00000"/>
                </a:solidFill>
                <a:latin typeface="Calibri" panose="020F0502020204030204" pitchFamily="34" charset="0"/>
              </a:rPr>
              <a:t>Let us examine each one</a:t>
            </a:r>
            <a:endParaRPr lang="en-GB" sz="3200" b="1" dirty="0">
              <a:solidFill>
                <a:srgbClr val="C00000"/>
              </a:solidFill>
              <a:latin typeface="Calibri" panose="020F050202020403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4486" y="2372549"/>
            <a:ext cx="2080695" cy="2207333"/>
          </a:xfrm>
          <a:prstGeom prst="rect">
            <a:avLst/>
          </a:prstGeom>
        </p:spPr>
      </p:pic>
    </p:spTree>
    <p:extLst>
      <p:ext uri="{BB962C8B-B14F-4D97-AF65-F5344CB8AC3E}">
        <p14:creationId xmlns:p14="http://schemas.microsoft.com/office/powerpoint/2010/main" val="7664804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Calibri" panose="020F0502020204030204" pitchFamily="34" charset="0"/>
              </a:rPr>
              <a:t>A.1. Inventory leakage – </a:t>
            </a:r>
            <a:r>
              <a:rPr lang="en-US" dirty="0" err="1">
                <a:latin typeface="Calibri" panose="020F0502020204030204" pitchFamily="34" charset="0"/>
              </a:rPr>
              <a:t>Milly’s</a:t>
            </a:r>
            <a:r>
              <a:rPr lang="en-US" dirty="0">
                <a:latin typeface="Calibri" panose="020F0502020204030204" pitchFamily="34" charset="0"/>
              </a:rPr>
              <a:t> story</a:t>
            </a:r>
            <a:endParaRPr lang="en-US" dirty="0"/>
          </a:p>
        </p:txBody>
      </p:sp>
      <p:sp>
        <p:nvSpPr>
          <p:cNvPr id="3" name="Content Placeholder 2"/>
          <p:cNvSpPr>
            <a:spLocks noGrp="1"/>
          </p:cNvSpPr>
          <p:nvPr>
            <p:ph idx="4294967295"/>
          </p:nvPr>
        </p:nvSpPr>
        <p:spPr>
          <a:xfrm>
            <a:off x="459375" y="1825562"/>
            <a:ext cx="7985008" cy="4294455"/>
          </a:xfrm>
          <a:prstGeom prst="rect">
            <a:avLst/>
          </a:prstGeom>
        </p:spPr>
        <p:txBody>
          <a:bodyPr>
            <a:normAutofit/>
          </a:bodyPr>
          <a:lstStyle/>
          <a:p>
            <a:pPr marL="0" indent="0">
              <a:buNone/>
            </a:pPr>
            <a:r>
              <a:rPr lang="en-US" sz="2800" b="1" dirty="0">
                <a:solidFill>
                  <a:srgbClr val="1B2F7F"/>
                </a:solidFill>
                <a:latin typeface="Calibri" panose="020F0502020204030204" pitchFamily="34" charset="0"/>
              </a:rPr>
              <a:t>Listen carefully to a story about Milly’s Business.  </a:t>
            </a:r>
          </a:p>
          <a:p>
            <a:pPr marL="0" indent="0">
              <a:spcBef>
                <a:spcPts val="0"/>
              </a:spcBef>
              <a:buNone/>
            </a:pPr>
            <a:r>
              <a:rPr lang="en-US" sz="2800" b="1" dirty="0">
                <a:solidFill>
                  <a:srgbClr val="1B2F7F"/>
                </a:solidFill>
                <a:latin typeface="Calibri" panose="020F0502020204030204" pitchFamily="34" charset="0"/>
              </a:rPr>
              <a:t>Be prepared to answer questions about her story</a:t>
            </a:r>
          </a:p>
          <a:p>
            <a:pPr marL="346075" indent="-346075">
              <a:buFont typeface="Wingdings" pitchFamily="2" charset="2"/>
              <a:buChar char="ü"/>
            </a:pPr>
            <a:r>
              <a:rPr lang="en-GB" sz="2800" b="1" dirty="0">
                <a:solidFill>
                  <a:schemeClr val="bg2">
                    <a:lumMod val="50000"/>
                  </a:schemeClr>
                </a:solidFill>
                <a:latin typeface="Calibri" panose="020F0502020204030204" pitchFamily="34" charset="0"/>
              </a:rPr>
              <a:t>At the beginning of the story, how did you find Milly and her business?</a:t>
            </a:r>
          </a:p>
          <a:p>
            <a:pPr marL="346075" indent="-346075">
              <a:buFont typeface="Wingdings" pitchFamily="2" charset="2"/>
              <a:buChar char="ü"/>
            </a:pPr>
            <a:r>
              <a:rPr lang="en-GB" sz="2800" b="1" dirty="0">
                <a:solidFill>
                  <a:schemeClr val="bg2">
                    <a:lumMod val="50000"/>
                  </a:schemeClr>
                </a:solidFill>
                <a:latin typeface="Calibri" panose="020F0502020204030204" pitchFamily="34" charset="0"/>
              </a:rPr>
              <a:t>What did Milly do to please her friend and children?</a:t>
            </a:r>
          </a:p>
          <a:p>
            <a:pPr marL="346075" indent="-346075">
              <a:buFont typeface="Wingdings" pitchFamily="2" charset="2"/>
              <a:buChar char="ü"/>
            </a:pPr>
            <a:r>
              <a:rPr lang="en-US" sz="2800" b="1" dirty="0">
                <a:solidFill>
                  <a:schemeClr val="bg2">
                    <a:lumMod val="50000"/>
                  </a:schemeClr>
                </a:solidFill>
                <a:latin typeface="Calibri" panose="020F0502020204030204" pitchFamily="34" charset="0"/>
              </a:rPr>
              <a:t>What happened to Milly’s business? Why?</a:t>
            </a:r>
          </a:p>
          <a:p>
            <a:pPr marL="346075" indent="-346075">
              <a:buFont typeface="Wingdings" pitchFamily="2" charset="2"/>
              <a:buChar char="ü"/>
            </a:pPr>
            <a:r>
              <a:rPr lang="en-US" sz="2800" b="1" dirty="0">
                <a:solidFill>
                  <a:schemeClr val="bg2">
                    <a:lumMod val="50000"/>
                  </a:schemeClr>
                </a:solidFill>
                <a:latin typeface="Calibri" panose="020F0502020204030204" pitchFamily="34" charset="0"/>
              </a:rPr>
              <a:t>How might this happen in your business? What examples can you give?</a:t>
            </a:r>
          </a:p>
          <a:p>
            <a:pPr marL="0" indent="0">
              <a:buFont typeface="Wingdings" pitchFamily="2" charset="2"/>
              <a:buChar char="ü"/>
            </a:pPr>
            <a:endParaRPr lang="en-GB" dirty="0"/>
          </a:p>
        </p:txBody>
      </p:sp>
      <p:sp>
        <p:nvSpPr>
          <p:cNvPr id="6" name="Rounded Rectangle 5"/>
          <p:cNvSpPr/>
          <p:nvPr/>
        </p:nvSpPr>
        <p:spPr>
          <a:xfrm>
            <a:off x="8293704" y="2040005"/>
            <a:ext cx="3258212"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marL="233363" lvl="1" algn="ctr" defTabSz="457200"/>
            <a:r>
              <a:rPr lang="en-GB" sz="3200" b="1" u="sng" dirty="0">
                <a:solidFill>
                  <a:srgbClr val="1B2F7F"/>
                </a:solidFill>
                <a:latin typeface="Calibri" panose="020F0502020204030204" pitchFamily="34" charset="0"/>
              </a:rPr>
              <a:t>Inventory Leakages</a:t>
            </a:r>
            <a:r>
              <a:rPr lang="en-GB" sz="3200" b="1" dirty="0">
                <a:solidFill>
                  <a:srgbClr val="1B2F7F"/>
                </a:solidFill>
                <a:latin typeface="Calibri" panose="020F0502020204030204" pitchFamily="34" charset="0"/>
              </a:rPr>
              <a:t> </a:t>
            </a:r>
          </a:p>
          <a:p>
            <a:pPr marL="233363" lvl="1" algn="ctr" defTabSz="457200"/>
            <a:r>
              <a:rPr lang="en-GB" sz="3000" b="1" dirty="0">
                <a:solidFill>
                  <a:srgbClr val="1B2F7F"/>
                </a:solidFill>
                <a:latin typeface="Calibri" panose="020F0502020204030204" pitchFamily="34" charset="0"/>
              </a:rPr>
              <a:t>You are giving away your working capital</a:t>
            </a:r>
            <a:endParaRPr lang="en-US" sz="3000" b="1" dirty="0">
              <a:solidFill>
                <a:srgbClr val="1B2F7F"/>
              </a:solidFill>
              <a:latin typeface="Calibri" panose="020F0502020204030204" pitchFamily="34" charset="0"/>
            </a:endParaRPr>
          </a:p>
        </p:txBody>
      </p:sp>
    </p:spTree>
    <p:extLst>
      <p:ext uri="{BB962C8B-B14F-4D97-AF65-F5344CB8AC3E}">
        <p14:creationId xmlns:p14="http://schemas.microsoft.com/office/powerpoint/2010/main" val="417530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ox(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ox(i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ox(i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Calibri" panose="020F0502020204030204" pitchFamily="34" charset="0"/>
              </a:rPr>
              <a:t>A.2. Stock outs – </a:t>
            </a:r>
            <a:r>
              <a:rPr lang="en-US" dirty="0" err="1">
                <a:latin typeface="Calibri" panose="020F0502020204030204" pitchFamily="34" charset="0"/>
              </a:rPr>
              <a:t>Luana’s</a:t>
            </a:r>
            <a:r>
              <a:rPr lang="en-US" dirty="0">
                <a:latin typeface="Calibri" panose="020F0502020204030204" pitchFamily="34" charset="0"/>
              </a:rPr>
              <a:t> business story</a:t>
            </a:r>
            <a:endParaRPr lang="en-US" dirty="0"/>
          </a:p>
        </p:txBody>
      </p:sp>
      <p:sp>
        <p:nvSpPr>
          <p:cNvPr id="3" name="Content Placeholder 2"/>
          <p:cNvSpPr>
            <a:spLocks noGrp="1"/>
          </p:cNvSpPr>
          <p:nvPr>
            <p:ph idx="4294967295"/>
          </p:nvPr>
        </p:nvSpPr>
        <p:spPr>
          <a:xfrm>
            <a:off x="662040" y="1723215"/>
            <a:ext cx="7539145" cy="4599452"/>
          </a:xfrm>
          <a:prstGeom prst="rect">
            <a:avLst/>
          </a:prstGeom>
        </p:spPr>
        <p:txBody>
          <a:bodyPr>
            <a:noAutofit/>
          </a:bodyPr>
          <a:lstStyle/>
          <a:p>
            <a:pPr marL="0" indent="0">
              <a:spcBef>
                <a:spcPts val="0"/>
              </a:spcBef>
              <a:spcAft>
                <a:spcPts val="0"/>
              </a:spcAft>
              <a:buNone/>
            </a:pPr>
            <a:r>
              <a:rPr lang="en-US" sz="2800" b="1" dirty="0">
                <a:solidFill>
                  <a:srgbClr val="1B2F7F"/>
                </a:solidFill>
                <a:latin typeface="Calibri" panose="020F0502020204030204" pitchFamily="34" charset="0"/>
              </a:rPr>
              <a:t>Listen carefully to a story about Luana’s Business.  </a:t>
            </a:r>
          </a:p>
          <a:p>
            <a:pPr marL="0" indent="0">
              <a:spcBef>
                <a:spcPts val="0"/>
              </a:spcBef>
              <a:spcAft>
                <a:spcPts val="0"/>
              </a:spcAft>
              <a:buNone/>
            </a:pPr>
            <a:r>
              <a:rPr lang="en-US" sz="2800" b="1" dirty="0">
                <a:solidFill>
                  <a:srgbClr val="1B2F7F"/>
                </a:solidFill>
                <a:latin typeface="Calibri" panose="020F0502020204030204" pitchFamily="34" charset="0"/>
              </a:rPr>
              <a:t>Be prepared to answer questions about her story.</a:t>
            </a:r>
          </a:p>
          <a:p>
            <a:pPr marL="0" indent="0">
              <a:spcBef>
                <a:spcPts val="0"/>
              </a:spcBef>
              <a:spcAft>
                <a:spcPts val="0"/>
              </a:spcAft>
              <a:buNone/>
            </a:pPr>
            <a:endParaRPr lang="en-US" sz="1400" b="1" dirty="0">
              <a:solidFill>
                <a:srgbClr val="C00000"/>
              </a:solidFill>
              <a:latin typeface="Calibri" panose="020F0502020204030204" pitchFamily="34" charset="0"/>
            </a:endParaRPr>
          </a:p>
          <a:p>
            <a:pPr marL="284163" indent="-284163">
              <a:spcBef>
                <a:spcPts val="0"/>
              </a:spcBef>
              <a:spcAft>
                <a:spcPts val="0"/>
              </a:spcAft>
              <a:buClr>
                <a:srgbClr val="8CC738"/>
              </a:buClr>
              <a:buFont typeface="Wingdings" pitchFamily="2" charset="2"/>
              <a:buChar char="ü"/>
            </a:pPr>
            <a:r>
              <a:rPr lang="en-US" sz="2800" b="1" dirty="0">
                <a:solidFill>
                  <a:schemeClr val="bg2">
                    <a:lumMod val="50000"/>
                  </a:schemeClr>
                </a:solidFill>
                <a:latin typeface="Calibri" panose="020F0502020204030204" pitchFamily="34" charset="0"/>
              </a:rPr>
              <a:t>What did Luana do with the money she made from selling products?</a:t>
            </a:r>
          </a:p>
          <a:p>
            <a:pPr marL="284163" indent="-284163">
              <a:spcBef>
                <a:spcPts val="0"/>
              </a:spcBef>
              <a:spcAft>
                <a:spcPts val="0"/>
              </a:spcAft>
              <a:buClr>
                <a:srgbClr val="8CC738"/>
              </a:buClr>
              <a:buFont typeface="Wingdings" pitchFamily="2" charset="2"/>
              <a:buChar char="ü"/>
            </a:pPr>
            <a:r>
              <a:rPr lang="en-US" sz="2800" b="1" dirty="0">
                <a:solidFill>
                  <a:schemeClr val="bg2">
                    <a:lumMod val="50000"/>
                  </a:schemeClr>
                </a:solidFill>
                <a:latin typeface="Calibri" panose="020F0502020204030204" pitchFamily="34" charset="0"/>
              </a:rPr>
              <a:t>What health problem occurred in her village?</a:t>
            </a:r>
          </a:p>
          <a:p>
            <a:pPr marL="284163" indent="-284163">
              <a:spcBef>
                <a:spcPts val="0"/>
              </a:spcBef>
              <a:spcAft>
                <a:spcPts val="0"/>
              </a:spcAft>
              <a:buClr>
                <a:srgbClr val="8CC738"/>
              </a:buClr>
              <a:buFont typeface="Wingdings" pitchFamily="2" charset="2"/>
              <a:buChar char="ü"/>
            </a:pPr>
            <a:r>
              <a:rPr lang="en-US" sz="2800" b="1" dirty="0">
                <a:solidFill>
                  <a:schemeClr val="bg2">
                    <a:lumMod val="50000"/>
                  </a:schemeClr>
                </a:solidFill>
                <a:latin typeface="Calibri" panose="020F0502020204030204" pitchFamily="34" charset="0"/>
              </a:rPr>
              <a:t>How was Luana able to help those who came to her?</a:t>
            </a:r>
          </a:p>
          <a:p>
            <a:pPr marL="284163" indent="-284163">
              <a:spcBef>
                <a:spcPts val="0"/>
              </a:spcBef>
              <a:spcAft>
                <a:spcPts val="0"/>
              </a:spcAft>
              <a:buClr>
                <a:srgbClr val="8CC738"/>
              </a:buClr>
              <a:buFont typeface="Wingdings" pitchFamily="2" charset="2"/>
              <a:buChar char="ü"/>
            </a:pPr>
            <a:r>
              <a:rPr lang="en-US" sz="2800" b="1" dirty="0">
                <a:solidFill>
                  <a:schemeClr val="bg2">
                    <a:lumMod val="50000"/>
                  </a:schemeClr>
                </a:solidFill>
                <a:latin typeface="Calibri" panose="020F0502020204030204" pitchFamily="34" charset="0"/>
              </a:rPr>
              <a:t>What do you think happened to her business?</a:t>
            </a:r>
          </a:p>
          <a:p>
            <a:pPr marL="284163" indent="-284163">
              <a:spcBef>
                <a:spcPts val="0"/>
              </a:spcBef>
              <a:spcAft>
                <a:spcPts val="0"/>
              </a:spcAft>
              <a:buClr>
                <a:srgbClr val="8CC738"/>
              </a:buClr>
              <a:buFont typeface="Wingdings" pitchFamily="2" charset="2"/>
              <a:buChar char="ü"/>
            </a:pPr>
            <a:r>
              <a:rPr lang="en-US" sz="2800" b="1" dirty="0">
                <a:solidFill>
                  <a:schemeClr val="bg2">
                    <a:lumMod val="50000"/>
                  </a:schemeClr>
                </a:solidFill>
                <a:latin typeface="Calibri" panose="020F0502020204030204" pitchFamily="34" charset="0"/>
              </a:rPr>
              <a:t>What can she do to avoid this problem in the future?</a:t>
            </a:r>
          </a:p>
        </p:txBody>
      </p:sp>
      <p:sp>
        <p:nvSpPr>
          <p:cNvPr id="7" name="Rounded Rectangle 6"/>
          <p:cNvSpPr/>
          <p:nvPr/>
        </p:nvSpPr>
        <p:spPr>
          <a:xfrm>
            <a:off x="8415302" y="1864375"/>
            <a:ext cx="3258212"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marL="233363" lvl="1" algn="ctr" defTabSz="457200"/>
            <a:r>
              <a:rPr lang="en-GB" sz="3600" b="1" dirty="0">
                <a:solidFill>
                  <a:srgbClr val="1B2F7F"/>
                </a:solidFill>
                <a:latin typeface="Calibri" panose="020F0502020204030204" pitchFamily="34" charset="0"/>
              </a:rPr>
              <a:t>Stock-out </a:t>
            </a:r>
          </a:p>
          <a:p>
            <a:pPr marL="233363" lvl="1" algn="ctr" defTabSz="457200"/>
            <a:r>
              <a:rPr lang="en-GB" sz="3200" b="1" dirty="0">
                <a:solidFill>
                  <a:srgbClr val="1B2F7F"/>
                </a:solidFill>
                <a:latin typeface="Calibri" panose="020F0502020204030204" pitchFamily="34" charset="0"/>
              </a:rPr>
              <a:t>No products to sell when the customer is ready to buy</a:t>
            </a:r>
            <a:endParaRPr lang="en-US" sz="3600" b="1" dirty="0">
              <a:solidFill>
                <a:srgbClr val="1B2F7F"/>
              </a:solidFill>
              <a:latin typeface="Calibri" panose="020F0502020204030204" pitchFamily="34" charset="0"/>
            </a:endParaRPr>
          </a:p>
        </p:txBody>
      </p:sp>
    </p:spTree>
    <p:extLst>
      <p:ext uri="{BB962C8B-B14F-4D97-AF65-F5344CB8AC3E}">
        <p14:creationId xmlns:p14="http://schemas.microsoft.com/office/powerpoint/2010/main" val="272036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76054" y="1498535"/>
            <a:ext cx="7517043" cy="3811588"/>
          </a:xfrm>
          <a:prstGeom prst="rect">
            <a:avLst/>
          </a:prstGeom>
        </p:spPr>
        <p:txBody>
          <a:bodyPr>
            <a:normAutofit/>
          </a:bodyPr>
          <a:lstStyle/>
          <a:p>
            <a:pPr marL="715963" indent="-315913">
              <a:buFont typeface="Wingdings" charset="2"/>
              <a:buChar char="§"/>
            </a:pPr>
            <a:r>
              <a:rPr lang="en-US" sz="3500" b="1" dirty="0">
                <a:solidFill>
                  <a:srgbClr val="1B2F7F"/>
                </a:solidFill>
                <a:latin typeface="Calibri" panose="020F0502020204030204" pitchFamily="34" charset="0"/>
              </a:rPr>
              <a:t>Is this statement True or False?  </a:t>
            </a:r>
          </a:p>
          <a:p>
            <a:pPr marL="715963" indent="-315913">
              <a:buFont typeface="Wingdings" charset="2"/>
              <a:buChar char="§"/>
            </a:pPr>
            <a:r>
              <a:rPr lang="en-US" sz="3500" b="1" dirty="0">
                <a:solidFill>
                  <a:srgbClr val="1B2F7F"/>
                </a:solidFill>
                <a:latin typeface="Calibri" panose="020F0502020204030204" pitchFamily="34" charset="0"/>
              </a:rPr>
              <a:t>And Why?</a:t>
            </a:r>
          </a:p>
          <a:p>
            <a:pPr marL="400050" indent="0">
              <a:buNone/>
            </a:pPr>
            <a:r>
              <a:rPr lang="en-US" sz="3500" b="1" i="1" dirty="0">
                <a:solidFill>
                  <a:srgbClr val="1B2F7F"/>
                </a:solidFill>
                <a:latin typeface="Calibri" panose="020F0502020204030204" pitchFamily="34" charset="0"/>
              </a:rPr>
              <a:t> </a:t>
            </a:r>
            <a:r>
              <a:rPr lang="en-US" sz="3500" b="1" i="1" dirty="0">
                <a:solidFill>
                  <a:srgbClr val="FF0000"/>
                </a:solidFill>
                <a:latin typeface="Calibri" panose="020F0502020204030204" pitchFamily="34" charset="0"/>
              </a:rPr>
              <a:t>  PRODUCT = CASH?</a:t>
            </a:r>
          </a:p>
          <a:p>
            <a:pPr marL="400050" indent="0">
              <a:buNone/>
            </a:pPr>
            <a:r>
              <a:rPr lang="en-US" sz="3500" b="1" dirty="0">
                <a:solidFill>
                  <a:srgbClr val="1B2F7F"/>
                </a:solidFill>
                <a:latin typeface="Calibri" panose="020F0502020204030204" pitchFamily="34" charset="0"/>
              </a:rPr>
              <a:t>NO!  Not until you sell it.</a:t>
            </a:r>
          </a:p>
          <a:p>
            <a:pPr>
              <a:buFont typeface="Wingdings" charset="2"/>
              <a:buChar char="§"/>
            </a:pPr>
            <a:r>
              <a:rPr lang="en-US" sz="3500" b="1" dirty="0">
                <a:solidFill>
                  <a:srgbClr val="1B2F7F"/>
                </a:solidFill>
                <a:latin typeface="Calibri" panose="020F0502020204030204" pitchFamily="34" charset="0"/>
              </a:rPr>
              <a:t>Beware of “Sleeping” product when you are over-stocking</a:t>
            </a:r>
          </a:p>
          <a:p>
            <a:pPr marL="0" indent="0">
              <a:buNone/>
            </a:pPr>
            <a:endParaRPr lang="en-US" sz="3200" b="1" dirty="0">
              <a:solidFill>
                <a:schemeClr val="accent2">
                  <a:lumMod val="75000"/>
                </a:schemeClr>
              </a:solidFill>
            </a:endParaRPr>
          </a:p>
        </p:txBody>
      </p:sp>
      <p:sp>
        <p:nvSpPr>
          <p:cNvPr id="7" name="Rounded Rectangle 6"/>
          <p:cNvSpPr/>
          <p:nvPr/>
        </p:nvSpPr>
        <p:spPr>
          <a:xfrm>
            <a:off x="8131570" y="1958945"/>
            <a:ext cx="3258212"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marL="233363" lvl="1" algn="ctr" defTabSz="457200"/>
            <a:r>
              <a:rPr lang="en-GB" sz="3600" b="1" u="sng" dirty="0">
                <a:solidFill>
                  <a:srgbClr val="1B2F7F"/>
                </a:solidFill>
                <a:latin typeface="Calibri" panose="020F0502020204030204" pitchFamily="34" charset="0"/>
              </a:rPr>
              <a:t>Overstocked</a:t>
            </a:r>
            <a:endParaRPr lang="en-GB" sz="3600" b="1" dirty="0">
              <a:solidFill>
                <a:srgbClr val="1B2F7F"/>
              </a:solidFill>
              <a:latin typeface="Calibri" panose="020F0502020204030204" pitchFamily="34" charset="0"/>
            </a:endParaRPr>
          </a:p>
          <a:p>
            <a:pPr marL="233363" lvl="1" algn="ctr" defTabSz="457200"/>
            <a:r>
              <a:rPr lang="en-GB" sz="3600" b="1" dirty="0">
                <a:solidFill>
                  <a:srgbClr val="1B2F7F"/>
                </a:solidFill>
                <a:latin typeface="Calibri" panose="020F0502020204030204" pitchFamily="34" charset="0"/>
              </a:rPr>
              <a:t>Your money is “sleeping” in products that do not sell</a:t>
            </a:r>
            <a:endParaRPr lang="en-US" sz="3600" b="1" dirty="0">
              <a:solidFill>
                <a:srgbClr val="1B2F7F"/>
              </a:solidFill>
              <a:latin typeface="Calibri" panose="020F0502020204030204" pitchFamily="34" charset="0"/>
            </a:endParaRPr>
          </a:p>
        </p:txBody>
      </p:sp>
      <p:sp>
        <p:nvSpPr>
          <p:cNvPr id="5" name="Title 4"/>
          <p:cNvSpPr>
            <a:spLocks noGrp="1"/>
          </p:cNvSpPr>
          <p:nvPr>
            <p:ph type="title"/>
          </p:nvPr>
        </p:nvSpPr>
        <p:spPr/>
        <p:txBody>
          <a:bodyPr/>
          <a:lstStyle/>
          <a:p>
            <a:r>
              <a:rPr lang="en-US" dirty="0">
                <a:latin typeface="Calibri" panose="020F0502020204030204" pitchFamily="34" charset="0"/>
              </a:rPr>
              <a:t>A.3. Over-stock – business question</a:t>
            </a:r>
            <a:endParaRPr lang="en-US" dirty="0"/>
          </a:p>
        </p:txBody>
      </p:sp>
    </p:spTree>
    <p:extLst>
      <p:ext uri="{BB962C8B-B14F-4D97-AF65-F5344CB8AC3E}">
        <p14:creationId xmlns:p14="http://schemas.microsoft.com/office/powerpoint/2010/main" val="1613147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chemeClr val="bg1"/>
                </a:solidFill>
                <a:latin typeface="Calibri" panose="020F0502020204030204" pitchFamily="34" charset="0"/>
              </a:rPr>
              <a:t>A.4. Credit </a:t>
            </a:r>
            <a:r>
              <a:rPr lang="en-US" dirty="0">
                <a:latin typeface="Calibri" panose="020F0502020204030204" pitchFamily="34" charset="0"/>
              </a:rPr>
              <a:t>- </a:t>
            </a:r>
            <a:r>
              <a:rPr lang="en-US" b="1" dirty="0">
                <a:solidFill>
                  <a:schemeClr val="bg1"/>
                </a:solidFill>
                <a:latin typeface="Calibri" panose="020F0502020204030204" pitchFamily="34" charset="0"/>
              </a:rPr>
              <a:t>Jimmy’s </a:t>
            </a:r>
            <a:r>
              <a:rPr lang="en-US" dirty="0">
                <a:latin typeface="Calibri" panose="020F0502020204030204" pitchFamily="34" charset="0"/>
              </a:rPr>
              <a:t>b</a:t>
            </a:r>
            <a:r>
              <a:rPr lang="en-US" b="1" dirty="0">
                <a:solidFill>
                  <a:schemeClr val="bg1"/>
                </a:solidFill>
                <a:latin typeface="Calibri" panose="020F0502020204030204" pitchFamily="34" charset="0"/>
              </a:rPr>
              <a:t>usiness </a:t>
            </a:r>
            <a:r>
              <a:rPr lang="en-US" dirty="0">
                <a:latin typeface="Calibri" panose="020F0502020204030204" pitchFamily="34" charset="0"/>
              </a:rPr>
              <a:t>s</a:t>
            </a:r>
            <a:r>
              <a:rPr lang="en-US" b="1" dirty="0">
                <a:solidFill>
                  <a:schemeClr val="bg1"/>
                </a:solidFill>
                <a:latin typeface="Calibri" panose="020F0502020204030204" pitchFamily="34" charset="0"/>
              </a:rPr>
              <a:t>tory</a:t>
            </a:r>
          </a:p>
        </p:txBody>
      </p:sp>
      <p:sp>
        <p:nvSpPr>
          <p:cNvPr id="3" name="Content Placeholder 2"/>
          <p:cNvSpPr>
            <a:spLocks noGrp="1"/>
          </p:cNvSpPr>
          <p:nvPr>
            <p:ph idx="4294967295"/>
          </p:nvPr>
        </p:nvSpPr>
        <p:spPr>
          <a:xfrm>
            <a:off x="774700" y="1633538"/>
            <a:ext cx="7264353" cy="4721225"/>
          </a:xfrm>
          <a:prstGeom prst="rect">
            <a:avLst/>
          </a:prstGeom>
        </p:spPr>
        <p:txBody>
          <a:bodyPr>
            <a:noAutofit/>
          </a:bodyPr>
          <a:lstStyle/>
          <a:p>
            <a:pPr marL="0" indent="0">
              <a:buNone/>
            </a:pPr>
            <a:r>
              <a:rPr lang="en-US" sz="3200" b="1" dirty="0">
                <a:solidFill>
                  <a:srgbClr val="1B2F7F"/>
                </a:solidFill>
                <a:latin typeface="Calibri" panose="020F0502020204030204" pitchFamily="34" charset="0"/>
              </a:rPr>
              <a:t>Listen to a story about Jimmy’s Business.  </a:t>
            </a:r>
          </a:p>
          <a:p>
            <a:pPr marL="0" indent="0">
              <a:spcBef>
                <a:spcPts val="0"/>
              </a:spcBef>
              <a:spcAft>
                <a:spcPts val="0"/>
              </a:spcAft>
              <a:buNone/>
            </a:pPr>
            <a:r>
              <a:rPr lang="en-US" sz="3200" b="1" dirty="0">
                <a:solidFill>
                  <a:srgbClr val="1B2F7F"/>
                </a:solidFill>
                <a:latin typeface="Calibri" panose="020F0502020204030204" pitchFamily="34" charset="0"/>
              </a:rPr>
              <a:t>Be prepared to answer questions about his story.</a:t>
            </a:r>
          </a:p>
          <a:p>
            <a:pPr marL="284163" indent="-284163">
              <a:spcBef>
                <a:spcPts val="0"/>
              </a:spcBef>
              <a:spcAft>
                <a:spcPts val="0"/>
              </a:spcAft>
              <a:buClr>
                <a:schemeClr val="accent2">
                  <a:lumMod val="75000"/>
                </a:schemeClr>
              </a:buClr>
              <a:buFont typeface="Wingdings" pitchFamily="2" charset="2"/>
              <a:buChar char="ü"/>
            </a:pPr>
            <a:endParaRPr lang="en-US" sz="1200" b="1" dirty="0">
              <a:latin typeface="Calibri" panose="020F0502020204030204" pitchFamily="34" charset="0"/>
            </a:endParaRP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Why did Jimmy give some people credit?</a:t>
            </a: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Do you think he was paid?</a:t>
            </a: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Would you say credit is good or bad?</a:t>
            </a: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What was different in Mercy’s case?</a:t>
            </a: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What was different in Diana’s case?</a:t>
            </a:r>
          </a:p>
          <a:p>
            <a:pPr marL="284163" indent="-284163">
              <a:spcBef>
                <a:spcPts val="0"/>
              </a:spcBef>
              <a:spcAft>
                <a:spcPts val="0"/>
              </a:spcAft>
              <a:buClr>
                <a:srgbClr val="8CC738"/>
              </a:buClr>
              <a:buFont typeface="Wingdings" pitchFamily="2" charset="2"/>
              <a:buChar char="ü"/>
            </a:pPr>
            <a:r>
              <a:rPr lang="en-US" sz="3000" b="1" dirty="0">
                <a:solidFill>
                  <a:schemeClr val="bg2">
                    <a:lumMod val="50000"/>
                  </a:schemeClr>
                </a:solidFill>
                <a:latin typeface="Calibri" panose="020F0502020204030204" pitchFamily="34" charset="0"/>
              </a:rPr>
              <a:t>What can you do to manage credit well</a:t>
            </a:r>
            <a:r>
              <a:rPr lang="en-US" sz="2800" b="1" dirty="0">
                <a:solidFill>
                  <a:schemeClr val="bg2">
                    <a:lumMod val="50000"/>
                  </a:schemeClr>
                </a:solidFill>
                <a:latin typeface="Calibri" panose="020F0502020204030204" pitchFamily="34" charset="0"/>
              </a:rPr>
              <a:t>?</a:t>
            </a:r>
          </a:p>
        </p:txBody>
      </p:sp>
      <p:sp>
        <p:nvSpPr>
          <p:cNvPr id="5" name="Rounded Rectangle 4"/>
          <p:cNvSpPr/>
          <p:nvPr/>
        </p:nvSpPr>
        <p:spPr>
          <a:xfrm>
            <a:off x="8374768" y="1958945"/>
            <a:ext cx="3258212"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marL="233363" lvl="1" algn="ctr" defTabSz="457200"/>
            <a:r>
              <a:rPr lang="en-GB" sz="3600" b="1" u="sng" dirty="0">
                <a:solidFill>
                  <a:srgbClr val="1B2F7F"/>
                </a:solidFill>
                <a:latin typeface="Calibri" panose="020F0502020204030204" pitchFamily="34" charset="0"/>
              </a:rPr>
              <a:t>Credit Sales</a:t>
            </a:r>
            <a:r>
              <a:rPr lang="en-GB" sz="3600" b="1" dirty="0">
                <a:solidFill>
                  <a:srgbClr val="1B2F7F"/>
                </a:solidFill>
                <a:latin typeface="Calibri" panose="020F0502020204030204" pitchFamily="34" charset="0"/>
              </a:rPr>
              <a:t> </a:t>
            </a:r>
          </a:p>
          <a:p>
            <a:pPr marL="233363" lvl="1" algn="ctr" defTabSz="457200"/>
            <a:r>
              <a:rPr lang="en-GB" sz="3600" b="1" dirty="0">
                <a:solidFill>
                  <a:srgbClr val="1B2F7F"/>
                </a:solidFill>
                <a:latin typeface="Calibri" panose="020F0502020204030204" pitchFamily="34" charset="0"/>
              </a:rPr>
              <a:t>You risk non-payment or partial payment  </a:t>
            </a:r>
            <a:endParaRPr lang="en-US" sz="3600" b="1" dirty="0">
              <a:solidFill>
                <a:srgbClr val="1B2F7F"/>
              </a:solidFill>
              <a:latin typeface="Calibri" panose="020F0502020204030204" pitchFamily="34" charset="0"/>
            </a:endParaRPr>
          </a:p>
        </p:txBody>
      </p:sp>
    </p:spTree>
    <p:extLst>
      <p:ext uri="{BB962C8B-B14F-4D97-AF65-F5344CB8AC3E}">
        <p14:creationId xmlns:p14="http://schemas.microsoft.com/office/powerpoint/2010/main" val="4124415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linds(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825" y="354136"/>
            <a:ext cx="10972800" cy="1143000"/>
          </a:xfrm>
        </p:spPr>
        <p:txBody>
          <a:bodyPr>
            <a:normAutofit/>
          </a:bodyPr>
          <a:lstStyle/>
          <a:p>
            <a:r>
              <a:rPr lang="en-US" b="1" cap="none" dirty="0">
                <a:solidFill>
                  <a:prstClr val="white"/>
                </a:solidFill>
                <a:latin typeface="Calibri"/>
              </a:rPr>
              <a:t>Day 3 review:  Question 2</a:t>
            </a:r>
            <a:endParaRPr lang="en-US" cap="none" dirty="0">
              <a:latin typeface="Calibri" panose="020F0502020204030204" pitchFamily="34" charset="0"/>
            </a:endParaRPr>
          </a:p>
        </p:txBody>
      </p:sp>
      <p:sp>
        <p:nvSpPr>
          <p:cNvPr id="3" name="Content Placeholder 2"/>
          <p:cNvSpPr txBox="1">
            <a:spLocks/>
          </p:cNvSpPr>
          <p:nvPr/>
        </p:nvSpPr>
        <p:spPr>
          <a:xfrm>
            <a:off x="265045" y="1790700"/>
            <a:ext cx="11926955" cy="4876800"/>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ct val="20000"/>
              </a:spcBef>
              <a:buFont typeface="Arial"/>
              <a:buChar char="•"/>
              <a:defRPr sz="2800" kern="1200">
                <a:solidFill>
                  <a:srgbClr val="063A73"/>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063A73"/>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063A73"/>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063A73"/>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rgbClr val="063A73"/>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4300" b="1" i="0" u="none" strike="noStrike" kern="1200" cap="none" spc="0" normalizeH="0" baseline="0" noProof="0" dirty="0">
                <a:ln>
                  <a:noFill/>
                </a:ln>
                <a:solidFill>
                  <a:srgbClr val="767171"/>
                </a:solidFill>
                <a:effectLst/>
                <a:uLnTx/>
                <a:uFillTx/>
                <a:latin typeface="Calibri"/>
                <a:ea typeface="+mn-ea"/>
                <a:cs typeface="+mn-cs"/>
              </a:rPr>
              <a:t>What treatment do you give a 3 year old with cough and breathing rate of 45?</a:t>
            </a: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kumimoji="0" lang="en-US" sz="4000" b="0" i="0" u="none" strike="noStrike" kern="1200" cap="none" spc="0" normalizeH="0" baseline="0" noProof="0" dirty="0">
              <a:ln>
                <a:noFill/>
              </a:ln>
              <a:solidFill>
                <a:schemeClr val="accent6">
                  <a:lumMod val="75000"/>
                </a:schemeClr>
              </a:solidFill>
              <a:effectLst/>
              <a:uLnTx/>
              <a:uFillTx/>
              <a:latin typeface="Calibri"/>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kumimoji="0" lang="en-US" sz="3600" b="1" i="0" u="none" strike="noStrike" kern="1200" cap="none" spc="0" normalizeH="0" baseline="0" noProof="0" dirty="0">
              <a:ln>
                <a:noFill/>
              </a:ln>
              <a:solidFill>
                <a:srgbClr val="F47A44">
                  <a:lumMod val="75000"/>
                </a:srgbClr>
              </a:solidFill>
              <a:effectLst/>
              <a:uLnTx/>
              <a:uFillTx/>
              <a:latin typeface="Calibri"/>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kumimoji="0" lang="en-US" sz="3600" b="1" i="0" u="none" strike="noStrike" kern="1200" cap="none" spc="0" normalizeH="0" baseline="0" noProof="0" dirty="0">
              <a:ln>
                <a:noFill/>
              </a:ln>
              <a:solidFill>
                <a:srgbClr val="F47A44">
                  <a:lumMod val="75000"/>
                </a:srgbClr>
              </a:solidFill>
              <a:effectLst/>
              <a:uLnTx/>
              <a:uFillTx/>
              <a:latin typeface="Calibri"/>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kumimoji="0" lang="en-US" sz="3600" b="1" i="0" u="none" strike="noStrike" kern="1200" cap="none" spc="0" normalizeH="0" baseline="0" noProof="0" dirty="0">
              <a:ln>
                <a:noFill/>
              </a:ln>
              <a:solidFill>
                <a:srgbClr val="F47A44">
                  <a:lumMod val="75000"/>
                </a:srgbClr>
              </a:solidFill>
              <a:effectLst/>
              <a:uLnTx/>
              <a:uFillTx/>
              <a:latin typeface="Calibri"/>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kumimoji="0" lang="en-US" sz="2600" b="0" i="1" u="none" strike="noStrike" kern="1200" cap="none" spc="0" normalizeH="0" baseline="0" noProof="0" dirty="0">
              <a:ln>
                <a:noFill/>
              </a:ln>
              <a:solidFill>
                <a:srgbClr val="063A73"/>
              </a:solidFill>
              <a:effectLst/>
              <a:uLnTx/>
              <a:uFillTx/>
              <a:latin typeface="Calibri"/>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endParaRPr lang="en-US" sz="2600" i="1" dirty="0">
              <a:latin typeface="Calibri"/>
            </a:endParaRP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kumimoji="0" lang="en-US" sz="2600" b="0" i="1" u="none" strike="noStrike" kern="1200" cap="none" spc="0" normalizeH="0" baseline="0" noProof="0" dirty="0">
                <a:ln>
                  <a:noFill/>
                </a:ln>
                <a:solidFill>
                  <a:srgbClr val="063A73"/>
                </a:solidFill>
                <a:effectLst/>
                <a:uLnTx/>
                <a:uFillTx/>
                <a:latin typeface="Calibri"/>
                <a:ea typeface="+mn-ea"/>
                <a:cs typeface="+mn-cs"/>
              </a:rPr>
              <a:t> </a:t>
            </a:r>
            <a:r>
              <a:rPr kumimoji="0" lang="en-US" sz="3000" b="1" i="1" u="none" strike="noStrike" kern="1200" cap="none" spc="0" normalizeH="0" baseline="0" noProof="0" dirty="0">
                <a:ln>
                  <a:noFill/>
                </a:ln>
                <a:solidFill>
                  <a:srgbClr val="063A73"/>
                </a:solidFill>
                <a:effectLst/>
                <a:uLnTx/>
                <a:uFillTx/>
                <a:latin typeface="Calibri"/>
              </a:rPr>
              <a:t>Amoxicillin 250 mg DT</a:t>
            </a:r>
          </a:p>
          <a:p>
            <a:pPr marL="342900" marR="0" lvl="0" indent="-342900" algn="ctr" defTabSz="457200" rtl="0" eaLnBrk="1" fontAlgn="auto" latinLnBrk="0" hangingPunct="1">
              <a:lnSpc>
                <a:spcPct val="100000"/>
              </a:lnSpc>
              <a:spcBef>
                <a:spcPct val="20000"/>
              </a:spcBef>
              <a:spcAft>
                <a:spcPts val="0"/>
              </a:spcAft>
              <a:buClrTx/>
              <a:buSzTx/>
              <a:buFont typeface="Arial"/>
              <a:buNone/>
              <a:tabLst/>
              <a:defRPr/>
            </a:pPr>
            <a:r>
              <a:rPr lang="en-US" sz="3000" b="1" i="1" dirty="0">
                <a:latin typeface="Calibri"/>
              </a:rPr>
              <a:t>2 tablets, twice a day for 5 days!</a:t>
            </a:r>
            <a:endParaRPr kumimoji="0" lang="en-US" sz="3000" b="1" i="0" u="none" strike="noStrike" kern="1200" cap="none" spc="0" normalizeH="0" baseline="0" noProof="0" dirty="0">
              <a:ln>
                <a:noFill/>
              </a:ln>
              <a:solidFill>
                <a:srgbClr val="063A73"/>
              </a:solidFill>
              <a:effectLst/>
              <a:uLnTx/>
              <a:uFillTx/>
              <a:latin typeface="Calibri"/>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srgbClr val="063A73"/>
              </a:solidFill>
              <a:effectLst/>
              <a:uLnTx/>
              <a:uFillTx/>
              <a:latin typeface="Calibri"/>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800" b="0" i="0" u="none" strike="noStrike" kern="1200" cap="none" spc="0" normalizeH="0" baseline="0" noProof="0" dirty="0">
              <a:ln>
                <a:noFill/>
              </a:ln>
              <a:solidFill>
                <a:srgbClr val="063A73"/>
              </a:solidFill>
              <a:effectLst/>
              <a:uLnTx/>
              <a:uFillTx/>
              <a:latin typeface="Calibri"/>
              <a:ea typeface="+mn-ea"/>
              <a:cs typeface="+mn-cs"/>
            </a:endParaRPr>
          </a:p>
        </p:txBody>
      </p:sp>
      <p:pic>
        <p:nvPicPr>
          <p:cNvPr id="5" name="Picture 4"/>
          <p:cNvPicPr>
            <a:picLocks noChangeAspect="1"/>
          </p:cNvPicPr>
          <p:nvPr/>
        </p:nvPicPr>
        <p:blipFill>
          <a:blip r:embed="rId3"/>
          <a:stretch>
            <a:fillRect/>
          </a:stretch>
        </p:blipFill>
        <p:spPr>
          <a:xfrm>
            <a:off x="4755658" y="3360485"/>
            <a:ext cx="2736768" cy="2052576"/>
          </a:xfrm>
          <a:prstGeom prst="rect">
            <a:avLst/>
          </a:prstGeom>
        </p:spPr>
      </p:pic>
    </p:spTree>
    <p:extLst>
      <p:ext uri="{BB962C8B-B14F-4D97-AF65-F5344CB8AC3E}">
        <p14:creationId xmlns:p14="http://schemas.microsoft.com/office/powerpoint/2010/main" val="224650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11164888" y="5956300"/>
            <a:ext cx="1027112" cy="365125"/>
          </a:xfrm>
          <a:prstGeom prst="rect">
            <a:avLst/>
          </a:prstGeom>
        </p:spPr>
        <p:txBody>
          <a:bodyPr/>
          <a:lstStyle/>
          <a:p>
            <a:fld id="{81F235D0-7DF0-4930-8B15-C992AA09CE19}" type="slidenum">
              <a:rPr lang="en-US" smtClean="0">
                <a:solidFill>
                  <a:prstClr val="black">
                    <a:tint val="75000"/>
                  </a:prstClr>
                </a:solidFill>
              </a:rPr>
              <a:pPr/>
              <a:t>50</a:t>
            </a:fld>
            <a:endParaRPr lang="en-US">
              <a:solidFill>
                <a:prstClr val="black">
                  <a:tint val="75000"/>
                </a:prstClr>
              </a:solidFill>
            </a:endParaRPr>
          </a:p>
        </p:txBody>
      </p:sp>
      <p:sp>
        <p:nvSpPr>
          <p:cNvPr id="3" name="Content Placeholder 2"/>
          <p:cNvSpPr>
            <a:spLocks noGrp="1"/>
          </p:cNvSpPr>
          <p:nvPr>
            <p:ph idx="4294967295"/>
          </p:nvPr>
        </p:nvSpPr>
        <p:spPr>
          <a:xfrm>
            <a:off x="958850" y="2109788"/>
            <a:ext cx="8012462" cy="3811587"/>
          </a:xfrm>
          <a:prstGeom prst="rect">
            <a:avLst/>
          </a:prstGeom>
        </p:spPr>
        <p:txBody>
          <a:bodyPr>
            <a:normAutofit/>
          </a:bodyPr>
          <a:lstStyle/>
          <a:p>
            <a:pPr marL="0" indent="0">
              <a:buNone/>
            </a:pPr>
            <a:r>
              <a:rPr lang="en-US" sz="3200" b="1" dirty="0">
                <a:solidFill>
                  <a:srgbClr val="FF0000"/>
                </a:solidFill>
                <a:latin typeface="Calibri" panose="020F0502020204030204" pitchFamily="34" charset="0"/>
              </a:rPr>
              <a:t>When you sell on credit, who is paying the real cost of the ‘loan’?  Why?</a:t>
            </a:r>
            <a:endParaRPr lang="en-US" sz="3200" b="1" i="1" dirty="0">
              <a:solidFill>
                <a:srgbClr val="FF0000"/>
              </a:solidFill>
              <a:latin typeface="Calibri" panose="020F0502020204030204" pitchFamily="34" charset="0"/>
            </a:endParaRPr>
          </a:p>
          <a:p>
            <a:pPr marL="0" indent="0">
              <a:buNone/>
            </a:pPr>
            <a:endParaRPr lang="en-US" sz="1300" b="1" dirty="0">
              <a:solidFill>
                <a:schemeClr val="accent2">
                  <a:lumMod val="75000"/>
                </a:schemeClr>
              </a:solidFill>
              <a:latin typeface="Calibri" panose="020F0502020204030204" pitchFamily="34" charset="0"/>
            </a:endParaRPr>
          </a:p>
          <a:p>
            <a:pPr marL="0" indent="0">
              <a:buNone/>
            </a:pPr>
            <a:r>
              <a:rPr lang="en-US" sz="3200" b="1" dirty="0">
                <a:solidFill>
                  <a:srgbClr val="002060"/>
                </a:solidFill>
                <a:latin typeface="Calibri" panose="020F0502020204030204" pitchFamily="34" charset="0"/>
              </a:rPr>
              <a:t>YOU ARE because…</a:t>
            </a:r>
          </a:p>
          <a:p>
            <a:pPr>
              <a:buClr>
                <a:schemeClr val="accent4">
                  <a:lumMod val="50000"/>
                </a:schemeClr>
              </a:buClr>
              <a:buFont typeface="Wingdings" panose="05000000000000000000" pitchFamily="2" charset="2"/>
              <a:buChar char="ü"/>
            </a:pPr>
            <a:r>
              <a:rPr lang="en-US" sz="3200" b="1" dirty="0">
                <a:solidFill>
                  <a:schemeClr val="bg2">
                    <a:lumMod val="50000"/>
                  </a:schemeClr>
                </a:solidFill>
                <a:latin typeface="Calibri" panose="020F0502020204030204" pitchFamily="34" charset="0"/>
              </a:rPr>
              <a:t>Customer may not pay</a:t>
            </a:r>
          </a:p>
          <a:p>
            <a:pPr>
              <a:buClr>
                <a:schemeClr val="accent4">
                  <a:lumMod val="50000"/>
                </a:schemeClr>
              </a:buClr>
              <a:buFont typeface="Wingdings" panose="05000000000000000000" pitchFamily="2" charset="2"/>
              <a:buChar char="ü"/>
            </a:pPr>
            <a:r>
              <a:rPr lang="en-US" sz="3200" b="1" dirty="0">
                <a:solidFill>
                  <a:schemeClr val="bg2">
                    <a:lumMod val="50000"/>
                  </a:schemeClr>
                </a:solidFill>
                <a:latin typeface="Calibri" panose="020F0502020204030204" pitchFamily="34" charset="0"/>
              </a:rPr>
              <a:t>Reduced cash to re-invest</a:t>
            </a:r>
          </a:p>
          <a:p>
            <a:pPr>
              <a:buClr>
                <a:schemeClr val="accent4">
                  <a:lumMod val="50000"/>
                </a:schemeClr>
              </a:buClr>
              <a:buFont typeface="Wingdings" panose="05000000000000000000" pitchFamily="2" charset="2"/>
              <a:buChar char="ü"/>
            </a:pPr>
            <a:r>
              <a:rPr lang="en-US" sz="3200" b="1" dirty="0">
                <a:solidFill>
                  <a:schemeClr val="bg2">
                    <a:lumMod val="50000"/>
                  </a:schemeClr>
                </a:solidFill>
                <a:latin typeface="Calibri" panose="020F0502020204030204" pitchFamily="34" charset="0"/>
              </a:rPr>
              <a:t>Lost customers because of stock-out</a:t>
            </a:r>
          </a:p>
          <a:p>
            <a:pPr>
              <a:buFont typeface="Wingdings" panose="05000000000000000000" pitchFamily="2" charset="2"/>
              <a:buChar char="ü"/>
            </a:pPr>
            <a:endParaRPr lang="en-US" sz="3200" b="1" dirty="0">
              <a:solidFill>
                <a:schemeClr val="accent6">
                  <a:lumMod val="50000"/>
                </a:schemeClr>
              </a:solidFill>
              <a:latin typeface="Calibri" panose="020F0502020204030204" pitchFamily="34" charset="0"/>
            </a:endParaRPr>
          </a:p>
          <a:p>
            <a:pPr>
              <a:buFont typeface="Wingdings" panose="05000000000000000000" pitchFamily="2" charset="2"/>
              <a:buChar char="ü"/>
            </a:pPr>
            <a:endParaRPr lang="en-US" sz="3600" b="1" dirty="0">
              <a:solidFill>
                <a:schemeClr val="accent6">
                  <a:lumMod val="50000"/>
                </a:schemeClr>
              </a:solidFill>
            </a:endParaRPr>
          </a:p>
          <a:p>
            <a:pPr marL="0" indent="0">
              <a:buNone/>
            </a:pPr>
            <a:endParaRPr lang="en-US" sz="3200" b="1" dirty="0">
              <a:solidFill>
                <a:schemeClr val="accent2">
                  <a:lumMod val="75000"/>
                </a:schemeClr>
              </a:solidFill>
            </a:endParaRPr>
          </a:p>
        </p:txBody>
      </p:sp>
      <p:sp>
        <p:nvSpPr>
          <p:cNvPr id="5" name="Title 4"/>
          <p:cNvSpPr>
            <a:spLocks noGrp="1"/>
          </p:cNvSpPr>
          <p:nvPr>
            <p:ph type="title"/>
          </p:nvPr>
        </p:nvSpPr>
        <p:spPr/>
        <p:txBody>
          <a:bodyPr/>
          <a:lstStyle/>
          <a:p>
            <a:r>
              <a:rPr lang="en-US" dirty="0">
                <a:latin typeface="Calibri" panose="020F0502020204030204" pitchFamily="34" charset="0"/>
              </a:rPr>
              <a:t>A.4. Credit - Jimmy’s business story</a:t>
            </a:r>
            <a:endParaRPr lang="en-US" dirty="0"/>
          </a:p>
        </p:txBody>
      </p:sp>
      <p:pic>
        <p:nvPicPr>
          <p:cNvPr id="8" name="Picture 7"/>
          <p:cNvPicPr>
            <a:picLocks noChangeAspect="1"/>
          </p:cNvPicPr>
          <p:nvPr/>
        </p:nvPicPr>
        <p:blipFill>
          <a:blip r:embed="rId3"/>
          <a:stretch>
            <a:fillRect/>
          </a:stretch>
        </p:blipFill>
        <p:spPr>
          <a:xfrm>
            <a:off x="8842015" y="2744239"/>
            <a:ext cx="2185154" cy="2565181"/>
          </a:xfrm>
          <a:prstGeom prst="rect">
            <a:avLst/>
          </a:prstGeom>
        </p:spPr>
      </p:pic>
    </p:spTree>
    <p:extLst>
      <p:ext uri="{BB962C8B-B14F-4D97-AF65-F5344CB8AC3E}">
        <p14:creationId xmlns:p14="http://schemas.microsoft.com/office/powerpoint/2010/main" val="2599075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dirty="0">
                <a:latin typeface="Calibri" panose="020F0502020204030204" pitchFamily="34" charset="0"/>
              </a:rPr>
              <a:t>Summary - </a:t>
            </a:r>
            <a:r>
              <a:rPr lang="en-GB" dirty="0">
                <a:latin typeface="Calibri" panose="020F0502020204030204" pitchFamily="34" charset="0"/>
              </a:rPr>
              <a:t>4 ways business money is lost</a:t>
            </a:r>
            <a:endParaRPr lang="en-US" dirty="0"/>
          </a:p>
        </p:txBody>
      </p:sp>
      <p:sp>
        <p:nvSpPr>
          <p:cNvPr id="3" name="Content Placeholder 2"/>
          <p:cNvSpPr>
            <a:spLocks noGrp="1"/>
          </p:cNvSpPr>
          <p:nvPr>
            <p:ph idx="4294967295"/>
          </p:nvPr>
        </p:nvSpPr>
        <p:spPr>
          <a:xfrm>
            <a:off x="662040" y="1526494"/>
            <a:ext cx="8980488" cy="4795838"/>
          </a:xfrm>
          <a:prstGeom prst="rect">
            <a:avLst/>
          </a:prstGeom>
        </p:spPr>
        <p:txBody>
          <a:bodyPr>
            <a:normAutofit fontScale="62500" lnSpcReduction="20000"/>
          </a:bodyPr>
          <a:lstStyle/>
          <a:p>
            <a:pPr marL="233363" lvl="1">
              <a:lnSpc>
                <a:spcPct val="120000"/>
              </a:lnSpc>
            </a:pPr>
            <a:r>
              <a:rPr lang="en-GB" sz="5500" b="1" u="sng" dirty="0">
                <a:solidFill>
                  <a:srgbClr val="1B2F7F"/>
                </a:solidFill>
                <a:latin typeface="Calibri" panose="020F0502020204030204" pitchFamily="34" charset="0"/>
              </a:rPr>
              <a:t>Inventory Leakages</a:t>
            </a:r>
            <a:r>
              <a:rPr lang="en-GB" sz="5500" b="1" dirty="0">
                <a:solidFill>
                  <a:srgbClr val="1B2F7F"/>
                </a:solidFill>
                <a:latin typeface="Calibri" panose="020F0502020204030204" pitchFamily="34" charset="0"/>
              </a:rPr>
              <a:t> </a:t>
            </a:r>
            <a:r>
              <a:rPr lang="en-GB" sz="5500" b="1" dirty="0">
                <a:solidFill>
                  <a:schemeClr val="bg2">
                    <a:lumMod val="50000"/>
                  </a:schemeClr>
                </a:solidFill>
                <a:latin typeface="Calibri" panose="020F0502020204030204" pitchFamily="34" charset="0"/>
              </a:rPr>
              <a:t>– you are giving away your working capital</a:t>
            </a:r>
            <a:endParaRPr lang="en-US" sz="5500" b="1" dirty="0">
              <a:solidFill>
                <a:schemeClr val="bg2">
                  <a:lumMod val="50000"/>
                </a:schemeClr>
              </a:solidFill>
              <a:latin typeface="Calibri" panose="020F0502020204030204" pitchFamily="34" charset="0"/>
            </a:endParaRPr>
          </a:p>
          <a:p>
            <a:pPr marL="233363" lvl="1">
              <a:lnSpc>
                <a:spcPct val="120000"/>
              </a:lnSpc>
            </a:pPr>
            <a:r>
              <a:rPr lang="en-GB" sz="5500" b="1" u="sng" dirty="0">
                <a:solidFill>
                  <a:srgbClr val="1B2F7F"/>
                </a:solidFill>
                <a:latin typeface="Calibri" panose="020F0502020204030204" pitchFamily="34" charset="0"/>
              </a:rPr>
              <a:t>Stock-out</a:t>
            </a:r>
            <a:r>
              <a:rPr lang="en-GB" sz="5500" b="1" dirty="0">
                <a:solidFill>
                  <a:srgbClr val="1B2F7F"/>
                </a:solidFill>
                <a:latin typeface="Calibri" panose="020F0502020204030204" pitchFamily="34" charset="0"/>
              </a:rPr>
              <a:t> </a:t>
            </a:r>
            <a:r>
              <a:rPr lang="en-GB" sz="5500" b="1" dirty="0">
                <a:solidFill>
                  <a:srgbClr val="767171"/>
                </a:solidFill>
                <a:latin typeface="Calibri" panose="020F0502020204030204" pitchFamily="34" charset="0"/>
              </a:rPr>
              <a:t>– no products to sell when the customer is ready to buy</a:t>
            </a:r>
            <a:endParaRPr lang="en-US" sz="5500" b="1" dirty="0">
              <a:solidFill>
                <a:srgbClr val="767171"/>
              </a:solidFill>
              <a:latin typeface="Calibri" panose="020F0502020204030204" pitchFamily="34" charset="0"/>
            </a:endParaRPr>
          </a:p>
          <a:p>
            <a:pPr marL="233363" lvl="1">
              <a:lnSpc>
                <a:spcPct val="120000"/>
              </a:lnSpc>
            </a:pPr>
            <a:r>
              <a:rPr lang="en-GB" sz="5500" b="1" u="sng" dirty="0">
                <a:solidFill>
                  <a:srgbClr val="1B2F7F"/>
                </a:solidFill>
                <a:latin typeface="Calibri" panose="020F0502020204030204" pitchFamily="34" charset="0"/>
              </a:rPr>
              <a:t>Overstocked</a:t>
            </a:r>
            <a:r>
              <a:rPr lang="en-GB" sz="5500" b="1" dirty="0">
                <a:solidFill>
                  <a:schemeClr val="accent4">
                    <a:lumMod val="50000"/>
                  </a:schemeClr>
                </a:solidFill>
                <a:latin typeface="Calibri" panose="020F0502020204030204" pitchFamily="34" charset="0"/>
              </a:rPr>
              <a:t> </a:t>
            </a:r>
            <a:r>
              <a:rPr lang="en-GB" sz="5500" b="1" dirty="0">
                <a:solidFill>
                  <a:srgbClr val="767171"/>
                </a:solidFill>
                <a:latin typeface="Calibri" panose="020F0502020204030204" pitchFamily="34" charset="0"/>
              </a:rPr>
              <a:t>– your money is “sleeping” in products that do not sell</a:t>
            </a:r>
            <a:endParaRPr lang="en-US" sz="5500" b="1" dirty="0">
              <a:solidFill>
                <a:srgbClr val="767171"/>
              </a:solidFill>
              <a:latin typeface="Calibri" panose="020F0502020204030204" pitchFamily="34" charset="0"/>
            </a:endParaRPr>
          </a:p>
          <a:p>
            <a:pPr marL="233363" lvl="1">
              <a:lnSpc>
                <a:spcPct val="120000"/>
              </a:lnSpc>
            </a:pPr>
            <a:r>
              <a:rPr lang="en-GB" sz="5500" b="1" u="sng" dirty="0">
                <a:solidFill>
                  <a:srgbClr val="1B2F7F"/>
                </a:solidFill>
                <a:latin typeface="Calibri" panose="020F0502020204030204" pitchFamily="34" charset="0"/>
              </a:rPr>
              <a:t>Credit Sales</a:t>
            </a:r>
            <a:r>
              <a:rPr lang="en-GB" sz="5500" b="1" dirty="0">
                <a:solidFill>
                  <a:srgbClr val="1B2F7F"/>
                </a:solidFill>
                <a:latin typeface="Calibri" panose="020F0502020204030204" pitchFamily="34" charset="0"/>
              </a:rPr>
              <a:t> </a:t>
            </a:r>
            <a:r>
              <a:rPr lang="en-GB" sz="5500" b="1" dirty="0">
                <a:solidFill>
                  <a:srgbClr val="767171"/>
                </a:solidFill>
                <a:latin typeface="Calibri" panose="020F0502020204030204" pitchFamily="34" charset="0"/>
              </a:rPr>
              <a:t>– risk non-payment or partial payment </a:t>
            </a:r>
            <a:endParaRPr lang="en-US" sz="5500" b="1" dirty="0">
              <a:solidFill>
                <a:srgbClr val="767171"/>
              </a:solidFill>
              <a:latin typeface="Calibri" panose="020F0502020204030204" pitchFamily="34" charset="0"/>
            </a:endParaRPr>
          </a:p>
          <a:p>
            <a:pPr marL="0" indent="0">
              <a:buNone/>
            </a:pPr>
            <a:endParaRPr lang="en-US" sz="3200" b="1" dirty="0">
              <a:solidFill>
                <a:schemeClr val="accent2">
                  <a:lumMod val="75000"/>
                </a:schemeClr>
              </a:solidFill>
            </a:endParaRPr>
          </a:p>
        </p:txBody>
      </p:sp>
      <p:pic>
        <p:nvPicPr>
          <p:cNvPr id="7" name="Picture 6"/>
          <p:cNvPicPr>
            <a:picLocks noChangeAspect="1"/>
          </p:cNvPicPr>
          <p:nvPr/>
        </p:nvPicPr>
        <p:blipFill>
          <a:blip r:embed="rId3"/>
          <a:stretch>
            <a:fillRect/>
          </a:stretch>
        </p:blipFill>
        <p:spPr>
          <a:xfrm>
            <a:off x="8876336" y="2439729"/>
            <a:ext cx="2857500" cy="2857500"/>
          </a:xfrm>
          <a:prstGeom prst="rect">
            <a:avLst/>
          </a:prstGeom>
        </p:spPr>
      </p:pic>
    </p:spTree>
    <p:extLst>
      <p:ext uri="{BB962C8B-B14F-4D97-AF65-F5344CB8AC3E}">
        <p14:creationId xmlns:p14="http://schemas.microsoft.com/office/powerpoint/2010/main" val="27496369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loud Callout 11"/>
          <p:cNvSpPr/>
          <p:nvPr/>
        </p:nvSpPr>
        <p:spPr>
          <a:xfrm>
            <a:off x="2925021" y="945697"/>
            <a:ext cx="8047779" cy="3323549"/>
          </a:xfrm>
          <a:prstGeom prst="cloudCallout">
            <a:avLst>
              <a:gd name="adj1" fmla="val -53066"/>
              <a:gd name="adj2" fmla="val 58305"/>
            </a:avLst>
          </a:prstGeom>
          <a:solidFill>
            <a:srgbClr val="8CC738"/>
          </a:solidFill>
          <a:ln w="38100">
            <a:solidFill>
              <a:srgbClr val="8CC73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a:defRPr/>
            </a:pPr>
            <a:endParaRPr lang="en-US" sz="2000" dirty="0">
              <a:solidFill>
                <a:srgbClr val="1F497D"/>
              </a:solidFill>
            </a:endParaRPr>
          </a:p>
        </p:txBody>
      </p:sp>
      <p:sp>
        <p:nvSpPr>
          <p:cNvPr id="10250" name="Rectangle 2"/>
          <p:cNvSpPr>
            <a:spLocks noGrp="1" noChangeArrowheads="1"/>
          </p:cNvSpPr>
          <p:nvPr>
            <p:ph idx="4294967295"/>
          </p:nvPr>
        </p:nvSpPr>
        <p:spPr>
          <a:xfrm>
            <a:off x="4104327" y="1733064"/>
            <a:ext cx="5799246" cy="1570038"/>
          </a:xfrm>
          <a:prstGeom prst="rect">
            <a:avLst/>
          </a:prstGeom>
        </p:spPr>
        <p:txBody>
          <a:bodyPr wrap="square" anchor="ctr">
            <a:spAutoFit/>
          </a:bodyPr>
          <a:lstStyle/>
          <a:p>
            <a:pPr marL="0" indent="0" algn="ctr">
              <a:lnSpc>
                <a:spcPct val="100000"/>
              </a:lnSpc>
              <a:spcBef>
                <a:spcPts val="0"/>
              </a:spcBef>
              <a:buNone/>
            </a:pPr>
            <a:r>
              <a:rPr lang="en-US" sz="3200" b="1" dirty="0">
                <a:solidFill>
                  <a:srgbClr val="1B2F7F"/>
                </a:solidFill>
                <a:latin typeface="Calibri" panose="020F0502020204030204" pitchFamily="34" charset="0"/>
              </a:rPr>
              <a:t>Increase your earnings by managing your sales money and methods wisely!</a:t>
            </a:r>
            <a:endParaRPr lang="en-US" sz="3200" dirty="0">
              <a:solidFill>
                <a:srgbClr val="1B2F7F"/>
              </a:solidFill>
              <a:latin typeface="Calibri" panose="020F0502020204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9423" y="4714119"/>
            <a:ext cx="1994819" cy="1719542"/>
          </a:xfrm>
          <a:prstGeom prst="rect">
            <a:avLst/>
          </a:prstGeom>
        </p:spPr>
      </p:pic>
    </p:spTree>
    <p:extLst>
      <p:ext uri="{BB962C8B-B14F-4D97-AF65-F5344CB8AC3E}">
        <p14:creationId xmlns:p14="http://schemas.microsoft.com/office/powerpoint/2010/main" val="372764381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B. Invest money in your business</a:t>
            </a:r>
          </a:p>
        </p:txBody>
      </p:sp>
      <p:sp>
        <p:nvSpPr>
          <p:cNvPr id="3" name="Content Placeholder 2"/>
          <p:cNvSpPr>
            <a:spLocks noGrp="1"/>
          </p:cNvSpPr>
          <p:nvPr>
            <p:ph idx="4294967295"/>
          </p:nvPr>
        </p:nvSpPr>
        <p:spPr>
          <a:xfrm>
            <a:off x="0" y="1997075"/>
            <a:ext cx="11582400" cy="2497138"/>
          </a:xfrm>
          <a:prstGeom prst="rect">
            <a:avLst/>
          </a:prstGeom>
        </p:spPr>
        <p:txBody>
          <a:bodyPr>
            <a:normAutofit/>
          </a:bodyPr>
          <a:lstStyle/>
          <a:p>
            <a:pPr lvl="1">
              <a:buFont typeface="Wingdings" charset="2"/>
              <a:buChar char="§"/>
            </a:pPr>
            <a:r>
              <a:rPr lang="en-US" sz="3200" b="1" dirty="0">
                <a:solidFill>
                  <a:schemeClr val="bg2">
                    <a:lumMod val="50000"/>
                  </a:schemeClr>
                </a:solidFill>
                <a:latin typeface="Calibri" panose="020F0502020204030204" pitchFamily="34" charset="0"/>
              </a:rPr>
              <a:t>Why is it a good idea to invest in your business?</a:t>
            </a:r>
            <a:endParaRPr lang="en-US" sz="3200" dirty="0">
              <a:solidFill>
                <a:schemeClr val="bg2">
                  <a:lumMod val="50000"/>
                </a:schemeClr>
              </a:solidFill>
              <a:latin typeface="Calibri" panose="020F0502020204030204" pitchFamily="34" charset="0"/>
            </a:endParaRPr>
          </a:p>
          <a:p>
            <a:pPr lvl="1">
              <a:buFont typeface="Wingdings" charset="2"/>
              <a:buChar char="§"/>
            </a:pPr>
            <a:r>
              <a:rPr lang="en-US" sz="3200" b="1" dirty="0">
                <a:solidFill>
                  <a:schemeClr val="bg2">
                    <a:lumMod val="50000"/>
                  </a:schemeClr>
                </a:solidFill>
                <a:latin typeface="Calibri" panose="020F0502020204030204" pitchFamily="34" charset="0"/>
              </a:rPr>
              <a:t>What are important cautions to consider?</a:t>
            </a:r>
            <a:endParaRPr lang="en-US" sz="3200" dirty="0">
              <a:solidFill>
                <a:schemeClr val="bg2">
                  <a:lumMod val="50000"/>
                </a:schemeClr>
              </a:solidFill>
              <a:latin typeface="Calibri" panose="020F0502020204030204" pitchFamily="34" charset="0"/>
            </a:endParaRPr>
          </a:p>
        </p:txBody>
      </p:sp>
      <p:pic>
        <p:nvPicPr>
          <p:cNvPr id="2050" name="Picture 2" descr="https://s-media-cache-ak0.pinimg.com/736x/72/8d/1f/728d1f85ce78d5b6fc282b7c172f9dd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35834" y="1941815"/>
            <a:ext cx="1921505" cy="138808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ounded Rectangle 6"/>
          <p:cNvSpPr/>
          <p:nvPr/>
        </p:nvSpPr>
        <p:spPr>
          <a:xfrm>
            <a:off x="594485" y="5647168"/>
            <a:ext cx="9781974" cy="986227"/>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Have enough money to purchase products </a:t>
            </a:r>
          </a:p>
          <a:p>
            <a:pPr algn="ctr" defTabSz="457200"/>
            <a:r>
              <a:rPr lang="en-US" sz="3200" b="1" dirty="0">
                <a:solidFill>
                  <a:srgbClr val="1B2F7F"/>
                </a:solidFill>
                <a:latin typeface="Calibri" panose="020F0502020204030204" pitchFamily="34" charset="0"/>
              </a:rPr>
              <a:t>and maintain your business!</a:t>
            </a:r>
          </a:p>
        </p:txBody>
      </p:sp>
    </p:spTree>
    <p:extLst>
      <p:ext uri="{BB962C8B-B14F-4D97-AF65-F5344CB8AC3E}">
        <p14:creationId xmlns:p14="http://schemas.microsoft.com/office/powerpoint/2010/main" val="53392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Arrow Connector 14"/>
          <p:cNvCxnSpPr/>
          <p:nvPr/>
        </p:nvCxnSpPr>
        <p:spPr>
          <a:xfrm>
            <a:off x="5229337" y="4346117"/>
            <a:ext cx="1769620" cy="425423"/>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5162431" y="3345217"/>
            <a:ext cx="1748592" cy="57623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idx="4294967295"/>
          </p:nvPr>
        </p:nvSpPr>
        <p:spPr>
          <a:xfrm>
            <a:off x="609600" y="1364830"/>
            <a:ext cx="11582400" cy="1215575"/>
          </a:xfrm>
          <a:prstGeom prst="rect">
            <a:avLst/>
          </a:prstGeom>
        </p:spPr>
        <p:txBody>
          <a:bodyPr>
            <a:normAutofit/>
          </a:bodyPr>
          <a:lstStyle/>
          <a:p>
            <a:pPr marL="0" indent="0">
              <a:buNone/>
            </a:pPr>
            <a:r>
              <a:rPr lang="en-US" sz="3600" b="1" dirty="0">
                <a:solidFill>
                  <a:srgbClr val="1B2F7F"/>
                </a:solidFill>
                <a:latin typeface="Calibri" panose="020F0502020204030204" pitchFamily="34" charset="0"/>
              </a:rPr>
              <a:t>To be successful:</a:t>
            </a:r>
          </a:p>
          <a:p>
            <a:pPr marL="0" indent="0">
              <a:buNone/>
            </a:pPr>
            <a:r>
              <a:rPr lang="en-US" sz="3200" b="1" dirty="0">
                <a:solidFill>
                  <a:schemeClr val="bg2">
                    <a:lumMod val="50000"/>
                  </a:schemeClr>
                </a:solidFill>
                <a:latin typeface="Calibri" panose="020F0502020204030204" pitchFamily="34" charset="0"/>
              </a:rPr>
              <a:t>Separate your business money from the household money.</a:t>
            </a:r>
          </a:p>
        </p:txBody>
      </p:sp>
      <p:sp>
        <p:nvSpPr>
          <p:cNvPr id="7" name="TextBox 6"/>
          <p:cNvSpPr txBox="1"/>
          <p:nvPr/>
        </p:nvSpPr>
        <p:spPr>
          <a:xfrm>
            <a:off x="837323" y="3551187"/>
            <a:ext cx="4652211" cy="1231106"/>
          </a:xfrm>
          <a:prstGeom prst="rect">
            <a:avLst/>
          </a:prstGeom>
          <a:solidFill>
            <a:schemeClr val="accent2">
              <a:lumMod val="20000"/>
              <a:lumOff val="80000"/>
            </a:schemeClr>
          </a:solidFill>
          <a:ln w="38100">
            <a:solidFill>
              <a:schemeClr val="tx1"/>
            </a:solidFill>
          </a:ln>
        </p:spPr>
        <p:txBody>
          <a:bodyPr wrap="square" rtlCol="0">
            <a:spAutoFit/>
          </a:bodyPr>
          <a:lstStyle/>
          <a:p>
            <a:pPr algn="ctr" defTabSz="457200"/>
            <a:r>
              <a:rPr lang="en-US" sz="2800" b="1" dirty="0">
                <a:solidFill>
                  <a:srgbClr val="C00000"/>
                </a:solidFill>
                <a:latin typeface="Calibri" panose="020F0502020204030204" pitchFamily="34" charset="0"/>
              </a:rPr>
              <a:t>Cash from a Sale </a:t>
            </a:r>
          </a:p>
          <a:p>
            <a:pPr algn="ctr" defTabSz="457200"/>
            <a:r>
              <a:rPr lang="en-US" sz="2800" b="1" dirty="0">
                <a:solidFill>
                  <a:srgbClr val="C00000"/>
                </a:solidFill>
                <a:latin typeface="Calibri" panose="020F0502020204030204" pitchFamily="34" charset="0"/>
              </a:rPr>
              <a:t>10,000 UGX</a:t>
            </a:r>
          </a:p>
          <a:p>
            <a:pPr defTabSz="457200"/>
            <a:endParaRPr lang="en-US" dirty="0">
              <a:solidFill>
                <a:prstClr val="black"/>
              </a:solidFill>
            </a:endParaRPr>
          </a:p>
        </p:txBody>
      </p:sp>
      <p:sp>
        <p:nvSpPr>
          <p:cNvPr id="8" name="TextBox 7"/>
          <p:cNvSpPr txBox="1"/>
          <p:nvPr/>
        </p:nvSpPr>
        <p:spPr>
          <a:xfrm>
            <a:off x="6998956" y="2709482"/>
            <a:ext cx="4423611" cy="954107"/>
          </a:xfrm>
          <a:prstGeom prst="rect">
            <a:avLst/>
          </a:prstGeom>
          <a:solidFill>
            <a:schemeClr val="accent4">
              <a:lumMod val="20000"/>
              <a:lumOff val="80000"/>
            </a:schemeClr>
          </a:solidFill>
          <a:ln w="38100">
            <a:solidFill>
              <a:schemeClr val="accent4">
                <a:lumMod val="50000"/>
              </a:schemeClr>
            </a:solidFill>
          </a:ln>
        </p:spPr>
        <p:txBody>
          <a:bodyPr wrap="square" rtlCol="0">
            <a:spAutoFit/>
          </a:bodyPr>
          <a:lstStyle/>
          <a:p>
            <a:pPr algn="ctr" defTabSz="457200"/>
            <a:r>
              <a:rPr lang="en-US" sz="2800" b="1" dirty="0">
                <a:solidFill>
                  <a:srgbClr val="002060"/>
                </a:solidFill>
                <a:latin typeface="Calibri" panose="020F0502020204030204" pitchFamily="34" charset="0"/>
              </a:rPr>
              <a:t>Put 8,000 /= </a:t>
            </a:r>
          </a:p>
          <a:p>
            <a:pPr algn="ctr" defTabSz="457200"/>
            <a:r>
              <a:rPr lang="en-US" sz="2800" b="1" dirty="0">
                <a:solidFill>
                  <a:srgbClr val="002060"/>
                </a:solidFill>
                <a:latin typeface="Calibri" panose="020F0502020204030204" pitchFamily="34" charset="0"/>
              </a:rPr>
              <a:t>in Business Restocking Box</a:t>
            </a:r>
          </a:p>
        </p:txBody>
      </p:sp>
      <p:sp>
        <p:nvSpPr>
          <p:cNvPr id="9" name="TextBox 8"/>
          <p:cNvSpPr txBox="1"/>
          <p:nvPr/>
        </p:nvSpPr>
        <p:spPr>
          <a:xfrm>
            <a:off x="7029035" y="4247977"/>
            <a:ext cx="4363452" cy="954107"/>
          </a:xfrm>
          <a:prstGeom prst="rect">
            <a:avLst/>
          </a:prstGeom>
          <a:solidFill>
            <a:schemeClr val="accent3">
              <a:lumMod val="20000"/>
              <a:lumOff val="80000"/>
            </a:schemeClr>
          </a:solidFill>
          <a:ln w="38100">
            <a:solidFill>
              <a:srgbClr val="007434"/>
            </a:solidFill>
          </a:ln>
        </p:spPr>
        <p:txBody>
          <a:bodyPr wrap="square" rtlCol="0">
            <a:spAutoFit/>
          </a:bodyPr>
          <a:lstStyle/>
          <a:p>
            <a:pPr algn="ctr" defTabSz="457200"/>
            <a:r>
              <a:rPr lang="en-US" sz="2800" b="1" dirty="0">
                <a:solidFill>
                  <a:srgbClr val="007434"/>
                </a:solidFill>
                <a:latin typeface="Calibri" panose="020F0502020204030204" pitchFamily="34" charset="0"/>
              </a:rPr>
              <a:t>Put 2,000 /=</a:t>
            </a:r>
          </a:p>
          <a:p>
            <a:pPr algn="ctr" defTabSz="457200"/>
            <a:r>
              <a:rPr lang="en-US" sz="2800" b="1" dirty="0">
                <a:solidFill>
                  <a:srgbClr val="007434"/>
                </a:solidFill>
                <a:latin typeface="Calibri" panose="020F0502020204030204" pitchFamily="34" charset="0"/>
              </a:rPr>
              <a:t> in Household or Saving Box</a:t>
            </a:r>
          </a:p>
        </p:txBody>
      </p:sp>
      <p:sp>
        <p:nvSpPr>
          <p:cNvPr id="6" name="Title 5"/>
          <p:cNvSpPr>
            <a:spLocks noGrp="1"/>
          </p:cNvSpPr>
          <p:nvPr>
            <p:ph type="title"/>
          </p:nvPr>
        </p:nvSpPr>
        <p:spPr/>
        <p:txBody>
          <a:bodyPr/>
          <a:lstStyle/>
          <a:p>
            <a:r>
              <a:rPr lang="en-US" dirty="0"/>
              <a:t>Maintain your business money</a:t>
            </a:r>
          </a:p>
        </p:txBody>
      </p:sp>
      <p:sp>
        <p:nvSpPr>
          <p:cNvPr id="12" name="Rounded Rectangle 11"/>
          <p:cNvSpPr/>
          <p:nvPr/>
        </p:nvSpPr>
        <p:spPr>
          <a:xfrm>
            <a:off x="580974" y="5633658"/>
            <a:ext cx="9781974" cy="986227"/>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Have enough money to purchase products. </a:t>
            </a:r>
          </a:p>
          <a:p>
            <a:pPr algn="ctr" defTabSz="457200"/>
            <a:r>
              <a:rPr lang="en-US" sz="3200" b="1" dirty="0">
                <a:solidFill>
                  <a:srgbClr val="1B2F7F"/>
                </a:solidFill>
                <a:latin typeface="Calibri" panose="020F0502020204030204" pitchFamily="34" charset="0"/>
              </a:rPr>
              <a:t>Don’t lose your working capital!</a:t>
            </a:r>
          </a:p>
        </p:txBody>
      </p:sp>
    </p:spTree>
    <p:extLst>
      <p:ext uri="{BB962C8B-B14F-4D97-AF65-F5344CB8AC3E}">
        <p14:creationId xmlns:p14="http://schemas.microsoft.com/office/powerpoint/2010/main" val="31362208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0753" y="4351590"/>
            <a:ext cx="11263085" cy="1077218"/>
          </a:xfrm>
          <a:prstGeom prst="rect">
            <a:avLst/>
          </a:prstGeom>
        </p:spPr>
        <p:txBody>
          <a:bodyPr wrap="square">
            <a:spAutoFit/>
          </a:bodyPr>
          <a:lstStyle/>
          <a:p>
            <a:pPr algn="ctr" defTabSz="457200"/>
            <a:r>
              <a:rPr lang="en-GB" sz="3200" b="1" dirty="0">
                <a:solidFill>
                  <a:srgbClr val="1B2F7F"/>
                </a:solidFill>
                <a:latin typeface="Calibri" panose="020F0502020204030204" pitchFamily="34" charset="0"/>
              </a:rPr>
              <a:t>Which of these sources of money will work </a:t>
            </a:r>
          </a:p>
          <a:p>
            <a:pPr algn="ctr" defTabSz="457200"/>
            <a:r>
              <a:rPr lang="en-GB" sz="3200" b="1" dirty="0">
                <a:solidFill>
                  <a:srgbClr val="1B2F7F"/>
                </a:solidFill>
                <a:latin typeface="Calibri" panose="020F0502020204030204" pitchFamily="34" charset="0"/>
              </a:rPr>
              <a:t>for you to grow your business?</a:t>
            </a:r>
            <a:endParaRPr lang="en-US" sz="3200" dirty="0">
              <a:solidFill>
                <a:srgbClr val="1B2F7F"/>
              </a:solidFill>
              <a:latin typeface="Calibri" panose="020F0502020204030204" pitchFamily="34" charset="0"/>
            </a:endParaRPr>
          </a:p>
        </p:txBody>
      </p:sp>
      <p:sp>
        <p:nvSpPr>
          <p:cNvPr id="8" name="Title 7"/>
          <p:cNvSpPr>
            <a:spLocks noGrp="1"/>
          </p:cNvSpPr>
          <p:nvPr>
            <p:ph type="title"/>
          </p:nvPr>
        </p:nvSpPr>
        <p:spPr/>
        <p:txBody>
          <a:bodyPr/>
          <a:lstStyle/>
          <a:p>
            <a:r>
              <a:rPr lang="en-US" dirty="0"/>
              <a:t>5 sources of money for your business</a:t>
            </a:r>
          </a:p>
        </p:txBody>
      </p:sp>
      <p:sp>
        <p:nvSpPr>
          <p:cNvPr id="9" name="Rounded Rectangle 8"/>
          <p:cNvSpPr/>
          <p:nvPr/>
        </p:nvSpPr>
        <p:spPr>
          <a:xfrm>
            <a:off x="418841" y="5660678"/>
            <a:ext cx="9781974" cy="986227"/>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Maximize all sources of money </a:t>
            </a:r>
          </a:p>
          <a:p>
            <a:pPr algn="ctr" defTabSz="457200"/>
            <a:r>
              <a:rPr lang="en-US" sz="3200" b="1" dirty="0">
                <a:solidFill>
                  <a:srgbClr val="1B2F7F"/>
                </a:solidFill>
                <a:latin typeface="Calibri" panose="020F0502020204030204" pitchFamily="34" charset="0"/>
              </a:rPr>
              <a:t>for your business!</a:t>
            </a:r>
          </a:p>
        </p:txBody>
      </p:sp>
      <p:sp>
        <p:nvSpPr>
          <p:cNvPr id="10" name="TextBox 9"/>
          <p:cNvSpPr txBox="1"/>
          <p:nvPr/>
        </p:nvSpPr>
        <p:spPr>
          <a:xfrm>
            <a:off x="918749" y="1580667"/>
            <a:ext cx="9097362" cy="2831544"/>
          </a:xfrm>
          <a:prstGeom prst="rect">
            <a:avLst/>
          </a:prstGeom>
          <a:noFill/>
        </p:spPr>
        <p:txBody>
          <a:bodyPr wrap="none" rtlCol="0">
            <a:spAutoFit/>
          </a:bodyPr>
          <a:lstStyle/>
          <a:p>
            <a:pPr marL="466725" marR="0" lvl="0" indent="-466725">
              <a:lnSpc>
                <a:spcPct val="100000"/>
              </a:lnSpc>
              <a:spcBef>
                <a:spcPts val="0"/>
              </a:spcBef>
              <a:spcAft>
                <a:spcPts val="0"/>
              </a:spcAft>
              <a:buFont typeface="+mj-lt"/>
              <a:buAutoNum type="arabicPeriod"/>
            </a:pPr>
            <a:r>
              <a:rPr lang="en-US" sz="3200" b="1" dirty="0">
                <a:solidFill>
                  <a:schemeClr val="bg2">
                    <a:lumMod val="50000"/>
                  </a:schemeClr>
                </a:solidFill>
                <a:latin typeface="Calibri" panose="020F0502020204030204" pitchFamily="34" charset="0"/>
              </a:rPr>
              <a:t>Use ALL cash from sales</a:t>
            </a:r>
          </a:p>
          <a:p>
            <a:pPr marL="466725" marR="0" lvl="0" indent="-466725">
              <a:lnSpc>
                <a:spcPct val="100000"/>
              </a:lnSpc>
              <a:spcBef>
                <a:spcPts val="0"/>
              </a:spcBef>
              <a:spcAft>
                <a:spcPts val="0"/>
              </a:spcAft>
              <a:buFont typeface="+mj-lt"/>
              <a:buAutoNum type="arabicPeriod"/>
            </a:pPr>
            <a:r>
              <a:rPr lang="en-US" sz="3200" b="1" dirty="0">
                <a:solidFill>
                  <a:schemeClr val="bg2">
                    <a:lumMod val="50000"/>
                  </a:schemeClr>
                </a:solidFill>
                <a:latin typeface="Calibri" panose="020F0502020204030204" pitchFamily="34" charset="0"/>
              </a:rPr>
              <a:t>Reinvest your earnings</a:t>
            </a:r>
          </a:p>
          <a:p>
            <a:pPr marL="466725" marR="0" lvl="0" indent="-466725">
              <a:lnSpc>
                <a:spcPct val="100000"/>
              </a:lnSpc>
              <a:spcBef>
                <a:spcPts val="0"/>
              </a:spcBef>
              <a:spcAft>
                <a:spcPts val="0"/>
              </a:spcAft>
              <a:buFont typeface="+mj-lt"/>
              <a:buAutoNum type="arabicPeriod"/>
            </a:pPr>
            <a:r>
              <a:rPr lang="en-US" sz="3200" b="1" dirty="0">
                <a:solidFill>
                  <a:schemeClr val="bg2">
                    <a:lumMod val="50000"/>
                  </a:schemeClr>
                </a:solidFill>
                <a:latin typeface="Calibri" panose="020F0502020204030204" pitchFamily="34" charset="0"/>
              </a:rPr>
              <a:t>Invest savings</a:t>
            </a:r>
          </a:p>
          <a:p>
            <a:pPr marL="466725" marR="0" lvl="0" indent="-466725">
              <a:lnSpc>
                <a:spcPct val="100000"/>
              </a:lnSpc>
              <a:spcBef>
                <a:spcPts val="0"/>
              </a:spcBef>
              <a:spcAft>
                <a:spcPts val="0"/>
              </a:spcAft>
              <a:buFont typeface="+mj-lt"/>
              <a:buAutoNum type="arabicPeriod"/>
            </a:pPr>
            <a:r>
              <a:rPr lang="en-US" sz="3200" b="1" dirty="0">
                <a:solidFill>
                  <a:schemeClr val="bg2">
                    <a:lumMod val="50000"/>
                  </a:schemeClr>
                </a:solidFill>
                <a:latin typeface="Calibri" panose="020F0502020204030204" pitchFamily="34" charset="0"/>
              </a:rPr>
              <a:t>Reinvest bonuses or incentive payments</a:t>
            </a:r>
          </a:p>
          <a:p>
            <a:pPr marL="466725" marR="0" lvl="0" indent="-466725">
              <a:lnSpc>
                <a:spcPct val="100000"/>
              </a:lnSpc>
              <a:spcBef>
                <a:spcPts val="0"/>
              </a:spcBef>
              <a:spcAft>
                <a:spcPts val="0"/>
              </a:spcAft>
              <a:buFont typeface="+mj-lt"/>
              <a:buAutoNum type="arabicPeriod"/>
            </a:pPr>
            <a:r>
              <a:rPr lang="en-US" sz="3200" b="1" dirty="0">
                <a:solidFill>
                  <a:schemeClr val="bg2">
                    <a:lumMod val="50000"/>
                  </a:schemeClr>
                </a:solidFill>
                <a:latin typeface="Calibri" panose="020F0502020204030204" pitchFamily="34" charset="0"/>
              </a:rPr>
              <a:t>Avail credit from microfinance institutes or others</a:t>
            </a:r>
            <a:endParaRPr lang="en-US" sz="3200" b="1"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23588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61416" y="1664748"/>
            <a:ext cx="9625794" cy="1077218"/>
          </a:xfrm>
          <a:prstGeom prst="rect">
            <a:avLst/>
          </a:prstGeom>
        </p:spPr>
        <p:txBody>
          <a:bodyPr wrap="square">
            <a:spAutoFit/>
          </a:bodyPr>
          <a:lstStyle/>
          <a:p>
            <a:pPr defTabSz="457200"/>
            <a:r>
              <a:rPr lang="en-GB" sz="32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What are ways that you can reduce your business expenses with the same amount of sales?</a:t>
            </a:r>
          </a:p>
        </p:txBody>
      </p:sp>
      <p:pic>
        <p:nvPicPr>
          <p:cNvPr id="9" name="Picture 2" descr="C:\Documents and Settings\evorderbruegge\Local Settings\Temporary Internet Files\Content.IE5\UQ3K0X05\MC900434389[1].wmf"/>
          <p:cNvPicPr>
            <a:picLocks noChangeAspect="1" noChangeArrowheads="1"/>
          </p:cNvPicPr>
          <p:nvPr/>
        </p:nvPicPr>
        <p:blipFill>
          <a:blip r:embed="rId3"/>
          <a:srcRect/>
          <a:stretch>
            <a:fillRect/>
          </a:stretch>
        </p:blipFill>
        <p:spPr bwMode="auto">
          <a:xfrm>
            <a:off x="8925074" y="3158704"/>
            <a:ext cx="1278524" cy="1511518"/>
          </a:xfrm>
          <a:prstGeom prst="rect">
            <a:avLst/>
          </a:prstGeom>
          <a:noFill/>
        </p:spPr>
      </p:pic>
      <p:sp>
        <p:nvSpPr>
          <p:cNvPr id="3" name="Rectangle 2"/>
          <p:cNvSpPr/>
          <p:nvPr/>
        </p:nvSpPr>
        <p:spPr>
          <a:xfrm>
            <a:off x="2337579" y="2926277"/>
            <a:ext cx="7609309" cy="2554545"/>
          </a:xfrm>
          <a:prstGeom prst="rect">
            <a:avLst/>
          </a:prstGeom>
        </p:spPr>
        <p:txBody>
          <a:bodyPr wrap="square">
            <a:spAutoFit/>
          </a:bodyPr>
          <a:lstStyle/>
          <a:p>
            <a:pPr marL="914400" lvl="1" indent="-457200" defTabSz="457200">
              <a:buFont typeface="Wingdings" panose="05000000000000000000" pitchFamily="2" charset="2"/>
              <a:buChar char="ü"/>
            </a:pPr>
            <a:r>
              <a:rPr lang="en-GB" sz="3200" b="1" dirty="0">
                <a:solidFill>
                  <a:srgbClr val="767171"/>
                </a:solidFill>
                <a:latin typeface="Calibri" panose="020F0502020204030204" pitchFamily="34" charset="0"/>
              </a:rPr>
              <a:t>Payoff the Loans</a:t>
            </a:r>
            <a:endParaRPr lang="en-US" sz="3200" b="1" dirty="0">
              <a:solidFill>
                <a:srgbClr val="767171"/>
              </a:solidFill>
              <a:latin typeface="Calibri" panose="020F0502020204030204" pitchFamily="34" charset="0"/>
            </a:endParaRPr>
          </a:p>
          <a:p>
            <a:pPr marL="914400" lvl="1" indent="-457200" defTabSz="457200">
              <a:buFont typeface="Wingdings" panose="05000000000000000000" pitchFamily="2" charset="2"/>
              <a:buChar char="ü"/>
            </a:pPr>
            <a:r>
              <a:rPr lang="en-GB" sz="3200" b="1" dirty="0">
                <a:solidFill>
                  <a:srgbClr val="767171"/>
                </a:solidFill>
                <a:latin typeface="Calibri" panose="020F0502020204030204" pitchFamily="34" charset="0"/>
              </a:rPr>
              <a:t>Reduce Transport Costs </a:t>
            </a:r>
            <a:endParaRPr lang="en-US" sz="3200" b="1" dirty="0">
              <a:solidFill>
                <a:srgbClr val="767171"/>
              </a:solidFill>
              <a:latin typeface="Calibri" panose="020F0502020204030204" pitchFamily="34" charset="0"/>
            </a:endParaRPr>
          </a:p>
          <a:p>
            <a:pPr marL="914400" lvl="1" indent="-457200" defTabSz="457200">
              <a:buFont typeface="Wingdings" panose="05000000000000000000" pitchFamily="2" charset="2"/>
              <a:buChar char="ü"/>
            </a:pPr>
            <a:r>
              <a:rPr lang="en-GB" sz="3200" b="1" dirty="0">
                <a:solidFill>
                  <a:srgbClr val="767171"/>
                </a:solidFill>
                <a:latin typeface="Calibri" panose="020F0502020204030204" pitchFamily="34" charset="0"/>
              </a:rPr>
              <a:t>Control Air time </a:t>
            </a:r>
          </a:p>
          <a:p>
            <a:pPr lvl="1" defTabSz="457200"/>
            <a:endParaRPr lang="en-US" sz="3200" b="1" dirty="0">
              <a:solidFill>
                <a:srgbClr val="F79646">
                  <a:lumMod val="50000"/>
                </a:srgbClr>
              </a:solidFill>
            </a:endParaRPr>
          </a:p>
          <a:p>
            <a:pPr algn="ctr" defTabSz="457200"/>
            <a:r>
              <a:rPr lang="en-US" sz="3200" b="1" dirty="0">
                <a:solidFill>
                  <a:srgbClr val="8064A2">
                    <a:lumMod val="50000"/>
                  </a:srgbClr>
                </a:solidFill>
                <a:latin typeface="Calibri" panose="020F0502020204030204" pitchFamily="34" charset="0"/>
              </a:rPr>
              <a:t>What else?</a:t>
            </a:r>
            <a:endParaRPr lang="en-GB" sz="3200" b="1" dirty="0">
              <a:solidFill>
                <a:srgbClr val="8064A2">
                  <a:lumMod val="50000"/>
                </a:srgbClr>
              </a:solidFill>
              <a:latin typeface="Calibri" panose="020F0502020204030204" pitchFamily="34" charset="0"/>
            </a:endParaRPr>
          </a:p>
        </p:txBody>
      </p:sp>
      <p:sp>
        <p:nvSpPr>
          <p:cNvPr id="4" name="Title 3"/>
          <p:cNvSpPr>
            <a:spLocks noGrp="1"/>
          </p:cNvSpPr>
          <p:nvPr>
            <p:ph type="title"/>
          </p:nvPr>
        </p:nvSpPr>
        <p:spPr/>
        <p:txBody>
          <a:bodyPr/>
          <a:lstStyle/>
          <a:p>
            <a:r>
              <a:rPr lang="en-US" dirty="0"/>
              <a:t>C. Reduce your costs</a:t>
            </a:r>
          </a:p>
        </p:txBody>
      </p:sp>
    </p:spTree>
    <p:extLst>
      <p:ext uri="{BB962C8B-B14F-4D97-AF65-F5344CB8AC3E}">
        <p14:creationId xmlns:p14="http://schemas.microsoft.com/office/powerpoint/2010/main" val="380605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b="1" dirty="0">
                <a:latin typeface="Calibri" panose="020F0502020204030204" pitchFamily="34" charset="0"/>
              </a:rPr>
              <a:t>D. Increase your work time</a:t>
            </a:r>
            <a:br>
              <a:rPr lang="en-US" dirty="0"/>
            </a:br>
            <a:endParaRPr lang="en-US" b="1" dirty="0">
              <a:solidFill>
                <a:schemeClr val="bg1"/>
              </a:solidFill>
            </a:endParaRPr>
          </a:p>
        </p:txBody>
      </p:sp>
      <p:sp>
        <p:nvSpPr>
          <p:cNvPr id="5" name="Slide Number Placeholder 4"/>
          <p:cNvSpPr>
            <a:spLocks noGrp="1"/>
          </p:cNvSpPr>
          <p:nvPr>
            <p:ph type="sldNum" sz="quarter" idx="4294967295"/>
          </p:nvPr>
        </p:nvSpPr>
        <p:spPr>
          <a:xfrm>
            <a:off x="11164888" y="5956300"/>
            <a:ext cx="1027112" cy="365125"/>
          </a:xfrm>
          <a:prstGeom prst="rect">
            <a:avLst/>
          </a:prstGeom>
        </p:spPr>
        <p:txBody>
          <a:bodyPr/>
          <a:lstStyle/>
          <a:p>
            <a:fld id="{FFA244FD-4231-794A-8E46-1906EE9451B5}" type="slidenum">
              <a:rPr lang="en-US" smtClean="0">
                <a:solidFill>
                  <a:prstClr val="black">
                    <a:tint val="75000"/>
                  </a:prstClr>
                </a:solidFill>
              </a:rPr>
              <a:pPr/>
              <a:t>57</a:t>
            </a:fld>
            <a:endParaRPr lang="en-US">
              <a:solidFill>
                <a:prstClr val="black">
                  <a:tint val="75000"/>
                </a:prstClr>
              </a:solidFill>
            </a:endParaRPr>
          </a:p>
        </p:txBody>
      </p:sp>
      <p:sp>
        <p:nvSpPr>
          <p:cNvPr id="7" name="Rectangle 6"/>
          <p:cNvSpPr/>
          <p:nvPr/>
        </p:nvSpPr>
        <p:spPr>
          <a:xfrm>
            <a:off x="1477645" y="1956772"/>
            <a:ext cx="9416804" cy="3046988"/>
          </a:xfrm>
          <a:prstGeom prst="rect">
            <a:avLst/>
          </a:prstGeom>
        </p:spPr>
        <p:txBody>
          <a:bodyPr wrap="square">
            <a:spAutoFit/>
          </a:bodyPr>
          <a:lstStyle/>
          <a:p>
            <a:pPr defTabSz="457200">
              <a:spcAft>
                <a:spcPts val="600"/>
              </a:spcAft>
              <a:buSzPts val="1200"/>
            </a:pPr>
            <a:r>
              <a:rPr lang="en-US" sz="3200" b="1" dirty="0">
                <a:solidFill>
                  <a:srgbClr val="1B2F7F"/>
                </a:solidFill>
                <a:latin typeface="Calibri" panose="020F0502020204030204" pitchFamily="34" charset="0"/>
                <a:ea typeface="Calibri" panose="020F0502020204030204" pitchFamily="34" charset="0"/>
                <a:cs typeface="Times New Roman" panose="02020603050405020304" pitchFamily="18" charset="0"/>
              </a:rPr>
              <a:t>The typical Drug Seller works:  </a:t>
            </a:r>
          </a:p>
          <a:p>
            <a:pPr marL="914400" indent="-457200" defTabSz="457200">
              <a:spcAft>
                <a:spcPts val="600"/>
              </a:spcAft>
              <a:buSzPct val="75000"/>
              <a:buFont typeface="Wingdings" panose="05000000000000000000" pitchFamily="2" charset="2"/>
              <a:buChar char="q"/>
            </a:pPr>
            <a:r>
              <a:rPr lang="en-US" sz="3200" b="1" dirty="0">
                <a:solidFill>
                  <a:srgbClr val="1B2F7F"/>
                </a:solidFill>
                <a:latin typeface="Calibri" panose="020F0502020204030204" pitchFamily="34" charset="0"/>
                <a:ea typeface="Calibri" panose="020F0502020204030204" pitchFamily="34" charset="0"/>
                <a:cs typeface="Times New Roman" panose="02020603050405020304" pitchFamily="18" charset="0"/>
              </a:rPr>
              <a:t>6 days a week?</a:t>
            </a:r>
          </a:p>
          <a:p>
            <a:pPr marL="914400" indent="-457200" defTabSz="457200">
              <a:spcAft>
                <a:spcPts val="600"/>
              </a:spcAft>
              <a:buSzPct val="75000"/>
              <a:buFont typeface="Wingdings" panose="05000000000000000000" pitchFamily="2" charset="2"/>
              <a:buChar char="q"/>
            </a:pPr>
            <a:r>
              <a:rPr lang="en-US" sz="3200" b="1" dirty="0">
                <a:solidFill>
                  <a:srgbClr val="1B2F7F"/>
                </a:solidFill>
                <a:latin typeface="Calibri" panose="020F0502020204030204" pitchFamily="34" charset="0"/>
                <a:ea typeface="Calibri" panose="020F0502020204030204" pitchFamily="34" charset="0"/>
                <a:cs typeface="Times New Roman" panose="02020603050405020304" pitchFamily="18" charset="0"/>
              </a:rPr>
              <a:t>5 hours each day?</a:t>
            </a:r>
          </a:p>
          <a:p>
            <a:pPr defTabSz="457200">
              <a:spcAft>
                <a:spcPts val="600"/>
              </a:spcAft>
              <a:buSzPts val="1200"/>
            </a:pPr>
            <a:endParaRPr lang="en-GB" sz="1200" b="1" dirty="0">
              <a:solidFill>
                <a:srgbClr val="F79646">
                  <a:lumMod val="50000"/>
                </a:srgbClr>
              </a:solidFill>
              <a:latin typeface="Calibri" panose="020F0502020204030204" pitchFamily="34" charset="0"/>
              <a:ea typeface="Calibri" panose="020F0502020204030204" pitchFamily="34" charset="0"/>
              <a:cs typeface="Times New Roman" panose="02020603050405020304" pitchFamily="18" charset="0"/>
            </a:endParaRPr>
          </a:p>
          <a:p>
            <a:pPr algn="ctr" defTabSz="457200">
              <a:buSzPts val="1200"/>
              <a:tabLst>
                <a:tab pos="0" algn="l"/>
              </a:tabLst>
            </a:pPr>
            <a:r>
              <a:rPr lang="en-GB" sz="3200" b="1"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rPr>
              <a:t>Can you consider working a little more to increase your earnings?</a:t>
            </a:r>
            <a:endParaRPr lang="en-US" sz="3200" b="1"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http://clipartbest.com/cliparts/ncE/nRn/ncEnRnpcA.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697" y="4896937"/>
            <a:ext cx="1842285" cy="163591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7120580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Commit to one business practice</a:t>
            </a:r>
          </a:p>
        </p:txBody>
      </p:sp>
      <p:sp>
        <p:nvSpPr>
          <p:cNvPr id="3" name="Content Placeholder 2"/>
          <p:cNvSpPr>
            <a:spLocks noGrp="1"/>
          </p:cNvSpPr>
          <p:nvPr>
            <p:ph idx="4294967295"/>
          </p:nvPr>
        </p:nvSpPr>
        <p:spPr>
          <a:xfrm>
            <a:off x="1042470" y="1986514"/>
            <a:ext cx="10744200" cy="4100512"/>
          </a:xfrm>
          <a:prstGeom prst="rect">
            <a:avLst/>
          </a:prstGeom>
        </p:spPr>
        <p:txBody>
          <a:bodyPr>
            <a:normAutofit/>
          </a:bodyPr>
          <a:lstStyle/>
          <a:p>
            <a:pPr marL="457200" indent="-457200">
              <a:spcAft>
                <a:spcPts val="1200"/>
              </a:spcAft>
              <a:buClr>
                <a:schemeClr val="accent6">
                  <a:lumMod val="50000"/>
                </a:schemeClr>
              </a:buClr>
              <a:buFont typeface="Wingdings" panose="05000000000000000000" pitchFamily="2" charset="2"/>
              <a:buChar char="ü"/>
            </a:pPr>
            <a:r>
              <a:rPr lang="en-US" sz="3200" b="1" dirty="0">
                <a:solidFill>
                  <a:srgbClr val="767171"/>
                </a:solidFill>
                <a:latin typeface="Calibri" panose="020F0502020204030204" pitchFamily="34" charset="0"/>
              </a:rPr>
              <a:t>Separate your business money from household money</a:t>
            </a:r>
          </a:p>
          <a:p>
            <a:pPr marL="457200" indent="-457200">
              <a:spcAft>
                <a:spcPts val="1200"/>
              </a:spcAft>
              <a:buClr>
                <a:schemeClr val="accent6">
                  <a:lumMod val="50000"/>
                </a:schemeClr>
              </a:buClr>
              <a:buFont typeface="Wingdings" panose="05000000000000000000" pitchFamily="2" charset="2"/>
              <a:buChar char="ü"/>
            </a:pPr>
            <a:r>
              <a:rPr lang="en-US" sz="3200" b="1" dirty="0">
                <a:solidFill>
                  <a:srgbClr val="767171"/>
                </a:solidFill>
                <a:latin typeface="Calibri" panose="020F0502020204030204" pitchFamily="34" charset="0"/>
              </a:rPr>
              <a:t>Charge the right price: the recommended retail price</a:t>
            </a:r>
          </a:p>
          <a:p>
            <a:pPr marL="457200" indent="-457200">
              <a:spcAft>
                <a:spcPts val="1200"/>
              </a:spcAft>
              <a:buClr>
                <a:schemeClr val="accent6">
                  <a:lumMod val="50000"/>
                </a:schemeClr>
              </a:buClr>
              <a:buFont typeface="Wingdings" panose="05000000000000000000" pitchFamily="2" charset="2"/>
              <a:buChar char="ü"/>
            </a:pPr>
            <a:r>
              <a:rPr lang="en-US" sz="3200" b="1" dirty="0">
                <a:solidFill>
                  <a:srgbClr val="767171"/>
                </a:solidFill>
                <a:latin typeface="Calibri" panose="020F0502020204030204" pitchFamily="34" charset="0"/>
              </a:rPr>
              <a:t>Make sure you restock on a regular basis</a:t>
            </a:r>
          </a:p>
          <a:p>
            <a:pPr marL="457200" indent="-457200">
              <a:spcAft>
                <a:spcPts val="1200"/>
              </a:spcAft>
              <a:buClr>
                <a:schemeClr val="accent6">
                  <a:lumMod val="50000"/>
                </a:schemeClr>
              </a:buClr>
              <a:buFont typeface="Wingdings" panose="05000000000000000000" pitchFamily="2" charset="2"/>
              <a:buChar char="ü"/>
            </a:pPr>
            <a:r>
              <a:rPr lang="en-US" sz="3200" b="1" dirty="0">
                <a:solidFill>
                  <a:srgbClr val="767171"/>
                </a:solidFill>
                <a:latin typeface="Calibri" panose="020F0502020204030204" pitchFamily="34" charset="0"/>
              </a:rPr>
              <a:t>Control your expenses</a:t>
            </a:r>
          </a:p>
          <a:p>
            <a:pPr marL="457200" indent="-457200">
              <a:buClr>
                <a:schemeClr val="accent6">
                  <a:lumMod val="50000"/>
                </a:schemeClr>
              </a:buClr>
              <a:buFont typeface="Wingdings" panose="05000000000000000000" pitchFamily="2" charset="2"/>
              <a:buChar char="ü"/>
            </a:pPr>
            <a:r>
              <a:rPr lang="en-US" sz="3200" b="1" dirty="0">
                <a:solidFill>
                  <a:srgbClr val="767171"/>
                </a:solidFill>
                <a:latin typeface="Calibri" panose="020F0502020204030204" pitchFamily="34" charset="0"/>
              </a:rPr>
              <a:t>Practice good work hours</a:t>
            </a:r>
            <a:endParaRPr lang="en-US" sz="3600" b="1" dirty="0">
              <a:solidFill>
                <a:srgbClr val="767171"/>
              </a:solidFill>
            </a:endParaRPr>
          </a:p>
          <a:p>
            <a:pPr marL="0" indent="0">
              <a:buNone/>
            </a:pPr>
            <a:endParaRPr lang="en-US" sz="3600" b="1" dirty="0">
              <a:solidFill>
                <a:schemeClr val="accent4">
                  <a:lumMod val="50000"/>
                </a:schemeClr>
              </a:solidFill>
            </a:endParaRPr>
          </a:p>
        </p:txBody>
      </p:sp>
      <p:pic>
        <p:nvPicPr>
          <p:cNvPr id="7" name="Picture 6" descr="C:\Documents and Settings\evorderbruegge\Local Settings\Temporary Internet Files\Content.IE5\MJTAJPOB\MC900434411[1].wm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3378" y="4290398"/>
            <a:ext cx="1732640" cy="1559420"/>
          </a:xfrm>
          <a:prstGeom prst="rect">
            <a:avLst/>
          </a:prstGeom>
          <a:noFill/>
          <a:ln w="9525">
            <a:noFill/>
            <a:miter lim="800000"/>
            <a:headEnd/>
            <a:tailEnd/>
          </a:ln>
        </p:spPr>
      </p:pic>
    </p:spTree>
    <p:extLst>
      <p:ext uri="{BB962C8B-B14F-4D97-AF65-F5344CB8AC3E}">
        <p14:creationId xmlns:p14="http://schemas.microsoft.com/office/powerpoint/2010/main" val="15304059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loud Callout 11"/>
          <p:cNvSpPr/>
          <p:nvPr/>
        </p:nvSpPr>
        <p:spPr>
          <a:xfrm>
            <a:off x="3481599" y="1080798"/>
            <a:ext cx="8047779" cy="3328274"/>
          </a:xfrm>
          <a:prstGeom prst="cloudCallout">
            <a:avLst>
              <a:gd name="adj1" fmla="val -60061"/>
              <a:gd name="adj2" fmla="val 49595"/>
            </a:avLst>
          </a:prstGeom>
          <a:solidFill>
            <a:srgbClr val="8CC738"/>
          </a:solidFill>
          <a:ln w="38100">
            <a:solidFill>
              <a:srgbClr val="8CC73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a:defRPr/>
            </a:pPr>
            <a:endParaRPr lang="en-US" sz="2000" dirty="0">
              <a:solidFill>
                <a:srgbClr val="1F497D"/>
              </a:solidFill>
            </a:endParaRPr>
          </a:p>
        </p:txBody>
      </p:sp>
      <p:sp>
        <p:nvSpPr>
          <p:cNvPr id="2" name="Slide Number Placeholder 1"/>
          <p:cNvSpPr>
            <a:spLocks noGrp="1"/>
          </p:cNvSpPr>
          <p:nvPr>
            <p:ph type="sldNum" sz="quarter" idx="4294967295"/>
          </p:nvPr>
        </p:nvSpPr>
        <p:spPr>
          <a:xfrm>
            <a:off x="11164888" y="5956300"/>
            <a:ext cx="1027112" cy="365125"/>
          </a:xfrm>
          <a:prstGeom prst="rect">
            <a:avLst/>
          </a:prstGeom>
        </p:spPr>
        <p:txBody>
          <a:bodyPr/>
          <a:lstStyle/>
          <a:p>
            <a:fld id="{81F235D0-7DF0-4930-8B15-C992AA09CE19}" type="slidenum">
              <a:rPr lang="en-US" smtClean="0">
                <a:solidFill>
                  <a:prstClr val="black">
                    <a:tint val="75000"/>
                  </a:prstClr>
                </a:solidFill>
              </a:rPr>
              <a:pPr/>
              <a:t>59</a:t>
            </a:fld>
            <a:endParaRPr lang="en-US">
              <a:solidFill>
                <a:prstClr val="black">
                  <a:tint val="75000"/>
                </a:prstClr>
              </a:solidFill>
            </a:endParaRPr>
          </a:p>
        </p:txBody>
      </p:sp>
      <p:sp>
        <p:nvSpPr>
          <p:cNvPr id="10250" name="Rectangle 2"/>
          <p:cNvSpPr>
            <a:spLocks noGrp="1" noChangeArrowheads="1"/>
          </p:cNvSpPr>
          <p:nvPr>
            <p:ph idx="4294967295"/>
          </p:nvPr>
        </p:nvSpPr>
        <p:spPr>
          <a:xfrm>
            <a:off x="4214000" y="1909180"/>
            <a:ext cx="6721475" cy="1568450"/>
          </a:xfrm>
          <a:prstGeom prst="rect">
            <a:avLst/>
          </a:prstGeom>
        </p:spPr>
        <p:txBody>
          <a:bodyPr wrap="square" anchor="ctr">
            <a:spAutoFit/>
          </a:bodyPr>
          <a:lstStyle/>
          <a:p>
            <a:pPr marL="0" indent="0" algn="ctr">
              <a:lnSpc>
                <a:spcPct val="100000"/>
              </a:lnSpc>
              <a:spcBef>
                <a:spcPts val="0"/>
              </a:spcBef>
              <a:buNone/>
            </a:pPr>
            <a:r>
              <a:rPr lang="en-US" sz="3200" b="1" dirty="0">
                <a:solidFill>
                  <a:srgbClr val="1B2F7F"/>
                </a:solidFill>
                <a:latin typeface="Calibri" panose="020F0502020204030204" pitchFamily="34" charset="0"/>
              </a:rPr>
              <a:t>Just like nurturing a baby, the best way to grow your business is to </a:t>
            </a:r>
          </a:p>
          <a:p>
            <a:pPr marL="0" indent="0" algn="ctr">
              <a:lnSpc>
                <a:spcPct val="100000"/>
              </a:lnSpc>
              <a:spcBef>
                <a:spcPts val="0"/>
              </a:spcBef>
              <a:buNone/>
            </a:pPr>
            <a:r>
              <a:rPr lang="en-US" sz="3200" b="1" dirty="0">
                <a:solidFill>
                  <a:srgbClr val="1B2F7F"/>
                </a:solidFill>
                <a:latin typeface="Calibri" panose="020F0502020204030204" pitchFamily="34" charset="0"/>
              </a:rPr>
              <a:t>invest time and money</a:t>
            </a:r>
            <a:endParaRPr lang="en-US" sz="3200" dirty="0">
              <a:solidFill>
                <a:srgbClr val="1B2F7F"/>
              </a:solidFill>
              <a:latin typeface="Calibri" panose="020F0502020204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7129" y="4634067"/>
            <a:ext cx="2004135" cy="1719542"/>
          </a:xfrm>
          <a:prstGeom prst="rect">
            <a:avLst/>
          </a:prstGeom>
        </p:spPr>
      </p:pic>
    </p:spTree>
    <p:extLst>
      <p:ext uri="{BB962C8B-B14F-4D97-AF65-F5344CB8AC3E}">
        <p14:creationId xmlns:p14="http://schemas.microsoft.com/office/powerpoint/2010/main" val="179806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bg1"/>
                </a:solidFill>
                <a:latin typeface="Calibri" panose="020F0502020204030204" pitchFamily="34" charset="0"/>
              </a:rPr>
              <a:t>Day 3 Review:  Question 3</a:t>
            </a:r>
          </a:p>
        </p:txBody>
      </p:sp>
      <p:sp>
        <p:nvSpPr>
          <p:cNvPr id="3" name="Content Placeholder 2"/>
          <p:cNvSpPr>
            <a:spLocks noGrp="1"/>
          </p:cNvSpPr>
          <p:nvPr>
            <p:ph idx="4294967295"/>
          </p:nvPr>
        </p:nvSpPr>
        <p:spPr>
          <a:xfrm>
            <a:off x="0" y="1591319"/>
            <a:ext cx="12192000" cy="4992945"/>
          </a:xfrm>
          <a:prstGeom prst="rect">
            <a:avLst/>
          </a:prstGeom>
        </p:spPr>
        <p:txBody>
          <a:bodyPr>
            <a:normAutofit/>
          </a:bodyPr>
          <a:lstStyle/>
          <a:p>
            <a:pPr lvl="0" algn="ctr">
              <a:buNone/>
            </a:pPr>
            <a:r>
              <a:rPr lang="en-US" sz="4000" b="1" dirty="0">
                <a:solidFill>
                  <a:srgbClr val="767171"/>
                </a:solidFill>
                <a:latin typeface="Calibri" panose="020F0502020204030204" pitchFamily="34" charset="0"/>
              </a:rPr>
              <a:t>What do you do if you see chest in-drawing?</a:t>
            </a:r>
          </a:p>
          <a:p>
            <a:pPr lvl="0" algn="ctr">
              <a:buNone/>
            </a:pPr>
            <a:r>
              <a:rPr lang="en-US" sz="4000" b="1" dirty="0">
                <a:solidFill>
                  <a:srgbClr val="767171"/>
                </a:solidFill>
                <a:latin typeface="Calibri" panose="020F0502020204030204" pitchFamily="34" charset="0"/>
              </a:rPr>
              <a:t>And Why?</a:t>
            </a:r>
            <a:endParaRPr lang="en-US" sz="4000" dirty="0">
              <a:solidFill>
                <a:srgbClr val="767171"/>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r>
              <a:rPr lang="en-US" sz="3600" i="1" dirty="0">
                <a:latin typeface="Calibri" panose="020F0502020204030204" pitchFamily="34" charset="0"/>
              </a:rPr>
              <a:t> </a:t>
            </a:r>
            <a:r>
              <a:rPr lang="en-US" sz="4000" b="1" i="1" dirty="0">
                <a:solidFill>
                  <a:srgbClr val="1A3260"/>
                </a:solidFill>
                <a:latin typeface="Calibri" panose="020F0502020204030204" pitchFamily="34" charset="0"/>
              </a:rPr>
              <a:t>Treat with 1 dose Amoxicillin 250 mg DT and Refer!</a:t>
            </a:r>
            <a:endParaRPr lang="en-US" sz="4000" b="1" dirty="0">
              <a:solidFill>
                <a:srgbClr val="1A3260"/>
              </a:solidFill>
              <a:latin typeface="Calibri" panose="020F0502020204030204" pitchFamily="34" charset="0"/>
            </a:endParaRPr>
          </a:p>
          <a:p>
            <a:endParaRPr lang="en-US" sz="3600" dirty="0">
              <a:latin typeface="Calibri" panose="020F0502020204030204" pitchFamily="34" charset="0"/>
            </a:endParaRPr>
          </a:p>
          <a:p>
            <a:endParaRPr lang="en-US" dirty="0"/>
          </a:p>
        </p:txBody>
      </p:sp>
      <p:pic>
        <p:nvPicPr>
          <p:cNvPr id="7" name="Picture 6"/>
          <p:cNvPicPr>
            <a:picLocks noChangeAspect="1"/>
          </p:cNvPicPr>
          <p:nvPr/>
        </p:nvPicPr>
        <p:blipFill>
          <a:blip r:embed="rId3"/>
          <a:stretch>
            <a:fillRect/>
          </a:stretch>
        </p:blipFill>
        <p:spPr>
          <a:xfrm>
            <a:off x="4426032" y="3088961"/>
            <a:ext cx="3048000" cy="2286000"/>
          </a:xfrm>
          <a:prstGeom prst="rect">
            <a:avLst/>
          </a:prstGeom>
        </p:spPr>
      </p:pic>
    </p:spTree>
    <p:extLst>
      <p:ext uri="{BB962C8B-B14F-4D97-AF65-F5344CB8AC3E}">
        <p14:creationId xmlns:p14="http://schemas.microsoft.com/office/powerpoint/2010/main" val="43943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linds(horizontal)">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974418" y="1983668"/>
            <a:ext cx="10569053" cy="1585291"/>
          </a:xfrm>
          <a:prstGeom prst="rect">
            <a:avLst/>
          </a:prstGeom>
        </p:spPr>
        <p:txBody>
          <a:bodyPr/>
          <a:lstStyle/>
          <a:p>
            <a:pPr marL="342900" indent="-342900" defTabSz="457200" fontAlgn="base">
              <a:spcBef>
                <a:spcPct val="20000"/>
              </a:spcBef>
              <a:spcAft>
                <a:spcPct val="0"/>
              </a:spcAft>
              <a:buFont typeface="Arial" pitchFamily="34" charset="0"/>
              <a:buNone/>
              <a:defRPr/>
            </a:pPr>
            <a:r>
              <a:rPr lang="en-US" sz="4000" b="1" kern="0" dirty="0">
                <a:solidFill>
                  <a:schemeClr val="bg2">
                    <a:lumMod val="50000"/>
                  </a:schemeClr>
                </a:solidFill>
                <a:latin typeface="Calibri" panose="020F0502020204030204" pitchFamily="34" charset="0"/>
              </a:rPr>
              <a:t>During this session, your focus is on:</a:t>
            </a:r>
          </a:p>
          <a:p>
            <a:pPr marL="463550" indent="-463550" defTabSz="457200">
              <a:spcAft>
                <a:spcPts val="600"/>
              </a:spcAft>
              <a:buFont typeface="Wingdings" pitchFamily="2" charset="2"/>
              <a:buChar char="q"/>
            </a:pPr>
            <a:r>
              <a:rPr lang="en-US" sz="3200" b="1" dirty="0">
                <a:solidFill>
                  <a:schemeClr val="bg2">
                    <a:lumMod val="50000"/>
                  </a:schemeClr>
                </a:solidFill>
                <a:latin typeface="Calibri" panose="020F0502020204030204" pitchFamily="34" charset="0"/>
              </a:rPr>
              <a:t>Using your price list</a:t>
            </a:r>
          </a:p>
          <a:p>
            <a:pPr marL="463550" indent="-463550" defTabSz="457200">
              <a:spcAft>
                <a:spcPts val="600"/>
              </a:spcAft>
              <a:buFont typeface="Wingdings" pitchFamily="2" charset="2"/>
              <a:buChar char="q"/>
            </a:pPr>
            <a:r>
              <a:rPr lang="en-US" sz="3200" b="1" dirty="0">
                <a:solidFill>
                  <a:schemeClr val="bg2">
                    <a:lumMod val="50000"/>
                  </a:schemeClr>
                </a:solidFill>
                <a:latin typeface="Calibri" panose="020F0502020204030204" pitchFamily="34" charset="0"/>
              </a:rPr>
              <a:t>Practicing business and sales calculation</a:t>
            </a:r>
          </a:p>
          <a:p>
            <a:pPr defTabSz="457200">
              <a:spcAft>
                <a:spcPts val="600"/>
              </a:spcAft>
            </a:pPr>
            <a:endParaRPr lang="en-US" sz="3200" dirty="0">
              <a:solidFill>
                <a:srgbClr val="8064A2">
                  <a:lumMod val="50000"/>
                </a:srgbClr>
              </a:solidFill>
            </a:endParaRPr>
          </a:p>
          <a:p>
            <a:pPr marL="342900" indent="-342900" defTabSz="457200" fontAlgn="base">
              <a:spcBef>
                <a:spcPct val="20000"/>
              </a:spcBef>
              <a:spcAft>
                <a:spcPct val="0"/>
              </a:spcAft>
              <a:buFont typeface="Arial" pitchFamily="34" charset="0"/>
              <a:buChar char="•"/>
              <a:defRPr/>
            </a:pPr>
            <a:endParaRPr lang="en-US" sz="2800" kern="0" dirty="0">
              <a:solidFill>
                <a:srgbClr val="342155"/>
              </a:solidFill>
            </a:endParaRPr>
          </a:p>
        </p:txBody>
      </p:sp>
      <p:pic>
        <p:nvPicPr>
          <p:cNvPr id="7" name="Picture 6" descr="C:\Documents and Settings\evorderbruegge\Local Settings\Temporary Internet Files\Content.IE5\OWDC6Z52\MC900437797[1].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78591" y="2258900"/>
            <a:ext cx="1867993" cy="1550859"/>
          </a:xfrm>
          <a:prstGeom prst="rect">
            <a:avLst/>
          </a:prstGeom>
          <a:noFill/>
          <a:ln w="9525">
            <a:noFill/>
            <a:miter lim="800000"/>
            <a:headEnd/>
            <a:tailEnd/>
          </a:ln>
        </p:spPr>
      </p:pic>
      <p:sp>
        <p:nvSpPr>
          <p:cNvPr id="4" name="Title 3"/>
          <p:cNvSpPr>
            <a:spLocks noGrp="1"/>
          </p:cNvSpPr>
          <p:nvPr>
            <p:ph type="ctrTitle"/>
          </p:nvPr>
        </p:nvSpPr>
        <p:spPr/>
        <p:txBody>
          <a:bodyPr/>
          <a:lstStyle/>
          <a:p>
            <a:r>
              <a:rPr lang="en-US" sz="3600" b="1" dirty="0"/>
              <a:t>Session 6. Business math</a:t>
            </a:r>
          </a:p>
        </p:txBody>
      </p:sp>
      <p:sp>
        <p:nvSpPr>
          <p:cNvPr id="3" name="Slide Number Placeholder 2"/>
          <p:cNvSpPr>
            <a:spLocks noGrp="1"/>
          </p:cNvSpPr>
          <p:nvPr>
            <p:ph type="sldNum" sz="quarter" idx="4294967295"/>
          </p:nvPr>
        </p:nvSpPr>
        <p:spPr>
          <a:xfrm>
            <a:off x="11164888" y="5956300"/>
            <a:ext cx="1027112" cy="365125"/>
          </a:xfrm>
          <a:prstGeom prst="rect">
            <a:avLst/>
          </a:prstGeom>
        </p:spPr>
        <p:txBody>
          <a:bodyPr/>
          <a:lstStyle/>
          <a:p>
            <a:fld id="{81F235D0-7DF0-4930-8B15-C992AA09CE19}" type="slidenum">
              <a:rPr lang="en-US" smtClean="0">
                <a:solidFill>
                  <a:prstClr val="black">
                    <a:tint val="75000"/>
                  </a:prstClr>
                </a:solidFill>
              </a:rPr>
              <a:pPr/>
              <a:t>60</a:t>
            </a:fld>
            <a:endParaRPr lang="en-US">
              <a:solidFill>
                <a:prstClr val="black">
                  <a:tint val="75000"/>
                </a:prstClr>
              </a:solidFill>
            </a:endParaRPr>
          </a:p>
        </p:txBody>
      </p:sp>
    </p:spTree>
    <p:extLst>
      <p:ext uri="{BB962C8B-B14F-4D97-AF65-F5344CB8AC3E}">
        <p14:creationId xmlns:p14="http://schemas.microsoft.com/office/powerpoint/2010/main" val="12127651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latin typeface="Calibri" panose="020F0502020204030204" pitchFamily="34" charset="0"/>
              </a:rPr>
              <a:t>Recommended Retail Price – learn through stories</a:t>
            </a:r>
            <a:br>
              <a:rPr lang="en-US" dirty="0">
                <a:latin typeface="Calibri" panose="020F0502020204030204" pitchFamily="34" charset="0"/>
              </a:rPr>
            </a:br>
            <a:endParaRPr lang="en-US" dirty="0"/>
          </a:p>
        </p:txBody>
      </p:sp>
      <p:sp>
        <p:nvSpPr>
          <p:cNvPr id="4" name="Content Placeholder 3"/>
          <p:cNvSpPr>
            <a:spLocks noGrp="1"/>
          </p:cNvSpPr>
          <p:nvPr>
            <p:ph idx="4294967295"/>
          </p:nvPr>
        </p:nvSpPr>
        <p:spPr>
          <a:xfrm>
            <a:off x="959282" y="1883456"/>
            <a:ext cx="5701647" cy="3090862"/>
          </a:xfrm>
          <a:prstGeom prst="rect">
            <a:avLst/>
          </a:prstGeom>
        </p:spPr>
        <p:txBody>
          <a:bodyPr>
            <a:noAutofit/>
          </a:bodyPr>
          <a:lstStyle/>
          <a:p>
            <a:pPr>
              <a:spcAft>
                <a:spcPts val="600"/>
              </a:spcAft>
              <a:buFont typeface="Wingdings" charset="2"/>
              <a:buChar char="§"/>
            </a:pPr>
            <a:r>
              <a:rPr lang="en-US" sz="3200" b="1" dirty="0">
                <a:solidFill>
                  <a:schemeClr val="bg2">
                    <a:lumMod val="50000"/>
                  </a:schemeClr>
                </a:solidFill>
                <a:latin typeface="Calibri" panose="020F0502020204030204" pitchFamily="34" charset="0"/>
              </a:rPr>
              <a:t>Peace is selling ORS + zinc in her drug shop.  </a:t>
            </a:r>
          </a:p>
          <a:p>
            <a:pPr>
              <a:spcAft>
                <a:spcPts val="600"/>
              </a:spcAft>
              <a:buFont typeface="Wingdings" charset="2"/>
              <a:buChar char="§"/>
            </a:pPr>
            <a:r>
              <a:rPr lang="en-US" sz="3200" b="1" dirty="0">
                <a:solidFill>
                  <a:schemeClr val="bg2">
                    <a:lumMod val="50000"/>
                  </a:schemeClr>
                </a:solidFill>
                <a:latin typeface="Calibri" panose="020F0502020204030204" pitchFamily="34" charset="0"/>
              </a:rPr>
              <a:t>She is selling it at the recommended price of 1500 UGX.  </a:t>
            </a:r>
          </a:p>
          <a:p>
            <a:pPr>
              <a:spcAft>
                <a:spcPts val="600"/>
              </a:spcAft>
              <a:buFont typeface="Wingdings" charset="2"/>
              <a:buChar char="§"/>
            </a:pPr>
            <a:r>
              <a:rPr lang="en-US" sz="3200" b="1" dirty="0">
                <a:solidFill>
                  <a:schemeClr val="bg2">
                    <a:lumMod val="50000"/>
                  </a:schemeClr>
                </a:solidFill>
                <a:latin typeface="Calibri" panose="020F0502020204030204" pitchFamily="34" charset="0"/>
              </a:rPr>
              <a:t>She has many clients calling her to treat their families for diarrhea.  </a:t>
            </a:r>
          </a:p>
          <a:p>
            <a:pPr marL="0" indent="0">
              <a:buNone/>
            </a:pPr>
            <a:endParaRPr lang="en-US" sz="1200" b="1" dirty="0"/>
          </a:p>
        </p:txBody>
      </p:sp>
      <p:sp>
        <p:nvSpPr>
          <p:cNvPr id="8" name="Rounded Rectangle 7"/>
          <p:cNvSpPr/>
          <p:nvPr/>
        </p:nvSpPr>
        <p:spPr>
          <a:xfrm>
            <a:off x="7363502" y="1891395"/>
            <a:ext cx="4269480"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At the end of the month, </a:t>
            </a:r>
          </a:p>
          <a:p>
            <a:pPr algn="ctr" defTabSz="457200"/>
            <a:r>
              <a:rPr lang="en-US" sz="3200" b="1" dirty="0">
                <a:solidFill>
                  <a:srgbClr val="1B2F7F"/>
                </a:solidFill>
                <a:latin typeface="Calibri" panose="020F0502020204030204" pitchFamily="34" charset="0"/>
              </a:rPr>
              <a:t>she sold 30 doses of ORS + zinc </a:t>
            </a:r>
          </a:p>
          <a:p>
            <a:pPr algn="ctr" defTabSz="457200"/>
            <a:r>
              <a:rPr lang="en-US" sz="3200" b="1" dirty="0">
                <a:solidFill>
                  <a:srgbClr val="1B2F7F"/>
                </a:solidFill>
                <a:latin typeface="Calibri" panose="020F0502020204030204" pitchFamily="34" charset="0"/>
              </a:rPr>
              <a:t>She earned 45,000 UGX!</a:t>
            </a:r>
          </a:p>
        </p:txBody>
      </p:sp>
    </p:spTree>
    <p:extLst>
      <p:ext uri="{BB962C8B-B14F-4D97-AF65-F5344CB8AC3E}">
        <p14:creationId xmlns:p14="http://schemas.microsoft.com/office/powerpoint/2010/main" val="3073134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5212816" y="2304566"/>
            <a:ext cx="5906748" cy="3788432"/>
          </a:xfrm>
          <a:prstGeom prst="rect">
            <a:avLst/>
          </a:prstGeom>
        </p:spPr>
        <p:txBody>
          <a:bodyPr>
            <a:noAutofit/>
          </a:bodyPr>
          <a:lstStyle/>
          <a:p>
            <a:pPr>
              <a:spcAft>
                <a:spcPts val="600"/>
              </a:spcAft>
              <a:buFont typeface="Wingdings" charset="2"/>
              <a:buChar char="§"/>
            </a:pPr>
            <a:r>
              <a:rPr lang="en-US" sz="3200" b="1" dirty="0">
                <a:solidFill>
                  <a:srgbClr val="767171"/>
                </a:solidFill>
                <a:latin typeface="Calibri" panose="020F0502020204030204" pitchFamily="34" charset="0"/>
              </a:rPr>
              <a:t>Agatha is also selling ORS + zinc in her communities.  </a:t>
            </a:r>
          </a:p>
          <a:p>
            <a:pPr>
              <a:spcAft>
                <a:spcPts val="600"/>
              </a:spcAft>
              <a:buFont typeface="Wingdings" charset="2"/>
              <a:buChar char="§"/>
            </a:pPr>
            <a:r>
              <a:rPr lang="en-US" sz="3200" b="1" dirty="0">
                <a:solidFill>
                  <a:srgbClr val="767171"/>
                </a:solidFill>
                <a:latin typeface="Calibri" panose="020F0502020204030204" pitchFamily="34" charset="0"/>
              </a:rPr>
              <a:t>She is selling it at 3500 UGX.  </a:t>
            </a:r>
          </a:p>
          <a:p>
            <a:pPr>
              <a:spcAft>
                <a:spcPts val="600"/>
              </a:spcAft>
              <a:buFont typeface="Wingdings" charset="2"/>
              <a:buChar char="§"/>
            </a:pPr>
            <a:r>
              <a:rPr lang="en-US" sz="3200" b="1" dirty="0">
                <a:solidFill>
                  <a:srgbClr val="767171"/>
                </a:solidFill>
                <a:latin typeface="Calibri" panose="020F0502020204030204" pitchFamily="34" charset="0"/>
              </a:rPr>
              <a:t>From time to time she has some clients calling for diarrhea treatment.  </a:t>
            </a:r>
          </a:p>
        </p:txBody>
      </p:sp>
      <p:sp>
        <p:nvSpPr>
          <p:cNvPr id="9" name="Title 8"/>
          <p:cNvSpPr>
            <a:spLocks noGrp="1"/>
          </p:cNvSpPr>
          <p:nvPr>
            <p:ph type="title"/>
          </p:nvPr>
        </p:nvSpPr>
        <p:spPr/>
        <p:txBody>
          <a:bodyPr/>
          <a:lstStyle/>
          <a:p>
            <a:r>
              <a:rPr lang="en-US" dirty="0">
                <a:latin typeface="Calibri" panose="020F0502020204030204" pitchFamily="34" charset="0"/>
              </a:rPr>
              <a:t>Recommended Retail Price – learn through stories</a:t>
            </a:r>
            <a:br>
              <a:rPr lang="en-US" dirty="0">
                <a:latin typeface="Calibri" panose="020F0502020204030204" pitchFamily="34" charset="0"/>
              </a:rPr>
            </a:br>
            <a:endParaRPr lang="en-US" dirty="0"/>
          </a:p>
        </p:txBody>
      </p:sp>
      <p:sp>
        <p:nvSpPr>
          <p:cNvPr id="10" name="Rounded Rectangle 9"/>
          <p:cNvSpPr/>
          <p:nvPr/>
        </p:nvSpPr>
        <p:spPr>
          <a:xfrm>
            <a:off x="580974" y="2107556"/>
            <a:ext cx="4269480" cy="344504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By the end of the month </a:t>
            </a:r>
          </a:p>
          <a:p>
            <a:pPr algn="ctr" defTabSz="457200"/>
            <a:r>
              <a:rPr lang="en-US" sz="3200" b="1" dirty="0">
                <a:solidFill>
                  <a:srgbClr val="1B2F7F"/>
                </a:solidFill>
                <a:latin typeface="Calibri" panose="020F0502020204030204" pitchFamily="34" charset="0"/>
              </a:rPr>
              <a:t>she sold 6 doses of ORS + zinc.  </a:t>
            </a:r>
          </a:p>
          <a:p>
            <a:pPr algn="ctr" defTabSz="457200"/>
            <a:r>
              <a:rPr lang="en-US" sz="3200" b="1" dirty="0">
                <a:solidFill>
                  <a:srgbClr val="1B2F7F"/>
                </a:solidFill>
                <a:latin typeface="Calibri" panose="020F0502020204030204" pitchFamily="34" charset="0"/>
              </a:rPr>
              <a:t>She earned 21,000 UGX.</a:t>
            </a:r>
          </a:p>
        </p:txBody>
      </p:sp>
    </p:spTree>
    <p:extLst>
      <p:ext uri="{BB962C8B-B14F-4D97-AF65-F5344CB8AC3E}">
        <p14:creationId xmlns:p14="http://schemas.microsoft.com/office/powerpoint/2010/main" val="13948047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latin typeface="Calibri" panose="020F0502020204030204" pitchFamily="34" charset="0"/>
              </a:rPr>
              <a:t>Recommended Retail Price – let’s discuss</a:t>
            </a:r>
            <a:endParaRPr lang="en-US" b="1" dirty="0">
              <a:latin typeface="Calibri" panose="020F0502020204030204" pitchFamily="34" charset="0"/>
            </a:endParaRPr>
          </a:p>
        </p:txBody>
      </p:sp>
      <p:sp>
        <p:nvSpPr>
          <p:cNvPr id="3" name="Content Placeholder 2"/>
          <p:cNvSpPr>
            <a:spLocks noGrp="1"/>
          </p:cNvSpPr>
          <p:nvPr>
            <p:ph idx="4294967295"/>
          </p:nvPr>
        </p:nvSpPr>
        <p:spPr>
          <a:xfrm>
            <a:off x="1039813" y="1858963"/>
            <a:ext cx="8431407" cy="4351337"/>
          </a:xfrm>
          <a:prstGeom prst="rect">
            <a:avLst/>
          </a:prstGeom>
        </p:spPr>
        <p:txBody>
          <a:bodyPr>
            <a:normAutofit/>
          </a:bodyPr>
          <a:lstStyle/>
          <a:p>
            <a:pPr>
              <a:spcBef>
                <a:spcPts val="0"/>
              </a:spcBef>
              <a:spcAft>
                <a:spcPts val="0"/>
              </a:spcAft>
              <a:buNone/>
            </a:pPr>
            <a:r>
              <a:rPr lang="en-US" sz="3600" b="1" dirty="0">
                <a:solidFill>
                  <a:srgbClr val="1B2F7F"/>
                </a:solidFill>
                <a:latin typeface="Calibri" panose="020F0502020204030204" pitchFamily="34" charset="0"/>
              </a:rPr>
              <a:t>Think about the 2 stories and the different outcomes.</a:t>
            </a:r>
          </a:p>
          <a:p>
            <a:pPr>
              <a:spcBef>
                <a:spcPts val="0"/>
              </a:spcBef>
              <a:spcAft>
                <a:spcPts val="0"/>
              </a:spcAft>
              <a:buFont typeface="Wingdings" charset="2"/>
              <a:buChar char="§"/>
            </a:pPr>
            <a:r>
              <a:rPr lang="en-US" sz="2800" b="1" dirty="0">
                <a:solidFill>
                  <a:schemeClr val="bg2">
                    <a:lumMod val="50000"/>
                  </a:schemeClr>
                </a:solidFill>
                <a:latin typeface="Calibri" panose="020F0502020204030204" pitchFamily="34" charset="0"/>
              </a:rPr>
              <a:t>What happened to Agatha?</a:t>
            </a:r>
          </a:p>
          <a:p>
            <a:pPr>
              <a:spcBef>
                <a:spcPts val="0"/>
              </a:spcBef>
              <a:spcAft>
                <a:spcPts val="0"/>
              </a:spcAft>
              <a:buFont typeface="Wingdings" charset="2"/>
              <a:buChar char="§"/>
            </a:pPr>
            <a:r>
              <a:rPr lang="en-US" sz="2800" b="1" dirty="0">
                <a:solidFill>
                  <a:schemeClr val="bg2">
                    <a:lumMod val="50000"/>
                  </a:schemeClr>
                </a:solidFill>
                <a:latin typeface="Calibri" panose="020F0502020204030204" pitchFamily="34" charset="0"/>
              </a:rPr>
              <a:t>What was the difference in earning between Peace and Agatha?</a:t>
            </a:r>
          </a:p>
          <a:p>
            <a:pPr>
              <a:spcBef>
                <a:spcPts val="0"/>
              </a:spcBef>
              <a:spcAft>
                <a:spcPts val="0"/>
              </a:spcAft>
              <a:buFont typeface="Wingdings" charset="2"/>
              <a:buChar char="§"/>
            </a:pPr>
            <a:r>
              <a:rPr lang="en-US" sz="2800" b="1" dirty="0">
                <a:solidFill>
                  <a:schemeClr val="bg2">
                    <a:lumMod val="50000"/>
                  </a:schemeClr>
                </a:solidFill>
                <a:latin typeface="Calibri" panose="020F0502020204030204" pitchFamily="34" charset="0"/>
              </a:rPr>
              <a:t>Who do the customers like and trust more?</a:t>
            </a:r>
          </a:p>
          <a:p>
            <a:pPr>
              <a:spcBef>
                <a:spcPts val="0"/>
              </a:spcBef>
              <a:spcAft>
                <a:spcPts val="0"/>
              </a:spcAft>
              <a:buFont typeface="Wingdings" charset="2"/>
              <a:buChar char="§"/>
            </a:pPr>
            <a:r>
              <a:rPr lang="en-US" sz="2800" b="1" dirty="0">
                <a:solidFill>
                  <a:schemeClr val="bg2">
                    <a:lumMod val="50000"/>
                  </a:schemeClr>
                </a:solidFill>
                <a:latin typeface="Calibri" panose="020F0502020204030204" pitchFamily="34" charset="0"/>
              </a:rPr>
              <a:t>Why is it SMART to charge the recommended Retail Price?</a:t>
            </a:r>
          </a:p>
        </p:txBody>
      </p:sp>
      <p:pic>
        <p:nvPicPr>
          <p:cNvPr id="6" name="Picture 2" descr="C:\Documents and Settings\evorderbruegge\Local Settings\Temporary Internet Files\Content.IE5\UQ3K0X05\MC900434389[1].wmf"/>
          <p:cNvPicPr>
            <a:picLocks noChangeAspect="1" noChangeArrowheads="1"/>
          </p:cNvPicPr>
          <p:nvPr/>
        </p:nvPicPr>
        <p:blipFill>
          <a:blip r:embed="rId3"/>
          <a:srcRect/>
          <a:stretch>
            <a:fillRect/>
          </a:stretch>
        </p:blipFill>
        <p:spPr bwMode="auto">
          <a:xfrm>
            <a:off x="9676062" y="2349771"/>
            <a:ext cx="1767765" cy="2089917"/>
          </a:xfrm>
          <a:prstGeom prst="rect">
            <a:avLst/>
          </a:prstGeom>
          <a:noFill/>
        </p:spPr>
      </p:pic>
    </p:spTree>
    <p:extLst>
      <p:ext uri="{BB962C8B-B14F-4D97-AF65-F5344CB8AC3E}">
        <p14:creationId xmlns:p14="http://schemas.microsoft.com/office/powerpoint/2010/main" val="2555831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blinds(horizontal)">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ox(in)">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latin typeface="Calibri" panose="020F0502020204030204" pitchFamily="34" charset="0"/>
              </a:rPr>
              <a:t>What is the value for them?</a:t>
            </a:r>
            <a:br>
              <a:rPr lang="en-GB" dirty="0">
                <a:latin typeface="Calibri" panose="020F0502020204030204" pitchFamily="34" charset="0"/>
              </a:rPr>
            </a:br>
            <a:endParaRPr lang="en-US" dirty="0"/>
          </a:p>
        </p:txBody>
      </p:sp>
      <p:graphicFrame>
        <p:nvGraphicFramePr>
          <p:cNvPr id="9" name="Content Placeholder 8"/>
          <p:cNvGraphicFramePr>
            <a:graphicFrameLocks noGrp="1"/>
          </p:cNvGraphicFramePr>
          <p:nvPr>
            <p:ph idx="4294967295"/>
            <p:extLst>
              <p:ext uri="{D42A27DB-BD31-4B8C-83A1-F6EECF244321}">
                <p14:modId xmlns:p14="http://schemas.microsoft.com/office/powerpoint/2010/main" val="1555886413"/>
              </p:ext>
            </p:extLst>
          </p:nvPr>
        </p:nvGraphicFramePr>
        <p:xfrm>
          <a:off x="351286" y="1266825"/>
          <a:ext cx="11591496" cy="3968590"/>
        </p:xfrm>
        <a:graphic>
          <a:graphicData uri="http://schemas.openxmlformats.org/drawingml/2006/table">
            <a:tbl>
              <a:tblPr>
                <a:tableStyleId>{08FB837D-C827-4EFA-A057-4D05807E0F7C}</a:tableStyleId>
              </a:tblPr>
              <a:tblGrid>
                <a:gridCol w="3863832">
                  <a:extLst>
                    <a:ext uri="{9D8B030D-6E8A-4147-A177-3AD203B41FA5}">
                      <a16:colId xmlns:a16="http://schemas.microsoft.com/office/drawing/2014/main" val="20000"/>
                    </a:ext>
                  </a:extLst>
                </a:gridCol>
                <a:gridCol w="3863832">
                  <a:extLst>
                    <a:ext uri="{9D8B030D-6E8A-4147-A177-3AD203B41FA5}">
                      <a16:colId xmlns:a16="http://schemas.microsoft.com/office/drawing/2014/main" val="20001"/>
                    </a:ext>
                  </a:extLst>
                </a:gridCol>
                <a:gridCol w="3863832">
                  <a:extLst>
                    <a:ext uri="{9D8B030D-6E8A-4147-A177-3AD203B41FA5}">
                      <a16:colId xmlns:a16="http://schemas.microsoft.com/office/drawing/2014/main" val="20002"/>
                    </a:ext>
                  </a:extLst>
                </a:gridCol>
              </a:tblGrid>
              <a:tr h="516149">
                <a:tc>
                  <a:txBody>
                    <a:bodyPr/>
                    <a:lstStyle/>
                    <a:p>
                      <a:pPr>
                        <a:spcAft>
                          <a:spcPts val="0"/>
                        </a:spcAft>
                      </a:pPr>
                      <a:endParaRPr lang="en-GB" sz="1800" dirty="0">
                        <a:latin typeface="Calibri" pitchFamily="34" charset="0"/>
                        <a:ea typeface="Calibri"/>
                        <a:cs typeface="Calibri" pitchFamily="34" charset="0"/>
                      </a:endParaRPr>
                    </a:p>
                  </a:txBody>
                  <a:tcPr marT="0" marB="0"/>
                </a:tc>
                <a:tc>
                  <a:txBody>
                    <a:bodyPr/>
                    <a:lstStyle/>
                    <a:p>
                      <a:pPr>
                        <a:spcAft>
                          <a:spcPts val="0"/>
                        </a:spcAft>
                      </a:pPr>
                      <a:r>
                        <a:rPr lang="en-US" sz="1800" b="1" dirty="0"/>
                        <a:t>Situation BEFORE (2013)</a:t>
                      </a:r>
                      <a:endParaRPr lang="en-GB" sz="1800" b="1" dirty="0">
                        <a:latin typeface="Calibri" pitchFamily="34" charset="0"/>
                        <a:ea typeface="Calibri"/>
                        <a:cs typeface="Calibri" pitchFamily="34" charset="0"/>
                      </a:endParaRPr>
                    </a:p>
                  </a:txBody>
                  <a:tcPr marT="0" marB="0"/>
                </a:tc>
                <a:tc>
                  <a:txBody>
                    <a:bodyPr/>
                    <a:lstStyle/>
                    <a:p>
                      <a:pPr>
                        <a:spcAft>
                          <a:spcPts val="0"/>
                        </a:spcAft>
                      </a:pPr>
                      <a:r>
                        <a:rPr lang="en-US" sz="1800" b="1" dirty="0"/>
                        <a:t>Situation NOW (2016)</a:t>
                      </a:r>
                      <a:endParaRPr lang="en-GB" sz="1800" b="1"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0"/>
                  </a:ext>
                </a:extLst>
              </a:tr>
              <a:tr h="774224">
                <a:tc>
                  <a:txBody>
                    <a:bodyPr/>
                    <a:lstStyle/>
                    <a:p>
                      <a:pPr>
                        <a:spcAft>
                          <a:spcPts val="0"/>
                        </a:spcAft>
                      </a:pPr>
                      <a:r>
                        <a:rPr lang="en-US" sz="1800"/>
                        <a:t>Treatment price (to consumer)</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UGX 3,500 (full treatment)</a:t>
                      </a:r>
                      <a:endParaRPr lang="en-GB" sz="1800" dirty="0">
                        <a:latin typeface="Calibri" pitchFamily="34" charset="0"/>
                        <a:ea typeface="Calibri"/>
                        <a:cs typeface="Calibri" pitchFamily="34" charset="0"/>
                      </a:endParaRPr>
                    </a:p>
                  </a:txBody>
                  <a:tcPr marT="0" marB="0"/>
                </a:tc>
                <a:tc>
                  <a:txBody>
                    <a:bodyPr/>
                    <a:lstStyle/>
                    <a:p>
                      <a:pPr>
                        <a:spcAft>
                          <a:spcPts val="0"/>
                        </a:spcAft>
                      </a:pPr>
                      <a:r>
                        <a:rPr lang="en-US" sz="1800" dirty="0"/>
                        <a:t>UGX 1,500 (full treatment)</a:t>
                      </a:r>
                      <a:endParaRPr lang="en-GB" sz="1800" dirty="0"/>
                    </a:p>
                    <a:p>
                      <a:pPr>
                        <a:spcAft>
                          <a:spcPts val="0"/>
                        </a:spcAft>
                      </a:pPr>
                      <a:r>
                        <a:rPr lang="en-US" sz="1800" dirty="0"/>
                        <a:t>*UGX 300 (1x ORS sachet)</a:t>
                      </a:r>
                      <a:endParaRPr lang="en-GB" sz="1800" dirty="0"/>
                    </a:p>
                    <a:p>
                      <a:pPr>
                        <a:spcAft>
                          <a:spcPts val="0"/>
                        </a:spcAft>
                      </a:pPr>
                      <a:r>
                        <a:rPr lang="en-US" sz="1800" dirty="0"/>
                        <a:t>*UGX 900 (10x zinc tablets)</a:t>
                      </a:r>
                      <a:endParaRPr lang="en-GB" sz="1800"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1"/>
                  </a:ext>
                </a:extLst>
              </a:tr>
              <a:tr h="258075">
                <a:tc>
                  <a:txBody>
                    <a:bodyPr/>
                    <a:lstStyle/>
                    <a:p>
                      <a:pPr>
                        <a:spcAft>
                          <a:spcPts val="0"/>
                        </a:spcAft>
                      </a:pPr>
                      <a:r>
                        <a:rPr lang="en-US" sz="1800"/>
                        <a:t>Profit per sale</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UGX 1,650</a:t>
                      </a:r>
                      <a:endParaRPr lang="en-GB" sz="1800" dirty="0">
                        <a:latin typeface="Calibri" pitchFamily="34" charset="0"/>
                        <a:ea typeface="Calibri"/>
                        <a:cs typeface="Calibri" pitchFamily="34" charset="0"/>
                      </a:endParaRPr>
                    </a:p>
                  </a:txBody>
                  <a:tcPr marT="0" marB="0"/>
                </a:tc>
                <a:tc>
                  <a:txBody>
                    <a:bodyPr/>
                    <a:lstStyle/>
                    <a:p>
                      <a:pPr>
                        <a:spcAft>
                          <a:spcPts val="0"/>
                        </a:spcAft>
                      </a:pPr>
                      <a:r>
                        <a:rPr lang="en-US" sz="1800" dirty="0"/>
                        <a:t>UGX 700</a:t>
                      </a:r>
                      <a:endParaRPr lang="en-GB" sz="1800"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2"/>
                  </a:ext>
                </a:extLst>
              </a:tr>
              <a:tr h="516149">
                <a:tc>
                  <a:txBody>
                    <a:bodyPr/>
                    <a:lstStyle/>
                    <a:p>
                      <a:pPr>
                        <a:spcAft>
                          <a:spcPts val="0"/>
                        </a:spcAft>
                      </a:pPr>
                      <a:r>
                        <a:rPr lang="en-US" sz="1800" dirty="0"/>
                        <a:t>% of your customers that can afford at this price</a:t>
                      </a:r>
                      <a:endParaRPr lang="en-GB" sz="1800" dirty="0">
                        <a:latin typeface="Calibri" pitchFamily="34" charset="0"/>
                        <a:ea typeface="Calibri"/>
                        <a:cs typeface="Calibri" pitchFamily="34" charset="0"/>
                      </a:endParaRPr>
                    </a:p>
                  </a:txBody>
                  <a:tcPr marT="0" marB="0"/>
                </a:tc>
                <a:tc>
                  <a:txBody>
                    <a:bodyPr/>
                    <a:lstStyle/>
                    <a:p>
                      <a:pPr>
                        <a:spcAft>
                          <a:spcPts val="0"/>
                        </a:spcAft>
                      </a:pPr>
                      <a:r>
                        <a:rPr lang="en-US" sz="1800"/>
                        <a:t>25%</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70%</a:t>
                      </a:r>
                      <a:endParaRPr lang="en-GB" sz="1800" b="1"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3"/>
                  </a:ext>
                </a:extLst>
              </a:tr>
              <a:tr h="774224">
                <a:tc>
                  <a:txBody>
                    <a:bodyPr/>
                    <a:lstStyle/>
                    <a:p>
                      <a:pPr>
                        <a:spcAft>
                          <a:spcPts val="0"/>
                        </a:spcAft>
                      </a:pPr>
                      <a:r>
                        <a:rPr lang="en-US" sz="1800"/>
                        <a:t>Number of ORS-zinc treatments sold per 100 cases</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25</a:t>
                      </a:r>
                      <a:endParaRPr lang="en-GB" sz="1800" dirty="0">
                        <a:latin typeface="Calibri" pitchFamily="34" charset="0"/>
                        <a:ea typeface="Calibri"/>
                        <a:cs typeface="Calibri" pitchFamily="34" charset="0"/>
                      </a:endParaRPr>
                    </a:p>
                  </a:txBody>
                  <a:tcPr marT="0" marB="0"/>
                </a:tc>
                <a:tc>
                  <a:txBody>
                    <a:bodyPr/>
                    <a:lstStyle/>
                    <a:p>
                      <a:pPr>
                        <a:spcAft>
                          <a:spcPts val="0"/>
                        </a:spcAft>
                      </a:pPr>
                      <a:r>
                        <a:rPr lang="en-US" sz="1800" dirty="0"/>
                        <a:t>70</a:t>
                      </a:r>
                      <a:endParaRPr lang="en-GB" sz="1800"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4"/>
                  </a:ext>
                </a:extLst>
              </a:tr>
              <a:tr h="516149">
                <a:tc>
                  <a:txBody>
                    <a:bodyPr/>
                    <a:lstStyle/>
                    <a:p>
                      <a:pPr>
                        <a:spcAft>
                          <a:spcPts val="0"/>
                        </a:spcAft>
                      </a:pPr>
                      <a:r>
                        <a:rPr lang="en-US" sz="1800"/>
                        <a:t>Total sales revenues per 100 cases</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a:t>UGX 87,500</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UGX 105,000 (+20%)</a:t>
                      </a:r>
                      <a:endParaRPr lang="en-GB" sz="1800" b="1"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5"/>
                  </a:ext>
                </a:extLst>
              </a:tr>
              <a:tr h="516149">
                <a:tc>
                  <a:txBody>
                    <a:bodyPr/>
                    <a:lstStyle/>
                    <a:p>
                      <a:pPr>
                        <a:spcAft>
                          <a:spcPts val="0"/>
                        </a:spcAft>
                      </a:pPr>
                      <a:r>
                        <a:rPr lang="en-US" sz="1800"/>
                        <a:t>Total profit per 100 cases of diarrhea </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a:t>UGX 41,250</a:t>
                      </a:r>
                      <a:endParaRPr lang="en-GB" sz="1800">
                        <a:latin typeface="Calibri" pitchFamily="34" charset="0"/>
                        <a:ea typeface="Calibri"/>
                        <a:cs typeface="Calibri" pitchFamily="34" charset="0"/>
                      </a:endParaRPr>
                    </a:p>
                  </a:txBody>
                  <a:tcPr marT="0" marB="0"/>
                </a:tc>
                <a:tc>
                  <a:txBody>
                    <a:bodyPr/>
                    <a:lstStyle/>
                    <a:p>
                      <a:pPr>
                        <a:spcAft>
                          <a:spcPts val="0"/>
                        </a:spcAft>
                      </a:pPr>
                      <a:r>
                        <a:rPr lang="en-US" sz="1800" dirty="0"/>
                        <a:t>UGX 49,000 (19% increase)</a:t>
                      </a:r>
                      <a:endParaRPr lang="en-GB" sz="1800" b="1" dirty="0">
                        <a:latin typeface="Calibri" pitchFamily="34" charset="0"/>
                        <a:ea typeface="Calibri"/>
                        <a:cs typeface="Calibri" pitchFamily="34" charset="0"/>
                      </a:endParaRPr>
                    </a:p>
                  </a:txBody>
                  <a:tcPr marT="0" marB="0"/>
                </a:tc>
                <a:extLst>
                  <a:ext uri="{0D108BD9-81ED-4DB2-BD59-A6C34878D82A}">
                    <a16:rowId xmlns:a16="http://schemas.microsoft.com/office/drawing/2014/main" val="10006"/>
                  </a:ext>
                </a:extLst>
              </a:tr>
            </a:tbl>
          </a:graphicData>
        </a:graphic>
      </p:graphicFrame>
      <p:sp>
        <p:nvSpPr>
          <p:cNvPr id="11" name="TextBox 10"/>
          <p:cNvSpPr txBox="1"/>
          <p:nvPr/>
        </p:nvSpPr>
        <p:spPr>
          <a:xfrm>
            <a:off x="890561" y="5349923"/>
            <a:ext cx="9688562" cy="1384995"/>
          </a:xfrm>
          <a:prstGeom prst="rect">
            <a:avLst/>
          </a:prstGeom>
          <a:noFill/>
        </p:spPr>
        <p:txBody>
          <a:bodyPr wrap="square" rtlCol="0">
            <a:spAutoFit/>
          </a:bodyPr>
          <a:lstStyle/>
          <a:p>
            <a:pPr algn="ctr" fontAlgn="ctr"/>
            <a:r>
              <a:rPr lang="en-US" sz="2800" b="1" dirty="0">
                <a:solidFill>
                  <a:srgbClr val="002060"/>
                </a:solidFill>
                <a:latin typeface="Calibri" panose="020F0502020204030204" pitchFamily="34" charset="0"/>
                <a:ea typeface="Calibri"/>
                <a:cs typeface="Times New Roman"/>
              </a:rPr>
              <a:t>Stock the Best Treatment for diarrhea – ORS and ZINC.</a:t>
            </a:r>
            <a:endParaRPr lang="en-GB" sz="2800" b="1" dirty="0">
              <a:solidFill>
                <a:srgbClr val="002060"/>
              </a:solidFill>
              <a:latin typeface="Calibri" panose="020F0502020204030204" pitchFamily="34" charset="0"/>
              <a:ea typeface="Calibri"/>
              <a:cs typeface="Times New Roman"/>
            </a:endParaRPr>
          </a:p>
          <a:p>
            <a:pPr algn="ctr" fontAlgn="ctr"/>
            <a:r>
              <a:rPr lang="en-US" sz="2800" b="1" dirty="0">
                <a:solidFill>
                  <a:srgbClr val="002060"/>
                </a:solidFill>
                <a:latin typeface="Calibri" panose="020F0502020204030204" pitchFamily="34" charset="0"/>
                <a:ea typeface="Calibri"/>
                <a:cs typeface="Times New Roman"/>
              </a:rPr>
              <a:t> Make more clients healthy and happy. </a:t>
            </a:r>
            <a:endParaRPr lang="en-GB" sz="2800" b="1" dirty="0">
              <a:solidFill>
                <a:srgbClr val="002060"/>
              </a:solidFill>
              <a:latin typeface="Calibri" panose="020F0502020204030204" pitchFamily="34" charset="0"/>
              <a:ea typeface="Calibri"/>
              <a:cs typeface="Times New Roman"/>
            </a:endParaRPr>
          </a:p>
          <a:p>
            <a:pPr algn="ctr" fontAlgn="ctr"/>
            <a:r>
              <a:rPr lang="en-US" sz="2800" b="1" dirty="0">
                <a:solidFill>
                  <a:srgbClr val="002060"/>
                </a:solidFill>
                <a:latin typeface="Calibri" panose="020F0502020204030204" pitchFamily="34" charset="0"/>
                <a:ea typeface="Calibri"/>
                <a:cs typeface="Times New Roman"/>
              </a:rPr>
              <a:t>Make more money!</a:t>
            </a:r>
            <a:endParaRPr lang="en-GB" sz="2000" b="1" dirty="0">
              <a:solidFill>
                <a:prstClr val="black"/>
              </a:solidFill>
            </a:endParaRPr>
          </a:p>
        </p:txBody>
      </p:sp>
    </p:spTree>
    <p:extLst>
      <p:ext uri="{BB962C8B-B14F-4D97-AF65-F5344CB8AC3E}">
        <p14:creationId xmlns:p14="http://schemas.microsoft.com/office/powerpoint/2010/main" val="361673605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loud Callout 11"/>
          <p:cNvSpPr/>
          <p:nvPr/>
        </p:nvSpPr>
        <p:spPr>
          <a:xfrm>
            <a:off x="2722062" y="856797"/>
            <a:ext cx="8374535" cy="3278552"/>
          </a:xfrm>
          <a:prstGeom prst="cloudCallout">
            <a:avLst>
              <a:gd name="adj1" fmla="val -49413"/>
              <a:gd name="adj2" fmla="val 61335"/>
            </a:avLst>
          </a:prstGeom>
          <a:solidFill>
            <a:srgbClr val="8CC738"/>
          </a:solidFill>
          <a:ln w="57150">
            <a:solidFill>
              <a:srgbClr val="8CC73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457200">
              <a:defRPr/>
            </a:pPr>
            <a:endParaRPr lang="en-US" sz="2000" dirty="0">
              <a:solidFill>
                <a:srgbClr val="44546A"/>
              </a:solidFill>
            </a:endParaRPr>
          </a:p>
        </p:txBody>
      </p:sp>
      <p:sp>
        <p:nvSpPr>
          <p:cNvPr id="10250" name="Rectangle 2"/>
          <p:cNvSpPr>
            <a:spLocks noGrp="1" noChangeArrowheads="1"/>
          </p:cNvSpPr>
          <p:nvPr>
            <p:ph idx="4294967295"/>
          </p:nvPr>
        </p:nvSpPr>
        <p:spPr>
          <a:xfrm>
            <a:off x="3633028" y="1732417"/>
            <a:ext cx="6721475" cy="1558925"/>
          </a:xfrm>
          <a:prstGeom prst="rect">
            <a:avLst/>
          </a:prstGeom>
        </p:spPr>
        <p:txBody>
          <a:bodyPr wrap="square" anchor="ctr">
            <a:spAutoFit/>
          </a:bodyPr>
          <a:lstStyle/>
          <a:p>
            <a:pPr algn="ctr"/>
            <a:r>
              <a:rPr lang="en-US" sz="3200" b="1" dirty="0">
                <a:solidFill>
                  <a:srgbClr val="1B2F7F"/>
                </a:solidFill>
                <a:latin typeface="Calibri" panose="020F0502020204030204" pitchFamily="34" charset="0"/>
              </a:rPr>
              <a:t>A smart business person knows their earnings!</a:t>
            </a:r>
            <a:endParaRPr lang="en-US" sz="3200" dirty="0">
              <a:solidFill>
                <a:srgbClr val="1B2F7F"/>
              </a:solidFill>
              <a:latin typeface="Calibri" panose="020F0502020204030204" pitchFamily="34" charset="0"/>
            </a:endParaRPr>
          </a:p>
          <a:p>
            <a:pPr algn="ctr"/>
            <a:r>
              <a:rPr lang="en-US" sz="3200" b="1" dirty="0">
                <a:solidFill>
                  <a:srgbClr val="1B2F7F"/>
                </a:solidFill>
                <a:latin typeface="Calibri" panose="020F0502020204030204" pitchFamily="34" charset="0"/>
              </a:rPr>
              <a:t>Calculate yours regularly</a:t>
            </a:r>
            <a:endParaRPr lang="en-US" sz="3200" dirty="0">
              <a:solidFill>
                <a:srgbClr val="1B2F7F"/>
              </a:solidFill>
              <a:latin typeface="Calibri" panose="020F0502020204030204" pitchFamily="34"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282" y="4666593"/>
            <a:ext cx="2063559" cy="1754085"/>
          </a:xfrm>
          <a:prstGeom prst="rect">
            <a:avLst/>
          </a:prstGeom>
        </p:spPr>
      </p:pic>
    </p:spTree>
    <p:extLst>
      <p:ext uri="{BB962C8B-B14F-4D97-AF65-F5344CB8AC3E}">
        <p14:creationId xmlns:p14="http://schemas.microsoft.com/office/powerpoint/2010/main" val="16368476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824172" y="1796790"/>
            <a:ext cx="8241717" cy="3517900"/>
          </a:xfrm>
          <a:prstGeom prst="rect">
            <a:avLst/>
          </a:prstGeom>
        </p:spPr>
        <p:txBody>
          <a:bodyPr>
            <a:noAutofit/>
          </a:bodyPr>
          <a:lstStyle/>
          <a:p>
            <a:pPr marL="0" indent="0">
              <a:spcBef>
                <a:spcPts val="0"/>
              </a:spcBef>
              <a:spcAft>
                <a:spcPts val="0"/>
              </a:spcAft>
              <a:buNone/>
            </a:pPr>
            <a:r>
              <a:rPr lang="en-US" sz="2800" b="1" dirty="0">
                <a:solidFill>
                  <a:schemeClr val="bg2">
                    <a:lumMod val="50000"/>
                  </a:schemeClr>
                </a:solidFill>
                <a:latin typeface="Calibri" panose="020F0502020204030204" pitchFamily="34" charset="0"/>
              </a:rPr>
              <a:t>Joyce decides to calculate her profit from the past week.  She started the week by purchasing products for 70,000 UGX of products.  At the end of the week, she had sold all her products for 130,000 UGX.  </a:t>
            </a:r>
          </a:p>
          <a:p>
            <a:pPr marL="0" indent="0">
              <a:spcBef>
                <a:spcPts val="0"/>
              </a:spcBef>
              <a:spcAft>
                <a:spcPts val="0"/>
              </a:spcAft>
              <a:buNone/>
            </a:pPr>
            <a:r>
              <a:rPr lang="en-US" sz="2800" b="1" dirty="0">
                <a:solidFill>
                  <a:schemeClr val="bg2">
                    <a:lumMod val="50000"/>
                  </a:schemeClr>
                </a:solidFill>
                <a:latin typeface="Calibri" panose="020F0502020204030204" pitchFamily="34" charset="0"/>
              </a:rPr>
              <a:t>Joyce’s profit is:</a:t>
            </a:r>
          </a:p>
          <a:p>
            <a:pPr marL="2335213" indent="0">
              <a:spcBef>
                <a:spcPts val="0"/>
              </a:spcBef>
              <a:spcAft>
                <a:spcPts val="0"/>
              </a:spcAft>
              <a:buNone/>
            </a:pPr>
            <a:r>
              <a:rPr lang="en-US" sz="2800" b="1" dirty="0">
                <a:solidFill>
                  <a:srgbClr val="1B2F7F"/>
                </a:solidFill>
                <a:latin typeface="Calibri" panose="020F0502020204030204" pitchFamily="34" charset="0"/>
              </a:rPr>
              <a:t>a .  135,000</a:t>
            </a:r>
          </a:p>
          <a:p>
            <a:pPr marL="2335213" indent="0">
              <a:spcBef>
                <a:spcPts val="0"/>
              </a:spcBef>
              <a:spcAft>
                <a:spcPts val="0"/>
              </a:spcAft>
              <a:buNone/>
            </a:pPr>
            <a:r>
              <a:rPr lang="en-US" sz="2800" b="1" dirty="0">
                <a:solidFill>
                  <a:srgbClr val="1B2F7F"/>
                </a:solidFill>
                <a:latin typeface="Calibri" panose="020F0502020204030204" pitchFamily="34" charset="0"/>
              </a:rPr>
              <a:t>b.   70,000</a:t>
            </a:r>
          </a:p>
          <a:p>
            <a:pPr marL="2335213" indent="0">
              <a:spcBef>
                <a:spcPts val="0"/>
              </a:spcBef>
              <a:spcAft>
                <a:spcPts val="0"/>
              </a:spcAft>
              <a:buNone/>
            </a:pPr>
            <a:r>
              <a:rPr lang="en-US" sz="2800" b="1" dirty="0">
                <a:solidFill>
                  <a:srgbClr val="1B2F7F"/>
                </a:solidFill>
                <a:latin typeface="Calibri" panose="020F0502020204030204" pitchFamily="34" charset="0"/>
              </a:rPr>
              <a:t>c.    65,000</a:t>
            </a:r>
          </a:p>
          <a:p>
            <a:pPr marL="2849563" indent="-514350">
              <a:spcBef>
                <a:spcPts val="0"/>
              </a:spcBef>
              <a:spcAft>
                <a:spcPts val="0"/>
              </a:spcAft>
              <a:buAutoNum type="alphaLcPeriod" startAt="4"/>
            </a:pPr>
            <a:r>
              <a:rPr lang="en-US" sz="2800" b="1" dirty="0">
                <a:solidFill>
                  <a:srgbClr val="1B2F7F"/>
                </a:solidFill>
                <a:latin typeface="Calibri" panose="020F0502020204030204" pitchFamily="34" charset="0"/>
              </a:rPr>
              <a:t>Do not know</a:t>
            </a:r>
          </a:p>
          <a:p>
            <a:pPr marL="2849563" indent="-514350">
              <a:spcBef>
                <a:spcPts val="0"/>
              </a:spcBef>
              <a:spcAft>
                <a:spcPts val="0"/>
              </a:spcAft>
              <a:buAutoNum type="alphaLcPeriod" startAt="4"/>
            </a:pPr>
            <a:endParaRPr lang="en-US" sz="2800" b="1" dirty="0">
              <a:solidFill>
                <a:srgbClr val="1B2F7F"/>
              </a:solidFill>
              <a:latin typeface="Calibri" panose="020F0502020204030204" pitchFamily="34" charset="0"/>
            </a:endParaRPr>
          </a:p>
          <a:p>
            <a:pPr marL="0" lvl="0" indent="0" algn="ctr">
              <a:spcBef>
                <a:spcPts val="0"/>
              </a:spcBef>
              <a:spcAft>
                <a:spcPts val="0"/>
              </a:spcAft>
              <a:buNone/>
            </a:pPr>
            <a:r>
              <a:rPr lang="en-US" sz="2800" b="1" dirty="0">
                <a:solidFill>
                  <a:srgbClr val="007434"/>
                </a:solidFill>
                <a:latin typeface="Calibri" panose="020F0502020204030204" pitchFamily="34" charset="0"/>
              </a:rPr>
              <a:t>Why is ‘d.’ the correct answer?</a:t>
            </a:r>
          </a:p>
        </p:txBody>
      </p:sp>
      <p:pic>
        <p:nvPicPr>
          <p:cNvPr id="7" name="Picture 6"/>
          <p:cNvPicPr>
            <a:picLocks noChangeAspect="1"/>
          </p:cNvPicPr>
          <p:nvPr/>
        </p:nvPicPr>
        <p:blipFill>
          <a:blip r:embed="rId3"/>
          <a:stretch>
            <a:fillRect/>
          </a:stretch>
        </p:blipFill>
        <p:spPr>
          <a:xfrm>
            <a:off x="9389820" y="3723176"/>
            <a:ext cx="1910483" cy="1910483"/>
          </a:xfrm>
          <a:prstGeom prst="rect">
            <a:avLst/>
          </a:prstGeom>
        </p:spPr>
      </p:pic>
      <p:sp>
        <p:nvSpPr>
          <p:cNvPr id="4" name="Title 3"/>
          <p:cNvSpPr>
            <a:spLocks noGrp="1"/>
          </p:cNvSpPr>
          <p:nvPr>
            <p:ph type="title"/>
          </p:nvPr>
        </p:nvSpPr>
        <p:spPr/>
        <p:txBody>
          <a:bodyPr/>
          <a:lstStyle/>
          <a:p>
            <a:r>
              <a:rPr lang="en-US" dirty="0">
                <a:latin typeface="Calibri" panose="020F0502020204030204" pitchFamily="34" charset="0"/>
              </a:rPr>
              <a:t>Calculating Profit</a:t>
            </a:r>
            <a:endParaRPr lang="en-US" dirty="0"/>
          </a:p>
        </p:txBody>
      </p:sp>
      <p:sp>
        <p:nvSpPr>
          <p:cNvPr id="9" name="Rounded Rectangle 8"/>
          <p:cNvSpPr/>
          <p:nvPr/>
        </p:nvSpPr>
        <p:spPr>
          <a:xfrm>
            <a:off x="9206067" y="1837357"/>
            <a:ext cx="2197228" cy="1796825"/>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r>
              <a:rPr lang="en-US" sz="3200" b="1" dirty="0">
                <a:solidFill>
                  <a:srgbClr val="1B2F7F"/>
                </a:solidFill>
                <a:latin typeface="Calibri" panose="020F0502020204030204" pitchFamily="34" charset="0"/>
              </a:rPr>
              <a:t>Let’s Practice!</a:t>
            </a:r>
          </a:p>
        </p:txBody>
      </p:sp>
    </p:spTree>
    <p:extLst>
      <p:ext uri="{BB962C8B-B14F-4D97-AF65-F5344CB8AC3E}">
        <p14:creationId xmlns:p14="http://schemas.microsoft.com/office/powerpoint/2010/main" val="40138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Calibri" panose="020F0502020204030204" pitchFamily="34" charset="0"/>
              </a:rPr>
              <a:t>Calculating profit</a:t>
            </a:r>
            <a:br>
              <a:rPr lang="en-US" dirty="0">
                <a:latin typeface="Calibri" panose="020F0502020204030204" pitchFamily="34" charset="0"/>
              </a:rPr>
            </a:br>
            <a:endParaRPr lang="en-US" dirty="0"/>
          </a:p>
        </p:txBody>
      </p:sp>
      <p:sp>
        <p:nvSpPr>
          <p:cNvPr id="3" name="Content Placeholder 2"/>
          <p:cNvSpPr>
            <a:spLocks noGrp="1"/>
          </p:cNvSpPr>
          <p:nvPr>
            <p:ph idx="4294967295"/>
          </p:nvPr>
        </p:nvSpPr>
        <p:spPr>
          <a:xfrm>
            <a:off x="1130319" y="1666584"/>
            <a:ext cx="9056986" cy="4891088"/>
          </a:xfrm>
          <a:prstGeom prst="rect">
            <a:avLst/>
          </a:prstGeom>
        </p:spPr>
        <p:txBody>
          <a:bodyPr>
            <a:normAutofit fontScale="92500" lnSpcReduction="10000"/>
          </a:bodyPr>
          <a:lstStyle/>
          <a:p>
            <a:pPr marL="0" indent="0">
              <a:lnSpc>
                <a:spcPct val="120000"/>
              </a:lnSpc>
              <a:spcBef>
                <a:spcPts val="0"/>
              </a:spcBef>
              <a:buNone/>
            </a:pPr>
            <a:r>
              <a:rPr lang="en-GB" sz="3600" b="1" dirty="0">
                <a:solidFill>
                  <a:srgbClr val="1B2F7F"/>
                </a:solidFill>
                <a:latin typeface="Calibri" panose="020F0502020204030204" pitchFamily="34" charset="0"/>
              </a:rPr>
              <a:t>Joyce decides to calculate her profit for the week. </a:t>
            </a:r>
          </a:p>
          <a:p>
            <a:pPr marL="0" indent="0">
              <a:lnSpc>
                <a:spcPct val="120000"/>
              </a:lnSpc>
              <a:spcBef>
                <a:spcPts val="0"/>
              </a:spcBef>
              <a:buNone/>
            </a:pPr>
            <a:r>
              <a:rPr lang="en-GB" sz="3600" b="1" dirty="0">
                <a:solidFill>
                  <a:srgbClr val="1B2F7F"/>
                </a:solidFill>
                <a:latin typeface="Calibri" panose="020F0502020204030204" pitchFamily="34" charset="0"/>
              </a:rPr>
              <a:t>Her business records show:</a:t>
            </a:r>
            <a:endParaRPr lang="en-US" sz="3600" b="1" dirty="0">
              <a:solidFill>
                <a:srgbClr val="1B2F7F"/>
              </a:solidFill>
              <a:latin typeface="Calibri" panose="020F0502020204030204" pitchFamily="34" charset="0"/>
            </a:endParaRPr>
          </a:p>
          <a:p>
            <a:pPr lvl="1">
              <a:lnSpc>
                <a:spcPct val="120000"/>
              </a:lnSpc>
              <a:spcBef>
                <a:spcPts val="0"/>
              </a:spcBef>
              <a:buFont typeface="Wingdings" charset="2"/>
              <a:buChar char="§"/>
            </a:pPr>
            <a:r>
              <a:rPr lang="en-GB" sz="3600" b="1" dirty="0">
                <a:solidFill>
                  <a:schemeClr val="bg2">
                    <a:lumMod val="50000"/>
                  </a:schemeClr>
                </a:solidFill>
                <a:latin typeface="Calibri" panose="020F0502020204030204" pitchFamily="34" charset="0"/>
              </a:rPr>
              <a:t>Total Amount of Sales = 135,000</a:t>
            </a:r>
          </a:p>
          <a:p>
            <a:pPr lvl="1">
              <a:lnSpc>
                <a:spcPct val="120000"/>
              </a:lnSpc>
              <a:spcBef>
                <a:spcPts val="0"/>
              </a:spcBef>
              <a:buFont typeface="Wingdings" charset="2"/>
              <a:buChar char="§"/>
            </a:pPr>
            <a:r>
              <a:rPr lang="en-GB" sz="3600" b="1" dirty="0">
                <a:solidFill>
                  <a:schemeClr val="bg2">
                    <a:lumMod val="50000"/>
                  </a:schemeClr>
                </a:solidFill>
                <a:latin typeface="Calibri" panose="020F0502020204030204" pitchFamily="34" charset="0"/>
              </a:rPr>
              <a:t>Cost of products = 70,000</a:t>
            </a:r>
            <a:endParaRPr lang="en-US" sz="3600" b="1" dirty="0">
              <a:solidFill>
                <a:schemeClr val="bg2">
                  <a:lumMod val="50000"/>
                </a:schemeClr>
              </a:solidFill>
              <a:latin typeface="Calibri" panose="020F0502020204030204" pitchFamily="34" charset="0"/>
            </a:endParaRPr>
          </a:p>
          <a:p>
            <a:pPr lvl="1">
              <a:lnSpc>
                <a:spcPct val="120000"/>
              </a:lnSpc>
              <a:spcBef>
                <a:spcPts val="0"/>
              </a:spcBef>
              <a:buFont typeface="Wingdings" charset="2"/>
              <a:buChar char="§"/>
            </a:pPr>
            <a:r>
              <a:rPr lang="en-GB" sz="3600" b="1" dirty="0">
                <a:solidFill>
                  <a:schemeClr val="bg2">
                    <a:lumMod val="50000"/>
                  </a:schemeClr>
                </a:solidFill>
                <a:latin typeface="Calibri" panose="020F0502020204030204" pitchFamily="34" charset="0"/>
              </a:rPr>
              <a:t>Transport = 20,000</a:t>
            </a:r>
            <a:endParaRPr lang="en-US" sz="3600" b="1" dirty="0">
              <a:solidFill>
                <a:schemeClr val="bg2">
                  <a:lumMod val="50000"/>
                </a:schemeClr>
              </a:solidFill>
              <a:latin typeface="Calibri" panose="020F0502020204030204" pitchFamily="34" charset="0"/>
            </a:endParaRPr>
          </a:p>
          <a:p>
            <a:pPr lvl="1">
              <a:lnSpc>
                <a:spcPct val="120000"/>
              </a:lnSpc>
              <a:spcBef>
                <a:spcPts val="0"/>
              </a:spcBef>
              <a:buFont typeface="Wingdings" charset="2"/>
              <a:buChar char="§"/>
            </a:pPr>
            <a:r>
              <a:rPr lang="en-GB" sz="3600" b="1" dirty="0">
                <a:solidFill>
                  <a:schemeClr val="bg2">
                    <a:lumMod val="50000"/>
                  </a:schemeClr>
                </a:solidFill>
                <a:latin typeface="Calibri" panose="020F0502020204030204" pitchFamily="34" charset="0"/>
              </a:rPr>
              <a:t>Air time = 8000</a:t>
            </a:r>
            <a:endParaRPr lang="en-US" sz="3600" b="1" dirty="0">
              <a:solidFill>
                <a:schemeClr val="bg2">
                  <a:lumMod val="50000"/>
                </a:schemeClr>
              </a:solidFill>
              <a:latin typeface="Calibri" panose="020F0502020204030204" pitchFamily="34" charset="0"/>
            </a:endParaRPr>
          </a:p>
          <a:p>
            <a:pPr lvl="0">
              <a:lnSpc>
                <a:spcPct val="120000"/>
              </a:lnSpc>
              <a:spcBef>
                <a:spcPts val="0"/>
              </a:spcBef>
            </a:pPr>
            <a:r>
              <a:rPr lang="en-GB" sz="3600" b="1" dirty="0">
                <a:solidFill>
                  <a:srgbClr val="1B2F7F"/>
                </a:solidFill>
                <a:latin typeface="Calibri" panose="020F0502020204030204" pitchFamily="34" charset="0"/>
              </a:rPr>
              <a:t>What is her Profit?</a:t>
            </a:r>
            <a:r>
              <a:rPr lang="en-US" sz="3600" dirty="0">
                <a:solidFill>
                  <a:srgbClr val="1B2F7F"/>
                </a:solidFill>
                <a:latin typeface="Calibri" panose="020F0502020204030204" pitchFamily="34" charset="0"/>
              </a:rPr>
              <a:t>   </a:t>
            </a:r>
          </a:p>
          <a:p>
            <a:pPr lvl="0">
              <a:lnSpc>
                <a:spcPct val="120000"/>
              </a:lnSpc>
              <a:spcBef>
                <a:spcPts val="0"/>
              </a:spcBef>
            </a:pPr>
            <a:r>
              <a:rPr lang="en-US" sz="3600" b="1" dirty="0">
                <a:solidFill>
                  <a:srgbClr val="1B2F7F"/>
                </a:solidFill>
                <a:latin typeface="Calibri" panose="020F0502020204030204" pitchFamily="34" charset="0"/>
              </a:rPr>
              <a:t>135,000 minus 98,000 = 37,000UGX!</a:t>
            </a:r>
          </a:p>
        </p:txBody>
      </p:sp>
      <p:pic>
        <p:nvPicPr>
          <p:cNvPr id="7" name="Picture 6" descr="C:\Documents and Settings\evorderbruegge\Local Settings\Temporary Internet Files\Content.IE5\0HIIAC5I\MC900440424[1].wm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89187" y="2946674"/>
            <a:ext cx="2451975" cy="2065526"/>
          </a:xfrm>
          <a:prstGeom prst="rect">
            <a:avLst/>
          </a:prstGeom>
          <a:noFill/>
        </p:spPr>
      </p:pic>
    </p:spTree>
    <p:extLst>
      <p:ext uri="{BB962C8B-B14F-4D97-AF65-F5344CB8AC3E}">
        <p14:creationId xmlns:p14="http://schemas.microsoft.com/office/powerpoint/2010/main" val="370030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barn(inVertical)">
                                      <p:cBhvr>
                                        <p:cTn id="24" dur="500"/>
                                        <p:tgtEl>
                                          <p:spTgt spid="3">
                                            <p:txEl>
                                              <p:pRg st="3" end="3"/>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par>
                                <p:cTn id="28" presetID="16" presetClass="entr" presetSubtype="21"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barn(inVertical)">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Maximize profit</a:t>
            </a:r>
          </a:p>
        </p:txBody>
      </p:sp>
      <p:sp>
        <p:nvSpPr>
          <p:cNvPr id="7" name="Content Placeholder 2"/>
          <p:cNvSpPr>
            <a:spLocks noGrp="1"/>
          </p:cNvSpPr>
          <p:nvPr>
            <p:ph idx="4294967295"/>
          </p:nvPr>
        </p:nvSpPr>
        <p:spPr>
          <a:xfrm>
            <a:off x="810662" y="1708150"/>
            <a:ext cx="7606700" cy="3979549"/>
          </a:xfrm>
          <a:prstGeom prst="rect">
            <a:avLst/>
          </a:prstGeom>
        </p:spPr>
        <p:txBody>
          <a:bodyPr>
            <a:normAutofit/>
          </a:bodyPr>
          <a:lstStyle/>
          <a:p>
            <a:pPr marL="0" indent="0">
              <a:spcBef>
                <a:spcPts val="0"/>
              </a:spcBef>
              <a:spcAft>
                <a:spcPts val="0"/>
              </a:spcAft>
              <a:buClr>
                <a:srgbClr val="002060"/>
              </a:buClr>
              <a:buNone/>
            </a:pPr>
            <a:r>
              <a:rPr lang="en-GB" sz="3200" b="1" dirty="0">
                <a:solidFill>
                  <a:srgbClr val="002060"/>
                </a:solidFill>
                <a:latin typeface="Calibri" panose="020F0502020204030204" pitchFamily="34" charset="0"/>
              </a:rPr>
              <a:t>How can Joyce increase her profit with the same amount of Total Sales?</a:t>
            </a:r>
          </a:p>
          <a:p>
            <a:pPr marL="0" indent="0">
              <a:spcBef>
                <a:spcPts val="0"/>
              </a:spcBef>
              <a:spcAft>
                <a:spcPts val="0"/>
              </a:spcAft>
              <a:buClr>
                <a:srgbClr val="002060"/>
              </a:buClr>
              <a:buNone/>
            </a:pPr>
            <a:endParaRPr lang="en-US" sz="3200" b="1" dirty="0">
              <a:solidFill>
                <a:srgbClr val="002060"/>
              </a:solidFill>
              <a:latin typeface="Calibri" panose="020F0502020204030204" pitchFamily="34" charset="0"/>
            </a:endParaRPr>
          </a:p>
          <a:p>
            <a:pPr lvl="1">
              <a:spcBef>
                <a:spcPts val="0"/>
              </a:spcBef>
              <a:spcAft>
                <a:spcPts val="0"/>
              </a:spcAft>
              <a:buClr>
                <a:srgbClr val="002060"/>
              </a:buClr>
              <a:buFont typeface="Wingdings" charset="2"/>
              <a:buChar char="§"/>
            </a:pPr>
            <a:r>
              <a:rPr lang="en-GB" sz="3200" b="1" dirty="0">
                <a:solidFill>
                  <a:schemeClr val="bg2">
                    <a:lumMod val="50000"/>
                  </a:schemeClr>
                </a:solidFill>
                <a:latin typeface="Calibri" panose="020F0502020204030204" pitchFamily="34" charset="0"/>
              </a:rPr>
              <a:t>Payoff the Loan and Interest Payment</a:t>
            </a:r>
            <a:endParaRPr lang="en-US" sz="3200" b="1" dirty="0">
              <a:solidFill>
                <a:schemeClr val="bg2">
                  <a:lumMod val="50000"/>
                </a:schemeClr>
              </a:solidFill>
              <a:latin typeface="Calibri" panose="020F0502020204030204" pitchFamily="34" charset="0"/>
            </a:endParaRPr>
          </a:p>
          <a:p>
            <a:pPr lvl="1">
              <a:spcBef>
                <a:spcPts val="0"/>
              </a:spcBef>
              <a:spcAft>
                <a:spcPts val="0"/>
              </a:spcAft>
              <a:buClr>
                <a:srgbClr val="002060"/>
              </a:buClr>
              <a:buFont typeface="Wingdings" charset="2"/>
              <a:buChar char="§"/>
            </a:pPr>
            <a:r>
              <a:rPr lang="en-GB" sz="3200" b="1" dirty="0">
                <a:solidFill>
                  <a:schemeClr val="bg2">
                    <a:lumMod val="50000"/>
                  </a:schemeClr>
                </a:solidFill>
                <a:latin typeface="Calibri" panose="020F0502020204030204" pitchFamily="34" charset="0"/>
              </a:rPr>
              <a:t>Reduce Transport </a:t>
            </a:r>
            <a:endParaRPr lang="en-US" sz="3200" b="1" dirty="0">
              <a:solidFill>
                <a:schemeClr val="bg2">
                  <a:lumMod val="50000"/>
                </a:schemeClr>
              </a:solidFill>
              <a:latin typeface="Calibri" panose="020F0502020204030204" pitchFamily="34" charset="0"/>
            </a:endParaRPr>
          </a:p>
          <a:p>
            <a:pPr lvl="1">
              <a:spcBef>
                <a:spcPts val="0"/>
              </a:spcBef>
              <a:spcAft>
                <a:spcPts val="0"/>
              </a:spcAft>
              <a:buClr>
                <a:srgbClr val="002060"/>
              </a:buClr>
              <a:buFont typeface="Wingdings" charset="2"/>
              <a:buChar char="§"/>
            </a:pPr>
            <a:r>
              <a:rPr lang="en-GB" sz="3200" b="1" dirty="0">
                <a:solidFill>
                  <a:schemeClr val="bg2">
                    <a:lumMod val="50000"/>
                  </a:schemeClr>
                </a:solidFill>
                <a:latin typeface="Calibri" panose="020F0502020204030204" pitchFamily="34" charset="0"/>
              </a:rPr>
              <a:t>Control Air time </a:t>
            </a:r>
          </a:p>
          <a:p>
            <a:pPr lvl="1">
              <a:buClr>
                <a:srgbClr val="002060"/>
              </a:buClr>
            </a:pPr>
            <a:endParaRPr lang="en-US" sz="1200" b="1" dirty="0">
              <a:solidFill>
                <a:schemeClr val="accent6">
                  <a:lumMod val="50000"/>
                </a:schemeClr>
              </a:solidFill>
              <a:latin typeface="Calibri" panose="020F0502020204030204" pitchFamily="34" charset="0"/>
            </a:endParaRPr>
          </a:p>
          <a:p>
            <a:pPr>
              <a:buClr>
                <a:srgbClr val="002060"/>
              </a:buClr>
            </a:pPr>
            <a:r>
              <a:rPr lang="en-US" sz="3200" b="1" dirty="0">
                <a:solidFill>
                  <a:srgbClr val="002060"/>
                </a:solidFill>
                <a:latin typeface="Calibri" panose="020F0502020204030204" pitchFamily="34" charset="0"/>
              </a:rPr>
              <a:t>What else?</a:t>
            </a:r>
            <a:endParaRPr lang="en-GB" sz="3200" b="1" dirty="0">
              <a:solidFill>
                <a:srgbClr val="002060"/>
              </a:solidFill>
              <a:latin typeface="Calibri" panose="020F0502020204030204" pitchFamily="34" charset="0"/>
            </a:endParaRPr>
          </a:p>
        </p:txBody>
      </p:sp>
      <p:sp>
        <p:nvSpPr>
          <p:cNvPr id="8" name="Rounded Rectangle 7"/>
          <p:cNvSpPr/>
          <p:nvPr/>
        </p:nvSpPr>
        <p:spPr>
          <a:xfrm>
            <a:off x="8417360" y="1891396"/>
            <a:ext cx="3202111" cy="3080273"/>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solidFill>
                  <a:srgbClr val="1B2F7F"/>
                </a:solidFill>
                <a:latin typeface="Calibri" panose="020F0502020204030204" pitchFamily="34" charset="0"/>
              </a:rPr>
              <a:t>Record and control your expenses </a:t>
            </a:r>
          </a:p>
          <a:p>
            <a:pPr algn="ctr"/>
            <a:r>
              <a:rPr lang="en-US" sz="3200" b="1" dirty="0">
                <a:solidFill>
                  <a:srgbClr val="1B2F7F"/>
                </a:solidFill>
                <a:latin typeface="Calibri" panose="020F0502020204030204" pitchFamily="34" charset="0"/>
              </a:rPr>
              <a:t>to maximize your profit</a:t>
            </a:r>
            <a:endParaRPr lang="en-US" sz="3200" dirty="0">
              <a:solidFill>
                <a:srgbClr val="1B2F7F"/>
              </a:solidFill>
              <a:latin typeface="Calibri" panose="020F0502020204030204" pitchFamily="34" charset="0"/>
            </a:endParaRPr>
          </a:p>
        </p:txBody>
      </p:sp>
      <p:pic>
        <p:nvPicPr>
          <p:cNvPr id="3" name="Picture 2"/>
          <p:cNvPicPr>
            <a:picLocks noChangeAspect="1"/>
          </p:cNvPicPr>
          <p:nvPr/>
        </p:nvPicPr>
        <p:blipFill>
          <a:blip r:embed="rId3"/>
          <a:stretch>
            <a:fillRect/>
          </a:stretch>
        </p:blipFill>
        <p:spPr>
          <a:xfrm>
            <a:off x="5066231" y="3871693"/>
            <a:ext cx="2648557" cy="2648557"/>
          </a:xfrm>
          <a:prstGeom prst="rect">
            <a:avLst/>
          </a:prstGeom>
        </p:spPr>
      </p:pic>
    </p:spTree>
    <p:extLst>
      <p:ext uri="{BB962C8B-B14F-4D97-AF65-F5344CB8AC3E}">
        <p14:creationId xmlns:p14="http://schemas.microsoft.com/office/powerpoint/2010/main" val="27760252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loud Callout 11"/>
          <p:cNvSpPr/>
          <p:nvPr/>
        </p:nvSpPr>
        <p:spPr>
          <a:xfrm>
            <a:off x="3319334" y="1337627"/>
            <a:ext cx="8006951" cy="3147287"/>
          </a:xfrm>
          <a:prstGeom prst="cloudCallout">
            <a:avLst>
              <a:gd name="adj1" fmla="val -58047"/>
              <a:gd name="adj2" fmla="val 47640"/>
            </a:avLst>
          </a:prstGeom>
          <a:solidFill>
            <a:srgbClr val="8CC738"/>
          </a:solidFill>
          <a:ln w="50800">
            <a:solidFill>
              <a:srgbClr val="8CC73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dirty="0">
              <a:solidFill>
                <a:srgbClr val="44546A"/>
              </a:solidFill>
            </a:endParaRPr>
          </a:p>
        </p:txBody>
      </p:sp>
      <p:sp>
        <p:nvSpPr>
          <p:cNvPr id="10250" name="Rectangle 2"/>
          <p:cNvSpPr>
            <a:spLocks noGrp="1" noChangeArrowheads="1"/>
          </p:cNvSpPr>
          <p:nvPr>
            <p:ph idx="4294967295"/>
          </p:nvPr>
        </p:nvSpPr>
        <p:spPr>
          <a:xfrm>
            <a:off x="4198903" y="2175978"/>
            <a:ext cx="6123510" cy="1430337"/>
          </a:xfrm>
          <a:prstGeom prst="rect">
            <a:avLst/>
          </a:prstGeom>
        </p:spPr>
        <p:txBody>
          <a:bodyPr wrap="square" anchor="ctr">
            <a:spAutoFit/>
          </a:bodyPr>
          <a:lstStyle/>
          <a:p>
            <a:pPr algn="ctr"/>
            <a:r>
              <a:rPr lang="en-US" sz="3200" b="1" dirty="0">
                <a:solidFill>
                  <a:srgbClr val="1B2F7F"/>
                </a:solidFill>
                <a:latin typeface="Calibri" panose="020F0502020204030204" pitchFamily="34" charset="0"/>
              </a:rPr>
              <a:t>A smart business person knows her profit!</a:t>
            </a:r>
            <a:endParaRPr lang="en-US" sz="3200" dirty="0">
              <a:solidFill>
                <a:srgbClr val="1B2F7F"/>
              </a:solidFill>
              <a:latin typeface="Calibri" panose="020F0502020204030204" pitchFamily="34" charset="0"/>
            </a:endParaRPr>
          </a:p>
          <a:p>
            <a:pPr algn="ctr">
              <a:spcBef>
                <a:spcPts val="0"/>
              </a:spcBef>
              <a:spcAft>
                <a:spcPts val="0"/>
              </a:spcAft>
            </a:pPr>
            <a:r>
              <a:rPr lang="en-US" sz="3200" b="1" dirty="0">
                <a:solidFill>
                  <a:srgbClr val="1B2F7F"/>
                </a:solidFill>
                <a:latin typeface="Calibri" panose="020F0502020204030204" pitchFamily="34" charset="0"/>
              </a:rPr>
              <a:t>Calculate yours regularly</a:t>
            </a:r>
            <a:endParaRPr lang="en-US" sz="3200" dirty="0">
              <a:solidFill>
                <a:srgbClr val="1B2F7F"/>
              </a:solidFill>
              <a:latin typeface="Calibri" panose="020F0502020204030204" pitchFamily="34" charset="0"/>
            </a:endParaRPr>
          </a:p>
        </p:txBody>
      </p:sp>
      <p:sp>
        <p:nvSpPr>
          <p:cNvPr id="9" name="Title 1"/>
          <p:cNvSpPr txBox="1">
            <a:spLocks/>
          </p:cNvSpPr>
          <p:nvPr/>
        </p:nvSpPr>
        <p:spPr>
          <a:xfrm>
            <a:off x="353484" y="231790"/>
            <a:ext cx="10972800" cy="68103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3600" b="1" dirty="0">
              <a:solidFill>
                <a:srgbClr val="007434"/>
              </a:solidFill>
              <a:latin typeface="Calibri" panose="020F0502020204030204"/>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8771" y="4666592"/>
            <a:ext cx="2077070" cy="1754085"/>
          </a:xfrm>
          <a:prstGeom prst="rect">
            <a:avLst/>
          </a:prstGeom>
        </p:spPr>
      </p:pic>
    </p:spTree>
    <p:extLst>
      <p:ext uri="{BB962C8B-B14F-4D97-AF65-F5344CB8AC3E}">
        <p14:creationId xmlns:p14="http://schemas.microsoft.com/office/powerpoint/2010/main" val="318627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bg1"/>
                </a:solidFill>
                <a:latin typeface="Calibri" panose="020F0502020204030204" pitchFamily="34" charset="0"/>
              </a:rPr>
              <a:t>Day 3 review:  Question 4</a:t>
            </a:r>
          </a:p>
        </p:txBody>
      </p:sp>
      <p:sp>
        <p:nvSpPr>
          <p:cNvPr id="3" name="Content Placeholder 2"/>
          <p:cNvSpPr>
            <a:spLocks noGrp="1"/>
          </p:cNvSpPr>
          <p:nvPr>
            <p:ph idx="4294967295"/>
          </p:nvPr>
        </p:nvSpPr>
        <p:spPr>
          <a:xfrm>
            <a:off x="0" y="1708114"/>
            <a:ext cx="12192000" cy="4525768"/>
          </a:xfrm>
          <a:prstGeom prst="rect">
            <a:avLst/>
          </a:prstGeom>
        </p:spPr>
        <p:txBody>
          <a:bodyPr>
            <a:normAutofit/>
          </a:bodyPr>
          <a:lstStyle/>
          <a:p>
            <a:pPr lvl="0" algn="ctr">
              <a:buNone/>
            </a:pPr>
            <a:r>
              <a:rPr lang="en-US" sz="4000" b="1" dirty="0">
                <a:solidFill>
                  <a:schemeClr val="accent2">
                    <a:lumMod val="75000"/>
                  </a:schemeClr>
                </a:solidFill>
              </a:rPr>
              <a:t>  </a:t>
            </a:r>
            <a:r>
              <a:rPr lang="en-US" sz="4000" b="1" dirty="0">
                <a:solidFill>
                  <a:srgbClr val="767171"/>
                </a:solidFill>
                <a:latin typeface="Calibri" panose="020F0502020204030204" pitchFamily="34" charset="0"/>
              </a:rPr>
              <a:t>What do you do if you see a child below 5 years with a cough for 4 weeks? and Why?</a:t>
            </a:r>
            <a:endParaRPr lang="en-US" sz="4000" dirty="0">
              <a:solidFill>
                <a:srgbClr val="767171"/>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endParaRPr lang="en-US" sz="3600" b="1" dirty="0">
              <a:solidFill>
                <a:schemeClr val="accent2">
                  <a:lumMod val="75000"/>
                </a:schemeClr>
              </a:solidFill>
              <a:latin typeface="Calibri" panose="020F0502020204030204" pitchFamily="34" charset="0"/>
            </a:endParaRPr>
          </a:p>
          <a:p>
            <a:pPr algn="ctr">
              <a:buNone/>
            </a:pPr>
            <a:r>
              <a:rPr lang="en-US" sz="3600" i="1" dirty="0">
                <a:latin typeface="Calibri" panose="020F0502020204030204" pitchFamily="34" charset="0"/>
              </a:rPr>
              <a:t> </a:t>
            </a:r>
            <a:r>
              <a:rPr lang="en-US" sz="4000" b="1" i="1" dirty="0">
                <a:solidFill>
                  <a:srgbClr val="1A3260"/>
                </a:solidFill>
                <a:latin typeface="Calibri" panose="020F0502020204030204" pitchFamily="34" charset="0"/>
              </a:rPr>
              <a:t>Refer! No treatment.</a:t>
            </a:r>
            <a:endParaRPr lang="en-US" sz="4000" b="1" dirty="0">
              <a:solidFill>
                <a:srgbClr val="1A3260"/>
              </a:solidFill>
              <a:latin typeface="Calibri" panose="020F0502020204030204" pitchFamily="34" charset="0"/>
            </a:endParaRPr>
          </a:p>
        </p:txBody>
      </p:sp>
      <p:pic>
        <p:nvPicPr>
          <p:cNvPr id="7" name="Picture 6"/>
          <p:cNvPicPr>
            <a:picLocks noChangeAspect="1"/>
          </p:cNvPicPr>
          <p:nvPr/>
        </p:nvPicPr>
        <p:blipFill>
          <a:blip r:embed="rId3"/>
          <a:stretch>
            <a:fillRect/>
          </a:stretch>
        </p:blipFill>
        <p:spPr>
          <a:xfrm>
            <a:off x="4426032" y="3088961"/>
            <a:ext cx="3048000" cy="2286000"/>
          </a:xfrm>
          <a:prstGeom prst="rect">
            <a:avLst/>
          </a:prstGeom>
        </p:spPr>
      </p:pic>
    </p:spTree>
    <p:extLst>
      <p:ext uri="{BB962C8B-B14F-4D97-AF65-F5344CB8AC3E}">
        <p14:creationId xmlns:p14="http://schemas.microsoft.com/office/powerpoint/2010/main" val="1922071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59796" y="5574157"/>
            <a:ext cx="9441248" cy="933577"/>
          </a:xfrm>
        </p:spPr>
        <p:txBody>
          <a:bodyPr>
            <a:noAutofit/>
          </a:bodyPr>
          <a:lstStyle/>
          <a:p>
            <a:r>
              <a:rPr lang="en-US" sz="3600" b="1" dirty="0"/>
              <a:t>Session 7. Communicating with customers</a:t>
            </a:r>
          </a:p>
        </p:txBody>
      </p:sp>
      <p:sp>
        <p:nvSpPr>
          <p:cNvPr id="3" name="Content Placeholder 2"/>
          <p:cNvSpPr>
            <a:spLocks noGrp="1"/>
          </p:cNvSpPr>
          <p:nvPr>
            <p:ph idx="4294967295"/>
          </p:nvPr>
        </p:nvSpPr>
        <p:spPr>
          <a:xfrm>
            <a:off x="691786" y="934245"/>
            <a:ext cx="9447227" cy="3882228"/>
          </a:xfrm>
          <a:prstGeom prst="rect">
            <a:avLst/>
          </a:prstGeom>
        </p:spPr>
        <p:txBody>
          <a:bodyPr>
            <a:noAutofit/>
          </a:bodyPr>
          <a:lstStyle/>
          <a:p>
            <a:pPr marL="0" indent="0">
              <a:buNone/>
            </a:pPr>
            <a:endParaRPr lang="en-US" sz="1401" b="1" dirty="0">
              <a:solidFill>
                <a:srgbClr val="ED7D31">
                  <a:lumMod val="75000"/>
                </a:srgbClr>
              </a:solidFill>
            </a:endParaRPr>
          </a:p>
          <a:p>
            <a:pPr marL="0" indent="0">
              <a:buNone/>
            </a:pPr>
            <a:endParaRPr lang="en-US" sz="2800" b="1" dirty="0">
              <a:solidFill>
                <a:srgbClr val="C00000"/>
              </a:solidFill>
            </a:endParaRPr>
          </a:p>
          <a:p>
            <a:pPr marL="0" indent="0">
              <a:buNone/>
            </a:pPr>
            <a:r>
              <a:rPr lang="en-US" sz="4000" b="1" dirty="0">
                <a:solidFill>
                  <a:srgbClr val="767171"/>
                </a:solidFill>
                <a:latin typeface="Calibri" panose="020F0502020204030204" pitchFamily="34" charset="0"/>
              </a:rPr>
              <a:t>During this session, your focus is to:</a:t>
            </a:r>
          </a:p>
          <a:p>
            <a:pPr marL="463527" indent="-463527" defTabSz="457177">
              <a:spcAft>
                <a:spcPts val="601"/>
              </a:spcAft>
              <a:buClr>
                <a:schemeClr val="bg2">
                  <a:lumMod val="50000"/>
                </a:schemeClr>
              </a:buClr>
              <a:buFont typeface="Wingdings" pitchFamily="2" charset="2"/>
              <a:buChar char="q"/>
            </a:pPr>
            <a:r>
              <a:rPr lang="en-US" b="1" dirty="0">
                <a:solidFill>
                  <a:srgbClr val="767171"/>
                </a:solidFill>
                <a:latin typeface="Calibri" panose="020F0502020204030204" pitchFamily="34" charset="0"/>
              </a:rPr>
              <a:t>Identify communication skills for patient assessments</a:t>
            </a:r>
          </a:p>
          <a:p>
            <a:pPr marL="463527" indent="-463527" defTabSz="457177">
              <a:spcAft>
                <a:spcPts val="601"/>
              </a:spcAft>
              <a:buClr>
                <a:schemeClr val="bg2">
                  <a:lumMod val="50000"/>
                </a:schemeClr>
              </a:buClr>
              <a:buFont typeface="Wingdings" pitchFamily="2" charset="2"/>
              <a:buChar char="q"/>
            </a:pPr>
            <a:r>
              <a:rPr lang="en-US" b="1" dirty="0">
                <a:solidFill>
                  <a:srgbClr val="767171"/>
                </a:solidFill>
                <a:latin typeface="Calibri" panose="020F0502020204030204" pitchFamily="34" charset="0"/>
              </a:rPr>
              <a:t>Practice assessing a sick child</a:t>
            </a:r>
          </a:p>
          <a:p>
            <a:pPr marL="463527" indent="-463527" defTabSz="457177">
              <a:spcAft>
                <a:spcPts val="601"/>
              </a:spcAft>
              <a:buClr>
                <a:schemeClr val="bg2">
                  <a:lumMod val="50000"/>
                </a:schemeClr>
              </a:buClr>
              <a:buFont typeface="Wingdings" pitchFamily="2" charset="2"/>
              <a:buChar char="q"/>
            </a:pPr>
            <a:r>
              <a:rPr lang="en-US" b="1" dirty="0">
                <a:solidFill>
                  <a:srgbClr val="767171"/>
                </a:solidFill>
                <a:latin typeface="Calibri" panose="020F0502020204030204" pitchFamily="34" charset="0"/>
              </a:rPr>
              <a:t>Practice giving instructions on home care</a:t>
            </a:r>
          </a:p>
          <a:p>
            <a:pPr marL="466702" indent="-466702">
              <a:buFont typeface="Wingdings" panose="05000000000000000000" pitchFamily="2" charset="2"/>
              <a:buChar char="q"/>
            </a:pPr>
            <a:endParaRPr lang="en-US" dirty="0">
              <a:solidFill>
                <a:srgbClr val="3D3D3D"/>
              </a:solidFill>
              <a:latin typeface="Gill Sans MT" panose="020B0502020104020203"/>
            </a:endParaRPr>
          </a:p>
          <a:p>
            <a:pPr marL="466702" indent="-466702">
              <a:buFont typeface="Wingdings" panose="05000000000000000000" pitchFamily="2" charset="2"/>
              <a:buChar char="q"/>
            </a:pPr>
            <a:endParaRPr lang="en-US" dirty="0">
              <a:solidFill>
                <a:srgbClr val="3D3D3D"/>
              </a:solidFill>
              <a:latin typeface="Gill Sans MT" panose="020B0502020104020203"/>
            </a:endParaRPr>
          </a:p>
          <a:p>
            <a:pPr marL="0" indent="0">
              <a:buNone/>
            </a:pPr>
            <a:endParaRPr lang="en-US" b="1" dirty="0">
              <a:solidFill>
                <a:srgbClr val="342155"/>
              </a:solidFill>
            </a:endParaRPr>
          </a:p>
        </p:txBody>
      </p:sp>
      <p:pic>
        <p:nvPicPr>
          <p:cNvPr id="8" name="Picture 7" descr="C:\Documents and Settings\evorderbruegge\Local Settings\Temporary Internet Files\Content.IE5\OWDC6Z52\MC900437797[1].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82002" y="2708551"/>
            <a:ext cx="1494761" cy="1232199"/>
          </a:xfrm>
          <a:prstGeom prst="rect">
            <a:avLst/>
          </a:prstGeom>
          <a:noFill/>
          <a:ln w="9525">
            <a:noFill/>
            <a:miter lim="800000"/>
            <a:headEnd/>
            <a:tailEnd/>
          </a:ln>
        </p:spPr>
      </p:pic>
    </p:spTree>
    <p:extLst>
      <p:ext uri="{BB962C8B-B14F-4D97-AF65-F5344CB8AC3E}">
        <p14:creationId xmlns:p14="http://schemas.microsoft.com/office/powerpoint/2010/main" val="17136170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2"/>
          <p:cNvSpPr>
            <a:spLocks noGrp="1"/>
          </p:cNvSpPr>
          <p:nvPr>
            <p:ph type="body" sz="quarter" idx="10"/>
          </p:nvPr>
        </p:nvSpPr>
        <p:spPr>
          <a:xfrm>
            <a:off x="1998805" y="2444750"/>
            <a:ext cx="8599488" cy="4413250"/>
          </a:xfrm>
        </p:spPr>
        <p:txBody>
          <a:bodyPr>
            <a:normAutofit/>
          </a:bodyPr>
          <a:lstStyle/>
          <a:p>
            <a:r>
              <a:rPr lang="en-GB" altLang="en-US" sz="3600" b="1" dirty="0">
                <a:solidFill>
                  <a:schemeClr val="tx1">
                    <a:lumMod val="75000"/>
                    <a:lumOff val="25000"/>
                  </a:schemeClr>
                </a:solidFill>
                <a:latin typeface="Calibri" panose="020F0502020204030204" pitchFamily="34" charset="0"/>
              </a:rPr>
              <a:t>Active listening</a:t>
            </a:r>
            <a:endParaRPr lang="en-US" altLang="en-US" sz="3600" b="1" dirty="0">
              <a:solidFill>
                <a:schemeClr val="tx1">
                  <a:lumMod val="75000"/>
                  <a:lumOff val="25000"/>
                </a:schemeClr>
              </a:solidFill>
              <a:latin typeface="Calibri" panose="020F0502020204030204" pitchFamily="34" charset="0"/>
            </a:endParaRPr>
          </a:p>
          <a:p>
            <a:r>
              <a:rPr lang="en-GB" altLang="en-US" sz="3600" b="1" dirty="0">
                <a:solidFill>
                  <a:schemeClr val="tx1">
                    <a:lumMod val="75000"/>
                    <a:lumOff val="25000"/>
                  </a:schemeClr>
                </a:solidFill>
                <a:latin typeface="Calibri" panose="020F0502020204030204" pitchFamily="34" charset="0"/>
              </a:rPr>
              <a:t>Empathy </a:t>
            </a:r>
            <a:endParaRPr lang="en-US" altLang="en-US" sz="3600" b="1" dirty="0">
              <a:solidFill>
                <a:schemeClr val="tx1">
                  <a:lumMod val="75000"/>
                  <a:lumOff val="25000"/>
                </a:schemeClr>
              </a:solidFill>
              <a:latin typeface="Calibri" panose="020F0502020204030204" pitchFamily="34" charset="0"/>
            </a:endParaRPr>
          </a:p>
          <a:p>
            <a:r>
              <a:rPr lang="en-GB" altLang="en-US" sz="3600" b="1" dirty="0">
                <a:solidFill>
                  <a:schemeClr val="tx1">
                    <a:lumMod val="75000"/>
                    <a:lumOff val="25000"/>
                  </a:schemeClr>
                </a:solidFill>
                <a:latin typeface="Calibri" panose="020F0502020204030204" pitchFamily="34" charset="0"/>
              </a:rPr>
              <a:t>Non-judgmental attitude</a:t>
            </a:r>
            <a:endParaRPr lang="en-US" altLang="en-US" sz="3600" b="1" dirty="0">
              <a:solidFill>
                <a:schemeClr val="tx1">
                  <a:lumMod val="75000"/>
                  <a:lumOff val="25000"/>
                </a:schemeClr>
              </a:solidFill>
              <a:latin typeface="Calibri" panose="020F0502020204030204" pitchFamily="34" charset="0"/>
            </a:endParaRPr>
          </a:p>
          <a:p>
            <a:r>
              <a:rPr lang="en-GB" altLang="en-US" sz="3600" b="1" dirty="0">
                <a:solidFill>
                  <a:schemeClr val="tx1">
                    <a:lumMod val="75000"/>
                    <a:lumOff val="25000"/>
                  </a:schemeClr>
                </a:solidFill>
                <a:latin typeface="Calibri" panose="020F0502020204030204" pitchFamily="34" charset="0"/>
              </a:rPr>
              <a:t>Kindness</a:t>
            </a:r>
            <a:endParaRPr lang="en-US" altLang="en-US" sz="3600" b="1" dirty="0">
              <a:solidFill>
                <a:schemeClr val="tx1">
                  <a:lumMod val="75000"/>
                  <a:lumOff val="25000"/>
                </a:schemeClr>
              </a:solidFill>
              <a:latin typeface="Calibri" panose="020F0502020204030204" pitchFamily="34" charset="0"/>
            </a:endParaRPr>
          </a:p>
          <a:p>
            <a:endParaRPr lang="en-US" altLang="en-US" dirty="0"/>
          </a:p>
        </p:txBody>
      </p:sp>
      <p:sp>
        <p:nvSpPr>
          <p:cNvPr id="2" name="Title 1"/>
          <p:cNvSpPr>
            <a:spLocks noGrp="1"/>
          </p:cNvSpPr>
          <p:nvPr>
            <p:ph type="title"/>
          </p:nvPr>
        </p:nvSpPr>
        <p:spPr/>
        <p:txBody>
          <a:bodyPr>
            <a:noAutofit/>
          </a:bodyPr>
          <a:lstStyle/>
          <a:p>
            <a:pPr>
              <a:defRPr/>
            </a:pPr>
            <a:r>
              <a:rPr lang="en-GB" b="1" dirty="0">
                <a:latin typeface="Calibri" panose="020F0502020204030204" pitchFamily="34" charset="0"/>
              </a:rPr>
              <a:t>Communication </a:t>
            </a:r>
            <a:r>
              <a:rPr lang="en-GB" dirty="0">
                <a:latin typeface="Calibri" panose="020F0502020204030204" pitchFamily="34" charset="0"/>
              </a:rPr>
              <a:t>s</a:t>
            </a:r>
            <a:r>
              <a:rPr lang="en-GB" b="1" dirty="0">
                <a:latin typeface="Calibri" panose="020F0502020204030204" pitchFamily="34" charset="0"/>
              </a:rPr>
              <a:t>kills for </a:t>
            </a:r>
            <a:r>
              <a:rPr lang="en-GB" dirty="0">
                <a:latin typeface="Calibri" panose="020F0502020204030204" pitchFamily="34" charset="0"/>
              </a:rPr>
              <a:t>p</a:t>
            </a:r>
            <a:r>
              <a:rPr lang="en-GB" b="1" dirty="0">
                <a:latin typeface="Calibri" panose="020F0502020204030204" pitchFamily="34" charset="0"/>
              </a:rPr>
              <a:t>atient </a:t>
            </a:r>
            <a:r>
              <a:rPr lang="en-GB" dirty="0">
                <a:latin typeface="Calibri" panose="020F0502020204030204" pitchFamily="34" charset="0"/>
              </a:rPr>
              <a:t>a</a:t>
            </a:r>
            <a:r>
              <a:rPr lang="en-GB" b="1" dirty="0">
                <a:latin typeface="Calibri" panose="020F0502020204030204" pitchFamily="34" charset="0"/>
              </a:rPr>
              <a:t>ssessment</a:t>
            </a:r>
            <a:endParaRPr lang="en-US" b="1" dirty="0">
              <a:latin typeface="Calibri" panose="020F0502020204030204" pitchFamily="34" charset="0"/>
            </a:endParaRPr>
          </a:p>
        </p:txBody>
      </p:sp>
      <p:pic>
        <p:nvPicPr>
          <p:cNvPr id="46084" name="Picture 7" descr="C:\Documents and Settings\tbrock\My Documents\My Pictures\Microsoft Clip Organizer\bd07603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68360" y="4263975"/>
            <a:ext cx="2429933" cy="156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6085" name="Picture 8" descr="C:\Documents and Settings\tbrock\My Documents\My Pictures\Microsoft Clip Organizer\pe06228_.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6871" y="2109788"/>
            <a:ext cx="2402417" cy="1776413"/>
          </a:xfrm>
          <a:prstGeom prst="rect">
            <a:avLst/>
          </a:prstGeom>
          <a:noFill/>
          <a:ln w="38100">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875627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3942329" y="2094462"/>
            <a:ext cx="8599488" cy="4413250"/>
          </a:xfrm>
        </p:spPr>
        <p:txBody>
          <a:bodyPr>
            <a:noAutofit/>
          </a:bodyPr>
          <a:lstStyle/>
          <a:p>
            <a:pPr marL="0" indent="0">
              <a:spcBef>
                <a:spcPts val="0"/>
              </a:spcBef>
              <a:spcAft>
                <a:spcPts val="0"/>
              </a:spcAft>
              <a:buNone/>
            </a:pPr>
            <a:r>
              <a:rPr lang="en-US" sz="3600" b="1" dirty="0">
                <a:solidFill>
                  <a:srgbClr val="1B2F7F"/>
                </a:solidFill>
                <a:latin typeface="Calibri" panose="020F0502020204030204" pitchFamily="34" charset="0"/>
              </a:rPr>
              <a:t>How can you help a customer feel </a:t>
            </a:r>
          </a:p>
          <a:p>
            <a:pPr marL="0" indent="0">
              <a:spcBef>
                <a:spcPts val="0"/>
              </a:spcBef>
              <a:spcAft>
                <a:spcPts val="0"/>
              </a:spcAft>
              <a:buNone/>
            </a:pPr>
            <a:r>
              <a:rPr lang="en-US" sz="3600" b="1" dirty="0">
                <a:solidFill>
                  <a:srgbClr val="1B2F7F"/>
                </a:solidFill>
                <a:latin typeface="Calibri" panose="020F0502020204030204" pitchFamily="34" charset="0"/>
              </a:rPr>
              <a:t>welcomed and comfortable?</a:t>
            </a:r>
          </a:p>
          <a:p>
            <a:pPr algn="ctr">
              <a:spcBef>
                <a:spcPts val="0"/>
              </a:spcBef>
              <a:spcAft>
                <a:spcPts val="0"/>
              </a:spcAft>
            </a:pPr>
            <a:endParaRPr lang="en-US" sz="1200" b="1" dirty="0">
              <a:latin typeface="Calibri" panose="020F0502020204030204" pitchFamily="34" charset="0"/>
            </a:endParaRPr>
          </a:p>
          <a:p>
            <a:pPr marL="811213" lvl="1" indent="-457200">
              <a:spcBef>
                <a:spcPts val="0"/>
              </a:spcBef>
              <a:spcAft>
                <a:spcPts val="0"/>
              </a:spcAft>
            </a:pPr>
            <a:r>
              <a:rPr lang="en-US" sz="3200" b="1" dirty="0">
                <a:latin typeface="Calibri" panose="020F0502020204030204" pitchFamily="34" charset="0"/>
              </a:rPr>
              <a:t>Friendly greeting to introduce yourself</a:t>
            </a:r>
          </a:p>
          <a:p>
            <a:pPr marL="811213" lvl="1" indent="-457200">
              <a:spcBef>
                <a:spcPts val="0"/>
              </a:spcBef>
              <a:spcAft>
                <a:spcPts val="0"/>
              </a:spcAft>
            </a:pPr>
            <a:r>
              <a:rPr lang="en-US" sz="3200" b="1" dirty="0">
                <a:latin typeface="Calibri" panose="020F0502020204030204" pitchFamily="34" charset="0"/>
              </a:rPr>
              <a:t>Sit in a comfortable place</a:t>
            </a:r>
          </a:p>
          <a:p>
            <a:pPr marL="811213" lvl="1" indent="-457200">
              <a:spcBef>
                <a:spcPts val="0"/>
              </a:spcBef>
              <a:spcAft>
                <a:spcPts val="0"/>
              </a:spcAft>
            </a:pPr>
            <a:r>
              <a:rPr lang="en-US" sz="3200" b="1" dirty="0">
                <a:latin typeface="Calibri" panose="020F0502020204030204" pitchFamily="34" charset="0"/>
              </a:rPr>
              <a:t>Sit close and talk softly</a:t>
            </a:r>
          </a:p>
          <a:p>
            <a:pPr marL="811213" lvl="1" indent="-457200">
              <a:spcBef>
                <a:spcPts val="0"/>
              </a:spcBef>
              <a:spcAft>
                <a:spcPts val="0"/>
              </a:spcAft>
            </a:pPr>
            <a:r>
              <a:rPr lang="en-US" sz="3200" b="1" dirty="0">
                <a:latin typeface="Calibri" panose="020F0502020204030204" pitchFamily="34" charset="0"/>
              </a:rPr>
              <a:t>Look directly at the caregiver</a:t>
            </a:r>
          </a:p>
          <a:p>
            <a:pPr marL="811213" lvl="1" indent="-457200">
              <a:spcBef>
                <a:spcPts val="0"/>
              </a:spcBef>
              <a:spcAft>
                <a:spcPts val="0"/>
              </a:spcAft>
            </a:pPr>
            <a:r>
              <a:rPr lang="en-US" sz="3200" b="1" dirty="0">
                <a:latin typeface="Calibri" panose="020F0502020204030204" pitchFamily="34" charset="0"/>
              </a:rPr>
              <a:t>Communicate clearly and warmly </a:t>
            </a:r>
          </a:p>
        </p:txBody>
      </p:sp>
      <p:sp>
        <p:nvSpPr>
          <p:cNvPr id="2" name="Title 1"/>
          <p:cNvSpPr>
            <a:spLocks noGrp="1"/>
          </p:cNvSpPr>
          <p:nvPr>
            <p:ph type="title"/>
          </p:nvPr>
        </p:nvSpPr>
        <p:spPr/>
        <p:txBody>
          <a:bodyPr>
            <a:normAutofit/>
          </a:bodyPr>
          <a:lstStyle/>
          <a:p>
            <a:r>
              <a:rPr lang="en-US" b="1" dirty="0">
                <a:latin typeface="Calibri" panose="020F0502020204030204" pitchFamily="34" charset="0"/>
              </a:rPr>
              <a:t>How to begin a patient interview</a:t>
            </a:r>
          </a:p>
        </p:txBody>
      </p:sp>
      <p:pic>
        <p:nvPicPr>
          <p:cNvPr id="5" name="Picture 4" descr="C:\Users\admin\AppData\Local\Temp\Temporary Internet Files\Content.IE5\PKSOPVWR\MCj0281104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2442" y="1696361"/>
            <a:ext cx="1986452" cy="13960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ounded Rectangle 6"/>
          <p:cNvSpPr/>
          <p:nvPr/>
        </p:nvSpPr>
        <p:spPr>
          <a:xfrm>
            <a:off x="481767" y="3032956"/>
            <a:ext cx="2847828" cy="2987635"/>
          </a:xfrm>
          <a:prstGeom prst="roundRect">
            <a:avLst>
              <a:gd name="adj" fmla="val 8334"/>
            </a:avLst>
          </a:prstGeom>
          <a:solidFill>
            <a:srgbClr val="8AC836"/>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3180"/>
            <a:r>
              <a:rPr lang="en-US" altLang="en-US" sz="3600" b="1" dirty="0">
                <a:solidFill>
                  <a:srgbClr val="1B2F7F"/>
                </a:solidFill>
              </a:rPr>
              <a:t>Receive the customer courteously and respectfully</a:t>
            </a:r>
            <a:endParaRPr lang="en-GB" sz="3600" b="1" dirty="0">
              <a:solidFill>
                <a:srgbClr val="1B2F7F"/>
              </a:solidFill>
              <a:cs typeface="Impact"/>
            </a:endParaRPr>
          </a:p>
        </p:txBody>
      </p:sp>
    </p:spTree>
    <p:extLst>
      <p:ext uri="{BB962C8B-B14F-4D97-AF65-F5344CB8AC3E}">
        <p14:creationId xmlns:p14="http://schemas.microsoft.com/office/powerpoint/2010/main" val="351449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Sick Child Guide steps</a:t>
            </a:r>
          </a:p>
        </p:txBody>
      </p:sp>
      <p:sp>
        <p:nvSpPr>
          <p:cNvPr id="20485" name="Rectangle 1"/>
          <p:cNvSpPr>
            <a:spLocks noGrp="1" noChangeArrowheads="1"/>
          </p:cNvSpPr>
          <p:nvPr>
            <p:ph idx="4294967295"/>
          </p:nvPr>
        </p:nvSpPr>
        <p:spPr>
          <a:xfrm>
            <a:off x="985434" y="2491596"/>
            <a:ext cx="9964738" cy="2932112"/>
          </a:xfrm>
          <a:prstGeom prst="rect">
            <a:avLst/>
          </a:prstGeom>
        </p:spPr>
        <p:txBody>
          <a:bodyPr wrap="square" anchor="ctr">
            <a:spAutoFit/>
          </a:bodyPr>
          <a:lstStyle/>
          <a:p>
            <a:pPr marL="514324" indent="-514324">
              <a:spcBef>
                <a:spcPct val="0"/>
              </a:spcBef>
              <a:spcAft>
                <a:spcPts val="1200"/>
              </a:spcAft>
              <a:buClr>
                <a:schemeClr val="accent1"/>
              </a:buClr>
              <a:buSzPct val="100000"/>
              <a:buFont typeface="Calibri" pitchFamily="34" charset="0"/>
              <a:buAutoNum type="arabicPeriod"/>
            </a:pPr>
            <a:r>
              <a:rPr lang="en-US" sz="3200" b="1" u="sng" dirty="0">
                <a:solidFill>
                  <a:schemeClr val="bg2">
                    <a:lumMod val="50000"/>
                  </a:schemeClr>
                </a:solidFill>
                <a:latin typeface="Calibri" panose="020F0502020204030204" pitchFamily="34" charset="0"/>
                <a:sym typeface="Symbol" pitchFamily="18" charset="2"/>
              </a:rPr>
              <a:t>Welcome</a:t>
            </a:r>
            <a:r>
              <a:rPr lang="en-US" sz="3200" b="1" dirty="0">
                <a:solidFill>
                  <a:schemeClr val="bg2">
                    <a:lumMod val="50000"/>
                  </a:schemeClr>
                </a:solidFill>
                <a:latin typeface="Calibri" panose="020F0502020204030204" pitchFamily="34" charset="0"/>
                <a:sym typeface="Symbol" pitchFamily="18" charset="2"/>
              </a:rPr>
              <a:t> the caregiver</a:t>
            </a:r>
            <a:endParaRPr lang="en-US" sz="3200" b="1" u="sng" dirty="0">
              <a:solidFill>
                <a:schemeClr val="bg2">
                  <a:lumMod val="50000"/>
                </a:schemeClr>
              </a:solidFill>
              <a:latin typeface="Calibri" panose="020F0502020204030204" pitchFamily="34" charset="0"/>
              <a:sym typeface="Symbol" pitchFamily="18" charset="2"/>
            </a:endParaRPr>
          </a:p>
          <a:p>
            <a:pPr marL="514324" indent="-514324">
              <a:spcBef>
                <a:spcPct val="0"/>
              </a:spcBef>
              <a:spcAft>
                <a:spcPts val="1200"/>
              </a:spcAft>
              <a:buClr>
                <a:schemeClr val="accent1"/>
              </a:buClr>
              <a:buSzPct val="100000"/>
              <a:buFont typeface="Calibri" pitchFamily="34" charset="0"/>
              <a:buAutoNum type="arabicPeriod"/>
            </a:pPr>
            <a:r>
              <a:rPr lang="en-US" sz="3200" b="1" dirty="0">
                <a:solidFill>
                  <a:schemeClr val="bg2">
                    <a:lumMod val="50000"/>
                  </a:schemeClr>
                </a:solidFill>
                <a:latin typeface="Calibri" panose="020F0502020204030204" pitchFamily="34" charset="0"/>
                <a:sym typeface="Symbol" pitchFamily="18" charset="2"/>
              </a:rPr>
              <a:t>Find out child’s </a:t>
            </a:r>
            <a:r>
              <a:rPr lang="en-US" sz="3200" b="1" u="sng" dirty="0">
                <a:solidFill>
                  <a:schemeClr val="bg2">
                    <a:lumMod val="50000"/>
                  </a:schemeClr>
                </a:solidFill>
                <a:latin typeface="Calibri" panose="020F0502020204030204" pitchFamily="34" charset="0"/>
                <a:sym typeface="Symbol" pitchFamily="18" charset="2"/>
              </a:rPr>
              <a:t>name and AGE</a:t>
            </a:r>
            <a:endParaRPr lang="en-US" sz="3200" b="1" dirty="0">
              <a:solidFill>
                <a:schemeClr val="bg2">
                  <a:lumMod val="50000"/>
                </a:schemeClr>
              </a:solidFill>
              <a:latin typeface="Calibri" panose="020F0502020204030204" pitchFamily="34" charset="0"/>
              <a:sym typeface="Symbol" pitchFamily="18" charset="2"/>
            </a:endParaRPr>
          </a:p>
          <a:p>
            <a:pPr marL="514324" indent="-514324">
              <a:spcBef>
                <a:spcPct val="0"/>
              </a:spcBef>
              <a:spcAft>
                <a:spcPts val="1200"/>
              </a:spcAft>
              <a:buClr>
                <a:schemeClr val="accent1"/>
              </a:buClr>
              <a:buSzPct val="100000"/>
              <a:buFont typeface="Calibri" pitchFamily="34" charset="0"/>
              <a:buAutoNum type="arabicPeriod"/>
            </a:pPr>
            <a:r>
              <a:rPr lang="en-US" sz="3200" b="1" dirty="0">
                <a:solidFill>
                  <a:schemeClr val="bg2">
                    <a:lumMod val="50000"/>
                  </a:schemeClr>
                </a:solidFill>
                <a:latin typeface="Calibri" panose="020F0502020204030204" pitchFamily="34" charset="0"/>
                <a:sym typeface="Symbol" pitchFamily="18" charset="2"/>
              </a:rPr>
              <a:t>Ask about </a:t>
            </a:r>
            <a:r>
              <a:rPr lang="en-US" sz="3200" b="1" u="sng" dirty="0">
                <a:solidFill>
                  <a:schemeClr val="bg2">
                    <a:lumMod val="50000"/>
                  </a:schemeClr>
                </a:solidFill>
                <a:latin typeface="Calibri" panose="020F0502020204030204" pitchFamily="34" charset="0"/>
                <a:sym typeface="Symbol" pitchFamily="18" charset="2"/>
              </a:rPr>
              <a:t>ALL the symptoms</a:t>
            </a:r>
            <a:endParaRPr lang="en-US" sz="3200" b="1" dirty="0">
              <a:solidFill>
                <a:schemeClr val="bg2">
                  <a:lumMod val="50000"/>
                </a:schemeClr>
              </a:solidFill>
              <a:latin typeface="Calibri" panose="020F0502020204030204" pitchFamily="34" charset="0"/>
              <a:sym typeface="Symbol" pitchFamily="18" charset="2"/>
            </a:endParaRPr>
          </a:p>
          <a:p>
            <a:pPr marL="514324" indent="-514324">
              <a:spcBef>
                <a:spcPct val="0"/>
              </a:spcBef>
              <a:spcAft>
                <a:spcPts val="1200"/>
              </a:spcAft>
              <a:buClr>
                <a:schemeClr val="accent1"/>
              </a:buClr>
              <a:buSzPct val="100000"/>
              <a:buFont typeface="Calibri" pitchFamily="34" charset="0"/>
              <a:buAutoNum type="arabicPeriod"/>
            </a:pPr>
            <a:r>
              <a:rPr lang="en-US" sz="3200" b="1" u="sng" dirty="0">
                <a:solidFill>
                  <a:schemeClr val="bg2">
                    <a:lumMod val="50000"/>
                  </a:schemeClr>
                </a:solidFill>
                <a:latin typeface="Calibri" panose="020F0502020204030204" pitchFamily="34" charset="0"/>
                <a:sym typeface="Symbol" pitchFamily="18" charset="2"/>
              </a:rPr>
              <a:t>Find out HOW LONG</a:t>
            </a:r>
            <a:r>
              <a:rPr lang="en-US" sz="3200" b="1" dirty="0">
                <a:solidFill>
                  <a:schemeClr val="bg2">
                    <a:lumMod val="50000"/>
                  </a:schemeClr>
                </a:solidFill>
                <a:latin typeface="Calibri" panose="020F0502020204030204" pitchFamily="34" charset="0"/>
                <a:sym typeface="Symbol" pitchFamily="18" charset="2"/>
              </a:rPr>
              <a:t> child has been sick </a:t>
            </a:r>
            <a:endParaRPr lang="en-US" sz="3200" b="1" dirty="0">
              <a:solidFill>
                <a:schemeClr val="bg2">
                  <a:lumMod val="50000"/>
                </a:schemeClr>
              </a:solidFill>
              <a:latin typeface="Calibri" panose="020F0502020204030204" pitchFamily="34" charset="0"/>
              <a:ea typeface="Calibri" pitchFamily="34" charset="0"/>
              <a:cs typeface="Times New Roman" pitchFamily="18" charset="0"/>
              <a:sym typeface="Symbol" pitchFamily="18" charset="2"/>
            </a:endParaRPr>
          </a:p>
          <a:p>
            <a:pPr marL="514324" indent="-514324">
              <a:spcBef>
                <a:spcPct val="0"/>
              </a:spcBef>
              <a:spcAft>
                <a:spcPts val="2400"/>
              </a:spcAft>
              <a:buClr>
                <a:schemeClr val="accent1"/>
              </a:buClr>
              <a:buSzPct val="100000"/>
              <a:buFont typeface="Calibri" pitchFamily="34" charset="0"/>
              <a:buAutoNum type="arabicPeriod"/>
            </a:pPr>
            <a:r>
              <a:rPr lang="en-US" sz="3200" b="1" dirty="0">
                <a:solidFill>
                  <a:schemeClr val="bg2">
                    <a:lumMod val="50000"/>
                  </a:schemeClr>
                </a:solidFill>
                <a:latin typeface="Calibri" panose="020F0502020204030204" pitchFamily="34" charset="0"/>
                <a:ea typeface="Calibri" pitchFamily="34" charset="0"/>
                <a:cs typeface="Times New Roman" pitchFamily="18" charset="0"/>
                <a:sym typeface="Symbol" pitchFamily="18" charset="2"/>
              </a:rPr>
              <a:t>Look for (or ask about) and REFER all </a:t>
            </a:r>
            <a:r>
              <a:rPr lang="en-US" sz="3200" b="1" u="sng" dirty="0">
                <a:solidFill>
                  <a:schemeClr val="bg2">
                    <a:lumMod val="50000"/>
                  </a:schemeClr>
                </a:solidFill>
                <a:latin typeface="Calibri" panose="020F0502020204030204" pitchFamily="34" charset="0"/>
                <a:ea typeface="Calibri" pitchFamily="34" charset="0"/>
                <a:cs typeface="Times New Roman" pitchFamily="18" charset="0"/>
                <a:sym typeface="Symbol" pitchFamily="18" charset="2"/>
              </a:rPr>
              <a:t>DANGER SIGNS</a:t>
            </a:r>
            <a:r>
              <a:rPr lang="en-US" sz="3200" b="1" dirty="0">
                <a:solidFill>
                  <a:schemeClr val="bg2">
                    <a:lumMod val="50000"/>
                  </a:schemeClr>
                </a:solidFill>
                <a:latin typeface="Calibri" panose="020F0502020204030204" pitchFamily="34" charset="0"/>
                <a:sym typeface="Symbol" pitchFamily="18" charset="2"/>
              </a:rPr>
              <a:t> </a:t>
            </a:r>
            <a:endParaRPr lang="en-US" sz="3200" b="1" dirty="0">
              <a:solidFill>
                <a:schemeClr val="bg2">
                  <a:lumMod val="50000"/>
                </a:schemeClr>
              </a:solidFill>
              <a:latin typeface="Calibri" panose="020F0502020204030204" pitchFamily="34" charset="0"/>
              <a:ea typeface="Calibri" pitchFamily="34" charset="0"/>
              <a:cs typeface="Calibri" pitchFamily="34" charset="0"/>
              <a:sym typeface="Symbol" pitchFamily="18" charset="2"/>
            </a:endParaRPr>
          </a:p>
        </p:txBody>
      </p:sp>
      <p:pic>
        <p:nvPicPr>
          <p:cNvPr id="7" name="Picture 6"/>
          <p:cNvPicPr>
            <a:picLocks noChangeAspect="1"/>
          </p:cNvPicPr>
          <p:nvPr/>
        </p:nvPicPr>
        <p:blipFill>
          <a:blip r:embed="rId3"/>
          <a:stretch>
            <a:fillRect/>
          </a:stretch>
        </p:blipFill>
        <p:spPr>
          <a:xfrm rot="460687">
            <a:off x="8671071" y="770417"/>
            <a:ext cx="2615603" cy="3695766"/>
          </a:xfrm>
          <a:prstGeom prst="rect">
            <a:avLst/>
          </a:prstGeom>
        </p:spPr>
      </p:pic>
    </p:spTree>
    <p:extLst>
      <p:ext uri="{BB962C8B-B14F-4D97-AF65-F5344CB8AC3E}">
        <p14:creationId xmlns:p14="http://schemas.microsoft.com/office/powerpoint/2010/main" val="104363539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97195" y="1352631"/>
            <a:ext cx="5294805" cy="2862322"/>
          </a:xfrm>
          <a:prstGeom prst="rect">
            <a:avLst/>
          </a:prstGeom>
          <a:noFill/>
        </p:spPr>
        <p:txBody>
          <a:bodyPr wrap="square" rtlCol="0">
            <a:spAutoFit/>
          </a:bodyPr>
          <a:lstStyle/>
          <a:p>
            <a:pPr defTabSz="457177"/>
            <a:r>
              <a:rPr lang="en-US" sz="3000" b="1" dirty="0">
                <a:solidFill>
                  <a:srgbClr val="C00000"/>
                </a:solidFill>
              </a:rPr>
              <a:t>Interview Steps</a:t>
            </a:r>
          </a:p>
          <a:p>
            <a:pPr marL="342882" indent="-342882" defTabSz="457177">
              <a:buFont typeface="+mj-lt"/>
              <a:buAutoNum type="arabicPeriod"/>
            </a:pPr>
            <a:r>
              <a:rPr lang="en-US" sz="3000" b="1" dirty="0">
                <a:solidFill>
                  <a:srgbClr val="8064A2">
                    <a:lumMod val="50000"/>
                  </a:srgbClr>
                </a:solidFill>
              </a:rPr>
              <a:t>Welcome</a:t>
            </a:r>
          </a:p>
          <a:p>
            <a:pPr marL="342882" indent="-342882" defTabSz="457177">
              <a:buFont typeface="+mj-lt"/>
              <a:buAutoNum type="arabicPeriod"/>
            </a:pPr>
            <a:r>
              <a:rPr lang="en-US" sz="3000" b="1" dirty="0">
                <a:solidFill>
                  <a:srgbClr val="8064A2">
                    <a:lumMod val="50000"/>
                  </a:srgbClr>
                </a:solidFill>
              </a:rPr>
              <a:t>Name and Age?</a:t>
            </a:r>
          </a:p>
          <a:p>
            <a:pPr marL="342882" indent="-342882" defTabSz="457177">
              <a:buFont typeface="+mj-lt"/>
              <a:buAutoNum type="arabicPeriod"/>
            </a:pPr>
            <a:r>
              <a:rPr lang="en-US" sz="3000" b="1" dirty="0">
                <a:solidFill>
                  <a:srgbClr val="8064A2">
                    <a:lumMod val="50000"/>
                  </a:srgbClr>
                </a:solidFill>
              </a:rPr>
              <a:t>Check all symptoms</a:t>
            </a:r>
          </a:p>
          <a:p>
            <a:pPr marL="342882" indent="-342882" defTabSz="457177">
              <a:buFont typeface="+mj-lt"/>
              <a:buAutoNum type="arabicPeriod"/>
            </a:pPr>
            <a:r>
              <a:rPr lang="en-US" sz="3000" b="1" dirty="0">
                <a:solidFill>
                  <a:srgbClr val="8064A2">
                    <a:lumMod val="50000"/>
                  </a:srgbClr>
                </a:solidFill>
              </a:rPr>
              <a:t>Sick for how long?</a:t>
            </a:r>
          </a:p>
          <a:p>
            <a:pPr marL="342882" indent="-342882" defTabSz="457177">
              <a:buFont typeface="+mj-lt"/>
              <a:buAutoNum type="arabicPeriod"/>
            </a:pPr>
            <a:r>
              <a:rPr lang="en-US" sz="3000" b="1" dirty="0">
                <a:solidFill>
                  <a:srgbClr val="8064A2">
                    <a:lumMod val="50000"/>
                  </a:srgbClr>
                </a:solidFill>
              </a:rPr>
              <a:t>Danger Signs?</a:t>
            </a:r>
          </a:p>
        </p:txBody>
      </p:sp>
      <p:sp>
        <p:nvSpPr>
          <p:cNvPr id="6" name="TextBox 5"/>
          <p:cNvSpPr txBox="1"/>
          <p:nvPr/>
        </p:nvSpPr>
        <p:spPr>
          <a:xfrm>
            <a:off x="778708" y="1277867"/>
            <a:ext cx="5538651" cy="5170646"/>
          </a:xfrm>
          <a:prstGeom prst="rect">
            <a:avLst/>
          </a:prstGeom>
          <a:noFill/>
        </p:spPr>
        <p:txBody>
          <a:bodyPr wrap="square" rtlCol="0">
            <a:spAutoFit/>
          </a:bodyPr>
          <a:lstStyle/>
          <a:p>
            <a:pPr defTabSz="457177"/>
            <a:r>
              <a:rPr lang="en-US" sz="3200" b="1" dirty="0">
                <a:solidFill>
                  <a:srgbClr val="C00000"/>
                </a:solidFill>
              </a:rPr>
              <a:t>Role Play Situation</a:t>
            </a:r>
          </a:p>
          <a:p>
            <a:pPr defTabSz="457177"/>
            <a:r>
              <a:rPr lang="en-US" sz="3200" b="1" dirty="0">
                <a:solidFill>
                  <a:srgbClr val="342155"/>
                </a:solidFill>
              </a:rPr>
              <a:t>Rosemary KATO comes to a Drug </a:t>
            </a:r>
          </a:p>
          <a:p>
            <a:pPr defTabSz="457177"/>
            <a:r>
              <a:rPr lang="en-US" sz="3200" b="1" dirty="0">
                <a:solidFill>
                  <a:srgbClr val="342155"/>
                </a:solidFill>
              </a:rPr>
              <a:t>Seller and says:</a:t>
            </a:r>
          </a:p>
          <a:p>
            <a:pPr lvl="1" defTabSz="457177"/>
            <a:r>
              <a:rPr lang="en-US" sz="3200" b="1" i="1" dirty="0">
                <a:solidFill>
                  <a:srgbClr val="00682C"/>
                </a:solidFill>
              </a:rPr>
              <a:t>“My child is sick.  What should I do?”</a:t>
            </a:r>
          </a:p>
          <a:p>
            <a:pPr defTabSz="457177"/>
            <a:endParaRPr lang="en-US" sz="1000" b="1" i="1" dirty="0">
              <a:solidFill>
                <a:srgbClr val="00682C"/>
              </a:solidFill>
            </a:endParaRPr>
          </a:p>
          <a:p>
            <a:pPr defTabSz="457177"/>
            <a:r>
              <a:rPr lang="en-US" sz="3200" b="1" dirty="0">
                <a:solidFill>
                  <a:srgbClr val="C00000"/>
                </a:solidFill>
              </a:rPr>
              <a:t>Role Play Tasks</a:t>
            </a:r>
          </a:p>
          <a:p>
            <a:pPr marL="457177" indent="-457177" defTabSz="457177">
              <a:buFont typeface="Wingdings" panose="05000000000000000000" pitchFamily="2" charset="2"/>
              <a:buChar char="ü"/>
            </a:pPr>
            <a:r>
              <a:rPr lang="en-US" sz="3200" b="1" dirty="0">
                <a:solidFill>
                  <a:srgbClr val="342155"/>
                </a:solidFill>
              </a:rPr>
              <a:t>Interview Rosemary</a:t>
            </a:r>
          </a:p>
          <a:p>
            <a:pPr marL="457177" indent="-457177" defTabSz="457177">
              <a:buFont typeface="Wingdings" panose="05000000000000000000" pitchFamily="2" charset="2"/>
              <a:buChar char="ü"/>
            </a:pPr>
            <a:r>
              <a:rPr lang="en-US" sz="3200" b="1" dirty="0">
                <a:solidFill>
                  <a:srgbClr val="342155"/>
                </a:solidFill>
              </a:rPr>
              <a:t>Assess her child </a:t>
            </a:r>
          </a:p>
          <a:p>
            <a:pPr marL="457177" indent="-457177" defTabSz="457177">
              <a:buFont typeface="Wingdings" panose="05000000000000000000" pitchFamily="2" charset="2"/>
              <a:buChar char="ü"/>
            </a:pPr>
            <a:r>
              <a:rPr lang="en-US" sz="3200" b="1" dirty="0">
                <a:solidFill>
                  <a:srgbClr val="342155"/>
                </a:solidFill>
              </a:rPr>
              <a:t>Tell her what to do</a:t>
            </a:r>
          </a:p>
        </p:txBody>
      </p:sp>
      <p:pic>
        <p:nvPicPr>
          <p:cNvPr id="7" name="Picture 6"/>
          <p:cNvPicPr>
            <a:picLocks noChangeAspect="1"/>
          </p:cNvPicPr>
          <p:nvPr/>
        </p:nvPicPr>
        <p:blipFill>
          <a:blip r:embed="rId3"/>
          <a:stretch>
            <a:fillRect/>
          </a:stretch>
        </p:blipFill>
        <p:spPr>
          <a:xfrm>
            <a:off x="7262474" y="4685115"/>
            <a:ext cx="2435749" cy="1810020"/>
          </a:xfrm>
          <a:prstGeom prst="rect">
            <a:avLst/>
          </a:prstGeom>
          <a:ln w="38100">
            <a:solidFill>
              <a:srgbClr val="0070C0"/>
            </a:solidFill>
          </a:ln>
        </p:spPr>
      </p:pic>
      <p:sp>
        <p:nvSpPr>
          <p:cNvPr id="3" name="Title 2"/>
          <p:cNvSpPr>
            <a:spLocks noGrp="1"/>
          </p:cNvSpPr>
          <p:nvPr>
            <p:ph type="title"/>
          </p:nvPr>
        </p:nvSpPr>
        <p:spPr/>
        <p:txBody>
          <a:bodyPr/>
          <a:lstStyle/>
          <a:p>
            <a:r>
              <a:rPr lang="en-US" dirty="0"/>
              <a:t>Role play</a:t>
            </a:r>
          </a:p>
        </p:txBody>
      </p:sp>
    </p:spTree>
    <p:extLst>
      <p:ext uri="{BB962C8B-B14F-4D97-AF65-F5344CB8AC3E}">
        <p14:creationId xmlns:p14="http://schemas.microsoft.com/office/powerpoint/2010/main" val="338150782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Role play – analysis</a:t>
            </a:r>
          </a:p>
        </p:txBody>
      </p:sp>
      <p:sp>
        <p:nvSpPr>
          <p:cNvPr id="3" name="Content Placeholder 2"/>
          <p:cNvSpPr>
            <a:spLocks noGrp="1"/>
          </p:cNvSpPr>
          <p:nvPr>
            <p:ph idx="4294967295"/>
          </p:nvPr>
        </p:nvSpPr>
        <p:spPr>
          <a:xfrm>
            <a:off x="881332" y="2227263"/>
            <a:ext cx="10653712" cy="3632200"/>
          </a:xfrm>
          <a:prstGeom prst="rect">
            <a:avLst/>
          </a:prstGeom>
        </p:spPr>
        <p:txBody>
          <a:bodyPr>
            <a:noAutofit/>
          </a:bodyPr>
          <a:lstStyle/>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How did the attendant greet Mrs. Kato?</a:t>
            </a:r>
          </a:p>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How did the attendant sit in relation to Mrs. Kato?</a:t>
            </a:r>
          </a:p>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How did the attendant look at Mrs. Kato?</a:t>
            </a:r>
          </a:p>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How did the attendant speak? </a:t>
            </a:r>
          </a:p>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What questions did the attendant ask? (Were all the symptoms in Section 2 of the Sick Child Guide covered?) </a:t>
            </a:r>
          </a:p>
          <a:p>
            <a:pPr>
              <a:spcBef>
                <a:spcPts val="0"/>
              </a:spcBef>
              <a:spcAft>
                <a:spcPts val="1200"/>
              </a:spcAft>
              <a:buClr>
                <a:srgbClr val="8CC738"/>
              </a:buClr>
              <a:buFont typeface="Wingdings 2" panose="05020102010507070707" pitchFamily="18" charset="2"/>
              <a:buChar char=""/>
            </a:pPr>
            <a:r>
              <a:rPr lang="en-US" sz="2800" b="1" dirty="0">
                <a:solidFill>
                  <a:srgbClr val="767171"/>
                </a:solidFill>
                <a:latin typeface="Calibri" panose="020F0502020204030204" pitchFamily="34" charset="0"/>
              </a:rPr>
              <a:t>If Jane Kato (the child) had been 20 days old what would the trainee member need to do?</a:t>
            </a:r>
          </a:p>
        </p:txBody>
      </p:sp>
    </p:spTree>
    <p:extLst>
      <p:ext uri="{BB962C8B-B14F-4D97-AF65-F5344CB8AC3E}">
        <p14:creationId xmlns:p14="http://schemas.microsoft.com/office/powerpoint/2010/main" val="3270151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latin typeface="Calibri" panose="020F0502020204030204" pitchFamily="34" charset="0"/>
              </a:rPr>
              <a:t>Advise the caregiver on how to treat at home</a:t>
            </a:r>
            <a:endParaRPr lang="en-US" dirty="0"/>
          </a:p>
        </p:txBody>
      </p:sp>
      <p:sp>
        <p:nvSpPr>
          <p:cNvPr id="3" name="Rectangle 2"/>
          <p:cNvSpPr/>
          <p:nvPr/>
        </p:nvSpPr>
        <p:spPr>
          <a:xfrm>
            <a:off x="616209" y="2028882"/>
            <a:ext cx="11353800" cy="2062103"/>
          </a:xfrm>
          <a:prstGeom prst="rect">
            <a:avLst/>
          </a:prstGeom>
        </p:spPr>
        <p:txBody>
          <a:bodyPr wrap="square">
            <a:spAutoFit/>
          </a:bodyPr>
          <a:lstStyle/>
          <a:p>
            <a:r>
              <a:rPr lang="en-US" sz="3200" b="1" dirty="0">
                <a:solidFill>
                  <a:srgbClr val="1B2F7F"/>
                </a:solidFill>
              </a:rPr>
              <a:t>Teaching how to do a task requires several steps:</a:t>
            </a:r>
          </a:p>
          <a:p>
            <a:r>
              <a:rPr lang="en-US" sz="3200" b="1" dirty="0">
                <a:solidFill>
                  <a:srgbClr val="767171"/>
                </a:solidFill>
              </a:rPr>
              <a:t>1. Give information</a:t>
            </a:r>
          </a:p>
          <a:p>
            <a:r>
              <a:rPr lang="en-US" sz="3200" b="1" dirty="0">
                <a:solidFill>
                  <a:srgbClr val="767171"/>
                </a:solidFill>
              </a:rPr>
              <a:t>2. Show an example</a:t>
            </a:r>
          </a:p>
          <a:p>
            <a:r>
              <a:rPr lang="en-US" sz="3200" b="1" dirty="0">
                <a:solidFill>
                  <a:srgbClr val="767171"/>
                </a:solidFill>
              </a:rPr>
              <a:t>3. Let the caregiver practice</a:t>
            </a:r>
          </a:p>
        </p:txBody>
      </p:sp>
      <p:sp>
        <p:nvSpPr>
          <p:cNvPr id="5" name="Rounded Rectangle 4"/>
          <p:cNvSpPr/>
          <p:nvPr/>
        </p:nvSpPr>
        <p:spPr>
          <a:xfrm>
            <a:off x="6065890" y="2989170"/>
            <a:ext cx="4620587" cy="3316030"/>
          </a:xfrm>
          <a:prstGeom prst="roundRect">
            <a:avLst>
              <a:gd name="adj" fmla="val 8334"/>
            </a:avLst>
          </a:prstGeom>
          <a:solidFill>
            <a:srgbClr val="8AC836"/>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a:solidFill>
                  <a:srgbClr val="1B2F7F"/>
                </a:solidFill>
              </a:rPr>
              <a:t>Make sure the caregiver understands and feels capable of carrying out the treatment at home</a:t>
            </a:r>
          </a:p>
        </p:txBody>
      </p:sp>
    </p:spTree>
    <p:extLst>
      <p:ext uri="{BB962C8B-B14F-4D97-AF65-F5344CB8AC3E}">
        <p14:creationId xmlns:p14="http://schemas.microsoft.com/office/powerpoint/2010/main" val="390543621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alibri" panose="020F0502020204030204" pitchFamily="34" charset="0"/>
              </a:rPr>
              <a:t>What makes a good checking question?</a:t>
            </a:r>
            <a:endParaRPr lang="en-US" sz="4400" dirty="0"/>
          </a:p>
        </p:txBody>
      </p:sp>
      <p:sp>
        <p:nvSpPr>
          <p:cNvPr id="3" name="Rectangle 2"/>
          <p:cNvSpPr/>
          <p:nvPr/>
        </p:nvSpPr>
        <p:spPr>
          <a:xfrm>
            <a:off x="599734" y="1657567"/>
            <a:ext cx="10795000" cy="4832093"/>
          </a:xfrm>
          <a:prstGeom prst="rect">
            <a:avLst/>
          </a:prstGeom>
        </p:spPr>
        <p:txBody>
          <a:bodyPr wrap="square">
            <a:spAutoFit/>
          </a:bodyPr>
          <a:lstStyle/>
          <a:p>
            <a:pPr marL="407988" indent="-407988"/>
            <a:r>
              <a:rPr lang="en-US" sz="2800" b="1" dirty="0">
                <a:solidFill>
                  <a:srgbClr val="E7E6E6">
                    <a:lumMod val="50000"/>
                  </a:srgbClr>
                </a:solidFill>
              </a:rPr>
              <a:t>1. Do you remember how to give the antimalarial?</a:t>
            </a:r>
          </a:p>
          <a:p>
            <a:pPr marL="407988" indent="-407988"/>
            <a:r>
              <a:rPr lang="en-US" sz="2800" b="1" dirty="0">
                <a:solidFill>
                  <a:srgbClr val="E7E6E6">
                    <a:lumMod val="50000"/>
                  </a:srgbClr>
                </a:solidFill>
              </a:rPr>
              <a:t>2. Do you know how to get to the health facility?</a:t>
            </a:r>
          </a:p>
          <a:p>
            <a:pPr marL="407988" indent="-407988"/>
            <a:r>
              <a:rPr lang="en-US" sz="2800" b="1" dirty="0">
                <a:solidFill>
                  <a:srgbClr val="E7E6E6">
                    <a:lumMod val="50000"/>
                  </a:srgbClr>
                </a:solidFill>
              </a:rPr>
              <a:t>3. Do you know how much water to mix with the ORS packet?</a:t>
            </a:r>
          </a:p>
          <a:p>
            <a:pPr marL="407988" indent="-407988"/>
            <a:r>
              <a:rPr lang="en-US" sz="2800" b="1" dirty="0">
                <a:solidFill>
                  <a:srgbClr val="E7E6E6">
                    <a:lumMod val="50000"/>
                  </a:srgbClr>
                </a:solidFill>
              </a:rPr>
              <a:t>4. Do you have a 1 litre container at home?</a:t>
            </a:r>
          </a:p>
          <a:p>
            <a:pPr marL="407988" indent="-407988"/>
            <a:r>
              <a:rPr lang="en-US" sz="2800" b="1" dirty="0">
                <a:solidFill>
                  <a:srgbClr val="E7E6E6">
                    <a:lumMod val="50000"/>
                  </a:srgbClr>
                </a:solidFill>
              </a:rPr>
              <a:t>5. Will you continue to give your child food and drink when you get home?</a:t>
            </a:r>
          </a:p>
          <a:p>
            <a:pPr marL="407988" indent="-407988"/>
            <a:r>
              <a:rPr lang="en-US" sz="2800" b="1" dirty="0">
                <a:solidFill>
                  <a:srgbClr val="E7E6E6">
                    <a:lumMod val="50000"/>
                  </a:srgbClr>
                </a:solidFill>
              </a:rPr>
              <a:t>6. Did you understand when you should bring your child back?</a:t>
            </a:r>
          </a:p>
          <a:p>
            <a:pPr marL="407988" indent="-407988"/>
            <a:r>
              <a:rPr lang="en-US" sz="2800" b="1" dirty="0">
                <a:solidFill>
                  <a:srgbClr val="E7E6E6">
                    <a:lumMod val="50000"/>
                  </a:srgbClr>
                </a:solidFill>
              </a:rPr>
              <a:t>7. Do you know how much ORS to give your child?</a:t>
            </a:r>
          </a:p>
          <a:p>
            <a:pPr marL="407988" indent="-407988"/>
            <a:r>
              <a:rPr lang="en-US" sz="2800" b="1" dirty="0">
                <a:solidFill>
                  <a:srgbClr val="E7E6E6">
                    <a:lumMod val="50000"/>
                  </a:srgbClr>
                </a:solidFill>
              </a:rPr>
              <a:t>8. Will you keep the child warm?</a:t>
            </a:r>
          </a:p>
          <a:p>
            <a:pPr marL="407988" indent="-407988"/>
            <a:r>
              <a:rPr lang="en-US" sz="2800" b="1" dirty="0">
                <a:solidFill>
                  <a:srgbClr val="E7E6E6">
                    <a:lumMod val="50000"/>
                  </a:srgbClr>
                </a:solidFill>
              </a:rPr>
              <a:t>9. Do you understand what you should do at home now?</a:t>
            </a:r>
          </a:p>
          <a:p>
            <a:pPr marL="407988" indent="-407988"/>
            <a:r>
              <a:rPr lang="en-US" sz="2800" b="1" dirty="0">
                <a:solidFill>
                  <a:srgbClr val="E7E6E6">
                    <a:lumMod val="50000"/>
                  </a:srgbClr>
                </a:solidFill>
              </a:rPr>
              <a:t>10. You do know for how many days to give the medicine, don't you?</a:t>
            </a:r>
          </a:p>
        </p:txBody>
      </p:sp>
    </p:spTree>
    <p:extLst>
      <p:ext uri="{BB962C8B-B14F-4D97-AF65-F5344CB8AC3E}">
        <p14:creationId xmlns:p14="http://schemas.microsoft.com/office/powerpoint/2010/main" val="40166414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Checking for understanding</a:t>
            </a:r>
          </a:p>
        </p:txBody>
      </p:sp>
      <p:sp>
        <p:nvSpPr>
          <p:cNvPr id="4" name="Rectangle 3"/>
          <p:cNvSpPr/>
          <p:nvPr/>
        </p:nvSpPr>
        <p:spPr>
          <a:xfrm>
            <a:off x="834385" y="2135416"/>
            <a:ext cx="10402689" cy="3170099"/>
          </a:xfrm>
          <a:prstGeom prst="rect">
            <a:avLst/>
          </a:prstGeom>
        </p:spPr>
        <p:txBody>
          <a:bodyPr wrap="square">
            <a:spAutoFit/>
          </a:bodyPr>
          <a:lstStyle/>
          <a:p>
            <a:pPr defTabSz="342900"/>
            <a:r>
              <a:rPr lang="en-US" sz="3200" b="1" dirty="0">
                <a:solidFill>
                  <a:srgbClr val="C00000"/>
                </a:solidFill>
              </a:rPr>
              <a:t>Case Study: Sasha</a:t>
            </a:r>
          </a:p>
          <a:p>
            <a:pPr defTabSz="342900"/>
            <a:r>
              <a:rPr lang="en-US" sz="2800" b="1" dirty="0">
                <a:solidFill>
                  <a:srgbClr val="767171"/>
                </a:solidFill>
              </a:rPr>
              <a:t>The drug seller must teach a mother to prepare ORS solution for her daughter Sasha who has diarrhea.  First the drug seller explains how to mix the ORS, and then he shows Sasha’s mother how to do it.  He asks the mother, “Do you understand?” Sasha’s mother answers, “Yes.” The drug seller sells her 2 ORS packets and asks her to return in 3 days.</a:t>
            </a:r>
          </a:p>
        </p:txBody>
      </p:sp>
    </p:spTree>
    <p:extLst>
      <p:ext uri="{BB962C8B-B14F-4D97-AF65-F5344CB8AC3E}">
        <p14:creationId xmlns:p14="http://schemas.microsoft.com/office/powerpoint/2010/main" val="586583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panose="020F0502020204030204" pitchFamily="34" charset="0"/>
              </a:rPr>
              <a:t>Role play analysis - questions</a:t>
            </a:r>
          </a:p>
        </p:txBody>
      </p:sp>
      <p:sp>
        <p:nvSpPr>
          <p:cNvPr id="4" name="Rectangle 3"/>
          <p:cNvSpPr/>
          <p:nvPr/>
        </p:nvSpPr>
        <p:spPr>
          <a:xfrm>
            <a:off x="702873" y="1839540"/>
            <a:ext cx="10402689" cy="3970318"/>
          </a:xfrm>
          <a:prstGeom prst="rect">
            <a:avLst/>
          </a:prstGeom>
        </p:spPr>
        <p:txBody>
          <a:bodyPr wrap="square">
            <a:spAutoFit/>
          </a:bodyPr>
          <a:lstStyle/>
          <a:p>
            <a:pPr marL="395288" indent="-395288"/>
            <a:r>
              <a:rPr lang="en-US" sz="3600" b="1" dirty="0">
                <a:solidFill>
                  <a:srgbClr val="767171"/>
                </a:solidFill>
              </a:rPr>
              <a:t>1. What information did the drug seller give Sasha’s mother about the task?</a:t>
            </a:r>
          </a:p>
          <a:p>
            <a:pPr marL="395288" indent="-395288"/>
            <a:r>
              <a:rPr lang="en-US" sz="3600" b="1" dirty="0">
                <a:solidFill>
                  <a:srgbClr val="767171"/>
                </a:solidFill>
              </a:rPr>
              <a:t>2. Did he show her an example? What else could he have done?</a:t>
            </a:r>
          </a:p>
          <a:p>
            <a:pPr marL="395288" indent="-395288"/>
            <a:r>
              <a:rPr lang="en-US" sz="3600" b="1" dirty="0">
                <a:solidFill>
                  <a:srgbClr val="767171"/>
                </a:solidFill>
              </a:rPr>
              <a:t>3. How did he check the mother’s understanding?</a:t>
            </a:r>
          </a:p>
          <a:p>
            <a:pPr marL="395288" indent="-395288"/>
            <a:r>
              <a:rPr lang="en-US" sz="3600" b="1" dirty="0">
                <a:solidFill>
                  <a:srgbClr val="767171"/>
                </a:solidFill>
              </a:rPr>
              <a:t>4. How would you have checked the mother’s understanding?</a:t>
            </a:r>
          </a:p>
        </p:txBody>
      </p:sp>
    </p:spTree>
    <p:extLst>
      <p:ext uri="{BB962C8B-B14F-4D97-AF65-F5344CB8AC3E}">
        <p14:creationId xmlns:p14="http://schemas.microsoft.com/office/powerpoint/2010/main" val="2680549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500" b="1" dirty="0">
                <a:latin typeface="Calibri" panose="020F0502020204030204" pitchFamily="34" charset="0"/>
              </a:rPr>
              <a:t>Session 2.  Good dispensing practices</a:t>
            </a:r>
          </a:p>
        </p:txBody>
      </p:sp>
      <p:sp>
        <p:nvSpPr>
          <p:cNvPr id="3" name="Rectangle 2"/>
          <p:cNvSpPr/>
          <p:nvPr/>
        </p:nvSpPr>
        <p:spPr>
          <a:xfrm>
            <a:off x="855296" y="1000385"/>
            <a:ext cx="10592813" cy="4247317"/>
          </a:xfrm>
          <a:prstGeom prst="rect">
            <a:avLst/>
          </a:prstGeom>
        </p:spPr>
        <p:txBody>
          <a:bodyPr wrap="square">
            <a:spAutoFit/>
          </a:bodyPr>
          <a:lstStyle/>
          <a:p>
            <a:pPr defTabSz="457200" fontAlgn="base">
              <a:spcBef>
                <a:spcPct val="0"/>
              </a:spcBef>
              <a:buFont typeface="Arial" pitchFamily="34" charset="0"/>
              <a:buNone/>
            </a:pPr>
            <a:r>
              <a:rPr lang="en-US" sz="4000" b="1" dirty="0">
                <a:solidFill>
                  <a:schemeClr val="bg2">
                    <a:lumMod val="50000"/>
                  </a:schemeClr>
                </a:solidFill>
                <a:latin typeface="Calibri" panose="020F0502020204030204" pitchFamily="34" charset="0"/>
                <a:cs typeface="Arial" pitchFamily="34" charset="0"/>
              </a:rPr>
              <a:t>During this session, your focus is on:</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cs typeface="Arial" pitchFamily="34" charset="0"/>
              </a:rPr>
              <a:t>Greeting the customer</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cs typeface="Arial" pitchFamily="34" charset="0"/>
              </a:rPr>
              <a:t>Getting the medicine</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cs typeface="Arial" pitchFamily="34" charset="0"/>
              </a:rPr>
              <a:t>Preparing the medicine</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cs typeface="Arial" pitchFamily="34" charset="0"/>
              </a:rPr>
              <a:t>Counselling the customer</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cs typeface="Arial" pitchFamily="34" charset="0"/>
              </a:rPr>
              <a:t>Keeping Records</a:t>
            </a:r>
          </a:p>
          <a:p>
            <a:pPr marL="463550" indent="-463550" defTabSz="457200" fontAlgn="base">
              <a:spcBef>
                <a:spcPct val="0"/>
              </a:spcBef>
              <a:spcAft>
                <a:spcPts val="600"/>
              </a:spcAft>
              <a:buFont typeface="Wingdings" pitchFamily="2" charset="2"/>
              <a:buChar char="q"/>
            </a:pPr>
            <a:r>
              <a:rPr lang="en-US" sz="2800" b="1" dirty="0">
                <a:solidFill>
                  <a:schemeClr val="bg2">
                    <a:lumMod val="50000"/>
                  </a:schemeClr>
                </a:solidFill>
                <a:latin typeface="Calibri" panose="020F0502020204030204" pitchFamily="34" charset="0"/>
              </a:rPr>
              <a:t>Reporting Adverse Drug Reactions (ADR)</a:t>
            </a:r>
          </a:p>
          <a:p>
            <a:pPr defTabSz="457200" fontAlgn="base">
              <a:spcBef>
                <a:spcPct val="0"/>
              </a:spcBef>
              <a:spcAft>
                <a:spcPts val="600"/>
              </a:spcAft>
            </a:pPr>
            <a:endParaRPr lang="en-US" sz="3200" b="1" dirty="0">
              <a:solidFill>
                <a:srgbClr val="1A3260"/>
              </a:solidFill>
              <a:latin typeface="Calibri" panose="020F0502020204030204" pitchFamily="34" charset="0"/>
              <a:cs typeface="Arial" pitchFamily="34" charset="0"/>
            </a:endParaRPr>
          </a:p>
        </p:txBody>
      </p:sp>
      <p:pic>
        <p:nvPicPr>
          <p:cNvPr id="4" name="Picture 2" descr="C:\Documents and Settings\evorderbruegge\Local Settings\Temporary Internet Files\Content.IE5\OWDC6Z52\MC900437797[1].wmf"/>
          <p:cNvPicPr>
            <a:picLocks noChangeAspect="1" noChangeArrowheads="1"/>
          </p:cNvPicPr>
          <p:nvPr/>
        </p:nvPicPr>
        <p:blipFill>
          <a:blip r:embed="rId3"/>
          <a:srcRect/>
          <a:stretch>
            <a:fillRect/>
          </a:stretch>
        </p:blipFill>
        <p:spPr bwMode="auto">
          <a:xfrm>
            <a:off x="9331996" y="2269803"/>
            <a:ext cx="1679479" cy="1229139"/>
          </a:xfrm>
          <a:prstGeom prst="rect">
            <a:avLst/>
          </a:prstGeom>
          <a:noFill/>
          <a:ln w="9525">
            <a:noFill/>
            <a:miter lim="800000"/>
            <a:headEnd/>
            <a:tailEnd/>
          </a:ln>
        </p:spPr>
      </p:pic>
    </p:spTree>
    <p:extLst>
      <p:ext uri="{BB962C8B-B14F-4D97-AF65-F5344CB8AC3E}">
        <p14:creationId xmlns:p14="http://schemas.microsoft.com/office/powerpoint/2010/main" val="3343181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idx="4294967295"/>
          </p:nvPr>
        </p:nvSpPr>
        <p:spPr bwMode="auto">
          <a:xfrm>
            <a:off x="0" y="411163"/>
            <a:ext cx="10972800" cy="681037"/>
          </a:xfrm>
          <a:prstGeom prst="rect">
            <a:avLst/>
          </a:prstGeom>
          <a:noFill/>
          <a:ln>
            <a:miter lim="800000"/>
            <a:headEnd/>
            <a:tailEnd/>
          </a:ln>
        </p:spPr>
        <p:txBody>
          <a:bodyPr/>
          <a:lstStyle/>
          <a:p>
            <a:pPr eaLnBrk="1" hangingPunct="1"/>
            <a:r>
              <a:rPr lang="en-US" sz="800"/>
              <a:t>.</a:t>
            </a:r>
          </a:p>
        </p:txBody>
      </p:sp>
      <p:sp>
        <p:nvSpPr>
          <p:cNvPr id="64517" name="Rectangle 11"/>
          <p:cNvSpPr>
            <a:spLocks noChangeArrowheads="1"/>
          </p:cNvSpPr>
          <p:nvPr/>
        </p:nvSpPr>
        <p:spPr bwMode="auto">
          <a:xfrm>
            <a:off x="0" y="1253609"/>
            <a:ext cx="184666" cy="369332"/>
          </a:xfrm>
          <a:prstGeom prst="rect">
            <a:avLst/>
          </a:prstGeom>
          <a:noFill/>
          <a:ln w="9525">
            <a:noFill/>
            <a:miter lim="800000"/>
            <a:headEnd/>
            <a:tailEnd/>
          </a:ln>
        </p:spPr>
        <p:txBody>
          <a:bodyPr wrap="none" anchor="ctr">
            <a:spAutoFit/>
          </a:bodyPr>
          <a:lstStyle/>
          <a:p>
            <a:pPr eaLnBrk="0" hangingPunct="0"/>
            <a:endParaRPr lang="en-US">
              <a:solidFill>
                <a:prstClr val="black"/>
              </a:solidFill>
            </a:endParaRPr>
          </a:p>
        </p:txBody>
      </p:sp>
      <p:sp>
        <p:nvSpPr>
          <p:cNvPr id="12" name="Cloud Callout 11"/>
          <p:cNvSpPr/>
          <p:nvPr/>
        </p:nvSpPr>
        <p:spPr>
          <a:xfrm>
            <a:off x="2886781" y="894973"/>
            <a:ext cx="8026400" cy="3352800"/>
          </a:xfrm>
          <a:prstGeom prst="cloudCallout">
            <a:avLst>
              <a:gd name="adj1" fmla="val -53018"/>
              <a:gd name="adj2" fmla="val 55864"/>
            </a:avLst>
          </a:prstGeom>
          <a:solidFill>
            <a:srgbClr val="8AC836"/>
          </a:solid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3600" dirty="0">
              <a:solidFill>
                <a:srgbClr val="063A73"/>
              </a:solidFill>
            </a:endParaRPr>
          </a:p>
        </p:txBody>
      </p:sp>
      <p:sp>
        <p:nvSpPr>
          <p:cNvPr id="64519" name="Rectangle 10"/>
          <p:cNvSpPr>
            <a:spLocks noChangeArrowheads="1"/>
          </p:cNvSpPr>
          <p:nvPr/>
        </p:nvSpPr>
        <p:spPr bwMode="auto">
          <a:xfrm>
            <a:off x="3779270" y="1720749"/>
            <a:ext cx="6372812" cy="1754326"/>
          </a:xfrm>
          <a:prstGeom prst="rect">
            <a:avLst/>
          </a:prstGeom>
          <a:noFill/>
          <a:ln w="9525">
            <a:noFill/>
            <a:miter lim="800000"/>
            <a:headEnd/>
            <a:tailEnd/>
          </a:ln>
        </p:spPr>
        <p:txBody>
          <a:bodyPr wrap="square">
            <a:spAutoFit/>
          </a:bodyPr>
          <a:lstStyle/>
          <a:p>
            <a:pPr algn="ctr"/>
            <a:r>
              <a:rPr lang="en-US" sz="3600" b="1" dirty="0">
                <a:solidFill>
                  <a:srgbClr val="063A73"/>
                </a:solidFill>
                <a:ea typeface="Calibri" panose="020F0502020204030204" pitchFamily="34" charset="0"/>
                <a:cs typeface="Times New Roman" pitchFamily="18" charset="0"/>
              </a:rPr>
              <a:t>Inspire caregivers to use recommended home care practices</a:t>
            </a:r>
            <a:endParaRPr lang="en-US" sz="3600" dirty="0">
              <a:solidFill>
                <a:srgbClr val="063A73"/>
              </a:solidFill>
              <a:ea typeface="Calibri" pitchFamily="34" charset="0"/>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5782" y="4722176"/>
            <a:ext cx="2103170" cy="1719543"/>
          </a:xfrm>
          <a:prstGeom prst="rect">
            <a:avLst/>
          </a:prstGeom>
        </p:spPr>
      </p:pic>
    </p:spTree>
    <p:extLst>
      <p:ext uri="{BB962C8B-B14F-4D97-AF65-F5344CB8AC3E}">
        <p14:creationId xmlns:p14="http://schemas.microsoft.com/office/powerpoint/2010/main" val="11995233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677812" y="874461"/>
            <a:ext cx="10363200" cy="1362075"/>
          </a:xfrm>
          <a:prstGeom prst="rect">
            <a:avLst/>
          </a:prstGeom>
        </p:spPr>
        <p:txBody>
          <a:bodyPr anchor="t"/>
          <a:lstStyle>
            <a:lvl1pPr algn="l" defTabSz="457200" rtl="0" eaLnBrk="1" latinLnBrk="0" hangingPunct="1">
              <a:spcBef>
                <a:spcPct val="0"/>
              </a:spcBef>
              <a:buNone/>
              <a:defRPr sz="4000" b="1" kern="1200" cap="all">
                <a:solidFill>
                  <a:schemeClr val="accent2"/>
                </a:solidFill>
                <a:latin typeface="+mj-lt"/>
                <a:ea typeface="+mj-ea"/>
                <a:cs typeface="+mj-cs"/>
              </a:defRPr>
            </a:lvl1pPr>
          </a:lstStyle>
          <a:p>
            <a:pPr>
              <a:defRPr/>
            </a:pPr>
            <a:endParaRPr lang="en-US" sz="3600" dirty="0">
              <a:solidFill>
                <a:prstClr val="white"/>
              </a:solidFill>
              <a:latin typeface="Calibri" panose="020F0502020204030204" pitchFamily="34" charset="0"/>
            </a:endParaRPr>
          </a:p>
        </p:txBody>
      </p:sp>
      <p:sp>
        <p:nvSpPr>
          <p:cNvPr id="6" name="Content Placeholder 2"/>
          <p:cNvSpPr txBox="1">
            <a:spLocks/>
          </p:cNvSpPr>
          <p:nvPr/>
        </p:nvSpPr>
        <p:spPr>
          <a:xfrm>
            <a:off x="1054413" y="1393472"/>
            <a:ext cx="10569055" cy="3170583"/>
          </a:xfrm>
          <a:prstGeom prst="rect">
            <a:avLst/>
          </a:prstGeom>
        </p:spPr>
        <p:txBody>
          <a:bodyPr/>
          <a:lstStyle/>
          <a:p>
            <a:pPr marL="342882" indent="-342882" defTabSz="457177" fontAlgn="base">
              <a:spcBef>
                <a:spcPct val="20000"/>
              </a:spcBef>
              <a:spcAft>
                <a:spcPct val="0"/>
              </a:spcAft>
              <a:defRPr/>
            </a:pPr>
            <a:r>
              <a:rPr lang="en-US" sz="4000" b="1" kern="0" dirty="0">
                <a:solidFill>
                  <a:schemeClr val="bg2">
                    <a:lumMod val="50000"/>
                  </a:schemeClr>
                </a:solidFill>
                <a:latin typeface="Calibri" panose="020F0502020204030204" pitchFamily="34" charset="0"/>
              </a:rPr>
              <a:t>During this session, your focus is to:</a:t>
            </a:r>
          </a:p>
          <a:p>
            <a:pPr marL="342882" indent="-342882" defTabSz="457177" fontAlgn="base">
              <a:spcBef>
                <a:spcPct val="20000"/>
              </a:spcBef>
              <a:spcAft>
                <a:spcPct val="0"/>
              </a:spcAft>
              <a:buFont typeface="Wingdings" pitchFamily="2" charset="2"/>
              <a:buChar char="q"/>
              <a:defRPr/>
            </a:pPr>
            <a:r>
              <a:rPr lang="en-US" sz="3200" b="1" kern="0" dirty="0">
                <a:solidFill>
                  <a:schemeClr val="bg2">
                    <a:lumMod val="50000"/>
                  </a:schemeClr>
                </a:solidFill>
                <a:latin typeface="Calibri" panose="020F0502020204030204" pitchFamily="34" charset="0"/>
              </a:rPr>
              <a:t>Create Key Messages for the Day</a:t>
            </a:r>
          </a:p>
          <a:p>
            <a:pPr marL="342882" indent="-342882" defTabSz="457177" fontAlgn="base">
              <a:spcBef>
                <a:spcPct val="20000"/>
              </a:spcBef>
              <a:spcAft>
                <a:spcPct val="0"/>
              </a:spcAft>
              <a:buFont typeface="Wingdings" pitchFamily="2" charset="2"/>
              <a:buChar char="q"/>
              <a:defRPr/>
            </a:pPr>
            <a:r>
              <a:rPr lang="en-US" sz="3200" b="1" kern="0" dirty="0">
                <a:solidFill>
                  <a:schemeClr val="bg2">
                    <a:lumMod val="50000"/>
                  </a:schemeClr>
                </a:solidFill>
                <a:latin typeface="Calibri" panose="020F0502020204030204" pitchFamily="34" charset="0"/>
              </a:rPr>
              <a:t>Test Your Learning</a:t>
            </a:r>
          </a:p>
          <a:p>
            <a:pPr marL="342882" indent="-342882" defTabSz="457177" fontAlgn="base">
              <a:spcBef>
                <a:spcPct val="20000"/>
              </a:spcBef>
              <a:spcAft>
                <a:spcPct val="0"/>
              </a:spcAft>
              <a:buFont typeface="Wingdings" pitchFamily="2" charset="2"/>
              <a:buChar char="q"/>
              <a:defRPr/>
            </a:pPr>
            <a:r>
              <a:rPr lang="en-US" sz="3200" b="1" kern="0" dirty="0">
                <a:solidFill>
                  <a:schemeClr val="bg2">
                    <a:lumMod val="50000"/>
                  </a:schemeClr>
                </a:solidFill>
                <a:latin typeface="Calibri" panose="020F0502020204030204" pitchFamily="34" charset="0"/>
              </a:rPr>
              <a:t>Evaluate the Day</a:t>
            </a:r>
          </a:p>
          <a:p>
            <a:pPr marL="342882" indent="-342882" defTabSz="457177" fontAlgn="base">
              <a:spcBef>
                <a:spcPct val="20000"/>
              </a:spcBef>
              <a:spcAft>
                <a:spcPct val="0"/>
              </a:spcAft>
              <a:buFont typeface="Wingdings" pitchFamily="2" charset="2"/>
              <a:buChar char="q"/>
              <a:defRPr/>
            </a:pPr>
            <a:r>
              <a:rPr lang="en-US" sz="3200" b="1" kern="0" dirty="0">
                <a:solidFill>
                  <a:schemeClr val="bg2">
                    <a:lumMod val="50000"/>
                  </a:schemeClr>
                </a:solidFill>
                <a:latin typeface="Calibri" panose="020F0502020204030204" pitchFamily="34" charset="0"/>
              </a:rPr>
              <a:t>Celebrate the End of the Day</a:t>
            </a:r>
          </a:p>
          <a:p>
            <a:pPr marL="342882" indent="-342882" defTabSz="457177" fontAlgn="base">
              <a:spcBef>
                <a:spcPct val="20000"/>
              </a:spcBef>
              <a:spcAft>
                <a:spcPct val="0"/>
              </a:spcAft>
              <a:buFont typeface="Arial" pitchFamily="34" charset="0"/>
              <a:buChar char="•"/>
              <a:defRPr/>
            </a:pPr>
            <a:endParaRPr lang="en-US" sz="2800" kern="0" dirty="0">
              <a:solidFill>
                <a:srgbClr val="342155"/>
              </a:solidFill>
            </a:endParaRPr>
          </a:p>
        </p:txBody>
      </p:sp>
      <p:pic>
        <p:nvPicPr>
          <p:cNvPr id="7" name="Picture 6" descr="C:\Documents and Settings\evorderbruegge\Local Settings\Temporary Internet Files\Content.IE5\OWDC6Z52\MC900437797[1].wm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16283" y="2618319"/>
            <a:ext cx="1592528" cy="1209640"/>
          </a:xfrm>
          <a:prstGeom prst="rect">
            <a:avLst/>
          </a:prstGeom>
          <a:noFill/>
          <a:ln w="9525">
            <a:noFill/>
            <a:miter lim="800000"/>
            <a:headEnd/>
            <a:tailEnd/>
          </a:ln>
        </p:spPr>
      </p:pic>
      <p:sp>
        <p:nvSpPr>
          <p:cNvPr id="2" name="Title 1"/>
          <p:cNvSpPr>
            <a:spLocks noGrp="1"/>
          </p:cNvSpPr>
          <p:nvPr>
            <p:ph type="ctrTitle"/>
          </p:nvPr>
        </p:nvSpPr>
        <p:spPr/>
        <p:txBody>
          <a:bodyPr>
            <a:normAutofit fontScale="90000"/>
          </a:bodyPr>
          <a:lstStyle/>
          <a:p>
            <a:r>
              <a:rPr lang="en-US" sz="4000" b="1" dirty="0"/>
              <a:t>Session 8. End of the day activities</a:t>
            </a:r>
            <a:br>
              <a:rPr lang="en-US" dirty="0"/>
            </a:br>
            <a:endParaRPr lang="en-US" dirty="0"/>
          </a:p>
        </p:txBody>
      </p:sp>
    </p:spTree>
    <p:extLst>
      <p:ext uri="{BB962C8B-B14F-4D97-AF65-F5344CB8AC3E}">
        <p14:creationId xmlns:p14="http://schemas.microsoft.com/office/powerpoint/2010/main" val="81721888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58124" y="873341"/>
            <a:ext cx="10972800" cy="681183"/>
          </a:xfrm>
          <a:prstGeom prst="rect">
            <a:avLst/>
          </a:prstGeom>
          <a:noFill/>
          <a:ln w="9525">
            <a:noFill/>
            <a:miter lim="800000"/>
            <a:headEnd/>
            <a:tailEnd/>
          </a:ln>
        </p:spPr>
        <p:txBody>
          <a:bodyPr vert="horz" lIns="91440" tIns="45721" rIns="91440" bIns="45721" rtlCol="0" anchor="ctr">
            <a:normAutofit/>
          </a:bodyPr>
          <a:lstStyle>
            <a:defPPr>
              <a:defRPr lang="en-US"/>
            </a:defPPr>
            <a:lvl1pPr algn="ctr">
              <a:spcBef>
                <a:spcPct val="0"/>
              </a:spcBef>
              <a:defRPr sz="3600" b="1">
                <a:solidFill>
                  <a:srgbClr val="006E2E"/>
                </a:solidFill>
                <a:latin typeface="Calibri" panose="020F0502020204030204" pitchFamily="34" charset="0"/>
              </a:defRPr>
            </a:lvl1pPr>
          </a:lstStyle>
          <a:p>
            <a:pPr defTabSz="457177"/>
            <a:endParaRPr lang="en-US" dirty="0">
              <a:solidFill>
                <a:srgbClr val="1B2F7F"/>
              </a:solidFill>
            </a:endParaRPr>
          </a:p>
        </p:txBody>
      </p:sp>
      <p:sp>
        <p:nvSpPr>
          <p:cNvPr id="5" name="Content Placeholder 2"/>
          <p:cNvSpPr txBox="1">
            <a:spLocks/>
          </p:cNvSpPr>
          <p:nvPr/>
        </p:nvSpPr>
        <p:spPr>
          <a:xfrm>
            <a:off x="636622" y="2716280"/>
            <a:ext cx="10972800" cy="3743771"/>
          </a:xfrm>
          <a:prstGeom prst="rect">
            <a:avLst/>
          </a:prstGeom>
        </p:spPr>
        <p:txBody>
          <a:bodyPr vert="horz" lIns="91440" tIns="45721" rIns="91440" bIns="45721" rtlCol="0">
            <a:normAutofit/>
          </a:bodyPr>
          <a:lstStyle>
            <a:lvl1pPr marL="342900" indent="-342900" algn="l" defTabSz="457200" rtl="0" eaLnBrk="1" latinLnBrk="0" hangingPunct="1">
              <a:spcBef>
                <a:spcPct val="20000"/>
              </a:spcBef>
              <a:buFont typeface="Arial"/>
              <a:buChar char="•"/>
              <a:defRPr sz="2800" kern="1200">
                <a:solidFill>
                  <a:srgbClr val="063A73"/>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063A73"/>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063A73"/>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063A73"/>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rgbClr val="063A73"/>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defRPr/>
            </a:pPr>
            <a:endParaRPr lang="en-US" sz="3200" b="1" dirty="0">
              <a:solidFill>
                <a:srgbClr val="342155"/>
              </a:solidFill>
              <a:latin typeface="Calibri" panose="020F0502020204030204" pitchFamily="34" charset="0"/>
            </a:endParaRPr>
          </a:p>
          <a:p>
            <a:pPr marL="0" indent="0" algn="ctr">
              <a:buFont typeface="Arial"/>
              <a:buNone/>
              <a:defRPr/>
            </a:pPr>
            <a:r>
              <a:rPr lang="en-US" sz="4000" b="1" dirty="0">
                <a:solidFill>
                  <a:srgbClr val="1B2F7F"/>
                </a:solidFill>
                <a:latin typeface="Calibri" panose="020F0502020204030204" pitchFamily="34" charset="0"/>
              </a:rPr>
              <a:t>Tell something interesting or important</a:t>
            </a:r>
          </a:p>
          <a:p>
            <a:pPr marL="0" indent="0" algn="ctr">
              <a:buFont typeface="Arial"/>
              <a:buNone/>
              <a:defRPr/>
            </a:pPr>
            <a:r>
              <a:rPr lang="en-US" sz="4000" b="1" dirty="0">
                <a:solidFill>
                  <a:srgbClr val="1B2F7F"/>
                </a:solidFill>
                <a:latin typeface="Calibri" panose="020F0502020204030204" pitchFamily="34" charset="0"/>
              </a:rPr>
              <a:t> that you learned today.</a:t>
            </a:r>
            <a:endParaRPr lang="en-US" sz="4000" dirty="0">
              <a:solidFill>
                <a:srgbClr val="1B2F7F"/>
              </a:solidFill>
              <a:latin typeface="Calibri" panose="020F0502020204030204" pitchFamily="34" charset="0"/>
            </a:endParaRPr>
          </a:p>
        </p:txBody>
      </p:sp>
      <p:pic>
        <p:nvPicPr>
          <p:cNvPr id="18" name="Picture 17"/>
          <p:cNvPicPr/>
          <p:nvPr/>
        </p:nvPicPr>
        <p:blipFill>
          <a:blip r:embed="rId3">
            <a:extLst>
              <a:ext uri="{28A0092B-C50C-407E-A947-70E740481C1C}">
                <a14:useLocalDpi xmlns:a14="http://schemas.microsoft.com/office/drawing/2010/main" val="0"/>
              </a:ext>
            </a:extLst>
          </a:blip>
          <a:stretch>
            <a:fillRect/>
          </a:stretch>
        </p:blipFill>
        <p:spPr>
          <a:xfrm>
            <a:off x="5100700" y="5010493"/>
            <a:ext cx="2127692" cy="1296670"/>
          </a:xfrm>
          <a:prstGeom prst="rect">
            <a:avLst/>
          </a:prstGeom>
        </p:spPr>
      </p:pic>
      <p:sp>
        <p:nvSpPr>
          <p:cNvPr id="6" name="Rounded Rectangle 5"/>
          <p:cNvSpPr/>
          <p:nvPr/>
        </p:nvSpPr>
        <p:spPr>
          <a:xfrm>
            <a:off x="4410977" y="1251475"/>
            <a:ext cx="3263280" cy="1774759"/>
          </a:xfrm>
          <a:prstGeom prst="roundRect">
            <a:avLst>
              <a:gd name="adj" fmla="val 8334"/>
            </a:avLst>
          </a:prstGeom>
          <a:solidFill>
            <a:srgbClr val="8CC738"/>
          </a:solidFill>
          <a:ln>
            <a:solidFill>
              <a:srgbClr val="8CC738"/>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177"/>
            <a:r>
              <a:rPr lang="en-US" sz="3600" b="1" dirty="0">
                <a:solidFill>
                  <a:srgbClr val="1B2F7F"/>
                </a:solidFill>
              </a:rPr>
              <a:t>Create key messages for the day</a:t>
            </a:r>
          </a:p>
        </p:txBody>
      </p:sp>
    </p:spTree>
    <p:extLst>
      <p:ext uri="{BB962C8B-B14F-4D97-AF65-F5344CB8AC3E}">
        <p14:creationId xmlns:p14="http://schemas.microsoft.com/office/powerpoint/2010/main" val="16762647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type="body" sz="quarter" idx="10"/>
          </p:nvPr>
        </p:nvSpPr>
        <p:spPr>
          <a:xfrm>
            <a:off x="648092" y="1761318"/>
            <a:ext cx="9401831" cy="4413250"/>
          </a:xfrm>
          <a:prstGeom prst="rect">
            <a:avLst/>
          </a:prstGeom>
        </p:spPr>
        <p:txBody>
          <a:bodyPr>
            <a:noAutofit/>
          </a:bodyPr>
          <a:lstStyle/>
          <a:p>
            <a:pPr lvl="0">
              <a:buNone/>
            </a:pPr>
            <a:r>
              <a:rPr lang="en-US" sz="3200" b="1" dirty="0">
                <a:solidFill>
                  <a:srgbClr val="767171"/>
                </a:solidFill>
              </a:rPr>
              <a:t>How to take the test:</a:t>
            </a:r>
          </a:p>
          <a:p>
            <a:pPr marL="348838" lvl="1">
              <a:spcBef>
                <a:spcPts val="0"/>
              </a:spcBef>
              <a:buFont typeface="Wingdings" pitchFamily="2" charset="2"/>
              <a:buChar char="§"/>
            </a:pPr>
            <a:r>
              <a:rPr lang="en-US" sz="2800" dirty="0">
                <a:solidFill>
                  <a:srgbClr val="767171"/>
                </a:solidFill>
              </a:rPr>
              <a:t>On a new page in your notebook:</a:t>
            </a:r>
          </a:p>
          <a:p>
            <a:pPr marL="748868" lvl="2">
              <a:spcBef>
                <a:spcPts val="0"/>
              </a:spcBef>
              <a:buFont typeface="Wingdings" pitchFamily="2" charset="2"/>
              <a:buChar char="§"/>
            </a:pPr>
            <a:r>
              <a:rPr lang="en-US" sz="2400" dirty="0">
                <a:solidFill>
                  <a:srgbClr val="767171"/>
                </a:solidFill>
              </a:rPr>
              <a:t>Write your name at the top</a:t>
            </a:r>
          </a:p>
          <a:p>
            <a:pPr marL="748868" lvl="2">
              <a:spcBef>
                <a:spcPts val="0"/>
              </a:spcBef>
              <a:buFont typeface="Wingdings" pitchFamily="2" charset="2"/>
              <a:buChar char="§"/>
            </a:pPr>
            <a:r>
              <a:rPr lang="en-US" sz="2400" dirty="0">
                <a:solidFill>
                  <a:srgbClr val="767171"/>
                </a:solidFill>
              </a:rPr>
              <a:t>Write 1 to 5 in your notebook </a:t>
            </a:r>
            <a:endParaRPr lang="en-US" sz="3200" dirty="0">
              <a:solidFill>
                <a:srgbClr val="767171"/>
              </a:solidFill>
            </a:endParaRPr>
          </a:p>
          <a:p>
            <a:pPr marL="348838" lvl="1">
              <a:buFont typeface="Wingdings" pitchFamily="2" charset="2"/>
              <a:buChar char="§"/>
            </a:pPr>
            <a:r>
              <a:rPr lang="en-US" sz="2800" dirty="0">
                <a:solidFill>
                  <a:srgbClr val="767171"/>
                </a:solidFill>
              </a:rPr>
              <a:t>Some questions are multiple choice.</a:t>
            </a:r>
          </a:p>
          <a:p>
            <a:pPr marL="348838" lvl="1">
              <a:spcBef>
                <a:spcPts val="0"/>
              </a:spcBef>
              <a:buFont typeface="Wingdings" pitchFamily="2" charset="2"/>
              <a:buChar char="§"/>
            </a:pPr>
            <a:r>
              <a:rPr lang="en-US" sz="2800" dirty="0">
                <a:solidFill>
                  <a:srgbClr val="767171"/>
                </a:solidFill>
              </a:rPr>
              <a:t>Some questions are True or False.</a:t>
            </a:r>
          </a:p>
          <a:p>
            <a:pPr marL="348838" lvl="1">
              <a:spcBef>
                <a:spcPts val="0"/>
              </a:spcBef>
              <a:buFont typeface="Wingdings" pitchFamily="2" charset="2"/>
              <a:buChar char="§"/>
            </a:pPr>
            <a:r>
              <a:rPr lang="en-US" sz="2800" dirty="0">
                <a:solidFill>
                  <a:srgbClr val="767171"/>
                </a:solidFill>
              </a:rPr>
              <a:t>Write the correct word, letter or true/false next to each number</a:t>
            </a:r>
          </a:p>
          <a:p>
            <a:pPr marL="348838" lvl="1">
              <a:spcBef>
                <a:spcPts val="0"/>
              </a:spcBef>
              <a:buNone/>
            </a:pPr>
            <a:endParaRPr lang="en-US" sz="1050" dirty="0">
              <a:solidFill>
                <a:srgbClr val="767171"/>
              </a:solidFill>
            </a:endParaRPr>
          </a:p>
          <a:p>
            <a:pPr marL="348838" lvl="1">
              <a:spcBef>
                <a:spcPts val="0"/>
              </a:spcBef>
              <a:buNone/>
            </a:pPr>
            <a:r>
              <a:rPr lang="en-US" sz="2800" dirty="0">
                <a:solidFill>
                  <a:srgbClr val="767171"/>
                </a:solidFill>
              </a:rPr>
              <a:t>It is OK to use your </a:t>
            </a:r>
            <a:r>
              <a:rPr lang="en-US" sz="2800" b="1" dirty="0">
                <a:solidFill>
                  <a:srgbClr val="8CC738"/>
                </a:solidFill>
              </a:rPr>
              <a:t>Sick Child Guide </a:t>
            </a:r>
            <a:r>
              <a:rPr lang="en-US" sz="2800" dirty="0">
                <a:solidFill>
                  <a:srgbClr val="767171"/>
                </a:solidFill>
              </a:rPr>
              <a:t>to find the information.</a:t>
            </a:r>
          </a:p>
          <a:p>
            <a:pPr marL="348838" lvl="1">
              <a:spcBef>
                <a:spcPts val="0"/>
              </a:spcBef>
              <a:buNone/>
            </a:pPr>
            <a:r>
              <a:rPr lang="en-US" sz="2800" dirty="0">
                <a:solidFill>
                  <a:srgbClr val="767171"/>
                </a:solidFill>
              </a:rPr>
              <a:t>You have </a:t>
            </a:r>
            <a:r>
              <a:rPr lang="en-US" sz="2800" u="sng" dirty="0">
                <a:solidFill>
                  <a:srgbClr val="767171"/>
                </a:solidFill>
              </a:rPr>
              <a:t>10 minutes</a:t>
            </a:r>
            <a:r>
              <a:rPr lang="en-US" sz="2800" dirty="0">
                <a:solidFill>
                  <a:srgbClr val="767171"/>
                </a:solidFill>
              </a:rPr>
              <a:t> to answer as many questions as you can</a:t>
            </a:r>
            <a:r>
              <a:rPr lang="en-US" sz="2400" b="1" dirty="0">
                <a:solidFill>
                  <a:srgbClr val="342155"/>
                </a:solidFill>
              </a:rPr>
              <a:t>.</a:t>
            </a:r>
          </a:p>
        </p:txBody>
      </p:sp>
      <p:sp>
        <p:nvSpPr>
          <p:cNvPr id="3" name="Title 2"/>
          <p:cNvSpPr>
            <a:spLocks noGrp="1"/>
          </p:cNvSpPr>
          <p:nvPr>
            <p:ph type="title"/>
          </p:nvPr>
        </p:nvSpPr>
        <p:spPr/>
        <p:txBody>
          <a:bodyPr/>
          <a:lstStyle/>
          <a:p>
            <a:r>
              <a:rPr lang="en-US" dirty="0"/>
              <a:t>Day 5 Quiz</a:t>
            </a:r>
          </a:p>
        </p:txBody>
      </p:sp>
      <p:pic>
        <p:nvPicPr>
          <p:cNvPr id="4" name="Picture 3"/>
          <p:cNvPicPr>
            <a:picLocks noChangeAspect="1"/>
          </p:cNvPicPr>
          <p:nvPr/>
        </p:nvPicPr>
        <p:blipFill>
          <a:blip r:embed="rId3"/>
          <a:stretch>
            <a:fillRect/>
          </a:stretch>
        </p:blipFill>
        <p:spPr>
          <a:xfrm>
            <a:off x="8066735" y="1146546"/>
            <a:ext cx="3289300" cy="2463800"/>
          </a:xfrm>
          <a:prstGeom prst="rect">
            <a:avLst/>
          </a:prstGeom>
        </p:spPr>
      </p:pic>
    </p:spTree>
    <p:extLst>
      <p:ext uri="{BB962C8B-B14F-4D97-AF65-F5344CB8AC3E}">
        <p14:creationId xmlns:p14="http://schemas.microsoft.com/office/powerpoint/2010/main" val="107991149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Day 5 Quiz</a:t>
            </a:r>
          </a:p>
        </p:txBody>
      </p:sp>
      <p:sp>
        <p:nvSpPr>
          <p:cNvPr id="3" name="Text Placeholder 2"/>
          <p:cNvSpPr>
            <a:spLocks noGrp="1"/>
          </p:cNvSpPr>
          <p:nvPr>
            <p:ph type="body" sz="quarter" idx="4294967295"/>
          </p:nvPr>
        </p:nvSpPr>
        <p:spPr>
          <a:xfrm>
            <a:off x="341313" y="1616075"/>
            <a:ext cx="11850687" cy="4132263"/>
          </a:xfrm>
          <a:prstGeom prst="rect">
            <a:avLst/>
          </a:prstGeom>
        </p:spPr>
        <p:txBody>
          <a:bodyPr>
            <a:noAutofit/>
          </a:bodyPr>
          <a:lstStyle/>
          <a:p>
            <a:pPr marL="395288" indent="-395288">
              <a:spcBef>
                <a:spcPts val="0"/>
              </a:spcBef>
              <a:spcAft>
                <a:spcPts val="0"/>
              </a:spcAft>
              <a:buClr>
                <a:schemeClr val="accent1"/>
              </a:buClr>
              <a:buSzPct val="100000"/>
              <a:buFont typeface="+mj-lt"/>
              <a:buAutoNum type="arabicPeriod"/>
            </a:pPr>
            <a:r>
              <a:rPr lang="en-US" sz="2800" b="1" dirty="0">
                <a:solidFill>
                  <a:schemeClr val="bg2">
                    <a:lumMod val="50000"/>
                  </a:schemeClr>
                </a:solidFill>
                <a:latin typeface="Calibri" panose="020F0502020204030204" pitchFamily="34" charset="0"/>
              </a:rPr>
              <a:t>Separate your business money from the household money is good business practice.  True or False</a:t>
            </a:r>
          </a:p>
          <a:p>
            <a:pPr marL="395288" indent="-395288">
              <a:spcBef>
                <a:spcPts val="0"/>
              </a:spcBef>
              <a:buClr>
                <a:schemeClr val="accent1"/>
              </a:buClr>
              <a:buSzPct val="100000"/>
              <a:buFont typeface="+mj-lt"/>
              <a:buAutoNum type="arabicPeriod"/>
            </a:pPr>
            <a:r>
              <a:rPr lang="en-US" sz="2800" b="1" dirty="0">
                <a:solidFill>
                  <a:schemeClr val="bg2">
                    <a:lumMod val="50000"/>
                  </a:schemeClr>
                </a:solidFill>
                <a:latin typeface="Calibri" panose="020F0502020204030204" pitchFamily="34" charset="0"/>
              </a:rPr>
              <a:t>It always pays to push retail prices as high as possible. True or False </a:t>
            </a:r>
          </a:p>
          <a:p>
            <a:pPr marL="395288" indent="-395288">
              <a:spcBef>
                <a:spcPts val="0"/>
              </a:spcBef>
              <a:spcAft>
                <a:spcPts val="0"/>
              </a:spcAft>
              <a:buClr>
                <a:schemeClr val="accent1"/>
              </a:buClr>
              <a:buSzPct val="100000"/>
              <a:buFont typeface="+mj-lt"/>
              <a:buAutoNum type="arabicPeriod"/>
            </a:pPr>
            <a:r>
              <a:rPr lang="en-US" sz="2800" b="1" dirty="0">
                <a:solidFill>
                  <a:schemeClr val="bg2">
                    <a:lumMod val="50000"/>
                  </a:schemeClr>
                </a:solidFill>
                <a:latin typeface="Calibri" panose="020F0502020204030204" pitchFamily="34" charset="0"/>
              </a:rPr>
              <a:t>Which of these is NOT a good business practice?</a:t>
            </a:r>
          </a:p>
          <a:p>
            <a:pPr marL="838350" lvl="1" indent="-514350">
              <a:spcBef>
                <a:spcPts val="0"/>
              </a:spcBef>
              <a:spcAft>
                <a:spcPts val="0"/>
              </a:spcAft>
              <a:buClr>
                <a:srgbClr val="002060"/>
              </a:buClr>
              <a:buFont typeface="+mj-lt"/>
              <a:buAutoNum type="alphaLcPeriod"/>
            </a:pPr>
            <a:r>
              <a:rPr lang="en-GB" sz="3000" b="1" dirty="0">
                <a:solidFill>
                  <a:schemeClr val="bg2">
                    <a:lumMod val="50000"/>
                  </a:schemeClr>
                </a:solidFill>
                <a:latin typeface="Calibri" panose="020F0502020204030204" pitchFamily="34" charset="0"/>
              </a:rPr>
              <a:t>Invest more money in your business</a:t>
            </a:r>
            <a:endParaRPr lang="en-US" sz="3000" b="1" dirty="0">
              <a:solidFill>
                <a:schemeClr val="bg2">
                  <a:lumMod val="50000"/>
                </a:schemeClr>
              </a:solidFill>
              <a:latin typeface="Calibri" panose="020F0502020204030204" pitchFamily="34" charset="0"/>
            </a:endParaRPr>
          </a:p>
          <a:p>
            <a:pPr marL="838350" lvl="1" indent="-514350">
              <a:spcBef>
                <a:spcPts val="0"/>
              </a:spcBef>
              <a:spcAft>
                <a:spcPts val="0"/>
              </a:spcAft>
              <a:buClr>
                <a:srgbClr val="002060"/>
              </a:buClr>
              <a:buFont typeface="+mj-lt"/>
              <a:buAutoNum type="alphaLcPeriod"/>
            </a:pPr>
            <a:r>
              <a:rPr lang="en-GB" sz="3000" b="1" dirty="0">
                <a:solidFill>
                  <a:schemeClr val="bg2">
                    <a:lumMod val="50000"/>
                  </a:schemeClr>
                </a:solidFill>
                <a:latin typeface="Calibri" panose="020F0502020204030204" pitchFamily="34" charset="0"/>
              </a:rPr>
              <a:t>Reduce your costs</a:t>
            </a:r>
            <a:endParaRPr lang="en-US" sz="3000" b="1" dirty="0">
              <a:solidFill>
                <a:schemeClr val="bg2">
                  <a:lumMod val="50000"/>
                </a:schemeClr>
              </a:solidFill>
              <a:latin typeface="Calibri" panose="020F0502020204030204" pitchFamily="34" charset="0"/>
            </a:endParaRPr>
          </a:p>
          <a:p>
            <a:pPr marL="838350" lvl="1" indent="-514350">
              <a:spcBef>
                <a:spcPts val="0"/>
              </a:spcBef>
              <a:spcAft>
                <a:spcPts val="0"/>
              </a:spcAft>
              <a:buClr>
                <a:srgbClr val="002060"/>
              </a:buClr>
              <a:buFont typeface="+mj-lt"/>
              <a:buAutoNum type="alphaLcPeriod"/>
            </a:pPr>
            <a:r>
              <a:rPr lang="en-GB" sz="3000" b="1" dirty="0">
                <a:solidFill>
                  <a:schemeClr val="bg2">
                    <a:lumMod val="50000"/>
                  </a:schemeClr>
                </a:solidFill>
                <a:latin typeface="Calibri" panose="020F0502020204030204" pitchFamily="34" charset="0"/>
              </a:rPr>
              <a:t>Decrease your work time</a:t>
            </a:r>
            <a:endParaRPr lang="en-US" sz="3000"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endParaRPr>
          </a:p>
          <a:p>
            <a:pPr marL="866775" lvl="1" indent="-514350">
              <a:spcBef>
                <a:spcPts val="0"/>
              </a:spcBef>
              <a:spcAft>
                <a:spcPts val="0"/>
              </a:spcAft>
              <a:buClr>
                <a:srgbClr val="002060"/>
              </a:buClr>
              <a:buSzPct val="100000"/>
              <a:buFont typeface="+mj-lt"/>
              <a:buAutoNum type="alphaLcPeriod"/>
            </a:pPr>
            <a:r>
              <a:rPr lang="en-US" sz="2800" b="1" dirty="0">
                <a:solidFill>
                  <a:schemeClr val="bg2">
                    <a:lumMod val="50000"/>
                  </a:schemeClr>
                </a:solidFill>
                <a:latin typeface="Calibri" panose="020F0502020204030204" pitchFamily="34" charset="0"/>
              </a:rPr>
              <a:t>ALL of the above</a:t>
            </a:r>
          </a:p>
          <a:p>
            <a:pPr marL="514350" indent="-514350">
              <a:buClrTx/>
              <a:buFont typeface="+mj-lt"/>
              <a:buAutoNum type="arabicPeriod"/>
            </a:pPr>
            <a:r>
              <a:rPr lang="en-US" sz="2800" b="1" dirty="0">
                <a:solidFill>
                  <a:schemeClr val="bg2">
                    <a:lumMod val="50000"/>
                  </a:schemeClr>
                </a:solidFill>
                <a:latin typeface="Calibri" panose="020F0502020204030204" pitchFamily="34" charset="0"/>
              </a:rPr>
              <a:t>FEFO for stock rotation means __________________.</a:t>
            </a:r>
            <a:endParaRPr lang="en-US" sz="2800" dirty="0">
              <a:solidFill>
                <a:schemeClr val="bg2">
                  <a:lumMod val="50000"/>
                </a:schemeClr>
              </a:solidFill>
              <a:latin typeface="Calibri" panose="020F0502020204030204" pitchFamily="34" charset="0"/>
            </a:endParaRPr>
          </a:p>
          <a:p>
            <a:pPr marL="395288" indent="-395288">
              <a:spcBef>
                <a:spcPts val="0"/>
              </a:spcBef>
              <a:buClr>
                <a:schemeClr val="accent1"/>
              </a:buClr>
              <a:buSzPct val="100000"/>
              <a:buFont typeface="+mj-lt"/>
              <a:buAutoNum type="arabicPeriod"/>
            </a:pPr>
            <a:r>
              <a:rPr lang="en-US" sz="2800" b="1" dirty="0">
                <a:solidFill>
                  <a:schemeClr val="bg2">
                    <a:lumMod val="50000"/>
                  </a:schemeClr>
                </a:solidFill>
                <a:latin typeface="Calibri" panose="020F0502020204030204" pitchFamily="34" charset="0"/>
              </a:rPr>
              <a:t>What should you write at the dispensing envelope?</a:t>
            </a:r>
          </a:p>
        </p:txBody>
      </p:sp>
      <p:sp>
        <p:nvSpPr>
          <p:cNvPr id="5" name="Rounded Rectangle 4"/>
          <p:cNvSpPr/>
          <p:nvPr/>
        </p:nvSpPr>
        <p:spPr>
          <a:xfrm>
            <a:off x="9172136" y="3146473"/>
            <a:ext cx="2690302" cy="2189213"/>
          </a:xfrm>
          <a:prstGeom prst="roundRect">
            <a:avLst>
              <a:gd name="adj" fmla="val 9034"/>
            </a:avLst>
          </a:prstGeom>
          <a:solidFill>
            <a:srgbClr val="8CC738"/>
          </a:solidFill>
          <a:ln>
            <a:solidFill>
              <a:srgbClr val="8CC738"/>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b="1" dirty="0">
                <a:solidFill>
                  <a:srgbClr val="1B2F7F"/>
                </a:solidFill>
              </a:rPr>
              <a:t>Good Luck!</a:t>
            </a:r>
          </a:p>
        </p:txBody>
      </p:sp>
    </p:spTree>
    <p:extLst>
      <p:ext uri="{BB962C8B-B14F-4D97-AF65-F5344CB8AC3E}">
        <p14:creationId xmlns:p14="http://schemas.microsoft.com/office/powerpoint/2010/main" val="331826390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609600" y="1695477"/>
            <a:ext cx="6445729" cy="4525963"/>
          </a:xfrm>
          <a:prstGeom prst="rect">
            <a:avLst/>
          </a:prstGeom>
        </p:spPr>
        <p:txBody>
          <a:bodyPr vert="horz" lIns="91440" tIns="45721" rIns="91440" bIns="45721" rtlCol="0">
            <a:normAutofit/>
          </a:bodyPr>
          <a:lstStyle>
            <a:lvl1pPr marL="342900" indent="-342900" algn="l" defTabSz="457200" rtl="0" eaLnBrk="1" latinLnBrk="0" hangingPunct="1">
              <a:spcBef>
                <a:spcPct val="20000"/>
              </a:spcBef>
              <a:buFont typeface="Arial"/>
              <a:buChar char="•"/>
              <a:defRPr sz="2800" kern="1200">
                <a:solidFill>
                  <a:srgbClr val="063A73"/>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063A73"/>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rgbClr val="063A73"/>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063A73"/>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rgbClr val="063A73"/>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None/>
              <a:defRPr/>
            </a:pPr>
            <a:r>
              <a:rPr lang="en-US" sz="4000" b="1" dirty="0">
                <a:solidFill>
                  <a:srgbClr val="8CC738"/>
                </a:solidFill>
                <a:latin typeface="Calibri" panose="020F0502020204030204" pitchFamily="34" charset="0"/>
              </a:rPr>
              <a:t>How was the day…   </a:t>
            </a:r>
          </a:p>
          <a:p>
            <a:pPr>
              <a:spcBef>
                <a:spcPts val="0"/>
              </a:spcBef>
              <a:buFont typeface="Wingdings" charset="2"/>
              <a:buChar char="§"/>
              <a:defRPr/>
            </a:pPr>
            <a:r>
              <a:rPr lang="en-US" sz="3200" dirty="0">
                <a:solidFill>
                  <a:srgbClr val="767171"/>
                </a:solidFill>
                <a:latin typeface="Calibri" panose="020F0502020204030204" pitchFamily="34" charset="0"/>
              </a:rPr>
              <a:t>Have you been comfortable?</a:t>
            </a:r>
          </a:p>
          <a:p>
            <a:pPr>
              <a:spcBef>
                <a:spcPts val="0"/>
              </a:spcBef>
              <a:buFont typeface="Wingdings" charset="2"/>
              <a:buChar char="§"/>
              <a:defRPr/>
            </a:pPr>
            <a:endParaRPr lang="en-US" sz="3200" dirty="0">
              <a:solidFill>
                <a:srgbClr val="767171"/>
              </a:solidFill>
              <a:latin typeface="Calibri" panose="020F0502020204030204" pitchFamily="34" charset="0"/>
            </a:endParaRPr>
          </a:p>
          <a:p>
            <a:pPr>
              <a:spcBef>
                <a:spcPts val="0"/>
              </a:spcBef>
              <a:buFont typeface="Wingdings" charset="2"/>
              <a:buChar char="§"/>
              <a:defRPr/>
            </a:pPr>
            <a:r>
              <a:rPr lang="en-US" sz="3200" dirty="0">
                <a:solidFill>
                  <a:srgbClr val="767171"/>
                </a:solidFill>
                <a:latin typeface="Calibri" panose="020F0502020204030204" pitchFamily="34" charset="0"/>
              </a:rPr>
              <a:t>What problems or concerns do you have?</a:t>
            </a:r>
          </a:p>
          <a:p>
            <a:pPr>
              <a:spcBef>
                <a:spcPts val="0"/>
              </a:spcBef>
              <a:buFont typeface="Wingdings" charset="2"/>
              <a:buChar char="§"/>
              <a:defRPr/>
            </a:pPr>
            <a:endParaRPr lang="en-US" sz="3200" dirty="0">
              <a:solidFill>
                <a:srgbClr val="767171"/>
              </a:solidFill>
              <a:latin typeface="Calibri" panose="020F0502020204030204" pitchFamily="34" charset="0"/>
            </a:endParaRPr>
          </a:p>
          <a:p>
            <a:pPr>
              <a:spcBef>
                <a:spcPts val="0"/>
              </a:spcBef>
              <a:buFont typeface="Wingdings" charset="2"/>
              <a:buChar char="§"/>
              <a:defRPr/>
            </a:pPr>
            <a:r>
              <a:rPr lang="en-US" sz="3200" dirty="0">
                <a:solidFill>
                  <a:srgbClr val="767171"/>
                </a:solidFill>
                <a:latin typeface="Calibri" panose="020F0502020204030204" pitchFamily="34" charset="0"/>
              </a:rPr>
              <a:t>What comments or suggestions do you have?</a:t>
            </a:r>
          </a:p>
          <a:p>
            <a:pPr>
              <a:defRPr/>
            </a:pPr>
            <a:endParaRPr lang="en-US" dirty="0">
              <a:solidFill>
                <a:srgbClr val="342155"/>
              </a:solidFill>
            </a:endParaRPr>
          </a:p>
        </p:txBody>
      </p:sp>
      <p:sp>
        <p:nvSpPr>
          <p:cNvPr id="2" name="Title 1"/>
          <p:cNvSpPr>
            <a:spLocks noGrp="1"/>
          </p:cNvSpPr>
          <p:nvPr>
            <p:ph type="title"/>
          </p:nvPr>
        </p:nvSpPr>
        <p:spPr/>
        <p:txBody>
          <a:bodyPr/>
          <a:lstStyle/>
          <a:p>
            <a:r>
              <a:rPr lang="en-US" dirty="0"/>
              <a:t>Evaluation of Day 5</a:t>
            </a:r>
          </a:p>
        </p:txBody>
      </p:sp>
      <p:pic>
        <p:nvPicPr>
          <p:cNvPr id="9" name="Picture 8"/>
          <p:cNvPicPr>
            <a:picLocks noChangeAspect="1"/>
          </p:cNvPicPr>
          <p:nvPr/>
        </p:nvPicPr>
        <p:blipFill>
          <a:blip r:embed="rId3"/>
          <a:stretch>
            <a:fillRect/>
          </a:stretch>
        </p:blipFill>
        <p:spPr>
          <a:xfrm>
            <a:off x="7654834" y="3212037"/>
            <a:ext cx="3680728" cy="1198812"/>
          </a:xfrm>
          <a:prstGeom prst="rect">
            <a:avLst/>
          </a:prstGeom>
        </p:spPr>
      </p:pic>
    </p:spTree>
    <p:extLst>
      <p:ext uri="{BB962C8B-B14F-4D97-AF65-F5344CB8AC3E}">
        <p14:creationId xmlns:p14="http://schemas.microsoft.com/office/powerpoint/2010/main" val="319013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Effect transition="in" filter="blinds(horizontal)">
                                      <p:cBhvr>
                                        <p:cTn id="11" dur="500"/>
                                        <p:tgtEl>
                                          <p:spTgt spid="5">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nodeType="clickEffect">
                                  <p:stCondLst>
                                    <p:cond delay="0"/>
                                  </p:stCondLst>
                                  <p:childTnLst>
                                    <p:set>
                                      <p:cBhvr>
                                        <p:cTn id="15" dur="1" fill="hold">
                                          <p:stCondLst>
                                            <p:cond delay="0"/>
                                          </p:stCondLst>
                                        </p:cTn>
                                        <p:tgtEl>
                                          <p:spTgt spid="5">
                                            <p:txEl>
                                              <p:pRg st="5" end="5"/>
                                            </p:txEl>
                                          </p:spTgt>
                                        </p:tgtEl>
                                        <p:attrNameLst>
                                          <p:attrName>style.visibility</p:attrName>
                                        </p:attrNameLst>
                                      </p:cBhvr>
                                      <p:to>
                                        <p:strVal val="visible"/>
                                      </p:to>
                                    </p:set>
                                    <p:animEffect transition="in" filter="box(in)">
                                      <p:cBhvr>
                                        <p:cTn id="1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79449" y="1824038"/>
            <a:ext cx="10466772" cy="4413250"/>
          </a:xfrm>
        </p:spPr>
        <p:txBody>
          <a:bodyPr/>
          <a:lstStyle/>
          <a:p>
            <a:pPr marL="0" indent="0" algn="ctr">
              <a:buNone/>
            </a:pPr>
            <a:r>
              <a:rPr lang="en-US" sz="3200" b="1" dirty="0"/>
              <a:t>Tomorrow morning we will meet here at the training venue. </a:t>
            </a:r>
          </a:p>
          <a:p>
            <a:pPr marL="0" indent="0" algn="ctr">
              <a:buNone/>
            </a:pPr>
            <a:endParaRPr lang="en-US" sz="3200" b="1" dirty="0"/>
          </a:p>
          <a:p>
            <a:pPr marL="0" indent="0" algn="ctr">
              <a:buNone/>
            </a:pPr>
            <a:r>
              <a:rPr lang="en-US" sz="3200" b="1" dirty="0"/>
              <a:t>After an introduction session we will all </a:t>
            </a:r>
            <a:r>
              <a:rPr lang="en-US" sz="3200" b="1" u="sng" dirty="0"/>
              <a:t>go together</a:t>
            </a:r>
            <a:r>
              <a:rPr lang="en-US" sz="3200" b="1" dirty="0"/>
              <a:t> to the health facility to have </a:t>
            </a:r>
            <a:r>
              <a:rPr lang="en-US" sz="3200" b="1" u="sng" dirty="0"/>
              <a:t>our first practice session</a:t>
            </a:r>
            <a:r>
              <a:rPr lang="en-US" sz="3200" b="1" dirty="0"/>
              <a:t>. </a:t>
            </a:r>
          </a:p>
          <a:p>
            <a:pPr marL="0" indent="0" algn="ctr">
              <a:buNone/>
            </a:pPr>
            <a:endParaRPr lang="en-US" sz="3200" b="1" dirty="0"/>
          </a:p>
          <a:p>
            <a:pPr marL="0" indent="0" algn="ctr">
              <a:buNone/>
            </a:pPr>
            <a:r>
              <a:rPr lang="en-US" sz="3200" b="1" dirty="0"/>
              <a:t>It is therefore VERY important that everyone is </a:t>
            </a:r>
            <a:r>
              <a:rPr lang="en-US" sz="3200" b="1" u="sng" dirty="0"/>
              <a:t>on time</a:t>
            </a:r>
            <a:r>
              <a:rPr lang="en-US" sz="3200" b="1" dirty="0"/>
              <a:t>!</a:t>
            </a:r>
          </a:p>
        </p:txBody>
      </p:sp>
      <p:sp>
        <p:nvSpPr>
          <p:cNvPr id="3" name="Title 2"/>
          <p:cNvSpPr>
            <a:spLocks noGrp="1"/>
          </p:cNvSpPr>
          <p:nvPr>
            <p:ph type="title"/>
          </p:nvPr>
        </p:nvSpPr>
        <p:spPr/>
        <p:txBody>
          <a:bodyPr/>
          <a:lstStyle/>
          <a:p>
            <a:r>
              <a:rPr lang="en-US" dirty="0"/>
              <a:t>Tomorrow!</a:t>
            </a:r>
          </a:p>
        </p:txBody>
      </p:sp>
    </p:spTree>
    <p:extLst>
      <p:ext uri="{BB962C8B-B14F-4D97-AF65-F5344CB8AC3E}">
        <p14:creationId xmlns:p14="http://schemas.microsoft.com/office/powerpoint/2010/main" val="318914098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Callout 4"/>
          <p:cNvSpPr/>
          <p:nvPr/>
        </p:nvSpPr>
        <p:spPr>
          <a:xfrm>
            <a:off x="4046436" y="1514135"/>
            <a:ext cx="6854101" cy="2983998"/>
          </a:xfrm>
          <a:prstGeom prst="cloudCallout">
            <a:avLst>
              <a:gd name="adj1" fmla="val -42871"/>
              <a:gd name="adj2" fmla="val 59121"/>
            </a:avLst>
          </a:prstGeom>
          <a:solidFill>
            <a:srgbClr val="8AC836"/>
          </a:solidFill>
          <a:ln w="50800" cap="flat" cmpd="sng" algn="ctr">
            <a:solidFill>
              <a:srgbClr val="8AC836"/>
            </a:solidFill>
            <a:prstDash val="solid"/>
          </a:ln>
          <a:effectLst/>
        </p:spPr>
        <p:txBody>
          <a:bodyPr anchor="ctr"/>
          <a:lstStyle/>
          <a:p>
            <a:pPr defTabSz="457200">
              <a:defRPr/>
            </a:pPr>
            <a:endParaRPr lang="en-US" sz="2000" kern="0" dirty="0">
              <a:solidFill>
                <a:srgbClr val="006E2E"/>
              </a:solidFill>
            </a:endParaRPr>
          </a:p>
        </p:txBody>
      </p:sp>
      <p:sp>
        <p:nvSpPr>
          <p:cNvPr id="6" name="Oval 2"/>
          <p:cNvSpPr txBox="1">
            <a:spLocks noChangeArrowheads="1"/>
          </p:cNvSpPr>
          <p:nvPr/>
        </p:nvSpPr>
        <p:spPr bwMode="auto">
          <a:xfrm>
            <a:off x="4723657" y="1733104"/>
            <a:ext cx="5515439" cy="2916581"/>
          </a:xfrm>
          <a:prstGeom prst="ellipse">
            <a:avLst/>
          </a:prstGeom>
          <a:noFill/>
          <a:ln w="9525">
            <a:noFill/>
            <a:round/>
            <a:headEnd/>
            <a:tailEnd/>
          </a:ln>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chemeClr val="tx2"/>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2"/>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2"/>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2"/>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buFont typeface="Arial"/>
              <a:buNone/>
              <a:defRPr/>
            </a:pPr>
            <a:r>
              <a:rPr lang="en-US" sz="5400" b="1" dirty="0">
                <a:ln>
                  <a:solidFill>
                    <a:srgbClr val="179BDF">
                      <a:shade val="50000"/>
                    </a:srgbClr>
                  </a:solidFill>
                </a:ln>
                <a:solidFill>
                  <a:srgbClr val="1B2F7F"/>
                </a:solidFill>
              </a:rPr>
              <a:t>YOU </a:t>
            </a:r>
            <a:r>
              <a:rPr lang="en-US" sz="5400" b="1" u="sng" dirty="0">
                <a:ln>
                  <a:solidFill>
                    <a:srgbClr val="179BDF">
                      <a:shade val="50000"/>
                    </a:srgbClr>
                  </a:solidFill>
                </a:ln>
                <a:solidFill>
                  <a:srgbClr val="1B2F7F"/>
                </a:solidFill>
              </a:rPr>
              <a:t>CAN</a:t>
            </a:r>
          </a:p>
          <a:p>
            <a:pPr algn="ctr">
              <a:buFont typeface="Arial"/>
              <a:buNone/>
              <a:defRPr/>
            </a:pPr>
            <a:r>
              <a:rPr lang="en-US" sz="5400" b="1" dirty="0">
                <a:ln>
                  <a:solidFill>
                    <a:srgbClr val="179BDF">
                      <a:shade val="50000"/>
                    </a:srgbClr>
                  </a:solidFill>
                </a:ln>
                <a:solidFill>
                  <a:srgbClr val="1B2F7F"/>
                </a:solidFill>
              </a:rPr>
              <a:t>do this!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7294" y="4649684"/>
            <a:ext cx="1967585" cy="1719542"/>
          </a:xfrm>
          <a:prstGeom prst="rect">
            <a:avLst/>
          </a:prstGeom>
        </p:spPr>
      </p:pic>
    </p:spTree>
    <p:extLst>
      <p:ext uri="{BB962C8B-B14F-4D97-AF65-F5344CB8AC3E}">
        <p14:creationId xmlns:p14="http://schemas.microsoft.com/office/powerpoint/2010/main" val="292386695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741777" y="1701169"/>
            <a:ext cx="6553200" cy="982663"/>
          </a:xfrm>
          <a:prstGeom prst="rect">
            <a:avLst/>
          </a:prstGeom>
        </p:spPr>
        <p:txBody>
          <a:bodyPr>
            <a:normAutofit/>
          </a:bodyPr>
          <a:lstStyle/>
          <a:p>
            <a:r>
              <a:rPr lang="en-US" sz="6000" b="1" dirty="0">
                <a:solidFill>
                  <a:srgbClr val="1B2F7F"/>
                </a:solidFill>
                <a:latin typeface="Calibri" panose="020F0502020204030204" pitchFamily="34" charset="0"/>
              </a:rPr>
              <a:t>See you tomorrow!</a:t>
            </a:r>
          </a:p>
        </p:txBody>
      </p:sp>
      <p:sp>
        <p:nvSpPr>
          <p:cNvPr id="18" name="Pentagon 17"/>
          <p:cNvSpPr/>
          <p:nvPr/>
        </p:nvSpPr>
        <p:spPr>
          <a:xfrm>
            <a:off x="9272064" y="3874308"/>
            <a:ext cx="1314453" cy="768332"/>
          </a:xfrm>
          <a:prstGeom prst="homePlate">
            <a:avLst>
              <a:gd name="adj" fmla="val 33674"/>
            </a:avLst>
          </a:prstGeom>
          <a:solidFill>
            <a:schemeClr val="bg1"/>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00000"/>
                </a:solidFill>
              </a:rPr>
              <a:t>1 month mentoring</a:t>
            </a:r>
          </a:p>
        </p:txBody>
      </p:sp>
      <p:sp>
        <p:nvSpPr>
          <p:cNvPr id="19" name="Rounded Rectangle 18"/>
          <p:cNvSpPr/>
          <p:nvPr/>
        </p:nvSpPr>
        <p:spPr>
          <a:xfrm>
            <a:off x="832660" y="3590443"/>
            <a:ext cx="1173641" cy="1272205"/>
          </a:xfrm>
          <a:prstGeom prst="roundRect">
            <a:avLst>
              <a:gd name="adj" fmla="val 5574"/>
            </a:avLst>
          </a:prstGeom>
          <a:solidFill>
            <a:schemeClr val="accent6">
              <a:lumMod val="40000"/>
              <a:lumOff val="6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1 </a:t>
            </a:r>
            <a:r>
              <a:rPr lang="en-US" sz="1400" dirty="0">
                <a:solidFill>
                  <a:srgbClr val="000000"/>
                </a:solidFill>
              </a:rPr>
              <a:t>Training</a:t>
            </a:r>
          </a:p>
        </p:txBody>
      </p:sp>
      <p:sp>
        <p:nvSpPr>
          <p:cNvPr id="20" name="Pentagon 19"/>
          <p:cNvSpPr/>
          <p:nvPr/>
        </p:nvSpPr>
        <p:spPr>
          <a:xfrm>
            <a:off x="4444853" y="3829987"/>
            <a:ext cx="1314453" cy="768332"/>
          </a:xfrm>
          <a:prstGeom prst="homePlate">
            <a:avLst>
              <a:gd name="adj" fmla="val 33674"/>
            </a:avLst>
          </a:prstGeom>
          <a:solidFill>
            <a:schemeClr val="bg1"/>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00000"/>
                </a:solidFill>
              </a:rPr>
              <a:t>1 month mentoring</a:t>
            </a:r>
          </a:p>
        </p:txBody>
      </p:sp>
      <p:sp>
        <p:nvSpPr>
          <p:cNvPr id="21" name="Rounded Rectangle 20"/>
          <p:cNvSpPr/>
          <p:nvPr/>
        </p:nvSpPr>
        <p:spPr>
          <a:xfrm>
            <a:off x="3263888" y="3592975"/>
            <a:ext cx="1183809" cy="1272205"/>
          </a:xfrm>
          <a:prstGeom prst="roundRect">
            <a:avLst>
              <a:gd name="adj" fmla="val 5574"/>
            </a:avLst>
          </a:prstGeom>
          <a:solidFill>
            <a:schemeClr val="accent6">
              <a:lumMod val="40000"/>
              <a:lumOff val="6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3 </a:t>
            </a:r>
            <a:r>
              <a:rPr lang="en-US" sz="1400" dirty="0">
                <a:solidFill>
                  <a:srgbClr val="000000"/>
                </a:solidFill>
              </a:rPr>
              <a:t>Training</a:t>
            </a:r>
          </a:p>
        </p:txBody>
      </p:sp>
      <p:sp>
        <p:nvSpPr>
          <p:cNvPr id="22" name="Rounded Rectangle 21"/>
          <p:cNvSpPr/>
          <p:nvPr/>
        </p:nvSpPr>
        <p:spPr>
          <a:xfrm>
            <a:off x="6846606" y="3602861"/>
            <a:ext cx="1194217" cy="1272205"/>
          </a:xfrm>
          <a:prstGeom prst="roundRect">
            <a:avLst>
              <a:gd name="adj" fmla="val 5574"/>
            </a:avLst>
          </a:prstGeom>
          <a:solidFill>
            <a:srgbClr val="8CC738"/>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5 </a:t>
            </a:r>
            <a:r>
              <a:rPr lang="en-US" sz="1400" dirty="0">
                <a:solidFill>
                  <a:srgbClr val="000000"/>
                </a:solidFill>
              </a:rPr>
              <a:t>Training</a:t>
            </a:r>
          </a:p>
        </p:txBody>
      </p:sp>
      <p:pic>
        <p:nvPicPr>
          <p:cNvPr id="23" name="Picture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67632" y="3662460"/>
            <a:ext cx="967170" cy="1240820"/>
          </a:xfrm>
          <a:prstGeom prst="rect">
            <a:avLst/>
          </a:prstGeom>
        </p:spPr>
      </p:pic>
      <p:sp>
        <p:nvSpPr>
          <p:cNvPr id="24" name="Rounded Rectangle 23"/>
          <p:cNvSpPr/>
          <p:nvPr/>
        </p:nvSpPr>
        <p:spPr>
          <a:xfrm>
            <a:off x="849216" y="3248954"/>
            <a:ext cx="3605815" cy="323156"/>
          </a:xfrm>
          <a:prstGeom prst="roundRect">
            <a:avLst>
              <a:gd name="adj" fmla="val 5574"/>
            </a:avLst>
          </a:prstGeom>
          <a:solidFill>
            <a:schemeClr val="accent6">
              <a:lumMod val="5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white"/>
                </a:solidFill>
              </a:rPr>
              <a:t>Module 1</a:t>
            </a:r>
          </a:p>
        </p:txBody>
      </p:sp>
      <p:sp>
        <p:nvSpPr>
          <p:cNvPr id="25" name="Rounded Rectangle 24"/>
          <p:cNvSpPr/>
          <p:nvPr/>
        </p:nvSpPr>
        <p:spPr>
          <a:xfrm>
            <a:off x="5617435" y="3274355"/>
            <a:ext cx="3647516" cy="311265"/>
          </a:xfrm>
          <a:prstGeom prst="roundRect">
            <a:avLst>
              <a:gd name="adj" fmla="val 5574"/>
            </a:avLst>
          </a:prstGeom>
          <a:solidFill>
            <a:schemeClr val="accent6">
              <a:lumMod val="5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prstClr val="white"/>
                </a:solidFill>
              </a:rPr>
              <a:t>Module 2</a:t>
            </a:r>
          </a:p>
        </p:txBody>
      </p:sp>
      <p:sp>
        <p:nvSpPr>
          <p:cNvPr id="26" name="Rounded Rectangle 25"/>
          <p:cNvSpPr/>
          <p:nvPr/>
        </p:nvSpPr>
        <p:spPr>
          <a:xfrm>
            <a:off x="2053366" y="3587621"/>
            <a:ext cx="1158589" cy="1272205"/>
          </a:xfrm>
          <a:prstGeom prst="roundRect">
            <a:avLst>
              <a:gd name="adj" fmla="val 5574"/>
            </a:avLst>
          </a:prstGeom>
          <a:solidFill>
            <a:schemeClr val="accent6">
              <a:lumMod val="40000"/>
              <a:lumOff val="6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2 </a:t>
            </a:r>
            <a:r>
              <a:rPr lang="en-US" sz="1400" dirty="0">
                <a:solidFill>
                  <a:srgbClr val="000000"/>
                </a:solidFill>
              </a:rPr>
              <a:t>Training</a:t>
            </a:r>
          </a:p>
        </p:txBody>
      </p:sp>
      <p:sp>
        <p:nvSpPr>
          <p:cNvPr id="42" name="Rounded Rectangle 41"/>
          <p:cNvSpPr/>
          <p:nvPr/>
        </p:nvSpPr>
        <p:spPr>
          <a:xfrm>
            <a:off x="5618012" y="3603663"/>
            <a:ext cx="1183809" cy="1272205"/>
          </a:xfrm>
          <a:prstGeom prst="roundRect">
            <a:avLst>
              <a:gd name="adj" fmla="val 5574"/>
            </a:avLst>
          </a:prstGeom>
          <a:solidFill>
            <a:srgbClr val="8CC738"/>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4 </a:t>
            </a:r>
            <a:r>
              <a:rPr lang="en-US" sz="1400" dirty="0">
                <a:solidFill>
                  <a:srgbClr val="000000"/>
                </a:solidFill>
              </a:rPr>
              <a:t>Training</a:t>
            </a:r>
          </a:p>
        </p:txBody>
      </p:sp>
      <p:sp>
        <p:nvSpPr>
          <p:cNvPr id="43" name="Rounded Rectangle 42"/>
          <p:cNvSpPr/>
          <p:nvPr/>
        </p:nvSpPr>
        <p:spPr>
          <a:xfrm>
            <a:off x="8084620" y="3595100"/>
            <a:ext cx="1194217" cy="1272205"/>
          </a:xfrm>
          <a:prstGeom prst="roundRect">
            <a:avLst>
              <a:gd name="adj" fmla="val 5574"/>
            </a:avLst>
          </a:prstGeom>
          <a:solidFill>
            <a:srgbClr val="8CC738"/>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000000"/>
                </a:solidFill>
              </a:rPr>
              <a:t>Day 6 </a:t>
            </a:r>
            <a:r>
              <a:rPr lang="en-US" sz="1400" dirty="0">
                <a:solidFill>
                  <a:srgbClr val="000000"/>
                </a:solidFill>
              </a:rPr>
              <a:t>Training</a:t>
            </a:r>
          </a:p>
        </p:txBody>
      </p:sp>
      <p:sp>
        <p:nvSpPr>
          <p:cNvPr id="44" name="Oval Callout 43"/>
          <p:cNvSpPr/>
          <p:nvPr/>
        </p:nvSpPr>
        <p:spPr>
          <a:xfrm>
            <a:off x="7039678" y="5079995"/>
            <a:ext cx="1719088" cy="1058337"/>
          </a:xfrm>
          <a:prstGeom prst="wedgeEllipseCallout">
            <a:avLst>
              <a:gd name="adj1" fmla="val 12244"/>
              <a:gd name="adj2" fmla="val -100167"/>
            </a:avLst>
          </a:prstGeom>
          <a:solidFill>
            <a:srgbClr val="FF0000"/>
          </a:solidFill>
          <a:ln>
            <a:solidFill>
              <a:schemeClr val="bg2">
                <a:lumMod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bg1"/>
                </a:solidFill>
              </a:rPr>
              <a:t>We are here!</a:t>
            </a:r>
          </a:p>
        </p:txBody>
      </p:sp>
    </p:spTree>
    <p:extLst>
      <p:ext uri="{BB962C8B-B14F-4D97-AF65-F5344CB8AC3E}">
        <p14:creationId xmlns:p14="http://schemas.microsoft.com/office/powerpoint/2010/main" val="887093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admin\AppData\Local\Temp\Temporary Internet Files\Content.IE5\0DSWUH7T\MCj0334032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47061" y="2400961"/>
            <a:ext cx="1875367" cy="181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270221" y="1837042"/>
            <a:ext cx="11035323" cy="3323987"/>
          </a:xfrm>
          <a:prstGeom prst="rect">
            <a:avLst/>
          </a:prstGeom>
          <a:noFill/>
        </p:spPr>
        <p:txBody>
          <a:bodyPr wrap="square" rtlCol="0">
            <a:spAutoFit/>
          </a:bodyPr>
          <a:lstStyle/>
          <a:p>
            <a:pPr lvl="1"/>
            <a:r>
              <a:rPr lang="en-GB" altLang="en-US" sz="3000" b="1" dirty="0">
                <a:solidFill>
                  <a:srgbClr val="1B2F7F"/>
                </a:solidFill>
                <a:latin typeface="Calibri" panose="020F0502020204030204" pitchFamily="34" charset="0"/>
              </a:rPr>
              <a:t>Topics we are going to cover:</a:t>
            </a:r>
          </a:p>
          <a:p>
            <a:pPr lvl="1"/>
            <a:endParaRPr lang="en-GB" altLang="en-US" sz="3000" b="1" dirty="0">
              <a:solidFill>
                <a:srgbClr val="1B2F7F"/>
              </a:solidFill>
              <a:latin typeface="Calibri" panose="020F0502020204030204" pitchFamily="34" charset="0"/>
            </a:endParaRPr>
          </a:p>
          <a:p>
            <a:pPr marL="914400" lvl="1" indent="-457200">
              <a:buFont typeface="Wingdings" charset="2"/>
              <a:buChar char="§"/>
            </a:pPr>
            <a:r>
              <a:rPr lang="en-GB" altLang="en-US" sz="3000" b="1" dirty="0">
                <a:solidFill>
                  <a:srgbClr val="767171"/>
                </a:solidFill>
                <a:latin typeface="Calibri" panose="020F0502020204030204" pitchFamily="34" charset="0"/>
              </a:rPr>
              <a:t>The dispensing process and procedure</a:t>
            </a:r>
          </a:p>
          <a:p>
            <a:pPr marL="914400" lvl="1" indent="-457200">
              <a:buFont typeface="Wingdings" charset="2"/>
              <a:buChar char="§"/>
            </a:pPr>
            <a:r>
              <a:rPr lang="en-GB" altLang="en-US" sz="3000" b="1" dirty="0">
                <a:solidFill>
                  <a:srgbClr val="767171"/>
                </a:solidFill>
                <a:latin typeface="Calibri" panose="020F0502020204030204" pitchFamily="34" charset="0"/>
              </a:rPr>
              <a:t> Drug seller - patient communication</a:t>
            </a:r>
          </a:p>
          <a:p>
            <a:pPr marL="914400" lvl="1" indent="-457200">
              <a:buFont typeface="Wingdings" charset="2"/>
              <a:buChar char="§"/>
            </a:pPr>
            <a:r>
              <a:rPr lang="en-GB" altLang="en-US" sz="3000" b="1" dirty="0">
                <a:solidFill>
                  <a:srgbClr val="767171"/>
                </a:solidFill>
                <a:latin typeface="Calibri" panose="020F0502020204030204" pitchFamily="34" charset="0"/>
              </a:rPr>
              <a:t> Patient counselling</a:t>
            </a:r>
          </a:p>
          <a:p>
            <a:pPr marL="914400" lvl="1" indent="-457200">
              <a:buFont typeface="Wingdings" charset="2"/>
              <a:buChar char="§"/>
            </a:pPr>
            <a:r>
              <a:rPr lang="en-GB" altLang="en-US" sz="3000" b="1" dirty="0">
                <a:solidFill>
                  <a:srgbClr val="767171"/>
                </a:solidFill>
                <a:latin typeface="Calibri" panose="020F0502020204030204" pitchFamily="34" charset="0"/>
              </a:rPr>
              <a:t> Patient record keeping and documentation</a:t>
            </a:r>
          </a:p>
          <a:p>
            <a:pPr marL="914400" lvl="1" indent="-457200">
              <a:buFont typeface="Wingdings" charset="2"/>
              <a:buChar char="§"/>
            </a:pPr>
            <a:r>
              <a:rPr lang="en-GB" altLang="en-US" sz="3000" b="1" dirty="0">
                <a:solidFill>
                  <a:srgbClr val="767171"/>
                </a:solidFill>
                <a:latin typeface="Calibri" panose="020F0502020204030204" pitchFamily="34" charset="0"/>
              </a:rPr>
              <a:t> Prescription interpretation</a:t>
            </a:r>
          </a:p>
        </p:txBody>
      </p:sp>
      <p:sp>
        <p:nvSpPr>
          <p:cNvPr id="4" name="Title 3"/>
          <p:cNvSpPr>
            <a:spLocks noGrp="1"/>
          </p:cNvSpPr>
          <p:nvPr>
            <p:ph type="title"/>
          </p:nvPr>
        </p:nvSpPr>
        <p:spPr/>
        <p:txBody>
          <a:bodyPr/>
          <a:lstStyle/>
          <a:p>
            <a:r>
              <a:rPr lang="en-US" dirty="0"/>
              <a:t>Good dispensing practices</a:t>
            </a:r>
          </a:p>
        </p:txBody>
      </p:sp>
    </p:spTree>
    <p:extLst>
      <p:ext uri="{BB962C8B-B14F-4D97-AF65-F5344CB8AC3E}">
        <p14:creationId xmlns:p14="http://schemas.microsoft.com/office/powerpoint/2010/main" val="3084500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2505</TotalTime>
  <Words>10197</Words>
  <Application>Microsoft Office PowerPoint</Application>
  <PresentationFormat>Widescreen</PresentationFormat>
  <Paragraphs>1458</Paragraphs>
  <Slides>88</Slides>
  <Notes>76</Notes>
  <HiddenSlides>0</HiddenSlides>
  <MMClips>0</MMClips>
  <ScaleCrop>false</ScaleCrop>
  <HeadingPairs>
    <vt:vector size="8" baseType="variant">
      <vt:variant>
        <vt:lpstr>Fonts Used</vt:lpstr>
      </vt:variant>
      <vt:variant>
        <vt:i4>7</vt:i4>
      </vt:variant>
      <vt:variant>
        <vt:lpstr>Theme</vt:lpstr>
      </vt:variant>
      <vt:variant>
        <vt:i4>8</vt:i4>
      </vt:variant>
      <vt:variant>
        <vt:lpstr>Embedded OLE Servers</vt:lpstr>
      </vt:variant>
      <vt:variant>
        <vt:i4>1</vt:i4>
      </vt:variant>
      <vt:variant>
        <vt:lpstr>Slide Titles</vt:lpstr>
      </vt:variant>
      <vt:variant>
        <vt:i4>88</vt:i4>
      </vt:variant>
    </vt:vector>
  </HeadingPairs>
  <TitlesOfParts>
    <vt:vector size="104" baseType="lpstr">
      <vt:lpstr>Arial</vt:lpstr>
      <vt:lpstr>Calibri</vt:lpstr>
      <vt:lpstr>Calibri Light</vt:lpstr>
      <vt:lpstr>Calibri-Bold</vt:lpstr>
      <vt:lpstr>Gill Sans MT</vt:lpstr>
      <vt:lpstr>Wingdings</vt:lpstr>
      <vt:lpstr>Wingdings 2</vt:lpstr>
      <vt:lpstr>Title Slide</vt:lpstr>
      <vt:lpstr>1_Custom Design</vt:lpstr>
      <vt:lpstr>3_Custom Design</vt:lpstr>
      <vt:lpstr>2_Custom Design</vt:lpstr>
      <vt:lpstr>4_Custom Design</vt:lpstr>
      <vt:lpstr>5_Custom Design</vt:lpstr>
      <vt:lpstr>6_Custom Design</vt:lpstr>
      <vt:lpstr>7_Custom Design</vt:lpstr>
      <vt:lpstr>think-cell Slide</vt:lpstr>
      <vt:lpstr> Module 2 Day 5</vt:lpstr>
      <vt:lpstr>Session 1: Review Day 4</vt:lpstr>
      <vt:lpstr>Training agenda review</vt:lpstr>
      <vt:lpstr>Day 3 review:  Question 1</vt:lpstr>
      <vt:lpstr>Day 3 review:  Question 2</vt:lpstr>
      <vt:lpstr>Day 3 Review:  Question 3</vt:lpstr>
      <vt:lpstr>Day 3 review:  Question 4</vt:lpstr>
      <vt:lpstr>Session 2.  Good dispensing practices</vt:lpstr>
      <vt:lpstr>Good dispensing practices</vt:lpstr>
      <vt:lpstr>Good dispensing practices</vt:lpstr>
      <vt:lpstr>Good dispensing practices</vt:lpstr>
      <vt:lpstr>Good dispensing practices</vt:lpstr>
      <vt:lpstr>Good dispensing practices</vt:lpstr>
      <vt:lpstr>Packaging and labelling of medicine</vt:lpstr>
      <vt:lpstr>Packaging and labelling of medicine</vt:lpstr>
      <vt:lpstr>Packaging  and labelling of medicine</vt:lpstr>
      <vt:lpstr>Good dispensing practices</vt:lpstr>
      <vt:lpstr>Useful drug information for patients </vt:lpstr>
      <vt:lpstr>Good dispensing practices</vt:lpstr>
      <vt:lpstr>Session 3.  Pharmacovigilance </vt:lpstr>
      <vt:lpstr>What is pharmaco-vigilance?</vt:lpstr>
      <vt:lpstr>What should be reported?</vt:lpstr>
      <vt:lpstr>How to manage an adverse drug reaction</vt:lpstr>
      <vt:lpstr> </vt:lpstr>
      <vt:lpstr>Session 4.  Inventory management practices</vt:lpstr>
      <vt:lpstr>Medicines management</vt:lpstr>
      <vt:lpstr>Good inventory management</vt:lpstr>
      <vt:lpstr>Estimating quantity of medicine required </vt:lpstr>
      <vt:lpstr>Estimating quantity of medicines for procurement</vt:lpstr>
      <vt:lpstr>Good inventory management practices</vt:lpstr>
      <vt:lpstr>Good inventory management practices</vt:lpstr>
      <vt:lpstr>Good or bad storing conditions?</vt:lpstr>
      <vt:lpstr>Good or bad storing conditions?</vt:lpstr>
      <vt:lpstr>Good storage practices</vt:lpstr>
      <vt:lpstr>Good storage practices</vt:lpstr>
      <vt:lpstr>Good storage practices</vt:lpstr>
      <vt:lpstr>Good storage practices</vt:lpstr>
      <vt:lpstr> Arranging medicines </vt:lpstr>
      <vt:lpstr>Good storage practices</vt:lpstr>
      <vt:lpstr>Good storage practices</vt:lpstr>
      <vt:lpstr>Good storage practices</vt:lpstr>
      <vt:lpstr>Good storage practices</vt:lpstr>
      <vt:lpstr>Pricing</vt:lpstr>
      <vt:lpstr>Session 5. Ways to increase your earnings</vt:lpstr>
      <vt:lpstr>A. Manage your business money </vt:lpstr>
      <vt:lpstr>A.1. Inventory leakage – Milly’s story</vt:lpstr>
      <vt:lpstr>A.2. Stock outs – Luana’s business story</vt:lpstr>
      <vt:lpstr>A.3. Over-stock – business question</vt:lpstr>
      <vt:lpstr>A.4. Credit - Jimmy’s business story</vt:lpstr>
      <vt:lpstr>A.4. Credit - Jimmy’s business story</vt:lpstr>
      <vt:lpstr>Summary - 4 ways business money is lost</vt:lpstr>
      <vt:lpstr>PowerPoint Presentation</vt:lpstr>
      <vt:lpstr>B. Invest money in your business</vt:lpstr>
      <vt:lpstr>Maintain your business money</vt:lpstr>
      <vt:lpstr>5 sources of money for your business</vt:lpstr>
      <vt:lpstr>C. Reduce your costs</vt:lpstr>
      <vt:lpstr>D. Increase your work time </vt:lpstr>
      <vt:lpstr>Commit to one business practice</vt:lpstr>
      <vt:lpstr>PowerPoint Presentation</vt:lpstr>
      <vt:lpstr>Session 6. Business math</vt:lpstr>
      <vt:lpstr>Recommended Retail Price – learn through stories </vt:lpstr>
      <vt:lpstr>Recommended Retail Price – learn through stories </vt:lpstr>
      <vt:lpstr>Recommended Retail Price – let’s discuss</vt:lpstr>
      <vt:lpstr>What is the value for them? </vt:lpstr>
      <vt:lpstr>PowerPoint Presentation</vt:lpstr>
      <vt:lpstr>Calculating Profit</vt:lpstr>
      <vt:lpstr>Calculating profit </vt:lpstr>
      <vt:lpstr>Maximize profit</vt:lpstr>
      <vt:lpstr>PowerPoint Presentation</vt:lpstr>
      <vt:lpstr>Session 7. Communicating with customers</vt:lpstr>
      <vt:lpstr>Communication skills for patient assessment</vt:lpstr>
      <vt:lpstr>How to begin a patient interview</vt:lpstr>
      <vt:lpstr>Review Sick Child Guide steps</vt:lpstr>
      <vt:lpstr>Role play</vt:lpstr>
      <vt:lpstr>Role play – analysis</vt:lpstr>
      <vt:lpstr>Advise the caregiver on how to treat at home</vt:lpstr>
      <vt:lpstr>What makes a good checking question?</vt:lpstr>
      <vt:lpstr>Checking for understanding</vt:lpstr>
      <vt:lpstr>Role play analysis - questions</vt:lpstr>
      <vt:lpstr>.</vt:lpstr>
      <vt:lpstr>Session 8. End of the day activities </vt:lpstr>
      <vt:lpstr>PowerPoint Presentation</vt:lpstr>
      <vt:lpstr>Day 5 Quiz</vt:lpstr>
      <vt:lpstr>Day 5 Quiz</vt:lpstr>
      <vt:lpstr>Evaluation of Day 5</vt:lpstr>
      <vt:lpstr>Tomorrow!</vt:lpstr>
      <vt:lpstr>PowerPoint Presentation</vt:lpstr>
      <vt:lpstr>See you tomorrow!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eddy mutebi</dc:creator>
  <cp:lastModifiedBy>Lorna Muhirwe</cp:lastModifiedBy>
  <cp:revision>80</cp:revision>
  <dcterms:created xsi:type="dcterms:W3CDTF">2016-03-26T15:22:59Z</dcterms:created>
  <dcterms:modified xsi:type="dcterms:W3CDTF">2020-12-17T09:15:29Z</dcterms:modified>
</cp:coreProperties>
</file>