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90" r:id="rId3"/>
    <p:sldId id="302" r:id="rId4"/>
    <p:sldId id="308" r:id="rId5"/>
    <p:sldId id="303" r:id="rId6"/>
    <p:sldId id="306" r:id="rId7"/>
    <p:sldId id="304" r:id="rId8"/>
    <p:sldId id="307" r:id="rId9"/>
    <p:sldId id="264" r:id="rId10"/>
    <p:sldId id="300" r:id="rId11"/>
    <p:sldId id="301" r:id="rId12"/>
    <p:sldId id="266" r:id="rId13"/>
    <p:sldId id="267" r:id="rId14"/>
    <p:sldId id="268" r:id="rId15"/>
    <p:sldId id="296" r:id="rId16"/>
    <p:sldId id="269" r:id="rId17"/>
    <p:sldId id="281" r:id="rId18"/>
    <p:sldId id="309" r:id="rId19"/>
    <p:sldId id="282" r:id="rId20"/>
    <p:sldId id="283" r:id="rId21"/>
    <p:sldId id="311" r:id="rId22"/>
    <p:sldId id="314" r:id="rId23"/>
    <p:sldId id="315" r:id="rId24"/>
    <p:sldId id="285" r:id="rId25"/>
    <p:sldId id="292" r:id="rId26"/>
    <p:sldId id="293" r:id="rId27"/>
    <p:sldId id="321" r:id="rId28"/>
    <p:sldId id="286" r:id="rId29"/>
    <p:sldId id="295" r:id="rId30"/>
    <p:sldId id="310" r:id="rId31"/>
    <p:sldId id="317" r:id="rId32"/>
    <p:sldId id="318" r:id="rId33"/>
    <p:sldId id="319" r:id="rId34"/>
    <p:sldId id="320" r:id="rId35"/>
    <p:sldId id="323" r:id="rId36"/>
    <p:sldId id="276" r:id="rId37"/>
    <p:sldId id="324" r:id="rId38"/>
    <p:sldId id="322" r:id="rId39"/>
    <p:sldId id="277" r:id="rId4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4" clrIdx="0"/>
  <p:cmAuthor id="1" name="Owner" initials="GB" lastIdx="5" clrIdx="1">
    <p:extLst>
      <p:ext uri="{19B8F6BF-5375-455C-9EA6-DF929625EA0E}">
        <p15:presenceInfo xmlns:p15="http://schemas.microsoft.com/office/powerpoint/2012/main" userId="Owner" providerId="None"/>
      </p:ext>
    </p:extLst>
  </p:cmAuthor>
  <p:cmAuthor id="2" name="Ivin Chibanda" initials="IC" lastIdx="11" clrIdx="2">
    <p:extLst>
      <p:ext uri="{19B8F6BF-5375-455C-9EA6-DF929625EA0E}">
        <p15:presenceInfo xmlns:p15="http://schemas.microsoft.com/office/powerpoint/2012/main" userId="Ivin Chiband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3E8D9-390D-493A-A87C-381383D29720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0FBBF-ADDB-442C-9BDE-611A818797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77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24/04/2017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872410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76251B-B430-45DD-9102-743825E3DB6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252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29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96641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5F24BF-ADF1-4DF8-8004-74302593C2CA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226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l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r>
              <a:rPr lang="en-US" i="1" dirty="0"/>
              <a:t>Uganda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Seller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962400"/>
            <a:ext cx="37795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Health Shops </a:t>
            </a:r>
            <a:r>
              <a:rPr lang="en-US" dirty="0"/>
              <a:t>Training</a:t>
            </a:r>
            <a:br>
              <a:rPr lang="en-US" dirty="0"/>
            </a:br>
            <a:r>
              <a:rPr lang="en-US" dirty="0" smtClean="0"/>
              <a:t>Zambi</a:t>
            </a:r>
            <a:r>
              <a:rPr lang="en-US" i="1" dirty="0" smtClean="0"/>
              <a:t>a</a:t>
            </a:r>
            <a:r>
              <a:rPr lang="en-US" i="1" dirty="0"/>
              <a:t/>
            </a:r>
            <a:br>
              <a:rPr lang="en-US" i="1" dirty="0"/>
            </a:b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Module </a:t>
            </a:r>
            <a:r>
              <a:rPr lang="en-US" smtClean="0"/>
              <a:t>1 Session 2</a:t>
            </a:r>
          </a:p>
          <a:p>
            <a:pPr algn="ctr"/>
            <a:r>
              <a:rPr lang="en-US" dirty="0" smtClean="0"/>
              <a:t>Ethics</a:t>
            </a:r>
            <a:r>
              <a:rPr lang="en-US" dirty="0"/>
              <a:t>, Laws &amp; Regulations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ZAMRA </a:t>
            </a:r>
            <a:r>
              <a:rPr lang="en-US" dirty="0"/>
              <a:t>Functions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495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Sets standards for the operation of health shops and pharmacies.</a:t>
            </a:r>
          </a:p>
          <a:p>
            <a:r>
              <a:rPr lang="en-US" sz="2400" dirty="0"/>
              <a:t>R</a:t>
            </a:r>
            <a:r>
              <a:rPr lang="en-US" sz="2400" dirty="0" smtClean="0"/>
              <a:t>egister and regulate pharmacies, Health Shops and Agro-veterinary shops. </a:t>
            </a:r>
          </a:p>
          <a:p>
            <a:r>
              <a:rPr lang="en-US" sz="2400" dirty="0" smtClean="0"/>
              <a:t>Regular inspection to ensure compliance with set standards and practices.</a:t>
            </a:r>
          </a:p>
          <a:p>
            <a:r>
              <a:rPr lang="en-US" sz="2400" dirty="0" smtClean="0"/>
              <a:t>Approved essential medicines list; determines which medicines are to be stocked in health shops.</a:t>
            </a:r>
            <a:endParaRPr lang="en-GB" sz="2400" dirty="0" smtClean="0"/>
          </a:p>
          <a:p>
            <a:r>
              <a:rPr lang="en-GB" sz="2400" dirty="0" smtClean="0"/>
              <a:t>Controls the storage, dispensing and sale of medicines </a:t>
            </a:r>
            <a:r>
              <a:rPr lang="en-GB" sz="2400" dirty="0"/>
              <a:t>and allied </a:t>
            </a:r>
            <a:r>
              <a:rPr lang="en-GB" sz="2400" dirty="0" smtClean="0"/>
              <a:t>substances.</a:t>
            </a:r>
            <a:r>
              <a:rPr lang="en-GB" sz="2400" dirty="0"/>
              <a:t> </a:t>
            </a:r>
            <a:endParaRPr lang="en-US" sz="2400" dirty="0" smtClean="0"/>
          </a:p>
          <a:p>
            <a:r>
              <a:rPr lang="en-GB" sz="2400" dirty="0" smtClean="0"/>
              <a:t>Verifies </a:t>
            </a:r>
            <a:r>
              <a:rPr lang="en-GB" sz="2400" dirty="0"/>
              <a:t>the safety, quality &amp; efficacy </a:t>
            </a:r>
            <a:r>
              <a:rPr lang="en-GB" sz="2400" dirty="0" smtClean="0"/>
              <a:t>of</a:t>
            </a:r>
            <a:r>
              <a:rPr lang="en-GB" sz="2400" dirty="0"/>
              <a:t> </a:t>
            </a:r>
            <a:r>
              <a:rPr lang="en-GB" sz="2400" dirty="0" smtClean="0"/>
              <a:t>medicines and        allied substances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153400" cy="11430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Regulation: Role of District Authorities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The DHO in every district is mandated to oversee all health-related activities and ensure that they meet the required standards.</a:t>
            </a:r>
          </a:p>
          <a:p>
            <a:r>
              <a:rPr lang="en-US" dirty="0"/>
              <a:t>The DHO will </a:t>
            </a:r>
            <a:r>
              <a:rPr lang="en-US" dirty="0" smtClean="0"/>
              <a:t>delegate local teams </a:t>
            </a:r>
            <a:r>
              <a:rPr lang="en-US" dirty="0"/>
              <a:t>to regularly </a:t>
            </a:r>
            <a:r>
              <a:rPr lang="en-US" dirty="0" smtClean="0"/>
              <a:t>inspect and monitor the </a:t>
            </a:r>
            <a:r>
              <a:rPr lang="en-US" dirty="0"/>
              <a:t>health-related activities in both the public and private sectors. </a:t>
            </a:r>
          </a:p>
          <a:p>
            <a:r>
              <a:rPr lang="en-US" dirty="0"/>
              <a:t>The </a:t>
            </a:r>
            <a:r>
              <a:rPr lang="en-US" dirty="0" smtClean="0"/>
              <a:t>licensing </a:t>
            </a:r>
            <a:r>
              <a:rPr lang="en-US" dirty="0"/>
              <a:t>and accreditation of </a:t>
            </a:r>
            <a:r>
              <a:rPr lang="en-US" dirty="0" smtClean="0"/>
              <a:t>health shops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/>
              <a:t>will be performed by the Regulatory service </a:t>
            </a:r>
            <a:r>
              <a:rPr lang="en-US" dirty="0" err="1" smtClean="0"/>
              <a:t>centres</a:t>
            </a:r>
            <a:r>
              <a:rPr lang="en-US" dirty="0" smtClean="0"/>
              <a:t> </a:t>
            </a:r>
            <a:r>
              <a:rPr lang="en-US" dirty="0"/>
              <a:t>sitting at PACRA or Local Authority offices at the district levels.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Affiliations of the Health Shops</a:t>
            </a:r>
            <a:endParaRPr lang="en-US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Health Shop </a:t>
            </a:r>
            <a:r>
              <a:rPr lang="en-US" dirty="0" smtClean="0"/>
              <a:t>owners/dispensers </a:t>
            </a:r>
            <a:r>
              <a:rPr lang="en-US" dirty="0"/>
              <a:t>can be encouraged to form associations for Mentorship and Lobbying on their welfare but not to be involved in regulation and law enforcement.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dirty="0"/>
              <a:t>Regular Monitoring and Supportive Supervision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The objectives are:</a:t>
            </a:r>
          </a:p>
          <a:p>
            <a:pPr lvl="1" eaLnBrk="1" hangingPunct="1"/>
            <a:r>
              <a:rPr lang="en-US" sz="2400" dirty="0"/>
              <a:t>To ensure that the </a:t>
            </a:r>
            <a:r>
              <a:rPr lang="en-US" sz="2400" dirty="0" smtClean="0"/>
              <a:t>health shop </a:t>
            </a:r>
            <a:r>
              <a:rPr lang="en-US" sz="2400" dirty="0"/>
              <a:t>sellers and owners perform and conform to the regulatory guidelines. </a:t>
            </a:r>
          </a:p>
          <a:p>
            <a:pPr lvl="1" eaLnBrk="1" hangingPunct="1"/>
            <a:r>
              <a:rPr lang="en-US" sz="2400" dirty="0"/>
              <a:t>To provide onsite support and mentoring.</a:t>
            </a:r>
          </a:p>
          <a:p>
            <a:pPr eaLnBrk="1" hangingPunct="1"/>
            <a:r>
              <a:rPr lang="en-GB" dirty="0"/>
              <a:t>The team will include:</a:t>
            </a:r>
            <a:endParaRPr lang="en-US" dirty="0"/>
          </a:p>
          <a:p>
            <a:pPr lvl="1"/>
            <a:r>
              <a:rPr lang="en-US" sz="2400" dirty="0" smtClean="0"/>
              <a:t>ZAMRA</a:t>
            </a:r>
            <a:r>
              <a:rPr lang="en-US" sz="2400" dirty="0"/>
              <a:t>, DHO, MOH, PHO, HPCZ, PSZ &amp; Local </a:t>
            </a:r>
            <a:r>
              <a:rPr lang="en-US" sz="2400" dirty="0" smtClean="0"/>
              <a:t>Authority</a:t>
            </a:r>
            <a:endParaRPr lang="en-GB" sz="2400" dirty="0"/>
          </a:p>
          <a:p>
            <a:r>
              <a:rPr lang="en-GB" dirty="0" smtClean="0"/>
              <a:t>This </a:t>
            </a:r>
            <a:r>
              <a:rPr lang="en-GB" dirty="0"/>
              <a:t>team shall make quarterly supervision visits using a standard checklist and will be trained to supervise and write reports.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dirty="0"/>
              <a:t>Procedures for Routine Supportive Supervision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eaLnBrk="1" hangingPunct="1">
              <a:buNone/>
            </a:pPr>
            <a:r>
              <a:rPr lang="en-US" sz="3000" dirty="0"/>
              <a:t>The supervision team will:</a:t>
            </a:r>
          </a:p>
          <a:p>
            <a:pPr lvl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Notify the local authorities about the impending inspection exercise before starting.  </a:t>
            </a:r>
          </a:p>
          <a:p>
            <a:pPr lvl="1" eaLnBrk="1" hangingPunct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Inform health shop </a:t>
            </a:r>
            <a:r>
              <a:rPr lang="en-US" sz="2600" dirty="0"/>
              <a:t>owners and d</a:t>
            </a:r>
            <a:r>
              <a:rPr lang="en-US" sz="2600" dirty="0" smtClean="0"/>
              <a:t>ispensers </a:t>
            </a:r>
            <a:r>
              <a:rPr lang="en-US" sz="2600" dirty="0"/>
              <a:t>about the activity.</a:t>
            </a:r>
          </a:p>
          <a:p>
            <a:pPr lvl="1" eaLnBrk="1" hangingPunct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Visit </a:t>
            </a:r>
            <a:r>
              <a:rPr lang="en-US" sz="2600" dirty="0"/>
              <a:t>each outlet and assess the premises, stock management, and dispensing practices using a supervision checklist.</a:t>
            </a:r>
          </a:p>
          <a:p>
            <a:pPr lvl="1" eaLnBrk="1" hangingPunct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Share findings with </a:t>
            </a:r>
            <a:r>
              <a:rPr lang="en-US" sz="2600" dirty="0" smtClean="0"/>
              <a:t>the health shop dispensers and owners.</a:t>
            </a:r>
            <a:endParaRPr lang="en-US" sz="2600" dirty="0"/>
          </a:p>
          <a:p>
            <a:pPr lvl="1" eaLnBrk="1" hangingPunct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Provide practical training, orientation, and mentoring onsite.</a:t>
            </a:r>
          </a:p>
          <a:p>
            <a:pPr eaLnBrk="1" hangingPunct="1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/>
              <a:t>What is the </a:t>
            </a:r>
            <a:r>
              <a:rPr lang="en-US" sz="3600" dirty="0" smtClean="0"/>
              <a:t>Health Shops Dispenser’s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/>
              <a:t>Role During Supervision?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Make yourself available to the supervision team.</a:t>
            </a:r>
          </a:p>
          <a:p>
            <a:r>
              <a:rPr lang="en-US" sz="3200" dirty="0"/>
              <a:t>Provide the supervisors access to the shop.</a:t>
            </a:r>
          </a:p>
          <a:p>
            <a:r>
              <a:rPr lang="en-US" sz="3200" dirty="0"/>
              <a:t>Make any records and documents related to the shop available.</a:t>
            </a:r>
          </a:p>
          <a:p>
            <a:r>
              <a:rPr lang="en-US" sz="3200" dirty="0"/>
              <a:t>Take notes; respond to questions.</a:t>
            </a:r>
          </a:p>
          <a:p>
            <a:r>
              <a:rPr lang="en-US" sz="3200" dirty="0"/>
              <a:t>Obtain ideas from the supervision team.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/>
              <a:t>Standards for Operating </a:t>
            </a:r>
            <a:r>
              <a:rPr lang="en-US" dirty="0" smtClean="0"/>
              <a:t>Health Shops</a:t>
            </a:r>
            <a:endParaRPr lang="en-US" dirty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305800" cy="5257800"/>
          </a:xfrm>
        </p:spPr>
        <p:txBody>
          <a:bodyPr>
            <a:normAutofit fontScale="925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GB" dirty="0"/>
              <a:t>A </a:t>
            </a:r>
            <a:r>
              <a:rPr lang="en-GB" b="1" dirty="0"/>
              <a:t>standard</a:t>
            </a:r>
            <a:r>
              <a:rPr lang="en-GB" dirty="0"/>
              <a:t> refers to a level of quality or a specified level of quality. Services will be considered to be of poor quality if they are perceived to fall below the stipulated standard. </a:t>
            </a:r>
            <a:endParaRPr lang="en-US" dirty="0"/>
          </a:p>
          <a:p>
            <a:pPr eaLnBrk="1" hangingPunct="1">
              <a:defRPr/>
            </a:pPr>
            <a:r>
              <a:rPr lang="en-US" b="1" dirty="0"/>
              <a:t>Standards for Personnel</a:t>
            </a:r>
            <a:endParaRPr lang="en-US" dirty="0"/>
          </a:p>
          <a:p>
            <a:pPr eaLnBrk="1" hangingPunct="1">
              <a:defRPr/>
            </a:pPr>
            <a:r>
              <a:rPr lang="en-US" b="1" dirty="0"/>
              <a:t>Standards for Premises</a:t>
            </a:r>
          </a:p>
          <a:p>
            <a:pPr eaLnBrk="1" hangingPunct="1">
              <a:defRPr/>
            </a:pPr>
            <a:r>
              <a:rPr lang="en-US" b="1" dirty="0"/>
              <a:t>Standards for Dispensing</a:t>
            </a:r>
            <a:endParaRPr lang="en-US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b="1" dirty="0"/>
              <a:t>Standards for Record Keeping and Documentation: </a:t>
            </a:r>
            <a:r>
              <a:rPr lang="en-US" dirty="0"/>
              <a:t>Purchase record, </a:t>
            </a:r>
            <a:r>
              <a:rPr lang="en-US" dirty="0" smtClean="0"/>
              <a:t>prescription log </a:t>
            </a:r>
            <a:r>
              <a:rPr lang="en-US" dirty="0"/>
              <a:t>books, expiry record book, sales record, inspectors’ record book , referral notes, FP register, H</a:t>
            </a:r>
            <a:r>
              <a:rPr lang="en-US" dirty="0" smtClean="0"/>
              <a:t>S </a:t>
            </a:r>
            <a:r>
              <a:rPr lang="en-US" dirty="0"/>
              <a:t>manual, </a:t>
            </a:r>
            <a:r>
              <a:rPr lang="en-US" dirty="0" smtClean="0"/>
              <a:t>British National Formulary (BNF) Zambia National Formulary(ZNF), Prescribed lists of Medicines, general sales medicines list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Standards for </a:t>
            </a:r>
            <a:r>
              <a:rPr lang="en-US" dirty="0" smtClean="0"/>
              <a:t>Personnel (1)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524000"/>
            <a:ext cx="79248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health shop shall be under the management of a health shop dispenser;</a:t>
            </a:r>
            <a:endParaRPr lang="en-US" sz="3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minimum qualification for </a:t>
            </a:r>
            <a:r>
              <a:rPr lang="en-US" sz="2400" dirty="0" smtClean="0"/>
              <a:t>the health shop dispenser will </a:t>
            </a:r>
            <a:r>
              <a:rPr lang="en-US" sz="2400" dirty="0"/>
              <a:t>be certification of completion of the health shops dispensers training course.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 </a:t>
            </a:r>
            <a:r>
              <a:rPr lang="en-US" sz="2400" dirty="0"/>
              <a:t>health shop dispenser shall be engaged on full time basis and shall only be allowed to work in one health shop at any given time;</a:t>
            </a:r>
            <a:endParaRPr lang="en-US" sz="3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Where the health shop dispenser is not a pharmacy technologist, the health shop shall be supervised by a responsible person 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 </a:t>
            </a:r>
            <a:r>
              <a:rPr lang="en-US" sz="2400" dirty="0"/>
              <a:t>responsible person shall provide supervision for a minimum of two (2) hours per fortnightly at each outlet;</a:t>
            </a:r>
            <a:endParaRPr lang="en-US" sz="3200" b="1" dirty="0"/>
          </a:p>
          <a:p>
            <a:pPr lvl="0"/>
            <a:endParaRPr lang="en-US" sz="3200" dirty="0" smtClean="0">
              <a:solidFill>
                <a:srgbClr val="FF0000"/>
              </a:solidFill>
            </a:endParaRPr>
          </a:p>
          <a:p>
            <a:endParaRPr lang="en-US" sz="3200" b="1" dirty="0">
              <a:solidFill>
                <a:srgbClr val="FF0000"/>
              </a:solidFill>
            </a:endParaRP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Standards for Personnel </a:t>
            </a:r>
            <a:r>
              <a:rPr lang="en-US" b="0" dirty="0" smtClean="0"/>
              <a:t>(2)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3200" dirty="0"/>
              <a:t>Code of conduct: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Dress in a professional manner, e.g., wear a clean white coat. 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Do not work under the influence of alcohol or illicit drugs.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Prominently display his/her </a:t>
            </a:r>
            <a:r>
              <a:rPr lang="en-GB" dirty="0" smtClean="0"/>
              <a:t>qualification </a:t>
            </a:r>
            <a:r>
              <a:rPr lang="en-GB" dirty="0"/>
              <a:t>certificate in the h</a:t>
            </a:r>
            <a:r>
              <a:rPr lang="en-GB" dirty="0" smtClean="0"/>
              <a:t>ealth </a:t>
            </a:r>
            <a:r>
              <a:rPr lang="en-GB" dirty="0"/>
              <a:t>s</a:t>
            </a:r>
            <a:r>
              <a:rPr lang="en-GB" dirty="0" smtClean="0"/>
              <a:t>hop</a:t>
            </a:r>
            <a:r>
              <a:rPr lang="en-GB" dirty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Standards for Personnel </a:t>
            </a:r>
            <a:r>
              <a:rPr lang="en-US" b="0" dirty="0" smtClean="0"/>
              <a:t>(3)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dirty="0"/>
              <a:t>Wear a photo identification badge that identifies him/her as </a:t>
            </a:r>
            <a:r>
              <a:rPr lang="en-GB" dirty="0" smtClean="0"/>
              <a:t>a </a:t>
            </a:r>
            <a:r>
              <a:rPr lang="en-GB" dirty="0"/>
              <a:t>h</a:t>
            </a:r>
            <a:r>
              <a:rPr lang="en-GB" dirty="0" smtClean="0"/>
              <a:t>ealth </a:t>
            </a:r>
            <a:r>
              <a:rPr lang="en-GB" dirty="0"/>
              <a:t>s</a:t>
            </a:r>
            <a:r>
              <a:rPr lang="en-GB" dirty="0" smtClean="0"/>
              <a:t>hop </a:t>
            </a:r>
            <a:r>
              <a:rPr lang="en-GB" dirty="0"/>
              <a:t>d</a:t>
            </a:r>
            <a:r>
              <a:rPr lang="en-GB" dirty="0" smtClean="0"/>
              <a:t>ispenser.</a:t>
            </a:r>
            <a:endParaRPr lang="en-US" dirty="0"/>
          </a:p>
          <a:p>
            <a:pPr lvl="0"/>
            <a:r>
              <a:rPr lang="en-GB" dirty="0"/>
              <a:t>Observe all regulations pertained to operating the </a:t>
            </a:r>
            <a:r>
              <a:rPr lang="en-GB" dirty="0" smtClean="0"/>
              <a:t>health shop.</a:t>
            </a:r>
            <a:endParaRPr lang="en-US" dirty="0"/>
          </a:p>
          <a:p>
            <a:pPr lvl="0"/>
            <a:r>
              <a:rPr lang="en-GB" dirty="0"/>
              <a:t>Observe laws contained in the </a:t>
            </a:r>
            <a:r>
              <a:rPr lang="en-GB" dirty="0" smtClean="0"/>
              <a:t>MASA No.3 of 2013 and the SI No.12 of 2016.</a:t>
            </a:r>
            <a:endParaRPr lang="en-US" dirty="0"/>
          </a:p>
          <a:p>
            <a:pPr lvl="0"/>
            <a:r>
              <a:rPr lang="en-GB" dirty="0"/>
              <a:t>Be of sound mind and in sound medical condition.</a:t>
            </a:r>
            <a:endParaRPr lang="en-US" dirty="0"/>
          </a:p>
          <a:p>
            <a:pPr lvl="0"/>
            <a:r>
              <a:rPr lang="en-GB" dirty="0"/>
              <a:t>Conduct himself/herself in a manner that does not cause professional disrepute.</a:t>
            </a:r>
          </a:p>
          <a:p>
            <a:r>
              <a:rPr lang="en-GB" dirty="0"/>
              <a:t>Observe high standards of personal hygiene.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As a result of actively participating in this session, the individual will be able to:</a:t>
            </a:r>
          </a:p>
          <a:p>
            <a:pPr marL="0" indent="0">
              <a:buNone/>
            </a:pPr>
            <a:r>
              <a:rPr lang="en-US" sz="3200" dirty="0"/>
              <a:t>1. Explain the laws governing the </a:t>
            </a:r>
            <a:r>
              <a:rPr lang="en-US" sz="3200" dirty="0" smtClean="0"/>
              <a:t>health shops.</a:t>
            </a:r>
            <a:endParaRPr lang="en-US" sz="3200" dirty="0"/>
          </a:p>
          <a:p>
            <a:pPr marL="398463" indent="-398463">
              <a:buNone/>
            </a:pPr>
            <a:r>
              <a:rPr lang="en-US" sz="3200" dirty="0"/>
              <a:t>2. Describe the acceptable standards for setting up </a:t>
            </a:r>
            <a:r>
              <a:rPr lang="en-US" sz="3200" dirty="0" smtClean="0"/>
              <a:t>a health shop.</a:t>
            </a:r>
            <a:endParaRPr lang="en-US" sz="3200" dirty="0"/>
          </a:p>
          <a:p>
            <a:pPr marL="398463" indent="-398463">
              <a:buNone/>
            </a:pPr>
            <a:r>
              <a:rPr lang="en-US" sz="3200" dirty="0"/>
              <a:t>3. Describe the required code of ethics </a:t>
            </a:r>
            <a:r>
              <a:rPr lang="en-US" sz="3200" dirty="0" smtClean="0"/>
              <a:t>of health shop </a:t>
            </a:r>
            <a:r>
              <a:rPr lang="en-US" sz="3200" dirty="0"/>
              <a:t>d</a:t>
            </a:r>
            <a:r>
              <a:rPr lang="en-US" sz="3200" dirty="0" smtClean="0"/>
              <a:t>ispensers/owner.</a:t>
            </a:r>
            <a:endParaRPr lang="en-US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Standards for Personnel </a:t>
            </a:r>
            <a:r>
              <a:rPr lang="en-US" b="0" dirty="0" smtClean="0"/>
              <a:t>(4)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A commitment </a:t>
            </a:r>
            <a:r>
              <a:rPr lang="en-GB" sz="3200" dirty="0" smtClean="0"/>
              <a:t>letter/ </a:t>
            </a:r>
            <a:r>
              <a:rPr lang="en-GB" sz="3200" dirty="0"/>
              <a:t>c</a:t>
            </a:r>
            <a:r>
              <a:rPr lang="en-GB" sz="3200" dirty="0" smtClean="0"/>
              <a:t>ontract </a:t>
            </a:r>
            <a:r>
              <a:rPr lang="en-GB" sz="3200" dirty="0"/>
              <a:t>shall be written and signed by the h</a:t>
            </a:r>
            <a:r>
              <a:rPr lang="en-GB" sz="3200" dirty="0" smtClean="0"/>
              <a:t>ealth </a:t>
            </a:r>
            <a:r>
              <a:rPr lang="en-GB" sz="3200" dirty="0"/>
              <a:t>s</a:t>
            </a:r>
            <a:r>
              <a:rPr lang="en-GB" sz="3200" dirty="0" smtClean="0"/>
              <a:t>hop </a:t>
            </a:r>
            <a:r>
              <a:rPr lang="en-GB" sz="3200" dirty="0"/>
              <a:t>d</a:t>
            </a:r>
            <a:r>
              <a:rPr lang="en-GB" sz="3200" dirty="0" smtClean="0"/>
              <a:t>ispenser </a:t>
            </a:r>
            <a:r>
              <a:rPr lang="en-GB" sz="3200" dirty="0"/>
              <a:t>committing him/her to working with </a:t>
            </a:r>
            <a:r>
              <a:rPr lang="en-GB" sz="3200" dirty="0" smtClean="0"/>
              <a:t>a health shop </a:t>
            </a:r>
            <a:r>
              <a:rPr lang="en-GB" sz="3200" dirty="0"/>
              <a:t>for a specific period of time.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Three month’s notice shall be required if a h</a:t>
            </a:r>
            <a:r>
              <a:rPr lang="en-GB" sz="3200" dirty="0" smtClean="0"/>
              <a:t>ealth </a:t>
            </a:r>
            <a:r>
              <a:rPr lang="en-GB" sz="3200" dirty="0"/>
              <a:t>s</a:t>
            </a:r>
            <a:r>
              <a:rPr lang="en-GB" sz="3200" dirty="0" smtClean="0"/>
              <a:t>hop </a:t>
            </a:r>
            <a:r>
              <a:rPr lang="en-GB" sz="3200" dirty="0"/>
              <a:t>d</a:t>
            </a:r>
            <a:r>
              <a:rPr lang="en-GB" sz="3200" dirty="0" smtClean="0"/>
              <a:t>ispenser </a:t>
            </a:r>
            <a:r>
              <a:rPr lang="en-GB" sz="3200" dirty="0"/>
              <a:t>plans to resign from a particular </a:t>
            </a:r>
            <a:r>
              <a:rPr lang="en-GB" sz="3200" dirty="0" smtClean="0"/>
              <a:t>health shop. (or the terms of the standard contract should apply in this regard)</a:t>
            </a:r>
            <a:endParaRPr lang="en-US" sz="3200" dirty="0"/>
          </a:p>
          <a:p>
            <a:pPr marL="342900" lvl="1" indent="-342900"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3200" dirty="0"/>
              <a:t>The </a:t>
            </a:r>
            <a:r>
              <a:rPr lang="en-US" sz="3200" dirty="0" smtClean="0"/>
              <a:t>Health Shops </a:t>
            </a:r>
            <a:r>
              <a:rPr lang="en-US" sz="3200" dirty="0"/>
              <a:t>Personnel Code of Ethics </a:t>
            </a:r>
            <a:br>
              <a:rPr lang="en-US" sz="3200" dirty="0"/>
            </a:br>
            <a:r>
              <a:rPr lang="en-US" sz="3200" dirty="0"/>
              <a:t>and Conduct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077200" cy="4648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/>
              <a:t>Honesty and integrity</a:t>
            </a:r>
          </a:p>
          <a:p>
            <a:pPr eaLnBrk="1" hangingPunct="1">
              <a:defRPr/>
            </a:pPr>
            <a:r>
              <a:rPr lang="en-US" dirty="0"/>
              <a:t>Patient care</a:t>
            </a:r>
          </a:p>
          <a:p>
            <a:pPr eaLnBrk="1" hangingPunct="1">
              <a:defRPr/>
            </a:pPr>
            <a:r>
              <a:rPr lang="en-US" dirty="0"/>
              <a:t>Special relationship with patients</a:t>
            </a:r>
          </a:p>
          <a:p>
            <a:pPr eaLnBrk="1" hangingPunct="1">
              <a:defRPr/>
            </a:pPr>
            <a:r>
              <a:rPr lang="en-US" dirty="0"/>
              <a:t>Confidentiality</a:t>
            </a:r>
          </a:p>
          <a:p>
            <a:pPr eaLnBrk="1" hangingPunct="1">
              <a:defRPr/>
            </a:pPr>
            <a:r>
              <a:rPr lang="en-US" dirty="0"/>
              <a:t>Do not condone low quality medical service</a:t>
            </a:r>
          </a:p>
          <a:p>
            <a:pPr eaLnBrk="1" hangingPunct="1">
              <a:defRPr/>
            </a:pPr>
            <a:r>
              <a:rPr lang="en-US" dirty="0"/>
              <a:t>Collaborate with other health workers</a:t>
            </a:r>
          </a:p>
          <a:p>
            <a:pPr eaLnBrk="1" hangingPunct="1">
              <a:defRPr/>
            </a:pPr>
            <a:r>
              <a:rPr lang="en-US" dirty="0"/>
              <a:t>Be responsible for assuring and improving competence</a:t>
            </a:r>
          </a:p>
          <a:p>
            <a:pPr eaLnBrk="1" hangingPunct="1">
              <a:defRPr/>
            </a:pPr>
            <a:r>
              <a:rPr lang="en-US" dirty="0"/>
              <a:t>Owners not to require d</a:t>
            </a:r>
            <a:r>
              <a:rPr lang="en-US" dirty="0" smtClean="0"/>
              <a:t>ispensers </a:t>
            </a:r>
            <a:r>
              <a:rPr lang="en-US" dirty="0"/>
              <a:t>to act illegally</a:t>
            </a:r>
          </a:p>
          <a:p>
            <a:pPr eaLnBrk="1" hangingPunct="1">
              <a:defRPr/>
            </a:pPr>
            <a:r>
              <a:rPr lang="en-US" dirty="0"/>
              <a:t>Health promotion</a:t>
            </a:r>
          </a:p>
          <a:p>
            <a:pPr eaLnBrk="1" hangingPunct="1">
              <a:defRPr/>
            </a:pPr>
            <a:r>
              <a:rPr lang="en-US" dirty="0"/>
              <a:t>No other businesses in the same premises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dirty="0"/>
              <a:t>Examples of Ethical Violations in </a:t>
            </a:r>
            <a:br>
              <a:rPr lang="en-US" dirty="0"/>
            </a:br>
            <a:r>
              <a:rPr lang="en-US" dirty="0"/>
              <a:t>Medicines Management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/>
              <a:t>Fraud ( giving false information)</a:t>
            </a:r>
          </a:p>
          <a:p>
            <a:pPr eaLnBrk="1" hangingPunct="1"/>
            <a:r>
              <a:rPr lang="en-US" sz="3200" dirty="0"/>
              <a:t>Theft</a:t>
            </a:r>
          </a:p>
          <a:p>
            <a:pPr eaLnBrk="1" hangingPunct="1"/>
            <a:r>
              <a:rPr lang="en-US" sz="3200" dirty="0" smtClean="0"/>
              <a:t>Bribery</a:t>
            </a:r>
            <a:endParaRPr lang="en-US" sz="3200" dirty="0"/>
          </a:p>
          <a:p>
            <a:pPr eaLnBrk="1" hangingPunct="1"/>
            <a:r>
              <a:rPr lang="en-US" sz="3200" dirty="0"/>
              <a:t>Threats</a:t>
            </a:r>
          </a:p>
          <a:p>
            <a:pPr eaLnBrk="1" hangingPunct="1"/>
            <a:r>
              <a:rPr lang="en-US" sz="3200" dirty="0"/>
              <a:t>Nepotism (favoring one tribe)</a:t>
            </a:r>
          </a:p>
          <a:p>
            <a:pPr eaLnBrk="1" hangingPunct="1"/>
            <a:r>
              <a:rPr lang="en-US" sz="3200" dirty="0"/>
              <a:t>Favoritism</a:t>
            </a:r>
          </a:p>
          <a:p>
            <a:pPr eaLnBrk="1" hangingPunct="1"/>
            <a:r>
              <a:rPr lang="en-US" sz="3200" dirty="0"/>
              <a:t>Lack of transparency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0" y="2339181"/>
            <a:ext cx="32004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</a:rPr>
              <a:t>Note that some of these ETHICAL violations are also ILLEGAL.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Offences and Penalties 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dirty="0"/>
              <a:t>Examples of offences include: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dirty="0"/>
              <a:t>Selling expired medicines or medicines outside the </a:t>
            </a:r>
            <a:r>
              <a:rPr lang="en-US" dirty="0" smtClean="0"/>
              <a:t>health shop </a:t>
            </a:r>
            <a:r>
              <a:rPr lang="en-US" dirty="0"/>
              <a:t>extended medicines list.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dirty="0"/>
              <a:t>Purchasing medicines from non-licensed dealers.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dirty="0"/>
              <a:t>Dispensing medicines purchased from unauthorized dealers.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dirty="0"/>
              <a:t>Illegally opening </a:t>
            </a:r>
            <a:r>
              <a:rPr lang="en-US" dirty="0" smtClean="0"/>
              <a:t>a health shop.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dirty="0"/>
              <a:t>Not paying officially assessed business taxes.</a:t>
            </a:r>
          </a:p>
          <a:p>
            <a:endParaRPr lang="es-ES_tradn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/>
              <a:t>Standards for Documentation and Recording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dirty="0"/>
              <a:t>The following documents shall be used at the </a:t>
            </a:r>
            <a:r>
              <a:rPr lang="en-GB" dirty="0" smtClean="0"/>
              <a:t>health shop:</a:t>
            </a:r>
            <a:endParaRPr lang="en-GB" dirty="0"/>
          </a:p>
          <a:p>
            <a:r>
              <a:rPr lang="en-GB" dirty="0"/>
              <a:t>Invoices and receipts</a:t>
            </a:r>
          </a:p>
          <a:p>
            <a:r>
              <a:rPr lang="en-US" dirty="0"/>
              <a:t>Purchases records book </a:t>
            </a:r>
            <a:r>
              <a:rPr lang="en-US" dirty="0" smtClean="0"/>
              <a:t>indicating</a:t>
            </a:r>
            <a:r>
              <a:rPr lang="en-US" dirty="0"/>
              <a:t>:</a:t>
            </a:r>
          </a:p>
          <a:p>
            <a:pPr lvl="1"/>
            <a:r>
              <a:rPr lang="en-GB" dirty="0"/>
              <a:t>name of supplier</a:t>
            </a:r>
            <a:endParaRPr lang="en-US" dirty="0"/>
          </a:p>
          <a:p>
            <a:pPr lvl="1"/>
            <a:r>
              <a:rPr lang="en-GB" dirty="0"/>
              <a:t>date of purchase</a:t>
            </a:r>
            <a:endParaRPr lang="en-US" dirty="0"/>
          </a:p>
          <a:p>
            <a:pPr lvl="1"/>
            <a:r>
              <a:rPr lang="en-GB" dirty="0"/>
              <a:t>name and quantity of medicines</a:t>
            </a:r>
            <a:endParaRPr lang="en-US" dirty="0"/>
          </a:p>
          <a:p>
            <a:pPr lvl="1"/>
            <a:r>
              <a:rPr lang="en-GB" dirty="0"/>
              <a:t>manufacturer, batch number, and expiry date</a:t>
            </a:r>
          </a:p>
          <a:p>
            <a:r>
              <a:rPr lang="en-GB" dirty="0"/>
              <a:t>A register for expired items shall be maintained </a:t>
            </a:r>
            <a:r>
              <a:rPr lang="en-GB" dirty="0" smtClean="0"/>
              <a:t>and </a:t>
            </a:r>
            <a:r>
              <a:rPr lang="en-GB" dirty="0"/>
              <a:t>provided to </a:t>
            </a:r>
            <a:r>
              <a:rPr lang="en-GB" dirty="0" smtClean="0"/>
              <a:t>ZAMRA </a:t>
            </a:r>
            <a:r>
              <a:rPr lang="en-GB" dirty="0"/>
              <a:t>every quarter. </a:t>
            </a:r>
          </a:p>
          <a:p>
            <a:r>
              <a:rPr lang="en-GB" dirty="0"/>
              <a:t>An inspector’s record </a:t>
            </a:r>
            <a:r>
              <a:rPr lang="en-GB" dirty="0" smtClean="0"/>
              <a:t>book.</a:t>
            </a:r>
          </a:p>
          <a:p>
            <a:endParaRPr lang="en-GB" dirty="0"/>
          </a:p>
          <a:p>
            <a:r>
              <a:rPr lang="en-GB" dirty="0" smtClean="0"/>
              <a:t>(Please refer to the Health Shops Guidelines for a full list and samples of all the forms, registers and records to be kept in the </a:t>
            </a:r>
            <a:r>
              <a:rPr lang="en-GB" smtClean="0"/>
              <a:t>health shop)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Purchases Records Book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 l="22115" t="8837" r="21635" b="57791"/>
          <a:stretch>
            <a:fillRect/>
          </a:stretch>
        </p:blipFill>
        <p:spPr bwMode="auto">
          <a:xfrm>
            <a:off x="762000" y="1600200"/>
            <a:ext cx="7924799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Expired Medicines Register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6831556"/>
              </p:ext>
            </p:extLst>
          </p:nvPr>
        </p:nvGraphicFramePr>
        <p:xfrm>
          <a:off x="533400" y="1828802"/>
          <a:ext cx="8000999" cy="3733796"/>
        </p:xfrm>
        <a:graphic>
          <a:graphicData uri="http://schemas.openxmlformats.org/drawingml/2006/table">
            <a:tbl>
              <a:tblPr firstRow="1" firstCol="1" bandRow="1"/>
              <a:tblGrid>
                <a:gridCol w="422770"/>
                <a:gridCol w="1734878"/>
                <a:gridCol w="1782934"/>
                <a:gridCol w="1417344"/>
                <a:gridCol w="1287776"/>
                <a:gridCol w="1355297"/>
              </a:tblGrid>
              <a:tr h="8585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S/N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Product Name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Dosage Form/Formulation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Manufacturer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Expiry Date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5697" marR="6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Inspectors’ Record Book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4199954"/>
              </p:ext>
            </p:extLst>
          </p:nvPr>
        </p:nvGraphicFramePr>
        <p:xfrm>
          <a:off x="685799" y="2133600"/>
          <a:ext cx="8001001" cy="1734522"/>
        </p:xfrm>
        <a:graphic>
          <a:graphicData uri="http://schemas.openxmlformats.org/drawingml/2006/table">
            <a:tbl>
              <a:tblPr firstRow="1" firstCol="1" bandRow="1"/>
              <a:tblGrid>
                <a:gridCol w="466361"/>
                <a:gridCol w="2113197"/>
                <a:gridCol w="2131414"/>
                <a:gridCol w="1694201"/>
                <a:gridCol w="1595828"/>
              </a:tblGrid>
              <a:tr h="3743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S/N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Observations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Corrective and Preventive Actions (CAPAs)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Timeline(s)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Inspector’s comments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82" marR="65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0" y="39624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Name(s) of Inspector(s):</a:t>
            </a:r>
            <a:endParaRPr lang="en-US" sz="800" dirty="0">
              <a:solidFill>
                <a:prstClr val="black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…………………………………….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Date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:………………………….</a:t>
            </a:r>
            <a:endParaRPr lang="en-US" sz="800" dirty="0">
              <a:solidFill>
                <a:prstClr val="black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…………………………………….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Date:………………………….</a:t>
            </a:r>
            <a:endParaRPr lang="en-US" sz="800" dirty="0">
              <a:solidFill>
                <a:prstClr val="black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…………………………………….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Date:………………………….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0025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/>
              <a:t>Standards for Documentation and </a:t>
            </a:r>
            <a:r>
              <a:rPr lang="en-US" dirty="0" smtClean="0"/>
              <a:t>Recording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Prescribing and dispensing log </a:t>
            </a:r>
            <a:r>
              <a:rPr lang="en-GB" dirty="0" smtClean="0"/>
              <a:t>indicating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Name of the patient </a:t>
            </a:r>
            <a:endParaRPr lang="en-GB" dirty="0" smtClean="0"/>
          </a:p>
          <a:p>
            <a:pPr lvl="1"/>
            <a:r>
              <a:rPr lang="en-GB" dirty="0" smtClean="0"/>
              <a:t>Prescription number</a:t>
            </a:r>
          </a:p>
          <a:p>
            <a:pPr lvl="1"/>
            <a:r>
              <a:rPr lang="en-GB" dirty="0" smtClean="0"/>
              <a:t>Name </a:t>
            </a:r>
            <a:r>
              <a:rPr lang="en-GB" dirty="0"/>
              <a:t>of the </a:t>
            </a:r>
            <a:r>
              <a:rPr lang="en-GB" dirty="0" smtClean="0"/>
              <a:t>medicine dispensed</a:t>
            </a:r>
          </a:p>
          <a:p>
            <a:pPr lvl="1"/>
            <a:r>
              <a:rPr lang="en-GB" dirty="0" smtClean="0"/>
              <a:t>Dosage form of the medicine dispensed</a:t>
            </a:r>
          </a:p>
          <a:p>
            <a:pPr lvl="1"/>
            <a:r>
              <a:rPr lang="en-GB" dirty="0" smtClean="0"/>
              <a:t>Quantity dispensed</a:t>
            </a:r>
          </a:p>
          <a:p>
            <a:pPr lvl="1"/>
            <a:r>
              <a:rPr lang="en-GB" dirty="0" smtClean="0"/>
              <a:t>Date </a:t>
            </a:r>
            <a:r>
              <a:rPr lang="en-GB" dirty="0"/>
              <a:t>the medicine was </a:t>
            </a:r>
            <a:r>
              <a:rPr lang="en-GB" dirty="0" smtClean="0"/>
              <a:t>dispensed</a:t>
            </a:r>
          </a:p>
          <a:p>
            <a:pPr lvl="1"/>
            <a:r>
              <a:rPr lang="en-GB" dirty="0" smtClean="0"/>
              <a:t>Dispenser’s name</a:t>
            </a:r>
          </a:p>
          <a:p>
            <a:pPr lvl="1"/>
            <a:r>
              <a:rPr lang="en-GB" dirty="0" smtClean="0"/>
              <a:t>Dispenser’s signature</a:t>
            </a:r>
          </a:p>
          <a:p>
            <a:r>
              <a:rPr lang="en-US" dirty="0" smtClean="0"/>
              <a:t>All </a:t>
            </a:r>
            <a:r>
              <a:rPr lang="en-US" dirty="0"/>
              <a:t>records shall be maintained in the </a:t>
            </a:r>
            <a:r>
              <a:rPr lang="en-US" dirty="0" smtClean="0"/>
              <a:t>health shop </a:t>
            </a:r>
            <a:r>
              <a:rPr lang="en-US" dirty="0"/>
              <a:t>for at least two years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Prescription Register/Dispensing Log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2955069"/>
              </p:ext>
            </p:extLst>
          </p:nvPr>
        </p:nvGraphicFramePr>
        <p:xfrm>
          <a:off x="228599" y="1981202"/>
          <a:ext cx="8763000" cy="3886200"/>
        </p:xfrm>
        <a:graphic>
          <a:graphicData uri="http://schemas.openxmlformats.org/drawingml/2006/table">
            <a:tbl>
              <a:tblPr firstRow="1" firstCol="1" bandRow="1"/>
              <a:tblGrid>
                <a:gridCol w="392188"/>
                <a:gridCol w="1343302"/>
                <a:gridCol w="1279603"/>
                <a:gridCol w="924261"/>
                <a:gridCol w="884294"/>
                <a:gridCol w="924886"/>
                <a:gridCol w="966103"/>
                <a:gridCol w="1072268"/>
                <a:gridCol w="976095"/>
              </a:tblGrid>
              <a:tr h="9790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S/N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 of patient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Prescription No. 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 of medicine(s) dispensed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Dosage from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Quantity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Dispensing date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Dispensed by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Signature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3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b="1" u="none" strike="noStrike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581" marR="61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b="1" dirty="0"/>
              <a:t>Laws</a:t>
            </a:r>
          </a:p>
          <a:p>
            <a:pPr lvl="0"/>
            <a:r>
              <a:rPr lang="en-GB" dirty="0"/>
              <a:t>Laws are rules that govern human conduct and are binding to all persons within a given state or nation.</a:t>
            </a:r>
            <a:endParaRPr lang="en-US" b="1" dirty="0"/>
          </a:p>
          <a:p>
            <a:pPr lvl="0">
              <a:buNone/>
            </a:pPr>
            <a:r>
              <a:rPr lang="en-US" b="1" dirty="0"/>
              <a:t>Regulations</a:t>
            </a:r>
            <a:r>
              <a:rPr lang="en-US" dirty="0"/>
              <a:t> </a:t>
            </a:r>
          </a:p>
          <a:p>
            <a:pPr lvl="0"/>
            <a:r>
              <a:rPr lang="en-GB" dirty="0"/>
              <a:t>Regulations are more specific rules controlling or restricting a specific activity. </a:t>
            </a:r>
            <a:endParaRPr lang="en-US" b="1" dirty="0"/>
          </a:p>
          <a:p>
            <a:pPr marL="0" lvl="0" indent="0">
              <a:buNone/>
            </a:pPr>
            <a:r>
              <a:rPr lang="en-US" b="1" dirty="0"/>
              <a:t>Guidelines</a:t>
            </a:r>
          </a:p>
          <a:p>
            <a:r>
              <a:rPr lang="en-GB" dirty="0"/>
              <a:t>These are instructions on how to implement or to enforce the laws. 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Health Shop </a:t>
            </a:r>
            <a:r>
              <a:rPr lang="en-US" dirty="0"/>
              <a:t>Accreditation Process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153400" cy="47244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en-US" dirty="0" smtClean="0"/>
              <a:t>1</a:t>
            </a:r>
            <a:r>
              <a:rPr lang="en-US" dirty="0"/>
              <a:t>. </a:t>
            </a:r>
            <a:r>
              <a:rPr lang="en-US" dirty="0" smtClean="0"/>
              <a:t>Obtain </a:t>
            </a:r>
            <a:r>
              <a:rPr lang="en-US" dirty="0"/>
              <a:t>application forms </a:t>
            </a:r>
            <a:r>
              <a:rPr lang="en-US" dirty="0" smtClean="0"/>
              <a:t>for permit from ZAMRA</a:t>
            </a:r>
            <a:endParaRPr lang="en-US" dirty="0"/>
          </a:p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en-US" dirty="0"/>
              <a:t>2. </a:t>
            </a:r>
            <a:r>
              <a:rPr lang="en-US" dirty="0" smtClean="0"/>
              <a:t>Correctly fill and submit </a:t>
            </a:r>
            <a:r>
              <a:rPr lang="en-US" dirty="0"/>
              <a:t>completed forms </a:t>
            </a:r>
            <a:r>
              <a:rPr lang="en-US" dirty="0" smtClean="0"/>
              <a:t>to ZAMRA.</a:t>
            </a:r>
            <a:endParaRPr lang="en-US" dirty="0"/>
          </a:p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en-US" dirty="0"/>
              <a:t>3. Wait for </a:t>
            </a:r>
            <a:r>
              <a:rPr lang="en-US" dirty="0" smtClean="0"/>
              <a:t>ZAMRA </a:t>
            </a:r>
            <a:r>
              <a:rPr lang="en-US" dirty="0"/>
              <a:t>inspection.</a:t>
            </a:r>
          </a:p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en-US" dirty="0"/>
              <a:t>4. </a:t>
            </a:r>
            <a:r>
              <a:rPr lang="en-US" dirty="0" smtClean="0"/>
              <a:t>ZAMRA conduct the inspection</a:t>
            </a:r>
            <a:endParaRPr lang="en-US" dirty="0"/>
          </a:p>
          <a:p>
            <a:pPr marL="0" indent="0" eaLnBrk="1" hangingPunct="1">
              <a:lnSpc>
                <a:spcPct val="120000"/>
              </a:lnSpc>
              <a:buNone/>
              <a:defRPr/>
            </a:pPr>
            <a:r>
              <a:rPr lang="en-US" dirty="0"/>
              <a:t>5. </a:t>
            </a:r>
            <a:r>
              <a:rPr lang="en-US" dirty="0" smtClean="0"/>
              <a:t>Only upon fulfilling all requirements will a permit be issued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/>
              <a:t>	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2400" b="1" i="1" dirty="0"/>
              <a:t>Note</a:t>
            </a:r>
            <a:r>
              <a:rPr lang="en-US" sz="2400" dirty="0"/>
              <a:t>:</a:t>
            </a:r>
            <a:r>
              <a:rPr lang="en-GB" sz="2400" dirty="0"/>
              <a:t> </a:t>
            </a:r>
            <a:r>
              <a:rPr lang="en-GB" sz="2400" dirty="0" smtClean="0"/>
              <a:t>The inspection process will be supported by the district health office.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8683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Standards for </a:t>
            </a:r>
            <a:r>
              <a:rPr lang="en-US" sz="4000" b="1" dirty="0" smtClean="0"/>
              <a:t>Dispensing (1) </a:t>
            </a:r>
            <a:endParaRPr lang="en-US" sz="4000" b="1" dirty="0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924800" cy="5178425"/>
          </a:xfrm>
        </p:spPr>
        <p:txBody>
          <a:bodyPr>
            <a:normAutofit/>
          </a:bodyPr>
          <a:lstStyle/>
          <a:p>
            <a:pPr marL="342900" indent="-342900"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dirty="0"/>
              <a:t>Availability of dispensing materials.</a:t>
            </a:r>
          </a:p>
          <a:p>
            <a:pPr marL="342900" indent="-342900"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dirty="0"/>
              <a:t>All medicines stocked must be registered with </a:t>
            </a:r>
            <a:r>
              <a:rPr lang="en-US" dirty="0" smtClean="0"/>
              <a:t>ZAMRA</a:t>
            </a:r>
            <a:r>
              <a:rPr lang="en-US" dirty="0"/>
              <a:t>.</a:t>
            </a:r>
          </a:p>
          <a:p>
            <a:pPr marL="342900" indent="-342900"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dirty="0"/>
              <a:t>All medicines in the </a:t>
            </a:r>
            <a:r>
              <a:rPr lang="en-US" dirty="0" smtClean="0"/>
              <a:t>health shop </a:t>
            </a:r>
            <a:r>
              <a:rPr lang="en-US" dirty="0"/>
              <a:t>should be stored according to the manufacturer’s guidelines.</a:t>
            </a:r>
          </a:p>
          <a:p>
            <a:pPr marL="342900" indent="-342900"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dirty="0"/>
              <a:t>Should not dispense expired medicines.</a:t>
            </a:r>
          </a:p>
          <a:p>
            <a:pPr marL="342900" indent="-342900"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dirty="0"/>
              <a:t>Should be able to identify and refer complicated  cases.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Standards for Dispensing </a:t>
            </a:r>
            <a:r>
              <a:rPr lang="en-US" sz="4000" b="0" dirty="0" smtClean="0"/>
              <a:t>(2)</a:t>
            </a:r>
            <a:endParaRPr lang="en-US" sz="4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772400" cy="5026025"/>
          </a:xfrm>
        </p:spPr>
        <p:txBody>
          <a:bodyPr>
            <a:normAutofit/>
          </a:bodyPr>
          <a:lstStyle/>
          <a:p>
            <a:pPr marL="342900" indent="-342900" eaLnBrk="1" fontAlgn="auto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n-US" dirty="0"/>
              <a:t>All prescription medicines to be dispensed on a written valid prescription.</a:t>
            </a:r>
          </a:p>
          <a:p>
            <a:pPr marL="342900" indent="-342900" eaLnBrk="1" fontAlgn="auto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n-US" dirty="0"/>
              <a:t>Maintain proper records of dispensed medicines.</a:t>
            </a:r>
          </a:p>
          <a:p>
            <a:pPr marL="342900" indent="-342900" eaLnBrk="1" fontAlgn="auto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n-US" dirty="0"/>
              <a:t>Medicines should be dispensed in proper containers that are clearly labelled.</a:t>
            </a:r>
          </a:p>
          <a:p>
            <a:pPr marL="342900" indent="-342900" eaLnBrk="1" fontAlgn="auto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en-US" dirty="0"/>
              <a:t>All medicines should be given with proper instructions.</a:t>
            </a:r>
            <a:endParaRPr lang="en-US" dirty="0">
              <a:latin typeface="Cambria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en-US" sz="3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0207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Standards for </a:t>
            </a:r>
            <a:r>
              <a:rPr lang="en-US" sz="4000" b="1" dirty="0" smtClean="0"/>
              <a:t>Premises (1) </a:t>
            </a:r>
            <a:endParaRPr lang="en-US" sz="4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7848600" cy="5102225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sz="4400" dirty="0"/>
              <a:t>Should be a permanent, well-built structure and clearly identifiable as a health shop</a:t>
            </a:r>
          </a:p>
          <a:p>
            <a:pPr lvl="0"/>
            <a:r>
              <a:rPr lang="en-US" sz="4400" dirty="0"/>
              <a:t>The premises </a:t>
            </a:r>
            <a:r>
              <a:rPr lang="en-US" sz="4400" dirty="0" smtClean="0"/>
              <a:t>should </a:t>
            </a:r>
            <a:r>
              <a:rPr lang="en-US" sz="4400" dirty="0"/>
              <a:t>be in good state of repair, kept clean and tidy </a:t>
            </a:r>
          </a:p>
          <a:p>
            <a:pPr lvl="0"/>
            <a:r>
              <a:rPr lang="en-US" sz="4400" dirty="0"/>
              <a:t>The premises should have adequate natural and/or artificial ventilation, </a:t>
            </a:r>
          </a:p>
          <a:p>
            <a:pPr lvl="0"/>
            <a:r>
              <a:rPr lang="en-US" sz="4400" dirty="0"/>
              <a:t>The premises should have sufficient natural and/or artificial lighting, and the walls, floors and ceiling are in a good state of repair. </a:t>
            </a:r>
          </a:p>
          <a:p>
            <a:pPr lvl="0"/>
            <a:r>
              <a:rPr lang="en-US" sz="4400" dirty="0"/>
              <a:t>The premises should have a leak-proof roof and/or ceiling</a:t>
            </a:r>
          </a:p>
          <a:p>
            <a:pPr lvl="0"/>
            <a:r>
              <a:rPr lang="en-US" sz="4400" dirty="0"/>
              <a:t>The premises should have a solid smooth floor which can be easily cleaned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US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Standards for Premises </a:t>
            </a:r>
            <a:r>
              <a:rPr lang="en-US" b="0" dirty="0" smtClean="0"/>
              <a:t>(2)</a:t>
            </a:r>
            <a:endParaRPr lang="en-US" sz="4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fontScale="77500" lnSpcReduction="20000"/>
          </a:bodyPr>
          <a:lstStyle/>
          <a:p>
            <a:r>
              <a:rPr lang="en-US" sz="3200" dirty="0"/>
              <a:t>The premises should have walls that are painted and easy to clean</a:t>
            </a:r>
          </a:p>
          <a:p>
            <a:pPr lvl="0"/>
            <a:r>
              <a:rPr lang="en-US" sz="3200" dirty="0" smtClean="0"/>
              <a:t>The </a:t>
            </a:r>
            <a:r>
              <a:rPr lang="en-US" sz="3200" dirty="0"/>
              <a:t>premises should have, where possible, clearly partitioned areas for carrying out specific activities (such as main shop, dispensary, storage area and expired medicines area);</a:t>
            </a:r>
          </a:p>
          <a:p>
            <a:pPr lvl="0"/>
            <a:r>
              <a:rPr lang="en-US" sz="3200" dirty="0"/>
              <a:t>The premises should be of a minimum area of </a:t>
            </a:r>
            <a:r>
              <a:rPr lang="en-US" sz="3200" dirty="0" smtClean="0"/>
              <a:t>24m²  </a:t>
            </a:r>
            <a:r>
              <a:rPr lang="en-US" sz="3200" dirty="0"/>
              <a:t>partitioned into at least two rooms for dispensing and storage, respectively. </a:t>
            </a:r>
            <a:endParaRPr lang="en-US" sz="3200" dirty="0" smtClean="0"/>
          </a:p>
          <a:p>
            <a:pPr lvl="1"/>
            <a:r>
              <a:rPr lang="en-US" sz="3200" dirty="0" smtClean="0"/>
              <a:t>The </a:t>
            </a:r>
            <a:r>
              <a:rPr lang="en-US" sz="3200" dirty="0"/>
              <a:t>dispensing room should be of a minimum area of </a:t>
            </a:r>
            <a:r>
              <a:rPr lang="en-US" sz="3200" dirty="0" smtClean="0"/>
              <a:t>6m² </a:t>
            </a:r>
            <a:r>
              <a:rPr lang="en-US" sz="3200" dirty="0"/>
              <a:t>while the store room is of at least </a:t>
            </a:r>
            <a:r>
              <a:rPr lang="en-US" sz="3200" dirty="0" smtClean="0"/>
              <a:t>8m².</a:t>
            </a:r>
            <a:endParaRPr lang="en-US" sz="3200" dirty="0"/>
          </a:p>
          <a:p>
            <a:pPr lvl="1"/>
            <a:r>
              <a:rPr lang="en-US" sz="3200" dirty="0"/>
              <a:t>The dispensary surface area must be sufficient for the volume of prescriptions dispensed.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for Premises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temperature in the dispensing area must be maintained below 25°C and there must be an air-conditioner installed in the dispensary which is in good working order where practicable.</a:t>
            </a:r>
          </a:p>
          <a:p>
            <a:pPr lvl="0"/>
            <a:r>
              <a:rPr lang="en-US" dirty="0" smtClean="0"/>
              <a:t>The </a:t>
            </a:r>
            <a:r>
              <a:rPr lang="en-US" dirty="0"/>
              <a:t>premises should have adequate sanitation facilities such as toilets and hand-washing utility.</a:t>
            </a:r>
          </a:p>
          <a:p>
            <a:pPr lvl="0"/>
            <a:r>
              <a:rPr lang="en-US" dirty="0"/>
              <a:t>The premises must have sufficient shelving constructed from a smooth, washable and impermeable material, which is easy to maintain in a hygienic condition for the keeping of medicines above floor level.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9498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966" y="304800"/>
            <a:ext cx="80010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/>
              <a:t>Resources to Keep at the </a:t>
            </a:r>
            <a:r>
              <a:rPr lang="en-US" dirty="0" smtClean="0"/>
              <a:t>Health Shop</a:t>
            </a:r>
            <a:endParaRPr lang="en-US" dirty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9067800" cy="5105400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/>
              <a:t>Zambia National Formulary (ZNF ) recent edition; </a:t>
            </a:r>
            <a:endParaRPr lang="en-US" sz="2400" dirty="0"/>
          </a:p>
          <a:p>
            <a:pPr lvl="1"/>
            <a:r>
              <a:rPr lang="en-US" dirty="0"/>
              <a:t>British National Formulary (BNF) where applicable, recent edition preferred;  </a:t>
            </a:r>
            <a:endParaRPr lang="en-US" sz="2400" dirty="0"/>
          </a:p>
          <a:p>
            <a:pPr lvl="1"/>
            <a:r>
              <a:rPr lang="en-US" dirty="0"/>
              <a:t>Medicines and Allied Substances Act (No.3) of 2013; </a:t>
            </a:r>
            <a:endParaRPr lang="en-US" sz="2400" dirty="0"/>
          </a:p>
          <a:p>
            <a:pPr lvl="1"/>
            <a:r>
              <a:rPr lang="en-US" dirty="0"/>
              <a:t>Health Professions Act No. 24 of 2009;</a:t>
            </a:r>
            <a:endParaRPr lang="en-US" sz="2400" dirty="0"/>
          </a:p>
          <a:p>
            <a:pPr lvl="1"/>
            <a:r>
              <a:rPr lang="en-US" dirty="0"/>
              <a:t>Guidelines for Health </a:t>
            </a:r>
            <a:r>
              <a:rPr lang="en-US" dirty="0" smtClean="0"/>
              <a:t>Shops;</a:t>
            </a:r>
            <a:endParaRPr lang="en-US" sz="2400" dirty="0"/>
          </a:p>
          <a:p>
            <a:pPr lvl="1"/>
            <a:r>
              <a:rPr lang="en-US" dirty="0"/>
              <a:t>Standard Treatment Guidelines</a:t>
            </a:r>
            <a:r>
              <a:rPr lang="en-US" dirty="0" smtClean="0"/>
              <a:t>;</a:t>
            </a:r>
            <a:endParaRPr lang="en-US" sz="2400" dirty="0"/>
          </a:p>
          <a:p>
            <a:pPr lvl="1"/>
            <a:r>
              <a:rPr lang="en-US" dirty="0"/>
              <a:t>Standards of pharmacy </a:t>
            </a:r>
            <a:r>
              <a:rPr lang="en-US" dirty="0" smtClean="0"/>
              <a:t>practice;</a:t>
            </a:r>
            <a:endParaRPr lang="en-US" sz="2400" dirty="0"/>
          </a:p>
          <a:p>
            <a:pPr lvl="1"/>
            <a:r>
              <a:rPr lang="en-US" dirty="0"/>
              <a:t>Health Shop regulations, </a:t>
            </a:r>
            <a:r>
              <a:rPr lang="en-US" dirty="0" smtClean="0"/>
              <a:t>2016 (NB: ensure it has the approved list of medicines for sale in health shops);</a:t>
            </a:r>
            <a:endParaRPr lang="en-US" sz="2400" dirty="0"/>
          </a:p>
          <a:p>
            <a:pPr lvl="1"/>
            <a:r>
              <a:rPr lang="en-US" dirty="0" smtClean="0"/>
              <a:t>General </a:t>
            </a:r>
            <a:r>
              <a:rPr lang="en-US" dirty="0"/>
              <a:t>Sales Medicines registered by ZAMRA</a:t>
            </a:r>
            <a:endParaRPr lang="en-US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health shops approved medicines list</a:t>
            </a:r>
          </a:p>
          <a:p>
            <a:r>
              <a:rPr lang="en-US" dirty="0" smtClean="0"/>
              <a:t>The general sales medicines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8617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Are we now </a:t>
            </a:r>
            <a:r>
              <a:rPr lang="en-US" dirty="0"/>
              <a:t>able to:</a:t>
            </a:r>
          </a:p>
          <a:p>
            <a:pPr marL="0" indent="0">
              <a:buNone/>
            </a:pPr>
            <a:r>
              <a:rPr lang="en-US" dirty="0"/>
              <a:t>1. Explain the laws governing the health </a:t>
            </a:r>
            <a:r>
              <a:rPr lang="en-US" dirty="0" smtClean="0"/>
              <a:t>shops?</a:t>
            </a:r>
            <a:endParaRPr lang="en-US" dirty="0"/>
          </a:p>
          <a:p>
            <a:pPr marL="398463" indent="-398463">
              <a:buNone/>
            </a:pPr>
            <a:r>
              <a:rPr lang="en-US" dirty="0"/>
              <a:t>2. Describe the acceptable standards for setting up a health </a:t>
            </a:r>
            <a:r>
              <a:rPr lang="en-US" dirty="0" smtClean="0"/>
              <a:t>shop?</a:t>
            </a:r>
            <a:endParaRPr lang="en-US" dirty="0"/>
          </a:p>
          <a:p>
            <a:pPr marL="398463" indent="-398463">
              <a:buNone/>
            </a:pPr>
            <a:r>
              <a:rPr lang="en-US" dirty="0"/>
              <a:t>3. Describe the required code of ethics of health shop </a:t>
            </a:r>
            <a:r>
              <a:rPr lang="en-US" dirty="0" smtClean="0"/>
              <a:t>dispensers/owner?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3786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/>
              <a:t>Conclusions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/>
              <a:t>We hope that we have empowered you to provide better health services to our communities, with the elements of the </a:t>
            </a:r>
            <a:r>
              <a:rPr lang="en-US" sz="3200" dirty="0" smtClean="0"/>
              <a:t>health shop </a:t>
            </a:r>
            <a:r>
              <a:rPr lang="en-US" sz="3200" dirty="0"/>
              <a:t>concept in mind.</a:t>
            </a:r>
          </a:p>
          <a:p>
            <a:pPr eaLnBrk="1" hangingPunct="1"/>
            <a:r>
              <a:rPr lang="en-US" sz="3200" dirty="0" smtClean="0"/>
              <a:t>We </a:t>
            </a:r>
            <a:r>
              <a:rPr lang="en-US" sz="3200" dirty="0"/>
              <a:t>urge you to abide by the </a:t>
            </a:r>
            <a:r>
              <a:rPr lang="en-US" sz="3200" dirty="0" smtClean="0"/>
              <a:t>health shop </a:t>
            </a:r>
            <a:r>
              <a:rPr lang="en-US" sz="3200" dirty="0"/>
              <a:t>Code of Ethics and Conduct while executing your duties.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GB" dirty="0"/>
              <a:t/>
            </a:r>
            <a:br>
              <a:rPr lang="en-GB" dirty="0"/>
            </a:br>
            <a:r>
              <a:rPr lang="en-GB" sz="4400" dirty="0"/>
              <a:t>Policy</a:t>
            </a:r>
            <a:br>
              <a:rPr lang="en-GB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sz="3200" dirty="0"/>
              <a:t>A policy is a point of reference or general understanding to guide or influence decision making regarding long-term actions.</a:t>
            </a:r>
            <a:endParaRPr lang="en-US" sz="3200" dirty="0"/>
          </a:p>
          <a:p>
            <a:pPr lvl="0">
              <a:buNone/>
            </a:pPr>
            <a:endParaRPr lang="en-GB" sz="3200" dirty="0"/>
          </a:p>
          <a:p>
            <a:pPr lvl="0">
              <a:buNone/>
            </a:pPr>
            <a:r>
              <a:rPr lang="en-GB" sz="3200" dirty="0"/>
              <a:t>Drug </a:t>
            </a:r>
            <a:r>
              <a:rPr lang="en-GB" sz="3200" dirty="0" smtClean="0"/>
              <a:t>(medicines) policy</a:t>
            </a:r>
            <a:endParaRPr lang="en-GB" sz="3200" dirty="0"/>
          </a:p>
          <a:p>
            <a:pPr lvl="0"/>
            <a:r>
              <a:rPr lang="en-GB" sz="3200" dirty="0"/>
              <a:t>Is a policy that is focused on improving the availability and accessibility of medicines, e.g</a:t>
            </a:r>
            <a:r>
              <a:rPr lang="en-GB" sz="3200" dirty="0" smtClean="0"/>
              <a:t>. </a:t>
            </a:r>
            <a:r>
              <a:rPr lang="en-GB" sz="3200" dirty="0"/>
              <a:t>a policy on the accreditation of </a:t>
            </a:r>
            <a:r>
              <a:rPr lang="en-GB" sz="3200" dirty="0" smtClean="0"/>
              <a:t>health </a:t>
            </a:r>
            <a:r>
              <a:rPr lang="en-GB" sz="3200" dirty="0"/>
              <a:t>shops.</a:t>
            </a:r>
            <a:endParaRPr lang="en-US" sz="32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sz="4400" dirty="0"/>
              <a:t>Regulation of Medicines 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A set of laws, regulations, guidelines, and policies.</a:t>
            </a:r>
          </a:p>
          <a:p>
            <a:r>
              <a:rPr lang="en-GB" sz="3200" dirty="0"/>
              <a:t>It provides a basis for control over the manufacture, distribution, marketing</a:t>
            </a:r>
            <a:r>
              <a:rPr lang="en-GB" sz="3200" dirty="0" smtClean="0"/>
              <a:t>, dispensing </a:t>
            </a:r>
            <a:r>
              <a:rPr lang="en-GB" sz="3200" dirty="0"/>
              <a:t>and surveillance of these products. 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Why Regulate Medicines?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3200" dirty="0"/>
              <a:t>Patients’ dependence on health workers for medicines advice.</a:t>
            </a:r>
            <a:endParaRPr lang="en-US" sz="3200" dirty="0"/>
          </a:p>
          <a:p>
            <a:pPr lvl="0"/>
            <a:r>
              <a:rPr lang="en-GB" sz="3200" dirty="0"/>
              <a:t>Conflict of interest.</a:t>
            </a:r>
            <a:endParaRPr lang="en-US" sz="3200" dirty="0"/>
          </a:p>
          <a:p>
            <a:pPr lvl="0"/>
            <a:r>
              <a:rPr lang="en-GB" sz="3200" dirty="0"/>
              <a:t>Possibility of the medicines causing </a:t>
            </a:r>
            <a:r>
              <a:rPr lang="en-GB" sz="3200" dirty="0" smtClean="0"/>
              <a:t>harm, including herbal medicines</a:t>
            </a:r>
            <a:endParaRPr lang="en-US" sz="3200" dirty="0"/>
          </a:p>
          <a:p>
            <a:pPr lvl="0"/>
            <a:r>
              <a:rPr lang="en-GB" sz="3200" dirty="0"/>
              <a:t>The increased number of individuals involved in the manufacture and sale of medicines.</a:t>
            </a:r>
            <a:endParaRPr lang="en-US" sz="32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Aim of Regulating Medicines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GB" sz="3200" dirty="0"/>
              <a:t>To ensure that quality medicines are available to retailers and consumers.</a:t>
            </a:r>
            <a:endParaRPr lang="en-US" sz="3200" dirty="0"/>
          </a:p>
          <a:p>
            <a:pPr lvl="0"/>
            <a:r>
              <a:rPr lang="en-GB" sz="3200" dirty="0"/>
              <a:t>To safeguard the welfare of the patient and the community.</a:t>
            </a:r>
            <a:endParaRPr lang="en-US" sz="3200" dirty="0"/>
          </a:p>
          <a:p>
            <a:pPr lvl="0"/>
            <a:r>
              <a:rPr lang="en-GB" sz="3200" dirty="0"/>
              <a:t>To ensure that qualified personnel are involved in the handling of medicines.</a:t>
            </a:r>
            <a:endParaRPr lang="en-US" sz="3200" dirty="0"/>
          </a:p>
          <a:p>
            <a:pPr lvl="0"/>
            <a:r>
              <a:rPr lang="en-GB" sz="3200" dirty="0"/>
              <a:t>To ensure that medicines are supplied and sold in suitable premises and using suitable equipment.</a:t>
            </a:r>
            <a:endParaRPr lang="en-US" sz="3200" dirty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GB" dirty="0"/>
              <a:t/>
            </a:r>
            <a:br>
              <a:rPr lang="en-GB" dirty="0"/>
            </a:br>
            <a:r>
              <a:rPr lang="en-GB" sz="4400" dirty="0"/>
              <a:t>What Products Are Regulated?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sz="3200" dirty="0"/>
              <a:t>Any products for: </a:t>
            </a:r>
          </a:p>
          <a:p>
            <a:r>
              <a:rPr lang="en-GB" sz="3200" dirty="0" smtClean="0"/>
              <a:t>Diagnosis</a:t>
            </a:r>
            <a:endParaRPr lang="en-GB" sz="3200" dirty="0"/>
          </a:p>
          <a:p>
            <a:r>
              <a:rPr lang="en-GB" sz="3200" dirty="0"/>
              <a:t>Treating </a:t>
            </a:r>
          </a:p>
          <a:p>
            <a:r>
              <a:rPr lang="en-GB" sz="3200" dirty="0"/>
              <a:t>Preventing</a:t>
            </a:r>
          </a:p>
          <a:p>
            <a:r>
              <a:rPr lang="en-GB" sz="3200" dirty="0"/>
              <a:t>Managing disease </a:t>
            </a:r>
          </a:p>
          <a:p>
            <a:r>
              <a:rPr lang="en-GB" sz="3200" dirty="0"/>
              <a:t>Control of contraception both in humans and animals</a:t>
            </a:r>
            <a:endParaRPr lang="en-US" sz="3200" dirty="0"/>
          </a:p>
          <a:p>
            <a:r>
              <a:rPr lang="en-GB" sz="3200" dirty="0"/>
              <a:t>Compensating for an injury or handicap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/>
              <a:t>Regulation of </a:t>
            </a:r>
            <a:r>
              <a:rPr lang="en-US" dirty="0" smtClean="0"/>
              <a:t>Health Shops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The regulatory </a:t>
            </a:r>
            <a:r>
              <a:rPr lang="en-US" sz="3200" dirty="0"/>
              <a:t>body for the </a:t>
            </a:r>
            <a:r>
              <a:rPr lang="en-US" sz="3200" dirty="0" smtClean="0"/>
              <a:t>health shops </a:t>
            </a:r>
            <a:r>
              <a:rPr lang="en-US" sz="3200" dirty="0"/>
              <a:t>is </a:t>
            </a:r>
            <a:r>
              <a:rPr lang="en-US" sz="3200" dirty="0" smtClean="0"/>
              <a:t>ZAMRA</a:t>
            </a:r>
            <a:r>
              <a:rPr lang="en-US" sz="3200" dirty="0"/>
              <a:t>, which is </a:t>
            </a:r>
            <a:r>
              <a:rPr lang="en-US" sz="3200" dirty="0" smtClean="0"/>
              <a:t>mandated </a:t>
            </a:r>
            <a:r>
              <a:rPr lang="en-US" sz="3200" dirty="0"/>
              <a:t>by the </a:t>
            </a:r>
            <a:r>
              <a:rPr lang="en-US" sz="3200" dirty="0" smtClean="0"/>
              <a:t>Medicines &amp; Allied Substances Act No. 3 of 2013.</a:t>
            </a:r>
            <a:endParaRPr lang="en-US" sz="3200" dirty="0"/>
          </a:p>
          <a:p>
            <a:pPr eaLnBrk="1" hangingPunct="1"/>
            <a:r>
              <a:rPr lang="en-US" sz="3200" dirty="0" smtClean="0"/>
              <a:t>ZAMRA </a:t>
            </a:r>
            <a:r>
              <a:rPr lang="en-US" sz="3200" dirty="0"/>
              <a:t>works with the DHO and O</a:t>
            </a:r>
            <a:r>
              <a:rPr lang="en-US" sz="3200" dirty="0" smtClean="0"/>
              <a:t>ther </a:t>
            </a:r>
            <a:r>
              <a:rPr lang="en-US" sz="3200" dirty="0"/>
              <a:t>S</a:t>
            </a:r>
            <a:r>
              <a:rPr lang="en-US" sz="3200" dirty="0" smtClean="0"/>
              <a:t>takeholders </a:t>
            </a:r>
            <a:r>
              <a:rPr lang="en-US" sz="3200" dirty="0"/>
              <a:t>(e.g</a:t>
            </a:r>
            <a:r>
              <a:rPr lang="en-US" sz="3200" dirty="0" smtClean="0"/>
              <a:t>. </a:t>
            </a:r>
            <a:r>
              <a:rPr lang="en-US" sz="3200" dirty="0"/>
              <a:t>l</a:t>
            </a:r>
            <a:r>
              <a:rPr lang="en-US" sz="3200" dirty="0" smtClean="0"/>
              <a:t>ocal government, </a:t>
            </a:r>
            <a:r>
              <a:rPr lang="en-US" sz="3200" dirty="0"/>
              <a:t>p</a:t>
            </a:r>
            <a:r>
              <a:rPr lang="en-US" sz="3200" dirty="0" smtClean="0"/>
              <a:t>rofessional bodies, NGO’s ) </a:t>
            </a:r>
            <a:r>
              <a:rPr lang="en-US" sz="3200" dirty="0"/>
              <a:t>to support its functions.</a:t>
            </a:r>
          </a:p>
          <a:p>
            <a:pPr eaLnBrk="1" hangingPunct="1"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5857</TotalTime>
  <Words>2118</Words>
  <Application>Microsoft Office PowerPoint</Application>
  <PresentationFormat>On-screen Show (4:3)</PresentationFormat>
  <Paragraphs>383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Cambria</vt:lpstr>
      <vt:lpstr>Courier New</vt:lpstr>
      <vt:lpstr>Times New Roman</vt:lpstr>
      <vt:lpstr>Wingdings</vt:lpstr>
      <vt:lpstr>Office Theme</vt:lpstr>
      <vt:lpstr>Health Shops Training Zambia </vt:lpstr>
      <vt:lpstr>Objectives</vt:lpstr>
      <vt:lpstr>Definitions</vt:lpstr>
      <vt:lpstr> Policy </vt:lpstr>
      <vt:lpstr> Regulation of Medicines  </vt:lpstr>
      <vt:lpstr>Why Regulate Medicines?</vt:lpstr>
      <vt:lpstr>Aim of Regulating Medicines</vt:lpstr>
      <vt:lpstr> What Products Are Regulated?  </vt:lpstr>
      <vt:lpstr>Regulation of Health Shops</vt:lpstr>
      <vt:lpstr>ZAMRA Functions</vt:lpstr>
      <vt:lpstr>Regulation: Role of District Authorities</vt:lpstr>
      <vt:lpstr>Affiliations of the Health Shops</vt:lpstr>
      <vt:lpstr>Regular Monitoring and Supportive Supervision</vt:lpstr>
      <vt:lpstr>Procedures for Routine Supportive Supervision</vt:lpstr>
      <vt:lpstr>What is the Health Shops Dispenser’s Role During Supervision?</vt:lpstr>
      <vt:lpstr>Standards for Operating Health Shops</vt:lpstr>
      <vt:lpstr>Standards for Personnel (1)</vt:lpstr>
      <vt:lpstr>Standards for Personnel (2)</vt:lpstr>
      <vt:lpstr>Standards for Personnel (3)</vt:lpstr>
      <vt:lpstr>Standards for Personnel (4)</vt:lpstr>
      <vt:lpstr>The Health Shops Personnel Code of Ethics  and Conduct</vt:lpstr>
      <vt:lpstr>Examples of Ethical Violations in  Medicines Management</vt:lpstr>
      <vt:lpstr>Offences and Penalties </vt:lpstr>
      <vt:lpstr>Standards for Documentation and Recording </vt:lpstr>
      <vt:lpstr>Purchases Records Book</vt:lpstr>
      <vt:lpstr>Expired Medicines Register</vt:lpstr>
      <vt:lpstr>Inspectors’ Record Book </vt:lpstr>
      <vt:lpstr>Standards for Documentation and Recording</vt:lpstr>
      <vt:lpstr>Prescription Register/Dispensing Log</vt:lpstr>
      <vt:lpstr>Health Shop Accreditation Process</vt:lpstr>
      <vt:lpstr>Standards for Dispensing (1) </vt:lpstr>
      <vt:lpstr>Standards for Dispensing (2)</vt:lpstr>
      <vt:lpstr>Standards for Premises (1) </vt:lpstr>
      <vt:lpstr>Standards for Premises (2)</vt:lpstr>
      <vt:lpstr>Standards for Premises (3)</vt:lpstr>
      <vt:lpstr>Resources to Keep at the Health Shop</vt:lpstr>
      <vt:lpstr>Review of lists</vt:lpstr>
      <vt:lpstr>Review of objectives</vt:lpstr>
      <vt:lpstr>Conclusions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427</cp:revision>
  <dcterms:created xsi:type="dcterms:W3CDTF">2011-09-08T16:26:48Z</dcterms:created>
  <dcterms:modified xsi:type="dcterms:W3CDTF">2017-04-24T21:08:37Z</dcterms:modified>
</cp:coreProperties>
</file>