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35" r:id="rId3"/>
    <p:sldId id="297" r:id="rId4"/>
    <p:sldId id="298" r:id="rId5"/>
    <p:sldId id="300" r:id="rId6"/>
    <p:sldId id="302" r:id="rId7"/>
    <p:sldId id="336" r:id="rId8"/>
    <p:sldId id="303" r:id="rId9"/>
    <p:sldId id="304" r:id="rId10"/>
    <p:sldId id="305" r:id="rId11"/>
    <p:sldId id="307" r:id="rId12"/>
    <p:sldId id="338" r:id="rId13"/>
    <p:sldId id="337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i" initials="L" lastIdx="4" clrIdx="0"/>
  <p:cmAuthor id="1" name="Owner" initials="GB" lastIdx="1" clrIdx="1">
    <p:extLst>
      <p:ext uri="{19B8F6BF-5375-455C-9EA6-DF929625EA0E}">
        <p15:presenceInfo xmlns:p15="http://schemas.microsoft.com/office/powerpoint/2012/main" userId="Own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880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2E89C-3154-4FB1-85D0-7072A474914D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C235C-D70E-403B-A60D-4EBFAD8585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906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9CEA831-3D17-4047-A096-33D7AB5063C5}" type="datetimeFigureOut">
              <a:rPr lang="es-ES_tradnl" smtClean="0"/>
              <a:pPr/>
              <a:t>24/04/2017</a:t>
            </a:fld>
            <a:endParaRPr lang="es-ES_tradnl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ES_tradnl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82E2A7F-D597-4D66-97BE-EF51DEB33DC4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20936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2E2A7F-D597-4D66-97BE-EF51DEB33DC4}" type="slidenum">
              <a:rPr lang="es-ES_tradnl" smtClean="0"/>
              <a:pPr/>
              <a:t>8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64650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066800"/>
            <a:ext cx="7772400" cy="1470025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ctr">
              <a:defRPr b="1" i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Accredited Drug Shops Training</a:t>
            </a:r>
            <a:br>
              <a:rPr lang="en-US" dirty="0"/>
            </a:br>
            <a:r>
              <a:rPr lang="en-US" i="1" dirty="0"/>
              <a:t>Uganda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2819400"/>
            <a:ext cx="7696200" cy="10668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Place Authors and Date of Presentation Here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E:\SDSI\EADSI_UG Final Documents\Marketing\ADS Pictures\ADS Seller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962400"/>
            <a:ext cx="377952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8001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/>
          <a:p>
            <a:r>
              <a:rPr lang="en-US" smtClean="0"/>
              <a:t>Health </a:t>
            </a:r>
            <a:r>
              <a:rPr lang="en-US" dirty="0"/>
              <a:t>Shops Training</a:t>
            </a:r>
            <a:r>
              <a:rPr lang="en-US" i="1" dirty="0"/>
              <a:t/>
            </a:r>
            <a:br>
              <a:rPr lang="en-US" i="1" dirty="0"/>
            </a:br>
            <a:r>
              <a:rPr lang="en-US" i="1" dirty="0" smtClean="0"/>
              <a:t>Zambia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dirty="0"/>
              <a:t>Module 3: Session 3</a:t>
            </a:r>
          </a:p>
          <a:p>
            <a:pPr algn="ctr"/>
            <a:r>
              <a:rPr lang="en-US" dirty="0"/>
              <a:t>Client Assessment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en-US" dirty="0"/>
              <a:t>Client Assessment </a:t>
            </a:r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57150" indent="0">
              <a:spcBef>
                <a:spcPts val="1800"/>
              </a:spcBef>
              <a:buNone/>
            </a:pPr>
            <a:r>
              <a:rPr lang="en-GB" dirty="0"/>
              <a:t>Step 3: </a:t>
            </a:r>
            <a:r>
              <a:rPr lang="en-US" dirty="0"/>
              <a:t>EVALUATE </a:t>
            </a:r>
          </a:p>
          <a:p>
            <a:pPr lvl="1">
              <a:spcBef>
                <a:spcPts val="1800"/>
              </a:spcBef>
            </a:pPr>
            <a:r>
              <a:rPr lang="en-US" dirty="0"/>
              <a:t>The information obtained</a:t>
            </a:r>
          </a:p>
          <a:p>
            <a:pPr lvl="1">
              <a:spcBef>
                <a:spcPts val="1800"/>
              </a:spcBef>
            </a:pPr>
            <a:r>
              <a:rPr lang="en-US" dirty="0"/>
              <a:t>Decide what to do for the client</a:t>
            </a:r>
          </a:p>
        </p:txBody>
      </p:sp>
      <p:pic>
        <p:nvPicPr>
          <p:cNvPr id="44036" name="Picture 5" descr="C:\Users\admin\AppData\Local\Temp\Temporary Internet Files\Content.IE5\0DSWUH7T\MCj043600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7634" y="3505200"/>
            <a:ext cx="216655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/>
              <a:t>Step 4: </a:t>
            </a:r>
            <a:r>
              <a:rPr lang="en-US" dirty="0"/>
              <a:t>EXPLAIN AND TREAT OR REFER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Explain the client’s condition</a:t>
            </a:r>
          </a:p>
          <a:p>
            <a:pPr lvl="1"/>
            <a:r>
              <a:rPr lang="en-US" dirty="0"/>
              <a:t>Treat the client</a:t>
            </a:r>
          </a:p>
          <a:p>
            <a:pPr marL="914400" lvl="2" indent="0">
              <a:spcBef>
                <a:spcPts val="1800"/>
              </a:spcBef>
              <a:buNone/>
            </a:pPr>
            <a:r>
              <a:rPr lang="en-US" sz="1800" dirty="0"/>
              <a:t>or</a:t>
            </a:r>
          </a:p>
          <a:p>
            <a:pPr lvl="1">
              <a:spcBef>
                <a:spcPts val="1800"/>
              </a:spcBef>
            </a:pPr>
            <a:r>
              <a:rPr lang="en-US" dirty="0"/>
              <a:t>Give initial treatment and refer</a:t>
            </a:r>
          </a:p>
          <a:p>
            <a:pPr marL="914400" lvl="2" indent="0">
              <a:spcBef>
                <a:spcPts val="1800"/>
              </a:spcBef>
              <a:buNone/>
            </a:pPr>
            <a:r>
              <a:rPr lang="en-US" sz="1800" dirty="0"/>
              <a:t>or</a:t>
            </a:r>
          </a:p>
          <a:p>
            <a:pPr lvl="1">
              <a:spcBef>
                <a:spcPts val="1800"/>
              </a:spcBef>
            </a:pPr>
            <a:r>
              <a:rPr lang="en-US" dirty="0"/>
              <a:t>Refer the client right away 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dirty="0"/>
          </a:p>
        </p:txBody>
      </p:sp>
      <p:pic>
        <p:nvPicPr>
          <p:cNvPr id="45060" name="Picture 3" descr="C:\Users\admin\AppData\Local\Temp\Temporary Internet Files\Content.IE5\K6H29HNJ\MPj040950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1762" y="1524000"/>
            <a:ext cx="192503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dirty="0"/>
              <a:t>Client </a:t>
            </a:r>
            <a:r>
              <a:rPr lang="en-US"/>
              <a:t>Assessment </a:t>
            </a:r>
            <a:r>
              <a:rPr lang="en-US" smtClean="0"/>
              <a:t>Step 4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Exercise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Role play – client and dispenser interaction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375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Review of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3200" dirty="0" smtClean="0"/>
              <a:t>We should now </a:t>
            </a:r>
            <a:r>
              <a:rPr lang="en-US" sz="3200" smtClean="0"/>
              <a:t>all be able </a:t>
            </a:r>
            <a:r>
              <a:rPr lang="en-US" sz="3200" dirty="0"/>
              <a:t>to:</a:t>
            </a:r>
          </a:p>
          <a:p>
            <a:pPr marL="398463" lvl="0" indent="-398463">
              <a:buNone/>
            </a:pPr>
            <a:r>
              <a:rPr lang="en-US" dirty="0"/>
              <a:t>1. Demonstrate the steps that a health shop dispenser can use to accurately diagnose and manage selected disease conditions in clients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832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3200" dirty="0"/>
              <a:t>As a result of actively participating in this session, the individual will be able to:</a:t>
            </a:r>
          </a:p>
          <a:p>
            <a:pPr marL="398463" lvl="0" indent="-398463">
              <a:buNone/>
            </a:pPr>
            <a:r>
              <a:rPr lang="en-US" dirty="0"/>
              <a:t>1. Demonstrate the steps that </a:t>
            </a:r>
            <a:r>
              <a:rPr lang="en-US" dirty="0" smtClean="0"/>
              <a:t>a health shop dispenser </a:t>
            </a:r>
            <a:r>
              <a:rPr lang="en-US" dirty="0"/>
              <a:t>can use to accurately diagnose and manage selected disease conditions in </a:t>
            </a:r>
            <a:r>
              <a:rPr lang="en-US" dirty="0" smtClean="0"/>
              <a:t>clients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GB" dirty="0"/>
              <a:t>Client Assessment</a:t>
            </a:r>
            <a:endParaRPr lang="en-US" dirty="0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458200" cy="5410200"/>
          </a:xfrm>
        </p:spPr>
        <p:txBody>
          <a:bodyPr/>
          <a:lstStyle/>
          <a:p>
            <a:r>
              <a:rPr lang="en-GB" dirty="0"/>
              <a:t>The process by which the </a:t>
            </a:r>
            <a:r>
              <a:rPr lang="en-GB" dirty="0" smtClean="0"/>
              <a:t>health shop dispenser: </a:t>
            </a:r>
            <a:endParaRPr lang="en-GB" dirty="0"/>
          </a:p>
          <a:p>
            <a:pPr lvl="1"/>
            <a:r>
              <a:rPr lang="en-GB" b="1" dirty="0"/>
              <a:t>obtains</a:t>
            </a:r>
            <a:r>
              <a:rPr lang="en-GB" dirty="0"/>
              <a:t> information about the client, and </a:t>
            </a:r>
          </a:p>
          <a:p>
            <a:pPr lvl="1"/>
            <a:r>
              <a:rPr lang="en-GB" b="1" dirty="0"/>
              <a:t>evaluates</a:t>
            </a:r>
            <a:r>
              <a:rPr lang="en-GB" dirty="0"/>
              <a:t> the information to help identify how to manage the client’s condition.</a:t>
            </a:r>
          </a:p>
          <a:p>
            <a:r>
              <a:rPr lang="en-US" dirty="0"/>
              <a:t>Client information may be </a:t>
            </a:r>
            <a:br>
              <a:rPr lang="en-US" dirty="0"/>
            </a:br>
            <a:r>
              <a:rPr lang="en-US" dirty="0"/>
              <a:t>obtained from:</a:t>
            </a:r>
          </a:p>
          <a:p>
            <a:pPr lvl="1"/>
            <a:r>
              <a:rPr lang="en-GB" dirty="0"/>
              <a:t>clients themselves</a:t>
            </a:r>
          </a:p>
          <a:p>
            <a:pPr lvl="1"/>
            <a:r>
              <a:rPr lang="en-GB" dirty="0"/>
              <a:t>family members</a:t>
            </a:r>
          </a:p>
          <a:p>
            <a:pPr lvl="1"/>
            <a:r>
              <a:rPr lang="en-GB" dirty="0"/>
              <a:t>caregivers</a:t>
            </a:r>
            <a:endParaRPr lang="en-US" dirty="0"/>
          </a:p>
        </p:txBody>
      </p:sp>
      <p:pic>
        <p:nvPicPr>
          <p:cNvPr id="36868" name="Picture 6" descr="C:\Users\admin\AppData\Local\Temp\Temporary Internet Files\Content.IE5\K6H29HNJ\MCj023303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046" y="3657600"/>
            <a:ext cx="2258179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Information Needed </a:t>
            </a:r>
            <a:endParaRPr lang="en-US" dirty="0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534400" cy="4800600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GB" sz="3200" dirty="0"/>
              <a:t>Complaints/symptoms from the client in his or her own words.</a:t>
            </a:r>
            <a:endParaRPr lang="en-US" sz="3200" dirty="0"/>
          </a:p>
          <a:p>
            <a:pPr>
              <a:spcBef>
                <a:spcPts val="400"/>
              </a:spcBef>
            </a:pPr>
            <a:r>
              <a:rPr lang="en-GB" sz="3200" dirty="0"/>
              <a:t>Recent history that pertains to those symptoms.</a:t>
            </a:r>
            <a:endParaRPr lang="en-US" sz="3200" dirty="0"/>
          </a:p>
          <a:p>
            <a:pPr>
              <a:spcBef>
                <a:spcPts val="400"/>
              </a:spcBef>
            </a:pPr>
            <a:r>
              <a:rPr lang="en-US" sz="3200" dirty="0"/>
              <a:t>Medications that have been taken.</a:t>
            </a:r>
          </a:p>
          <a:p>
            <a:pPr>
              <a:spcBef>
                <a:spcPts val="400"/>
              </a:spcBef>
            </a:pPr>
            <a:r>
              <a:rPr lang="en-GB" sz="3200" dirty="0"/>
              <a:t>Medication history, including compliance and adverse effects.</a:t>
            </a:r>
            <a:endParaRPr lang="en-US" sz="3200" dirty="0"/>
          </a:p>
          <a:p>
            <a:pPr>
              <a:spcBef>
                <a:spcPts val="400"/>
              </a:spcBef>
            </a:pPr>
            <a:r>
              <a:rPr lang="en-GB" sz="3200" dirty="0"/>
              <a:t>Allergies</a:t>
            </a:r>
          </a:p>
          <a:p>
            <a:pPr>
              <a:spcBef>
                <a:spcPts val="400"/>
              </a:spcBef>
            </a:pPr>
            <a:r>
              <a:rPr lang="en-GB" sz="3200" dirty="0"/>
              <a:t>Age</a:t>
            </a:r>
            <a:endParaRPr lang="en-US" sz="3200" dirty="0"/>
          </a:p>
          <a:p>
            <a:pPr>
              <a:spcBef>
                <a:spcPts val="400"/>
              </a:spcBef>
            </a:pPr>
            <a:r>
              <a:rPr lang="en-GB" sz="3200" dirty="0"/>
              <a:t>Social and family history, etc.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GB" dirty="0"/>
              <a:t>Skills Needed</a:t>
            </a:r>
            <a:endParaRPr lang="en-US" dirty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5029200" cy="4572000"/>
          </a:xfrm>
        </p:spPr>
        <p:txBody>
          <a:bodyPr/>
          <a:lstStyle/>
          <a:p>
            <a:r>
              <a:rPr lang="en-GB" sz="3200" dirty="0"/>
              <a:t>Active listening</a:t>
            </a:r>
            <a:endParaRPr lang="en-US" sz="3200" dirty="0"/>
          </a:p>
          <a:p>
            <a:r>
              <a:rPr lang="en-US" sz="3200" dirty="0"/>
              <a:t>Putting oneself in the shoes of the client</a:t>
            </a:r>
          </a:p>
          <a:p>
            <a:r>
              <a:rPr lang="en-GB" sz="3200" dirty="0"/>
              <a:t>Non-judgmental attitude</a:t>
            </a:r>
            <a:endParaRPr lang="en-US" sz="3200" dirty="0"/>
          </a:p>
          <a:p>
            <a:r>
              <a:rPr lang="en-GB" sz="3200" dirty="0"/>
              <a:t>Kindness</a:t>
            </a:r>
            <a:endParaRPr lang="en-US" sz="3200" dirty="0"/>
          </a:p>
          <a:p>
            <a:r>
              <a:rPr lang="en-GB" sz="3200" dirty="0"/>
              <a:t>Language of communication</a:t>
            </a:r>
            <a:endParaRPr lang="en-US" sz="3200" dirty="0"/>
          </a:p>
          <a:p>
            <a:endParaRPr lang="en-US" dirty="0"/>
          </a:p>
        </p:txBody>
      </p:sp>
      <p:pic>
        <p:nvPicPr>
          <p:cNvPr id="46084" name="Picture 7" descr="C:\Documents and Settings\tbrock\My Documents\My Pictures\Microsoft Clip Organizer\bd07603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343400"/>
            <a:ext cx="18224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8" descr="C:\Documents and Settings\tbrock\My Documents\My Pictures\Microsoft Clip Organizer\pe06228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752600"/>
            <a:ext cx="1801813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Client Assessment </a:t>
            </a:r>
            <a:r>
              <a:rPr lang="en-US" dirty="0" smtClean="0"/>
              <a:t>Steps (All)</a:t>
            </a:r>
            <a:endParaRPr lang="en-US" dirty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458200" cy="3733800"/>
          </a:xfrm>
        </p:spPr>
        <p:txBody>
          <a:bodyPr>
            <a:normAutofit/>
          </a:bodyPr>
          <a:lstStyle/>
          <a:p>
            <a:r>
              <a:rPr lang="en-GB" dirty="0"/>
              <a:t>Step 1: </a:t>
            </a:r>
            <a:r>
              <a:rPr lang="en-US" dirty="0"/>
              <a:t>Receive the client courteously and respectfully.</a:t>
            </a:r>
          </a:p>
          <a:p>
            <a:r>
              <a:rPr lang="en-GB" dirty="0"/>
              <a:t>Step 2: </a:t>
            </a:r>
            <a:r>
              <a:rPr lang="en-US" dirty="0"/>
              <a:t>Take a history of the client’s condition. </a:t>
            </a:r>
          </a:p>
          <a:p>
            <a:r>
              <a:rPr lang="en-US" dirty="0"/>
              <a:t>Step 3: Evaluate the information you have received and decide what to do for the client. </a:t>
            </a:r>
          </a:p>
          <a:p>
            <a:r>
              <a:rPr lang="en-US" dirty="0"/>
              <a:t>Step 4: Explain the client’s condition and the action to be taken.</a:t>
            </a:r>
          </a:p>
        </p:txBody>
      </p:sp>
      <p:pic>
        <p:nvPicPr>
          <p:cNvPr id="41988" name="Picture 5" descr="C:\Users\admin\AppData\Local\Temp\Temporary Internet Files\Content.IE5\PKSOPVWR\MCj028110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4419600"/>
            <a:ext cx="1489175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Client Assessment </a:t>
            </a:r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2514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Step 1: GREET</a:t>
            </a:r>
          </a:p>
          <a:p>
            <a:pPr lvl="1"/>
            <a:endParaRPr lang="en-GB" dirty="0"/>
          </a:p>
          <a:p>
            <a:pPr lvl="1"/>
            <a:r>
              <a:rPr lang="en-US" sz="2400" dirty="0"/>
              <a:t>Receive the client courteously and respectfully. </a:t>
            </a:r>
          </a:p>
          <a:p>
            <a:pPr lvl="1"/>
            <a:r>
              <a:rPr lang="en-US" sz="2400" dirty="0"/>
              <a:t>This creates the foundation for an honest and open interaction between the </a:t>
            </a:r>
            <a:r>
              <a:rPr lang="en-US" sz="2400" dirty="0" smtClean="0"/>
              <a:t>HS </a:t>
            </a:r>
            <a:r>
              <a:rPr lang="en-US" sz="2400" dirty="0"/>
              <a:t>and the client. </a:t>
            </a:r>
          </a:p>
        </p:txBody>
      </p:sp>
      <p:pic>
        <p:nvPicPr>
          <p:cNvPr id="41988" name="Picture 5" descr="C:\Users\admin\AppData\Local\Temp\Temporary Internet Files\Content.IE5\PKSOPVWR\MCj028110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114800"/>
            <a:ext cx="257175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0486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3820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Step 2: ASK and EXAMINE</a:t>
            </a:r>
          </a:p>
          <a:p>
            <a:pPr marL="0" indent="0">
              <a:buNone/>
            </a:pPr>
            <a:r>
              <a:rPr lang="en-US" sz="2400" dirty="0"/>
              <a:t>1. The age of the client or child.</a:t>
            </a:r>
          </a:p>
          <a:p>
            <a:pPr marL="0" lvl="1" indent="0">
              <a:buNone/>
            </a:pPr>
            <a:r>
              <a:rPr lang="en-US" sz="2400" dirty="0"/>
              <a:t>2. The client’s problem /complaint /illness.</a:t>
            </a:r>
          </a:p>
          <a:p>
            <a:pPr marL="0" lvl="1" indent="0">
              <a:buNone/>
            </a:pPr>
            <a:r>
              <a:rPr lang="en-US" sz="2400" dirty="0"/>
              <a:t>3. Look for any danger signs </a:t>
            </a:r>
          </a:p>
          <a:p>
            <a:pPr marL="857250" lvl="2" indent="0">
              <a:buNone/>
            </a:pPr>
            <a:r>
              <a:rPr lang="en-US" sz="2200" dirty="0"/>
              <a:t>a. If one or more danger signs are present, </a:t>
            </a:r>
            <a:r>
              <a:rPr lang="en-US" sz="2200" b="1" dirty="0"/>
              <a:t>REFER</a:t>
            </a:r>
            <a:r>
              <a:rPr lang="en-US" sz="2200" dirty="0"/>
              <a:t> the client.</a:t>
            </a:r>
          </a:p>
          <a:p>
            <a:pPr marL="857250" lvl="2" indent="0">
              <a:buNone/>
            </a:pPr>
            <a:r>
              <a:rPr lang="en-US" sz="2200" dirty="0"/>
              <a:t>b. If no danger signs are present, </a:t>
            </a:r>
            <a:r>
              <a:rPr lang="en-US" sz="2200" b="1" dirty="0"/>
              <a:t>continue</a:t>
            </a:r>
            <a:r>
              <a:rPr lang="en-US" sz="2200" dirty="0"/>
              <a:t> with the assessment.</a:t>
            </a:r>
          </a:p>
          <a:p>
            <a:pPr marL="0" lvl="1" indent="0">
              <a:buNone/>
            </a:pPr>
            <a:r>
              <a:rPr lang="en-US" sz="2400" dirty="0"/>
              <a:t>4. How long the client has had the problem.</a:t>
            </a:r>
          </a:p>
          <a:p>
            <a:pPr marL="0" lvl="1" indent="0">
              <a:buNone/>
            </a:pPr>
            <a:r>
              <a:rPr lang="en-US" sz="2400" dirty="0"/>
              <a:t>5. What treatment, if any, the client has received for this condition.</a:t>
            </a:r>
          </a:p>
          <a:p>
            <a:pPr marL="857250" lvl="2" indent="0">
              <a:buNone/>
            </a:pPr>
            <a:r>
              <a:rPr lang="en-US" sz="2200" dirty="0"/>
              <a:t>a. If medicines have been given, ask how they were taken.</a:t>
            </a:r>
          </a:p>
          <a:p>
            <a:pPr marL="0" lvl="1" indent="0">
              <a:buNone/>
            </a:pPr>
            <a:r>
              <a:rPr lang="en-US" sz="2400" dirty="0"/>
              <a:t>6. Any history of drug allergy.</a:t>
            </a:r>
          </a:p>
          <a:p>
            <a:pPr marL="971550" lvl="1" indent="-514350">
              <a:buFont typeface="+mj-lt"/>
              <a:buAutoNum type="arabicPeriod"/>
            </a:pPr>
            <a:endParaRPr lang="en-US" sz="2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304800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Client Assessment </a:t>
            </a:r>
            <a:r>
              <a:rPr lang="en-US" dirty="0" smtClean="0"/>
              <a:t>Step 2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" indent="0">
              <a:lnSpc>
                <a:spcPct val="90000"/>
              </a:lnSpc>
              <a:buNone/>
            </a:pPr>
            <a:r>
              <a:rPr lang="en-US" dirty="0"/>
              <a:t>Step 2: ASK (continued</a:t>
            </a:r>
            <a:r>
              <a:rPr lang="en-US" dirty="0" smtClean="0"/>
              <a:t>)</a:t>
            </a:r>
          </a:p>
          <a:p>
            <a:pPr marL="57150" indent="0">
              <a:lnSpc>
                <a:spcPct val="90000"/>
              </a:lnSpc>
              <a:buNone/>
            </a:pPr>
            <a:endParaRPr lang="en-US" dirty="0"/>
          </a:p>
          <a:p>
            <a:pPr marL="0" lvl="1" indent="0">
              <a:lnSpc>
                <a:spcPct val="90000"/>
              </a:lnSpc>
              <a:buNone/>
            </a:pPr>
            <a:r>
              <a:rPr lang="en-US" sz="2400" dirty="0"/>
              <a:t>7. The family and social history (depending on the condition</a:t>
            </a:r>
            <a:r>
              <a:rPr lang="en-US" sz="2400" dirty="0" smtClean="0"/>
              <a:t>).</a:t>
            </a:r>
          </a:p>
          <a:p>
            <a:pPr marL="339725" lvl="1" indent="-339725">
              <a:lnSpc>
                <a:spcPct val="90000"/>
              </a:lnSpc>
              <a:buNone/>
            </a:pPr>
            <a:r>
              <a:rPr lang="en-US" sz="2400" dirty="0" smtClean="0"/>
              <a:t>8</a:t>
            </a:r>
            <a:r>
              <a:rPr lang="en-US" sz="2400" dirty="0"/>
              <a:t>. Other useful information related to specific conditions (e.g., use of mosquito nets for malaria clients, general sanitation and hygiene for diarrheal diseases, etc.)</a:t>
            </a:r>
          </a:p>
          <a:p>
            <a:pPr marL="514350" lvl="0" indent="-514350">
              <a:buNone/>
            </a:pPr>
            <a:r>
              <a:rPr lang="en-US" sz="2200" dirty="0"/>
              <a:t> </a:t>
            </a:r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Client Assessment </a:t>
            </a:r>
            <a:r>
              <a:rPr lang="en-US" dirty="0" smtClean="0"/>
              <a:t>Step 2 (cont.)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2729</TotalTime>
  <Words>485</Words>
  <Application>Microsoft Office PowerPoint</Application>
  <PresentationFormat>On-screen Show (4:3)</PresentationFormat>
  <Paragraphs>73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Courier New</vt:lpstr>
      <vt:lpstr>Office Theme</vt:lpstr>
      <vt:lpstr>Health Shops Training Zambia</vt:lpstr>
      <vt:lpstr>Objectives</vt:lpstr>
      <vt:lpstr>Client Assessment</vt:lpstr>
      <vt:lpstr>Information Needed </vt:lpstr>
      <vt:lpstr>Skills Needed</vt:lpstr>
      <vt:lpstr>Client Assessment Steps (All)</vt:lpstr>
      <vt:lpstr>Client Assessment Step 1</vt:lpstr>
      <vt:lpstr>PowerPoint Presentation</vt:lpstr>
      <vt:lpstr>Client Assessment Step 2 (cont.)</vt:lpstr>
      <vt:lpstr>Client Assessment Step 3</vt:lpstr>
      <vt:lpstr>Client Assessment Step 4</vt:lpstr>
      <vt:lpstr>Exercise 1</vt:lpstr>
      <vt:lpstr>Review of Objectives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221</cp:revision>
  <dcterms:created xsi:type="dcterms:W3CDTF">2011-09-08T16:26:48Z</dcterms:created>
  <dcterms:modified xsi:type="dcterms:W3CDTF">2017-04-24T21:18:15Z</dcterms:modified>
</cp:coreProperties>
</file>