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17" r:id="rId3"/>
    <p:sldId id="336" r:id="rId4"/>
    <p:sldId id="318" r:id="rId5"/>
    <p:sldId id="319" r:id="rId6"/>
    <p:sldId id="320" r:id="rId7"/>
    <p:sldId id="321" r:id="rId8"/>
    <p:sldId id="322" r:id="rId9"/>
    <p:sldId id="360" r:id="rId10"/>
    <p:sldId id="374" r:id="rId11"/>
    <p:sldId id="358" r:id="rId12"/>
    <p:sldId id="325" r:id="rId13"/>
    <p:sldId id="366" r:id="rId14"/>
    <p:sldId id="367" r:id="rId15"/>
    <p:sldId id="368" r:id="rId16"/>
    <p:sldId id="369" r:id="rId17"/>
    <p:sldId id="370" r:id="rId18"/>
    <p:sldId id="371" r:id="rId19"/>
    <p:sldId id="373" r:id="rId20"/>
    <p:sldId id="328" r:id="rId21"/>
    <p:sldId id="329" r:id="rId22"/>
    <p:sldId id="361" r:id="rId23"/>
    <p:sldId id="359" r:id="rId24"/>
    <p:sldId id="356" r:id="rId25"/>
    <p:sldId id="357" r:id="rId26"/>
    <p:sldId id="331" r:id="rId27"/>
    <p:sldId id="355" r:id="rId28"/>
    <p:sldId id="348" r:id="rId29"/>
    <p:sldId id="375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0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7" autoAdjust="0"/>
    <p:restoredTop sz="99462" autoAdjust="0"/>
  </p:normalViewPr>
  <p:slideViewPr>
    <p:cSldViewPr>
      <p:cViewPr varScale="1">
        <p:scale>
          <a:sx n="74" d="100"/>
          <a:sy n="74" d="100"/>
        </p:scale>
        <p:origin x="6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BD6260-FD12-45A1-B41A-440144755D8C}" type="doc">
      <dgm:prSet loTypeId="urn:microsoft.com/office/officeart/2005/8/layout/hierarchy6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A8065D9-0BA0-4257-93D3-BEC21F15E8B0}">
      <dgm:prSet phldrT="[Text]" custT="1"/>
      <dgm:spPr>
        <a:xfrm>
          <a:off x="2182146" y="1182"/>
          <a:ext cx="1268256" cy="653752"/>
        </a:xfr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600" b="1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Adult with cough</a:t>
          </a:r>
        </a:p>
      </dgm:t>
    </dgm:pt>
    <dgm:pt modelId="{D9A906C1-5B00-4191-9ED2-6AA7DE18AE82}" type="parTrans" cxnId="{A1553D9C-7F5E-4978-A77F-DB1CD9E8F43F}">
      <dgm:prSet/>
      <dgm:spPr/>
      <dgm:t>
        <a:bodyPr/>
        <a:lstStyle/>
        <a:p>
          <a:endParaRPr lang="en-US"/>
        </a:p>
      </dgm:t>
    </dgm:pt>
    <dgm:pt modelId="{F36F6F62-2B40-441B-B93E-D384E042ACD2}" type="sibTrans" cxnId="{A1553D9C-7F5E-4978-A77F-DB1CD9E8F43F}">
      <dgm:prSet/>
      <dgm:spPr/>
      <dgm:t>
        <a:bodyPr/>
        <a:lstStyle/>
        <a:p>
          <a:endParaRPr lang="en-US"/>
        </a:p>
      </dgm:t>
    </dgm:pt>
    <dgm:pt modelId="{C5880ECF-8CC2-426B-8CE7-3BC5D436DEB2}">
      <dgm:prSet phldrT="[Text]" custT="1"/>
      <dgm:spPr>
        <a:xfrm>
          <a:off x="1028621" y="916436"/>
          <a:ext cx="1520994" cy="821675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en-US" sz="1400" b="1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Cough with: </a:t>
          </a:r>
        </a:p>
        <a:p>
          <a:pPr algn="l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No fever </a:t>
          </a:r>
        </a:p>
        <a:p>
          <a:pPr algn="l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No difficulty breathing</a:t>
          </a:r>
        </a:p>
        <a:p>
          <a:pPr algn="l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No chest pain </a:t>
          </a:r>
        </a:p>
        <a:p>
          <a:pPr algn="ctr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-NON-INFECTIVE COUGH-</a:t>
          </a:r>
        </a:p>
      </dgm:t>
    </dgm:pt>
    <dgm:pt modelId="{4AD0CFF4-CFF7-4D0E-987B-299CD5DCCF70}" type="parTrans" cxnId="{761DA908-EB5E-4758-A8D5-A9A6090C381B}">
      <dgm:prSet/>
      <dgm:spPr>
        <a:xfrm>
          <a:off x="1789118" y="654935"/>
          <a:ext cx="1027156" cy="26150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49F1B809-B7F7-4055-AA39-2AF5434DDBE0}" type="sibTrans" cxnId="{761DA908-EB5E-4758-A8D5-A9A6090C381B}">
      <dgm:prSet/>
      <dgm:spPr/>
      <dgm:t>
        <a:bodyPr/>
        <a:lstStyle/>
        <a:p>
          <a:endParaRPr lang="en-US"/>
        </a:p>
      </dgm:t>
    </dgm:pt>
    <dgm:pt modelId="{732246A5-7F72-40D3-9073-433B553A8EB4}">
      <dgm:prSet phldrT="[Text]" custT="1"/>
      <dgm:spPr>
        <a:xfrm>
          <a:off x="977971" y="1999612"/>
          <a:ext cx="1622292" cy="974600"/>
        </a:xfr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6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Give a cough syrup to relieve the cough.</a:t>
          </a:r>
        </a:p>
      </dgm:t>
    </dgm:pt>
    <dgm:pt modelId="{E2189016-C6C1-4A57-BAF2-77460A2BB8B8}" type="parTrans" cxnId="{B3955C3D-3C63-4F9F-94EA-42B613D54C37}">
      <dgm:prSet/>
      <dgm:spPr>
        <a:xfrm>
          <a:off x="1743398" y="1738111"/>
          <a:ext cx="91440" cy="261500"/>
        </a:xfr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6E5AB980-B08E-48FB-9666-C973AC631C05}" type="sibTrans" cxnId="{B3955C3D-3C63-4F9F-94EA-42B613D54C37}">
      <dgm:prSet/>
      <dgm:spPr/>
      <dgm:t>
        <a:bodyPr/>
        <a:lstStyle/>
        <a:p>
          <a:endParaRPr lang="en-US"/>
        </a:p>
      </dgm:t>
    </dgm:pt>
    <dgm:pt modelId="{ED0C961D-F48C-4E78-84B2-D2C2086F63E1}">
      <dgm:prSet phldrT="[Text]" custT="1"/>
      <dgm:spPr>
        <a:xfrm>
          <a:off x="3018027" y="916436"/>
          <a:ext cx="1585901" cy="855702"/>
        </a:xfr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en-US" sz="1400" b="1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Cough with:</a:t>
          </a:r>
        </a:p>
        <a:p>
          <a:pPr algn="l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Fever</a:t>
          </a:r>
        </a:p>
        <a:p>
          <a:pPr algn="l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Difficulty in breathing  or chest pain </a:t>
          </a:r>
        </a:p>
        <a:p>
          <a:pPr algn="ctr"/>
          <a:r>
            <a:rPr lang="en-US" sz="14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-INFECTIVE COUGH-</a:t>
          </a:r>
        </a:p>
      </dgm:t>
    </dgm:pt>
    <dgm:pt modelId="{A12B4695-2784-4E50-A411-3225E30B9F94}" type="parTrans" cxnId="{42B0FBCB-254C-48CA-84D9-5A59264583C4}">
      <dgm:prSet/>
      <dgm:spPr>
        <a:xfrm>
          <a:off x="2816275" y="654935"/>
          <a:ext cx="994702" cy="261500"/>
        </a:xfr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C0576B2F-F957-4098-9974-25085C3437D2}" type="sibTrans" cxnId="{42B0FBCB-254C-48CA-84D9-5A59264583C4}">
      <dgm:prSet/>
      <dgm:spPr/>
      <dgm:t>
        <a:bodyPr/>
        <a:lstStyle/>
        <a:p>
          <a:endParaRPr lang="en-US"/>
        </a:p>
      </dgm:t>
    </dgm:pt>
    <dgm:pt modelId="{2F1352F1-40DF-4123-8DD5-C998F730E868}">
      <dgm:prSet phldrT="[Text]" custT="1"/>
      <dgm:spPr>
        <a:xfrm>
          <a:off x="2894453" y="2033640"/>
          <a:ext cx="1833049" cy="933787"/>
        </a:xfr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en-US" sz="1100" dirty="0">
            <a:solidFill>
              <a:sysClr val="window" lastClr="FFFFFF"/>
            </a:solidFill>
            <a:latin typeface="Cambria"/>
            <a:ea typeface="+mn-ea"/>
            <a:cs typeface="+mn-cs"/>
          </a:endParaRPr>
        </a:p>
        <a:p>
          <a:r>
            <a:rPr lang="en-US" sz="1600" dirty="0">
              <a:solidFill>
                <a:sysClr val="window" lastClr="FFFFFF"/>
              </a:solidFill>
              <a:latin typeface="Cambria"/>
              <a:ea typeface="+mn-ea"/>
              <a:cs typeface="+mn-cs"/>
            </a:rPr>
            <a:t>REFER the client to health centre III, IV, or hospital.</a:t>
          </a:r>
        </a:p>
      </dgm:t>
    </dgm:pt>
    <dgm:pt modelId="{C8D2FEA1-76BE-4D39-8E95-6EE9D4D3D6DE}" type="parTrans" cxnId="{868BA5AF-C9FC-48E1-8BB4-4DDFEE8BC0F5}">
      <dgm:prSet/>
      <dgm:spPr>
        <a:xfrm>
          <a:off x="3765258" y="1772139"/>
          <a:ext cx="91440" cy="261500"/>
        </a:xfrm>
        <a:noFill/>
        <a:ln w="25400" cap="flat" cmpd="sng" algn="ctr">
          <a:solidFill>
            <a:srgbClr val="4BACC6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 sz="1100">
            <a:latin typeface="+mj-lt"/>
          </a:endParaRPr>
        </a:p>
      </dgm:t>
    </dgm:pt>
    <dgm:pt modelId="{EA6C705F-443D-47C8-ADAB-323330A1EDF6}" type="sibTrans" cxnId="{868BA5AF-C9FC-48E1-8BB4-4DDFEE8BC0F5}">
      <dgm:prSet/>
      <dgm:spPr/>
      <dgm:t>
        <a:bodyPr/>
        <a:lstStyle/>
        <a:p>
          <a:endParaRPr lang="en-US"/>
        </a:p>
      </dgm:t>
    </dgm:pt>
    <dgm:pt modelId="{C0786A0F-7A34-4E84-AC0C-0285D2CFAF29}" type="pres">
      <dgm:prSet presAssocID="{90BD6260-FD12-45A1-B41A-440144755D8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885D0C-94F2-4806-B750-F235C697BF42}" type="pres">
      <dgm:prSet presAssocID="{90BD6260-FD12-45A1-B41A-440144755D8C}" presName="hierFlow" presStyleCnt="0"/>
      <dgm:spPr/>
    </dgm:pt>
    <dgm:pt modelId="{38B1CB56-1F72-48DB-9A7D-F5D5D15BBD19}" type="pres">
      <dgm:prSet presAssocID="{90BD6260-FD12-45A1-B41A-440144755D8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01355FD-4C6F-4FC6-8DA4-E44F099B4002}" type="pres">
      <dgm:prSet presAssocID="{FA8065D9-0BA0-4257-93D3-BEC21F15E8B0}" presName="Name14" presStyleCnt="0"/>
      <dgm:spPr/>
    </dgm:pt>
    <dgm:pt modelId="{EBB62DBC-A3ED-45DA-AAA6-815703A75554}" type="pres">
      <dgm:prSet presAssocID="{FA8065D9-0BA0-4257-93D3-BEC21F15E8B0}" presName="level1Shape" presStyleLbl="node0" presStyleIdx="0" presStyleCnt="1" custScaleX="12933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FD9E7F9F-F3B1-4793-A8C0-A1918E663C11}" type="pres">
      <dgm:prSet presAssocID="{FA8065D9-0BA0-4257-93D3-BEC21F15E8B0}" presName="hierChild2" presStyleCnt="0"/>
      <dgm:spPr/>
    </dgm:pt>
    <dgm:pt modelId="{452AB06A-9E88-4228-83A9-F262F98A9FD9}" type="pres">
      <dgm:prSet presAssocID="{4AD0CFF4-CFF7-4D0E-987B-299CD5DCCF70}" presName="Name19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027156" y="0"/>
              </a:moveTo>
              <a:lnTo>
                <a:pt x="1027156" y="130750"/>
              </a:lnTo>
              <a:lnTo>
                <a:pt x="0" y="130750"/>
              </a:lnTo>
              <a:lnTo>
                <a:pt x="0" y="26150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0F0E87AF-B906-4089-9A2D-B2773E355022}" type="pres">
      <dgm:prSet presAssocID="{C5880ECF-8CC2-426B-8CE7-3BC5D436DEB2}" presName="Name21" presStyleCnt="0"/>
      <dgm:spPr/>
    </dgm:pt>
    <dgm:pt modelId="{85C48BB4-42B5-4202-9D8B-CB2B15192514}" type="pres">
      <dgm:prSet presAssocID="{C5880ECF-8CC2-426B-8CE7-3BC5D436DEB2}" presName="level2Shape" presStyleLbl="node2" presStyleIdx="0" presStyleCnt="2" custScaleX="155104" custScaleY="166566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0A6DC4BB-3DAD-4B6D-925C-463CE37B0430}" type="pres">
      <dgm:prSet presAssocID="{C5880ECF-8CC2-426B-8CE7-3BC5D436DEB2}" presName="hierChild3" presStyleCnt="0"/>
      <dgm:spPr/>
    </dgm:pt>
    <dgm:pt modelId="{29502161-4B4E-4256-9480-5884D7E8189C}" type="pres">
      <dgm:prSet presAssocID="{E2189016-C6C1-4A57-BAF2-77460A2BB8B8}" presName="Name19" presStyleLbl="parChTrans1D3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21C7AB9A-14CA-423C-AEFA-AF60A4A867FF}" type="pres">
      <dgm:prSet presAssocID="{732246A5-7F72-40D3-9073-433B553A8EB4}" presName="Name21" presStyleCnt="0"/>
      <dgm:spPr/>
    </dgm:pt>
    <dgm:pt modelId="{8A9C95EA-0B16-4186-BD61-22DF6621F77C}" type="pres">
      <dgm:prSet presAssocID="{732246A5-7F72-40D3-9073-433B553A8EB4}" presName="level2Shape" presStyleLbl="node3" presStyleIdx="0" presStyleCnt="2" custScaleX="165434" custScaleY="149078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4078EA13-559E-40E4-B551-79C0B7371221}" type="pres">
      <dgm:prSet presAssocID="{732246A5-7F72-40D3-9073-433B553A8EB4}" presName="hierChild3" presStyleCnt="0"/>
      <dgm:spPr/>
    </dgm:pt>
    <dgm:pt modelId="{B8BF4332-E012-4CA2-A3CB-3EBD81985433}" type="pres">
      <dgm:prSet presAssocID="{A12B4695-2784-4E50-A411-3225E30B9F94}" presName="Name19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750"/>
              </a:lnTo>
              <a:lnTo>
                <a:pt x="994702" y="130750"/>
              </a:lnTo>
              <a:lnTo>
                <a:pt x="994702" y="26150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E98908A7-8DBC-4078-8981-794679695867}" type="pres">
      <dgm:prSet presAssocID="{ED0C961D-F48C-4E78-84B2-D2C2086F63E1}" presName="Name21" presStyleCnt="0"/>
      <dgm:spPr/>
    </dgm:pt>
    <dgm:pt modelId="{2767FDFF-4AC0-4206-AAEA-3698492C5DBD}" type="pres">
      <dgm:prSet presAssocID="{ED0C961D-F48C-4E78-84B2-D2C2086F63E1}" presName="level2Shape" presStyleLbl="node2" presStyleIdx="1" presStyleCnt="2" custScaleX="161723" custScaleY="165691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7B2823B2-F169-4633-8868-58B86776A4F0}" type="pres">
      <dgm:prSet presAssocID="{ED0C961D-F48C-4E78-84B2-D2C2086F63E1}" presName="hierChild3" presStyleCnt="0"/>
      <dgm:spPr/>
    </dgm:pt>
    <dgm:pt modelId="{DA0DA3B4-7594-4B8B-8DCC-CE29D30EC53D}" type="pres">
      <dgm:prSet presAssocID="{C8D2FEA1-76BE-4D39-8E95-6EE9D4D3D6DE}" presName="Name19" presStyleLbl="parChTrans1D3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1500"/>
              </a:lnTo>
            </a:path>
          </a:pathLst>
        </a:custGeom>
      </dgm:spPr>
      <dgm:t>
        <a:bodyPr/>
        <a:lstStyle/>
        <a:p>
          <a:endParaRPr lang="en-US"/>
        </a:p>
      </dgm:t>
    </dgm:pt>
    <dgm:pt modelId="{507EE219-6AB4-4DAE-9196-4CB5342927BE}" type="pres">
      <dgm:prSet presAssocID="{2F1352F1-40DF-4123-8DD5-C998F730E868}" presName="Name21" presStyleCnt="0"/>
      <dgm:spPr/>
    </dgm:pt>
    <dgm:pt modelId="{97239212-8BAE-405B-B887-B78654913320}" type="pres">
      <dgm:prSet presAssocID="{2F1352F1-40DF-4123-8DD5-C998F730E868}" presName="level2Shape" presStyleLbl="node3" presStyleIdx="1" presStyleCnt="2" custScaleX="186926" custScaleY="142835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3168F7DF-5393-4D2D-BAAF-0FD6A9DF775E}" type="pres">
      <dgm:prSet presAssocID="{2F1352F1-40DF-4123-8DD5-C998F730E868}" presName="hierChild3" presStyleCnt="0"/>
      <dgm:spPr/>
    </dgm:pt>
    <dgm:pt modelId="{AF36EE3F-666C-4959-8285-BD4D15C6FF2B}" type="pres">
      <dgm:prSet presAssocID="{90BD6260-FD12-45A1-B41A-440144755D8C}" presName="bgShapesFlow" presStyleCnt="0"/>
      <dgm:spPr/>
    </dgm:pt>
  </dgm:ptLst>
  <dgm:cxnLst>
    <dgm:cxn modelId="{761DA908-EB5E-4758-A8D5-A9A6090C381B}" srcId="{FA8065D9-0BA0-4257-93D3-BEC21F15E8B0}" destId="{C5880ECF-8CC2-426B-8CE7-3BC5D436DEB2}" srcOrd="0" destOrd="0" parTransId="{4AD0CFF4-CFF7-4D0E-987B-299CD5DCCF70}" sibTransId="{49F1B809-B7F7-4055-AA39-2AF5434DDBE0}"/>
    <dgm:cxn modelId="{42B0FBCB-254C-48CA-84D9-5A59264583C4}" srcId="{FA8065D9-0BA0-4257-93D3-BEC21F15E8B0}" destId="{ED0C961D-F48C-4E78-84B2-D2C2086F63E1}" srcOrd="1" destOrd="0" parTransId="{A12B4695-2784-4E50-A411-3225E30B9F94}" sibTransId="{C0576B2F-F957-4098-9974-25085C3437D2}"/>
    <dgm:cxn modelId="{454E9F87-959F-49A6-B83D-B2FB8D80BC8D}" type="presOf" srcId="{4AD0CFF4-CFF7-4D0E-987B-299CD5DCCF70}" destId="{452AB06A-9E88-4228-83A9-F262F98A9FD9}" srcOrd="0" destOrd="0" presId="urn:microsoft.com/office/officeart/2005/8/layout/hierarchy6"/>
    <dgm:cxn modelId="{1C6D2228-2EAB-42B5-8F15-DD9806CA6125}" type="presOf" srcId="{90BD6260-FD12-45A1-B41A-440144755D8C}" destId="{C0786A0F-7A34-4E84-AC0C-0285D2CFAF29}" srcOrd="0" destOrd="0" presId="urn:microsoft.com/office/officeart/2005/8/layout/hierarchy6"/>
    <dgm:cxn modelId="{567181A6-BAEF-4D5A-B75B-553918367028}" type="presOf" srcId="{A12B4695-2784-4E50-A411-3225E30B9F94}" destId="{B8BF4332-E012-4CA2-A3CB-3EBD81985433}" srcOrd="0" destOrd="0" presId="urn:microsoft.com/office/officeart/2005/8/layout/hierarchy6"/>
    <dgm:cxn modelId="{F422C373-3F01-4972-9AF6-21C95BDD03FA}" type="presOf" srcId="{ED0C961D-F48C-4E78-84B2-D2C2086F63E1}" destId="{2767FDFF-4AC0-4206-AAEA-3698492C5DBD}" srcOrd="0" destOrd="0" presId="urn:microsoft.com/office/officeart/2005/8/layout/hierarchy6"/>
    <dgm:cxn modelId="{868BA5AF-C9FC-48E1-8BB4-4DDFEE8BC0F5}" srcId="{ED0C961D-F48C-4E78-84B2-D2C2086F63E1}" destId="{2F1352F1-40DF-4123-8DD5-C998F730E868}" srcOrd="0" destOrd="0" parTransId="{C8D2FEA1-76BE-4D39-8E95-6EE9D4D3D6DE}" sibTransId="{EA6C705F-443D-47C8-ADAB-323330A1EDF6}"/>
    <dgm:cxn modelId="{11CB551D-EF80-4C42-9EAE-D833589FF8CB}" type="presOf" srcId="{2F1352F1-40DF-4123-8DD5-C998F730E868}" destId="{97239212-8BAE-405B-B887-B78654913320}" srcOrd="0" destOrd="0" presId="urn:microsoft.com/office/officeart/2005/8/layout/hierarchy6"/>
    <dgm:cxn modelId="{EC2DC2E0-CC76-471F-A4D7-235D061402EA}" type="presOf" srcId="{C5880ECF-8CC2-426B-8CE7-3BC5D436DEB2}" destId="{85C48BB4-42B5-4202-9D8B-CB2B15192514}" srcOrd="0" destOrd="0" presId="urn:microsoft.com/office/officeart/2005/8/layout/hierarchy6"/>
    <dgm:cxn modelId="{78C69338-0242-41ED-94CD-C836D7619297}" type="presOf" srcId="{E2189016-C6C1-4A57-BAF2-77460A2BB8B8}" destId="{29502161-4B4E-4256-9480-5884D7E8189C}" srcOrd="0" destOrd="0" presId="urn:microsoft.com/office/officeart/2005/8/layout/hierarchy6"/>
    <dgm:cxn modelId="{B3955C3D-3C63-4F9F-94EA-42B613D54C37}" srcId="{C5880ECF-8CC2-426B-8CE7-3BC5D436DEB2}" destId="{732246A5-7F72-40D3-9073-433B553A8EB4}" srcOrd="0" destOrd="0" parTransId="{E2189016-C6C1-4A57-BAF2-77460A2BB8B8}" sibTransId="{6E5AB980-B08E-48FB-9666-C973AC631C05}"/>
    <dgm:cxn modelId="{A1553D9C-7F5E-4978-A77F-DB1CD9E8F43F}" srcId="{90BD6260-FD12-45A1-B41A-440144755D8C}" destId="{FA8065D9-0BA0-4257-93D3-BEC21F15E8B0}" srcOrd="0" destOrd="0" parTransId="{D9A906C1-5B00-4191-9ED2-6AA7DE18AE82}" sibTransId="{F36F6F62-2B40-441B-B93E-D384E042ACD2}"/>
    <dgm:cxn modelId="{21159A0B-14E1-4490-A8E8-3CF90CB34DB8}" type="presOf" srcId="{FA8065D9-0BA0-4257-93D3-BEC21F15E8B0}" destId="{EBB62DBC-A3ED-45DA-AAA6-815703A75554}" srcOrd="0" destOrd="0" presId="urn:microsoft.com/office/officeart/2005/8/layout/hierarchy6"/>
    <dgm:cxn modelId="{E0D641A0-11B7-4D62-B44B-61332C9820A3}" type="presOf" srcId="{C8D2FEA1-76BE-4D39-8E95-6EE9D4D3D6DE}" destId="{DA0DA3B4-7594-4B8B-8DCC-CE29D30EC53D}" srcOrd="0" destOrd="0" presId="urn:microsoft.com/office/officeart/2005/8/layout/hierarchy6"/>
    <dgm:cxn modelId="{C7B794D1-000E-451B-A502-D942B8092431}" type="presOf" srcId="{732246A5-7F72-40D3-9073-433B553A8EB4}" destId="{8A9C95EA-0B16-4186-BD61-22DF6621F77C}" srcOrd="0" destOrd="0" presId="urn:microsoft.com/office/officeart/2005/8/layout/hierarchy6"/>
    <dgm:cxn modelId="{5E11A7B6-EC38-47A3-9193-BCD52C64BDA1}" type="presParOf" srcId="{C0786A0F-7A34-4E84-AC0C-0285D2CFAF29}" destId="{04885D0C-94F2-4806-B750-F235C697BF42}" srcOrd="0" destOrd="0" presId="urn:microsoft.com/office/officeart/2005/8/layout/hierarchy6"/>
    <dgm:cxn modelId="{DFCA7992-29B0-4CCB-A830-95179FA86724}" type="presParOf" srcId="{04885D0C-94F2-4806-B750-F235C697BF42}" destId="{38B1CB56-1F72-48DB-9A7D-F5D5D15BBD19}" srcOrd="0" destOrd="0" presId="urn:microsoft.com/office/officeart/2005/8/layout/hierarchy6"/>
    <dgm:cxn modelId="{17695181-E3D4-457A-B224-C5167FD939E8}" type="presParOf" srcId="{38B1CB56-1F72-48DB-9A7D-F5D5D15BBD19}" destId="{801355FD-4C6F-4FC6-8DA4-E44F099B4002}" srcOrd="0" destOrd="0" presId="urn:microsoft.com/office/officeart/2005/8/layout/hierarchy6"/>
    <dgm:cxn modelId="{1A205271-068F-4364-A6F0-69667B05D4BC}" type="presParOf" srcId="{801355FD-4C6F-4FC6-8DA4-E44F099B4002}" destId="{EBB62DBC-A3ED-45DA-AAA6-815703A75554}" srcOrd="0" destOrd="0" presId="urn:microsoft.com/office/officeart/2005/8/layout/hierarchy6"/>
    <dgm:cxn modelId="{FA63348E-B839-4E49-B0ED-7F4805D71010}" type="presParOf" srcId="{801355FD-4C6F-4FC6-8DA4-E44F099B4002}" destId="{FD9E7F9F-F3B1-4793-A8C0-A1918E663C11}" srcOrd="1" destOrd="0" presId="urn:microsoft.com/office/officeart/2005/8/layout/hierarchy6"/>
    <dgm:cxn modelId="{B27DFC0F-A24A-4E00-94C8-AB924902890A}" type="presParOf" srcId="{FD9E7F9F-F3B1-4793-A8C0-A1918E663C11}" destId="{452AB06A-9E88-4228-83A9-F262F98A9FD9}" srcOrd="0" destOrd="0" presId="urn:microsoft.com/office/officeart/2005/8/layout/hierarchy6"/>
    <dgm:cxn modelId="{81CF177A-0BB9-47D3-B897-A81E93E58E7F}" type="presParOf" srcId="{FD9E7F9F-F3B1-4793-A8C0-A1918E663C11}" destId="{0F0E87AF-B906-4089-9A2D-B2773E355022}" srcOrd="1" destOrd="0" presId="urn:microsoft.com/office/officeart/2005/8/layout/hierarchy6"/>
    <dgm:cxn modelId="{A60B9351-DCC7-497B-B1CF-607371DC9518}" type="presParOf" srcId="{0F0E87AF-B906-4089-9A2D-B2773E355022}" destId="{85C48BB4-42B5-4202-9D8B-CB2B15192514}" srcOrd="0" destOrd="0" presId="urn:microsoft.com/office/officeart/2005/8/layout/hierarchy6"/>
    <dgm:cxn modelId="{BB694088-F336-4BDA-8BC0-CFB787AFA104}" type="presParOf" srcId="{0F0E87AF-B906-4089-9A2D-B2773E355022}" destId="{0A6DC4BB-3DAD-4B6D-925C-463CE37B0430}" srcOrd="1" destOrd="0" presId="urn:microsoft.com/office/officeart/2005/8/layout/hierarchy6"/>
    <dgm:cxn modelId="{44BB4DAB-79B4-4488-B061-B9D352CF3149}" type="presParOf" srcId="{0A6DC4BB-3DAD-4B6D-925C-463CE37B0430}" destId="{29502161-4B4E-4256-9480-5884D7E8189C}" srcOrd="0" destOrd="0" presId="urn:microsoft.com/office/officeart/2005/8/layout/hierarchy6"/>
    <dgm:cxn modelId="{CE9580C7-5E43-4193-8595-387120A9DD8C}" type="presParOf" srcId="{0A6DC4BB-3DAD-4B6D-925C-463CE37B0430}" destId="{21C7AB9A-14CA-423C-AEFA-AF60A4A867FF}" srcOrd="1" destOrd="0" presId="urn:microsoft.com/office/officeart/2005/8/layout/hierarchy6"/>
    <dgm:cxn modelId="{B9D2EABA-0291-46EF-82B6-080666A9CE6B}" type="presParOf" srcId="{21C7AB9A-14CA-423C-AEFA-AF60A4A867FF}" destId="{8A9C95EA-0B16-4186-BD61-22DF6621F77C}" srcOrd="0" destOrd="0" presId="urn:microsoft.com/office/officeart/2005/8/layout/hierarchy6"/>
    <dgm:cxn modelId="{E9B995D6-FDAB-4873-BA67-A6C836BBDA94}" type="presParOf" srcId="{21C7AB9A-14CA-423C-AEFA-AF60A4A867FF}" destId="{4078EA13-559E-40E4-B551-79C0B7371221}" srcOrd="1" destOrd="0" presId="urn:microsoft.com/office/officeart/2005/8/layout/hierarchy6"/>
    <dgm:cxn modelId="{1005D591-BC66-4C71-8CCD-30A087620FCD}" type="presParOf" srcId="{FD9E7F9F-F3B1-4793-A8C0-A1918E663C11}" destId="{B8BF4332-E012-4CA2-A3CB-3EBD81985433}" srcOrd="2" destOrd="0" presId="urn:microsoft.com/office/officeart/2005/8/layout/hierarchy6"/>
    <dgm:cxn modelId="{983DE664-C9DB-449E-8C25-4532874A6CDD}" type="presParOf" srcId="{FD9E7F9F-F3B1-4793-A8C0-A1918E663C11}" destId="{E98908A7-8DBC-4078-8981-794679695867}" srcOrd="3" destOrd="0" presId="urn:microsoft.com/office/officeart/2005/8/layout/hierarchy6"/>
    <dgm:cxn modelId="{97957350-5831-4092-B68D-81454BA3FC25}" type="presParOf" srcId="{E98908A7-8DBC-4078-8981-794679695867}" destId="{2767FDFF-4AC0-4206-AAEA-3698492C5DBD}" srcOrd="0" destOrd="0" presId="urn:microsoft.com/office/officeart/2005/8/layout/hierarchy6"/>
    <dgm:cxn modelId="{73CE1DF2-BAF9-488E-81F5-6CEA662409F0}" type="presParOf" srcId="{E98908A7-8DBC-4078-8981-794679695867}" destId="{7B2823B2-F169-4633-8868-58B86776A4F0}" srcOrd="1" destOrd="0" presId="urn:microsoft.com/office/officeart/2005/8/layout/hierarchy6"/>
    <dgm:cxn modelId="{C2852627-9D4A-41E8-9384-C8DA5642C8FC}" type="presParOf" srcId="{7B2823B2-F169-4633-8868-58B86776A4F0}" destId="{DA0DA3B4-7594-4B8B-8DCC-CE29D30EC53D}" srcOrd="0" destOrd="0" presId="urn:microsoft.com/office/officeart/2005/8/layout/hierarchy6"/>
    <dgm:cxn modelId="{67A4D87F-474F-4A11-8D80-12AE13670FDC}" type="presParOf" srcId="{7B2823B2-F169-4633-8868-58B86776A4F0}" destId="{507EE219-6AB4-4DAE-9196-4CB5342927BE}" srcOrd="1" destOrd="0" presId="urn:microsoft.com/office/officeart/2005/8/layout/hierarchy6"/>
    <dgm:cxn modelId="{B9E0E154-A119-4893-9F69-7D38B8C6F780}" type="presParOf" srcId="{507EE219-6AB4-4DAE-9196-4CB5342927BE}" destId="{97239212-8BAE-405B-B887-B78654913320}" srcOrd="0" destOrd="0" presId="urn:microsoft.com/office/officeart/2005/8/layout/hierarchy6"/>
    <dgm:cxn modelId="{B860D82D-8645-40B1-B108-3384A716767E}" type="presParOf" srcId="{507EE219-6AB4-4DAE-9196-4CB5342927BE}" destId="{3168F7DF-5393-4D2D-BAAF-0FD6A9DF775E}" srcOrd="1" destOrd="0" presId="urn:microsoft.com/office/officeart/2005/8/layout/hierarchy6"/>
    <dgm:cxn modelId="{ACBA971A-DCE1-447E-823C-EB696F72AE47}" type="presParOf" srcId="{C0786A0F-7A34-4E84-AC0C-0285D2CFAF29}" destId="{AF36EE3F-666C-4959-8285-BD4D15C6FF2B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87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537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8077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Health </a:t>
            </a:r>
            <a:r>
              <a:rPr lang="en-US" dirty="0"/>
              <a:t>Shop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514600"/>
            <a:ext cx="8382000" cy="1752600"/>
          </a:xfrm>
        </p:spPr>
        <p:txBody>
          <a:bodyPr>
            <a:noAutofit/>
          </a:bodyPr>
          <a:lstStyle/>
          <a:p>
            <a:pPr algn="ctr"/>
            <a:r>
              <a:rPr lang="en-GB" sz="4000" dirty="0"/>
              <a:t>Module 3: Session 13</a:t>
            </a:r>
          </a:p>
          <a:p>
            <a:pPr algn="ctr"/>
            <a:r>
              <a:rPr lang="en-GB" sz="3600" dirty="0"/>
              <a:t>Diseases Affecting the Respiratory Tract  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dirty="0"/>
              <a:t>Managing an Adult’s Cough</a:t>
            </a:r>
            <a:endParaRPr lang="en-US" sz="4000" b="1" dirty="0"/>
          </a:p>
        </p:txBody>
      </p:sp>
      <p:graphicFrame>
        <p:nvGraphicFramePr>
          <p:cNvPr id="5" name="Picture 10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6346583"/>
              </p:ext>
            </p:extLst>
          </p:nvPr>
        </p:nvGraphicFramePr>
        <p:xfrm>
          <a:off x="685800" y="1600200"/>
          <a:ext cx="81534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0685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Managing an Adult’s Cough with OTC Medicines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153400" cy="990599"/>
          </a:xfrm>
        </p:spPr>
        <p:txBody>
          <a:bodyPr>
            <a:normAutofit/>
          </a:bodyPr>
          <a:lstStyle/>
          <a:p>
            <a:pPr marL="0" indent="0"/>
            <a:r>
              <a:rPr lang="en-GB" sz="2600" dirty="0"/>
              <a:t>If the client does not need referral, over-the-counter (OTC) medicines may help manage the cough. 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0519644"/>
              </p:ext>
            </p:extLst>
          </p:nvPr>
        </p:nvGraphicFramePr>
        <p:xfrm>
          <a:off x="838200" y="2590800"/>
          <a:ext cx="7620000" cy="33878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02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897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2088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Product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Action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9968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GB" sz="1800" dirty="0"/>
                        <a:t>Expectorants </a:t>
                      </a:r>
                    </a:p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GB" sz="1800" dirty="0"/>
                        <a:t>(e.g., Guaiphenesin, sodium citrate)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GB" sz="1800" dirty="0"/>
                        <a:t>Help relieve productive cough.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7113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GB" sz="1800" dirty="0"/>
                        <a:t>Mucolytics </a:t>
                      </a:r>
                    </a:p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GB" sz="1800" dirty="0"/>
                        <a:t>(e.g., Carbocystein)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GB" sz="1800" dirty="0"/>
                        <a:t>Help clear mucus that is difficult to expel.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4264">
                <a:tc>
                  <a:txBody>
                    <a:bodyPr/>
                    <a:lstStyle/>
                    <a:p>
                      <a:pPr marL="228600" marR="0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GB" sz="1800" dirty="0"/>
                        <a:t>Preparations with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codeine, </a:t>
                      </a:r>
                      <a:r>
                        <a:rPr lang="en-GB" sz="1800" dirty="0"/>
                        <a:t>dextromethorphan, or diphenhydramine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GB" sz="1800" dirty="0"/>
                        <a:t>Help reduce irritation in dry cough.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GB" sz="1800" dirty="0"/>
                        <a:t>Help suppress dry cough.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47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3255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Cough in Children 5 Years and Younger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Cough in children may be associated with pneumonia.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Proper assessment is very important to avoid the wrong treatment.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Assessment of a child with cough involves counting the breathing rate to rule out pneumonia.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b="1" dirty="0"/>
              <a:t>Refer to the iCCM job aid.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Exercise 1: Breathing </a:t>
            </a:r>
            <a:r>
              <a:rPr lang="en-US" dirty="0" smtClean="0"/>
              <a:t>Rates (1)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580584"/>
              </p:ext>
            </p:extLst>
          </p:nvPr>
        </p:nvGraphicFramePr>
        <p:xfrm>
          <a:off x="2057400" y="2133600"/>
          <a:ext cx="4953000" cy="102762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3 weeks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54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1532692"/>
            <a:ext cx="838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Demonstration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934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Exercise 1: Breathing Rates </a:t>
            </a:r>
            <a:r>
              <a:rPr lang="en-US" b="0" dirty="0" smtClean="0"/>
              <a:t>(2)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637903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40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3 months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55 and 60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650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Exercise 1: Breathing Rates </a:t>
            </a:r>
            <a:r>
              <a:rPr lang="en-US" b="0" dirty="0" smtClean="0"/>
              <a:t>(3)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18359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3 months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53 and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45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699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 1: Breathing Rates </a:t>
            </a:r>
            <a:r>
              <a:rPr lang="en-US" b="0" dirty="0" smtClean="0"/>
              <a:t>(4)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475997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6 weeks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75 and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70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434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 1: Breathing Rates </a:t>
            </a:r>
            <a:r>
              <a:rPr lang="en-US" b="0" dirty="0" smtClean="0"/>
              <a:t>(5)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509662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9 months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45 and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49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822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 1: Breathing Rates </a:t>
            </a:r>
            <a:r>
              <a:rPr lang="en-US" b="0" dirty="0" smtClean="0"/>
              <a:t>(6)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972772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1 year </a:t>
                      </a: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	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60 and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65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239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Exercise 1: Breathing Rates </a:t>
            </a:r>
            <a:r>
              <a:rPr lang="en-US" b="0" dirty="0" smtClean="0"/>
              <a:t>(7)</a:t>
            </a:r>
            <a:endParaRPr lang="en-US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686851"/>
              </p:ext>
            </p:extLst>
          </p:nvPr>
        </p:nvGraphicFramePr>
        <p:xfrm>
          <a:off x="2057400" y="2133600"/>
          <a:ext cx="4953000" cy="1245330"/>
        </p:xfrm>
        <a:graphic>
          <a:graphicData uri="http://schemas.openxmlformats.org/drawingml/2006/table">
            <a:tbl>
              <a:tblPr/>
              <a:tblGrid>
                <a:gridCol w="1360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5929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Age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Rate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138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3 years </a:t>
                      </a:r>
                      <a:r>
                        <a:rPr lang="en-US" sz="2400" b="1" dirty="0">
                          <a:latin typeface="Calibri"/>
                          <a:ea typeface="Times New Roman"/>
                        </a:rPr>
                        <a:t>	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>
                          <a:latin typeface="Calibri"/>
                          <a:ea typeface="Times New Roman"/>
                        </a:rPr>
                        <a:t>55 </a:t>
                      </a:r>
                      <a:r>
                        <a:rPr lang="en-US" sz="2400" b="0" dirty="0">
                          <a:latin typeface="+mn-lt"/>
                          <a:ea typeface="Times New Roman"/>
                        </a:rPr>
                        <a:t>and 60 breaths per minute</a:t>
                      </a:r>
                      <a:endParaRPr lang="en-US" sz="24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/>
              <a:t>Objectives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848600" cy="464820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Tx/>
            </a:pPr>
            <a:r>
              <a:rPr lang="en-US" sz="2800" dirty="0"/>
              <a:t>As a result of actively participating in this session, the individual will be able to:</a:t>
            </a:r>
          </a:p>
          <a:p>
            <a:pPr marL="401638" lvl="0" indent="-401638">
              <a:buClrTx/>
              <a:buFont typeface="+mj-lt"/>
              <a:buAutoNum type="arabicPeriod"/>
            </a:pPr>
            <a:r>
              <a:rPr lang="en-US" sz="2600" dirty="0"/>
              <a:t>Explain the difference between: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en-US" sz="2200" dirty="0"/>
              <a:t>acute cough and chronic cough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en-US" sz="2200" dirty="0"/>
              <a:t>productive cough and dry cough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assess and manage an adult with cough.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assess and manage a child five years or younger with cough.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count the breathing rate of a child five years or younger.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State the pre-referral treatment of a child five years or younger with cough and chest in-drawing.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Fast Breathing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3200" b="1" i="1" dirty="0"/>
              <a:t>iCCM Video on Fast Breathing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554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Exercise 2: Counting Breathing </a:t>
            </a:r>
            <a:r>
              <a:rPr lang="en-US" sz="4000" b="1" dirty="0" smtClean="0"/>
              <a:t>Rates (1)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077200" cy="4492625"/>
          </a:xfrm>
        </p:spPr>
        <p:txBody>
          <a:bodyPr>
            <a:normAutofit/>
          </a:bodyPr>
          <a:lstStyle/>
          <a:p>
            <a:pPr marL="274320" indent="0" eaLnBrk="1" fontAlgn="auto" hangingPunct="1">
              <a:spcBef>
                <a:spcPts val="0"/>
              </a:spcBef>
              <a:spcAft>
                <a:spcPts val="600"/>
              </a:spcAft>
              <a:buClrTx/>
              <a:defRPr/>
            </a:pPr>
            <a:r>
              <a:rPr lang="en-US" sz="2800" dirty="0"/>
              <a:t>Use a </a:t>
            </a:r>
            <a:r>
              <a:rPr lang="en-US" sz="2800" u="sng" dirty="0"/>
              <a:t>timer</a:t>
            </a:r>
            <a:r>
              <a:rPr lang="en-US" sz="2800" dirty="0"/>
              <a:t> to count breathing rates.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en-US" sz="2400" dirty="0"/>
              <a:t>Slow breathing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Measure your partner’s breathing rate using the timer. (The partner should breathe normally.)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Record the breathing rate in your notebook.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Repeat a and b.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en-US" sz="2400" dirty="0"/>
              <a:t>Fast breathing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Measure your partner’s breathing rate using the timer. (The partner should breathe quickly.)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Record the breathing rate in your notebook.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Repeat a and b.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5541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Exercise 2: Counting Breathing Rates </a:t>
            </a:r>
            <a:r>
              <a:rPr lang="en-US" sz="4000" b="0" dirty="0" smtClean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492625"/>
          </a:xfrm>
        </p:spPr>
        <p:txBody>
          <a:bodyPr>
            <a:normAutofit/>
          </a:bodyPr>
          <a:lstStyle/>
          <a:p>
            <a:pPr marL="274320" indent="0">
              <a:spcBef>
                <a:spcPts val="0"/>
              </a:spcBef>
              <a:spcAft>
                <a:spcPts val="600"/>
              </a:spcAft>
              <a:buClrTx/>
              <a:defRPr/>
            </a:pPr>
            <a:r>
              <a:rPr lang="en-US" sz="2800" dirty="0"/>
              <a:t>Using </a:t>
            </a:r>
            <a:r>
              <a:rPr lang="en-US" sz="2800" u="sng" dirty="0"/>
              <a:t>a clock or phone </a:t>
            </a:r>
            <a:r>
              <a:rPr lang="en-US" sz="2800" dirty="0"/>
              <a:t>to count breathing rates.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en-US" sz="2400" dirty="0"/>
              <a:t>Slow breathing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Measure your partner’s breathing rate using a clock or phone. (The partner should breathe normally.)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Record the breathing rate in your notebook.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Repeat a and b.</a:t>
            </a:r>
          </a:p>
          <a:p>
            <a:pPr marL="788670" indent="-514350">
              <a:buClrTx/>
              <a:buFont typeface="+mj-lt"/>
              <a:buAutoNum type="arabicPeriod"/>
              <a:defRPr/>
            </a:pPr>
            <a:r>
              <a:rPr lang="en-US" sz="2400" dirty="0"/>
              <a:t>Fast breathing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Measure your partner’s breathing rate using a clock or phone. (The partner should breathe quickly.)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Record the breathing rate in your notebook.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r>
              <a:rPr lang="en-US" sz="2000" dirty="0"/>
              <a:t>Repeat a and b.</a:t>
            </a:r>
          </a:p>
          <a:p>
            <a:pPr marL="1188720" lvl="1" indent="-514350">
              <a:buClrTx/>
              <a:buFont typeface="+mj-lt"/>
              <a:buAutoNum type="alphaLcPeriod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1546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endParaRPr lang="en-US" sz="3200" b="1" i="1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sz="3200" b="1" i="1" dirty="0"/>
              <a:t>iCCM Video on Chest In-Drawing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6868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Assessing for Chest In-Drawing (Children </a:t>
            </a:r>
            <a:r>
              <a:rPr lang="en-US" sz="3200" u="sng" dirty="0"/>
              <a:t>&lt;</a:t>
            </a:r>
            <a:r>
              <a:rPr lang="en-US" sz="3200" dirty="0"/>
              <a:t> 5 Years)</a:t>
            </a:r>
          </a:p>
        </p:txBody>
      </p:sp>
    </p:spTree>
    <p:extLst>
      <p:ext uri="{BB962C8B-B14F-4D97-AF65-F5344CB8AC3E}">
        <p14:creationId xmlns:p14="http://schemas.microsoft.com/office/powerpoint/2010/main" val="4153715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/>
              <a:t>Management of Cough (Child</a:t>
            </a:r>
            <a:r>
              <a:rPr lang="en-US" sz="3600" b="1" dirty="0" smtClean="0"/>
              <a:t>) (1)</a:t>
            </a:r>
            <a:endParaRPr lang="en-US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835471"/>
              </p:ext>
            </p:extLst>
          </p:nvPr>
        </p:nvGraphicFramePr>
        <p:xfrm>
          <a:off x="685800" y="1447800"/>
          <a:ext cx="8001000" cy="3080173"/>
        </p:xfrm>
        <a:graphic>
          <a:graphicData uri="http://schemas.openxmlformats.org/drawingml/2006/table">
            <a:tbl>
              <a:tblPr/>
              <a:tblGrid>
                <a:gridCol w="3124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If:</a:t>
                      </a:r>
                      <a:endParaRPr lang="en-US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Then: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08031">
                <a:tc>
                  <a:txBody>
                    <a:bodyPr/>
                    <a:lstStyle/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 danger</a:t>
                      </a:r>
                      <a:r>
                        <a:rPr lang="en-US" sz="18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s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igns</a:t>
                      </a:r>
                    </a:p>
                    <a:p>
                      <a:pPr marL="457200" marR="0" lvl="1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and</a:t>
                      </a:r>
                    </a:p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Fast breathing present</a:t>
                      </a:r>
                    </a:p>
                    <a:p>
                      <a:pPr marL="457200" marR="0" lvl="1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and</a:t>
                      </a:r>
                    </a:p>
                    <a:p>
                      <a:pPr marL="4572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Cough has lasted less</a:t>
                      </a:r>
                      <a:r>
                        <a:rPr lang="en-US" sz="1800" baseline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than 2 weeks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Give amoxicillin syrup (see table below)</a:t>
                      </a:r>
                    </a:p>
                    <a:p>
                      <a:pPr marL="457200" marR="0" lvl="1" inden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and</a:t>
                      </a:r>
                    </a:p>
                    <a:p>
                      <a:pPr marL="3429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 startAt="2"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Advise the mother to return with the baby after 3 days, even if the baby looks better. </a:t>
                      </a:r>
                      <a:endParaRPr lang="en-US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indent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NB:</a:t>
                      </a:r>
                      <a:r>
                        <a:rPr lang="en-US" sz="18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Ask the care-giver if there is an adult or any other child at home who may be coughing or has TB. This could serve as a basis for contact tracing for TB, and guide for referral.</a:t>
                      </a:r>
                      <a:endParaRPr lang="en-US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669599"/>
              </p:ext>
            </p:extLst>
          </p:nvPr>
        </p:nvGraphicFramePr>
        <p:xfrm>
          <a:off x="685800" y="5029200"/>
          <a:ext cx="6705600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3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Age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Dose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Dosage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2-11 months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125 mg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3 times daily for 5 days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1-5 years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250 mg 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</a:tabLst>
                      </a:pPr>
                      <a:r>
                        <a:rPr lang="en-US" sz="1800" dirty="0">
                          <a:effectLst/>
                        </a:rPr>
                        <a:t>3 times daily for 5 days</a:t>
                      </a:r>
                      <a:endParaRPr lang="en-US" sz="1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9600" y="4648200"/>
            <a:ext cx="31635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</a:tabLst>
            </a:pPr>
            <a:r>
              <a:rPr lang="en-US" altLang="en-US" b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Amoxicillin </a:t>
            </a:r>
            <a:r>
              <a:rPr lang="en-US" altLang="en-US" b="1" dirty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syrup</a:t>
            </a:r>
            <a:endParaRPr kumimoji="0" lang="en-US" altLang="en-US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89430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9906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dirty="0"/>
              <a:t>Management of Cough (Child) </a:t>
            </a:r>
            <a:r>
              <a:rPr lang="en-US" sz="3600" b="0" dirty="0" smtClean="0"/>
              <a:t>(2)</a:t>
            </a:r>
            <a:endParaRPr lang="en-US" sz="3600" b="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730581"/>
              </p:ext>
            </p:extLst>
          </p:nvPr>
        </p:nvGraphicFramePr>
        <p:xfrm>
          <a:off x="685800" y="1447800"/>
          <a:ext cx="8001000" cy="5450671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6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If:</a:t>
                      </a:r>
                      <a:endParaRPr lang="en-US" sz="20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Then: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42533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 fast breathing </a:t>
                      </a:r>
                    </a:p>
                    <a:p>
                      <a:pPr marL="457200" marR="0" lvl="1" indent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and</a:t>
                      </a:r>
                    </a:p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 other symptom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Give OTC preparations to sooth the throat.</a:t>
                      </a:r>
                    </a:p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No antibiotic needed.</a:t>
                      </a:r>
                    </a:p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Advise the mother to return right away if the child becomes sicker</a:t>
                      </a: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457200" marR="0" indent="-4572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lphaLcPeriod"/>
                      </a:pP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Ask the mother/caregiver if the child suffers from any other illness </a:t>
                      </a:r>
                      <a:r>
                        <a:rPr lang="en-US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e.g</a:t>
                      </a:r>
                      <a:r>
                        <a:rPr lang="en-US" sz="1800" dirty="0" smtClean="0">
                          <a:latin typeface="+mn-lt"/>
                          <a:ea typeface="Times New Roman"/>
                          <a:cs typeface="Times New Roman"/>
                        </a:rPr>
                        <a:t> HIV, TB or if they are on any medication so that we can see what the cough is associated with.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750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On follow-up visit, a proper re-assessment shows that symptoms have cleared.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Congratulate the caregiver.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954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On follow-up visit, a proper re-assessment shows that symptoms seen on first visit are present. </a:t>
                      </a: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+mn-lt"/>
                          <a:ea typeface="Times New Roman"/>
                          <a:cs typeface="Times New Roman"/>
                        </a:rPr>
                        <a:t>REFER</a:t>
                      </a:r>
                      <a:r>
                        <a:rPr lang="en-US" sz="1800" dirty="0">
                          <a:latin typeface="+mn-lt"/>
                          <a:ea typeface="Times New Roman"/>
                          <a:cs typeface="Times New Roman"/>
                        </a:rPr>
                        <a:t> immediately.</a:t>
                      </a:r>
                    </a:p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2476" marR="52476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9078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b="1" dirty="0"/>
              <a:t>Guidelines for Referral (C</a:t>
            </a:r>
            <a:r>
              <a:rPr lang="en-US" dirty="0"/>
              <a:t>hild &lt;5 Yrs.</a:t>
            </a:r>
            <a:r>
              <a:rPr lang="en-US" sz="4000" b="1" dirty="0"/>
              <a:t>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/>
            <a:r>
              <a:rPr lang="en-US" b="1" dirty="0"/>
              <a:t>REFER</a:t>
            </a:r>
            <a:r>
              <a:rPr lang="en-US" dirty="0"/>
              <a:t> if there is: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Cough with blood.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Cough lasting more than 2 weeks. </a:t>
            </a:r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For HIV positive children, consider cough of any duration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Chronic </a:t>
            </a:r>
            <a:r>
              <a:rPr lang="en-US" sz="3200" dirty="0"/>
              <a:t>night coughs.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Cough associated with severe wheezing.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Cough that has failed to respond to treatment.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Cough with danger sign.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Pre-Referral Treatment of Cough With Chest In-Drawing in Child &lt;5 Yrs.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en-US" dirty="0"/>
              <a:t>Give pre-referral treatment with amoxicillin as a starting dose. </a:t>
            </a:r>
            <a:endParaRPr lang="en-US" dirty="0" smtClean="0"/>
          </a:p>
          <a:p>
            <a:pPr marL="0" indent="0">
              <a:buClrTx/>
            </a:pPr>
            <a:r>
              <a:rPr lang="en-US" dirty="0" smtClean="0"/>
              <a:t>Note: If </a:t>
            </a:r>
            <a:r>
              <a:rPr lang="en-US" dirty="0"/>
              <a:t>a </a:t>
            </a:r>
            <a:r>
              <a:rPr lang="en-US" dirty="0" smtClean="0"/>
              <a:t>stat </a:t>
            </a:r>
            <a:r>
              <a:rPr lang="en-US" dirty="0"/>
              <a:t>dose is given but the client does not go to the clinic, it may cause problems</a:t>
            </a:r>
            <a:r>
              <a:rPr lang="en-US" dirty="0" smtClean="0"/>
              <a:t>. Emphasize the need for the client to be taken to the clinic at all costs.</a:t>
            </a:r>
            <a:endParaRPr lang="en-US" dirty="0"/>
          </a:p>
          <a:p>
            <a:pPr>
              <a:buClrTx/>
              <a:buFont typeface="Arial" pitchFamily="34" charset="0"/>
              <a:buChar char="•"/>
            </a:pPr>
            <a:r>
              <a:rPr lang="en-US" dirty="0"/>
              <a:t>Refer immediately.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Prevention of </a:t>
            </a:r>
            <a:r>
              <a:rPr lang="en-US" dirty="0" smtClean="0"/>
              <a:t>Respiratory </a:t>
            </a:r>
            <a:r>
              <a:rPr lang="en-US" smtClean="0"/>
              <a:t>Tract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343399"/>
          </a:xfrm>
        </p:spPr>
        <p:txBody>
          <a:bodyPr>
            <a:noAutofit/>
          </a:bodyPr>
          <a:lstStyle/>
          <a:p>
            <a:r>
              <a:rPr lang="en-US" sz="2800" dirty="0"/>
              <a:t>Advise all clients on how to prevent RTIs:</a:t>
            </a:r>
          </a:p>
          <a:p>
            <a:pPr marL="457200" indent="-457200">
              <a:lnSpc>
                <a:spcPct val="150000"/>
              </a:lnSpc>
              <a:buClr>
                <a:srgbClr val="6693AA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Wash hands frequently.</a:t>
            </a:r>
          </a:p>
          <a:p>
            <a:pPr marL="457200" indent="-457200">
              <a:lnSpc>
                <a:spcPct val="150000"/>
              </a:lnSpc>
              <a:buClr>
                <a:srgbClr val="6693AA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Keep your environment clean and well ventilated.</a:t>
            </a:r>
          </a:p>
          <a:p>
            <a:pPr marL="457200" indent="-457200">
              <a:lnSpc>
                <a:spcPct val="150000"/>
              </a:lnSpc>
              <a:buClr>
                <a:srgbClr val="6693AA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Avoid over-crowded environments.</a:t>
            </a:r>
          </a:p>
          <a:p>
            <a:pPr marL="457200" indent="-457200">
              <a:lnSpc>
                <a:spcPct val="150000"/>
              </a:lnSpc>
              <a:buClr>
                <a:srgbClr val="6693AA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Eat a balanced diet.</a:t>
            </a:r>
          </a:p>
          <a:p>
            <a:pPr marL="457200" indent="-457200">
              <a:lnSpc>
                <a:spcPct val="150000"/>
              </a:lnSpc>
              <a:buClr>
                <a:srgbClr val="6693AA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Exercise and have adequate rest.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458200" cy="495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Are we now able to:</a:t>
            </a:r>
          </a:p>
          <a:p>
            <a:pPr marL="401638" lvl="0" indent="-401638">
              <a:buClrTx/>
              <a:buFont typeface="+mj-lt"/>
              <a:buAutoNum type="arabicPeriod"/>
            </a:pPr>
            <a:r>
              <a:rPr lang="en-US" sz="2600" dirty="0"/>
              <a:t>Explain the difference between: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en-US" sz="2200" dirty="0"/>
              <a:t>acute cough and chronic cough </a:t>
            </a:r>
          </a:p>
          <a:p>
            <a:pPr marL="914400" lvl="1" indent="-514350">
              <a:buClrTx/>
              <a:buFont typeface="+mj-lt"/>
              <a:buAutoNum type="alphaLcPeriod"/>
            </a:pPr>
            <a:r>
              <a:rPr lang="en-US" sz="2200" dirty="0"/>
              <a:t>productive cough and dry cough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assess and manage an adult with cough.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assess and manage a child five years or younger with cough.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Describe how to count the breathing rate of a child five years or younger.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600" dirty="0"/>
              <a:t>State the pre-referral treatment of a child five years or younger with cough and chest in-drawing.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7454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Respiratory Tract Infections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27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0"/>
            <a:ext cx="8153400" cy="4572000"/>
          </a:xfrm>
        </p:spPr>
        <p:txBody>
          <a:bodyPr>
            <a:norm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/>
              <a:t>Respiratory tract infections (RTI) are infections by bacteria or viruses of the respiratory system.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dirty="0"/>
              <a:t>RTIs usually present as common cold, sore throat, flu, coughs, or a combination of these.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/>
              <a:t>The Respiratory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3886200" cy="4953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800" dirty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dirty="0"/>
          </a:p>
        </p:txBody>
      </p:sp>
      <p:pic>
        <p:nvPicPr>
          <p:cNvPr id="10244" name="irc_mi" descr="respiratory-system-overview-picture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752600"/>
            <a:ext cx="6629400" cy="3962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0207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/>
              <a:t>Cough (1)</a:t>
            </a:r>
            <a:endParaRPr lang="en-US" sz="4000" b="1" dirty="0"/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848600" cy="510222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Cough is a normal protective mechanism that helps the body get rid of mucus and any foreign substance from the airway.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Cough may be: </a:t>
            </a:r>
          </a:p>
          <a:p>
            <a:pPr lvl="1"/>
            <a:r>
              <a:rPr lang="en-US" sz="2400" dirty="0"/>
              <a:t>Acute (cough lasting for less than 2 weeks) </a:t>
            </a:r>
          </a:p>
          <a:p>
            <a:pPr marL="857250" lvl="2" indent="0">
              <a:buNone/>
            </a:pPr>
            <a:r>
              <a:rPr lang="en-US" dirty="0"/>
              <a:t>or</a:t>
            </a:r>
            <a:r>
              <a:rPr lang="en-US" sz="2000" dirty="0"/>
              <a:t> </a:t>
            </a:r>
          </a:p>
          <a:p>
            <a:pPr lvl="1"/>
            <a:r>
              <a:rPr lang="en-US" sz="2400" dirty="0"/>
              <a:t>Chronic (lasting for more than 2 weeks) 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/>
              <a:t>It may be productive or dry.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Cough </a:t>
            </a:r>
            <a:r>
              <a:rPr lang="en-US" b="0" dirty="0" smtClean="0"/>
              <a:t>(2)</a:t>
            </a:r>
            <a:endParaRPr lang="en-US" sz="4000" b="1" dirty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62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3000" b="1" dirty="0"/>
              <a:t>Productive cough</a:t>
            </a:r>
            <a:r>
              <a:rPr lang="en-US" sz="3000" dirty="0"/>
              <a:t> </a:t>
            </a:r>
          </a:p>
          <a:p>
            <a:pPr lvl="1"/>
            <a:r>
              <a:rPr lang="en-US" sz="2600" dirty="0"/>
              <a:t>Is associated with production of mucus.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3000" b="1" dirty="0"/>
              <a:t>Dry cough </a:t>
            </a:r>
            <a:endParaRPr lang="en-US" sz="3000" dirty="0"/>
          </a:p>
          <a:p>
            <a:pPr lvl="1"/>
            <a:r>
              <a:rPr lang="en-US" sz="2600" dirty="0"/>
              <a:t>Does not produce sputum.</a:t>
            </a:r>
          </a:p>
          <a:p>
            <a:pPr lvl="1"/>
            <a:r>
              <a:rPr lang="en-US" sz="2600" dirty="0"/>
              <a:t>Is very common in clients with common cold or allergies.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b="1" dirty="0"/>
              <a:t>Assessing an Adult with </a:t>
            </a:r>
            <a:r>
              <a:rPr lang="en-US" sz="4000" b="1" dirty="0" smtClean="0"/>
              <a:t>Cough (1)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7732283"/>
              </p:ext>
            </p:extLst>
          </p:nvPr>
        </p:nvGraphicFramePr>
        <p:xfrm>
          <a:off x="685800" y="1600200"/>
          <a:ext cx="7772400" cy="33394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689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855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42088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9968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/>
                        <a:t>For how long have you had a cough?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Helps to know whether the cough is chronic or acute.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If</a:t>
                      </a:r>
                      <a:r>
                        <a:rPr lang="en-US" sz="1800" baseline="0" dirty="0"/>
                        <a:t> the cou</a:t>
                      </a:r>
                      <a:r>
                        <a:rPr lang="en-US" sz="1800" dirty="0"/>
                        <a:t>gh has lasted more than 3 weeks, </a:t>
                      </a:r>
                      <a:r>
                        <a:rPr lang="en-US" sz="1800" b="1" dirty="0"/>
                        <a:t>REFER. 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7113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800" dirty="0"/>
                        <a:t>Does your cough produce mucus or not?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Guides on medicine choice.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1426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800" dirty="0"/>
                        <a:t>What is the colour of the mucus (sputum)?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White and clear mucus indicates no infection.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Yellow, green, or brown suggests infection – </a:t>
                      </a:r>
                      <a:r>
                        <a:rPr lang="en-US" sz="1800" b="1" dirty="0"/>
                        <a:t>REFER.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dirty="0"/>
              <a:t>Assessing an Adult with Cough </a:t>
            </a:r>
            <a:r>
              <a:rPr lang="en-US" b="0" dirty="0" smtClean="0"/>
              <a:t>(2)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95610024"/>
              </p:ext>
            </p:extLst>
          </p:nvPr>
        </p:nvGraphicFramePr>
        <p:xfrm>
          <a:off x="685800" y="1600200"/>
          <a:ext cx="7772400" cy="32009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800" dirty="0"/>
                        <a:t>Do you have fever and chest pain?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b="1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If YES, </a:t>
                      </a:r>
                      <a:r>
                        <a:rPr lang="en-US" sz="1800" b="1" dirty="0"/>
                        <a:t>REFER</a:t>
                      </a:r>
                      <a:r>
                        <a:rPr lang="en-US" sz="1800" b="1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en-US" sz="1800" dirty="0"/>
                        <a:t>When is the cough severe?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If</a:t>
                      </a:r>
                      <a:r>
                        <a:rPr lang="en-US" sz="1800" baseline="0" dirty="0"/>
                        <a:t> it is severe during the day, evaluate further.</a:t>
                      </a:r>
                      <a:endParaRPr lang="en-US" sz="1800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If it is severe during the night, </a:t>
                      </a:r>
                      <a:r>
                        <a:rPr lang="en-US" sz="1800" b="1" dirty="0"/>
                        <a:t>REFER.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6121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en-US" sz="1800" dirty="0"/>
                        <a:t>Do you smoke cigarettes?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Cigarette smokers usually have chronic coughs and may develop bronchitis. </a:t>
                      </a:r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b="1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If YES, </a:t>
                      </a:r>
                      <a:r>
                        <a:rPr lang="en-US" sz="1800" b="1" dirty="0"/>
                        <a:t>REFER.</a:t>
                      </a:r>
                      <a:endParaRPr lang="en-US" sz="1800" b="1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dirty="0"/>
              <a:t>Assessing an Adult with Cough </a:t>
            </a:r>
            <a:r>
              <a:rPr lang="en-US" b="0" dirty="0" smtClean="0"/>
              <a:t>(3)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48295803"/>
              </p:ext>
            </p:extLst>
          </p:nvPr>
        </p:nvGraphicFramePr>
        <p:xfrm>
          <a:off x="685800" y="1600200"/>
          <a:ext cx="7772400" cy="34335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7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/>
                        <a:t>Question to ask </a:t>
                      </a:r>
                      <a:endParaRPr lang="en-US" sz="1800" b="1" i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1" dirty="0"/>
                        <a:t>Reason for asking </a:t>
                      </a:r>
                      <a:endParaRPr lang="en-US" sz="1800" b="1" i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3176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en-US" sz="1800" dirty="0"/>
                        <a:t>Do you have wheezing?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Wheezing is common in asthma.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b="1" dirty="0"/>
                        <a:t>If YES, REFER.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018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8"/>
                      </a:pPr>
                      <a:r>
                        <a:rPr lang="en-US" sz="1800" dirty="0"/>
                        <a:t>Do you also have a  common cold?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Common cold usually causes dry cough.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b="1" dirty="0"/>
                        <a:t>Choose a cough syrup containing antihistamines to cater for common cold.</a:t>
                      </a:r>
                      <a:endParaRPr lang="en-US" sz="1800" b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0184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9"/>
                      </a:pPr>
                      <a:r>
                        <a:rPr lang="en-US" sz="1800" dirty="0"/>
                        <a:t>What medicines have you obtained so far to treat your cough? </a:t>
                      </a:r>
                      <a:endParaRPr lang="en-US" sz="18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Helps to guide on the selection of the cough syrup.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the client has already taken the recommended treatment, </a:t>
                      </a:r>
                      <a:r>
                        <a:rPr lang="en-US" sz="1800" b="1" dirty="0"/>
                        <a:t>REFER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en-US" sz="18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675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5249</TotalTime>
  <Words>1469</Words>
  <Application>Microsoft Office PowerPoint</Application>
  <PresentationFormat>On-screen Show (4:3)</PresentationFormat>
  <Paragraphs>227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 Training Zambia</vt:lpstr>
      <vt:lpstr>Objectives </vt:lpstr>
      <vt:lpstr>Respiratory Tract Infections </vt:lpstr>
      <vt:lpstr>The Respiratory System</vt:lpstr>
      <vt:lpstr>Cough (1)</vt:lpstr>
      <vt:lpstr>Cough (2)</vt:lpstr>
      <vt:lpstr>Assessing an Adult with Cough (1)</vt:lpstr>
      <vt:lpstr>Assessing an Adult with Cough (2)</vt:lpstr>
      <vt:lpstr>Assessing an Adult with Cough (3)</vt:lpstr>
      <vt:lpstr>Managing an Adult’s Cough</vt:lpstr>
      <vt:lpstr>Managing an Adult’s Cough with OTC Medicines</vt:lpstr>
      <vt:lpstr>Cough in Children 5 Years and Younger</vt:lpstr>
      <vt:lpstr>Exercise 1: Breathing Rates (1)</vt:lpstr>
      <vt:lpstr>Exercise 1: Breathing Rates (2)</vt:lpstr>
      <vt:lpstr>Exercise 1: Breathing Rates (3)</vt:lpstr>
      <vt:lpstr>Exercise 1: Breathing Rates (4)</vt:lpstr>
      <vt:lpstr>Exercise 1: Breathing Rates (5)</vt:lpstr>
      <vt:lpstr>Exercise 1: Breathing Rates (6)</vt:lpstr>
      <vt:lpstr>Exercise 1: Breathing Rates (7)</vt:lpstr>
      <vt:lpstr>Fast Breathing</vt:lpstr>
      <vt:lpstr>Exercise 2: Counting Breathing Rates (1)</vt:lpstr>
      <vt:lpstr>Exercise 2: Counting Breathing Rates (2)</vt:lpstr>
      <vt:lpstr>Assessing for Chest In-Drawing (Children &lt; 5 Years)</vt:lpstr>
      <vt:lpstr>Management of Cough (Child) (1)</vt:lpstr>
      <vt:lpstr>Management of Cough (Child) (2)</vt:lpstr>
      <vt:lpstr>Guidelines for Referral (Child &lt;5 Yrs.)</vt:lpstr>
      <vt:lpstr>Pre-Referral Treatment of Cough With Chest In-Drawing in Child &lt;5 Yrs.</vt:lpstr>
      <vt:lpstr>Prevention of Respiratory Tract Infections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348</cp:revision>
  <dcterms:created xsi:type="dcterms:W3CDTF">2011-09-08T16:26:48Z</dcterms:created>
  <dcterms:modified xsi:type="dcterms:W3CDTF">2017-04-24T21:26:39Z</dcterms:modified>
</cp:coreProperties>
</file>