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256" r:id="rId2"/>
    <p:sldId id="261" r:id="rId3"/>
    <p:sldId id="262" r:id="rId4"/>
    <p:sldId id="292" r:id="rId5"/>
    <p:sldId id="263" r:id="rId6"/>
    <p:sldId id="264" r:id="rId7"/>
    <p:sldId id="265" r:id="rId8"/>
    <p:sldId id="266" r:id="rId9"/>
    <p:sldId id="267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91" r:id="rId19"/>
    <p:sldId id="279" r:id="rId20"/>
    <p:sldId id="280" r:id="rId21"/>
    <p:sldId id="281" r:id="rId22"/>
    <p:sldId id="282" r:id="rId23"/>
    <p:sldId id="295" r:id="rId24"/>
    <p:sldId id="294" r:id="rId25"/>
    <p:sldId id="289" r:id="rId26"/>
    <p:sldId id="290" r:id="rId27"/>
    <p:sldId id="288" r:id="rId28"/>
    <p:sldId id="293" r:id="rId29"/>
    <p:sldId id="285" r:id="rId30"/>
    <p:sldId id="286" r:id="rId31"/>
    <p:sldId id="287" r:id="rId32"/>
    <p:sldId id="296" r:id="rId33"/>
    <p:sldId id="297" r:id="rId34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wner" initials="GB" lastIdx="8" clrIdx="0">
    <p:extLst>
      <p:ext uri="{19B8F6BF-5375-455C-9EA6-DF929625EA0E}">
        <p15:presenceInfo xmlns:p15="http://schemas.microsoft.com/office/powerpoint/2012/main" userId="Own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AA9AE"/>
    <a:srgbClr val="6693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660"/>
  </p:normalViewPr>
  <p:slideViewPr>
    <p:cSldViewPr>
      <p:cViewPr varScale="1">
        <p:scale>
          <a:sx n="70" d="100"/>
          <a:sy n="70" d="100"/>
        </p:scale>
        <p:origin x="141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2904" y="-108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commentAuthors" Target="commentAuthors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95B041A-AAF3-4E5F-AD08-AA4947CC843C}" type="doc">
      <dgm:prSet loTypeId="urn:microsoft.com/office/officeart/2005/8/layout/hierarchy6" loCatId="hierarchy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en-US"/>
        </a:p>
      </dgm:t>
    </dgm:pt>
    <dgm:pt modelId="{1038B320-1A5F-4003-B774-4C196DDE3E48}">
      <dgm:prSet phldrT="[Text]" custT="1"/>
      <dgm:spPr>
        <a:ln>
          <a:solidFill>
            <a:schemeClr val="tx1"/>
          </a:solidFill>
        </a:ln>
      </dgm:spPr>
      <dgm:t>
        <a:bodyPr/>
        <a:lstStyle/>
        <a:p>
          <a:pPr algn="ctr"/>
          <a:r>
            <a:rPr lang="en-US" sz="2000" dirty="0" smtClean="0">
              <a:latin typeface="Century Schoolbook" pitchFamily="18" charset="0"/>
            </a:rPr>
            <a:t>Importers/Local Manufacturers </a:t>
          </a:r>
          <a:endParaRPr lang="en-US" sz="2000" dirty="0">
            <a:latin typeface="Century Schoolbook" pitchFamily="18" charset="0"/>
          </a:endParaRPr>
        </a:p>
      </dgm:t>
    </dgm:pt>
    <dgm:pt modelId="{A698FF4B-A109-4CD6-819C-18B9501D08FE}" type="parTrans" cxnId="{2D0D79A1-1C44-447E-A208-BB66289C419A}">
      <dgm:prSet/>
      <dgm:spPr/>
      <dgm:t>
        <a:bodyPr/>
        <a:lstStyle/>
        <a:p>
          <a:pPr algn="just"/>
          <a:endParaRPr lang="en-US"/>
        </a:p>
      </dgm:t>
    </dgm:pt>
    <dgm:pt modelId="{2665DCFE-25CF-4894-A18C-28EB8AA80713}" type="sibTrans" cxnId="{2D0D79A1-1C44-447E-A208-BB66289C419A}">
      <dgm:prSet/>
      <dgm:spPr/>
      <dgm:t>
        <a:bodyPr/>
        <a:lstStyle/>
        <a:p>
          <a:pPr algn="just"/>
          <a:endParaRPr lang="en-US"/>
        </a:p>
      </dgm:t>
    </dgm:pt>
    <dgm:pt modelId="{67861E9B-409A-4A75-8379-CFB5D326D1B9}">
      <dgm:prSet phldrT="[Text]" custT="1"/>
      <dgm:spPr>
        <a:ln>
          <a:solidFill>
            <a:schemeClr val="tx1"/>
          </a:solidFill>
        </a:ln>
      </dgm:spPr>
      <dgm:t>
        <a:bodyPr/>
        <a:lstStyle/>
        <a:p>
          <a:pPr algn="ctr"/>
          <a:r>
            <a:rPr lang="en-US" sz="2000" dirty="0" smtClean="0">
              <a:latin typeface="Century Schoolbook" pitchFamily="18" charset="0"/>
            </a:rPr>
            <a:t>Distributors/Wholesale </a:t>
          </a:r>
          <a:r>
            <a:rPr lang="en-US" sz="2000" dirty="0">
              <a:latin typeface="Century Schoolbook" pitchFamily="18" charset="0"/>
            </a:rPr>
            <a:t>pharmacies</a:t>
          </a:r>
        </a:p>
      </dgm:t>
    </dgm:pt>
    <dgm:pt modelId="{22CE10E9-5465-4711-A6EF-6303ED457163}" type="parTrans" cxnId="{29514286-16C4-420E-9BB2-842EA5D54C22}">
      <dgm:prSet/>
      <dgm:spPr>
        <a:ln>
          <a:solidFill>
            <a:schemeClr val="tx1"/>
          </a:solidFill>
        </a:ln>
      </dgm:spPr>
      <dgm:t>
        <a:bodyPr/>
        <a:lstStyle/>
        <a:p>
          <a:pPr algn="ctr"/>
          <a:endParaRPr lang="en-US" sz="2000">
            <a:latin typeface="Century Schoolbook" pitchFamily="18" charset="0"/>
          </a:endParaRPr>
        </a:p>
      </dgm:t>
    </dgm:pt>
    <dgm:pt modelId="{AC4C75B9-F728-4DB3-849A-8170B7B4BF3B}" type="sibTrans" cxnId="{29514286-16C4-420E-9BB2-842EA5D54C22}">
      <dgm:prSet/>
      <dgm:spPr/>
      <dgm:t>
        <a:bodyPr/>
        <a:lstStyle/>
        <a:p>
          <a:pPr algn="just"/>
          <a:endParaRPr lang="en-US"/>
        </a:p>
      </dgm:t>
    </dgm:pt>
    <dgm:pt modelId="{45F1D038-D4FE-4E8F-B328-2DF348DF1AB6}">
      <dgm:prSet phldrT="[Text]" custT="1"/>
      <dgm:spPr>
        <a:ln>
          <a:solidFill>
            <a:schemeClr val="tx1"/>
          </a:solidFill>
        </a:ln>
      </dgm:spPr>
      <dgm:t>
        <a:bodyPr/>
        <a:lstStyle/>
        <a:p>
          <a:pPr algn="ctr"/>
          <a:r>
            <a:rPr lang="en-US" sz="2000" dirty="0">
              <a:latin typeface="Century Schoolbook" pitchFamily="18" charset="0"/>
            </a:rPr>
            <a:t>Retail pharmacies </a:t>
          </a:r>
        </a:p>
        <a:p>
          <a:pPr algn="ctr"/>
          <a:r>
            <a:rPr lang="en-US" sz="2000" dirty="0" smtClean="0">
              <a:solidFill>
                <a:schemeClr val="tx1"/>
              </a:solidFill>
              <a:latin typeface="Century Schoolbook" pitchFamily="18" charset="0"/>
            </a:rPr>
            <a:t>Health </a:t>
          </a:r>
          <a:r>
            <a:rPr lang="en-US" sz="2000" dirty="0">
              <a:solidFill>
                <a:schemeClr val="tx1"/>
              </a:solidFill>
              <a:latin typeface="Century Schoolbook" pitchFamily="18" charset="0"/>
            </a:rPr>
            <a:t>shops </a:t>
          </a:r>
        </a:p>
        <a:p>
          <a:pPr algn="ctr"/>
          <a:endParaRPr lang="en-US" sz="2000" dirty="0">
            <a:latin typeface="Century Schoolbook" pitchFamily="18" charset="0"/>
          </a:endParaRPr>
        </a:p>
      </dgm:t>
    </dgm:pt>
    <dgm:pt modelId="{E5849065-5902-4870-9194-A29FA6214917}" type="parTrans" cxnId="{6CA74B45-BCB6-4247-BC5E-25E01C141802}">
      <dgm:prSet/>
      <dgm:spPr>
        <a:ln>
          <a:solidFill>
            <a:schemeClr val="tx1"/>
          </a:solidFill>
        </a:ln>
      </dgm:spPr>
      <dgm:t>
        <a:bodyPr/>
        <a:lstStyle/>
        <a:p>
          <a:pPr algn="ctr"/>
          <a:endParaRPr lang="en-US" sz="2000">
            <a:latin typeface="Century Schoolbook" pitchFamily="18" charset="0"/>
          </a:endParaRPr>
        </a:p>
      </dgm:t>
    </dgm:pt>
    <dgm:pt modelId="{88C21C96-FF22-4D9E-A8E9-D86EB7F68FFC}" type="sibTrans" cxnId="{6CA74B45-BCB6-4247-BC5E-25E01C141802}">
      <dgm:prSet/>
      <dgm:spPr/>
      <dgm:t>
        <a:bodyPr/>
        <a:lstStyle/>
        <a:p>
          <a:pPr algn="just"/>
          <a:endParaRPr lang="en-US"/>
        </a:p>
      </dgm:t>
    </dgm:pt>
    <dgm:pt modelId="{06F08AD6-EA16-4EBD-A29F-81AC7CC7C959}">
      <dgm:prSet phldrT="[Text]" custT="1"/>
      <dgm:spPr>
        <a:ln>
          <a:solidFill>
            <a:schemeClr val="tx1"/>
          </a:solidFill>
        </a:ln>
      </dgm:spPr>
      <dgm:t>
        <a:bodyPr/>
        <a:lstStyle/>
        <a:p>
          <a:pPr algn="ctr"/>
          <a:r>
            <a:rPr lang="en-US" sz="2000" dirty="0">
              <a:latin typeface="Century Schoolbook" pitchFamily="18" charset="0"/>
            </a:rPr>
            <a:t>Private hospitals </a:t>
          </a:r>
        </a:p>
        <a:p>
          <a:pPr algn="ctr"/>
          <a:r>
            <a:rPr lang="en-US" sz="2000" dirty="0">
              <a:latin typeface="Century Schoolbook" pitchFamily="18" charset="0"/>
            </a:rPr>
            <a:t>Medical centres </a:t>
          </a:r>
        </a:p>
        <a:p>
          <a:pPr algn="ctr"/>
          <a:r>
            <a:rPr lang="en-US" sz="2000" dirty="0">
              <a:latin typeface="Century Schoolbook" pitchFamily="18" charset="0"/>
            </a:rPr>
            <a:t>Clinics </a:t>
          </a:r>
        </a:p>
        <a:p>
          <a:pPr algn="ctr"/>
          <a:r>
            <a:rPr lang="en-US" sz="2000" dirty="0">
              <a:latin typeface="Century Schoolbook" pitchFamily="18" charset="0"/>
            </a:rPr>
            <a:t>NGOs</a:t>
          </a:r>
        </a:p>
      </dgm:t>
    </dgm:pt>
    <dgm:pt modelId="{1B44AB3E-3A41-42C6-8C2B-DB6843446D12}" type="parTrans" cxnId="{FDF046C9-E01D-4595-94C3-357B422B100D}">
      <dgm:prSet/>
      <dgm:spPr>
        <a:ln>
          <a:solidFill>
            <a:schemeClr val="tx1"/>
          </a:solidFill>
        </a:ln>
      </dgm:spPr>
      <dgm:t>
        <a:bodyPr/>
        <a:lstStyle/>
        <a:p>
          <a:pPr algn="ctr"/>
          <a:endParaRPr lang="en-US" sz="2000">
            <a:latin typeface="Century Schoolbook" pitchFamily="18" charset="0"/>
          </a:endParaRPr>
        </a:p>
      </dgm:t>
    </dgm:pt>
    <dgm:pt modelId="{2D75E0B6-CCC7-4637-A78E-5E12C3894BF9}" type="sibTrans" cxnId="{FDF046C9-E01D-4595-94C3-357B422B100D}">
      <dgm:prSet/>
      <dgm:spPr/>
      <dgm:t>
        <a:bodyPr/>
        <a:lstStyle/>
        <a:p>
          <a:pPr algn="just"/>
          <a:endParaRPr lang="en-US"/>
        </a:p>
      </dgm:t>
    </dgm:pt>
    <dgm:pt modelId="{39A0A54C-039B-45E8-9A29-AC234BE33CE8}">
      <dgm:prSet phldrT="[Text]" custT="1"/>
      <dgm:spPr>
        <a:ln>
          <a:solidFill>
            <a:schemeClr val="tx1"/>
          </a:solidFill>
        </a:ln>
      </dgm:spPr>
      <dgm:t>
        <a:bodyPr/>
        <a:lstStyle/>
        <a:p>
          <a:pPr algn="ctr"/>
          <a:r>
            <a:rPr lang="en-US" sz="2000" dirty="0" smtClean="0">
              <a:latin typeface="Century Schoolbook" pitchFamily="18" charset="0"/>
            </a:rPr>
            <a:t>Medical Stores Ltd </a:t>
          </a:r>
          <a:endParaRPr lang="en-US" sz="2000" dirty="0">
            <a:latin typeface="Century Schoolbook" pitchFamily="18" charset="0"/>
          </a:endParaRPr>
        </a:p>
      </dgm:t>
    </dgm:pt>
    <dgm:pt modelId="{E4B916E7-0647-4665-A331-7919ADA56F7A}" type="parTrans" cxnId="{8A8DF1DB-64C0-4632-B426-98A26DAE286A}">
      <dgm:prSet/>
      <dgm:spPr>
        <a:ln>
          <a:solidFill>
            <a:schemeClr val="tx1"/>
          </a:solidFill>
        </a:ln>
      </dgm:spPr>
      <dgm:t>
        <a:bodyPr/>
        <a:lstStyle/>
        <a:p>
          <a:pPr algn="ctr"/>
          <a:endParaRPr lang="en-US" sz="2000">
            <a:latin typeface="Century Schoolbook" pitchFamily="18" charset="0"/>
          </a:endParaRPr>
        </a:p>
      </dgm:t>
    </dgm:pt>
    <dgm:pt modelId="{7F5670E6-A375-4D5F-85FD-258984F2B065}" type="sibTrans" cxnId="{8A8DF1DB-64C0-4632-B426-98A26DAE286A}">
      <dgm:prSet/>
      <dgm:spPr/>
      <dgm:t>
        <a:bodyPr/>
        <a:lstStyle/>
        <a:p>
          <a:pPr algn="just"/>
          <a:endParaRPr lang="en-US"/>
        </a:p>
      </dgm:t>
    </dgm:pt>
    <dgm:pt modelId="{38015447-E7F4-494D-ABAA-2E93F57B7080}">
      <dgm:prSet phldrT="[Text]" custT="1"/>
      <dgm:spPr>
        <a:ln>
          <a:solidFill>
            <a:schemeClr val="tx1"/>
          </a:solidFill>
        </a:ln>
      </dgm:spPr>
      <dgm:t>
        <a:bodyPr/>
        <a:lstStyle/>
        <a:p>
          <a:pPr algn="ctr"/>
          <a:r>
            <a:rPr lang="en-US" sz="2000" dirty="0">
              <a:latin typeface="Century Schoolbook" pitchFamily="18" charset="0"/>
            </a:rPr>
            <a:t>Faith-based </a:t>
          </a:r>
          <a:r>
            <a:rPr lang="en-US" sz="2000" dirty="0" smtClean="0">
              <a:solidFill>
                <a:schemeClr val="tx1"/>
              </a:solidFill>
              <a:latin typeface="Century Schoolbook" pitchFamily="18" charset="0"/>
            </a:rPr>
            <a:t>health facilities/</a:t>
          </a:r>
          <a:r>
            <a:rPr lang="en-US" sz="2000" dirty="0" err="1" smtClean="0">
              <a:solidFill>
                <a:schemeClr val="tx1"/>
              </a:solidFill>
              <a:latin typeface="Century Schoolbook" pitchFamily="18" charset="0"/>
            </a:rPr>
            <a:t>centres</a:t>
          </a:r>
          <a:r>
            <a:rPr lang="en-US" sz="2000" dirty="0" smtClean="0">
              <a:solidFill>
                <a:schemeClr val="tx1"/>
              </a:solidFill>
              <a:latin typeface="Century Schoolbook" pitchFamily="18" charset="0"/>
            </a:rPr>
            <a:t> supported by CHAZ </a:t>
          </a:r>
          <a:endParaRPr lang="en-US" sz="2000" dirty="0">
            <a:solidFill>
              <a:schemeClr val="tx1"/>
            </a:solidFill>
            <a:latin typeface="Century Schoolbook" pitchFamily="18" charset="0"/>
          </a:endParaRPr>
        </a:p>
        <a:p>
          <a:pPr algn="ctr"/>
          <a:endParaRPr lang="en-US" sz="2000" dirty="0">
            <a:latin typeface="Century Schoolbook" pitchFamily="18" charset="0"/>
          </a:endParaRPr>
        </a:p>
      </dgm:t>
    </dgm:pt>
    <dgm:pt modelId="{BF4D88F1-7CBB-4184-B9A2-2D269BAAA388}" type="parTrans" cxnId="{07D83374-1BB6-4254-B0A8-F32562FBB874}">
      <dgm:prSet/>
      <dgm:spPr>
        <a:ln>
          <a:solidFill>
            <a:schemeClr val="tx1"/>
          </a:solidFill>
        </a:ln>
      </dgm:spPr>
      <dgm:t>
        <a:bodyPr/>
        <a:lstStyle/>
        <a:p>
          <a:pPr algn="ctr"/>
          <a:endParaRPr lang="en-US" sz="2000">
            <a:latin typeface="Century Schoolbook" pitchFamily="18" charset="0"/>
          </a:endParaRPr>
        </a:p>
      </dgm:t>
    </dgm:pt>
    <dgm:pt modelId="{7C30090F-6393-4F2A-9AA0-FEB80C7F537D}" type="sibTrans" cxnId="{07D83374-1BB6-4254-B0A8-F32562FBB874}">
      <dgm:prSet/>
      <dgm:spPr/>
      <dgm:t>
        <a:bodyPr/>
        <a:lstStyle/>
        <a:p>
          <a:pPr algn="just"/>
          <a:endParaRPr lang="en-US"/>
        </a:p>
      </dgm:t>
    </dgm:pt>
    <dgm:pt modelId="{BB916AEC-0E45-48A5-AC40-35C07D703336}" type="pres">
      <dgm:prSet presAssocID="{A95B041A-AAF3-4E5F-AD08-AA4947CC843C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AE20FD5-C3D2-4264-B1B7-D60EA5C432E6}" type="pres">
      <dgm:prSet presAssocID="{A95B041A-AAF3-4E5F-AD08-AA4947CC843C}" presName="hierFlow" presStyleCnt="0"/>
      <dgm:spPr/>
    </dgm:pt>
    <dgm:pt modelId="{34FEE143-89DF-4159-97BE-255AD4ABB7ED}" type="pres">
      <dgm:prSet presAssocID="{A95B041A-AAF3-4E5F-AD08-AA4947CC843C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20D9F47D-C200-4D6A-B0CD-3AD109553EA9}" type="pres">
      <dgm:prSet presAssocID="{1038B320-1A5F-4003-B774-4C196DDE3E48}" presName="Name14" presStyleCnt="0"/>
      <dgm:spPr/>
    </dgm:pt>
    <dgm:pt modelId="{C3DE39B0-262E-48B3-9A54-37B2632B3678}" type="pres">
      <dgm:prSet presAssocID="{1038B320-1A5F-4003-B774-4C196DDE3E48}" presName="level1Shape" presStyleLbl="node0" presStyleIdx="0" presStyleCnt="1" custScaleX="260004" custScaleY="9179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ADC1E75-2E67-4C43-963F-CC6BB21C7316}" type="pres">
      <dgm:prSet presAssocID="{1038B320-1A5F-4003-B774-4C196DDE3E48}" presName="hierChild2" presStyleCnt="0"/>
      <dgm:spPr/>
    </dgm:pt>
    <dgm:pt modelId="{42C6E2EC-9B91-4AE7-9497-DB7EF6D94718}" type="pres">
      <dgm:prSet presAssocID="{22CE10E9-5465-4711-A6EF-6303ED457163}" presName="Name19" presStyleLbl="parChTrans1D2" presStyleIdx="0" presStyleCnt="2"/>
      <dgm:spPr/>
      <dgm:t>
        <a:bodyPr/>
        <a:lstStyle/>
        <a:p>
          <a:endParaRPr lang="en-US"/>
        </a:p>
      </dgm:t>
    </dgm:pt>
    <dgm:pt modelId="{00ED2ADB-447B-4C52-A817-B45034D239DE}" type="pres">
      <dgm:prSet presAssocID="{67861E9B-409A-4A75-8379-CFB5D326D1B9}" presName="Name21" presStyleCnt="0"/>
      <dgm:spPr/>
    </dgm:pt>
    <dgm:pt modelId="{A6161448-FFE1-4FFC-B101-79FADDE44920}" type="pres">
      <dgm:prSet presAssocID="{67861E9B-409A-4A75-8379-CFB5D326D1B9}" presName="level2Shape" presStyleLbl="node2" presStyleIdx="0" presStyleCnt="2" custScaleX="335690" custScaleY="216662"/>
      <dgm:spPr/>
      <dgm:t>
        <a:bodyPr/>
        <a:lstStyle/>
        <a:p>
          <a:endParaRPr lang="en-US"/>
        </a:p>
      </dgm:t>
    </dgm:pt>
    <dgm:pt modelId="{37B5EE44-38D7-44E9-BF8C-0353D9EC119C}" type="pres">
      <dgm:prSet presAssocID="{67861E9B-409A-4A75-8379-CFB5D326D1B9}" presName="hierChild3" presStyleCnt="0"/>
      <dgm:spPr/>
    </dgm:pt>
    <dgm:pt modelId="{489D2205-7B88-4D72-9240-F380B5FDFF55}" type="pres">
      <dgm:prSet presAssocID="{E5849065-5902-4870-9194-A29FA6214917}" presName="Name19" presStyleLbl="parChTrans1D3" presStyleIdx="0" presStyleCnt="3"/>
      <dgm:spPr/>
      <dgm:t>
        <a:bodyPr/>
        <a:lstStyle/>
        <a:p>
          <a:endParaRPr lang="en-US"/>
        </a:p>
      </dgm:t>
    </dgm:pt>
    <dgm:pt modelId="{5F019369-EFF5-4A9C-8447-F19B2CA2CC3B}" type="pres">
      <dgm:prSet presAssocID="{45F1D038-D4FE-4E8F-B328-2DF348DF1AB6}" presName="Name21" presStyleCnt="0"/>
      <dgm:spPr/>
    </dgm:pt>
    <dgm:pt modelId="{30C996B4-CB20-49A2-874A-ACCAE1C15E87}" type="pres">
      <dgm:prSet presAssocID="{45F1D038-D4FE-4E8F-B328-2DF348DF1AB6}" presName="level2Shape" presStyleLbl="node3" presStyleIdx="0" presStyleCnt="3" custScaleX="220492" custScaleY="403034"/>
      <dgm:spPr/>
      <dgm:t>
        <a:bodyPr/>
        <a:lstStyle/>
        <a:p>
          <a:endParaRPr lang="en-US"/>
        </a:p>
      </dgm:t>
    </dgm:pt>
    <dgm:pt modelId="{EC34B48A-75BD-437F-8490-E68E442FC2F0}" type="pres">
      <dgm:prSet presAssocID="{45F1D038-D4FE-4E8F-B328-2DF348DF1AB6}" presName="hierChild3" presStyleCnt="0"/>
      <dgm:spPr/>
    </dgm:pt>
    <dgm:pt modelId="{21C447D1-28DA-4BFD-B608-2376A41DB875}" type="pres">
      <dgm:prSet presAssocID="{1B44AB3E-3A41-42C6-8C2B-DB6843446D12}" presName="Name19" presStyleLbl="parChTrans1D3" presStyleIdx="1" presStyleCnt="3"/>
      <dgm:spPr/>
      <dgm:t>
        <a:bodyPr/>
        <a:lstStyle/>
        <a:p>
          <a:endParaRPr lang="en-US"/>
        </a:p>
      </dgm:t>
    </dgm:pt>
    <dgm:pt modelId="{EEC91CD5-EB33-4106-9EAB-27B2250F872C}" type="pres">
      <dgm:prSet presAssocID="{06F08AD6-EA16-4EBD-A29F-81AC7CC7C959}" presName="Name21" presStyleCnt="0"/>
      <dgm:spPr/>
    </dgm:pt>
    <dgm:pt modelId="{77EF6110-7B6D-4C3A-85AA-3FD0E8C04470}" type="pres">
      <dgm:prSet presAssocID="{06F08AD6-EA16-4EBD-A29F-81AC7CC7C959}" presName="level2Shape" presStyleLbl="node3" presStyleIdx="1" presStyleCnt="3" custScaleX="230157" custScaleY="411243"/>
      <dgm:spPr/>
      <dgm:t>
        <a:bodyPr/>
        <a:lstStyle/>
        <a:p>
          <a:endParaRPr lang="en-US"/>
        </a:p>
      </dgm:t>
    </dgm:pt>
    <dgm:pt modelId="{C348EA5A-677D-435F-8BFD-936ABFA058F5}" type="pres">
      <dgm:prSet presAssocID="{06F08AD6-EA16-4EBD-A29F-81AC7CC7C959}" presName="hierChild3" presStyleCnt="0"/>
      <dgm:spPr/>
    </dgm:pt>
    <dgm:pt modelId="{7A84DAA1-000E-4A99-BF0E-05751BAB9BA4}" type="pres">
      <dgm:prSet presAssocID="{E4B916E7-0647-4665-A331-7919ADA56F7A}" presName="Name19" presStyleLbl="parChTrans1D2" presStyleIdx="1" presStyleCnt="2"/>
      <dgm:spPr/>
      <dgm:t>
        <a:bodyPr/>
        <a:lstStyle/>
        <a:p>
          <a:endParaRPr lang="en-US"/>
        </a:p>
      </dgm:t>
    </dgm:pt>
    <dgm:pt modelId="{59B3105C-A8DA-4330-BA2A-FF50C953EA7E}" type="pres">
      <dgm:prSet presAssocID="{39A0A54C-039B-45E8-9A29-AC234BE33CE8}" presName="Name21" presStyleCnt="0"/>
      <dgm:spPr/>
    </dgm:pt>
    <dgm:pt modelId="{9717C114-A3CA-49DA-B7F5-AA87A485B3DD}" type="pres">
      <dgm:prSet presAssocID="{39A0A54C-039B-45E8-9A29-AC234BE33CE8}" presName="level2Shape" presStyleLbl="node2" presStyleIdx="1" presStyleCnt="2" custScaleX="237574" custScaleY="192052"/>
      <dgm:spPr/>
      <dgm:t>
        <a:bodyPr/>
        <a:lstStyle/>
        <a:p>
          <a:endParaRPr lang="en-US"/>
        </a:p>
      </dgm:t>
    </dgm:pt>
    <dgm:pt modelId="{71C921D9-3506-411F-954C-C3D1AF4EEB46}" type="pres">
      <dgm:prSet presAssocID="{39A0A54C-039B-45E8-9A29-AC234BE33CE8}" presName="hierChild3" presStyleCnt="0"/>
      <dgm:spPr/>
    </dgm:pt>
    <dgm:pt modelId="{4358CA56-B3E7-4B5A-9228-3FE379926C11}" type="pres">
      <dgm:prSet presAssocID="{BF4D88F1-7CBB-4184-B9A2-2D269BAAA388}" presName="Name19" presStyleLbl="parChTrans1D3" presStyleIdx="2" presStyleCnt="3"/>
      <dgm:spPr/>
      <dgm:t>
        <a:bodyPr/>
        <a:lstStyle/>
        <a:p>
          <a:endParaRPr lang="en-US"/>
        </a:p>
      </dgm:t>
    </dgm:pt>
    <dgm:pt modelId="{349C1DC1-D1E6-445A-B954-03029E580A76}" type="pres">
      <dgm:prSet presAssocID="{38015447-E7F4-494D-ABAA-2E93F57B7080}" presName="Name21" presStyleCnt="0"/>
      <dgm:spPr/>
    </dgm:pt>
    <dgm:pt modelId="{3F90D7E1-B05B-4399-99D9-81E8AD282444}" type="pres">
      <dgm:prSet presAssocID="{38015447-E7F4-494D-ABAA-2E93F57B7080}" presName="level2Shape" presStyleLbl="node3" presStyleIdx="2" presStyleCnt="3" custScaleX="346537" custScaleY="442638"/>
      <dgm:spPr/>
      <dgm:t>
        <a:bodyPr/>
        <a:lstStyle/>
        <a:p>
          <a:endParaRPr lang="en-US"/>
        </a:p>
      </dgm:t>
    </dgm:pt>
    <dgm:pt modelId="{581E6378-6739-4E9A-8146-B0A17E301A95}" type="pres">
      <dgm:prSet presAssocID="{38015447-E7F4-494D-ABAA-2E93F57B7080}" presName="hierChild3" presStyleCnt="0"/>
      <dgm:spPr/>
    </dgm:pt>
    <dgm:pt modelId="{5D21F0C1-A69F-403A-A361-3CBCA580B7B1}" type="pres">
      <dgm:prSet presAssocID="{A95B041A-AAF3-4E5F-AD08-AA4947CC843C}" presName="bgShapesFlow" presStyleCnt="0"/>
      <dgm:spPr/>
    </dgm:pt>
  </dgm:ptLst>
  <dgm:cxnLst>
    <dgm:cxn modelId="{2733E36D-35FE-4D7A-BDB7-CC7964B4BE32}" type="presOf" srcId="{E4B916E7-0647-4665-A331-7919ADA56F7A}" destId="{7A84DAA1-000E-4A99-BF0E-05751BAB9BA4}" srcOrd="0" destOrd="0" presId="urn:microsoft.com/office/officeart/2005/8/layout/hierarchy6"/>
    <dgm:cxn modelId="{FDF046C9-E01D-4595-94C3-357B422B100D}" srcId="{67861E9B-409A-4A75-8379-CFB5D326D1B9}" destId="{06F08AD6-EA16-4EBD-A29F-81AC7CC7C959}" srcOrd="1" destOrd="0" parTransId="{1B44AB3E-3A41-42C6-8C2B-DB6843446D12}" sibTransId="{2D75E0B6-CCC7-4637-A78E-5E12C3894BF9}"/>
    <dgm:cxn modelId="{DBB754BA-B92A-4990-955E-3689303E8310}" type="presOf" srcId="{06F08AD6-EA16-4EBD-A29F-81AC7CC7C959}" destId="{77EF6110-7B6D-4C3A-85AA-3FD0E8C04470}" srcOrd="0" destOrd="0" presId="urn:microsoft.com/office/officeart/2005/8/layout/hierarchy6"/>
    <dgm:cxn modelId="{A0526804-9372-49F8-8860-9D257F3652E1}" type="presOf" srcId="{22CE10E9-5465-4711-A6EF-6303ED457163}" destId="{42C6E2EC-9B91-4AE7-9497-DB7EF6D94718}" srcOrd="0" destOrd="0" presId="urn:microsoft.com/office/officeart/2005/8/layout/hierarchy6"/>
    <dgm:cxn modelId="{07D83374-1BB6-4254-B0A8-F32562FBB874}" srcId="{39A0A54C-039B-45E8-9A29-AC234BE33CE8}" destId="{38015447-E7F4-494D-ABAA-2E93F57B7080}" srcOrd="0" destOrd="0" parTransId="{BF4D88F1-7CBB-4184-B9A2-2D269BAAA388}" sibTransId="{7C30090F-6393-4F2A-9AA0-FEB80C7F537D}"/>
    <dgm:cxn modelId="{EC44496C-ADE8-41FC-8B32-C4DF8C1AA60A}" type="presOf" srcId="{67861E9B-409A-4A75-8379-CFB5D326D1B9}" destId="{A6161448-FFE1-4FFC-B101-79FADDE44920}" srcOrd="0" destOrd="0" presId="urn:microsoft.com/office/officeart/2005/8/layout/hierarchy6"/>
    <dgm:cxn modelId="{73329F07-1414-408E-944E-BBE361D76E10}" type="presOf" srcId="{1038B320-1A5F-4003-B774-4C196DDE3E48}" destId="{C3DE39B0-262E-48B3-9A54-37B2632B3678}" srcOrd="0" destOrd="0" presId="urn:microsoft.com/office/officeart/2005/8/layout/hierarchy6"/>
    <dgm:cxn modelId="{3E56C393-71E0-4995-9865-94023533CFBF}" type="presOf" srcId="{45F1D038-D4FE-4E8F-B328-2DF348DF1AB6}" destId="{30C996B4-CB20-49A2-874A-ACCAE1C15E87}" srcOrd="0" destOrd="0" presId="urn:microsoft.com/office/officeart/2005/8/layout/hierarchy6"/>
    <dgm:cxn modelId="{31C794FC-F64E-43BF-A690-43167088EAE7}" type="presOf" srcId="{A95B041A-AAF3-4E5F-AD08-AA4947CC843C}" destId="{BB916AEC-0E45-48A5-AC40-35C07D703336}" srcOrd="0" destOrd="0" presId="urn:microsoft.com/office/officeart/2005/8/layout/hierarchy6"/>
    <dgm:cxn modelId="{6CA74B45-BCB6-4247-BC5E-25E01C141802}" srcId="{67861E9B-409A-4A75-8379-CFB5D326D1B9}" destId="{45F1D038-D4FE-4E8F-B328-2DF348DF1AB6}" srcOrd="0" destOrd="0" parTransId="{E5849065-5902-4870-9194-A29FA6214917}" sibTransId="{88C21C96-FF22-4D9E-A8E9-D86EB7F68FFC}"/>
    <dgm:cxn modelId="{B1CFBB4E-D4FD-431D-980C-1E1AF8465FAC}" type="presOf" srcId="{38015447-E7F4-494D-ABAA-2E93F57B7080}" destId="{3F90D7E1-B05B-4399-99D9-81E8AD282444}" srcOrd="0" destOrd="0" presId="urn:microsoft.com/office/officeart/2005/8/layout/hierarchy6"/>
    <dgm:cxn modelId="{8A8DF1DB-64C0-4632-B426-98A26DAE286A}" srcId="{1038B320-1A5F-4003-B774-4C196DDE3E48}" destId="{39A0A54C-039B-45E8-9A29-AC234BE33CE8}" srcOrd="1" destOrd="0" parTransId="{E4B916E7-0647-4665-A331-7919ADA56F7A}" sibTransId="{7F5670E6-A375-4D5F-85FD-258984F2B065}"/>
    <dgm:cxn modelId="{29514286-16C4-420E-9BB2-842EA5D54C22}" srcId="{1038B320-1A5F-4003-B774-4C196DDE3E48}" destId="{67861E9B-409A-4A75-8379-CFB5D326D1B9}" srcOrd="0" destOrd="0" parTransId="{22CE10E9-5465-4711-A6EF-6303ED457163}" sibTransId="{AC4C75B9-F728-4DB3-849A-8170B7B4BF3B}"/>
    <dgm:cxn modelId="{97C5EDBC-7B87-402C-8ADF-20941F3887B2}" type="presOf" srcId="{E5849065-5902-4870-9194-A29FA6214917}" destId="{489D2205-7B88-4D72-9240-F380B5FDFF55}" srcOrd="0" destOrd="0" presId="urn:microsoft.com/office/officeart/2005/8/layout/hierarchy6"/>
    <dgm:cxn modelId="{2D0D79A1-1C44-447E-A208-BB66289C419A}" srcId="{A95B041A-AAF3-4E5F-AD08-AA4947CC843C}" destId="{1038B320-1A5F-4003-B774-4C196DDE3E48}" srcOrd="0" destOrd="0" parTransId="{A698FF4B-A109-4CD6-819C-18B9501D08FE}" sibTransId="{2665DCFE-25CF-4894-A18C-28EB8AA80713}"/>
    <dgm:cxn modelId="{AF8CC196-2558-449F-BD63-910B8B7B9F68}" type="presOf" srcId="{39A0A54C-039B-45E8-9A29-AC234BE33CE8}" destId="{9717C114-A3CA-49DA-B7F5-AA87A485B3DD}" srcOrd="0" destOrd="0" presId="urn:microsoft.com/office/officeart/2005/8/layout/hierarchy6"/>
    <dgm:cxn modelId="{65EE8347-6A0D-4619-A7E2-E4E4EFFD7CB8}" type="presOf" srcId="{1B44AB3E-3A41-42C6-8C2B-DB6843446D12}" destId="{21C447D1-28DA-4BFD-B608-2376A41DB875}" srcOrd="0" destOrd="0" presId="urn:microsoft.com/office/officeart/2005/8/layout/hierarchy6"/>
    <dgm:cxn modelId="{1F534989-B796-49A7-A6F7-3F48DE9169F6}" type="presOf" srcId="{BF4D88F1-7CBB-4184-B9A2-2D269BAAA388}" destId="{4358CA56-B3E7-4B5A-9228-3FE379926C11}" srcOrd="0" destOrd="0" presId="urn:microsoft.com/office/officeart/2005/8/layout/hierarchy6"/>
    <dgm:cxn modelId="{D18C2F90-E25E-46BC-8401-A3A540C35D53}" type="presParOf" srcId="{BB916AEC-0E45-48A5-AC40-35C07D703336}" destId="{6AE20FD5-C3D2-4264-B1B7-D60EA5C432E6}" srcOrd="0" destOrd="0" presId="urn:microsoft.com/office/officeart/2005/8/layout/hierarchy6"/>
    <dgm:cxn modelId="{CAC70432-C7D6-435C-8AD3-DB3B6EA3EC5F}" type="presParOf" srcId="{6AE20FD5-C3D2-4264-B1B7-D60EA5C432E6}" destId="{34FEE143-89DF-4159-97BE-255AD4ABB7ED}" srcOrd="0" destOrd="0" presId="urn:microsoft.com/office/officeart/2005/8/layout/hierarchy6"/>
    <dgm:cxn modelId="{38E34C9F-EEA2-49D5-AD2F-DAAE6754FA75}" type="presParOf" srcId="{34FEE143-89DF-4159-97BE-255AD4ABB7ED}" destId="{20D9F47D-C200-4D6A-B0CD-3AD109553EA9}" srcOrd="0" destOrd="0" presId="urn:microsoft.com/office/officeart/2005/8/layout/hierarchy6"/>
    <dgm:cxn modelId="{7C530D2F-8936-4794-82FE-B96E033EE06C}" type="presParOf" srcId="{20D9F47D-C200-4D6A-B0CD-3AD109553EA9}" destId="{C3DE39B0-262E-48B3-9A54-37B2632B3678}" srcOrd="0" destOrd="0" presId="urn:microsoft.com/office/officeart/2005/8/layout/hierarchy6"/>
    <dgm:cxn modelId="{D903F882-2F62-4C32-B0F5-46A23796320C}" type="presParOf" srcId="{20D9F47D-C200-4D6A-B0CD-3AD109553EA9}" destId="{0ADC1E75-2E67-4C43-963F-CC6BB21C7316}" srcOrd="1" destOrd="0" presId="urn:microsoft.com/office/officeart/2005/8/layout/hierarchy6"/>
    <dgm:cxn modelId="{2BDFDF89-F540-49A9-AB1E-288E98075C00}" type="presParOf" srcId="{0ADC1E75-2E67-4C43-963F-CC6BB21C7316}" destId="{42C6E2EC-9B91-4AE7-9497-DB7EF6D94718}" srcOrd="0" destOrd="0" presId="urn:microsoft.com/office/officeart/2005/8/layout/hierarchy6"/>
    <dgm:cxn modelId="{DF974E3D-D3AD-4A6E-9266-808FC4253E72}" type="presParOf" srcId="{0ADC1E75-2E67-4C43-963F-CC6BB21C7316}" destId="{00ED2ADB-447B-4C52-A817-B45034D239DE}" srcOrd="1" destOrd="0" presId="urn:microsoft.com/office/officeart/2005/8/layout/hierarchy6"/>
    <dgm:cxn modelId="{F501C813-766C-48C7-8BFA-2BE2E9498BC8}" type="presParOf" srcId="{00ED2ADB-447B-4C52-A817-B45034D239DE}" destId="{A6161448-FFE1-4FFC-B101-79FADDE44920}" srcOrd="0" destOrd="0" presId="urn:microsoft.com/office/officeart/2005/8/layout/hierarchy6"/>
    <dgm:cxn modelId="{619EB1E2-5BC6-468C-88B8-B9C580D18550}" type="presParOf" srcId="{00ED2ADB-447B-4C52-A817-B45034D239DE}" destId="{37B5EE44-38D7-44E9-BF8C-0353D9EC119C}" srcOrd="1" destOrd="0" presId="urn:microsoft.com/office/officeart/2005/8/layout/hierarchy6"/>
    <dgm:cxn modelId="{7A3257A5-4BEC-4B4C-A940-9CFE0F4868E3}" type="presParOf" srcId="{37B5EE44-38D7-44E9-BF8C-0353D9EC119C}" destId="{489D2205-7B88-4D72-9240-F380B5FDFF55}" srcOrd="0" destOrd="0" presId="urn:microsoft.com/office/officeart/2005/8/layout/hierarchy6"/>
    <dgm:cxn modelId="{45D62158-5E73-44C8-995C-16332B9D4489}" type="presParOf" srcId="{37B5EE44-38D7-44E9-BF8C-0353D9EC119C}" destId="{5F019369-EFF5-4A9C-8447-F19B2CA2CC3B}" srcOrd="1" destOrd="0" presId="urn:microsoft.com/office/officeart/2005/8/layout/hierarchy6"/>
    <dgm:cxn modelId="{3F5F2FA7-856F-4D86-B335-A0203B0EFD6C}" type="presParOf" srcId="{5F019369-EFF5-4A9C-8447-F19B2CA2CC3B}" destId="{30C996B4-CB20-49A2-874A-ACCAE1C15E87}" srcOrd="0" destOrd="0" presId="urn:microsoft.com/office/officeart/2005/8/layout/hierarchy6"/>
    <dgm:cxn modelId="{3B86849D-D7A5-4301-BBB1-0209C75542FB}" type="presParOf" srcId="{5F019369-EFF5-4A9C-8447-F19B2CA2CC3B}" destId="{EC34B48A-75BD-437F-8490-E68E442FC2F0}" srcOrd="1" destOrd="0" presId="urn:microsoft.com/office/officeart/2005/8/layout/hierarchy6"/>
    <dgm:cxn modelId="{26E56F9E-6EAD-4FCB-B51D-B8368581C364}" type="presParOf" srcId="{37B5EE44-38D7-44E9-BF8C-0353D9EC119C}" destId="{21C447D1-28DA-4BFD-B608-2376A41DB875}" srcOrd="2" destOrd="0" presId="urn:microsoft.com/office/officeart/2005/8/layout/hierarchy6"/>
    <dgm:cxn modelId="{BDA7DDD2-1772-4381-B159-DF11AB6D51AE}" type="presParOf" srcId="{37B5EE44-38D7-44E9-BF8C-0353D9EC119C}" destId="{EEC91CD5-EB33-4106-9EAB-27B2250F872C}" srcOrd="3" destOrd="0" presId="urn:microsoft.com/office/officeart/2005/8/layout/hierarchy6"/>
    <dgm:cxn modelId="{4944E253-5A53-4F94-8694-5813AE876C61}" type="presParOf" srcId="{EEC91CD5-EB33-4106-9EAB-27B2250F872C}" destId="{77EF6110-7B6D-4C3A-85AA-3FD0E8C04470}" srcOrd="0" destOrd="0" presId="urn:microsoft.com/office/officeart/2005/8/layout/hierarchy6"/>
    <dgm:cxn modelId="{C1AE3EF4-FA5D-4433-9E99-CFAA71EC01AD}" type="presParOf" srcId="{EEC91CD5-EB33-4106-9EAB-27B2250F872C}" destId="{C348EA5A-677D-435F-8BFD-936ABFA058F5}" srcOrd="1" destOrd="0" presId="urn:microsoft.com/office/officeart/2005/8/layout/hierarchy6"/>
    <dgm:cxn modelId="{9E38E2EB-BF37-46BA-9F5A-4FD77AB2F0DD}" type="presParOf" srcId="{0ADC1E75-2E67-4C43-963F-CC6BB21C7316}" destId="{7A84DAA1-000E-4A99-BF0E-05751BAB9BA4}" srcOrd="2" destOrd="0" presId="urn:microsoft.com/office/officeart/2005/8/layout/hierarchy6"/>
    <dgm:cxn modelId="{2D1239D0-0840-4FD5-91B6-50FF37339248}" type="presParOf" srcId="{0ADC1E75-2E67-4C43-963F-CC6BB21C7316}" destId="{59B3105C-A8DA-4330-BA2A-FF50C953EA7E}" srcOrd="3" destOrd="0" presId="urn:microsoft.com/office/officeart/2005/8/layout/hierarchy6"/>
    <dgm:cxn modelId="{2CB7BFF4-3823-41B6-9755-7FC2FCAB70B8}" type="presParOf" srcId="{59B3105C-A8DA-4330-BA2A-FF50C953EA7E}" destId="{9717C114-A3CA-49DA-B7F5-AA87A485B3DD}" srcOrd="0" destOrd="0" presId="urn:microsoft.com/office/officeart/2005/8/layout/hierarchy6"/>
    <dgm:cxn modelId="{F8D7B9FD-B515-468D-914B-98FAC913E31E}" type="presParOf" srcId="{59B3105C-A8DA-4330-BA2A-FF50C953EA7E}" destId="{71C921D9-3506-411F-954C-C3D1AF4EEB46}" srcOrd="1" destOrd="0" presId="urn:microsoft.com/office/officeart/2005/8/layout/hierarchy6"/>
    <dgm:cxn modelId="{56390372-CED3-49B6-B332-50830541DD45}" type="presParOf" srcId="{71C921D9-3506-411F-954C-C3D1AF4EEB46}" destId="{4358CA56-B3E7-4B5A-9228-3FE379926C11}" srcOrd="0" destOrd="0" presId="urn:microsoft.com/office/officeart/2005/8/layout/hierarchy6"/>
    <dgm:cxn modelId="{CE301E3C-0432-4597-B552-1AAA59481FBB}" type="presParOf" srcId="{71C921D9-3506-411F-954C-C3D1AF4EEB46}" destId="{349C1DC1-D1E6-445A-B954-03029E580A76}" srcOrd="1" destOrd="0" presId="urn:microsoft.com/office/officeart/2005/8/layout/hierarchy6"/>
    <dgm:cxn modelId="{051566C0-32A4-49A8-8D4E-D5A99B3EFC18}" type="presParOf" srcId="{349C1DC1-D1E6-445A-B954-03029E580A76}" destId="{3F90D7E1-B05B-4399-99D9-81E8AD282444}" srcOrd="0" destOrd="0" presId="urn:microsoft.com/office/officeart/2005/8/layout/hierarchy6"/>
    <dgm:cxn modelId="{5E5FD5FF-5DCE-4AFB-9C3C-43E9CDFEFAA6}" type="presParOf" srcId="{349C1DC1-D1E6-445A-B954-03029E580A76}" destId="{581E6378-6739-4E9A-8146-B0A17E301A95}" srcOrd="1" destOrd="0" presId="urn:microsoft.com/office/officeart/2005/8/layout/hierarchy6"/>
    <dgm:cxn modelId="{C7C464AD-4F0E-4F2B-9770-A8C30A2CF1B1}" type="presParOf" srcId="{BB916AEC-0E45-48A5-AC40-35C07D703336}" destId="{5D21F0C1-A69F-403A-A361-3CBCA580B7B1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5425C515-EBF0-41D8-96E7-2D26706DEA83}" type="datetimeFigureOut">
              <a:rPr lang="en-US" smtClean="0"/>
              <a:pPr/>
              <a:t>4/24/2017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8E4862D2-E401-4925-A83B-5A1C6DEB95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85898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DE52986-1C2D-4CA3-8B26-FA33DF440027}" type="datetimeFigureOut">
              <a:rPr lang="en-US" smtClean="0"/>
              <a:pPr/>
              <a:t>4/24/2017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B2925BE5-7870-46CA-91C3-248EB75C194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82210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9727424-BBD0-4CF6-A353-11A4B3C58CC5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70257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1C75F6B-CE7A-4F5C-A2EA-97C5663FFF09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00279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8600" y="1066801"/>
            <a:ext cx="8686800" cy="1447799"/>
          </a:xfrm>
          <a:solidFill>
            <a:schemeClr val="bg2">
              <a:lumMod val="25000"/>
            </a:schemeClr>
          </a:solidFill>
        </p:spPr>
        <p:txBody>
          <a:bodyPr/>
          <a:lstStyle>
            <a:lvl1pPr algn="l">
              <a:defRPr b="1" baseline="0">
                <a:ln>
                  <a:solidFill>
                    <a:schemeClr val="tx2"/>
                  </a:solidFill>
                </a:ln>
                <a:solidFill>
                  <a:schemeClr val="bg2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dirty="0"/>
              <a:t>Accredited Drug Shops Training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143000" y="3048000"/>
            <a:ext cx="7620000" cy="1219200"/>
          </a:xfrm>
          <a:solidFill>
            <a:schemeClr val="accent3">
              <a:lumMod val="75000"/>
            </a:schemeClr>
          </a:solidFill>
        </p:spPr>
        <p:txBody>
          <a:bodyPr>
            <a:normAutofit/>
          </a:bodyPr>
          <a:lstStyle>
            <a:lvl1pPr marL="0" indent="0" algn="l">
              <a:buNone/>
              <a:defRPr sz="3200" b="1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Gastro Intestinal Tract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762000" y="2590800"/>
            <a:ext cx="8382000" cy="0"/>
          </a:xfrm>
          <a:prstGeom prst="line">
            <a:avLst/>
          </a:prstGeom>
          <a:ln w="38100">
            <a:solidFill>
              <a:srgbClr val="7AA9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924800" cy="4419599"/>
          </a:xfrm>
        </p:spPr>
        <p:txBody>
          <a:bodyPr/>
          <a:lstStyle>
            <a:lvl2pPr>
              <a:buFont typeface="Courier New" pitchFamily="49" charset="0"/>
              <a:buChar char="o"/>
              <a:defRPr/>
            </a:lvl2pPr>
            <a:lvl3pPr>
              <a:buNone/>
              <a:defRPr/>
            </a:lvl3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25000"/>
            </a:schemeClr>
          </a:solidFill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3886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600200"/>
            <a:ext cx="3886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25000"/>
            </a:schemeClr>
          </a:solidFill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38862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174875"/>
            <a:ext cx="3886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535113"/>
            <a:ext cx="38862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600" y="2174875"/>
            <a:ext cx="3886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2779713" cy="1162050"/>
          </a:xfrm>
          <a:solidFill>
            <a:schemeClr val="bg2">
              <a:lumMod val="25000"/>
            </a:schemeClr>
          </a:solidFill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1435100"/>
            <a:ext cx="27797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57400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57400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8001000" cy="114300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Accredited Drug Shops Training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600201"/>
            <a:ext cx="7848600" cy="114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Gastro Intestinal tract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None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228600" y="1066801"/>
            <a:ext cx="8686800" cy="1523999"/>
          </a:xfrm>
          <a:solidFill>
            <a:schemeClr val="accent3">
              <a:lumMod val="50000"/>
            </a:schemeClr>
          </a:solidFill>
          <a:ln>
            <a:noFill/>
          </a:ln>
        </p:spPr>
        <p:txBody>
          <a:bodyPr/>
          <a:lstStyle/>
          <a:p>
            <a:pPr algn="ctr"/>
            <a:r>
              <a:rPr lang="en-US" b="0" dirty="0" smtClean="0">
                <a:solidFill>
                  <a:schemeClr val="bg1"/>
                </a:solidFill>
              </a:rPr>
              <a:t>Health Shops Training</a:t>
            </a:r>
            <a:br>
              <a:rPr lang="en-US" b="0" dirty="0" smtClean="0">
                <a:solidFill>
                  <a:schemeClr val="bg1"/>
                </a:solidFill>
              </a:rPr>
            </a:br>
            <a:r>
              <a:rPr lang="en-US" b="0" dirty="0" smtClean="0">
                <a:solidFill>
                  <a:schemeClr val="bg1"/>
                </a:solidFill>
              </a:rPr>
              <a:t>Zambia</a:t>
            </a:r>
            <a:endParaRPr lang="en-US" b="0" i="1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43200"/>
            <a:ext cx="7772400" cy="1524000"/>
          </a:xfrm>
          <a:solidFill>
            <a:schemeClr val="accent3">
              <a:lumMod val="75000"/>
            </a:schemeClr>
          </a:solidFill>
        </p:spPr>
        <p:txBody>
          <a:bodyPr>
            <a:normAutofit fontScale="70000" lnSpcReduction="20000"/>
          </a:bodyPr>
          <a:lstStyle/>
          <a:p>
            <a:pPr algn="ctr"/>
            <a:r>
              <a:rPr lang="en-US" sz="4400" dirty="0" smtClean="0">
                <a:solidFill>
                  <a:schemeClr val="bg1"/>
                </a:solidFill>
              </a:rPr>
              <a:t>Module 1 Session 1</a:t>
            </a:r>
          </a:p>
          <a:p>
            <a:pPr algn="ctr"/>
            <a:r>
              <a:rPr lang="en-US" sz="4400" dirty="0" smtClean="0">
                <a:solidFill>
                  <a:schemeClr val="bg1"/>
                </a:solidFill>
              </a:rPr>
              <a:t>Background </a:t>
            </a:r>
            <a:r>
              <a:rPr lang="en-US" sz="4400" dirty="0">
                <a:solidFill>
                  <a:schemeClr val="bg1"/>
                </a:solidFill>
              </a:rPr>
              <a:t>on </a:t>
            </a:r>
            <a:r>
              <a:rPr lang="en-US" sz="4400" dirty="0" smtClean="0">
                <a:solidFill>
                  <a:schemeClr val="bg1"/>
                </a:solidFill>
              </a:rPr>
              <a:t>Health Shops </a:t>
            </a:r>
          </a:p>
          <a:p>
            <a:pPr algn="ctr"/>
            <a:r>
              <a:rPr lang="en-US" sz="4400" dirty="0" smtClean="0">
                <a:solidFill>
                  <a:schemeClr val="bg1"/>
                </a:solidFill>
              </a:rPr>
              <a:t>(HS)</a:t>
            </a:r>
            <a:endParaRPr lang="en-US" sz="4400" dirty="0">
              <a:solidFill>
                <a:schemeClr val="bg1"/>
              </a:solidFill>
            </a:endParaRPr>
          </a:p>
        </p:txBody>
      </p:sp>
      <p:pic>
        <p:nvPicPr>
          <p:cNvPr id="5" name="Picture 4" descr="C:\Users\lgwoyita\Documents\SDSI\EADSI_UG Final Documents\Marketing\ADS Pictures\ADS in Karuguza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8600" y="4419600"/>
            <a:ext cx="3383280" cy="22488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Pharmaceutical </a:t>
            </a:r>
            <a:r>
              <a:rPr lang="en-US" sz="4000" b="1" dirty="0" smtClean="0"/>
              <a:t>(Private) Sector</a:t>
            </a:r>
            <a:endParaRPr lang="en-US" sz="4000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066386461"/>
              </p:ext>
            </p:extLst>
          </p:nvPr>
        </p:nvGraphicFramePr>
        <p:xfrm>
          <a:off x="457200" y="1450975"/>
          <a:ext cx="8001000" cy="51022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Down Arrow 4"/>
          <p:cNvSpPr/>
          <p:nvPr/>
        </p:nvSpPr>
        <p:spPr>
          <a:xfrm rot="10800000" flipV="1">
            <a:off x="2362200" y="2133600"/>
            <a:ext cx="444500" cy="168275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" name="Down Arrow 5"/>
          <p:cNvSpPr/>
          <p:nvPr/>
        </p:nvSpPr>
        <p:spPr>
          <a:xfrm>
            <a:off x="6629400" y="2057400"/>
            <a:ext cx="484188" cy="228600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Down Arrow 6"/>
          <p:cNvSpPr/>
          <p:nvPr/>
        </p:nvSpPr>
        <p:spPr>
          <a:xfrm>
            <a:off x="1219200" y="3657600"/>
            <a:ext cx="484188" cy="228600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8" name="Down Arrow 7"/>
          <p:cNvSpPr/>
          <p:nvPr/>
        </p:nvSpPr>
        <p:spPr>
          <a:xfrm>
            <a:off x="3657600" y="3657600"/>
            <a:ext cx="484188" cy="228600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9" name="Down Arrow 8"/>
          <p:cNvSpPr/>
          <p:nvPr/>
        </p:nvSpPr>
        <p:spPr>
          <a:xfrm>
            <a:off x="6629400" y="3505200"/>
            <a:ext cx="484188" cy="228600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dirty="0"/>
              <a:t>P</a:t>
            </a:r>
            <a:r>
              <a:rPr lang="en-US" sz="4000" b="1" dirty="0"/>
              <a:t>harmaceutical </a:t>
            </a:r>
            <a:r>
              <a:rPr lang="en-US" sz="4000" dirty="0"/>
              <a:t>S</a:t>
            </a:r>
            <a:r>
              <a:rPr lang="en-US" sz="4000" b="1" dirty="0"/>
              <a:t>ervices</a:t>
            </a:r>
            <a:endParaRPr lang="en-US" sz="4000" dirty="0"/>
          </a:p>
        </p:txBody>
      </p:sp>
      <p:sp>
        <p:nvSpPr>
          <p:cNvPr id="18435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848600" cy="4873625"/>
          </a:xfrm>
        </p:spPr>
        <p:txBody>
          <a:bodyPr>
            <a:normAutofit/>
          </a:bodyPr>
          <a:lstStyle/>
          <a:p>
            <a:pPr eaLnBrk="1" hangingPunct="1">
              <a:buFont typeface="Arial" pitchFamily="34" charset="0"/>
              <a:buChar char="•"/>
            </a:pPr>
            <a:r>
              <a:rPr lang="en-US" dirty="0" smtClean="0"/>
              <a:t>Private retail </a:t>
            </a:r>
            <a:r>
              <a:rPr lang="en-US" dirty="0"/>
              <a:t>p</a:t>
            </a:r>
            <a:r>
              <a:rPr lang="en-US" sz="3200" dirty="0" smtClean="0"/>
              <a:t>harmaceutical </a:t>
            </a:r>
            <a:r>
              <a:rPr lang="en-US" sz="3200" dirty="0"/>
              <a:t>services are mainly concentrated in big </a:t>
            </a:r>
            <a:r>
              <a:rPr lang="en-US" sz="3200" dirty="0" smtClean="0"/>
              <a:t>towns.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 smtClean="0"/>
              <a:t>Lusaka, Central, and Copperbelt Provinces have more  </a:t>
            </a:r>
            <a:r>
              <a:rPr lang="en-US" dirty="0"/>
              <a:t>r</a:t>
            </a:r>
            <a:r>
              <a:rPr lang="en-US" dirty="0" smtClean="0"/>
              <a:t>etail pharmacies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3200" dirty="0" smtClean="0"/>
              <a:t>Distribution of </a:t>
            </a:r>
            <a:r>
              <a:rPr lang="en-US" dirty="0"/>
              <a:t>r</a:t>
            </a:r>
            <a:r>
              <a:rPr lang="en-US" sz="3200" dirty="0" smtClean="0"/>
              <a:t>etail pharmacy outlets in other provinces are mainly in the provincial centres and other towns directly on the line of rail.</a:t>
            </a:r>
            <a:endParaRPr lang="en-US" sz="3200" dirty="0"/>
          </a:p>
          <a:p>
            <a:pPr eaLnBrk="1" hangingPunct="1">
              <a:buFont typeface="Arial" pitchFamily="34" charset="0"/>
              <a:buChar char="•"/>
            </a:pPr>
            <a:endParaRPr lang="en-US" sz="32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en-US" sz="4000" dirty="0"/>
              <a:t>Pharmaceutical Services </a:t>
            </a:r>
            <a:r>
              <a:rPr lang="en-US" sz="4000" b="0" dirty="0"/>
              <a:t>(cont.)</a:t>
            </a:r>
            <a:endParaRPr lang="en-US" sz="4000" b="1" dirty="0"/>
          </a:p>
        </p:txBody>
      </p:sp>
      <p:sp>
        <p:nvSpPr>
          <p:cNvPr id="19459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447800"/>
            <a:ext cx="8077200" cy="5026025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/>
              <a:t>Retail pharmacies, which are allowed to stock a wide range of both prescription and over-the-counter (OTC) medicines, mainly serve the urban </a:t>
            </a:r>
            <a:r>
              <a:rPr lang="en-US" dirty="0" smtClean="0"/>
              <a:t>communities or along the line of rail</a:t>
            </a:r>
            <a:endParaRPr lang="en-US" dirty="0"/>
          </a:p>
          <a:p>
            <a:pPr>
              <a:buFont typeface="Arial" pitchFamily="34" charset="0"/>
              <a:buChar char="•"/>
            </a:pPr>
            <a:r>
              <a:rPr lang="en-US" dirty="0"/>
              <a:t>This imbalanced distribution of pharmaceutical services has led to the establishment of </a:t>
            </a:r>
            <a:r>
              <a:rPr lang="en-US" dirty="0" smtClean="0"/>
              <a:t>health shops</a:t>
            </a:r>
            <a:endParaRPr lang="en-US" dirty="0"/>
          </a:p>
          <a:p>
            <a:pPr eaLnBrk="1" hangingPunct="1">
              <a:buFont typeface="Arial" pitchFamily="34" charset="0"/>
              <a:buChar char="•"/>
            </a:pPr>
            <a:endParaRPr lang="en-US" sz="32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229600" cy="1143000"/>
          </a:xfrm>
        </p:spPr>
        <p:txBody>
          <a:bodyPr/>
          <a:lstStyle/>
          <a:p>
            <a:pPr algn="ctr">
              <a:defRPr/>
            </a:pPr>
            <a:r>
              <a:rPr lang="en-US" sz="4000" dirty="0"/>
              <a:t>Pharmaceutical Services </a:t>
            </a:r>
            <a:r>
              <a:rPr lang="en-US" sz="4000" b="0" dirty="0"/>
              <a:t>(cont.)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00200"/>
            <a:ext cx="7848600" cy="4873625"/>
          </a:xfrm>
        </p:spPr>
        <p:txBody>
          <a:bodyPr>
            <a:normAutofit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According to Statutory Instrument No.12 of 2016, health shops</a:t>
            </a:r>
            <a:r>
              <a:rPr lang="en-US" sz="3200" dirty="0" smtClean="0"/>
              <a:t> </a:t>
            </a:r>
            <a:r>
              <a:rPr lang="en-US" sz="3200" dirty="0"/>
              <a:t>are allowed to </a:t>
            </a:r>
            <a:r>
              <a:rPr lang="en-US" sz="3200" dirty="0" smtClean="0"/>
              <a:t>stock all medicines on the general sales register, </a:t>
            </a:r>
            <a:r>
              <a:rPr lang="en-US" sz="3200" dirty="0"/>
              <a:t>including some prescription </a:t>
            </a:r>
            <a:r>
              <a:rPr lang="en-US" sz="3200" dirty="0" smtClean="0"/>
              <a:t>medicines on the prescribed list </a:t>
            </a:r>
            <a:r>
              <a:rPr lang="en-US" sz="3200" dirty="0"/>
              <a:t>that are highly needed in the </a:t>
            </a:r>
            <a:r>
              <a:rPr lang="en-US" sz="3200" dirty="0" smtClean="0"/>
              <a:t>community and are registered by ZAMRA</a:t>
            </a:r>
            <a:endParaRPr lang="en-US" sz="3200" dirty="0"/>
          </a:p>
          <a:p>
            <a:pPr marL="274320" indent="-27432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200" dirty="0"/>
              <a:t>The </a:t>
            </a:r>
            <a:r>
              <a:rPr lang="en-US" dirty="0" smtClean="0"/>
              <a:t>health shops</a:t>
            </a:r>
            <a:r>
              <a:rPr lang="en-US" sz="3200" dirty="0" smtClean="0"/>
              <a:t> </a:t>
            </a:r>
            <a:r>
              <a:rPr lang="en-US" sz="3200" dirty="0"/>
              <a:t>are mainly intended to serve the rural communities that are far </a:t>
            </a:r>
            <a:r>
              <a:rPr lang="en-US" sz="3200" dirty="0" smtClean="0"/>
              <a:t>from retail </a:t>
            </a:r>
            <a:r>
              <a:rPr lang="en-US" sz="3200" dirty="0"/>
              <a:t>pharmacies.</a:t>
            </a:r>
          </a:p>
          <a:p>
            <a:pPr>
              <a:buFont typeface="Arial" pitchFamily="34" charset="0"/>
              <a:buChar char="•"/>
              <a:defRPr/>
            </a:pPr>
            <a:endParaRPr lang="en-US" sz="32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401762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dirty="0"/>
              <a:t>T</a:t>
            </a:r>
            <a:r>
              <a:rPr lang="en-US" sz="4000" b="1" dirty="0"/>
              <a:t>he </a:t>
            </a:r>
            <a:r>
              <a:rPr lang="en-US" sz="4000" dirty="0" smtClean="0"/>
              <a:t>Health </a:t>
            </a:r>
            <a:r>
              <a:rPr lang="en-US" sz="4000" b="1" dirty="0" smtClean="0"/>
              <a:t>Shops </a:t>
            </a:r>
            <a:r>
              <a:rPr lang="en-US" sz="4000" b="1" dirty="0"/>
              <a:t>Model</a:t>
            </a:r>
            <a:endParaRPr lang="en-US" sz="4000" dirty="0"/>
          </a:p>
        </p:txBody>
      </p:sp>
      <p:sp>
        <p:nvSpPr>
          <p:cNvPr id="21507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752600"/>
            <a:ext cx="7772400" cy="4721225"/>
          </a:xfrm>
        </p:spPr>
        <p:txBody>
          <a:bodyPr>
            <a:normAutofit fontScale="85000" lnSpcReduction="10000"/>
          </a:bodyPr>
          <a:lstStyle/>
          <a:p>
            <a:pPr eaLnBrk="1" hangingPunct="1">
              <a:buFont typeface="Arial" pitchFamily="34" charset="0"/>
              <a:buChar char="•"/>
            </a:pPr>
            <a:r>
              <a:rPr lang="en-US" sz="3200" dirty="0" smtClean="0"/>
              <a:t>A health shop </a:t>
            </a:r>
            <a:r>
              <a:rPr lang="en-US" sz="3200" dirty="0"/>
              <a:t>is </a:t>
            </a:r>
            <a:r>
              <a:rPr lang="en-US" sz="3200" dirty="0" smtClean="0"/>
              <a:t>a primary health care facility or </a:t>
            </a:r>
            <a:r>
              <a:rPr lang="en-US" dirty="0" smtClean="0"/>
              <a:t>lower level medicines retail outlet </a:t>
            </a:r>
            <a:r>
              <a:rPr lang="en-US" sz="3200" dirty="0" smtClean="0"/>
              <a:t>that </a:t>
            </a:r>
            <a:r>
              <a:rPr lang="en-US" sz="3200" dirty="0"/>
              <a:t>is allowed to </a:t>
            </a:r>
            <a:r>
              <a:rPr lang="en-US" sz="3200" dirty="0" smtClean="0"/>
              <a:t>sell  medicines on the general sales list, </a:t>
            </a:r>
            <a:r>
              <a:rPr lang="en-US" sz="3200" dirty="0"/>
              <a:t>including </a:t>
            </a:r>
            <a:r>
              <a:rPr lang="en-US" sz="3200" dirty="0" smtClean="0"/>
              <a:t>some </a:t>
            </a:r>
            <a:r>
              <a:rPr lang="en-US" dirty="0" smtClean="0"/>
              <a:t>approved</a:t>
            </a:r>
            <a:r>
              <a:rPr lang="en-US" sz="3200" dirty="0" smtClean="0"/>
              <a:t> </a:t>
            </a:r>
            <a:r>
              <a:rPr lang="en-US" sz="3200" dirty="0"/>
              <a:t>prescription medicines.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Earlier regulation limited the access to medicines.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PRA in collaboration </a:t>
            </a:r>
            <a:r>
              <a:rPr lang="en-US" dirty="0"/>
              <a:t>with </a:t>
            </a:r>
            <a:r>
              <a:rPr lang="en-US" dirty="0" smtClean="0"/>
              <a:t>stakeholders, eventually repealed </a:t>
            </a:r>
            <a:r>
              <a:rPr lang="en-US" dirty="0"/>
              <a:t>the Pharmaceutical Act and successfully incorporated </a:t>
            </a:r>
            <a:r>
              <a:rPr lang="en-US" dirty="0" smtClean="0"/>
              <a:t>the Health Shops (accredited </a:t>
            </a:r>
            <a:r>
              <a:rPr lang="en-US" dirty="0"/>
              <a:t>drug </a:t>
            </a:r>
            <a:r>
              <a:rPr lang="en-US" dirty="0" smtClean="0"/>
              <a:t>stores) </a:t>
            </a:r>
            <a:r>
              <a:rPr lang="en-US" dirty="0"/>
              <a:t>into the new Medicines and Allied Substances Act of </a:t>
            </a:r>
            <a:r>
              <a:rPr lang="en-US" dirty="0" smtClean="0"/>
              <a:t>2013 </a:t>
            </a:r>
            <a:r>
              <a:rPr lang="en-US" dirty="0"/>
              <a:t>Section 30 (1)</a:t>
            </a:r>
            <a:r>
              <a:rPr lang="en-US" sz="3200" dirty="0" smtClean="0"/>
              <a:t> </a:t>
            </a:r>
            <a:r>
              <a:rPr lang="en-US" sz="3200" dirty="0"/>
              <a:t>in response to poor access to medicines. </a:t>
            </a:r>
            <a:endParaRPr lang="en-US" sz="3200" dirty="0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/>
          <a:lstStyle/>
          <a:p>
            <a:pPr algn="ctr">
              <a:defRPr/>
            </a:pPr>
            <a:r>
              <a:rPr lang="en-US" sz="4000" dirty="0" smtClean="0"/>
              <a:t>Health Shops</a:t>
            </a:r>
            <a:r>
              <a:rPr lang="en-US" sz="4000" b="1" dirty="0" smtClean="0"/>
              <a:t> </a:t>
            </a:r>
            <a:r>
              <a:rPr lang="en-US" sz="4000" b="1" dirty="0"/>
              <a:t>Model </a:t>
            </a:r>
            <a:r>
              <a:rPr lang="en-US" sz="4000" b="0" dirty="0"/>
              <a:t>(cont.)</a:t>
            </a:r>
            <a:endParaRPr lang="en-US" sz="4000" b="1" dirty="0"/>
          </a:p>
        </p:txBody>
      </p:sp>
      <p:sp>
        <p:nvSpPr>
          <p:cNvPr id="22531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447800"/>
            <a:ext cx="7848600" cy="5026025"/>
          </a:xfrm>
        </p:spPr>
        <p:txBody>
          <a:bodyPr>
            <a:normAutofit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en-US" dirty="0"/>
              <a:t>The health shops are medicine outlets that were introduced in this legislation.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3200" dirty="0" smtClean="0"/>
              <a:t>The </a:t>
            </a:r>
            <a:r>
              <a:rPr lang="en-US" sz="3200" dirty="0"/>
              <a:t>current </a:t>
            </a:r>
            <a:r>
              <a:rPr lang="en-US" sz="3200" dirty="0" smtClean="0"/>
              <a:t>health shops model is new in Zambia.</a:t>
            </a:r>
            <a:endParaRPr lang="en-US" sz="3200" dirty="0"/>
          </a:p>
          <a:p>
            <a:pPr eaLnBrk="1" hangingPunct="1">
              <a:buFont typeface="Arial" pitchFamily="34" charset="0"/>
              <a:buChar char="•"/>
            </a:pPr>
            <a:r>
              <a:rPr lang="en-US" sz="3200" dirty="0"/>
              <a:t>The idea of setting up </a:t>
            </a:r>
            <a:r>
              <a:rPr lang="en-US" dirty="0" smtClean="0"/>
              <a:t>the</a:t>
            </a:r>
            <a:r>
              <a:rPr lang="en-US" sz="3200" dirty="0" smtClean="0"/>
              <a:t> health shops is based on the results from the model tested in Tanzania (the ADDO), </a:t>
            </a:r>
            <a:r>
              <a:rPr lang="en-US" sz="3200" dirty="0"/>
              <a:t>where the results were excellent in terms of medicine access.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3200" dirty="0"/>
              <a:t>It was </a:t>
            </a:r>
            <a:r>
              <a:rPr lang="en-US" dirty="0" smtClean="0"/>
              <a:t>also piloted and is currently being rolled out </a:t>
            </a:r>
            <a:r>
              <a:rPr lang="en-US" smtClean="0"/>
              <a:t>in</a:t>
            </a:r>
            <a:r>
              <a:rPr lang="en-US" sz="3200" smtClean="0"/>
              <a:t> Uganda (the ADS)</a:t>
            </a:r>
            <a:endParaRPr lang="en-US" sz="3200" dirty="0"/>
          </a:p>
          <a:p>
            <a:pPr eaLnBrk="1" hangingPunct="1">
              <a:buFont typeface="Arial" pitchFamily="34" charset="0"/>
              <a:buChar char="•"/>
            </a:pPr>
            <a:endParaRPr lang="en-US" sz="32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/>
          <a:lstStyle/>
          <a:p>
            <a:pPr algn="ctr">
              <a:defRPr/>
            </a:pPr>
            <a:r>
              <a:rPr lang="en-US" sz="4000" dirty="0" smtClean="0"/>
              <a:t>Health Shops </a:t>
            </a:r>
            <a:r>
              <a:rPr lang="en-US" sz="4000" dirty="0"/>
              <a:t>Model </a:t>
            </a:r>
            <a:r>
              <a:rPr lang="en-US" sz="4000" b="0" dirty="0"/>
              <a:t>(cont.)</a:t>
            </a:r>
            <a:endParaRPr lang="en-US" sz="4000" b="1" dirty="0"/>
          </a:p>
        </p:txBody>
      </p:sp>
      <p:sp>
        <p:nvSpPr>
          <p:cNvPr id="23555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001000" cy="4873625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In Zambia the health shops were piloted under the Zambia Access to ACT initiative (ZAAI) model in Kasama, Chama, Chinsali and Lundazi.</a:t>
            </a:r>
            <a:endParaRPr lang="en-US" dirty="0"/>
          </a:p>
          <a:p>
            <a:pPr eaLnBrk="1" hangingPunct="1">
              <a:buFont typeface="Arial" pitchFamily="34" charset="0"/>
              <a:buChar char="•"/>
            </a:pPr>
            <a:r>
              <a:rPr lang="en-US" sz="3200" dirty="0" smtClean="0"/>
              <a:t>In the </a:t>
            </a:r>
            <a:r>
              <a:rPr lang="en-US" dirty="0" smtClean="0"/>
              <a:t>Zambia model, t</a:t>
            </a:r>
            <a:r>
              <a:rPr lang="en-US" sz="3200" dirty="0" smtClean="0"/>
              <a:t>he </a:t>
            </a:r>
            <a:r>
              <a:rPr lang="en-US" sz="3200" dirty="0"/>
              <a:t>operations of </a:t>
            </a:r>
            <a:r>
              <a:rPr lang="en-US" dirty="0" smtClean="0"/>
              <a:t>health shops </a:t>
            </a:r>
            <a:r>
              <a:rPr lang="en-US" sz="3200" dirty="0" smtClean="0"/>
              <a:t>are </a:t>
            </a:r>
            <a:r>
              <a:rPr lang="en-US" sz="3200" dirty="0"/>
              <a:t>regulated </a:t>
            </a:r>
            <a:r>
              <a:rPr lang="en-US" sz="3200" dirty="0" smtClean="0"/>
              <a:t>by ZAMRA, </a:t>
            </a:r>
            <a:r>
              <a:rPr lang="en-US" sz="3200" dirty="0"/>
              <a:t>in conjunction </a:t>
            </a:r>
            <a:r>
              <a:rPr lang="en-US" sz="3200" dirty="0" smtClean="0"/>
              <a:t>with </a:t>
            </a:r>
            <a:r>
              <a:rPr lang="en-US" sz="3200" dirty="0"/>
              <a:t>the District Health </a:t>
            </a:r>
            <a:r>
              <a:rPr lang="en-US" sz="3200" dirty="0" smtClean="0"/>
              <a:t>Office </a:t>
            </a:r>
            <a:r>
              <a:rPr lang="en-US" sz="3200" dirty="0"/>
              <a:t>(DHO</a:t>
            </a:r>
            <a:r>
              <a:rPr lang="en-US" sz="3200" dirty="0" smtClean="0"/>
              <a:t>).</a:t>
            </a:r>
            <a:endParaRPr lang="en-US" sz="3200" dirty="0"/>
          </a:p>
          <a:p>
            <a:pPr eaLnBrk="1" hangingPunct="1">
              <a:buFont typeface="Arial" pitchFamily="34" charset="0"/>
              <a:buChar char="•"/>
            </a:pPr>
            <a:endParaRPr lang="en-US" sz="32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/>
          <a:lstStyle/>
          <a:p>
            <a:pPr algn="ctr">
              <a:defRPr/>
            </a:pPr>
            <a:r>
              <a:rPr lang="en-US" sz="4000" dirty="0" smtClean="0"/>
              <a:t>Health Shops </a:t>
            </a:r>
            <a:r>
              <a:rPr lang="en-US" sz="4000" dirty="0"/>
              <a:t>Model </a:t>
            </a:r>
            <a:r>
              <a:rPr lang="en-US" sz="4000" b="0" dirty="0"/>
              <a:t>(cont.)</a:t>
            </a:r>
            <a:endParaRPr lang="en-US" sz="4000" b="1" dirty="0"/>
          </a:p>
        </p:txBody>
      </p:sp>
      <p:sp>
        <p:nvSpPr>
          <p:cNvPr id="24579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00200"/>
            <a:ext cx="7772400" cy="4873625"/>
          </a:xfrm>
        </p:spPr>
        <p:txBody>
          <a:bodyPr/>
          <a:lstStyle/>
          <a:p>
            <a:pPr marL="0" indent="0" eaLnBrk="1" hangingPunct="1"/>
            <a:r>
              <a:rPr lang="en-US" sz="3200" dirty="0"/>
              <a:t>Besides the </a:t>
            </a:r>
            <a:r>
              <a:rPr lang="en-US" sz="3200" dirty="0" smtClean="0"/>
              <a:t>ZAMRA</a:t>
            </a:r>
            <a:r>
              <a:rPr lang="en-US" sz="3200" dirty="0"/>
              <a:t>, professional </a:t>
            </a:r>
            <a:r>
              <a:rPr lang="en-US" sz="3200" dirty="0" smtClean="0"/>
              <a:t>bodies and stakeholders </a:t>
            </a:r>
            <a:r>
              <a:rPr lang="en-US" sz="3200" dirty="0"/>
              <a:t>with keen interest in the operation of the </a:t>
            </a:r>
            <a:r>
              <a:rPr lang="en-US" dirty="0" smtClean="0"/>
              <a:t>health shops</a:t>
            </a:r>
            <a:r>
              <a:rPr lang="en-US" sz="3200" dirty="0" smtClean="0"/>
              <a:t> </a:t>
            </a:r>
            <a:r>
              <a:rPr lang="en-US" sz="3200" dirty="0"/>
              <a:t>include: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Pharmaceutical </a:t>
            </a:r>
            <a:r>
              <a:rPr lang="en-US" dirty="0"/>
              <a:t>Society of </a:t>
            </a:r>
            <a:r>
              <a:rPr lang="en-US" dirty="0" smtClean="0"/>
              <a:t>Zambia </a:t>
            </a:r>
            <a:r>
              <a:rPr lang="en-US" dirty="0"/>
              <a:t>(</a:t>
            </a:r>
            <a:r>
              <a:rPr lang="en-US" dirty="0" smtClean="0"/>
              <a:t>PSZ)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Health Professions Council of Zambia (HPCZ)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Non-Governmental Organizations (NGOs)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Zambia Pharmaceutical Business Forum(ZPBF)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Pharmaceutical Industry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Members of the public/entrepreneurs </a:t>
            </a:r>
            <a:endParaRPr lang="en-US" dirty="0"/>
          </a:p>
          <a:p>
            <a:pPr eaLnBrk="1" hangingPunct="1">
              <a:buFont typeface="Arial" pitchFamily="34" charset="0"/>
              <a:buChar char="•"/>
            </a:pPr>
            <a:endParaRPr lang="en-US" sz="3200" dirty="0"/>
          </a:p>
          <a:p>
            <a:pPr eaLnBrk="1" hangingPunct="1">
              <a:buFont typeface="Arial" pitchFamily="34" charset="0"/>
              <a:buChar char="•"/>
            </a:pPr>
            <a:endParaRPr lang="en-US" sz="32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en-US" sz="4000" dirty="0"/>
              <a:t>Why Are </a:t>
            </a:r>
            <a:r>
              <a:rPr lang="en-US" sz="4000" dirty="0" smtClean="0"/>
              <a:t>Health Shops </a:t>
            </a:r>
            <a:r>
              <a:rPr lang="en-US" sz="4000" dirty="0"/>
              <a:t>Needed in </a:t>
            </a:r>
            <a:r>
              <a:rPr lang="en-US" sz="4000" dirty="0" smtClean="0"/>
              <a:t>Zambia</a:t>
            </a:r>
            <a:r>
              <a:rPr lang="en-US" sz="4000" dirty="0"/>
              <a:t>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447800"/>
            <a:ext cx="8077200" cy="5105400"/>
          </a:xfrm>
        </p:spPr>
        <p:txBody>
          <a:bodyPr>
            <a:normAutofit fontScale="77500" lnSpcReduction="20000"/>
          </a:bodyPr>
          <a:lstStyle/>
          <a:p>
            <a:pPr marL="463550" lvl="2" indent="-296863" eaLnBrk="1" hangingPunct="1">
              <a:defRPr/>
            </a:pPr>
            <a:r>
              <a:rPr lang="en-US" b="1" dirty="0"/>
              <a:t>To improve the availability of medicines:</a:t>
            </a:r>
          </a:p>
          <a:p>
            <a:pPr marL="914400" lvl="2" indent="-398463" eaLnBrk="1" hangingPunct="1">
              <a:buFont typeface="Arial" panose="020B0604020202020204" pitchFamily="34" charset="0"/>
              <a:buChar char="•"/>
              <a:defRPr/>
            </a:pPr>
            <a:r>
              <a:rPr lang="en-US" dirty="0"/>
              <a:t>Essential medicines are </a:t>
            </a:r>
            <a:r>
              <a:rPr lang="en-US" dirty="0" smtClean="0"/>
              <a:t>available and accessible to all Communities .</a:t>
            </a:r>
            <a:endParaRPr lang="en-US" dirty="0"/>
          </a:p>
          <a:p>
            <a:pPr marL="463550" lvl="2" indent="-296863" eaLnBrk="1" hangingPunct="1">
              <a:lnSpc>
                <a:spcPct val="110000"/>
              </a:lnSpc>
              <a:defRPr/>
            </a:pPr>
            <a:r>
              <a:rPr lang="en-US" b="1" dirty="0"/>
              <a:t>To improve h</a:t>
            </a:r>
            <a:r>
              <a:rPr lang="en-US" b="1" dirty="0" smtClean="0"/>
              <a:t>ealth care services in communities such as:</a:t>
            </a:r>
            <a:endParaRPr lang="en-US" b="1" dirty="0"/>
          </a:p>
          <a:p>
            <a:pPr marL="914400" lvl="2" indent="-398463" eaLnBrk="1" hangingPunct="1">
              <a:buFont typeface="Arial" panose="020B0604020202020204" pitchFamily="34" charset="0"/>
              <a:buChar char="•"/>
              <a:defRPr/>
            </a:pPr>
            <a:r>
              <a:rPr lang="en-US" dirty="0" smtClean="0"/>
              <a:t>Malaria(testing)</a:t>
            </a:r>
          </a:p>
          <a:p>
            <a:pPr marL="914400" lvl="2" indent="-398463" eaLnBrk="1" hangingPunct="1">
              <a:buFont typeface="Arial" panose="020B0604020202020204" pitchFamily="34" charset="0"/>
              <a:buChar char="•"/>
              <a:defRPr/>
            </a:pPr>
            <a:r>
              <a:rPr lang="en-US" dirty="0" smtClean="0"/>
              <a:t>HIV (testing)</a:t>
            </a:r>
          </a:p>
          <a:p>
            <a:pPr marL="914400" lvl="2" indent="-398463" eaLnBrk="1" hangingPunct="1">
              <a:buFont typeface="Arial" panose="020B0604020202020204" pitchFamily="34" charset="0"/>
              <a:buChar char="•"/>
              <a:defRPr/>
            </a:pPr>
            <a:r>
              <a:rPr lang="en-US" dirty="0" smtClean="0"/>
              <a:t>Tuberculosis </a:t>
            </a:r>
            <a:endParaRPr lang="en-US" dirty="0"/>
          </a:p>
          <a:p>
            <a:pPr marL="914400" lvl="2" indent="-398463" eaLnBrk="1" hangingPunct="1">
              <a:buFont typeface="Arial" panose="020B0604020202020204" pitchFamily="34" charset="0"/>
              <a:buChar char="•"/>
              <a:defRPr/>
            </a:pPr>
            <a:r>
              <a:rPr lang="en-US" dirty="0"/>
              <a:t>Family planning (FP)</a:t>
            </a:r>
          </a:p>
          <a:p>
            <a:pPr marL="914400" lvl="2" indent="-398463" eaLnBrk="1" hangingPunct="1">
              <a:buFont typeface="Arial" panose="020B0604020202020204" pitchFamily="34" charset="0"/>
              <a:buChar char="•"/>
              <a:defRPr/>
            </a:pPr>
            <a:r>
              <a:rPr lang="en-US" dirty="0"/>
              <a:t>Maternal health</a:t>
            </a:r>
          </a:p>
          <a:p>
            <a:pPr marL="914400" lvl="2" indent="-398463" eaLnBrk="1" hangingPunct="1">
              <a:buFont typeface="Arial" panose="020B0604020202020204" pitchFamily="34" charset="0"/>
              <a:buChar char="•"/>
              <a:defRPr/>
            </a:pPr>
            <a:r>
              <a:rPr lang="en-US" dirty="0"/>
              <a:t>Childhood illness care</a:t>
            </a:r>
          </a:p>
          <a:p>
            <a:pPr marL="463550" lvl="2" indent="-296863" eaLnBrk="1" hangingPunct="1">
              <a:lnSpc>
                <a:spcPct val="110000"/>
              </a:lnSpc>
              <a:defRPr/>
            </a:pPr>
            <a:r>
              <a:rPr lang="en-US" b="1" dirty="0"/>
              <a:t>To reduce </a:t>
            </a:r>
            <a:r>
              <a:rPr lang="en-US" b="1" dirty="0" smtClean="0"/>
              <a:t> irrational medicines use &amp; inappropriate </a:t>
            </a:r>
            <a:r>
              <a:rPr lang="en-US" b="1" dirty="0"/>
              <a:t>practices:</a:t>
            </a:r>
          </a:p>
          <a:p>
            <a:pPr marL="914400" lvl="2" indent="-398463" eaLnBrk="1" hangingPunct="1">
              <a:buFont typeface="Arial" panose="020B0604020202020204" pitchFamily="34" charset="0"/>
              <a:buChar char="•"/>
              <a:defRPr/>
            </a:pPr>
            <a:r>
              <a:rPr lang="en-US" dirty="0"/>
              <a:t>Prescribing unneeded antibiotics for ailments (respiratory problems, gastrointestinal problems, etc.)</a:t>
            </a:r>
          </a:p>
          <a:p>
            <a:pPr marL="914400" lvl="2" indent="-398463" eaLnBrk="1" hangingPunct="1">
              <a:buFont typeface="Arial" panose="020B0604020202020204" pitchFamily="34" charset="0"/>
              <a:buChar char="•"/>
              <a:defRPr/>
            </a:pPr>
            <a:r>
              <a:rPr lang="en-US" dirty="0"/>
              <a:t>Injecting medicines when tablets are safer and equally effective</a:t>
            </a:r>
          </a:p>
          <a:p>
            <a:pPr marL="914400" lvl="2" indent="-398463" eaLnBrk="1" hangingPunct="1">
              <a:buFont typeface="Arial" panose="020B0604020202020204" pitchFamily="34" charset="0"/>
              <a:buChar char="•"/>
              <a:defRPr/>
            </a:pPr>
            <a:r>
              <a:rPr lang="en-US" dirty="0"/>
              <a:t>Poor storage of medicines </a:t>
            </a:r>
          </a:p>
          <a:p>
            <a:pPr marL="914400" lvl="2" indent="-398463" eaLnBrk="1" hangingPunct="1">
              <a:buFont typeface="Arial" panose="020B0604020202020204" pitchFamily="34" charset="0"/>
              <a:buChar char="•"/>
              <a:defRPr/>
            </a:pPr>
            <a:r>
              <a:rPr lang="en-US" dirty="0"/>
              <a:t>Untidiness</a:t>
            </a:r>
          </a:p>
          <a:p>
            <a:pPr marL="914400" lvl="2" indent="-398463" eaLnBrk="1" hangingPunct="1">
              <a:buFont typeface="Arial" panose="020B0604020202020204" pitchFamily="34" charset="0"/>
              <a:buChar char="•"/>
              <a:defRPr/>
            </a:pPr>
            <a:r>
              <a:rPr lang="en-US" dirty="0"/>
              <a:t>Dumping of expired medicines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325562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en-US" sz="4000" b="1" dirty="0"/>
              <a:t>Requirements for Accreditation </a:t>
            </a:r>
          </a:p>
        </p:txBody>
      </p:sp>
      <p:sp>
        <p:nvSpPr>
          <p:cNvPr id="27651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752600"/>
            <a:ext cx="7924800" cy="4721225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3200" dirty="0" smtClean="0"/>
              <a:t>Retail outlets that </a:t>
            </a:r>
            <a:r>
              <a:rPr lang="en-US" sz="3200" dirty="0"/>
              <a:t>meet specific </a:t>
            </a:r>
            <a:r>
              <a:rPr lang="en-US" sz="3200" dirty="0" smtClean="0"/>
              <a:t>criteria or prescribed guidelines and standards </a:t>
            </a:r>
            <a:r>
              <a:rPr lang="en-US" dirty="0" smtClean="0"/>
              <a:t>developed </a:t>
            </a:r>
            <a:r>
              <a:rPr lang="en-US" sz="3200" dirty="0" smtClean="0"/>
              <a:t>by ZAMRA </a:t>
            </a:r>
            <a:r>
              <a:rPr lang="en-US" sz="3200" dirty="0"/>
              <a:t>are eligible for accreditation.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Accreditation means: </a:t>
            </a:r>
            <a:r>
              <a:rPr lang="en-US" sz="3200" dirty="0"/>
              <a:t>approved by </a:t>
            </a:r>
            <a:r>
              <a:rPr lang="en-US" sz="3200" dirty="0" smtClean="0"/>
              <a:t>ZAMRA </a:t>
            </a:r>
            <a:r>
              <a:rPr lang="en-US" sz="3200" dirty="0"/>
              <a:t>to dispense an enhanced list of medicines and manage selected diseases.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en-US" sz="4000" b="1" dirty="0"/>
              <a:t>Objectives 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defRPr/>
            </a:pPr>
            <a:r>
              <a:rPr lang="en-US" dirty="0"/>
              <a:t>As a result of actively participating in this session, the individual will be able to</a:t>
            </a:r>
            <a:r>
              <a:rPr lang="en-US" sz="3200" dirty="0"/>
              <a:t>:</a:t>
            </a:r>
          </a:p>
          <a:p>
            <a:pPr marL="398463" indent="-398463">
              <a:defRPr/>
            </a:pPr>
            <a:r>
              <a:rPr lang="en-US" sz="3200" dirty="0"/>
              <a:t>1. Describe the pharmaceutical sector of   </a:t>
            </a:r>
            <a:r>
              <a:rPr lang="en-US" sz="3200" dirty="0" smtClean="0"/>
              <a:t>Zambia</a:t>
            </a:r>
            <a:r>
              <a:rPr lang="en-US" sz="3200" dirty="0"/>
              <a:t>. </a:t>
            </a:r>
          </a:p>
          <a:p>
            <a:pPr marL="398463" indent="-398463">
              <a:defRPr/>
            </a:pPr>
            <a:r>
              <a:rPr lang="en-US" sz="3200" dirty="0"/>
              <a:t>2. Describe the </a:t>
            </a:r>
            <a:r>
              <a:rPr lang="en-US" sz="3200" dirty="0" smtClean="0"/>
              <a:t>Health Shops </a:t>
            </a:r>
            <a:r>
              <a:rPr lang="en-US" sz="3200" dirty="0"/>
              <a:t>concept.</a:t>
            </a:r>
          </a:p>
          <a:p>
            <a:pPr marL="0" indent="0">
              <a:defRPr/>
            </a:pPr>
            <a:r>
              <a:rPr lang="en-US" sz="3200" dirty="0"/>
              <a:t>3. Describe the role of </a:t>
            </a:r>
            <a:r>
              <a:rPr lang="en-US" dirty="0" smtClean="0"/>
              <a:t>health shops</a:t>
            </a:r>
            <a:r>
              <a:rPr lang="en-US" sz="3200" dirty="0" smtClean="0"/>
              <a:t> </a:t>
            </a:r>
            <a:r>
              <a:rPr lang="en-US" sz="3200" dirty="0"/>
              <a:t>in service delivery.</a:t>
            </a:r>
          </a:p>
          <a:p>
            <a:pPr>
              <a:defRPr/>
            </a:pPr>
            <a:endParaRPr lang="en-US" sz="32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en-US" sz="4000" dirty="0" smtClean="0"/>
              <a:t>Requirements for Accreditation </a:t>
            </a:r>
            <a:r>
              <a:rPr lang="en-US" sz="4000" b="0" dirty="0"/>
              <a:t>(cont.)</a:t>
            </a:r>
            <a:endParaRPr lang="en-US" sz="4000" b="1" dirty="0"/>
          </a:p>
        </p:txBody>
      </p:sp>
      <p:sp>
        <p:nvSpPr>
          <p:cNvPr id="28675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848600" cy="4873625"/>
          </a:xfrm>
        </p:spPr>
        <p:txBody>
          <a:bodyPr/>
          <a:lstStyle/>
          <a:p>
            <a:r>
              <a:rPr lang="en-US" sz="3200" dirty="0"/>
              <a:t>This happens after: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/>
              <a:t>Passing inspection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/>
              <a:t>Completing the training component and passing the examination 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/>
              <a:t>Adopting the approved ethical code</a:t>
            </a:r>
          </a:p>
          <a:p>
            <a:pPr>
              <a:buFont typeface="Arial" pitchFamily="34" charset="0"/>
              <a:buChar char="•"/>
            </a:pPr>
            <a:r>
              <a:rPr lang="en-US" sz="3200" b="1" i="1" dirty="0"/>
              <a:t>Note: </a:t>
            </a:r>
            <a:r>
              <a:rPr lang="en-US" sz="3200" dirty="0"/>
              <a:t>Once accredited, the </a:t>
            </a:r>
            <a:r>
              <a:rPr lang="en-US" sz="3200" dirty="0" smtClean="0"/>
              <a:t>retail outlets are </a:t>
            </a:r>
            <a:r>
              <a:rPr lang="en-US" sz="3200" dirty="0"/>
              <a:t>called </a:t>
            </a:r>
            <a:r>
              <a:rPr lang="en-US" sz="3200" dirty="0" smtClean="0"/>
              <a:t>Health Shops. </a:t>
            </a:r>
            <a:endParaRPr lang="en-US" sz="32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>
              <a:defRPr/>
            </a:pPr>
            <a:r>
              <a:rPr lang="en-US" sz="4000" dirty="0"/>
              <a:t>Requirements </a:t>
            </a:r>
            <a:r>
              <a:rPr lang="en-US" sz="4000" b="0" dirty="0"/>
              <a:t>(cont.)</a:t>
            </a:r>
            <a:endParaRPr lang="en-US" sz="4000" b="1" dirty="0"/>
          </a:p>
        </p:txBody>
      </p:sp>
      <p:sp>
        <p:nvSpPr>
          <p:cNvPr id="29699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Arial" pitchFamily="34" charset="0"/>
              <a:buChar char="•"/>
            </a:pPr>
            <a:r>
              <a:rPr lang="en-US" sz="3000" dirty="0" smtClean="0"/>
              <a:t>The district pharmacist provides local supervision of health shop activities and reports regulatory abuse to ZAMRA.</a:t>
            </a:r>
            <a:endParaRPr lang="en-US" sz="3000" dirty="0"/>
          </a:p>
          <a:p>
            <a:pPr>
              <a:buFont typeface="Arial" pitchFamily="34" charset="0"/>
              <a:buChar char="•"/>
            </a:pPr>
            <a:r>
              <a:rPr lang="en-US" sz="3000" dirty="0"/>
              <a:t>Regular inspection is conducted by </a:t>
            </a:r>
            <a:r>
              <a:rPr lang="en-US" sz="3000" dirty="0" smtClean="0"/>
              <a:t>ZAMRA.</a:t>
            </a:r>
            <a:endParaRPr lang="en-US" sz="3000" dirty="0"/>
          </a:p>
          <a:p>
            <a:pPr>
              <a:buFont typeface="Arial" pitchFamily="34" charset="0"/>
              <a:buChar char="•"/>
            </a:pPr>
            <a:r>
              <a:rPr lang="en-US" sz="3000" dirty="0"/>
              <a:t>An accreditation certificate is issued to the successful applicants. </a:t>
            </a:r>
          </a:p>
          <a:p>
            <a:pPr>
              <a:buFont typeface="Arial" pitchFamily="34" charset="0"/>
              <a:buChar char="•"/>
            </a:pP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en-US" sz="4000" dirty="0"/>
              <a:t>Requirements </a:t>
            </a:r>
            <a:r>
              <a:rPr lang="en-US" sz="4000" dirty="0" smtClean="0"/>
              <a:t>to be met by health shops</a:t>
            </a:r>
            <a:endParaRPr lang="en-US" sz="4000" b="1" dirty="0"/>
          </a:p>
        </p:txBody>
      </p:sp>
      <p:sp>
        <p:nvSpPr>
          <p:cNvPr id="3072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001000" cy="4873625"/>
          </a:xfrm>
        </p:spPr>
        <p:txBody>
          <a:bodyPr/>
          <a:lstStyle/>
          <a:p>
            <a:pPr marL="0" indent="0"/>
            <a:r>
              <a:rPr lang="en-US" sz="3200" dirty="0"/>
              <a:t>The </a:t>
            </a:r>
            <a:r>
              <a:rPr lang="en-US" dirty="0" smtClean="0"/>
              <a:t>health shop</a:t>
            </a:r>
            <a:r>
              <a:rPr lang="en-US" sz="3200" dirty="0" smtClean="0"/>
              <a:t> </a:t>
            </a:r>
            <a:r>
              <a:rPr lang="en-US" dirty="0"/>
              <a:t>s</a:t>
            </a:r>
            <a:r>
              <a:rPr lang="en-US" dirty="0" smtClean="0"/>
              <a:t>hould fulfil the following requirements: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 smtClean="0"/>
              <a:t>Health Shop </a:t>
            </a:r>
            <a:r>
              <a:rPr lang="en-US" sz="2400" dirty="0"/>
              <a:t>sign </a:t>
            </a:r>
            <a:r>
              <a:rPr lang="en-US" sz="2400" dirty="0" smtClean="0"/>
              <a:t>post with prescribed  logo from ZAMRA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 smtClean="0"/>
              <a:t>Health Shop permit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 smtClean="0"/>
              <a:t>Business levy permit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 smtClean="0"/>
              <a:t>Fire Certificate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 smtClean="0"/>
              <a:t>Trained Health Shop Dispenser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/>
              <a:t>D</a:t>
            </a:r>
            <a:r>
              <a:rPr lang="en-US" sz="2400" dirty="0" smtClean="0"/>
              <a:t>ispensing coat for the Dispensers etc.</a:t>
            </a:r>
            <a:endParaRPr lang="en-US" sz="2400" dirty="0"/>
          </a:p>
          <a:p>
            <a:endParaRPr 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Records Requirements for Health Shops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ZA" dirty="0" smtClean="0">
                <a:solidFill>
                  <a:srgbClr val="FF0000"/>
                </a:solidFill>
              </a:rPr>
              <a:t>   </a:t>
            </a:r>
            <a:r>
              <a:rPr lang="en-ZA" dirty="0" smtClean="0"/>
              <a:t>The </a:t>
            </a:r>
            <a:r>
              <a:rPr lang="en-ZA" dirty="0"/>
              <a:t>h</a:t>
            </a:r>
            <a:r>
              <a:rPr lang="en-ZA" dirty="0" smtClean="0"/>
              <a:t>ealth shop should have the following records: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en-US" sz="2000" dirty="0"/>
              <a:t>Invoices and receipts;</a:t>
            </a:r>
            <a:endParaRPr lang="en-ZA" sz="2000" dirty="0"/>
          </a:p>
          <a:p>
            <a:pPr lvl="0">
              <a:buFont typeface="Arial" panose="020B0604020202020204" pitchFamily="34" charset="0"/>
              <a:buChar char="•"/>
            </a:pPr>
            <a:r>
              <a:rPr lang="en-US" sz="2000" dirty="0"/>
              <a:t>Proforma invoice/Quotation where applicable</a:t>
            </a:r>
            <a:endParaRPr lang="en-ZA" sz="2000" dirty="0"/>
          </a:p>
          <a:p>
            <a:pPr lvl="0">
              <a:buFont typeface="Arial" panose="020B0604020202020204" pitchFamily="34" charset="0"/>
              <a:buChar char="•"/>
            </a:pPr>
            <a:r>
              <a:rPr lang="en-US" sz="2000" dirty="0" smtClean="0"/>
              <a:t>Daily </a:t>
            </a:r>
            <a:r>
              <a:rPr lang="en-US" sz="2000" dirty="0"/>
              <a:t>cash sales book;</a:t>
            </a:r>
            <a:endParaRPr lang="en-ZA" sz="2000" dirty="0"/>
          </a:p>
          <a:p>
            <a:pPr lvl="0">
              <a:buFont typeface="Arial" panose="020B0604020202020204" pitchFamily="34" charset="0"/>
              <a:buChar char="•"/>
            </a:pPr>
            <a:r>
              <a:rPr lang="en-US" sz="2000" dirty="0"/>
              <a:t>Prescription Register;</a:t>
            </a:r>
            <a:endParaRPr lang="en-ZA" sz="2000" dirty="0"/>
          </a:p>
          <a:p>
            <a:pPr lvl="0">
              <a:buFont typeface="Arial" panose="020B0604020202020204" pitchFamily="34" charset="0"/>
              <a:buChar char="•"/>
            </a:pPr>
            <a:r>
              <a:rPr lang="en-US" sz="2000" dirty="0"/>
              <a:t>Expired Product Register;</a:t>
            </a:r>
            <a:endParaRPr lang="en-ZA" sz="2000" dirty="0"/>
          </a:p>
          <a:p>
            <a:pPr lvl="0">
              <a:buFont typeface="Arial" panose="020B0604020202020204" pitchFamily="34" charset="0"/>
              <a:buChar char="•"/>
            </a:pPr>
            <a:r>
              <a:rPr lang="en-US" sz="2000" dirty="0"/>
              <a:t>Prescription file; and</a:t>
            </a:r>
            <a:endParaRPr lang="en-ZA" sz="2000" dirty="0"/>
          </a:p>
          <a:p>
            <a:pPr lvl="0">
              <a:buFont typeface="Arial" panose="020B0604020202020204" pitchFamily="34" charset="0"/>
              <a:buChar char="•"/>
            </a:pPr>
            <a:r>
              <a:rPr lang="en-US" sz="2000" dirty="0"/>
              <a:t>Stock records; </a:t>
            </a:r>
            <a:endParaRPr lang="en-ZA" sz="20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ICT, where applicable</a:t>
            </a:r>
            <a:endParaRPr lang="en-ZA" sz="2000" dirty="0"/>
          </a:p>
        </p:txBody>
      </p:sp>
    </p:spTree>
    <p:extLst>
      <p:ext uri="{BB962C8B-B14F-4D97-AF65-F5344CB8AC3E}">
        <p14:creationId xmlns:p14="http://schemas.microsoft.com/office/powerpoint/2010/main" val="400586847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Reference Documents Requirements for Health Shops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800600"/>
          </a:xfrm>
        </p:spPr>
        <p:txBody>
          <a:bodyPr>
            <a:normAutofit/>
          </a:bodyPr>
          <a:lstStyle/>
          <a:p>
            <a:r>
              <a:rPr lang="en-ZA" sz="2800" dirty="0"/>
              <a:t>The HS </a:t>
            </a:r>
            <a:r>
              <a:rPr lang="en-ZA" sz="2800" dirty="0" smtClean="0"/>
              <a:t>should </a:t>
            </a:r>
            <a:r>
              <a:rPr lang="en-ZA" sz="2800" dirty="0"/>
              <a:t>have the following </a:t>
            </a:r>
            <a:r>
              <a:rPr lang="en-ZA" sz="2800" dirty="0" smtClean="0"/>
              <a:t>reference documents: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sz="2000" dirty="0" smtClean="0"/>
              <a:t>Zambia </a:t>
            </a:r>
            <a:r>
              <a:rPr lang="en-US" sz="2000" dirty="0"/>
              <a:t>National Formulary (ZNF ) recent edition; </a:t>
            </a:r>
            <a:endParaRPr lang="en-ZA" sz="1800" dirty="0"/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sz="2000" dirty="0"/>
              <a:t>British National Formulary (BNF) where applicable, recent edition preferred;  </a:t>
            </a:r>
            <a:endParaRPr lang="en-ZA" sz="1800" dirty="0"/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sz="2000" dirty="0"/>
              <a:t>Medicines and Allied Substances Act (No.3) of 2013; </a:t>
            </a:r>
            <a:endParaRPr lang="en-ZA" sz="1800" dirty="0"/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sz="2000" dirty="0"/>
              <a:t>Nurses and Midwives Act No. 31 of 1997</a:t>
            </a:r>
            <a:r>
              <a:rPr lang="en-US" sz="2000" b="1" dirty="0"/>
              <a:t> </a:t>
            </a:r>
            <a:r>
              <a:rPr lang="en-US" sz="2000" dirty="0"/>
              <a:t>where applicable;</a:t>
            </a:r>
            <a:endParaRPr lang="en-ZA" sz="1800" dirty="0"/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sz="2000" dirty="0"/>
              <a:t>Health Professions Act No. 24 of 2009;</a:t>
            </a:r>
            <a:endParaRPr lang="en-ZA" sz="1800" dirty="0"/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sz="2000" dirty="0"/>
              <a:t>Guidelines for Health </a:t>
            </a:r>
            <a:r>
              <a:rPr lang="en-US" sz="2000" dirty="0" smtClean="0"/>
              <a:t>Shops;</a:t>
            </a:r>
            <a:endParaRPr lang="en-ZA" sz="1800" dirty="0"/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sz="2000" dirty="0"/>
              <a:t>Standard Treatment </a:t>
            </a:r>
            <a:r>
              <a:rPr lang="en-US" sz="2000" dirty="0" smtClean="0"/>
              <a:t>Guidelines</a:t>
            </a:r>
            <a:r>
              <a:rPr lang="en-US" sz="2000" dirty="0"/>
              <a:t>;</a:t>
            </a:r>
            <a:endParaRPr lang="en-ZA" sz="1800" dirty="0"/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sz="2000" dirty="0"/>
              <a:t>Standards of pharmacy </a:t>
            </a:r>
            <a:r>
              <a:rPr lang="en-US" sz="2000" dirty="0" smtClean="0"/>
              <a:t>practice;</a:t>
            </a:r>
            <a:endParaRPr lang="en-ZA" sz="1800" dirty="0"/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sz="2000" dirty="0"/>
              <a:t>Health Shop regulations, </a:t>
            </a:r>
            <a:r>
              <a:rPr lang="en-US" sz="2000" dirty="0" smtClean="0"/>
              <a:t>2016;</a:t>
            </a:r>
            <a:endParaRPr lang="en-ZA" sz="1800" dirty="0"/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sz="2000" dirty="0"/>
              <a:t>List of General Sales Medicines registered by ZAMRA</a:t>
            </a:r>
            <a:endParaRPr lang="en-ZA" sz="1800" dirty="0"/>
          </a:p>
          <a:p>
            <a:endParaRPr lang="en-ZA" sz="2800" dirty="0"/>
          </a:p>
        </p:txBody>
      </p:sp>
    </p:spTree>
    <p:extLst>
      <p:ext uri="{BB962C8B-B14F-4D97-AF65-F5344CB8AC3E}">
        <p14:creationId xmlns:p14="http://schemas.microsoft.com/office/powerpoint/2010/main" val="93087337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000" dirty="0"/>
              <a:t>Expected Practices at the </a:t>
            </a:r>
            <a:r>
              <a:rPr lang="en-US" sz="4000" dirty="0" smtClean="0"/>
              <a:t>Health Shops 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>
              <a:buFont typeface="Arial" pitchFamily="34" charset="0"/>
              <a:buChar char="•"/>
            </a:pPr>
            <a:r>
              <a:rPr lang="en-US" sz="2800" dirty="0"/>
              <a:t>Purchasing from licensed suppliers</a:t>
            </a:r>
          </a:p>
          <a:p>
            <a:pPr lvl="0">
              <a:buFont typeface="Arial" pitchFamily="34" charset="0"/>
              <a:buChar char="•"/>
            </a:pPr>
            <a:r>
              <a:rPr lang="en-US" sz="2800" dirty="0"/>
              <a:t>Proper storage</a:t>
            </a:r>
          </a:p>
          <a:p>
            <a:pPr lvl="0">
              <a:buFont typeface="Arial" pitchFamily="34" charset="0"/>
              <a:buChar char="•"/>
            </a:pPr>
            <a:r>
              <a:rPr lang="en-US" sz="2800" dirty="0"/>
              <a:t>Ensuring the quality of medicines</a:t>
            </a:r>
          </a:p>
          <a:p>
            <a:pPr lvl="0">
              <a:buFont typeface="Arial" pitchFamily="34" charset="0"/>
              <a:buChar char="•"/>
            </a:pPr>
            <a:r>
              <a:rPr lang="en-US" sz="2800" dirty="0"/>
              <a:t>D</a:t>
            </a:r>
            <a:r>
              <a:rPr lang="en-US" sz="2800" dirty="0" smtClean="0"/>
              <a:t>ispensing </a:t>
            </a:r>
            <a:r>
              <a:rPr lang="en-US" sz="2800" dirty="0"/>
              <a:t>of </a:t>
            </a:r>
            <a:r>
              <a:rPr lang="en-US" sz="2800" dirty="0" smtClean="0"/>
              <a:t>medicines based on prescription for POM from prescribed list registered  by ZAMRA</a:t>
            </a:r>
          </a:p>
          <a:p>
            <a:pPr lvl="0">
              <a:buFont typeface="Arial" pitchFamily="34" charset="0"/>
              <a:buChar char="•"/>
            </a:pPr>
            <a:r>
              <a:rPr lang="en-US" sz="2800" dirty="0" smtClean="0"/>
              <a:t>Dispensing of  general sales medicines registered  with ZAMRA</a:t>
            </a:r>
            <a:endParaRPr lang="en-US" sz="2800" dirty="0"/>
          </a:p>
          <a:p>
            <a:pPr>
              <a:buFont typeface="Arial" pitchFamily="34" charset="0"/>
              <a:buChar char="•"/>
            </a:pPr>
            <a:endParaRPr lang="en-US" sz="2400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Conditions That Can Be Managed at the </a:t>
            </a:r>
            <a:r>
              <a:rPr lang="en-US" dirty="0" smtClean="0"/>
              <a:t>Health Shops</a:t>
            </a:r>
            <a:endParaRPr lang="en-US" b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924800" cy="5029200"/>
          </a:xfrm>
        </p:spPr>
        <p:txBody>
          <a:bodyPr>
            <a:normAutofit fontScale="77500" lnSpcReduction="20000"/>
          </a:bodyPr>
          <a:lstStyle/>
          <a:p>
            <a:pPr>
              <a:buFont typeface="Arial" pitchFamily="34" charset="0"/>
              <a:buChar char="•"/>
            </a:pPr>
            <a:r>
              <a:rPr lang="en-US" sz="3600" dirty="0"/>
              <a:t>Management of selected illnesses in children  above 2 months and adults</a:t>
            </a:r>
          </a:p>
          <a:p>
            <a:pPr lvl="0">
              <a:buFont typeface="Arial" pitchFamily="34" charset="0"/>
              <a:buChar char="•"/>
            </a:pPr>
            <a:r>
              <a:rPr lang="en-GB" sz="3300" dirty="0" smtClean="0"/>
              <a:t>Management </a:t>
            </a:r>
            <a:r>
              <a:rPr lang="en-GB" sz="3300" dirty="0"/>
              <a:t>of childhood illnesses (non-bloody diarrhoea, pneumonia, and malaria)- Integrated Community Case Management (ICCM) strategy  </a:t>
            </a:r>
            <a:endParaRPr lang="en-US" sz="3300" dirty="0"/>
          </a:p>
          <a:p>
            <a:pPr lvl="0">
              <a:buFont typeface="Arial" pitchFamily="34" charset="0"/>
              <a:buChar char="•"/>
            </a:pPr>
            <a:r>
              <a:rPr lang="en-GB" sz="3300" dirty="0"/>
              <a:t>Referring in cases of danger signs</a:t>
            </a:r>
          </a:p>
          <a:p>
            <a:pPr lvl="0">
              <a:buFont typeface="Arial" pitchFamily="34" charset="0"/>
              <a:buChar char="•"/>
            </a:pPr>
            <a:r>
              <a:rPr lang="en-GB" sz="3300" dirty="0"/>
              <a:t>Education and referral of patients with chronic conditions</a:t>
            </a:r>
            <a:endParaRPr lang="en-US" sz="3300" dirty="0"/>
          </a:p>
          <a:p>
            <a:pPr lvl="0">
              <a:buFont typeface="Arial" pitchFamily="34" charset="0"/>
              <a:buChar char="•"/>
            </a:pPr>
            <a:r>
              <a:rPr lang="en-GB" sz="3300" dirty="0"/>
              <a:t>Counselling </a:t>
            </a:r>
            <a:r>
              <a:rPr lang="en-GB" sz="3300" dirty="0" smtClean="0"/>
              <a:t>mothers and dispensing medicines (refills only) </a:t>
            </a:r>
            <a:r>
              <a:rPr lang="en-GB" sz="3300" dirty="0"/>
              <a:t>for </a:t>
            </a:r>
            <a:r>
              <a:rPr lang="en-GB" sz="3300" dirty="0" smtClean="0"/>
              <a:t>Family Planning</a:t>
            </a:r>
            <a:endParaRPr lang="en-US" sz="3300" dirty="0"/>
          </a:p>
          <a:p>
            <a:pPr marL="236538" lvl="0" indent="-236538">
              <a:buFont typeface="Arial" pitchFamily="34" charset="0"/>
              <a:buChar char="•"/>
            </a:pPr>
            <a:r>
              <a:rPr lang="en-GB" sz="3300" dirty="0"/>
              <a:t> Counselling mothers on </a:t>
            </a:r>
            <a:r>
              <a:rPr lang="en-GB" sz="3300" dirty="0" smtClean="0"/>
              <a:t>new-born </a:t>
            </a:r>
            <a:r>
              <a:rPr lang="en-GB" sz="3300" dirty="0"/>
              <a:t>care, nutrition, and immunisation of children under 5 years</a:t>
            </a:r>
          </a:p>
          <a:p>
            <a:pPr lvl="0">
              <a:buFont typeface="Arial" pitchFamily="34" charset="0"/>
              <a:buChar char="•"/>
            </a:pPr>
            <a:r>
              <a:rPr lang="en-GB" sz="3300" dirty="0"/>
              <a:t>Early reporting of outbreaks</a:t>
            </a:r>
            <a:endParaRPr lang="en-US" sz="3300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0772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Conditions That Can Be Managed at the </a:t>
            </a:r>
            <a:r>
              <a:rPr lang="en-US" dirty="0" smtClean="0"/>
              <a:t>Health Shops (</a:t>
            </a:r>
            <a:r>
              <a:rPr lang="en-US" dirty="0" err="1" smtClean="0"/>
              <a:t>contd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371600"/>
            <a:ext cx="7620000" cy="4648199"/>
          </a:xfrm>
        </p:spPr>
        <p:txBody>
          <a:bodyPr>
            <a:noAutofit/>
          </a:bodyPr>
          <a:lstStyle/>
          <a:p>
            <a:pPr lvl="0">
              <a:buFont typeface="Arial" pitchFamily="34" charset="0"/>
              <a:buChar char="•"/>
            </a:pPr>
            <a:r>
              <a:rPr lang="en-GB" sz="2800" dirty="0"/>
              <a:t>Uncomplicated malaria in both adults and children</a:t>
            </a:r>
            <a:endParaRPr lang="en-US" sz="2800" dirty="0"/>
          </a:p>
          <a:p>
            <a:pPr lvl="0">
              <a:buFont typeface="Arial" pitchFamily="34" charset="0"/>
              <a:buChar char="•"/>
            </a:pPr>
            <a:r>
              <a:rPr lang="en-GB" sz="2800" dirty="0"/>
              <a:t>Upper respiratory tract infections</a:t>
            </a:r>
            <a:endParaRPr lang="en-US" sz="2800" dirty="0"/>
          </a:p>
          <a:p>
            <a:pPr lvl="1"/>
            <a:r>
              <a:rPr lang="en-GB" dirty="0"/>
              <a:t>Common colds, allergic rhinitis (adults and children)</a:t>
            </a:r>
            <a:endParaRPr lang="en-US" dirty="0"/>
          </a:p>
          <a:p>
            <a:pPr lvl="1"/>
            <a:r>
              <a:rPr lang="en-GB" dirty="0"/>
              <a:t>Non- severe pneumonia </a:t>
            </a:r>
            <a:r>
              <a:rPr lang="en-GB" b="1" dirty="0"/>
              <a:t>only in</a:t>
            </a:r>
            <a:r>
              <a:rPr lang="en-GB" dirty="0"/>
              <a:t> </a:t>
            </a:r>
            <a:r>
              <a:rPr lang="en-GB" b="1" dirty="0"/>
              <a:t>children 2 months to 5 years</a:t>
            </a:r>
            <a:r>
              <a:rPr lang="en-GB" dirty="0"/>
              <a:t> (with no danger signs or chest in-drawing, or stridor in calm child)</a:t>
            </a:r>
            <a:endParaRPr lang="en-US" dirty="0"/>
          </a:p>
          <a:p>
            <a:pPr lvl="0">
              <a:buFont typeface="Arial" pitchFamily="34" charset="0"/>
              <a:buChar char="•"/>
            </a:pPr>
            <a:r>
              <a:rPr lang="en-GB" sz="2800" dirty="0"/>
              <a:t>Non-bloody diarrhoea in children and adults </a:t>
            </a:r>
            <a:r>
              <a:rPr lang="en-GB" sz="2800" b="1" dirty="0"/>
              <a:t>except</a:t>
            </a:r>
            <a:r>
              <a:rPr lang="en-GB" sz="2800" dirty="0"/>
              <a:t> in cases of severe diarrhoea or severe dehydration, or persistent diarrhoea</a:t>
            </a:r>
            <a:endParaRPr lang="en-US" sz="2800" dirty="0"/>
          </a:p>
          <a:p>
            <a:pPr marL="0" indent="0"/>
            <a:endParaRPr lang="en-US" sz="1600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0772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Conditions That Can Be Managed at the </a:t>
            </a:r>
            <a:r>
              <a:rPr lang="en-US" dirty="0" smtClean="0"/>
              <a:t>Health Shops </a:t>
            </a:r>
            <a:r>
              <a:rPr lang="en-US" b="0" dirty="0"/>
              <a:t>(cont.)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371600"/>
            <a:ext cx="7620000" cy="4648199"/>
          </a:xfrm>
        </p:spPr>
        <p:txBody>
          <a:bodyPr>
            <a:noAutofit/>
          </a:bodyPr>
          <a:lstStyle/>
          <a:p>
            <a:pPr lvl="0">
              <a:buFont typeface="Arial" pitchFamily="34" charset="0"/>
              <a:buChar char="•"/>
            </a:pPr>
            <a:r>
              <a:rPr lang="en-GB" sz="2400" dirty="0"/>
              <a:t>Anaemia and malnutrition in children 2 months to 5 years only, except for severe cases as defined in the </a:t>
            </a:r>
            <a:r>
              <a:rPr lang="en-GB" sz="2400" dirty="0" smtClean="0"/>
              <a:t>health shops </a:t>
            </a:r>
            <a:r>
              <a:rPr lang="en-GB" sz="2400" dirty="0"/>
              <a:t>manual</a:t>
            </a:r>
          </a:p>
          <a:p>
            <a:pPr lvl="0">
              <a:buFont typeface="Arial" pitchFamily="34" charset="0"/>
              <a:buChar char="•"/>
            </a:pPr>
            <a:r>
              <a:rPr lang="en-US" sz="2400" dirty="0"/>
              <a:t>Sexually transmitted infections (STI</a:t>
            </a:r>
            <a:r>
              <a:rPr lang="en-US" sz="2400" dirty="0" smtClean="0"/>
              <a:t>) identification and referral</a:t>
            </a:r>
          </a:p>
          <a:p>
            <a:pPr lvl="0">
              <a:buFont typeface="Arial" pitchFamily="34" charset="0"/>
              <a:buChar char="•"/>
            </a:pPr>
            <a:r>
              <a:rPr lang="en-US" sz="2400" dirty="0" smtClean="0"/>
              <a:t>HIV testing and referral</a:t>
            </a:r>
            <a:endParaRPr lang="en-US" sz="2400" dirty="0"/>
          </a:p>
          <a:p>
            <a:pPr lvl="0">
              <a:buFont typeface="Arial" pitchFamily="34" charset="0"/>
              <a:buChar char="•"/>
            </a:pPr>
            <a:r>
              <a:rPr lang="en-GB" sz="2400" dirty="0"/>
              <a:t>Minor skin conditions, such as boils, ringworm, athlete’s foot, scabies, chicken pox, nappy rash, minor cuts, and skin allergies</a:t>
            </a:r>
            <a:endParaRPr lang="en-US" sz="2400" dirty="0"/>
          </a:p>
          <a:p>
            <a:pPr lvl="0">
              <a:buFont typeface="Arial" pitchFamily="34" charset="0"/>
              <a:buChar char="•"/>
            </a:pPr>
            <a:r>
              <a:rPr lang="en-GB" sz="2400" dirty="0" smtClean="0"/>
              <a:t>Selected eye </a:t>
            </a:r>
            <a:r>
              <a:rPr lang="en-GB" sz="2400" dirty="0"/>
              <a:t>conditions </a:t>
            </a:r>
            <a:endParaRPr lang="en-US" sz="2400" dirty="0"/>
          </a:p>
          <a:p>
            <a:pPr lvl="0">
              <a:buFont typeface="Arial" pitchFamily="34" charset="0"/>
              <a:buChar char="•"/>
            </a:pPr>
            <a:r>
              <a:rPr lang="en-GB" sz="2400" dirty="0"/>
              <a:t>Treatment of lice</a:t>
            </a:r>
          </a:p>
          <a:p>
            <a:pPr marL="0" indent="0"/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82984769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020762"/>
          </a:xfrm>
        </p:spPr>
        <p:txBody>
          <a:bodyPr/>
          <a:lstStyle/>
          <a:p>
            <a:pPr algn="ctr">
              <a:defRPr/>
            </a:pPr>
            <a:r>
              <a:rPr lang="en-US" sz="4000" b="1" dirty="0"/>
              <a:t>Benefits of </a:t>
            </a:r>
            <a:r>
              <a:rPr lang="en-US" sz="4000" dirty="0" smtClean="0"/>
              <a:t>Health </a:t>
            </a:r>
            <a:r>
              <a:rPr lang="en-US" sz="4000" b="1" dirty="0" smtClean="0"/>
              <a:t>Shops</a:t>
            </a:r>
            <a:endParaRPr lang="en-US" sz="4000" b="1" dirty="0"/>
          </a:p>
        </p:txBody>
      </p:sp>
      <p:sp>
        <p:nvSpPr>
          <p:cNvPr id="33795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447800"/>
            <a:ext cx="7848600" cy="5026025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</a:pPr>
            <a:r>
              <a:rPr lang="en-GB" dirty="0" smtClean="0"/>
              <a:t>Health shops</a:t>
            </a:r>
            <a:r>
              <a:rPr lang="en-GB" sz="3200" dirty="0" smtClean="0"/>
              <a:t> </a:t>
            </a:r>
            <a:r>
              <a:rPr lang="en-GB" sz="3200" dirty="0"/>
              <a:t>will be allowed to stock medicines and other health-related commodities beyond what is generally allowed </a:t>
            </a:r>
            <a:r>
              <a:rPr lang="en-GB" sz="3200" dirty="0" smtClean="0"/>
              <a:t>in an ordinary retail outlet</a:t>
            </a:r>
            <a:endParaRPr lang="en-GB" sz="3200" dirty="0"/>
          </a:p>
          <a:p>
            <a:pPr eaLnBrk="1" hangingPunct="1">
              <a:buFont typeface="Arial" pitchFamily="34" charset="0"/>
              <a:buChar char="•"/>
            </a:pPr>
            <a:r>
              <a:rPr lang="en-GB" sz="3200" dirty="0"/>
              <a:t>Medicine sellers and owners will be trained in business management, medicines management, and patient care.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325562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The Pharmaceutical Sector in </a:t>
            </a:r>
            <a:r>
              <a:rPr lang="en-US" sz="4000" b="1" dirty="0" smtClean="0"/>
              <a:t>Zambia</a:t>
            </a:r>
            <a:endParaRPr lang="en-US" sz="4000" b="1" dirty="0"/>
          </a:p>
        </p:txBody>
      </p:sp>
      <p:sp>
        <p:nvSpPr>
          <p:cNvPr id="1024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752600"/>
            <a:ext cx="7848600" cy="4800600"/>
          </a:xfrm>
        </p:spPr>
        <p:txBody>
          <a:bodyPr>
            <a:normAutofit lnSpcReduction="10000"/>
          </a:bodyPr>
          <a:lstStyle/>
          <a:p>
            <a:pPr eaLnBrk="1" hangingPunct="1">
              <a:buFont typeface="Arial" pitchFamily="34" charset="0"/>
              <a:buChar char="•"/>
            </a:pPr>
            <a:r>
              <a:rPr lang="en-US" sz="2400" dirty="0"/>
              <a:t>Headed by the Pharmacy </a:t>
            </a:r>
            <a:r>
              <a:rPr lang="en-US" sz="2400" dirty="0" smtClean="0"/>
              <a:t>Unit under the Directorate of Clinical Care&amp; Diagnostic Services </a:t>
            </a:r>
            <a:r>
              <a:rPr lang="en-US" sz="2400" dirty="0"/>
              <a:t>of the Ministry of Health (MOH).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2400" dirty="0" smtClean="0"/>
              <a:t>Zambia Medicines Regulatory Authority (ZAMRA) </a:t>
            </a:r>
            <a:r>
              <a:rPr lang="en-US" sz="2400" dirty="0"/>
              <a:t>under the MOH is responsible for controlling importation, manufacturing, </a:t>
            </a:r>
            <a:r>
              <a:rPr lang="en-US" sz="2400" dirty="0" smtClean="0"/>
              <a:t>premises and </a:t>
            </a:r>
            <a:r>
              <a:rPr lang="en-US" sz="2400" dirty="0"/>
              <a:t>use of medicines in </a:t>
            </a:r>
            <a:r>
              <a:rPr lang="en-US" sz="2400" dirty="0" smtClean="0"/>
              <a:t>Zambia.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2400" dirty="0" smtClean="0"/>
              <a:t>Health Professions Council of Zambia is responsible for  registration of practitioners, professional practice, pharmacy practice, and training, monitoring and supervision.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2400" dirty="0" smtClean="0"/>
              <a:t>Pharmaceutical Society of Zambia and Zambia Pharmaceutical Business Forum provides advisory services on pharmacy policy issues to MOH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</p:spPr>
        <p:txBody>
          <a:bodyPr/>
          <a:lstStyle/>
          <a:p>
            <a:pPr algn="ctr">
              <a:defRPr/>
            </a:pPr>
            <a:r>
              <a:rPr lang="en-US" sz="4000" b="1" dirty="0"/>
              <a:t>Benefits </a:t>
            </a:r>
            <a:r>
              <a:rPr lang="en-US" sz="4000" b="0" dirty="0"/>
              <a:t>(cont.)</a:t>
            </a:r>
            <a:endParaRPr lang="en-US" sz="4000" b="1" dirty="0"/>
          </a:p>
        </p:txBody>
      </p:sp>
      <p:sp>
        <p:nvSpPr>
          <p:cNvPr id="34819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00200"/>
            <a:ext cx="7848600" cy="4873625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</a:pPr>
            <a:r>
              <a:rPr lang="en-GB" sz="3200" dirty="0"/>
              <a:t>There will be a public awareness campaign so that patients will know that </a:t>
            </a:r>
            <a:r>
              <a:rPr lang="en-GB" dirty="0" smtClean="0"/>
              <a:t>health shops</a:t>
            </a:r>
            <a:r>
              <a:rPr lang="en-GB" sz="3200" dirty="0" smtClean="0"/>
              <a:t> </a:t>
            </a:r>
            <a:r>
              <a:rPr lang="en-GB" sz="3200" dirty="0"/>
              <a:t>provide good care and are a good place to seek help.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GB" sz="3200" dirty="0"/>
              <a:t>There will be </a:t>
            </a:r>
            <a:r>
              <a:rPr lang="en-GB" sz="3200" dirty="0" smtClean="0"/>
              <a:t>supportive </a:t>
            </a:r>
            <a:r>
              <a:rPr lang="en-GB" sz="3200" dirty="0"/>
              <a:t>supervision and regular monitoring.</a:t>
            </a:r>
            <a:endParaRPr lang="en-US" sz="3200" dirty="0"/>
          </a:p>
          <a:p>
            <a:pPr>
              <a:buFont typeface="Arial" pitchFamily="34" charset="0"/>
              <a:buChar char="•"/>
            </a:pPr>
            <a:endParaRPr lang="en-US" sz="3200" dirty="0"/>
          </a:p>
          <a:p>
            <a:pPr>
              <a:buFont typeface="Arial" pitchFamily="34" charset="0"/>
              <a:buChar char="•"/>
            </a:pPr>
            <a:endParaRPr lang="en-US" sz="3200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944562"/>
          </a:xfrm>
        </p:spPr>
        <p:txBody>
          <a:bodyPr/>
          <a:lstStyle/>
          <a:p>
            <a:pPr algn="ctr">
              <a:defRPr/>
            </a:pPr>
            <a:r>
              <a:rPr lang="en-US" sz="4000" b="1" dirty="0"/>
              <a:t>Conclusion </a:t>
            </a:r>
          </a:p>
        </p:txBody>
      </p:sp>
      <p:sp>
        <p:nvSpPr>
          <p:cNvPr id="3584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447800"/>
            <a:ext cx="7772400" cy="5026025"/>
          </a:xfrm>
        </p:spPr>
        <p:txBody>
          <a:bodyPr>
            <a:normAutofit fontScale="92500" lnSpcReduction="20000"/>
          </a:bodyPr>
          <a:lstStyle/>
          <a:p>
            <a:pPr marL="0" indent="0"/>
            <a:r>
              <a:rPr lang="en-US" sz="3500" dirty="0"/>
              <a:t>The health sector in </a:t>
            </a:r>
            <a:r>
              <a:rPr lang="en-US" sz="3500" dirty="0" smtClean="0"/>
              <a:t>Zambia </a:t>
            </a:r>
            <a:r>
              <a:rPr lang="en-US" sz="3500" dirty="0"/>
              <a:t>is faced with a number of problems, which include:</a:t>
            </a:r>
          </a:p>
          <a:p>
            <a:pPr>
              <a:buFont typeface="Arial" pitchFamily="34" charset="0"/>
              <a:buChar char="•"/>
            </a:pPr>
            <a:r>
              <a:rPr lang="en-US" sz="3500" dirty="0"/>
              <a:t>Poor access to medicines, especially the rural community.</a:t>
            </a:r>
          </a:p>
          <a:p>
            <a:pPr>
              <a:buFont typeface="Arial" pitchFamily="34" charset="0"/>
              <a:buChar char="•"/>
            </a:pPr>
            <a:r>
              <a:rPr lang="en-US" sz="3500" dirty="0"/>
              <a:t>Poor access to </a:t>
            </a:r>
            <a:r>
              <a:rPr lang="en-US" sz="3500" dirty="0" smtClean="0"/>
              <a:t>family planning  </a:t>
            </a:r>
            <a:r>
              <a:rPr lang="en-US" sz="3500" dirty="0"/>
              <a:t>methods.</a:t>
            </a:r>
          </a:p>
          <a:p>
            <a:pPr>
              <a:buFont typeface="Arial" pitchFamily="34" charset="0"/>
              <a:buChar char="•"/>
            </a:pPr>
            <a:r>
              <a:rPr lang="en-US" sz="3500" dirty="0"/>
              <a:t>Inadequate access to child health services.</a:t>
            </a:r>
          </a:p>
          <a:p>
            <a:pPr marL="0" indent="0"/>
            <a:endParaRPr lang="en-US" sz="3500" dirty="0"/>
          </a:p>
          <a:p>
            <a:pPr marL="0" indent="0"/>
            <a:r>
              <a:rPr lang="en-US" sz="3500" dirty="0"/>
              <a:t>The creation of </a:t>
            </a:r>
            <a:r>
              <a:rPr lang="en-US" sz="3500" dirty="0" smtClean="0"/>
              <a:t>health shops </a:t>
            </a:r>
            <a:r>
              <a:rPr lang="en-US" sz="3500" dirty="0"/>
              <a:t>is intended to solve these </a:t>
            </a:r>
            <a:r>
              <a:rPr lang="en-US" sz="3500" dirty="0" smtClean="0"/>
              <a:t>and various other problems experienced by the health sector.</a:t>
            </a:r>
            <a:endParaRPr lang="en-US" sz="3500" dirty="0"/>
          </a:p>
          <a:p>
            <a:pPr marL="0" indent="0"/>
            <a:r>
              <a:rPr lang="en-US" sz="3200" dirty="0"/>
              <a:t> 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944562"/>
          </a:xfrm>
        </p:spPr>
        <p:txBody>
          <a:bodyPr/>
          <a:lstStyle/>
          <a:p>
            <a:pPr algn="ctr">
              <a:defRPr/>
            </a:pPr>
            <a:r>
              <a:rPr lang="en-US" sz="4000" b="1" dirty="0" smtClean="0"/>
              <a:t>Review of Objectives </a:t>
            </a:r>
            <a:endParaRPr lang="en-US" sz="4000" b="1" dirty="0"/>
          </a:p>
        </p:txBody>
      </p:sp>
      <p:sp>
        <p:nvSpPr>
          <p:cNvPr id="3584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447800"/>
            <a:ext cx="7772400" cy="5026025"/>
          </a:xfrm>
        </p:spPr>
        <p:txBody>
          <a:bodyPr>
            <a:normAutofit/>
          </a:bodyPr>
          <a:lstStyle/>
          <a:p>
            <a:pPr marL="398463" indent="-398463">
              <a:defRPr/>
            </a:pPr>
            <a:r>
              <a:rPr lang="en-US" sz="3600" dirty="0" smtClean="0"/>
              <a:t>Were we able to: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en-US" dirty="0" smtClean="0"/>
              <a:t>Describe </a:t>
            </a:r>
            <a:r>
              <a:rPr lang="en-US" dirty="0"/>
              <a:t>the pharmaceutical sector </a:t>
            </a:r>
            <a:r>
              <a:rPr lang="en-US" dirty="0" smtClean="0"/>
              <a:t>of Zambia? </a:t>
            </a:r>
            <a:endParaRPr lang="en-US" dirty="0"/>
          </a:p>
          <a:p>
            <a:pPr marL="514350" indent="-514350">
              <a:buFont typeface="+mj-lt"/>
              <a:buAutoNum type="arabicPeriod"/>
              <a:defRPr/>
            </a:pPr>
            <a:r>
              <a:rPr lang="en-US" dirty="0" smtClean="0"/>
              <a:t>Describe </a:t>
            </a:r>
            <a:r>
              <a:rPr lang="en-US" dirty="0"/>
              <a:t>the Health Shops </a:t>
            </a:r>
            <a:r>
              <a:rPr lang="en-US" dirty="0" smtClean="0"/>
              <a:t>concept?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en-US" dirty="0" smtClean="0"/>
              <a:t>Describe </a:t>
            </a:r>
            <a:r>
              <a:rPr lang="en-US" dirty="0"/>
              <a:t>the role of health shops in service delivery.</a:t>
            </a:r>
          </a:p>
          <a:p>
            <a:pPr marL="0" indent="0"/>
            <a:r>
              <a:rPr lang="en-US" sz="3200" dirty="0" smtClean="0"/>
              <a:t>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98156889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944562"/>
          </a:xfrm>
        </p:spPr>
        <p:txBody>
          <a:bodyPr/>
          <a:lstStyle/>
          <a:p>
            <a:pPr algn="ctr">
              <a:defRPr/>
            </a:pPr>
            <a:r>
              <a:rPr lang="en-US" sz="4000" dirty="0" smtClean="0"/>
              <a:t>Thank you</a:t>
            </a:r>
            <a:r>
              <a:rPr lang="en-US" sz="4000" b="1" dirty="0" smtClean="0"/>
              <a:t> </a:t>
            </a:r>
            <a:endParaRPr lang="en-US" sz="4000" b="1" dirty="0"/>
          </a:p>
        </p:txBody>
      </p:sp>
      <p:sp>
        <p:nvSpPr>
          <p:cNvPr id="3584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447800"/>
            <a:ext cx="7772400" cy="5026025"/>
          </a:xfrm>
        </p:spPr>
        <p:txBody>
          <a:bodyPr>
            <a:normAutofit/>
          </a:bodyPr>
          <a:lstStyle/>
          <a:p>
            <a:pPr marL="0" indent="0"/>
            <a:r>
              <a:rPr lang="en-US" sz="3500" smtClean="0"/>
              <a:t>Any questions?</a:t>
            </a:r>
            <a:endParaRPr lang="en-US" sz="3500" dirty="0"/>
          </a:p>
          <a:p>
            <a:pPr marL="0" indent="0"/>
            <a:r>
              <a:rPr lang="en-US" sz="3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054986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325562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The Pharmaceutical Sector in </a:t>
            </a:r>
            <a:r>
              <a:rPr lang="en-US" sz="4000" b="1" dirty="0" smtClean="0"/>
              <a:t>Zambia</a:t>
            </a:r>
            <a:endParaRPr lang="en-US" sz="4000" b="1" dirty="0"/>
          </a:p>
        </p:txBody>
      </p:sp>
      <p:sp>
        <p:nvSpPr>
          <p:cNvPr id="3" name="Rectangle 2"/>
          <p:cNvSpPr/>
          <p:nvPr/>
        </p:nvSpPr>
        <p:spPr>
          <a:xfrm>
            <a:off x="3467100" y="1730086"/>
            <a:ext cx="1981200" cy="6321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dirty="0" smtClean="0"/>
              <a:t>Ministry of Health</a:t>
            </a:r>
            <a:endParaRPr lang="en-ZA" dirty="0"/>
          </a:p>
        </p:txBody>
      </p:sp>
      <p:sp>
        <p:nvSpPr>
          <p:cNvPr id="6" name="Rectangle 5"/>
          <p:cNvSpPr/>
          <p:nvPr/>
        </p:nvSpPr>
        <p:spPr>
          <a:xfrm>
            <a:off x="720436" y="3932957"/>
            <a:ext cx="2514599" cy="65809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dirty="0" smtClean="0"/>
              <a:t>ZAMRA</a:t>
            </a:r>
            <a:endParaRPr lang="en-ZA" dirty="0"/>
          </a:p>
        </p:txBody>
      </p:sp>
      <p:sp>
        <p:nvSpPr>
          <p:cNvPr id="7" name="Rectangle 6"/>
          <p:cNvSpPr/>
          <p:nvPr/>
        </p:nvSpPr>
        <p:spPr>
          <a:xfrm>
            <a:off x="5715000" y="3962400"/>
            <a:ext cx="2755322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dirty="0" smtClean="0"/>
              <a:t>HPCZ</a:t>
            </a:r>
            <a:endParaRPr lang="en-ZA" dirty="0"/>
          </a:p>
        </p:txBody>
      </p:sp>
      <p:sp>
        <p:nvSpPr>
          <p:cNvPr id="8" name="Rectangle 7"/>
          <p:cNvSpPr/>
          <p:nvPr/>
        </p:nvSpPr>
        <p:spPr>
          <a:xfrm>
            <a:off x="831271" y="5095008"/>
            <a:ext cx="2642755" cy="135514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ZA" dirty="0" smtClean="0"/>
              <a:t>Importation</a:t>
            </a:r>
          </a:p>
          <a:p>
            <a:r>
              <a:rPr lang="en-ZA" dirty="0" smtClean="0"/>
              <a:t>Manufacturing</a:t>
            </a:r>
          </a:p>
          <a:p>
            <a:r>
              <a:rPr lang="en-ZA" dirty="0" smtClean="0"/>
              <a:t>Marketing Authorisation</a:t>
            </a:r>
          </a:p>
          <a:p>
            <a:r>
              <a:rPr lang="en-ZA" dirty="0" smtClean="0"/>
              <a:t>Regulation of premises</a:t>
            </a:r>
          </a:p>
          <a:p>
            <a:r>
              <a:rPr lang="en-ZA" dirty="0" smtClean="0"/>
              <a:t>Use of Medicines</a:t>
            </a:r>
            <a:endParaRPr lang="en-ZA" dirty="0"/>
          </a:p>
        </p:txBody>
      </p:sp>
      <p:sp>
        <p:nvSpPr>
          <p:cNvPr id="9" name="Rectangle 8"/>
          <p:cNvSpPr/>
          <p:nvPr/>
        </p:nvSpPr>
        <p:spPr>
          <a:xfrm>
            <a:off x="5791200" y="5095010"/>
            <a:ext cx="2895600" cy="10667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ZA" dirty="0" smtClean="0"/>
              <a:t>Registration of Practitioners</a:t>
            </a:r>
          </a:p>
          <a:p>
            <a:r>
              <a:rPr lang="en-ZA" dirty="0" smtClean="0"/>
              <a:t>Professional Practise</a:t>
            </a:r>
          </a:p>
          <a:p>
            <a:r>
              <a:rPr lang="en-ZA" dirty="0" smtClean="0"/>
              <a:t>Pharmacy Practise</a:t>
            </a:r>
          </a:p>
          <a:p>
            <a:r>
              <a:rPr lang="en-ZA" dirty="0" smtClean="0"/>
              <a:t>Training M&amp;S</a:t>
            </a:r>
            <a:endParaRPr lang="en-ZA" dirty="0"/>
          </a:p>
        </p:txBody>
      </p:sp>
      <p:sp>
        <p:nvSpPr>
          <p:cNvPr id="11" name="Rectangle 10"/>
          <p:cNvSpPr/>
          <p:nvPr/>
        </p:nvSpPr>
        <p:spPr>
          <a:xfrm>
            <a:off x="2867891" y="2573482"/>
            <a:ext cx="3429000" cy="6269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dirty="0" smtClean="0"/>
              <a:t>Directorate of Clinical Care &amp; Diagnostic Services </a:t>
            </a:r>
            <a:endParaRPr lang="en-ZA" dirty="0"/>
          </a:p>
        </p:txBody>
      </p:sp>
      <p:sp>
        <p:nvSpPr>
          <p:cNvPr id="12" name="Rectangle 11"/>
          <p:cNvSpPr/>
          <p:nvPr/>
        </p:nvSpPr>
        <p:spPr>
          <a:xfrm>
            <a:off x="3474027" y="3337214"/>
            <a:ext cx="1981200" cy="4745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dirty="0" smtClean="0"/>
              <a:t>Pharmacy Unit</a:t>
            </a:r>
            <a:endParaRPr lang="en-ZA" dirty="0"/>
          </a:p>
        </p:txBody>
      </p:sp>
      <p:sp>
        <p:nvSpPr>
          <p:cNvPr id="14" name="Rectangle 13"/>
          <p:cNvSpPr/>
          <p:nvPr/>
        </p:nvSpPr>
        <p:spPr>
          <a:xfrm>
            <a:off x="6858000" y="1730086"/>
            <a:ext cx="1981199" cy="6321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dirty="0" smtClean="0"/>
              <a:t>Advisory Services</a:t>
            </a:r>
          </a:p>
          <a:p>
            <a:pPr algn="ctr"/>
            <a:r>
              <a:rPr lang="en-ZA" dirty="0" smtClean="0"/>
              <a:t>PSZ, HOPAZ &amp; ZPBF</a:t>
            </a:r>
            <a:endParaRPr lang="en-ZA" dirty="0"/>
          </a:p>
        </p:txBody>
      </p:sp>
      <p:sp>
        <p:nvSpPr>
          <p:cNvPr id="15" name="Rectangle 14"/>
          <p:cNvSpPr/>
          <p:nvPr/>
        </p:nvSpPr>
        <p:spPr>
          <a:xfrm>
            <a:off x="720436" y="1785505"/>
            <a:ext cx="1336964" cy="5766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dirty="0" smtClean="0"/>
              <a:t>Policy</a:t>
            </a:r>
            <a:endParaRPr lang="en-ZA" dirty="0"/>
          </a:p>
        </p:txBody>
      </p:sp>
      <p:cxnSp>
        <p:nvCxnSpPr>
          <p:cNvPr id="17" name="Straight Connector 16"/>
          <p:cNvCxnSpPr>
            <a:stCxn id="15" idx="3"/>
            <a:endCxn id="3" idx="1"/>
          </p:cNvCxnSpPr>
          <p:nvPr/>
        </p:nvCxnSpPr>
        <p:spPr>
          <a:xfrm flipV="1">
            <a:off x="2057400" y="2046143"/>
            <a:ext cx="1409700" cy="2771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endCxn id="14" idx="1"/>
          </p:cNvCxnSpPr>
          <p:nvPr/>
        </p:nvCxnSpPr>
        <p:spPr>
          <a:xfrm>
            <a:off x="5455227" y="2046143"/>
            <a:ext cx="140277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5318413" y="3574473"/>
            <a:ext cx="140277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2166504" y="3574473"/>
            <a:ext cx="140277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2166504" y="3574473"/>
            <a:ext cx="0" cy="38792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6740235" y="3574472"/>
            <a:ext cx="0" cy="38792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endCxn id="12" idx="0"/>
          </p:cNvCxnSpPr>
          <p:nvPr/>
        </p:nvCxnSpPr>
        <p:spPr>
          <a:xfrm>
            <a:off x="4464627" y="3200400"/>
            <a:ext cx="0" cy="1368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>
            <a:endCxn id="3" idx="2"/>
          </p:cNvCxnSpPr>
          <p:nvPr/>
        </p:nvCxnSpPr>
        <p:spPr>
          <a:xfrm flipV="1">
            <a:off x="4454236" y="2362200"/>
            <a:ext cx="3464" cy="2112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flipH="1">
            <a:off x="6795656" y="4648200"/>
            <a:ext cx="13853" cy="4468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2166504" y="4648200"/>
            <a:ext cx="0" cy="4139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1389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249362"/>
          </a:xfrm>
        </p:spPr>
        <p:txBody>
          <a:bodyPr/>
          <a:lstStyle/>
          <a:p>
            <a:pPr algn="ctr">
              <a:defRPr/>
            </a:pPr>
            <a:r>
              <a:rPr lang="en-US" sz="4000" dirty="0"/>
              <a:t>Pharmaceutical Sector </a:t>
            </a:r>
            <a:r>
              <a:rPr lang="en-US" sz="4000" b="0" dirty="0"/>
              <a:t>(cont.)</a:t>
            </a:r>
            <a:endParaRPr lang="en-US" sz="4000" b="1" dirty="0"/>
          </a:p>
        </p:txBody>
      </p:sp>
      <p:sp>
        <p:nvSpPr>
          <p:cNvPr id="11267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001000" cy="4873625"/>
          </a:xfrm>
        </p:spPr>
        <p:txBody>
          <a:bodyPr/>
          <a:lstStyle/>
          <a:p>
            <a:pPr marL="0" indent="0" eaLnBrk="1" hangingPunct="1"/>
            <a:r>
              <a:rPr lang="en-US" sz="3200" dirty="0"/>
              <a:t>Local manufacturers in </a:t>
            </a:r>
            <a:r>
              <a:rPr lang="en-US" sz="3200" dirty="0" smtClean="0"/>
              <a:t>Zambia </a:t>
            </a:r>
            <a:r>
              <a:rPr lang="en-US" sz="3200" dirty="0"/>
              <a:t>include</a:t>
            </a:r>
            <a:r>
              <a:rPr lang="en-US" sz="3200" dirty="0" smtClean="0"/>
              <a:t>: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sz="2400" dirty="0" smtClean="0"/>
              <a:t>Baxy Pharmaceuticals 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sz="2400" dirty="0" smtClean="0"/>
              <a:t>International Drug Company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sz="2400" dirty="0" smtClean="0"/>
              <a:t>IBR Zambia Limited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sz="2400" dirty="0" smtClean="0"/>
              <a:t>Pharmanova Zambia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sz="2400" dirty="0" smtClean="0"/>
              <a:t>Melcome Pharmaceuticals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sz="2400" dirty="0" smtClean="0"/>
              <a:t>Tejay Pharmaceuticals 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sz="2400" dirty="0" smtClean="0"/>
              <a:t>Kings Pharmaceuticals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sz="2400" dirty="0" smtClean="0"/>
              <a:t>Interchem </a:t>
            </a:r>
          </a:p>
          <a:p>
            <a:pPr marL="0" indent="0" eaLnBrk="1" hangingPunct="1"/>
            <a:endParaRPr lang="en-US" sz="2400" dirty="0"/>
          </a:p>
          <a:p>
            <a:pPr eaLnBrk="1" hangingPunct="1">
              <a:buFont typeface="Arial" pitchFamily="34" charset="0"/>
              <a:buChar char="•"/>
            </a:pPr>
            <a:endParaRPr lang="en-US" sz="3200" dirty="0"/>
          </a:p>
          <a:p>
            <a:pPr>
              <a:buFont typeface="Arial" pitchFamily="34" charset="0"/>
              <a:buChar char="•"/>
            </a:pP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249362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Imported Pharmaceuticals</a:t>
            </a:r>
            <a:endParaRPr lang="en-US" sz="4000" dirty="0"/>
          </a:p>
        </p:txBody>
      </p:sp>
      <p:sp>
        <p:nvSpPr>
          <p:cNvPr id="12291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1828800"/>
            <a:ext cx="8001000" cy="480060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/>
              <a:t>Most of the medicines used in Zambia are imported and a small percentage are manufactured locally</a:t>
            </a:r>
            <a:r>
              <a:rPr lang="en-US" dirty="0" smtClean="0"/>
              <a:t>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 smtClean="0"/>
              <a:t>The </a:t>
            </a:r>
            <a:r>
              <a:rPr lang="en-US" dirty="0"/>
              <a:t>b</a:t>
            </a:r>
            <a:r>
              <a:rPr lang="en-US" sz="3200" dirty="0"/>
              <a:t>iggest percentage of medicines  imported into the country come from India and China. 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3200" dirty="0"/>
              <a:t>A small percentage come from Europe and the rest of Africa, mainly from </a:t>
            </a:r>
            <a:r>
              <a:rPr lang="en-US" sz="3200" dirty="0" smtClean="0"/>
              <a:t>South Africa, Kenya, and Tanzania.</a:t>
            </a:r>
            <a:endParaRPr lang="en-US" sz="3200" dirty="0"/>
          </a:p>
          <a:p>
            <a:pPr eaLnBrk="1" hangingPunct="1">
              <a:buFont typeface="Arial" pitchFamily="34" charset="0"/>
              <a:buChar char="•"/>
            </a:pP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40176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Distribution of Pharmaceuticals</a:t>
            </a:r>
            <a:endParaRPr lang="en-US" sz="4000" dirty="0"/>
          </a:p>
        </p:txBody>
      </p:sp>
      <p:sp>
        <p:nvSpPr>
          <p:cNvPr id="13315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828800"/>
            <a:ext cx="7848600" cy="4645025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</a:pPr>
            <a:r>
              <a:rPr lang="en-US" sz="3200" dirty="0"/>
              <a:t>The distribution of pharmaceuticals in </a:t>
            </a:r>
            <a:r>
              <a:rPr lang="en-US" sz="3200" dirty="0" smtClean="0"/>
              <a:t>Zambia </a:t>
            </a:r>
            <a:r>
              <a:rPr lang="en-US" sz="3200" dirty="0"/>
              <a:t>is through either public or private sources.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3200" dirty="0"/>
              <a:t>Public distribution is controlled by </a:t>
            </a:r>
            <a:r>
              <a:rPr lang="en-US" dirty="0" smtClean="0"/>
              <a:t>M</a:t>
            </a:r>
            <a:r>
              <a:rPr lang="en-US" sz="3200" dirty="0" smtClean="0"/>
              <a:t>edical Stores Ltd, </a:t>
            </a:r>
            <a:r>
              <a:rPr lang="en-US" sz="3200" dirty="0"/>
              <a:t>which distributes all medicines and health supplies to </a:t>
            </a:r>
            <a:r>
              <a:rPr lang="en-US" sz="3200" dirty="0" smtClean="0"/>
              <a:t>government large hospitals and also to regional hubs which in turn coordinate the last mile distribution to government </a:t>
            </a:r>
            <a:r>
              <a:rPr lang="en-US" sz="3200" dirty="0"/>
              <a:t>health </a:t>
            </a:r>
            <a:r>
              <a:rPr lang="en-US" sz="3200" dirty="0" smtClean="0"/>
              <a:t>centers </a:t>
            </a:r>
            <a:r>
              <a:rPr lang="en-US" sz="3200" dirty="0"/>
              <a:t>and hospitals. </a:t>
            </a:r>
          </a:p>
          <a:p>
            <a:pPr eaLnBrk="1" hangingPunct="1">
              <a:buFont typeface="Arial" pitchFamily="34" charset="0"/>
              <a:buChar char="•"/>
            </a:pPr>
            <a:endParaRPr lang="en-US" sz="32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477962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dirty="0"/>
              <a:t>D</a:t>
            </a:r>
            <a:r>
              <a:rPr lang="en-US" sz="4000" b="1" dirty="0"/>
              <a:t>istribution in the Private Sector</a:t>
            </a:r>
            <a:endParaRPr lang="en-US" sz="4000" dirty="0"/>
          </a:p>
        </p:txBody>
      </p:sp>
      <p:sp>
        <p:nvSpPr>
          <p:cNvPr id="14339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752600"/>
            <a:ext cx="7924800" cy="4800600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</a:pPr>
            <a:r>
              <a:rPr lang="en-US" sz="3200" dirty="0"/>
              <a:t>The distributors of pharmaceuticals in the private sector include direct importers and wholesalers.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3200" dirty="0"/>
              <a:t>The direct importers supply wholesalers, which are distributed countrywide, </a:t>
            </a:r>
            <a:r>
              <a:rPr lang="en-US" sz="3200" dirty="0" smtClean="0"/>
              <a:t>although these are mainly found in major towns and along the line of rail.</a:t>
            </a:r>
            <a:endParaRPr lang="en-US" sz="3200" dirty="0"/>
          </a:p>
          <a:p>
            <a:pPr eaLnBrk="1" hangingPunct="1">
              <a:buFont typeface="Arial" pitchFamily="34" charset="0"/>
              <a:buChar char="•"/>
            </a:pPr>
            <a:endParaRPr lang="en-US" sz="32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/>
          <a:lstStyle/>
          <a:p>
            <a:pPr algn="ctr">
              <a:defRPr/>
            </a:pPr>
            <a:r>
              <a:rPr lang="en-US" sz="4000" dirty="0"/>
              <a:t>Distribution </a:t>
            </a:r>
            <a:r>
              <a:rPr lang="en-US" sz="4000" b="0" dirty="0"/>
              <a:t>(cont.)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001000" cy="4873625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</a:pPr>
            <a:r>
              <a:rPr lang="en-US" sz="3200" dirty="0"/>
              <a:t>Wholesalers then sell the medicines and supplies to retail pharmacies, </a:t>
            </a:r>
            <a:r>
              <a:rPr lang="en-US" sz="3200" dirty="0" smtClean="0"/>
              <a:t>clinics</a:t>
            </a:r>
            <a:r>
              <a:rPr lang="en-US" sz="3200" dirty="0"/>
              <a:t>, private hospitals, </a:t>
            </a:r>
            <a:r>
              <a:rPr lang="en-US" dirty="0"/>
              <a:t>N</a:t>
            </a:r>
            <a:r>
              <a:rPr lang="en-US" sz="3200" dirty="0" smtClean="0"/>
              <a:t>on-governmental </a:t>
            </a:r>
            <a:r>
              <a:rPr lang="en-US" sz="3200" dirty="0"/>
              <a:t>organizations (NGO), and faith-based </a:t>
            </a:r>
            <a:r>
              <a:rPr lang="en-US" sz="3200" dirty="0" smtClean="0"/>
              <a:t>health facilities.</a:t>
            </a:r>
            <a:endParaRPr lang="en-US" sz="3200" dirty="0"/>
          </a:p>
          <a:p>
            <a:pPr eaLnBrk="1" hangingPunct="1">
              <a:buFont typeface="Arial" pitchFamily="34" charset="0"/>
              <a:buChar char="•"/>
            </a:pPr>
            <a:r>
              <a:rPr lang="en-US" sz="3200" dirty="0" smtClean="0"/>
              <a:t>Medical </a:t>
            </a:r>
            <a:r>
              <a:rPr lang="en-US" dirty="0"/>
              <a:t>S</a:t>
            </a:r>
            <a:r>
              <a:rPr lang="en-US" sz="3200" dirty="0"/>
              <a:t>tores </a:t>
            </a:r>
            <a:r>
              <a:rPr lang="en-US" sz="3200" dirty="0" smtClean="0"/>
              <a:t>Ltd </a:t>
            </a:r>
            <a:r>
              <a:rPr lang="en-US" sz="3200" dirty="0"/>
              <a:t>supply faith-based </a:t>
            </a:r>
            <a:r>
              <a:rPr lang="en-US" sz="3200" dirty="0" smtClean="0"/>
              <a:t>health facilities </a:t>
            </a:r>
            <a:r>
              <a:rPr lang="en-US" dirty="0" smtClean="0"/>
              <a:t>supported by Church Health Association of Zambia(</a:t>
            </a:r>
            <a:r>
              <a:rPr lang="en-US" sz="3200" dirty="0" smtClean="0"/>
              <a:t>CHAZ)</a:t>
            </a:r>
            <a:endParaRPr lang="en-US" sz="3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11057</TotalTime>
  <Words>1777</Words>
  <Application>Microsoft Office PowerPoint</Application>
  <PresentationFormat>On-screen Show (4:3)</PresentationFormat>
  <Paragraphs>208</Paragraphs>
  <Slides>33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8" baseType="lpstr">
      <vt:lpstr>Arial</vt:lpstr>
      <vt:lpstr>Calibri</vt:lpstr>
      <vt:lpstr>Century Schoolbook</vt:lpstr>
      <vt:lpstr>Courier New</vt:lpstr>
      <vt:lpstr>Office Theme</vt:lpstr>
      <vt:lpstr>Health Shops Training Zambia</vt:lpstr>
      <vt:lpstr>Objectives </vt:lpstr>
      <vt:lpstr>The Pharmaceutical Sector in Zambia</vt:lpstr>
      <vt:lpstr>The Pharmaceutical Sector in Zambia</vt:lpstr>
      <vt:lpstr>Pharmaceutical Sector (cont.)</vt:lpstr>
      <vt:lpstr>Imported Pharmaceuticals</vt:lpstr>
      <vt:lpstr>Distribution of Pharmaceuticals</vt:lpstr>
      <vt:lpstr>Distribution in the Private Sector</vt:lpstr>
      <vt:lpstr>Distribution (cont.)</vt:lpstr>
      <vt:lpstr>Pharmaceutical (Private) Sector</vt:lpstr>
      <vt:lpstr>Pharmaceutical Services</vt:lpstr>
      <vt:lpstr>Pharmaceutical Services (cont.)</vt:lpstr>
      <vt:lpstr>Pharmaceutical Services (cont.)</vt:lpstr>
      <vt:lpstr>The Health Shops Model</vt:lpstr>
      <vt:lpstr>Health Shops Model (cont.)</vt:lpstr>
      <vt:lpstr>Health Shops Model (cont.)</vt:lpstr>
      <vt:lpstr>Health Shops Model (cont.)</vt:lpstr>
      <vt:lpstr>Why Are Health Shops Needed in Zambia?</vt:lpstr>
      <vt:lpstr>Requirements for Accreditation </vt:lpstr>
      <vt:lpstr>Requirements for Accreditation (cont.)</vt:lpstr>
      <vt:lpstr>Requirements (cont.)</vt:lpstr>
      <vt:lpstr>Requirements to be met by health shops</vt:lpstr>
      <vt:lpstr>Records Requirements for Health Shops</vt:lpstr>
      <vt:lpstr>Reference Documents Requirements for Health Shops</vt:lpstr>
      <vt:lpstr>Expected Practices at the Health Shops </vt:lpstr>
      <vt:lpstr>Conditions That Can Be Managed at the Health Shops</vt:lpstr>
      <vt:lpstr>Conditions That Can Be Managed at the Health Shops (contd)</vt:lpstr>
      <vt:lpstr>Conditions That Can Be Managed at the Health Shops (cont.)</vt:lpstr>
      <vt:lpstr>Benefits of Health Shops</vt:lpstr>
      <vt:lpstr>Benefits (cont.)</vt:lpstr>
      <vt:lpstr>Conclusion </vt:lpstr>
      <vt:lpstr>Review of Objectives </vt:lpstr>
      <vt:lpstr>Thank you </vt:lpstr>
    </vt:vector>
  </TitlesOfParts>
  <Company>MSH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athomson</dc:creator>
  <cp:lastModifiedBy>Owner</cp:lastModifiedBy>
  <cp:revision>287</cp:revision>
  <dcterms:created xsi:type="dcterms:W3CDTF">2011-09-08T16:26:48Z</dcterms:created>
  <dcterms:modified xsi:type="dcterms:W3CDTF">2017-04-24T21:07:49Z</dcterms:modified>
</cp:coreProperties>
</file>