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315" r:id="rId3"/>
    <p:sldId id="259" r:id="rId4"/>
    <p:sldId id="260" r:id="rId5"/>
    <p:sldId id="258" r:id="rId6"/>
    <p:sldId id="261" r:id="rId7"/>
    <p:sldId id="262" r:id="rId8"/>
    <p:sldId id="319" r:id="rId9"/>
    <p:sldId id="291" r:id="rId10"/>
    <p:sldId id="292" r:id="rId11"/>
    <p:sldId id="293" r:id="rId12"/>
    <p:sldId id="294" r:id="rId13"/>
    <p:sldId id="295" r:id="rId14"/>
    <p:sldId id="318" r:id="rId15"/>
    <p:sldId id="285" r:id="rId16"/>
    <p:sldId id="286" r:id="rId17"/>
    <p:sldId id="287" r:id="rId18"/>
    <p:sldId id="288" r:id="rId19"/>
    <p:sldId id="289" r:id="rId20"/>
    <p:sldId id="325" r:id="rId21"/>
    <p:sldId id="326" r:id="rId22"/>
    <p:sldId id="327" r:id="rId23"/>
    <p:sldId id="331" r:id="rId24"/>
    <p:sldId id="328" r:id="rId25"/>
    <p:sldId id="329" r:id="rId26"/>
    <p:sldId id="330" r:id="rId27"/>
    <p:sldId id="320" r:id="rId28"/>
    <p:sldId id="297" r:id="rId29"/>
    <p:sldId id="298" r:id="rId30"/>
    <p:sldId id="299" r:id="rId31"/>
    <p:sldId id="300" r:id="rId32"/>
    <p:sldId id="301" r:id="rId33"/>
    <p:sldId id="333" r:id="rId34"/>
    <p:sldId id="334" r:id="rId35"/>
    <p:sldId id="336" r:id="rId36"/>
    <p:sldId id="338" r:id="rId37"/>
    <p:sldId id="342" r:id="rId38"/>
    <p:sldId id="343" r:id="rId39"/>
    <p:sldId id="344" r:id="rId40"/>
    <p:sldId id="332" r:id="rId41"/>
    <p:sldId id="324"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62"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391736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231198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882876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28600" y="1066801"/>
            <a:ext cx="8686800" cy="1447799"/>
          </a:xfrm>
          <a:solidFill>
            <a:schemeClr val="bg2">
              <a:lumMod val="25000"/>
            </a:schemeClr>
          </a:solidFill>
        </p:spPr>
        <p:txBody>
          <a:bodyPr/>
          <a:lstStyle>
            <a:lvl1pPr algn="l">
              <a:defRPr b="1" baseline="0">
                <a:ln>
                  <a:solidFill>
                    <a:schemeClr val="tx2"/>
                  </a:solidFill>
                </a:ln>
                <a:solidFill>
                  <a:schemeClr val="bg2"/>
                </a:solidFill>
                <a:latin typeface="+mn-lt"/>
                <a:cs typeface="Arial" pitchFamily="34" charset="0"/>
              </a:defRPr>
            </a:lvl1pPr>
          </a:lstStyle>
          <a:p>
            <a:r>
              <a:rPr lang="en-US" dirty="0"/>
              <a:t>Accredited Drug Shops Training</a:t>
            </a:r>
          </a:p>
        </p:txBody>
      </p:sp>
      <p:sp>
        <p:nvSpPr>
          <p:cNvPr id="3" name="Subtitle 2"/>
          <p:cNvSpPr>
            <a:spLocks noGrp="1"/>
          </p:cNvSpPr>
          <p:nvPr>
            <p:ph type="subTitle" idx="1" hasCustomPrompt="1"/>
          </p:nvPr>
        </p:nvSpPr>
        <p:spPr>
          <a:xfrm>
            <a:off x="1143000" y="3048000"/>
            <a:ext cx="7620000" cy="1219200"/>
          </a:xfrm>
          <a:solidFill>
            <a:schemeClr val="accent3">
              <a:lumMod val="75000"/>
            </a:schemeClr>
          </a:solidFill>
        </p:spPr>
        <p:txBody>
          <a:bodyPr>
            <a:normAutofit/>
          </a:bodyPr>
          <a:lstStyle>
            <a:lvl1pPr marL="0" indent="0" algn="l">
              <a:buNone/>
              <a:defRPr sz="3200" b="1" baseline="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Gastro Intestinal Tract</a:t>
            </a:r>
          </a:p>
        </p:txBody>
      </p:sp>
      <p:cxnSp>
        <p:nvCxnSpPr>
          <p:cNvPr id="10" name="Straight Connector 9"/>
          <p:cNvCxnSpPr/>
          <p:nvPr userDrawn="1"/>
        </p:nvCxnSpPr>
        <p:spPr>
          <a:xfrm>
            <a:off x="762000" y="2590800"/>
            <a:ext cx="8382000" cy="0"/>
          </a:xfrm>
          <a:prstGeom prst="line">
            <a:avLst/>
          </a:prstGeom>
          <a:ln w="38100">
            <a:solidFill>
              <a:srgbClr val="7AA9A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634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685800" y="1600200"/>
            <a:ext cx="7924800" cy="4419599"/>
          </a:xfrm>
        </p:spPr>
        <p:txBody>
          <a:bodyPr/>
          <a:lstStyle>
            <a:lvl2pPr>
              <a:buFont typeface="Courier New" pitchFamily="49" charset="0"/>
              <a:buChar char="o"/>
              <a:defRPr/>
            </a:lvl2pPr>
            <a:lvl3pPr>
              <a:buNone/>
              <a:defRPr/>
            </a:lvl3pPr>
          </a:lstStyle>
          <a:p>
            <a:pPr lvl="0"/>
            <a:r>
              <a:rPr lang="en-US" dirty="0"/>
              <a:t>Click to edit Master text styles</a:t>
            </a:r>
          </a:p>
        </p:txBody>
      </p:sp>
    </p:spTree>
    <p:extLst>
      <p:ext uri="{BB962C8B-B14F-4D97-AF65-F5344CB8AC3E}">
        <p14:creationId xmlns:p14="http://schemas.microsoft.com/office/powerpoint/2010/main" val="3069169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683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p>
            <a:r>
              <a:rPr lang="en-US"/>
              <a:t>Click to edit Master title style</a:t>
            </a:r>
          </a:p>
        </p:txBody>
      </p:sp>
      <p:sp>
        <p:nvSpPr>
          <p:cNvPr id="3" name="Content Placeholder 2"/>
          <p:cNvSpPr>
            <a:spLocks noGrp="1"/>
          </p:cNvSpPr>
          <p:nvPr>
            <p:ph sz="half" idx="1"/>
          </p:nvPr>
        </p:nvSpPr>
        <p:spPr>
          <a:xfrm>
            <a:off x="6858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800600" y="16002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112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25000"/>
            </a:schemeClr>
          </a:solidFill>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858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00600" y="1535113"/>
            <a:ext cx="3886200"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800600" y="2174875"/>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1971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1536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40202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2779713" cy="1162050"/>
          </a:xfrm>
          <a:solidFill>
            <a:schemeClr val="bg2">
              <a:lumMod val="25000"/>
            </a:schemeClr>
          </a:solidFill>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5800" y="1435100"/>
            <a:ext cx="27797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53562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50000"/>
            </a:schemeClr>
          </a:solidFill>
        </p:spPr>
        <p:txBody>
          <a:bodyPr>
            <a:normAutofit/>
          </a:bodyPr>
          <a:lstStyle>
            <a:lvl1pPr>
              <a:defRPr sz="4000" b="1">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8321321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7400"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05740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057400"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08893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83175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8624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solidFill>
            <a:schemeClr val="accent3">
              <a:lumMod val="50000"/>
            </a:schemeClr>
          </a:solidFill>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840562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3945659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823250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148965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424569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22339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185660-2752-49B6-AACC-464E294C92A5}" type="datetimeFigureOut">
              <a:rPr lang="en-US" smtClean="0"/>
              <a:t>4/24/2017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A66E7D-845C-4C0E-81E5-BC36B3FC7590}" type="slidenum">
              <a:rPr lang="en-US" smtClean="0"/>
              <a:t>‹#›</a:t>
            </a:fld>
            <a:endParaRPr lang="en-US" dirty="0"/>
          </a:p>
        </p:txBody>
      </p:sp>
    </p:spTree>
    <p:extLst>
      <p:ext uri="{BB962C8B-B14F-4D97-AF65-F5344CB8AC3E}">
        <p14:creationId xmlns:p14="http://schemas.microsoft.com/office/powerpoint/2010/main" val="1470242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85660-2752-49B6-AACC-464E294C92A5}" type="datetimeFigureOut">
              <a:rPr lang="en-US" smtClean="0"/>
              <a:t>4/24/2017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A66E7D-845C-4C0E-81E5-BC36B3FC7590}" type="slidenum">
              <a:rPr lang="en-US" smtClean="0"/>
              <a:t>‹#›</a:t>
            </a:fld>
            <a:endParaRPr lang="en-US" dirty="0"/>
          </a:p>
        </p:txBody>
      </p:sp>
    </p:spTree>
    <p:extLst>
      <p:ext uri="{BB962C8B-B14F-4D97-AF65-F5344CB8AC3E}">
        <p14:creationId xmlns:p14="http://schemas.microsoft.com/office/powerpoint/2010/main" val="26238576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74638"/>
            <a:ext cx="8001000" cy="1143000"/>
          </a:xfrm>
          <a:prstGeom prst="rect">
            <a:avLst/>
          </a:prstGeom>
          <a:solidFill>
            <a:schemeClr val="tx1"/>
          </a:solidFill>
        </p:spPr>
        <p:txBody>
          <a:bodyPr vert="horz" lIns="91440" tIns="45720" rIns="91440" bIns="45720" rtlCol="0" anchor="ctr">
            <a:normAutofit/>
          </a:bodyPr>
          <a:lstStyle/>
          <a:p>
            <a:r>
              <a:rPr lang="en-US" dirty="0"/>
              <a:t>Accredited Drug Shops Training</a:t>
            </a:r>
          </a:p>
        </p:txBody>
      </p:sp>
      <p:sp>
        <p:nvSpPr>
          <p:cNvPr id="3" name="Text Placeholder 2"/>
          <p:cNvSpPr>
            <a:spLocks noGrp="1"/>
          </p:cNvSpPr>
          <p:nvPr>
            <p:ph type="body" idx="1"/>
          </p:nvPr>
        </p:nvSpPr>
        <p:spPr>
          <a:xfrm>
            <a:off x="685800" y="1600201"/>
            <a:ext cx="7848600" cy="1143000"/>
          </a:xfrm>
          <a:prstGeom prst="rect">
            <a:avLst/>
          </a:prstGeom>
        </p:spPr>
        <p:txBody>
          <a:bodyPr vert="horz" lIns="91440" tIns="45720" rIns="91440" bIns="45720" rtlCol="0">
            <a:normAutofit/>
          </a:bodyPr>
          <a:lstStyle/>
          <a:p>
            <a:pPr lvl="0"/>
            <a:r>
              <a:rPr lang="en-US" dirty="0"/>
              <a:t>Gastro Intestinal tract</a:t>
            </a:r>
          </a:p>
        </p:txBody>
      </p:sp>
    </p:spTree>
    <p:extLst>
      <p:ext uri="{BB962C8B-B14F-4D97-AF65-F5344CB8AC3E}">
        <p14:creationId xmlns:p14="http://schemas.microsoft.com/office/powerpoint/2010/main" val="2548025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Clr>
          <a:srgbClr val="7AA9AE"/>
        </a:buClr>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7AA9AE"/>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7AA9AE"/>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7AA9AE"/>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66801"/>
            <a:ext cx="8763000" cy="1523999"/>
          </a:xfrm>
          <a:solidFill>
            <a:schemeClr val="accent3">
              <a:lumMod val="50000"/>
            </a:schemeClr>
          </a:solidFill>
        </p:spPr>
        <p:txBody>
          <a:bodyPr>
            <a:normAutofit fontScale="90000"/>
          </a:bodyPr>
          <a:lstStyle/>
          <a:p>
            <a:pPr algn="ctr"/>
            <a:r>
              <a:rPr lang="en-US" dirty="0"/>
              <a:t/>
            </a:r>
            <a:br>
              <a:rPr lang="en-US" dirty="0"/>
            </a:br>
            <a:r>
              <a:rPr lang="en-US" dirty="0" smtClean="0"/>
              <a:t>Health </a:t>
            </a:r>
            <a:r>
              <a:rPr lang="en-US" dirty="0"/>
              <a:t>Shops Training</a:t>
            </a:r>
            <a:br>
              <a:rPr lang="en-US" dirty="0"/>
            </a:br>
            <a:r>
              <a:rPr lang="en-US" i="1" dirty="0" smtClean="0"/>
              <a:t>Zambia</a:t>
            </a:r>
            <a:r>
              <a:rPr lang="en-US" dirty="0"/>
              <a:t/>
            </a:r>
            <a:br>
              <a:rPr lang="en-US" dirty="0"/>
            </a:br>
            <a:endParaRPr lang="en-US" dirty="0"/>
          </a:p>
        </p:txBody>
      </p:sp>
      <p:sp>
        <p:nvSpPr>
          <p:cNvPr id="3" name="Subtitle 2"/>
          <p:cNvSpPr>
            <a:spLocks noGrp="1"/>
          </p:cNvSpPr>
          <p:nvPr>
            <p:ph type="subTitle" idx="1"/>
          </p:nvPr>
        </p:nvSpPr>
        <p:spPr>
          <a:xfrm>
            <a:off x="304800" y="2743200"/>
            <a:ext cx="8686800" cy="1447800"/>
          </a:xfrm>
        </p:spPr>
        <p:txBody>
          <a:bodyPr>
            <a:noAutofit/>
          </a:bodyPr>
          <a:lstStyle/>
          <a:p>
            <a:pPr algn="ctr"/>
            <a:r>
              <a:rPr lang="en-US" sz="4000" dirty="0">
                <a:solidFill>
                  <a:schemeClr val="bg1"/>
                </a:solidFill>
              </a:rPr>
              <a:t>Module 3: Session 20 </a:t>
            </a:r>
          </a:p>
          <a:p>
            <a:pPr algn="ctr"/>
            <a:r>
              <a:rPr lang="en-US" sz="4000" dirty="0" smtClean="0"/>
              <a:t>Notifiable Diseases</a:t>
            </a:r>
            <a:endParaRPr lang="en-US" sz="4000" dirty="0">
              <a:solidFill>
                <a:schemeClr val="bg1"/>
              </a:solidFill>
            </a:endParaRPr>
          </a:p>
        </p:txBody>
      </p:sp>
    </p:spTree>
    <p:extLst>
      <p:ext uri="{BB962C8B-B14F-4D97-AF65-F5344CB8AC3E}">
        <p14:creationId xmlns:p14="http://schemas.microsoft.com/office/powerpoint/2010/main" val="31486735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Signs and Symptoms</a:t>
            </a:r>
          </a:p>
        </p:txBody>
      </p:sp>
      <p:sp>
        <p:nvSpPr>
          <p:cNvPr id="3" name="Content Placeholder 2"/>
          <p:cNvSpPr>
            <a:spLocks noGrp="1"/>
          </p:cNvSpPr>
          <p:nvPr>
            <p:ph idx="1"/>
          </p:nvPr>
        </p:nvSpPr>
        <p:spPr/>
        <p:txBody>
          <a:bodyPr>
            <a:normAutofit/>
          </a:bodyPr>
          <a:lstStyle/>
          <a:p>
            <a:pPr marL="274320" indent="-274320">
              <a:defRPr/>
            </a:pPr>
            <a:r>
              <a:rPr lang="en-US" dirty="0"/>
              <a:t>The time from exposure to illness ranges from 2 hours to 5 days.</a:t>
            </a:r>
          </a:p>
          <a:p>
            <a:pPr marL="274320" indent="-274320">
              <a:defRPr/>
            </a:pPr>
            <a:r>
              <a:rPr lang="en-US" dirty="0"/>
              <a:t>Sudden onset of symptoms, such as:</a:t>
            </a:r>
          </a:p>
          <a:p>
            <a:pPr marL="857250" lvl="1" indent="-457200">
              <a:buFont typeface="Courier New" panose="02070309020205020404" pitchFamily="49" charset="0"/>
              <a:buChar char="o"/>
              <a:defRPr/>
            </a:pPr>
            <a:r>
              <a:rPr lang="en-US" dirty="0"/>
              <a:t>Profuse rice water stools</a:t>
            </a:r>
          </a:p>
          <a:p>
            <a:pPr marL="857250" lvl="1" indent="-457200">
              <a:buFont typeface="Courier New" panose="02070309020205020404" pitchFamily="49" charset="0"/>
              <a:buChar char="o"/>
              <a:defRPr/>
            </a:pPr>
            <a:r>
              <a:rPr lang="en-US" dirty="0"/>
              <a:t>Vomiting</a:t>
            </a:r>
          </a:p>
          <a:p>
            <a:pPr marL="857250" lvl="1" indent="-457200">
              <a:buFont typeface="Courier New" panose="02070309020205020404" pitchFamily="49" charset="0"/>
              <a:buChar char="o"/>
              <a:defRPr/>
            </a:pPr>
            <a:r>
              <a:rPr lang="en-US" dirty="0"/>
              <a:t>Rapid dehydration </a:t>
            </a:r>
          </a:p>
          <a:p>
            <a:pPr marL="857250" lvl="1" indent="-457200">
              <a:buFont typeface="Courier New" panose="02070309020205020404" pitchFamily="49" charset="0"/>
              <a:buChar char="o"/>
              <a:defRPr/>
            </a:pPr>
            <a:r>
              <a:rPr lang="en-US" dirty="0"/>
              <a:t>Muscle cramps</a:t>
            </a:r>
          </a:p>
          <a:p>
            <a:pPr marL="857250" lvl="1" indent="-457200">
              <a:buFont typeface="Courier New" panose="02070309020205020404" pitchFamily="49" charset="0"/>
              <a:buChar char="o"/>
              <a:defRPr/>
            </a:pPr>
            <a:r>
              <a:rPr lang="en-US" dirty="0"/>
              <a:t>Body weakness</a:t>
            </a:r>
          </a:p>
        </p:txBody>
      </p:sp>
    </p:spTree>
    <p:extLst>
      <p:ext uri="{BB962C8B-B14F-4D97-AF65-F5344CB8AC3E}">
        <p14:creationId xmlns:p14="http://schemas.microsoft.com/office/powerpoint/2010/main" val="3200334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and </a:t>
            </a:r>
            <a:r>
              <a:rPr lang="en-US" dirty="0" smtClean="0"/>
              <a:t>Prevention (1) </a:t>
            </a:r>
            <a:endParaRPr lang="en-US" dirty="0"/>
          </a:p>
        </p:txBody>
      </p:sp>
      <p:sp>
        <p:nvSpPr>
          <p:cNvPr id="3" name="Content Placeholder 2"/>
          <p:cNvSpPr>
            <a:spLocks noGrp="1"/>
          </p:cNvSpPr>
          <p:nvPr>
            <p:ph idx="1"/>
          </p:nvPr>
        </p:nvSpPr>
        <p:spPr>
          <a:xfrm>
            <a:off x="457200" y="1600200"/>
            <a:ext cx="8229600" cy="4953000"/>
          </a:xfrm>
        </p:spPr>
        <p:txBody>
          <a:bodyPr>
            <a:normAutofit fontScale="92500"/>
          </a:bodyPr>
          <a:lstStyle/>
          <a:p>
            <a:pPr marL="274320" indent="-274320">
              <a:defRPr/>
            </a:pPr>
            <a:r>
              <a:rPr lang="en-US" dirty="0"/>
              <a:t>Rehydrate the client with ORS/zinc and refer immediately to a high-level health centre.</a:t>
            </a:r>
          </a:p>
          <a:p>
            <a:pPr marL="274320" indent="-274320">
              <a:defRPr/>
            </a:pPr>
            <a:r>
              <a:rPr lang="en-US" dirty="0"/>
              <a:t>Infected people with or without symptoms can spread disease quickly, so fast action is important.</a:t>
            </a:r>
          </a:p>
          <a:p>
            <a:pPr marL="274320" indent="-274320">
              <a:defRPr/>
            </a:pPr>
            <a:r>
              <a:rPr lang="en-US" dirty="0"/>
              <a:t>Use gloves to touch the client.</a:t>
            </a:r>
          </a:p>
          <a:p>
            <a:pPr marL="274320" indent="-274320">
              <a:defRPr/>
            </a:pPr>
            <a:r>
              <a:rPr lang="en-US" dirty="0"/>
              <a:t>Isolate the client from others. </a:t>
            </a:r>
          </a:p>
          <a:p>
            <a:pPr marL="274320" indent="-274320">
              <a:defRPr/>
            </a:pPr>
            <a:r>
              <a:rPr lang="en-US" dirty="0"/>
              <a:t>Clean all items that have come into contact with the vomitus or stool of the client with chlorine solution (1 part to 9 parts) (JIK); use immediately.</a:t>
            </a:r>
          </a:p>
          <a:p>
            <a:endParaRPr lang="en-US" dirty="0"/>
          </a:p>
        </p:txBody>
      </p:sp>
    </p:spTree>
    <p:extLst>
      <p:ext uri="{BB962C8B-B14F-4D97-AF65-F5344CB8AC3E}">
        <p14:creationId xmlns:p14="http://schemas.microsoft.com/office/powerpoint/2010/main" val="1829275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 and Prevention </a:t>
            </a:r>
            <a:r>
              <a:rPr lang="en-US" b="0" dirty="0" smtClean="0"/>
              <a:t>(2)</a:t>
            </a:r>
            <a:endParaRPr lang="en-US" b="0" dirty="0"/>
          </a:p>
        </p:txBody>
      </p:sp>
      <p:sp>
        <p:nvSpPr>
          <p:cNvPr id="3" name="Content Placeholder 2"/>
          <p:cNvSpPr>
            <a:spLocks noGrp="1"/>
          </p:cNvSpPr>
          <p:nvPr>
            <p:ph idx="1"/>
          </p:nvPr>
        </p:nvSpPr>
        <p:spPr>
          <a:xfrm>
            <a:off x="457200" y="1600200"/>
            <a:ext cx="8229600" cy="5181600"/>
          </a:xfrm>
        </p:spPr>
        <p:txBody>
          <a:bodyPr>
            <a:normAutofit fontScale="92500"/>
          </a:bodyPr>
          <a:lstStyle/>
          <a:p>
            <a:pPr marL="274320" indent="-274320">
              <a:defRPr/>
            </a:pPr>
            <a:r>
              <a:rPr lang="en-US" dirty="0"/>
              <a:t>Oral cholera vaccine can control an outbreak.</a:t>
            </a:r>
          </a:p>
          <a:p>
            <a:pPr marL="274320" indent="-274320">
              <a:defRPr/>
            </a:pPr>
            <a:r>
              <a:rPr lang="en-US" dirty="0"/>
              <a:t>Encourage people to:</a:t>
            </a:r>
          </a:p>
          <a:p>
            <a:pPr marL="857250" lvl="1" indent="-457200">
              <a:buFont typeface="Courier New" panose="02070309020205020404" pitchFamily="49" charset="0"/>
              <a:buChar char="o"/>
              <a:defRPr/>
            </a:pPr>
            <a:r>
              <a:rPr lang="en-US" dirty="0"/>
              <a:t>Boil water or use water purifying solutions.</a:t>
            </a:r>
          </a:p>
          <a:p>
            <a:pPr marL="857250" lvl="1" indent="-457200">
              <a:buFont typeface="Courier New" panose="02070309020205020404" pitchFamily="49" charset="0"/>
              <a:buChar char="o"/>
              <a:defRPr/>
            </a:pPr>
            <a:r>
              <a:rPr lang="en-US" dirty="0"/>
              <a:t>Avoid food or drinks not prepared carefully at home.</a:t>
            </a:r>
          </a:p>
          <a:p>
            <a:pPr marL="857250" lvl="1" indent="-457200">
              <a:buFont typeface="Courier New" panose="02070309020205020404" pitchFamily="49" charset="0"/>
              <a:buChar char="o"/>
              <a:defRPr/>
            </a:pPr>
            <a:r>
              <a:rPr lang="en-US" dirty="0"/>
              <a:t>Wash their hands with soap and water after visiting the latrine and before eating. </a:t>
            </a:r>
          </a:p>
          <a:p>
            <a:pPr marL="857250" lvl="1" indent="-457200">
              <a:buFont typeface="Courier New" panose="02070309020205020404" pitchFamily="49" charset="0"/>
              <a:buChar char="o"/>
              <a:defRPr/>
            </a:pPr>
            <a:r>
              <a:rPr lang="en-US" dirty="0"/>
              <a:t>Use pit latrines to dispose of faeces.</a:t>
            </a:r>
          </a:p>
          <a:p>
            <a:pPr marL="857250" lvl="1" indent="-457200">
              <a:buFont typeface="Courier New" panose="02070309020205020404" pitchFamily="49" charset="0"/>
              <a:buChar char="o"/>
              <a:defRPr/>
            </a:pPr>
            <a:r>
              <a:rPr lang="en-US" dirty="0"/>
              <a:t>Keep their latrines clean and covered. </a:t>
            </a:r>
            <a:endParaRPr lang="en-US" dirty="0" smtClean="0"/>
          </a:p>
          <a:p>
            <a:pPr marL="857250" lvl="1" indent="-457200">
              <a:buFont typeface="Courier New" panose="02070309020205020404" pitchFamily="49" charset="0"/>
              <a:buChar char="o"/>
              <a:defRPr/>
            </a:pPr>
            <a:r>
              <a:rPr lang="en-US" b="1" dirty="0" smtClean="0"/>
              <a:t>Bury </a:t>
            </a:r>
            <a:r>
              <a:rPr lang="en-US" b="1" dirty="0"/>
              <a:t>the dead body of a person who has died of cholera immediately and avoid communal burying</a:t>
            </a:r>
          </a:p>
          <a:p>
            <a:endParaRPr lang="en-US" dirty="0"/>
          </a:p>
        </p:txBody>
      </p:sp>
    </p:spTree>
    <p:extLst>
      <p:ext uri="{BB962C8B-B14F-4D97-AF65-F5344CB8AC3E}">
        <p14:creationId xmlns:p14="http://schemas.microsoft.com/office/powerpoint/2010/main" val="3600132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286001"/>
            <a:ext cx="7772400" cy="1447799"/>
          </a:xfrm>
        </p:spPr>
        <p:txBody>
          <a:bodyPr>
            <a:normAutofit/>
          </a:bodyPr>
          <a:lstStyle/>
          <a:p>
            <a:pPr algn="ctr"/>
            <a:r>
              <a:rPr lang="en-US" sz="4800" b="1" dirty="0">
                <a:solidFill>
                  <a:schemeClr val="bg1"/>
                </a:solidFill>
                <a:latin typeface="+mj-lt"/>
              </a:rPr>
              <a:t>Meningitis</a:t>
            </a:r>
          </a:p>
        </p:txBody>
      </p:sp>
    </p:spTree>
    <p:extLst>
      <p:ext uri="{BB962C8B-B14F-4D97-AF65-F5344CB8AC3E}">
        <p14:creationId xmlns:p14="http://schemas.microsoft.com/office/powerpoint/2010/main" val="18723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a:t>
            </a:r>
          </a:p>
        </p:txBody>
      </p:sp>
      <p:sp>
        <p:nvSpPr>
          <p:cNvPr id="5" name="Content Placeholder 4"/>
          <p:cNvSpPr>
            <a:spLocks noGrp="1"/>
          </p:cNvSpPr>
          <p:nvPr>
            <p:ph idx="1"/>
          </p:nvPr>
        </p:nvSpPr>
        <p:spPr>
          <a:xfrm>
            <a:off x="457200" y="1600200"/>
            <a:ext cx="8229600" cy="4953000"/>
          </a:xfrm>
        </p:spPr>
        <p:txBody>
          <a:bodyPr>
            <a:normAutofit lnSpcReduction="10000"/>
          </a:bodyPr>
          <a:lstStyle/>
          <a:p>
            <a:r>
              <a:rPr lang="en-US" dirty="0"/>
              <a:t>Caused by bacteria, </a:t>
            </a:r>
            <a:r>
              <a:rPr lang="en-US" i="1" dirty="0"/>
              <a:t>Neisseria meningitides.</a:t>
            </a:r>
          </a:p>
          <a:p>
            <a:r>
              <a:rPr lang="en-US" dirty="0"/>
              <a:t>Serious infection of the lining of the brain and spinal cord.</a:t>
            </a:r>
          </a:p>
          <a:p>
            <a:r>
              <a:rPr lang="en-US" dirty="0"/>
              <a:t>1 in 10 people carry the bacteria in their body, but are not ill.</a:t>
            </a:r>
          </a:p>
          <a:p>
            <a:r>
              <a:rPr lang="en-US" dirty="0"/>
              <a:t>High attack rates seen in people up to 30 years of age.</a:t>
            </a:r>
          </a:p>
          <a:p>
            <a:r>
              <a:rPr lang="en-US" dirty="0"/>
              <a:t>Fatal in 50% of cases if not treated.</a:t>
            </a:r>
          </a:p>
          <a:p>
            <a:r>
              <a:rPr lang="en-US" dirty="0"/>
              <a:t>Vaccines are available to prevent meningitis.</a:t>
            </a:r>
          </a:p>
          <a:p>
            <a:endParaRPr lang="en-US" dirty="0"/>
          </a:p>
          <a:p>
            <a:endParaRPr lang="en-US" dirty="0"/>
          </a:p>
        </p:txBody>
      </p:sp>
    </p:spTree>
    <p:extLst>
      <p:ext uri="{BB962C8B-B14F-4D97-AF65-F5344CB8AC3E}">
        <p14:creationId xmlns:p14="http://schemas.microsoft.com/office/powerpoint/2010/main" val="1835772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0510" y="1219200"/>
            <a:ext cx="5238750" cy="3571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p:cNvSpPr>
            <a:spLocks noGrp="1"/>
          </p:cNvSpPr>
          <p:nvPr>
            <p:ph type="body" sz="half" idx="2"/>
          </p:nvPr>
        </p:nvSpPr>
        <p:spPr>
          <a:xfrm>
            <a:off x="533400" y="4876800"/>
            <a:ext cx="7239000" cy="1371600"/>
          </a:xfrm>
        </p:spPr>
        <p:txBody>
          <a:bodyPr>
            <a:normAutofit/>
          </a:bodyPr>
          <a:lstStyle/>
          <a:p>
            <a:pPr marL="285750" indent="-285750">
              <a:buFont typeface="Arial" panose="020B0604020202020204" pitchFamily="34" charset="0"/>
              <a:buChar char="•"/>
            </a:pPr>
            <a:r>
              <a:rPr lang="en-US" sz="2400" i="1" dirty="0"/>
              <a:t>N. meningitidis</a:t>
            </a:r>
            <a:r>
              <a:rPr lang="en-US" sz="2400" dirty="0"/>
              <a:t> is found worldwide, but the highest incidence is in the “meningitis belt.”</a:t>
            </a:r>
          </a:p>
          <a:p>
            <a:pPr marL="285750" indent="-285750">
              <a:buFont typeface="Arial" panose="020B0604020202020204" pitchFamily="34" charset="0"/>
              <a:buChar char="•"/>
            </a:pPr>
            <a:r>
              <a:rPr lang="en-US" sz="2400" dirty="0"/>
              <a:t>Epidemics </a:t>
            </a:r>
            <a:r>
              <a:rPr lang="en-US" sz="2400" dirty="0" smtClean="0"/>
              <a:t>are mainly during </a:t>
            </a:r>
            <a:r>
              <a:rPr lang="en-US" sz="2400" dirty="0"/>
              <a:t>the dry </a:t>
            </a:r>
            <a:r>
              <a:rPr lang="en-US" sz="2400" dirty="0" smtClean="0"/>
              <a:t>season. </a:t>
            </a:r>
            <a:r>
              <a:rPr lang="en-US" dirty="0"/>
              <a:t> </a:t>
            </a:r>
          </a:p>
        </p:txBody>
      </p:sp>
      <p:sp>
        <p:nvSpPr>
          <p:cNvPr id="6" name="Text Placeholder 3"/>
          <p:cNvSpPr txBox="1">
            <a:spLocks/>
          </p:cNvSpPr>
          <p:nvPr/>
        </p:nvSpPr>
        <p:spPr>
          <a:xfrm>
            <a:off x="990600" y="304800"/>
            <a:ext cx="7239000" cy="685800"/>
          </a:xfrm>
          <a:prstGeom prst="rect">
            <a:avLst/>
          </a:prstGeom>
          <a:solidFill>
            <a:schemeClr val="accent3">
              <a:lumMod val="50000"/>
            </a:schemeClr>
          </a:solidFill>
        </p:spPr>
        <p:txBody>
          <a:bodyPr vert="horz" lIns="91440" tIns="45720" rIns="91440" bIns="45720" rtlCol="0">
            <a:noAutofit/>
          </a:bodyPr>
          <a:lstStyle>
            <a:lvl1pPr marL="0" indent="0" algn="l" defTabSz="914400" rtl="0" eaLnBrk="1" latinLnBrk="0" hangingPunct="1">
              <a:spcBef>
                <a:spcPct val="20000"/>
              </a:spcBef>
              <a:buFont typeface="Arial" panose="020B0604020202020204" pitchFamily="34" charset="0"/>
              <a:buNone/>
              <a:defRPr sz="1400" kern="1200">
                <a:solidFill>
                  <a:schemeClr val="tx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200" kern="1200">
                <a:solidFill>
                  <a:schemeClr val="tx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000" kern="1200">
                <a:solidFill>
                  <a:schemeClr val="tx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900" kern="1200">
                <a:solidFill>
                  <a:schemeClr val="tx1"/>
                </a:solidFill>
                <a:latin typeface="+mn-lt"/>
                <a:ea typeface="+mn-ea"/>
                <a:cs typeface="+mn-cs"/>
              </a:defRPr>
            </a:lvl9pPr>
          </a:lstStyle>
          <a:p>
            <a:pPr algn="ctr"/>
            <a:r>
              <a:rPr lang="en-US" sz="4000" b="1" dirty="0">
                <a:solidFill>
                  <a:schemeClr val="bg1"/>
                </a:solidFill>
              </a:rPr>
              <a:t>Meningitis Belt</a:t>
            </a:r>
            <a:endParaRPr lang="en-US" sz="4400" b="1" dirty="0">
              <a:solidFill>
                <a:schemeClr val="bg1"/>
              </a:solidFill>
            </a:endParaRPr>
          </a:p>
        </p:txBody>
      </p:sp>
    </p:spTree>
    <p:extLst>
      <p:ext uri="{BB962C8B-B14F-4D97-AF65-F5344CB8AC3E}">
        <p14:creationId xmlns:p14="http://schemas.microsoft.com/office/powerpoint/2010/main" val="2962174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You Get Meningitis?</a:t>
            </a:r>
          </a:p>
        </p:txBody>
      </p:sp>
      <p:sp>
        <p:nvSpPr>
          <p:cNvPr id="3" name="Content Placeholder 2"/>
          <p:cNvSpPr>
            <a:spLocks noGrp="1"/>
          </p:cNvSpPr>
          <p:nvPr>
            <p:ph idx="1"/>
          </p:nvPr>
        </p:nvSpPr>
        <p:spPr>
          <a:xfrm>
            <a:off x="457200" y="1600200"/>
            <a:ext cx="8229600" cy="5105400"/>
          </a:xfrm>
        </p:spPr>
        <p:txBody>
          <a:bodyPr/>
          <a:lstStyle/>
          <a:p>
            <a:pPr marL="0" lvl="0" indent="0">
              <a:buClr>
                <a:srgbClr val="7AA9AE"/>
              </a:buClr>
              <a:buNone/>
              <a:defRPr/>
            </a:pPr>
            <a:r>
              <a:rPr lang="en-US" dirty="0">
                <a:solidFill>
                  <a:prstClr val="black"/>
                </a:solidFill>
              </a:rPr>
              <a:t>Meningitis is spread through close contact with another person:</a:t>
            </a:r>
          </a:p>
          <a:p>
            <a:pPr marL="857250" lvl="1" indent="-457200">
              <a:buClr>
                <a:srgbClr val="7AA9AE"/>
              </a:buClr>
              <a:buFont typeface="Arial" panose="020B0604020202020204" pitchFamily="34" charset="0"/>
              <a:buChar char="•"/>
              <a:defRPr/>
            </a:pPr>
            <a:r>
              <a:rPr lang="en-US" dirty="0">
                <a:solidFill>
                  <a:prstClr val="black"/>
                </a:solidFill>
              </a:rPr>
              <a:t>Kissing</a:t>
            </a:r>
          </a:p>
          <a:p>
            <a:pPr marL="857250" lvl="1" indent="-457200">
              <a:buClr>
                <a:srgbClr val="7AA9AE"/>
              </a:buClr>
              <a:buFont typeface="Arial" panose="020B0604020202020204" pitchFamily="34" charset="0"/>
              <a:buChar char="•"/>
              <a:defRPr/>
            </a:pPr>
            <a:r>
              <a:rPr lang="en-US" dirty="0">
                <a:solidFill>
                  <a:prstClr val="black"/>
                </a:solidFill>
              </a:rPr>
              <a:t>Sneezing or coughing</a:t>
            </a:r>
          </a:p>
          <a:p>
            <a:pPr marL="857250" lvl="1" indent="-457200">
              <a:buClr>
                <a:srgbClr val="7AA9AE"/>
              </a:buClr>
              <a:buFont typeface="Arial" panose="020B0604020202020204" pitchFamily="34" charset="0"/>
              <a:buChar char="•"/>
              <a:defRPr/>
            </a:pPr>
            <a:r>
              <a:rPr lang="en-US" dirty="0">
                <a:solidFill>
                  <a:prstClr val="black"/>
                </a:solidFill>
              </a:rPr>
              <a:t>Sharing eating utensils</a:t>
            </a:r>
          </a:p>
          <a:p>
            <a:pPr marL="857250" lvl="1" indent="-457200">
              <a:buClr>
                <a:srgbClr val="7AA9AE"/>
              </a:buClr>
              <a:buFont typeface="Arial" panose="020B0604020202020204" pitchFamily="34" charset="0"/>
              <a:buChar char="•"/>
              <a:defRPr/>
            </a:pPr>
            <a:r>
              <a:rPr lang="en-US" dirty="0">
                <a:solidFill>
                  <a:prstClr val="black"/>
                </a:solidFill>
              </a:rPr>
              <a:t>Living in a crowded place</a:t>
            </a:r>
          </a:p>
          <a:p>
            <a:pPr marL="400050" lvl="1" indent="0">
              <a:buClr>
                <a:srgbClr val="7AA9AE"/>
              </a:buClr>
              <a:buNone/>
              <a:defRPr/>
            </a:pPr>
            <a:endParaRPr lang="en-US" dirty="0">
              <a:solidFill>
                <a:prstClr val="black"/>
              </a:solidFill>
            </a:endParaRPr>
          </a:p>
          <a:p>
            <a:endParaRPr lang="en-US" dirty="0"/>
          </a:p>
        </p:txBody>
      </p:sp>
    </p:spTree>
    <p:extLst>
      <p:ext uri="{BB962C8B-B14F-4D97-AF65-F5344CB8AC3E}">
        <p14:creationId xmlns:p14="http://schemas.microsoft.com/office/powerpoint/2010/main" val="1009902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Signs and Symptoms</a:t>
            </a:r>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marL="274320" lvl="0" indent="-274320">
              <a:buClr>
                <a:srgbClr val="7AA9AE"/>
              </a:buClr>
              <a:defRPr/>
            </a:pPr>
            <a:r>
              <a:rPr lang="en-US" dirty="0">
                <a:solidFill>
                  <a:prstClr val="black"/>
                </a:solidFill>
              </a:rPr>
              <a:t>Time from exposure to symptoms: </a:t>
            </a:r>
            <a:r>
              <a:rPr lang="en-US" dirty="0" smtClean="0">
                <a:solidFill>
                  <a:prstClr val="black"/>
                </a:solidFill>
              </a:rPr>
              <a:t>2 – 10 </a:t>
            </a:r>
            <a:r>
              <a:rPr lang="en-US" dirty="0">
                <a:solidFill>
                  <a:prstClr val="black"/>
                </a:solidFill>
              </a:rPr>
              <a:t>days (average 4 days).</a:t>
            </a:r>
          </a:p>
          <a:p>
            <a:pPr marL="274320" lvl="0" indent="-274320">
              <a:buClr>
                <a:srgbClr val="7AA9AE"/>
              </a:buClr>
              <a:defRPr/>
            </a:pPr>
            <a:r>
              <a:rPr lang="en-US" dirty="0">
                <a:solidFill>
                  <a:prstClr val="black"/>
                </a:solidFill>
              </a:rPr>
              <a:t>Sudden onset of </a:t>
            </a:r>
            <a:r>
              <a:rPr lang="en-US" dirty="0"/>
              <a:t>stiff neck, high fever, sensitivity to light, confusion, headaches, vomiting.</a:t>
            </a:r>
          </a:p>
          <a:p>
            <a:pPr marL="274320" lvl="0" indent="-274320">
              <a:buClr>
                <a:srgbClr val="7AA9AE"/>
              </a:buClr>
              <a:defRPr/>
            </a:pPr>
            <a:r>
              <a:rPr lang="en-US" dirty="0"/>
              <a:t>Even with early diagnosis and treatment, 5%-10% of patients die, typically within </a:t>
            </a:r>
            <a:r>
              <a:rPr lang="en-US" dirty="0" smtClean="0"/>
              <a:t>24 – 48 hours </a:t>
            </a:r>
            <a:r>
              <a:rPr lang="en-US" dirty="0"/>
              <a:t>after symptoms start. </a:t>
            </a:r>
          </a:p>
          <a:p>
            <a:pPr marL="274320" lvl="0" indent="-274320">
              <a:buClr>
                <a:srgbClr val="7AA9AE"/>
              </a:buClr>
              <a:defRPr/>
            </a:pPr>
            <a:r>
              <a:rPr lang="en-US" dirty="0"/>
              <a:t>Bacterial meningitis may result in brain damage or hearing loss in 10%-20% of survivors.</a:t>
            </a:r>
          </a:p>
          <a:p>
            <a:pPr marL="274320" lvl="0" indent="-274320">
              <a:buClr>
                <a:srgbClr val="7AA9AE"/>
              </a:buClr>
              <a:defRPr/>
            </a:pPr>
            <a:r>
              <a:rPr lang="en-US" dirty="0"/>
              <a:t>A less common form of disease is septicemia, which causes a </a:t>
            </a:r>
            <a:r>
              <a:rPr lang="en-US" dirty="0" err="1" smtClean="0"/>
              <a:t>haemorrhagic</a:t>
            </a:r>
            <a:r>
              <a:rPr lang="en-US" dirty="0" smtClean="0"/>
              <a:t> </a:t>
            </a:r>
            <a:r>
              <a:rPr lang="en-US" dirty="0"/>
              <a:t>rash and often death.</a:t>
            </a:r>
          </a:p>
        </p:txBody>
      </p:sp>
    </p:spTree>
    <p:extLst>
      <p:ext uri="{BB962C8B-B14F-4D97-AF65-F5344CB8AC3E}">
        <p14:creationId xmlns:p14="http://schemas.microsoft.com/office/powerpoint/2010/main" val="1765237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a:t>
            </a:r>
            <a:r>
              <a:rPr lang="en-US" dirty="0"/>
              <a:t>and </a:t>
            </a:r>
            <a:r>
              <a:rPr lang="en-US" dirty="0" smtClean="0"/>
              <a:t>Prevention of </a:t>
            </a:r>
            <a:r>
              <a:rPr lang="en-US" dirty="0"/>
              <a:t>Spread</a:t>
            </a:r>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a:t>Meningitis is a medical emergency! Refer immediately to a health centre.</a:t>
            </a:r>
          </a:p>
          <a:p>
            <a:r>
              <a:rPr lang="en-US" dirty="0" smtClean="0"/>
              <a:t>The treatment of choice is </a:t>
            </a:r>
            <a:r>
              <a:rPr lang="en-US" dirty="0"/>
              <a:t>ceftriaxone (first choice), penicillin, ampicillin, </a:t>
            </a:r>
            <a:r>
              <a:rPr lang="en-US" dirty="0" smtClean="0"/>
              <a:t>or chloramphenicol</a:t>
            </a:r>
            <a:r>
              <a:rPr lang="en-US" dirty="0"/>
              <a:t>.</a:t>
            </a:r>
          </a:p>
          <a:p>
            <a:r>
              <a:rPr lang="en-US" dirty="0"/>
              <a:t>Client isolation is not needed.</a:t>
            </a:r>
          </a:p>
          <a:p>
            <a:r>
              <a:rPr lang="en-US" dirty="0"/>
              <a:t>In an outbreak, people at high risk in the community should receive vaccinations.</a:t>
            </a:r>
          </a:p>
          <a:p>
            <a:r>
              <a:rPr lang="en-US" dirty="0"/>
              <a:t>Close contacts of client (family members) should receive antibiotics to prevent illness.</a:t>
            </a:r>
          </a:p>
        </p:txBody>
      </p:sp>
    </p:spTree>
    <p:extLst>
      <p:ext uri="{BB962C8B-B14F-4D97-AF65-F5344CB8AC3E}">
        <p14:creationId xmlns:p14="http://schemas.microsoft.com/office/powerpoint/2010/main" val="3109535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362201"/>
            <a:ext cx="7772400" cy="1219199"/>
          </a:xfrm>
        </p:spPr>
        <p:txBody>
          <a:bodyPr>
            <a:normAutofit/>
          </a:bodyPr>
          <a:lstStyle/>
          <a:p>
            <a:pPr algn="ctr"/>
            <a:r>
              <a:rPr lang="en-US" sz="4800" b="1" dirty="0" smtClean="0">
                <a:solidFill>
                  <a:schemeClr val="bg1"/>
                </a:solidFill>
              </a:rPr>
              <a:t>Measles</a:t>
            </a:r>
            <a:endParaRPr lang="en-US" sz="4800" b="1" dirty="0">
              <a:solidFill>
                <a:schemeClr val="bg1"/>
              </a:solidFill>
            </a:endParaRPr>
          </a:p>
        </p:txBody>
      </p:sp>
    </p:spTree>
    <p:extLst>
      <p:ext uri="{BB962C8B-B14F-4D97-AF65-F5344CB8AC3E}">
        <p14:creationId xmlns:p14="http://schemas.microsoft.com/office/powerpoint/2010/main" val="3274392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rPr>
              <a:t>Objectives</a:t>
            </a:r>
          </a:p>
        </p:txBody>
      </p:sp>
      <p:sp>
        <p:nvSpPr>
          <p:cNvPr id="3" name="Content Placeholder 2"/>
          <p:cNvSpPr>
            <a:spLocks noGrp="1"/>
          </p:cNvSpPr>
          <p:nvPr>
            <p:ph idx="1"/>
          </p:nvPr>
        </p:nvSpPr>
        <p:spPr/>
        <p:txBody>
          <a:bodyPr>
            <a:normAutofit/>
          </a:bodyPr>
          <a:lstStyle/>
          <a:p>
            <a:pPr marL="0" lvl="0" indent="0">
              <a:buClr>
                <a:srgbClr val="7AA9AE"/>
              </a:buClr>
              <a:buNone/>
              <a:defRPr/>
            </a:pPr>
            <a:r>
              <a:rPr lang="en-US" dirty="0">
                <a:solidFill>
                  <a:prstClr val="black"/>
                </a:solidFill>
              </a:rPr>
              <a:t>As a result of actively participating in this session, the individual will be able to:</a:t>
            </a:r>
          </a:p>
          <a:p>
            <a:pPr marL="0" lvl="0" indent="0">
              <a:buClr>
                <a:srgbClr val="7AA9AE"/>
              </a:buClr>
              <a:buNone/>
              <a:defRPr/>
            </a:pPr>
            <a:r>
              <a:rPr lang="en-US" sz="2800" dirty="0">
                <a:solidFill>
                  <a:prstClr val="black"/>
                </a:solidFill>
              </a:rPr>
              <a:t>1. </a:t>
            </a:r>
            <a:r>
              <a:rPr lang="en-US" sz="2800" dirty="0" smtClean="0">
                <a:solidFill>
                  <a:prstClr val="black"/>
                </a:solidFill>
              </a:rPr>
              <a:t>Name </a:t>
            </a:r>
            <a:r>
              <a:rPr lang="en-US" sz="2800" dirty="0">
                <a:solidFill>
                  <a:prstClr val="black"/>
                </a:solidFill>
              </a:rPr>
              <a:t>the common notifiable diseases. </a:t>
            </a:r>
          </a:p>
          <a:p>
            <a:pPr marL="0" lvl="0" indent="0">
              <a:buClr>
                <a:srgbClr val="7AA9AE"/>
              </a:buClr>
              <a:buNone/>
              <a:defRPr/>
            </a:pPr>
            <a:r>
              <a:rPr lang="en-US" sz="2800" dirty="0">
                <a:solidFill>
                  <a:prstClr val="black"/>
                </a:solidFill>
              </a:rPr>
              <a:t>2. State their mode of </a:t>
            </a:r>
            <a:r>
              <a:rPr lang="en-US" sz="2800" dirty="0" smtClean="0">
                <a:solidFill>
                  <a:prstClr val="black"/>
                </a:solidFill>
              </a:rPr>
              <a:t>transmission.</a:t>
            </a:r>
            <a:endParaRPr lang="en-US" sz="2800" dirty="0">
              <a:solidFill>
                <a:prstClr val="black"/>
              </a:solidFill>
            </a:endParaRPr>
          </a:p>
          <a:p>
            <a:pPr marL="0" lvl="0" indent="0">
              <a:buClr>
                <a:srgbClr val="7AA9AE"/>
              </a:buClr>
              <a:buNone/>
              <a:defRPr/>
            </a:pPr>
            <a:r>
              <a:rPr lang="en-US" sz="2800" dirty="0">
                <a:solidFill>
                  <a:prstClr val="black"/>
                </a:solidFill>
              </a:rPr>
              <a:t>3. State the signs and symptoms. </a:t>
            </a:r>
          </a:p>
          <a:p>
            <a:pPr marL="0" lvl="0" indent="0">
              <a:buClr>
                <a:srgbClr val="7AA9AE"/>
              </a:buClr>
              <a:buNone/>
              <a:defRPr/>
            </a:pPr>
            <a:r>
              <a:rPr lang="en-US" sz="2800" dirty="0">
                <a:solidFill>
                  <a:prstClr val="black"/>
                </a:solidFill>
              </a:rPr>
              <a:t>4. Know how to manage suspected cases.</a:t>
            </a:r>
          </a:p>
          <a:p>
            <a:pPr marL="0" lvl="0" indent="0">
              <a:buClr>
                <a:srgbClr val="7AA9AE"/>
              </a:buClr>
              <a:buNone/>
              <a:defRPr/>
            </a:pPr>
            <a:r>
              <a:rPr lang="en-US" sz="2800" dirty="0">
                <a:solidFill>
                  <a:prstClr val="black"/>
                </a:solidFill>
              </a:rPr>
              <a:t>5. Outline basic preventive measures.</a:t>
            </a:r>
          </a:p>
          <a:p>
            <a:pPr marL="0" lvl="0" indent="0">
              <a:buClr>
                <a:srgbClr val="7AA9AE"/>
              </a:buClr>
              <a:buNone/>
              <a:defRPr/>
            </a:pPr>
            <a:r>
              <a:rPr lang="en-US" sz="2800" dirty="0">
                <a:solidFill>
                  <a:prstClr val="black"/>
                </a:solidFill>
              </a:rPr>
              <a:t>6. Know who to contact in case of an outbreak.</a:t>
            </a:r>
          </a:p>
          <a:p>
            <a:endParaRPr lang="en-US" dirty="0"/>
          </a:p>
        </p:txBody>
      </p:sp>
    </p:spTree>
    <p:extLst>
      <p:ext uri="{BB962C8B-B14F-4D97-AF65-F5344CB8AC3E}">
        <p14:creationId xmlns:p14="http://schemas.microsoft.com/office/powerpoint/2010/main" val="4248053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 and Overview</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a:t>Measles is a highly infectious viral disease caused by a </a:t>
            </a:r>
            <a:r>
              <a:rPr lang="en-US" dirty="0" err="1"/>
              <a:t>Morbillivirus</a:t>
            </a:r>
            <a:r>
              <a:rPr lang="en-US" dirty="0"/>
              <a:t>. </a:t>
            </a:r>
            <a:endParaRPr lang="en-US" dirty="0" smtClean="0"/>
          </a:p>
          <a:p>
            <a:r>
              <a:rPr lang="en-US" dirty="0" smtClean="0"/>
              <a:t>It </a:t>
            </a:r>
            <a:r>
              <a:rPr lang="en-US" dirty="0"/>
              <a:t>only affects humans and rapidly spreads among individuals who have not been vaccinated. </a:t>
            </a:r>
            <a:endParaRPr lang="en-US" dirty="0" smtClean="0"/>
          </a:p>
          <a:p>
            <a:r>
              <a:rPr lang="en-US" dirty="0" smtClean="0"/>
              <a:t>It </a:t>
            </a:r>
            <a:r>
              <a:rPr lang="en-US" dirty="0"/>
              <a:t>is transmitted via droplets from the nose, mouth or throat of infected persons</a:t>
            </a:r>
          </a:p>
        </p:txBody>
      </p:sp>
    </p:spTree>
    <p:extLst>
      <p:ext uri="{BB962C8B-B14F-4D97-AF65-F5344CB8AC3E}">
        <p14:creationId xmlns:p14="http://schemas.microsoft.com/office/powerpoint/2010/main" val="1711670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General Information about Measles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a:t>Measles is a leading cause of vaccine-preventable deaths among children.</a:t>
            </a:r>
          </a:p>
          <a:p>
            <a:r>
              <a:rPr lang="en-US" dirty="0" smtClean="0"/>
              <a:t>In </a:t>
            </a:r>
            <a:r>
              <a:rPr lang="en-US" dirty="0"/>
              <a:t>2013, there were 145 700 measles deaths globally – about 400 deaths every day or 16 deaths every hour. </a:t>
            </a:r>
            <a:endParaRPr lang="en-US" dirty="0" smtClean="0"/>
          </a:p>
          <a:p>
            <a:r>
              <a:rPr lang="en-US" dirty="0" smtClean="0"/>
              <a:t>In </a:t>
            </a:r>
            <a:r>
              <a:rPr lang="en-US" dirty="0"/>
              <a:t>refugee settings, the death rate from measles may be as high as 30</a:t>
            </a:r>
            <a:r>
              <a:rPr lang="en-US" dirty="0" smtClean="0"/>
              <a:t>%.</a:t>
            </a:r>
          </a:p>
          <a:p>
            <a:pPr marL="0" indent="0">
              <a:buNone/>
            </a:pPr>
            <a:endParaRPr lang="en-US" dirty="0"/>
          </a:p>
          <a:p>
            <a:pPr marL="0" indent="0" algn="r">
              <a:buNone/>
            </a:pPr>
            <a:r>
              <a:rPr lang="en-US" sz="1800" i="1" dirty="0" smtClean="0"/>
              <a:t>Source: WHO Measles factsheet, updated November 2016.</a:t>
            </a:r>
            <a:endParaRPr lang="en-US" sz="1800" i="1" dirty="0"/>
          </a:p>
        </p:txBody>
      </p:sp>
    </p:spTree>
    <p:extLst>
      <p:ext uri="{BB962C8B-B14F-4D97-AF65-F5344CB8AC3E}">
        <p14:creationId xmlns:p14="http://schemas.microsoft.com/office/powerpoint/2010/main" val="2796707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Measles is Spread</a:t>
            </a:r>
            <a:endParaRPr lang="en-US" dirty="0"/>
          </a:p>
        </p:txBody>
      </p:sp>
      <p:sp>
        <p:nvSpPr>
          <p:cNvPr id="3" name="Content Placeholder 2"/>
          <p:cNvSpPr>
            <a:spLocks noGrp="1"/>
          </p:cNvSpPr>
          <p:nvPr>
            <p:ph idx="1"/>
          </p:nvPr>
        </p:nvSpPr>
        <p:spPr>
          <a:xfrm>
            <a:off x="457200" y="1417638"/>
            <a:ext cx="8229600" cy="5287962"/>
          </a:xfrm>
        </p:spPr>
        <p:txBody>
          <a:bodyPr>
            <a:normAutofit fontScale="85000" lnSpcReduction="20000"/>
          </a:bodyPr>
          <a:lstStyle/>
          <a:p>
            <a:endParaRPr lang="en-US" dirty="0" smtClean="0"/>
          </a:p>
          <a:p>
            <a:r>
              <a:rPr lang="en-US" dirty="0" smtClean="0"/>
              <a:t>Measles </a:t>
            </a:r>
            <a:r>
              <a:rPr lang="en-US" dirty="0"/>
              <a:t>is a viral infection of the respiratory </a:t>
            </a:r>
            <a:r>
              <a:rPr lang="en-US" dirty="0" smtClean="0"/>
              <a:t>system</a:t>
            </a:r>
          </a:p>
          <a:p>
            <a:r>
              <a:rPr lang="en-US" dirty="0" smtClean="0"/>
              <a:t>Measles </a:t>
            </a:r>
            <a:r>
              <a:rPr lang="en-US" dirty="0"/>
              <a:t>is a very contagious disease that can spread through contact with infected mucus and saliva. </a:t>
            </a:r>
            <a:endParaRPr lang="en-US" dirty="0" smtClean="0"/>
          </a:p>
          <a:p>
            <a:r>
              <a:rPr lang="en-US" dirty="0" smtClean="0"/>
              <a:t>An </a:t>
            </a:r>
            <a:r>
              <a:rPr lang="en-US" dirty="0"/>
              <a:t>infected person can release the infection into the air when they cough or sneeze</a:t>
            </a:r>
            <a:r>
              <a:rPr lang="en-US" dirty="0" smtClean="0"/>
              <a:t>.</a:t>
            </a:r>
            <a:endParaRPr lang="en-US" dirty="0"/>
          </a:p>
          <a:p>
            <a:r>
              <a:rPr lang="en-US" dirty="0"/>
              <a:t>The measles virus can live on surfaces for several hours. </a:t>
            </a:r>
            <a:endParaRPr lang="en-US" dirty="0" smtClean="0"/>
          </a:p>
          <a:p>
            <a:r>
              <a:rPr lang="en-US" dirty="0" smtClean="0"/>
              <a:t>As </a:t>
            </a:r>
            <a:r>
              <a:rPr lang="en-US" dirty="0"/>
              <a:t>the infected particles enter the air and settle on surfaces, anyone within close proximity can become infected</a:t>
            </a:r>
            <a:r>
              <a:rPr lang="en-US" dirty="0" smtClean="0"/>
              <a:t>.</a:t>
            </a:r>
            <a:endParaRPr lang="en-US" dirty="0"/>
          </a:p>
          <a:p>
            <a:r>
              <a:rPr lang="en-US" dirty="0"/>
              <a:t>Drinking from an infected person’s glass, or sharing eating utensils with an infected person, increases your risk of infection. </a:t>
            </a:r>
          </a:p>
        </p:txBody>
      </p:sp>
    </p:spTree>
    <p:extLst>
      <p:ext uri="{BB962C8B-B14F-4D97-AF65-F5344CB8AC3E}">
        <p14:creationId xmlns:p14="http://schemas.microsoft.com/office/powerpoint/2010/main" val="146286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Signs and Symptoms</a:t>
            </a:r>
            <a:endParaRPr lang="en-US" dirty="0"/>
          </a:p>
        </p:txBody>
      </p:sp>
      <p:sp>
        <p:nvSpPr>
          <p:cNvPr id="3" name="Content Placeholder 2"/>
          <p:cNvSpPr>
            <a:spLocks noGrp="1"/>
          </p:cNvSpPr>
          <p:nvPr>
            <p:ph idx="1"/>
          </p:nvPr>
        </p:nvSpPr>
        <p:spPr>
          <a:xfrm>
            <a:off x="457200" y="1600200"/>
            <a:ext cx="8229600" cy="5440362"/>
          </a:xfrm>
        </p:spPr>
        <p:txBody>
          <a:bodyPr>
            <a:normAutofit fontScale="62500" lnSpcReduction="20000"/>
          </a:bodyPr>
          <a:lstStyle/>
          <a:p>
            <a:r>
              <a:rPr lang="en-US" sz="3800" dirty="0" smtClean="0"/>
              <a:t>Symptoms </a:t>
            </a:r>
            <a:r>
              <a:rPr lang="en-US" sz="3800" dirty="0"/>
              <a:t>of measles generally appear within 14 days of exposure to the </a:t>
            </a:r>
            <a:r>
              <a:rPr lang="en-US" sz="3800" dirty="0" smtClean="0"/>
              <a:t>virus</a:t>
            </a:r>
            <a:r>
              <a:rPr lang="en-US" sz="3800" dirty="0"/>
              <a:t> </a:t>
            </a:r>
            <a:r>
              <a:rPr lang="en-US" sz="3800" dirty="0" smtClean="0"/>
              <a:t>and include</a:t>
            </a:r>
            <a:r>
              <a:rPr lang="en-US" sz="3800" dirty="0"/>
              <a:t>:</a:t>
            </a:r>
          </a:p>
          <a:p>
            <a:pPr lvl="2"/>
            <a:r>
              <a:rPr lang="en-US" sz="3200" dirty="0" smtClean="0"/>
              <a:t>cough</a:t>
            </a:r>
            <a:endParaRPr lang="en-US" sz="3200" dirty="0"/>
          </a:p>
          <a:p>
            <a:pPr lvl="2"/>
            <a:r>
              <a:rPr lang="en-US" sz="3200" dirty="0" smtClean="0"/>
              <a:t>fever</a:t>
            </a:r>
            <a:endParaRPr lang="en-US" sz="3200" dirty="0"/>
          </a:p>
          <a:p>
            <a:pPr lvl="2"/>
            <a:r>
              <a:rPr lang="en-US" sz="3200" dirty="0" smtClean="0"/>
              <a:t>red </a:t>
            </a:r>
            <a:r>
              <a:rPr lang="en-US" sz="3200" dirty="0"/>
              <a:t>eyes</a:t>
            </a:r>
          </a:p>
          <a:p>
            <a:pPr lvl="2"/>
            <a:r>
              <a:rPr lang="en-US" sz="3200" dirty="0" smtClean="0"/>
              <a:t>light </a:t>
            </a:r>
            <a:r>
              <a:rPr lang="en-US" sz="3200" dirty="0"/>
              <a:t>sensitivity</a:t>
            </a:r>
          </a:p>
          <a:p>
            <a:pPr lvl="2"/>
            <a:r>
              <a:rPr lang="en-US" sz="3200" dirty="0" smtClean="0"/>
              <a:t>muscle </a:t>
            </a:r>
            <a:r>
              <a:rPr lang="en-US" sz="3200" dirty="0"/>
              <a:t>aches</a:t>
            </a:r>
          </a:p>
          <a:p>
            <a:pPr lvl="2"/>
            <a:r>
              <a:rPr lang="en-US" sz="3200" dirty="0" smtClean="0"/>
              <a:t>runny </a:t>
            </a:r>
            <a:r>
              <a:rPr lang="en-US" sz="3200" dirty="0"/>
              <a:t>nose</a:t>
            </a:r>
          </a:p>
          <a:p>
            <a:pPr lvl="2"/>
            <a:r>
              <a:rPr lang="en-US" sz="3200" dirty="0" smtClean="0"/>
              <a:t>sore </a:t>
            </a:r>
            <a:r>
              <a:rPr lang="en-US" sz="3200" dirty="0"/>
              <a:t>throat</a:t>
            </a:r>
          </a:p>
          <a:p>
            <a:pPr lvl="2"/>
            <a:r>
              <a:rPr lang="en-US" sz="3200" dirty="0" smtClean="0"/>
              <a:t>white </a:t>
            </a:r>
            <a:r>
              <a:rPr lang="en-US" sz="3200" dirty="0"/>
              <a:t>spots inside the mouth </a:t>
            </a:r>
          </a:p>
          <a:p>
            <a:r>
              <a:rPr lang="en-US" sz="3800" dirty="0" smtClean="0"/>
              <a:t>A </a:t>
            </a:r>
            <a:r>
              <a:rPr lang="en-US" sz="3800" dirty="0"/>
              <a:t>widespread skin rash is a classic sign of measles. </a:t>
            </a:r>
            <a:endParaRPr lang="en-US" sz="3800" dirty="0" smtClean="0"/>
          </a:p>
          <a:p>
            <a:r>
              <a:rPr lang="en-US" sz="3800" dirty="0" smtClean="0"/>
              <a:t>This </a:t>
            </a:r>
            <a:r>
              <a:rPr lang="en-US" sz="3800" dirty="0"/>
              <a:t>rash can last up to seven days and generally appears within the first three to five days of exposure to the virus.</a:t>
            </a:r>
          </a:p>
          <a:p>
            <a:r>
              <a:rPr lang="en-US" sz="3800" dirty="0" smtClean="0"/>
              <a:t>A </a:t>
            </a:r>
            <a:r>
              <a:rPr lang="en-US" sz="3800" dirty="0"/>
              <a:t>measles rash, which appears as red, itchy bumps, commonly develops on the head and slowly spreads to other parts of the body. </a:t>
            </a:r>
          </a:p>
        </p:txBody>
      </p:sp>
    </p:spTree>
    <p:extLst>
      <p:ext uri="{BB962C8B-B14F-4D97-AF65-F5344CB8AC3E}">
        <p14:creationId xmlns:p14="http://schemas.microsoft.com/office/powerpoint/2010/main" val="1192854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Management / Treatment of Measles</a:t>
            </a:r>
            <a:endParaRPr lang="en-US" dirty="0"/>
          </a:p>
        </p:txBody>
      </p:sp>
      <p:sp>
        <p:nvSpPr>
          <p:cNvPr id="3" name="Content Placeholder 2"/>
          <p:cNvSpPr>
            <a:spLocks noGrp="1"/>
          </p:cNvSpPr>
          <p:nvPr>
            <p:ph idx="1"/>
          </p:nvPr>
        </p:nvSpPr>
        <p:spPr>
          <a:xfrm>
            <a:off x="457200" y="1524000"/>
            <a:ext cx="8229600" cy="5105400"/>
          </a:xfrm>
        </p:spPr>
        <p:txBody>
          <a:bodyPr>
            <a:normAutofit lnSpcReduction="10000"/>
          </a:bodyPr>
          <a:lstStyle/>
          <a:p>
            <a:r>
              <a:rPr lang="en-US" dirty="0"/>
              <a:t>There is no prescription medication to treat measles. </a:t>
            </a:r>
            <a:endParaRPr lang="en-US" dirty="0" smtClean="0"/>
          </a:p>
          <a:p>
            <a:r>
              <a:rPr lang="en-US" dirty="0" smtClean="0"/>
              <a:t>The </a:t>
            </a:r>
            <a:r>
              <a:rPr lang="en-US" dirty="0"/>
              <a:t>virus and symptoms typically disappear within two to three weeks</a:t>
            </a:r>
            <a:r>
              <a:rPr lang="en-US" dirty="0" smtClean="0"/>
              <a:t>.</a:t>
            </a:r>
          </a:p>
          <a:p>
            <a:r>
              <a:rPr lang="en-US" dirty="0" smtClean="0"/>
              <a:t>Supportive therapy includes:</a:t>
            </a:r>
            <a:endParaRPr lang="en-US" dirty="0"/>
          </a:p>
          <a:p>
            <a:pPr lvl="1"/>
            <a:r>
              <a:rPr lang="en-US" dirty="0" smtClean="0"/>
              <a:t>Paracetamol </a:t>
            </a:r>
            <a:r>
              <a:rPr lang="en-US" dirty="0"/>
              <a:t>to relieve fever and muscle </a:t>
            </a:r>
            <a:r>
              <a:rPr lang="en-US" dirty="0" smtClean="0"/>
              <a:t>aches</a:t>
            </a:r>
          </a:p>
          <a:p>
            <a:pPr lvl="1"/>
            <a:r>
              <a:rPr lang="en-US" dirty="0" smtClean="0"/>
              <a:t>Rest </a:t>
            </a:r>
            <a:r>
              <a:rPr lang="en-US" dirty="0"/>
              <a:t>to help boost your immune </a:t>
            </a:r>
            <a:r>
              <a:rPr lang="en-US" dirty="0" smtClean="0"/>
              <a:t>system</a:t>
            </a:r>
          </a:p>
          <a:p>
            <a:pPr lvl="1"/>
            <a:r>
              <a:rPr lang="en-US" dirty="0" smtClean="0"/>
              <a:t>Plenty </a:t>
            </a:r>
            <a:r>
              <a:rPr lang="en-US" dirty="0"/>
              <a:t>of fluids (six to eight glasses of water a </a:t>
            </a:r>
            <a:r>
              <a:rPr lang="en-US" dirty="0" smtClean="0"/>
              <a:t>day)</a:t>
            </a:r>
          </a:p>
          <a:p>
            <a:pPr lvl="1"/>
            <a:r>
              <a:rPr lang="en-US" dirty="0" smtClean="0"/>
              <a:t>Humidifier </a:t>
            </a:r>
            <a:r>
              <a:rPr lang="en-US" dirty="0"/>
              <a:t>to ease a cough and sore </a:t>
            </a:r>
            <a:r>
              <a:rPr lang="en-US" dirty="0" smtClean="0"/>
              <a:t>throat</a:t>
            </a:r>
          </a:p>
          <a:p>
            <a:pPr lvl="1"/>
            <a:r>
              <a:rPr lang="en-US" dirty="0" smtClean="0"/>
              <a:t>Vitamin </a:t>
            </a:r>
            <a:r>
              <a:rPr lang="en-US" dirty="0"/>
              <a:t>A supplements </a:t>
            </a:r>
          </a:p>
        </p:txBody>
      </p:sp>
    </p:spTree>
    <p:extLst>
      <p:ext uri="{BB962C8B-B14F-4D97-AF65-F5344CB8AC3E}">
        <p14:creationId xmlns:p14="http://schemas.microsoft.com/office/powerpoint/2010/main" val="3192470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Preventing the Spread of Measles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a:t>Routine measles vaccination for </a:t>
            </a:r>
            <a:r>
              <a:rPr lang="en-US" dirty="0" smtClean="0"/>
              <a:t>children</a:t>
            </a:r>
          </a:p>
          <a:p>
            <a:r>
              <a:rPr lang="en-US" dirty="0" smtClean="0"/>
              <a:t>Mass </a:t>
            </a:r>
            <a:r>
              <a:rPr lang="en-US" dirty="0"/>
              <a:t>immunization campaigns in countries with high case and death </a:t>
            </a:r>
            <a:r>
              <a:rPr lang="en-US" dirty="0" smtClean="0"/>
              <a:t>rates</a:t>
            </a:r>
          </a:p>
          <a:p>
            <a:r>
              <a:rPr lang="en-US" dirty="0" smtClean="0"/>
              <a:t>For those infected, limited </a:t>
            </a:r>
            <a:r>
              <a:rPr lang="en-US" dirty="0"/>
              <a:t>interaction with others. </a:t>
            </a:r>
            <a:r>
              <a:rPr lang="en-US" dirty="0" smtClean="0"/>
              <a:t>(This </a:t>
            </a:r>
            <a:r>
              <a:rPr lang="en-US" dirty="0"/>
              <a:t>includes staying home from school or work and avoiding social activities</a:t>
            </a:r>
            <a:r>
              <a:rPr lang="en-US" dirty="0" smtClean="0"/>
              <a:t>.)</a:t>
            </a:r>
            <a:endParaRPr lang="en-US" dirty="0"/>
          </a:p>
        </p:txBody>
      </p:sp>
    </p:spTree>
    <p:extLst>
      <p:ext uri="{BB962C8B-B14F-4D97-AF65-F5344CB8AC3E}">
        <p14:creationId xmlns:p14="http://schemas.microsoft.com/office/powerpoint/2010/main" val="1087757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362201"/>
            <a:ext cx="7772400" cy="1219199"/>
          </a:xfrm>
        </p:spPr>
        <p:txBody>
          <a:bodyPr>
            <a:normAutofit/>
          </a:bodyPr>
          <a:lstStyle/>
          <a:p>
            <a:pPr algn="ctr"/>
            <a:r>
              <a:rPr lang="en-US" sz="4800" b="1" dirty="0">
                <a:solidFill>
                  <a:schemeClr val="bg1"/>
                </a:solidFill>
              </a:rPr>
              <a:t>Yellow Fever</a:t>
            </a:r>
          </a:p>
        </p:txBody>
      </p:sp>
    </p:spTree>
    <p:extLst>
      <p:ext uri="{BB962C8B-B14F-4D97-AF65-F5344CB8AC3E}">
        <p14:creationId xmlns:p14="http://schemas.microsoft.com/office/powerpoint/2010/main" val="5518101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a:t>
            </a:r>
          </a:p>
        </p:txBody>
      </p:sp>
      <p:sp>
        <p:nvSpPr>
          <p:cNvPr id="5" name="Content Placeholder 4"/>
          <p:cNvSpPr>
            <a:spLocks noGrp="1"/>
          </p:cNvSpPr>
          <p:nvPr>
            <p:ph idx="1"/>
          </p:nvPr>
        </p:nvSpPr>
        <p:spPr>
          <a:xfrm>
            <a:off x="457200" y="1600200"/>
            <a:ext cx="8229600" cy="4724400"/>
          </a:xfrm>
        </p:spPr>
        <p:txBody>
          <a:bodyPr>
            <a:normAutofit fontScale="92500" lnSpcReduction="10000"/>
          </a:bodyPr>
          <a:lstStyle/>
          <a:p>
            <a:pPr fontAlgn="base"/>
            <a:r>
              <a:rPr lang="en-US" dirty="0"/>
              <a:t>Yellow fever is spread through mosquito bites.</a:t>
            </a:r>
          </a:p>
          <a:p>
            <a:pPr fontAlgn="base"/>
            <a:r>
              <a:rPr lang="en-US" dirty="0"/>
              <a:t>Estimated 200,000 cases of yellow fever and 30,000 deaths worldwide each year, with 90% occurring in Africa.</a:t>
            </a:r>
          </a:p>
          <a:p>
            <a:pPr fontAlgn="base"/>
            <a:r>
              <a:rPr lang="en-US" dirty="0"/>
              <a:t>The true number of cases may be 10 to 250 times more than what is reported.</a:t>
            </a:r>
          </a:p>
          <a:p>
            <a:pPr fontAlgn="base"/>
            <a:r>
              <a:rPr lang="en-US" dirty="0"/>
              <a:t>Up to 50% of those who have severe illness without support will die from yellow fever.</a:t>
            </a:r>
          </a:p>
          <a:p>
            <a:pPr lvl="0" fontAlgn="base"/>
            <a:r>
              <a:rPr lang="en-US" dirty="0"/>
              <a:t>Most people infected with yellow fever virus have no illness or only mild illness.</a:t>
            </a:r>
          </a:p>
          <a:p>
            <a:pPr fontAlgn="base"/>
            <a:endParaRPr lang="en-US" dirty="0"/>
          </a:p>
          <a:p>
            <a:endParaRPr lang="en-US" dirty="0"/>
          </a:p>
          <a:p>
            <a:endParaRPr lang="en-US" dirty="0"/>
          </a:p>
        </p:txBody>
      </p:sp>
    </p:spTree>
    <p:extLst>
      <p:ext uri="{BB962C8B-B14F-4D97-AF65-F5344CB8AC3E}">
        <p14:creationId xmlns:p14="http://schemas.microsoft.com/office/powerpoint/2010/main" val="30571413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p: Africa showing areas at risk for Yellow Fever Transmision in Angola, Tanzania, Democratic Republic of the Congo, Republic of the Congo, Gabon, Equatorial Guinea, Burundi, Rwanda, Uganda, Kenya, Somalia, Ethiopia, Central African Republic, Cameroon, Nigeria, Benin, Ghana, Cote d'Ivoire, Liberia, Sierra Leone, Guinea, Buinea-Bissau, The Gambia, Senegai, Burkina Faso, Togo, and parts of Mauritania, Mali, Niger, Chad, and Suda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304" y="228600"/>
            <a:ext cx="9029700" cy="639127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28600" y="274638"/>
            <a:ext cx="8763000" cy="639762"/>
          </a:xfrm>
          <a:solidFill>
            <a:schemeClr val="accent3">
              <a:lumMod val="50000"/>
            </a:schemeClr>
          </a:solidFill>
        </p:spPr>
        <p:txBody>
          <a:bodyPr>
            <a:normAutofit fontScale="90000"/>
          </a:bodyPr>
          <a:lstStyle/>
          <a:p>
            <a:r>
              <a:rPr lang="en-US" b="1" dirty="0">
                <a:solidFill>
                  <a:schemeClr val="bg1"/>
                </a:solidFill>
              </a:rPr>
              <a:t>Countries at Risk</a:t>
            </a:r>
          </a:p>
        </p:txBody>
      </p:sp>
    </p:spTree>
    <p:extLst>
      <p:ext uri="{BB962C8B-B14F-4D97-AF65-F5344CB8AC3E}">
        <p14:creationId xmlns:p14="http://schemas.microsoft.com/office/powerpoint/2010/main" val="2516235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Signs and Symptoms</a:t>
            </a:r>
          </a:p>
        </p:txBody>
      </p:sp>
      <p:sp>
        <p:nvSpPr>
          <p:cNvPr id="3" name="Content Placeholder 2"/>
          <p:cNvSpPr>
            <a:spLocks noGrp="1"/>
          </p:cNvSpPr>
          <p:nvPr>
            <p:ph idx="1"/>
          </p:nvPr>
        </p:nvSpPr>
        <p:spPr>
          <a:xfrm>
            <a:off x="457200" y="1524000"/>
            <a:ext cx="8229600" cy="5181600"/>
          </a:xfrm>
        </p:spPr>
        <p:txBody>
          <a:bodyPr>
            <a:normAutofit fontScale="85000" lnSpcReduction="20000"/>
          </a:bodyPr>
          <a:lstStyle/>
          <a:p>
            <a:r>
              <a:rPr lang="en-US" dirty="0"/>
              <a:t>Time from infection until symptoms is about 3-6 days.</a:t>
            </a:r>
          </a:p>
          <a:p>
            <a:r>
              <a:rPr lang="en-US" dirty="0"/>
              <a:t>Initial symptoms: sudden fever, chills, severe headache, back pain, general body aches, nausea and vomiting, fatigue, and weakness.</a:t>
            </a:r>
          </a:p>
          <a:p>
            <a:r>
              <a:rPr lang="en-US" dirty="0"/>
              <a:t>Most people improve after the initial presentation.</a:t>
            </a:r>
          </a:p>
          <a:p>
            <a:r>
              <a:rPr lang="en-US" dirty="0"/>
              <a:t>After a remission of hours to a day, about 15% of cases develop a severe form of the disease: high fever, jaundice (yellow skin), bleeding, and eventually shock and organ failure. </a:t>
            </a:r>
          </a:p>
          <a:p>
            <a:r>
              <a:rPr lang="en-US" dirty="0"/>
              <a:t>Yellow fever is difficult to diagnose, especially in early stages. It can be confused with: severe malaria; dengue, Ebola and other </a:t>
            </a:r>
            <a:r>
              <a:rPr lang="en-US" dirty="0" err="1"/>
              <a:t>haemorrhagic</a:t>
            </a:r>
            <a:r>
              <a:rPr lang="en-US" dirty="0"/>
              <a:t> fevers; leptospirosis; viral hepatitis, and poisoning. </a:t>
            </a:r>
          </a:p>
        </p:txBody>
      </p:sp>
    </p:spTree>
    <p:extLst>
      <p:ext uri="{BB962C8B-B14F-4D97-AF65-F5344CB8AC3E}">
        <p14:creationId xmlns:p14="http://schemas.microsoft.com/office/powerpoint/2010/main" val="2318556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rPr>
              <a:t>Introduction</a:t>
            </a:r>
          </a:p>
        </p:txBody>
      </p:sp>
      <p:sp>
        <p:nvSpPr>
          <p:cNvPr id="3" name="Content Placeholder 2"/>
          <p:cNvSpPr>
            <a:spLocks noGrp="1"/>
          </p:cNvSpPr>
          <p:nvPr>
            <p:ph idx="1"/>
          </p:nvPr>
        </p:nvSpPr>
        <p:spPr/>
        <p:txBody>
          <a:bodyPr>
            <a:normAutofit/>
          </a:bodyPr>
          <a:lstStyle/>
          <a:p>
            <a:pPr marL="274320" lvl="0" indent="-274320">
              <a:buClr>
                <a:srgbClr val="7AA9AE"/>
              </a:buClr>
              <a:defRPr/>
            </a:pPr>
            <a:r>
              <a:rPr lang="en-US" dirty="0">
                <a:solidFill>
                  <a:prstClr val="black"/>
                </a:solidFill>
              </a:rPr>
              <a:t>Notifiable diseases are diseases that affect a large number of people at a time.</a:t>
            </a:r>
          </a:p>
          <a:p>
            <a:pPr marL="274320" lvl="0" indent="-274320">
              <a:buClr>
                <a:srgbClr val="7AA9AE"/>
              </a:buClr>
              <a:defRPr/>
            </a:pPr>
            <a:r>
              <a:rPr lang="en-US" dirty="0">
                <a:solidFill>
                  <a:prstClr val="black"/>
                </a:solidFill>
              </a:rPr>
              <a:t>They spread easily in the community and kill very fast.</a:t>
            </a:r>
          </a:p>
          <a:p>
            <a:pPr marL="274320" lvl="0" indent="-274320">
              <a:buClr>
                <a:srgbClr val="7AA9AE"/>
              </a:buClr>
              <a:defRPr/>
            </a:pPr>
            <a:r>
              <a:rPr lang="en-US" dirty="0">
                <a:solidFill>
                  <a:prstClr val="black"/>
                </a:solidFill>
              </a:rPr>
              <a:t>Suspected cases of any of these diseases should be reported to the appropriate health official in order to get government support.</a:t>
            </a:r>
          </a:p>
          <a:p>
            <a:pPr marL="274320" lvl="0" indent="-274320">
              <a:buClr>
                <a:srgbClr val="7AA9AE"/>
              </a:buClr>
              <a:defRPr/>
            </a:pPr>
            <a:r>
              <a:rPr lang="en-US" dirty="0">
                <a:solidFill>
                  <a:prstClr val="black"/>
                </a:solidFill>
              </a:rPr>
              <a:t>Timely reporting minimizes illness and death.</a:t>
            </a:r>
          </a:p>
          <a:p>
            <a:endParaRPr lang="en-US" dirty="0"/>
          </a:p>
        </p:txBody>
      </p:sp>
    </p:spTree>
    <p:extLst>
      <p:ext uri="{BB962C8B-B14F-4D97-AF65-F5344CB8AC3E}">
        <p14:creationId xmlns:p14="http://schemas.microsoft.com/office/powerpoint/2010/main" val="40865567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Management</a:t>
            </a:r>
          </a:p>
        </p:txBody>
      </p:sp>
      <p:sp>
        <p:nvSpPr>
          <p:cNvPr id="3" name="Content Placeholder 2"/>
          <p:cNvSpPr>
            <a:spLocks noGrp="1"/>
          </p:cNvSpPr>
          <p:nvPr>
            <p:ph idx="1"/>
          </p:nvPr>
        </p:nvSpPr>
        <p:spPr>
          <a:xfrm>
            <a:off x="457200" y="1600200"/>
            <a:ext cx="8229600" cy="5105400"/>
          </a:xfrm>
        </p:spPr>
        <p:txBody>
          <a:bodyPr>
            <a:normAutofit fontScale="85000" lnSpcReduction="10000"/>
          </a:bodyPr>
          <a:lstStyle/>
          <a:p>
            <a:r>
              <a:rPr lang="en-US" dirty="0"/>
              <a:t>Yellow fever has no specific treatment; treatment aims to reduce symptoms for the patient’s comfort. </a:t>
            </a:r>
          </a:p>
          <a:p>
            <a:r>
              <a:rPr lang="en-US" dirty="0"/>
              <a:t>Rest, fluids, and paracetamol may relieve symptoms.</a:t>
            </a:r>
          </a:p>
          <a:p>
            <a:r>
              <a:rPr lang="en-US" dirty="0"/>
              <a:t>Refer immediately to a health centre.</a:t>
            </a:r>
          </a:p>
          <a:p>
            <a:r>
              <a:rPr lang="en-US" dirty="0"/>
              <a:t>Clients should avoid medications, such as aspirin, which may increase the risk of bleeding.</a:t>
            </a:r>
          </a:p>
          <a:p>
            <a:r>
              <a:rPr lang="en-US" dirty="0"/>
              <a:t>Clients should avoid further mosquito exposure for 5 days after the fever starts. This breaks the disease transmission cycle and reduces the risk to </a:t>
            </a:r>
            <a:r>
              <a:rPr lang="en-US" dirty="0" smtClean="0"/>
              <a:t>others – </a:t>
            </a:r>
            <a:r>
              <a:rPr lang="en-US" b="1" dirty="0" smtClean="0"/>
              <a:t>ADVISE ON USE OF ITNs AND MOSQUITO REPELLENT</a:t>
            </a:r>
            <a:endParaRPr lang="en-US" b="1" dirty="0"/>
          </a:p>
          <a:p>
            <a:pPr marL="0" indent="0">
              <a:buNone/>
            </a:pPr>
            <a:endParaRPr lang="en-US" dirty="0"/>
          </a:p>
        </p:txBody>
      </p:sp>
    </p:spTree>
    <p:extLst>
      <p:ext uri="{BB962C8B-B14F-4D97-AF65-F5344CB8AC3E}">
        <p14:creationId xmlns:p14="http://schemas.microsoft.com/office/powerpoint/2010/main" val="13811852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Prevent Spread</a:t>
            </a:r>
          </a:p>
        </p:txBody>
      </p:sp>
      <p:sp>
        <p:nvSpPr>
          <p:cNvPr id="3" name="Content Placeholder 2"/>
          <p:cNvSpPr>
            <a:spLocks noGrp="1"/>
          </p:cNvSpPr>
          <p:nvPr>
            <p:ph idx="1"/>
          </p:nvPr>
        </p:nvSpPr>
        <p:spPr>
          <a:xfrm>
            <a:off x="457200" y="1600200"/>
            <a:ext cx="8229600" cy="4953000"/>
          </a:xfrm>
        </p:spPr>
        <p:txBody>
          <a:bodyPr>
            <a:normAutofit fontScale="92500"/>
          </a:bodyPr>
          <a:lstStyle/>
          <a:p>
            <a:r>
              <a:rPr lang="en-US" dirty="0"/>
              <a:t>Prompt detection of yellow fever and emergency vaccination campaigns control outbreaks. </a:t>
            </a:r>
          </a:p>
          <a:p>
            <a:r>
              <a:rPr lang="en-US" dirty="0">
                <a:solidFill>
                  <a:prstClr val="black"/>
                </a:solidFill>
              </a:rPr>
              <a:t>Vaccination is very effective.</a:t>
            </a:r>
          </a:p>
          <a:p>
            <a:pPr lvl="0"/>
            <a:r>
              <a:rPr lang="en-US" dirty="0"/>
              <a:t>Avoid mosquito bites:</a:t>
            </a:r>
          </a:p>
          <a:p>
            <a:pPr lvl="1">
              <a:buFont typeface="Courier New" panose="02070309020205020404" pitchFamily="49" charset="0"/>
              <a:buChar char="o"/>
            </a:pPr>
            <a:r>
              <a:rPr lang="en-US" dirty="0"/>
              <a:t>Eliminate potential mosquito breeding sites (standing water).</a:t>
            </a:r>
          </a:p>
          <a:p>
            <a:pPr lvl="1">
              <a:buFont typeface="Courier New" panose="02070309020205020404" pitchFamily="49" charset="0"/>
              <a:buChar char="o"/>
            </a:pPr>
            <a:r>
              <a:rPr lang="en-US" dirty="0"/>
              <a:t>Use insecticide-treated mosquito nets.</a:t>
            </a:r>
          </a:p>
          <a:p>
            <a:pPr lvl="1">
              <a:buFont typeface="Courier New" panose="02070309020205020404" pitchFamily="49" charset="0"/>
              <a:buChar char="o"/>
            </a:pPr>
            <a:r>
              <a:rPr lang="en-US" dirty="0"/>
              <a:t>Wear proper clothing to reduce mosquito bites. </a:t>
            </a:r>
          </a:p>
          <a:p>
            <a:pPr lvl="1">
              <a:buFont typeface="Courier New" panose="02070309020205020404" pitchFamily="49" charset="0"/>
              <a:buChar char="o"/>
            </a:pPr>
            <a:r>
              <a:rPr lang="en-US" dirty="0"/>
              <a:t>Be aware of peak mosquito hours and avoid outdoor activity.</a:t>
            </a:r>
          </a:p>
          <a:p>
            <a:endParaRPr lang="en-US" dirty="0"/>
          </a:p>
        </p:txBody>
      </p:sp>
    </p:spTree>
    <p:extLst>
      <p:ext uri="{BB962C8B-B14F-4D97-AF65-F5344CB8AC3E}">
        <p14:creationId xmlns:p14="http://schemas.microsoft.com/office/powerpoint/2010/main" val="34547680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438401"/>
            <a:ext cx="7772400" cy="1968500"/>
          </a:xfrm>
        </p:spPr>
        <p:txBody>
          <a:bodyPr>
            <a:normAutofit/>
          </a:bodyPr>
          <a:lstStyle/>
          <a:p>
            <a:pPr algn="ctr"/>
            <a:endParaRPr lang="en-US" sz="4000" b="1" dirty="0" smtClean="0">
              <a:solidFill>
                <a:schemeClr val="bg1"/>
              </a:solidFill>
              <a:latin typeface="+mj-lt"/>
            </a:endParaRPr>
          </a:p>
          <a:p>
            <a:pPr algn="ctr"/>
            <a:r>
              <a:rPr lang="en-US" sz="5400" dirty="0" smtClean="0">
                <a:solidFill>
                  <a:schemeClr val="bg1"/>
                </a:solidFill>
              </a:rPr>
              <a:t>Ebola</a:t>
            </a:r>
            <a:endParaRPr lang="en-US" sz="5400" b="1" dirty="0">
              <a:solidFill>
                <a:schemeClr val="bg1"/>
              </a:solidFill>
              <a:latin typeface="+mj-lt"/>
            </a:endParaRPr>
          </a:p>
          <a:p>
            <a:pPr algn="ctr"/>
            <a:endParaRPr lang="en-US" sz="2400" b="1" dirty="0" smtClean="0">
              <a:solidFill>
                <a:schemeClr val="bg1"/>
              </a:solidFill>
              <a:latin typeface="+mj-lt"/>
            </a:endParaRPr>
          </a:p>
        </p:txBody>
      </p:sp>
    </p:spTree>
    <p:extLst>
      <p:ext uri="{BB962C8B-B14F-4D97-AF65-F5344CB8AC3E}">
        <p14:creationId xmlns:p14="http://schemas.microsoft.com/office/powerpoint/2010/main" val="31052142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Content Placeholder 4"/>
          <p:cNvSpPr>
            <a:spLocks noGrp="1"/>
          </p:cNvSpPr>
          <p:nvPr>
            <p:ph idx="1"/>
          </p:nvPr>
        </p:nvSpPr>
        <p:spPr>
          <a:xfrm>
            <a:off x="457200" y="1600200"/>
            <a:ext cx="8229600" cy="4953000"/>
          </a:xfrm>
        </p:spPr>
        <p:txBody>
          <a:bodyPr>
            <a:normAutofit fontScale="92500" lnSpcReduction="10000"/>
          </a:bodyPr>
          <a:lstStyle/>
          <a:p>
            <a:pPr marL="274320" lvl="0" indent="-274320">
              <a:buClr>
                <a:srgbClr val="7AA9AE"/>
              </a:buClr>
              <a:defRPr/>
            </a:pPr>
            <a:r>
              <a:rPr lang="en-US" dirty="0" smtClean="0">
                <a:solidFill>
                  <a:prstClr val="black"/>
                </a:solidFill>
              </a:rPr>
              <a:t>Ebola is classified as a </a:t>
            </a:r>
            <a:r>
              <a:rPr lang="en-US" dirty="0" err="1" smtClean="0">
                <a:solidFill>
                  <a:prstClr val="black"/>
                </a:solidFill>
              </a:rPr>
              <a:t>haemorrhagic</a:t>
            </a:r>
            <a:r>
              <a:rPr lang="en-US" dirty="0" smtClean="0">
                <a:solidFill>
                  <a:prstClr val="black"/>
                </a:solidFill>
              </a:rPr>
              <a:t> fever.</a:t>
            </a:r>
          </a:p>
          <a:p>
            <a:pPr marL="274320" lvl="0" indent="-274320">
              <a:buClr>
                <a:srgbClr val="7AA9AE"/>
              </a:buClr>
              <a:defRPr/>
            </a:pPr>
            <a:r>
              <a:rPr lang="en-US" dirty="0" err="1" smtClean="0">
                <a:solidFill>
                  <a:prstClr val="black"/>
                </a:solidFill>
              </a:rPr>
              <a:t>Haemorrhagic</a:t>
            </a:r>
            <a:r>
              <a:rPr lang="en-US" dirty="0" smtClean="0">
                <a:solidFill>
                  <a:prstClr val="black"/>
                </a:solidFill>
              </a:rPr>
              <a:t> </a:t>
            </a:r>
            <a:r>
              <a:rPr lang="en-US" dirty="0">
                <a:solidFill>
                  <a:prstClr val="black"/>
                </a:solidFill>
              </a:rPr>
              <a:t>fevers are caused by viruses.</a:t>
            </a:r>
          </a:p>
          <a:p>
            <a:pPr marL="274320" lvl="0" indent="-274320">
              <a:buClr>
                <a:srgbClr val="7AA9AE"/>
              </a:buClr>
              <a:defRPr/>
            </a:pPr>
            <a:r>
              <a:rPr lang="en-US" dirty="0">
                <a:solidFill>
                  <a:prstClr val="black"/>
                </a:solidFill>
              </a:rPr>
              <a:t>A high percentage of people die in outbreaks:</a:t>
            </a:r>
          </a:p>
          <a:p>
            <a:pPr marL="857250" lvl="1" indent="-457200">
              <a:buClr>
                <a:srgbClr val="7AA9AE"/>
              </a:buClr>
              <a:buFont typeface="Courier New" panose="02070309020205020404" pitchFamily="49" charset="0"/>
              <a:buChar char="o"/>
              <a:defRPr/>
            </a:pPr>
            <a:r>
              <a:rPr lang="en-US" dirty="0">
                <a:solidFill>
                  <a:prstClr val="black"/>
                </a:solidFill>
              </a:rPr>
              <a:t>Ebola (25-90%)</a:t>
            </a:r>
          </a:p>
          <a:p>
            <a:pPr marL="274320" lvl="0" indent="-274320">
              <a:buClr>
                <a:srgbClr val="7AA9AE"/>
              </a:buClr>
              <a:defRPr/>
            </a:pPr>
            <a:r>
              <a:rPr lang="en-US" dirty="0" smtClean="0">
                <a:solidFill>
                  <a:prstClr val="black"/>
                </a:solidFill>
              </a:rPr>
              <a:t>Outbreaks </a:t>
            </a:r>
            <a:r>
              <a:rPr lang="en-US" dirty="0">
                <a:solidFill>
                  <a:prstClr val="black"/>
                </a:solidFill>
              </a:rPr>
              <a:t>occur periodically, but unpredictably.</a:t>
            </a:r>
          </a:p>
          <a:p>
            <a:pPr marL="274320" indent="-274320">
              <a:buClr>
                <a:srgbClr val="7AA9AE"/>
              </a:buClr>
              <a:defRPr/>
            </a:pPr>
            <a:r>
              <a:rPr lang="en-US" dirty="0">
                <a:solidFill>
                  <a:prstClr val="black"/>
                </a:solidFill>
              </a:rPr>
              <a:t>Illness can spread quickly from person to person</a:t>
            </a:r>
            <a:r>
              <a:rPr lang="en-US" dirty="0" smtClean="0">
                <a:solidFill>
                  <a:prstClr val="black"/>
                </a:solidFill>
              </a:rPr>
              <a:t>.</a:t>
            </a:r>
          </a:p>
          <a:p>
            <a:pPr marL="274320" indent="-274320">
              <a:buClr>
                <a:srgbClr val="7AA9AE"/>
              </a:buClr>
              <a:defRPr/>
            </a:pPr>
            <a:r>
              <a:rPr lang="en-US" dirty="0">
                <a:solidFill>
                  <a:prstClr val="black"/>
                </a:solidFill>
              </a:rPr>
              <a:t>Only supportive treatment in a hospital is available for </a:t>
            </a:r>
            <a:r>
              <a:rPr lang="en-US" dirty="0" smtClean="0">
                <a:solidFill>
                  <a:prstClr val="black"/>
                </a:solidFill>
              </a:rPr>
              <a:t>the </a:t>
            </a:r>
            <a:r>
              <a:rPr lang="en-US" dirty="0">
                <a:solidFill>
                  <a:prstClr val="black"/>
                </a:solidFill>
              </a:rPr>
              <a:t>diseases.</a:t>
            </a:r>
          </a:p>
          <a:p>
            <a:pPr marL="274320" indent="-274320">
              <a:buClr>
                <a:srgbClr val="7AA9AE"/>
              </a:buClr>
              <a:defRPr/>
            </a:pPr>
            <a:r>
              <a:rPr lang="en-US" dirty="0">
                <a:solidFill>
                  <a:prstClr val="black"/>
                </a:solidFill>
              </a:rPr>
              <a:t>Time from exposure to </a:t>
            </a:r>
            <a:r>
              <a:rPr lang="en-US" dirty="0" smtClean="0">
                <a:solidFill>
                  <a:prstClr val="black"/>
                </a:solidFill>
              </a:rPr>
              <a:t>illness</a:t>
            </a:r>
            <a:r>
              <a:rPr lang="en-US" dirty="0">
                <a:solidFill>
                  <a:prstClr val="black"/>
                </a:solidFill>
              </a:rPr>
              <a:t> </a:t>
            </a:r>
            <a:r>
              <a:rPr lang="en-US" dirty="0" smtClean="0">
                <a:solidFill>
                  <a:prstClr val="black"/>
                </a:solidFill>
              </a:rPr>
              <a:t>for Ebola is 2 - 21 </a:t>
            </a:r>
            <a:r>
              <a:rPr lang="en-US" dirty="0">
                <a:solidFill>
                  <a:prstClr val="black"/>
                </a:solidFill>
              </a:rPr>
              <a:t>days</a:t>
            </a:r>
          </a:p>
          <a:p>
            <a:pPr marL="274320" indent="-274320">
              <a:buClr>
                <a:srgbClr val="7AA9AE"/>
              </a:buClr>
              <a:defRPr/>
            </a:pPr>
            <a:endParaRPr lang="en-US" dirty="0">
              <a:solidFill>
                <a:prstClr val="black"/>
              </a:solidFill>
            </a:endParaRPr>
          </a:p>
        </p:txBody>
      </p:sp>
    </p:spTree>
    <p:extLst>
      <p:ext uri="{BB962C8B-B14F-4D97-AF65-F5344CB8AC3E}">
        <p14:creationId xmlns:p14="http://schemas.microsoft.com/office/powerpoint/2010/main" val="29281711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Do You Get Ebola Virus Disease?</a:t>
            </a:r>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pPr marL="274320" lvl="0" indent="-274320">
              <a:buClr>
                <a:srgbClr val="7AA9AE"/>
              </a:buClr>
              <a:defRPr/>
            </a:pPr>
            <a:r>
              <a:rPr lang="en-US" dirty="0">
                <a:solidFill>
                  <a:prstClr val="black"/>
                </a:solidFill>
              </a:rPr>
              <a:t>Direct contact with wounds, blood, saliva, vomitus, stool, and urine from an infected person.</a:t>
            </a:r>
          </a:p>
          <a:p>
            <a:pPr marL="274320" lvl="0" indent="-274320">
              <a:buClr>
                <a:srgbClr val="7AA9AE"/>
              </a:buClr>
              <a:defRPr/>
            </a:pPr>
            <a:r>
              <a:rPr lang="en-US" dirty="0">
                <a:solidFill>
                  <a:prstClr val="black"/>
                </a:solidFill>
              </a:rPr>
              <a:t>Direct physical handling of persons who have died of Ebola.</a:t>
            </a:r>
          </a:p>
          <a:p>
            <a:pPr marL="274320" lvl="0" indent="-274320">
              <a:buClr>
                <a:srgbClr val="7AA9AE"/>
              </a:buClr>
              <a:defRPr/>
            </a:pPr>
            <a:r>
              <a:rPr lang="en-US" dirty="0">
                <a:solidFill>
                  <a:prstClr val="black"/>
                </a:solidFill>
              </a:rPr>
              <a:t>Contact with infected animals, especially monkeys or bats.</a:t>
            </a:r>
          </a:p>
          <a:p>
            <a:pPr marL="274320" lvl="0" indent="-274320">
              <a:buClr>
                <a:srgbClr val="7AA9AE"/>
              </a:buClr>
              <a:defRPr/>
            </a:pPr>
            <a:r>
              <a:rPr lang="en-US" dirty="0">
                <a:solidFill>
                  <a:prstClr val="black"/>
                </a:solidFill>
              </a:rPr>
              <a:t>Sexual contact with an infected person.</a:t>
            </a:r>
          </a:p>
          <a:p>
            <a:pPr marL="274320" lvl="0" indent="-274320">
              <a:buClr>
                <a:srgbClr val="7AA9AE"/>
              </a:buClr>
              <a:defRPr/>
            </a:pPr>
            <a:r>
              <a:rPr lang="en-US" dirty="0">
                <a:solidFill>
                  <a:prstClr val="black"/>
                </a:solidFill>
              </a:rPr>
              <a:t>Contact with contaminated items (bedding, clothes, etc.).</a:t>
            </a:r>
          </a:p>
          <a:p>
            <a:endParaRPr lang="en-US" dirty="0"/>
          </a:p>
        </p:txBody>
      </p:sp>
    </p:spTree>
    <p:extLst>
      <p:ext uri="{BB962C8B-B14F-4D97-AF65-F5344CB8AC3E}">
        <p14:creationId xmlns:p14="http://schemas.microsoft.com/office/powerpoint/2010/main" val="4289745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r>
              <a:rPr lang="en-US" dirty="0"/>
              <a:t>Signs and </a:t>
            </a:r>
            <a:r>
              <a:rPr lang="en-US" dirty="0" smtClean="0"/>
              <a:t>Symptoms</a:t>
            </a:r>
            <a:endParaRPr lang="en-US" dirty="0"/>
          </a:p>
        </p:txBody>
      </p:sp>
      <p:sp>
        <p:nvSpPr>
          <p:cNvPr id="3" name="Content Placeholder 2"/>
          <p:cNvSpPr>
            <a:spLocks noGrp="1"/>
          </p:cNvSpPr>
          <p:nvPr>
            <p:ph idx="1"/>
          </p:nvPr>
        </p:nvSpPr>
        <p:spPr/>
        <p:txBody>
          <a:bodyPr>
            <a:normAutofit/>
          </a:bodyPr>
          <a:lstStyle/>
          <a:p>
            <a:pPr marL="0" lvl="0" indent="0">
              <a:buClr>
                <a:srgbClr val="7AA9AE"/>
              </a:buClr>
              <a:buNone/>
              <a:defRPr/>
            </a:pPr>
            <a:r>
              <a:rPr lang="en-US" sz="3000" dirty="0">
                <a:solidFill>
                  <a:prstClr val="black"/>
                </a:solidFill>
              </a:rPr>
              <a:t>Sudden onset of symptoms that include:</a:t>
            </a:r>
          </a:p>
          <a:p>
            <a:pPr marL="720090" lvl="1" indent="-320040">
              <a:buClr>
                <a:srgbClr val="7AA9AE"/>
              </a:buClr>
              <a:buFont typeface="Arial" pitchFamily="34" charset="0"/>
              <a:buChar char="•"/>
              <a:defRPr/>
            </a:pPr>
            <a:r>
              <a:rPr lang="en-US" sz="2600" dirty="0">
                <a:solidFill>
                  <a:prstClr val="black"/>
                </a:solidFill>
              </a:rPr>
              <a:t>Fever </a:t>
            </a:r>
          </a:p>
          <a:p>
            <a:pPr marL="720090" lvl="1" indent="-320040">
              <a:buClr>
                <a:srgbClr val="7AA9AE"/>
              </a:buClr>
              <a:buFont typeface="Arial" pitchFamily="34" charset="0"/>
              <a:buChar char="•"/>
              <a:defRPr/>
            </a:pPr>
            <a:r>
              <a:rPr lang="en-US" sz="2600" dirty="0">
                <a:solidFill>
                  <a:prstClr val="black"/>
                </a:solidFill>
              </a:rPr>
              <a:t>Headache </a:t>
            </a:r>
          </a:p>
          <a:p>
            <a:pPr marL="720090" lvl="1" indent="-320040">
              <a:buClr>
                <a:srgbClr val="7AA9AE"/>
              </a:buClr>
              <a:buFont typeface="Arial" pitchFamily="34" charset="0"/>
              <a:buChar char="•"/>
              <a:defRPr/>
            </a:pPr>
            <a:r>
              <a:rPr lang="en-US" sz="2600" dirty="0">
                <a:solidFill>
                  <a:prstClr val="black"/>
                </a:solidFill>
              </a:rPr>
              <a:t>Body weakness </a:t>
            </a:r>
          </a:p>
          <a:p>
            <a:pPr marL="720090" lvl="1" indent="-320040">
              <a:buClr>
                <a:srgbClr val="7AA9AE"/>
              </a:buClr>
              <a:buFont typeface="Arial" pitchFamily="34" charset="0"/>
              <a:buChar char="•"/>
              <a:defRPr/>
            </a:pPr>
            <a:r>
              <a:rPr lang="en-US" sz="2600" dirty="0">
                <a:solidFill>
                  <a:prstClr val="black"/>
                </a:solidFill>
              </a:rPr>
              <a:t>Vomiting</a:t>
            </a:r>
          </a:p>
          <a:p>
            <a:pPr marL="720090" lvl="1" indent="-320040">
              <a:buClr>
                <a:srgbClr val="7AA9AE"/>
              </a:buClr>
              <a:buFont typeface="Arial" pitchFamily="34" charset="0"/>
              <a:buChar char="•"/>
              <a:defRPr/>
            </a:pPr>
            <a:r>
              <a:rPr lang="en-US" sz="2600" dirty="0">
                <a:solidFill>
                  <a:prstClr val="black"/>
                </a:solidFill>
              </a:rPr>
              <a:t>Diarrhoea</a:t>
            </a:r>
          </a:p>
          <a:p>
            <a:pPr marL="720090" lvl="1" indent="-320040">
              <a:buClr>
                <a:srgbClr val="7AA9AE"/>
              </a:buClr>
              <a:buFont typeface="Arial" pitchFamily="34" charset="0"/>
              <a:buChar char="•"/>
              <a:defRPr/>
            </a:pPr>
            <a:r>
              <a:rPr lang="en-US" sz="2600" dirty="0">
                <a:solidFill>
                  <a:prstClr val="black"/>
                </a:solidFill>
              </a:rPr>
              <a:t>Sore throat </a:t>
            </a:r>
          </a:p>
          <a:p>
            <a:pPr marL="720090" lvl="1" indent="-320040">
              <a:buClr>
                <a:srgbClr val="7AA9AE"/>
              </a:buClr>
              <a:buFont typeface="Arial" pitchFamily="34" charset="0"/>
              <a:buChar char="•"/>
              <a:defRPr/>
            </a:pPr>
            <a:r>
              <a:rPr lang="en-US" sz="2600" dirty="0">
                <a:solidFill>
                  <a:prstClr val="black"/>
                </a:solidFill>
              </a:rPr>
              <a:t>Bleeding through body openings (e.g., eyes, nose, mouth, ears, anus) may or </a:t>
            </a:r>
            <a:r>
              <a:rPr lang="en-US" sz="2600" u="sng" dirty="0">
                <a:solidFill>
                  <a:prstClr val="black"/>
                </a:solidFill>
              </a:rPr>
              <a:t>may not </a:t>
            </a:r>
            <a:r>
              <a:rPr lang="en-US" sz="2600" dirty="0">
                <a:solidFill>
                  <a:prstClr val="black"/>
                </a:solidFill>
              </a:rPr>
              <a:t>be present.</a:t>
            </a:r>
          </a:p>
          <a:p>
            <a:endParaRPr lang="en-US" dirty="0"/>
          </a:p>
        </p:txBody>
      </p:sp>
    </p:spTree>
    <p:extLst>
      <p:ext uri="{BB962C8B-B14F-4D97-AF65-F5344CB8AC3E}">
        <p14:creationId xmlns:p14="http://schemas.microsoft.com/office/powerpoint/2010/main" val="1910370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of Ebola</a:t>
            </a:r>
            <a:endParaRPr lang="en-US" dirty="0"/>
          </a:p>
        </p:txBody>
      </p:sp>
      <p:sp>
        <p:nvSpPr>
          <p:cNvPr id="3" name="Content Placeholder 2"/>
          <p:cNvSpPr>
            <a:spLocks noGrp="1"/>
          </p:cNvSpPr>
          <p:nvPr>
            <p:ph idx="1"/>
          </p:nvPr>
        </p:nvSpPr>
        <p:spPr/>
        <p:txBody>
          <a:bodyPr/>
          <a:lstStyle/>
          <a:p>
            <a:pPr marL="274320" lvl="0" indent="-274320">
              <a:buClr>
                <a:srgbClr val="7AA9AE"/>
              </a:buClr>
              <a:defRPr/>
            </a:pPr>
            <a:r>
              <a:rPr lang="en-US" b="1" dirty="0">
                <a:solidFill>
                  <a:prstClr val="black"/>
                </a:solidFill>
              </a:rPr>
              <a:t>Avoid </a:t>
            </a:r>
            <a:r>
              <a:rPr lang="en-US" dirty="0">
                <a:solidFill>
                  <a:prstClr val="black"/>
                </a:solidFill>
              </a:rPr>
              <a:t>contact with the client.</a:t>
            </a:r>
          </a:p>
          <a:p>
            <a:pPr marL="274320" lvl="0" indent="-274320">
              <a:buClr>
                <a:srgbClr val="7AA9AE"/>
              </a:buClr>
              <a:defRPr/>
            </a:pPr>
            <a:r>
              <a:rPr lang="en-US" dirty="0">
                <a:solidFill>
                  <a:prstClr val="black"/>
                </a:solidFill>
              </a:rPr>
              <a:t>Isolate client from others.</a:t>
            </a:r>
          </a:p>
          <a:p>
            <a:pPr marL="274320" lvl="0" indent="-274320">
              <a:buClr>
                <a:srgbClr val="7AA9AE"/>
              </a:buClr>
              <a:defRPr/>
            </a:pPr>
            <a:r>
              <a:rPr lang="en-US" dirty="0">
                <a:solidFill>
                  <a:prstClr val="black"/>
                </a:solidFill>
              </a:rPr>
              <a:t>Immediately </a:t>
            </a:r>
            <a:r>
              <a:rPr lang="en-US" b="1" dirty="0">
                <a:solidFill>
                  <a:srgbClr val="FF0000"/>
                </a:solidFill>
              </a:rPr>
              <a:t>REFER</a:t>
            </a:r>
            <a:r>
              <a:rPr lang="en-US" dirty="0">
                <a:solidFill>
                  <a:prstClr val="black"/>
                </a:solidFill>
              </a:rPr>
              <a:t> the client to the nearest health centre for better management.</a:t>
            </a:r>
          </a:p>
          <a:p>
            <a:pPr marL="274320" lvl="0" indent="-274320">
              <a:buClr>
                <a:srgbClr val="7AA9AE"/>
              </a:buClr>
              <a:defRPr/>
            </a:pPr>
            <a:r>
              <a:rPr lang="en-US" dirty="0">
                <a:solidFill>
                  <a:prstClr val="black"/>
                </a:solidFill>
              </a:rPr>
              <a:t>Report the suspected case to the appropriate local health official  as quickly as possible.</a:t>
            </a:r>
          </a:p>
          <a:p>
            <a:endParaRPr lang="en-US" dirty="0"/>
          </a:p>
        </p:txBody>
      </p:sp>
    </p:spTree>
    <p:extLst>
      <p:ext uri="{BB962C8B-B14F-4D97-AF65-F5344CB8AC3E}">
        <p14:creationId xmlns:p14="http://schemas.microsoft.com/office/powerpoint/2010/main" val="25169656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Prevention for </a:t>
            </a:r>
            <a:r>
              <a:rPr lang="en-US" dirty="0" smtClean="0"/>
              <a:t>Ebola (1) </a:t>
            </a:r>
            <a:endParaRPr lang="en-US" dirty="0"/>
          </a:p>
        </p:txBody>
      </p:sp>
      <p:sp>
        <p:nvSpPr>
          <p:cNvPr id="3" name="Content Placeholder 2"/>
          <p:cNvSpPr>
            <a:spLocks noGrp="1"/>
          </p:cNvSpPr>
          <p:nvPr>
            <p:ph idx="1"/>
          </p:nvPr>
        </p:nvSpPr>
        <p:spPr/>
        <p:txBody>
          <a:bodyPr>
            <a:normAutofit lnSpcReduction="10000"/>
          </a:bodyPr>
          <a:lstStyle/>
          <a:p>
            <a:pPr marL="274320" indent="-274320">
              <a:buClr>
                <a:srgbClr val="7AA9AE"/>
              </a:buClr>
              <a:defRPr/>
            </a:pPr>
            <a:r>
              <a:rPr lang="en-US" sz="2800" dirty="0">
                <a:solidFill>
                  <a:prstClr val="black"/>
                </a:solidFill>
              </a:rPr>
              <a:t>Do not eat dead bush animals, especially monkeys and bats.</a:t>
            </a:r>
          </a:p>
          <a:p>
            <a:pPr marL="274320" indent="-274320">
              <a:buClr>
                <a:srgbClr val="7AA9AE"/>
              </a:buClr>
              <a:defRPr/>
            </a:pPr>
            <a:r>
              <a:rPr lang="en-US" sz="2800" dirty="0">
                <a:solidFill>
                  <a:prstClr val="black"/>
                </a:solidFill>
              </a:rPr>
              <a:t>Bury dead bodies immediately. Do not participate in communal burying of persons who have died of </a:t>
            </a:r>
            <a:r>
              <a:rPr lang="en-US" sz="2800" dirty="0" err="1">
                <a:solidFill>
                  <a:prstClr val="black"/>
                </a:solidFill>
              </a:rPr>
              <a:t>haemorrhagic</a:t>
            </a:r>
            <a:r>
              <a:rPr lang="en-US" sz="2800" dirty="0">
                <a:solidFill>
                  <a:prstClr val="black"/>
                </a:solidFill>
              </a:rPr>
              <a:t> fever; health officials should supervise.</a:t>
            </a:r>
          </a:p>
          <a:p>
            <a:pPr marL="274320" lvl="0" indent="-274320">
              <a:buClr>
                <a:srgbClr val="7AA9AE"/>
              </a:buClr>
              <a:defRPr/>
            </a:pPr>
            <a:r>
              <a:rPr lang="en-US" sz="2800" dirty="0">
                <a:solidFill>
                  <a:prstClr val="black"/>
                </a:solidFill>
              </a:rPr>
              <a:t>Avoid direct contact with body fluids, blood, saliva, vomitus, urine, and faeces by wearing protective clothes, like gloves and goggles.</a:t>
            </a:r>
          </a:p>
          <a:p>
            <a:pPr marL="274320" indent="-274320">
              <a:buClr>
                <a:srgbClr val="7AA9AE"/>
              </a:buClr>
              <a:defRPr/>
            </a:pPr>
            <a:r>
              <a:rPr lang="en-US" sz="2800" dirty="0">
                <a:solidFill>
                  <a:prstClr val="black"/>
                </a:solidFill>
              </a:rPr>
              <a:t>Wash your hands with soap and water containing JIK (chlorine). </a:t>
            </a:r>
          </a:p>
        </p:txBody>
      </p:sp>
    </p:spTree>
    <p:extLst>
      <p:ext uri="{BB962C8B-B14F-4D97-AF65-F5344CB8AC3E}">
        <p14:creationId xmlns:p14="http://schemas.microsoft.com/office/powerpoint/2010/main" val="2960408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Prevention for </a:t>
            </a:r>
            <a:r>
              <a:rPr lang="en-US" dirty="0" smtClean="0"/>
              <a:t>Ebola </a:t>
            </a:r>
            <a:r>
              <a:rPr lang="en-US" b="0" dirty="0" smtClean="0"/>
              <a:t>(2)</a:t>
            </a:r>
            <a:endParaRPr lang="en-US" b="0" dirty="0"/>
          </a:p>
        </p:txBody>
      </p:sp>
      <p:sp>
        <p:nvSpPr>
          <p:cNvPr id="3" name="Content Placeholder 2"/>
          <p:cNvSpPr>
            <a:spLocks noGrp="1"/>
          </p:cNvSpPr>
          <p:nvPr>
            <p:ph idx="1"/>
          </p:nvPr>
        </p:nvSpPr>
        <p:spPr/>
        <p:txBody>
          <a:bodyPr>
            <a:normAutofit fontScale="92500" lnSpcReduction="20000"/>
          </a:bodyPr>
          <a:lstStyle/>
          <a:p>
            <a:pPr marL="274320" indent="-274320">
              <a:buClr>
                <a:srgbClr val="7AA9AE"/>
              </a:buClr>
              <a:defRPr/>
            </a:pPr>
            <a:r>
              <a:rPr lang="en-US" dirty="0">
                <a:solidFill>
                  <a:prstClr val="black"/>
                </a:solidFill>
              </a:rPr>
              <a:t>Client’s clothes and bedding should soak in a chlorine/water solution (1 part to 9 parts). </a:t>
            </a:r>
          </a:p>
          <a:p>
            <a:pPr marL="274320" indent="-274320">
              <a:buClr>
                <a:srgbClr val="7AA9AE"/>
              </a:buClr>
              <a:defRPr/>
            </a:pPr>
            <a:r>
              <a:rPr lang="en-US" dirty="0">
                <a:solidFill>
                  <a:prstClr val="black"/>
                </a:solidFill>
              </a:rPr>
              <a:t>Clean client environment with chlorine solution (1:9).</a:t>
            </a:r>
          </a:p>
          <a:p>
            <a:pPr marL="274320" indent="-274320">
              <a:buClr>
                <a:srgbClr val="7AA9AE"/>
              </a:buClr>
              <a:defRPr/>
            </a:pPr>
            <a:r>
              <a:rPr lang="en-US" dirty="0">
                <a:solidFill>
                  <a:prstClr val="black"/>
                </a:solidFill>
              </a:rPr>
              <a:t>Do not touch wounds of an infected person with unprotected hands.</a:t>
            </a:r>
          </a:p>
          <a:p>
            <a:pPr marL="274320" lvl="0" indent="-274320">
              <a:buClr>
                <a:srgbClr val="7AA9AE"/>
              </a:buClr>
              <a:defRPr/>
            </a:pPr>
            <a:r>
              <a:rPr lang="en-US" dirty="0">
                <a:solidFill>
                  <a:prstClr val="black"/>
                </a:solidFill>
              </a:rPr>
              <a:t>Do not allow anybody to touch the client as you arrange for transfer to the hospital.</a:t>
            </a:r>
          </a:p>
          <a:p>
            <a:pPr marL="274320" indent="-274320">
              <a:buClr>
                <a:srgbClr val="7AA9AE"/>
              </a:buClr>
              <a:defRPr/>
            </a:pPr>
            <a:r>
              <a:rPr lang="en-US" dirty="0">
                <a:solidFill>
                  <a:prstClr val="black"/>
                </a:solidFill>
              </a:rPr>
              <a:t>Advise those who touched the client to minimize movement in the community; contacts should be monitored for 3 weeks.  </a:t>
            </a:r>
          </a:p>
          <a:p>
            <a:pPr marL="274320" lvl="0" indent="-274320">
              <a:buClr>
                <a:srgbClr val="7AA9AE"/>
              </a:buClr>
              <a:defRPr/>
            </a:pPr>
            <a:endParaRPr lang="en-US" dirty="0">
              <a:solidFill>
                <a:prstClr val="black"/>
              </a:solidFill>
            </a:endParaRPr>
          </a:p>
          <a:p>
            <a:endParaRPr lang="en-US" dirty="0"/>
          </a:p>
        </p:txBody>
      </p:sp>
    </p:spTree>
    <p:extLst>
      <p:ext uri="{BB962C8B-B14F-4D97-AF65-F5344CB8AC3E}">
        <p14:creationId xmlns:p14="http://schemas.microsoft.com/office/powerpoint/2010/main" val="34254242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 1</a:t>
            </a:r>
            <a:endParaRPr lang="en-US" dirty="0"/>
          </a:p>
        </p:txBody>
      </p:sp>
      <p:sp>
        <p:nvSpPr>
          <p:cNvPr id="3" name="Content Placeholder 2"/>
          <p:cNvSpPr>
            <a:spLocks noGrp="1"/>
          </p:cNvSpPr>
          <p:nvPr>
            <p:ph idx="1"/>
          </p:nvPr>
        </p:nvSpPr>
        <p:spPr/>
        <p:txBody>
          <a:bodyPr/>
          <a:lstStyle/>
          <a:p>
            <a:r>
              <a:rPr lang="en-US" dirty="0"/>
              <a:t>Recognizing and dealing with notifiable diseases </a:t>
            </a:r>
          </a:p>
        </p:txBody>
      </p:sp>
    </p:spTree>
    <p:extLst>
      <p:ext uri="{BB962C8B-B14F-4D97-AF65-F5344CB8AC3E}">
        <p14:creationId xmlns:p14="http://schemas.microsoft.com/office/powerpoint/2010/main" val="748428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rPr>
              <a:t>General</a:t>
            </a:r>
          </a:p>
        </p:txBody>
      </p:sp>
      <p:sp>
        <p:nvSpPr>
          <p:cNvPr id="3" name="Content Placeholder 2"/>
          <p:cNvSpPr>
            <a:spLocks noGrp="1"/>
          </p:cNvSpPr>
          <p:nvPr>
            <p:ph idx="1"/>
          </p:nvPr>
        </p:nvSpPr>
        <p:spPr/>
        <p:txBody>
          <a:bodyPr>
            <a:normAutofit fontScale="92500"/>
          </a:bodyPr>
          <a:lstStyle/>
          <a:p>
            <a:r>
              <a:rPr lang="en-US" dirty="0"/>
              <a:t>Timely detection through surveillance will enable health authorities to take quick action to control an outbreak.</a:t>
            </a:r>
          </a:p>
          <a:p>
            <a:r>
              <a:rPr lang="en-US" dirty="0"/>
              <a:t>Important factors for effective surveillance include: </a:t>
            </a:r>
          </a:p>
          <a:p>
            <a:pPr lvl="1">
              <a:buFont typeface="Courier New" panose="02070309020205020404" pitchFamily="49" charset="0"/>
              <a:buChar char="o"/>
            </a:pPr>
            <a:r>
              <a:rPr lang="en-US" dirty="0"/>
              <a:t>Rapid identification of suspected cases.</a:t>
            </a:r>
          </a:p>
          <a:p>
            <a:pPr lvl="1">
              <a:buFont typeface="Courier New" panose="02070309020205020404" pitchFamily="49" charset="0"/>
              <a:buChar char="o"/>
            </a:pPr>
            <a:r>
              <a:rPr lang="en-US" dirty="0"/>
              <a:t>Reporting procedures and analysis in place.</a:t>
            </a:r>
          </a:p>
          <a:p>
            <a:pPr lvl="1">
              <a:buFont typeface="Courier New" panose="02070309020205020404" pitchFamily="49" charset="0"/>
              <a:buChar char="o"/>
            </a:pPr>
            <a:r>
              <a:rPr lang="en-US" dirty="0"/>
              <a:t>Appropriate coordination at all levels (i.e., community, health facility, district, national, and international).</a:t>
            </a:r>
          </a:p>
        </p:txBody>
      </p:sp>
    </p:spTree>
    <p:extLst>
      <p:ext uri="{BB962C8B-B14F-4D97-AF65-F5344CB8AC3E}">
        <p14:creationId xmlns:p14="http://schemas.microsoft.com/office/powerpoint/2010/main" val="31916253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Objectives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marL="0" indent="0">
              <a:buNone/>
            </a:pPr>
            <a:r>
              <a:rPr lang="en-US" dirty="0" smtClean="0"/>
              <a:t>Are we now able to:</a:t>
            </a:r>
          </a:p>
          <a:p>
            <a:pPr marL="0" lvl="0" indent="0">
              <a:buClr>
                <a:srgbClr val="7AA9AE"/>
              </a:buClr>
              <a:buNone/>
              <a:defRPr/>
            </a:pPr>
            <a:r>
              <a:rPr lang="en-US" dirty="0">
                <a:solidFill>
                  <a:prstClr val="black"/>
                </a:solidFill>
              </a:rPr>
              <a:t>1. State the common notifiable diseases. </a:t>
            </a:r>
          </a:p>
          <a:p>
            <a:pPr marL="0" lvl="0" indent="0">
              <a:buClr>
                <a:srgbClr val="7AA9AE"/>
              </a:buClr>
              <a:buNone/>
              <a:defRPr/>
            </a:pPr>
            <a:r>
              <a:rPr lang="en-US" dirty="0">
                <a:solidFill>
                  <a:prstClr val="black"/>
                </a:solidFill>
              </a:rPr>
              <a:t>2. State their mode of transmission.</a:t>
            </a:r>
          </a:p>
          <a:p>
            <a:pPr marL="0" lvl="0" indent="0">
              <a:buClr>
                <a:srgbClr val="7AA9AE"/>
              </a:buClr>
              <a:buNone/>
              <a:defRPr/>
            </a:pPr>
            <a:r>
              <a:rPr lang="en-US" dirty="0">
                <a:solidFill>
                  <a:prstClr val="black"/>
                </a:solidFill>
              </a:rPr>
              <a:t>3. State the signs and symptoms. </a:t>
            </a:r>
          </a:p>
          <a:p>
            <a:pPr marL="0" lvl="0" indent="0">
              <a:buClr>
                <a:srgbClr val="7AA9AE"/>
              </a:buClr>
              <a:buNone/>
              <a:defRPr/>
            </a:pPr>
            <a:r>
              <a:rPr lang="en-US" dirty="0">
                <a:solidFill>
                  <a:prstClr val="black"/>
                </a:solidFill>
              </a:rPr>
              <a:t>4. Know how to manage suspected cases.</a:t>
            </a:r>
          </a:p>
          <a:p>
            <a:pPr marL="0" lvl="0" indent="0">
              <a:buClr>
                <a:srgbClr val="7AA9AE"/>
              </a:buClr>
              <a:buNone/>
              <a:defRPr/>
            </a:pPr>
            <a:r>
              <a:rPr lang="en-US" dirty="0">
                <a:solidFill>
                  <a:prstClr val="black"/>
                </a:solidFill>
              </a:rPr>
              <a:t>5. Outline basic preventive measures.</a:t>
            </a:r>
          </a:p>
          <a:p>
            <a:pPr marL="0" lvl="0" indent="0">
              <a:buClr>
                <a:srgbClr val="7AA9AE"/>
              </a:buClr>
              <a:buNone/>
              <a:defRPr/>
            </a:pPr>
            <a:r>
              <a:rPr lang="en-US" dirty="0">
                <a:solidFill>
                  <a:prstClr val="black"/>
                </a:solidFill>
              </a:rPr>
              <a:t>6. Know who to contact in case of an outbreak.</a:t>
            </a:r>
          </a:p>
          <a:p>
            <a:pPr marL="0" indent="0">
              <a:buNone/>
            </a:pPr>
            <a:endParaRPr lang="en-US" dirty="0"/>
          </a:p>
        </p:txBody>
      </p:sp>
    </p:spTree>
    <p:extLst>
      <p:ext uri="{BB962C8B-B14F-4D97-AF65-F5344CB8AC3E}">
        <p14:creationId xmlns:p14="http://schemas.microsoft.com/office/powerpoint/2010/main" val="1674247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bg1"/>
                </a:solidFill>
              </a:rPr>
              <a:t>What to Do?</a:t>
            </a:r>
          </a:p>
        </p:txBody>
      </p:sp>
      <p:sp>
        <p:nvSpPr>
          <p:cNvPr id="3" name="Content Placeholder 2"/>
          <p:cNvSpPr>
            <a:spLocks noGrp="1"/>
          </p:cNvSpPr>
          <p:nvPr>
            <p:ph idx="1"/>
          </p:nvPr>
        </p:nvSpPr>
        <p:spPr/>
        <p:txBody>
          <a:bodyPr>
            <a:normAutofit lnSpcReduction="10000"/>
          </a:bodyPr>
          <a:lstStyle/>
          <a:p>
            <a:pPr marL="0" indent="0">
              <a:buNone/>
            </a:pPr>
            <a:r>
              <a:rPr lang="en-US" dirty="0"/>
              <a:t>If you suspect a customer has a notifiable disease:</a:t>
            </a:r>
          </a:p>
          <a:p>
            <a:pPr lvl="1">
              <a:buFont typeface="Arial" panose="020B0604020202020204" pitchFamily="34" charset="0"/>
              <a:buChar char="•"/>
            </a:pPr>
            <a:r>
              <a:rPr lang="en-US" dirty="0"/>
              <a:t>Refer him or her to a health centre or hospital (if appropriate for the disease).</a:t>
            </a:r>
          </a:p>
          <a:p>
            <a:pPr lvl="1">
              <a:buFont typeface="Arial" panose="020B0604020202020204" pitchFamily="34" charset="0"/>
              <a:buChar char="•"/>
            </a:pPr>
            <a:r>
              <a:rPr lang="en-US" dirty="0"/>
              <a:t>Contact your local health official as soon as possible and describe the situation.</a:t>
            </a:r>
          </a:p>
          <a:p>
            <a:pPr lvl="1">
              <a:buFont typeface="Arial" panose="020B0604020202020204" pitchFamily="34" charset="0"/>
              <a:buChar char="•"/>
            </a:pPr>
            <a:r>
              <a:rPr lang="en-US" dirty="0">
                <a:solidFill>
                  <a:srgbClr val="FF0000"/>
                </a:solidFill>
              </a:rPr>
              <a:t>[INCLUDE HERE THE NAME OF THE APPROPRIATE CONTACT]</a:t>
            </a:r>
          </a:p>
          <a:p>
            <a:pPr lvl="1">
              <a:buFont typeface="Arial" panose="020B0604020202020204" pitchFamily="34" charset="0"/>
              <a:buChar char="•"/>
            </a:pPr>
            <a:r>
              <a:rPr lang="en-US" dirty="0"/>
              <a:t>Follow the management and prevention advice for the individual disease.</a:t>
            </a:r>
          </a:p>
        </p:txBody>
      </p:sp>
    </p:spTree>
    <p:extLst>
      <p:ext uri="{BB962C8B-B14F-4D97-AF65-F5344CB8AC3E}">
        <p14:creationId xmlns:p14="http://schemas.microsoft.com/office/powerpoint/2010/main" val="261207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Notifiable Diseases</a:t>
            </a:r>
          </a:p>
        </p:txBody>
      </p:sp>
      <p:sp>
        <p:nvSpPr>
          <p:cNvPr id="3" name="Content Placeholder 2"/>
          <p:cNvSpPr>
            <a:spLocks noGrp="1"/>
          </p:cNvSpPr>
          <p:nvPr>
            <p:ph idx="1"/>
          </p:nvPr>
        </p:nvSpPr>
        <p:spPr>
          <a:xfrm>
            <a:off x="457200" y="1417638"/>
            <a:ext cx="8229600" cy="5211762"/>
          </a:xfrm>
        </p:spPr>
        <p:txBody>
          <a:bodyPr>
            <a:normAutofit fontScale="62500" lnSpcReduction="20000"/>
          </a:bodyPr>
          <a:lstStyle/>
          <a:p>
            <a:pPr marL="0" indent="0">
              <a:buNone/>
            </a:pPr>
            <a:endParaRPr lang="en-US" dirty="0" smtClean="0"/>
          </a:p>
          <a:p>
            <a:pPr marL="0" indent="0">
              <a:buNone/>
            </a:pPr>
            <a:r>
              <a:rPr lang="en-US" sz="4600" dirty="0" smtClean="0"/>
              <a:t>The </a:t>
            </a:r>
            <a:r>
              <a:rPr lang="en-US" sz="4600" dirty="0"/>
              <a:t>11 notifiable diseases that are vigilantly reported on </a:t>
            </a:r>
            <a:r>
              <a:rPr lang="en-US" sz="4600" dirty="0" smtClean="0"/>
              <a:t>in Zambia are:</a:t>
            </a:r>
          </a:p>
          <a:p>
            <a:pPr marL="0" indent="0">
              <a:buNone/>
            </a:pPr>
            <a:endParaRPr lang="en-US" dirty="0" smtClean="0"/>
          </a:p>
          <a:p>
            <a:pPr marL="0" indent="0">
              <a:buNone/>
            </a:pPr>
            <a:r>
              <a:rPr lang="en-US" sz="3600" dirty="0" smtClean="0"/>
              <a:t>Cholera		</a:t>
            </a:r>
            <a:r>
              <a:rPr lang="en-US" sz="3600" dirty="0"/>
              <a:t>	</a:t>
            </a:r>
            <a:r>
              <a:rPr lang="en-US" sz="3600" dirty="0" smtClean="0"/>
              <a:t>		Typhoid</a:t>
            </a:r>
          </a:p>
          <a:p>
            <a:pPr marL="0" indent="0">
              <a:buNone/>
            </a:pPr>
            <a:r>
              <a:rPr lang="en-US" sz="3600" dirty="0" smtClean="0"/>
              <a:t>Measles				Plague</a:t>
            </a:r>
          </a:p>
          <a:p>
            <a:pPr marL="0" indent="0">
              <a:buNone/>
            </a:pPr>
            <a:r>
              <a:rPr lang="en-US" sz="3600" dirty="0" smtClean="0"/>
              <a:t>Yellow Fever				Rabies</a:t>
            </a:r>
          </a:p>
          <a:p>
            <a:pPr marL="0" indent="0">
              <a:buNone/>
            </a:pPr>
            <a:r>
              <a:rPr lang="en-US" sz="3600" dirty="0" smtClean="0"/>
              <a:t>Neonatal Tetanus			Tuberculosis (TB)</a:t>
            </a:r>
          </a:p>
          <a:p>
            <a:pPr marL="0" indent="0">
              <a:buNone/>
            </a:pPr>
            <a:r>
              <a:rPr lang="en-US" sz="3600" dirty="0" smtClean="0"/>
              <a:t>Acute Flaccid Paralysis			Human Influenza</a:t>
            </a:r>
          </a:p>
          <a:p>
            <a:pPr marL="0" indent="0">
              <a:buNone/>
            </a:pPr>
            <a:r>
              <a:rPr lang="en-US" sz="3600" dirty="0" smtClean="0"/>
              <a:t>Dysentery</a:t>
            </a:r>
          </a:p>
          <a:p>
            <a:pPr marL="0" indent="0">
              <a:buNone/>
            </a:pPr>
            <a:endParaRPr lang="en-US" dirty="0"/>
          </a:p>
          <a:p>
            <a:pPr marL="0" indent="0">
              <a:buNone/>
            </a:pPr>
            <a:r>
              <a:rPr lang="en-US" dirty="0" smtClean="0"/>
              <a:t>In 2014, the Zambian government declared Ebola as a notifiable disease. </a:t>
            </a:r>
          </a:p>
          <a:p>
            <a:pPr marL="57150" indent="0">
              <a:buNone/>
            </a:pPr>
            <a:endParaRPr lang="en-US" i="1" dirty="0" smtClean="0"/>
          </a:p>
          <a:p>
            <a:pPr marL="57150" indent="0">
              <a:buNone/>
            </a:pPr>
            <a:r>
              <a:rPr lang="en-US" i="1" dirty="0" smtClean="0"/>
              <a:t>Note: In this presentation we will discuss cholera, meningitis, measles, yellow fever and Ebola. TB is discussed in Module 3, Session 13.</a:t>
            </a:r>
            <a:endParaRPr lang="en-US" i="1" dirty="0"/>
          </a:p>
        </p:txBody>
      </p:sp>
    </p:spTree>
    <p:extLst>
      <p:ext uri="{BB962C8B-B14F-4D97-AF65-F5344CB8AC3E}">
        <p14:creationId xmlns:p14="http://schemas.microsoft.com/office/powerpoint/2010/main" val="3868612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133601"/>
            <a:ext cx="7772400" cy="1142999"/>
          </a:xfrm>
        </p:spPr>
        <p:txBody>
          <a:bodyPr>
            <a:normAutofit/>
          </a:bodyPr>
          <a:lstStyle/>
          <a:p>
            <a:pPr algn="ctr"/>
            <a:r>
              <a:rPr lang="en-US" sz="4800" b="1" dirty="0">
                <a:solidFill>
                  <a:schemeClr val="bg1"/>
                </a:solidFill>
                <a:latin typeface="+mj-lt"/>
              </a:rPr>
              <a:t>Cholera</a:t>
            </a:r>
          </a:p>
        </p:txBody>
      </p:sp>
    </p:spTree>
    <p:extLst>
      <p:ext uri="{BB962C8B-B14F-4D97-AF65-F5344CB8AC3E}">
        <p14:creationId xmlns:p14="http://schemas.microsoft.com/office/powerpoint/2010/main" val="3528265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Introduction</a:t>
            </a:r>
          </a:p>
        </p:txBody>
      </p:sp>
      <p:sp>
        <p:nvSpPr>
          <p:cNvPr id="5" name="Content Placeholder 4"/>
          <p:cNvSpPr>
            <a:spLocks noGrp="1"/>
          </p:cNvSpPr>
          <p:nvPr>
            <p:ph idx="1"/>
          </p:nvPr>
        </p:nvSpPr>
        <p:spPr/>
        <p:txBody>
          <a:bodyPr>
            <a:normAutofit lnSpcReduction="10000"/>
          </a:bodyPr>
          <a:lstStyle/>
          <a:p>
            <a:r>
              <a:rPr lang="en-US" i="1" dirty="0"/>
              <a:t>Vibrio cholerae </a:t>
            </a:r>
            <a:r>
              <a:rPr lang="en-US" dirty="0"/>
              <a:t>is bacteria that lives in water.</a:t>
            </a:r>
          </a:p>
          <a:p>
            <a:r>
              <a:rPr lang="en-US" dirty="0"/>
              <a:t>Patients have sudden onset of profuse watery stool leading to rapid dehydration.</a:t>
            </a:r>
          </a:p>
          <a:p>
            <a:r>
              <a:rPr lang="en-US" dirty="0"/>
              <a:t>Cholera can kill patients within hours.</a:t>
            </a:r>
          </a:p>
          <a:p>
            <a:r>
              <a:rPr lang="en-US" dirty="0"/>
              <a:t>Percentage of infected patients who die ranges from 0.1% to 25%, with an average of 1.1% depending on location. </a:t>
            </a:r>
          </a:p>
          <a:p>
            <a:r>
              <a:rPr lang="en-US" dirty="0"/>
              <a:t>Identification of early cases is important to limit spread of disease.</a:t>
            </a:r>
          </a:p>
          <a:p>
            <a:endParaRPr lang="en-US" dirty="0"/>
          </a:p>
          <a:p>
            <a:endParaRPr lang="en-US" dirty="0"/>
          </a:p>
        </p:txBody>
      </p:sp>
    </p:spTree>
    <p:extLst>
      <p:ext uri="{BB962C8B-B14F-4D97-AF65-F5344CB8AC3E}">
        <p14:creationId xmlns:p14="http://schemas.microsoft.com/office/powerpoint/2010/main" val="539650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You Get Cholera?</a:t>
            </a:r>
          </a:p>
        </p:txBody>
      </p:sp>
      <p:sp>
        <p:nvSpPr>
          <p:cNvPr id="3" name="Content Placeholder 2"/>
          <p:cNvSpPr>
            <a:spLocks noGrp="1"/>
          </p:cNvSpPr>
          <p:nvPr>
            <p:ph idx="1"/>
          </p:nvPr>
        </p:nvSpPr>
        <p:spPr/>
        <p:txBody>
          <a:bodyPr/>
          <a:lstStyle/>
          <a:p>
            <a:pPr marL="0" indent="0">
              <a:buNone/>
              <a:defRPr/>
            </a:pPr>
            <a:r>
              <a:rPr lang="en-US" dirty="0"/>
              <a:t>Cholera is spread through:</a:t>
            </a:r>
          </a:p>
          <a:p>
            <a:pPr marL="674370" lvl="1" indent="-274320">
              <a:buFont typeface="Arial" pitchFamily="34" charset="0"/>
              <a:buChar char="•"/>
              <a:defRPr/>
            </a:pPr>
            <a:r>
              <a:rPr lang="en-US" dirty="0"/>
              <a:t>Eating contaminated food.</a:t>
            </a:r>
          </a:p>
          <a:p>
            <a:pPr marL="674370" lvl="1" indent="-274320">
              <a:buFont typeface="Arial" pitchFamily="34" charset="0"/>
              <a:buChar char="•"/>
              <a:defRPr/>
            </a:pPr>
            <a:r>
              <a:rPr lang="en-US" dirty="0"/>
              <a:t>Drinking contaminated water or juice.</a:t>
            </a:r>
          </a:p>
          <a:p>
            <a:pPr marL="674370" lvl="1" indent="-274320">
              <a:buFont typeface="Arial" pitchFamily="34" charset="0"/>
              <a:buChar char="•"/>
              <a:defRPr/>
            </a:pPr>
            <a:r>
              <a:rPr lang="en-US" dirty="0"/>
              <a:t>Touching the infected person without protective gloves.</a:t>
            </a:r>
          </a:p>
          <a:p>
            <a:pPr marL="674370" lvl="1" indent="-274320">
              <a:buFont typeface="Arial" pitchFamily="34" charset="0"/>
              <a:buChar char="•"/>
              <a:defRPr/>
            </a:pPr>
            <a:r>
              <a:rPr lang="en-US" dirty="0"/>
              <a:t>Touching items contaminated with stool or vomitus of the infected person.</a:t>
            </a:r>
          </a:p>
          <a:p>
            <a:endParaRPr lang="en-US" dirty="0"/>
          </a:p>
        </p:txBody>
      </p:sp>
    </p:spTree>
    <p:extLst>
      <p:ext uri="{BB962C8B-B14F-4D97-AF65-F5344CB8AC3E}">
        <p14:creationId xmlns:p14="http://schemas.microsoft.com/office/powerpoint/2010/main" val="3709087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4003</TotalTime>
  <Words>1993</Words>
  <Application>Microsoft Office PowerPoint</Application>
  <PresentationFormat>On-screen Show (4:3)</PresentationFormat>
  <Paragraphs>233</Paragraphs>
  <Slides>40</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40</vt:i4>
      </vt:variant>
    </vt:vector>
  </HeadingPairs>
  <TitlesOfParts>
    <vt:vector size="45" baseType="lpstr">
      <vt:lpstr>Arial</vt:lpstr>
      <vt:lpstr>Calibri</vt:lpstr>
      <vt:lpstr>Courier New</vt:lpstr>
      <vt:lpstr>Office Theme</vt:lpstr>
      <vt:lpstr>1_Office Theme</vt:lpstr>
      <vt:lpstr> Health Shops Training Zambia </vt:lpstr>
      <vt:lpstr>Objectives</vt:lpstr>
      <vt:lpstr>Introduction</vt:lpstr>
      <vt:lpstr>General</vt:lpstr>
      <vt:lpstr>What to Do?</vt:lpstr>
      <vt:lpstr>Notifiable Diseases</vt:lpstr>
      <vt:lpstr>PowerPoint Presentation</vt:lpstr>
      <vt:lpstr>Introduction</vt:lpstr>
      <vt:lpstr>How Do You Get Cholera?</vt:lpstr>
      <vt:lpstr>Signs and Symptoms</vt:lpstr>
      <vt:lpstr>Management and Prevention (1) </vt:lpstr>
      <vt:lpstr>Management and Prevention (2)</vt:lpstr>
      <vt:lpstr>PowerPoint Presentation</vt:lpstr>
      <vt:lpstr>Introduction</vt:lpstr>
      <vt:lpstr>PowerPoint Presentation</vt:lpstr>
      <vt:lpstr>How Do You Get Meningitis?</vt:lpstr>
      <vt:lpstr>Signs and Symptoms</vt:lpstr>
      <vt:lpstr>Management and Prevention of Spread</vt:lpstr>
      <vt:lpstr>PowerPoint Presentation</vt:lpstr>
      <vt:lpstr>Introduction and Overview</vt:lpstr>
      <vt:lpstr>General Information about Measles</vt:lpstr>
      <vt:lpstr>How Measles is Spread</vt:lpstr>
      <vt:lpstr>Signs and Symptoms</vt:lpstr>
      <vt:lpstr>Management / Treatment of Measles</vt:lpstr>
      <vt:lpstr>Preventing the Spread of Measles</vt:lpstr>
      <vt:lpstr>PowerPoint Presentation</vt:lpstr>
      <vt:lpstr>Introduction</vt:lpstr>
      <vt:lpstr>Countries at Risk</vt:lpstr>
      <vt:lpstr>Signs and Symptoms</vt:lpstr>
      <vt:lpstr>Management</vt:lpstr>
      <vt:lpstr>Prevent Spread</vt:lpstr>
      <vt:lpstr>PowerPoint Presentation</vt:lpstr>
      <vt:lpstr>Introduction</vt:lpstr>
      <vt:lpstr>How Do You Get Ebola Virus Disease?</vt:lpstr>
      <vt:lpstr>Signs and Symptoms</vt:lpstr>
      <vt:lpstr>Management of Ebola</vt:lpstr>
      <vt:lpstr>Prevention for Ebola (1) </vt:lpstr>
      <vt:lpstr>Prevention for Ebola (2)</vt:lpstr>
      <vt:lpstr>Exercise 1</vt:lpstr>
      <vt:lpstr>Review of Objectives</vt:lpstr>
    </vt:vector>
  </TitlesOfParts>
  <Company>MSH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 Embrey</dc:creator>
  <cp:lastModifiedBy>Owner</cp:lastModifiedBy>
  <cp:revision>60</cp:revision>
  <dcterms:created xsi:type="dcterms:W3CDTF">2016-01-15T18:03:32Z</dcterms:created>
  <dcterms:modified xsi:type="dcterms:W3CDTF">2017-04-24T21:30:16Z</dcterms:modified>
</cp:coreProperties>
</file>