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256" r:id="rId2"/>
    <p:sldId id="259" r:id="rId3"/>
    <p:sldId id="260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  <p:sldId id="275" r:id="rId14"/>
    <p:sldId id="277" r:id="rId15"/>
    <p:sldId id="278" r:id="rId16"/>
    <p:sldId id="279" r:id="rId17"/>
    <p:sldId id="281" r:id="rId18"/>
    <p:sldId id="282" r:id="rId19"/>
    <p:sldId id="284" r:id="rId20"/>
    <p:sldId id="285" r:id="rId21"/>
    <p:sldId id="286" r:id="rId22"/>
    <p:sldId id="287" r:id="rId23"/>
    <p:sldId id="289" r:id="rId24"/>
    <p:sldId id="290" r:id="rId25"/>
    <p:sldId id="291" r:id="rId26"/>
    <p:sldId id="323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24" r:id="rId41"/>
    <p:sldId id="308" r:id="rId42"/>
    <p:sldId id="309" r:id="rId43"/>
    <p:sldId id="310" r:id="rId44"/>
    <p:sldId id="311" r:id="rId45"/>
    <p:sldId id="312" r:id="rId46"/>
    <p:sldId id="325" r:id="rId47"/>
    <p:sldId id="313" r:id="rId48"/>
    <p:sldId id="314" r:id="rId49"/>
    <p:sldId id="315" r:id="rId50"/>
    <p:sldId id="326" r:id="rId51"/>
    <p:sldId id="327" r:id="rId52"/>
    <p:sldId id="318" r:id="rId53"/>
    <p:sldId id="328" r:id="rId54"/>
    <p:sldId id="329" r:id="rId55"/>
    <p:sldId id="264" r:id="rId56"/>
    <p:sldId id="265" r:id="rId57"/>
    <p:sldId id="330" r:id="rId5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7A1AC3-ED95-40CF-9942-74BFA0E3C5E7}" type="doc">
      <dgm:prSet loTypeId="urn:microsoft.com/office/officeart/2005/8/layout/hierarchy6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0F5B9DBC-38BA-4545-A269-2766F574E85E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Child with skin rash/itching </a:t>
          </a:r>
        </a:p>
      </dgm:t>
    </dgm:pt>
    <dgm:pt modelId="{F6AC12A1-7185-420D-B5FA-C27E52880439}" type="parTrans" cxnId="{AD7203AF-677A-4D98-8C72-1F66900ABC0C}">
      <dgm:prSet/>
      <dgm:spPr/>
      <dgm:t>
        <a:bodyPr/>
        <a:lstStyle/>
        <a:p>
          <a:pPr algn="ctr"/>
          <a:endParaRPr lang="en-US"/>
        </a:p>
      </dgm:t>
    </dgm:pt>
    <dgm:pt modelId="{026A9390-6F41-47A3-AD4A-95BB0011FEEA}" type="sibTrans" cxnId="{AD7203AF-677A-4D98-8C72-1F66900ABC0C}">
      <dgm:prSet/>
      <dgm:spPr/>
      <dgm:t>
        <a:bodyPr/>
        <a:lstStyle/>
        <a:p>
          <a:pPr algn="ctr"/>
          <a:endParaRPr lang="en-US"/>
        </a:p>
      </dgm:t>
    </dgm:pt>
    <dgm:pt modelId="{BAEAFD5C-4567-4765-8E4F-05B06458A5F2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Skin rash with itching</a:t>
          </a:r>
        </a:p>
      </dgm:t>
    </dgm:pt>
    <dgm:pt modelId="{E5FE2169-04CE-4616-8971-C1ED69A08852}" type="parTrans" cxnId="{9DFFA0A0-BE8F-48AE-AF6B-C348B9D9FCAA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48C91538-86A6-4ACB-99D2-D9C1158551D1}" type="sibTrans" cxnId="{9DFFA0A0-BE8F-48AE-AF6B-C348B9D9FCAA}">
      <dgm:prSet/>
      <dgm:spPr/>
      <dgm:t>
        <a:bodyPr/>
        <a:lstStyle/>
        <a:p>
          <a:pPr algn="ctr"/>
          <a:endParaRPr lang="en-US"/>
        </a:p>
      </dgm:t>
    </dgm:pt>
    <dgm:pt modelId="{C3C8246D-3058-4A39-BA5A-404F3F2F4D66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Itching skin rash all over the body</a:t>
          </a:r>
        </a:p>
        <a:p>
          <a:pPr algn="ctr"/>
          <a:endParaRPr lang="en-US" sz="1600" b="0" dirty="0">
            <a:latin typeface="+mj-lt"/>
          </a:endParaRPr>
        </a:p>
        <a:p>
          <a:pPr algn="ctr"/>
          <a:r>
            <a:rPr lang="en-US" sz="1600" b="0" dirty="0">
              <a:latin typeface="+mj-lt"/>
            </a:rPr>
            <a:t>Suspect chicken pox </a:t>
          </a:r>
        </a:p>
      </dgm:t>
    </dgm:pt>
    <dgm:pt modelId="{59EE0131-639C-4615-B800-9E192A6694BA}" type="parTrans" cxnId="{9EB3857F-E789-4BAB-9557-38CC4980B74A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08661321-211C-45C7-A304-35847F54EEA0}" type="sibTrans" cxnId="{9EB3857F-E789-4BAB-9557-38CC4980B74A}">
      <dgm:prSet/>
      <dgm:spPr/>
      <dgm:t>
        <a:bodyPr/>
        <a:lstStyle/>
        <a:p>
          <a:pPr algn="ctr"/>
          <a:endParaRPr lang="en-US"/>
        </a:p>
      </dgm:t>
    </dgm:pt>
    <dgm:pt modelId="{666B1132-55A1-41B2-8737-5C3F3B4DB756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Itching of the hairy part of the head </a:t>
          </a:r>
        </a:p>
        <a:p>
          <a:pPr algn="ctr"/>
          <a:endParaRPr lang="en-US" sz="1600" b="0" dirty="0">
            <a:latin typeface="+mj-lt"/>
          </a:endParaRPr>
        </a:p>
        <a:p>
          <a:pPr algn="ctr"/>
          <a:r>
            <a:rPr lang="en-US" sz="1600" b="0" dirty="0">
              <a:latin typeface="+mj-lt"/>
            </a:rPr>
            <a:t>Suspect  lice </a:t>
          </a:r>
        </a:p>
      </dgm:t>
    </dgm:pt>
    <dgm:pt modelId="{250E62D4-9D14-43CC-946F-43592071B464}" type="parTrans" cxnId="{A0946F93-E354-4FA0-B567-45D4E72FE9E5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0D1AA00B-79A5-438F-85D2-F0DB0AC06EA7}" type="sibTrans" cxnId="{A0946F93-E354-4FA0-B567-45D4E72FE9E5}">
      <dgm:prSet/>
      <dgm:spPr/>
      <dgm:t>
        <a:bodyPr/>
        <a:lstStyle/>
        <a:p>
          <a:pPr algn="ctr"/>
          <a:endParaRPr lang="en-US"/>
        </a:p>
      </dgm:t>
    </dgm:pt>
    <dgm:pt modelId="{D6B3F72D-1DE4-4C2A-84B9-801E27DCDCBD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Skin rash - no itching</a:t>
          </a:r>
        </a:p>
      </dgm:t>
    </dgm:pt>
    <dgm:pt modelId="{6788B078-F049-4B7D-AD27-FE4956CDAD4C}" type="parTrans" cxnId="{413BAE17-0BA4-4DE1-B8FD-6399CD2ECC9D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50033AA6-276B-44C5-A5A4-A62F86DEE8BF}" type="sibTrans" cxnId="{413BAE17-0BA4-4DE1-B8FD-6399CD2ECC9D}">
      <dgm:prSet/>
      <dgm:spPr/>
      <dgm:t>
        <a:bodyPr/>
        <a:lstStyle/>
        <a:p>
          <a:pPr algn="ctr"/>
          <a:endParaRPr lang="en-US"/>
        </a:p>
      </dgm:t>
    </dgm:pt>
    <dgm:pt modelId="{5B8272D4-AE53-402A-A5C0-B6D6B7CB2A97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Ringworm of the head</a:t>
          </a:r>
        </a:p>
        <a:p>
          <a:pPr algn="ctr"/>
          <a:r>
            <a:rPr lang="en-US" sz="1600" b="0" dirty="0">
              <a:latin typeface="+mj-lt"/>
            </a:rPr>
            <a:t>Nappy rash</a:t>
          </a:r>
        </a:p>
      </dgm:t>
    </dgm:pt>
    <dgm:pt modelId="{8EB6848F-18BE-492A-BB25-AC0C5B08771F}" type="parTrans" cxnId="{9E448B32-7931-4D24-AB6C-62BA9F640EFC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328435D1-979C-439F-82AA-D23FDBA2E7F9}" type="sibTrans" cxnId="{9E448B32-7931-4D24-AB6C-62BA9F640EFC}">
      <dgm:prSet/>
      <dgm:spPr/>
      <dgm:t>
        <a:bodyPr/>
        <a:lstStyle/>
        <a:p>
          <a:pPr algn="ctr"/>
          <a:endParaRPr lang="en-US"/>
        </a:p>
      </dgm:t>
    </dgm:pt>
    <dgm:pt modelId="{54EC8CEE-937A-4611-B9A6-D6D148156700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Itching around the arm folds and neck.</a:t>
          </a:r>
        </a:p>
        <a:p>
          <a:pPr algn="ctr"/>
          <a:endParaRPr lang="en-US" sz="1600" b="0" dirty="0">
            <a:latin typeface="+mj-lt"/>
          </a:endParaRPr>
        </a:p>
        <a:p>
          <a:pPr algn="ctr"/>
          <a:r>
            <a:rPr lang="en-US" sz="1600" b="0" dirty="0">
              <a:latin typeface="+mj-lt"/>
            </a:rPr>
            <a:t>Suspect eczema </a:t>
          </a:r>
        </a:p>
      </dgm:t>
    </dgm:pt>
    <dgm:pt modelId="{6A796976-A1B2-4F2D-9022-D06C373CA7B8}" type="parTrans" cxnId="{89C79DF8-DC0E-4820-A2D2-133351A02D70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A40675C5-1629-4467-8460-90D5D7C89717}" type="sibTrans" cxnId="{89C79DF8-DC0E-4820-A2D2-133351A02D70}">
      <dgm:prSet/>
      <dgm:spPr/>
      <dgm:t>
        <a:bodyPr/>
        <a:lstStyle/>
        <a:p>
          <a:pPr algn="ctr"/>
          <a:endParaRPr lang="en-US"/>
        </a:p>
      </dgm:t>
    </dgm:pt>
    <dgm:pt modelId="{DEA35D63-E540-464A-8D77-30C2B9249E2F}">
      <dgm:prSet phldrT="[Text]" custT="1"/>
      <dgm:spPr/>
      <dgm:t>
        <a:bodyPr/>
        <a:lstStyle/>
        <a:p>
          <a:pPr algn="ctr"/>
          <a:r>
            <a:rPr lang="en-US" sz="1600" b="0" dirty="0">
              <a:latin typeface="+mj-lt"/>
            </a:rPr>
            <a:t>Itching between finger webs</a:t>
          </a:r>
        </a:p>
        <a:p>
          <a:pPr algn="ctr"/>
          <a:endParaRPr lang="en-US" sz="1600" b="0" dirty="0">
            <a:latin typeface="+mj-lt"/>
          </a:endParaRPr>
        </a:p>
        <a:p>
          <a:pPr algn="ctr"/>
          <a:r>
            <a:rPr lang="en-US" sz="1600" b="0" dirty="0">
              <a:latin typeface="+mj-lt"/>
            </a:rPr>
            <a:t>Suspect scabies </a:t>
          </a:r>
        </a:p>
      </dgm:t>
    </dgm:pt>
    <dgm:pt modelId="{9BD3662F-376E-46C8-A5C8-45ABBD7ACDF0}" type="parTrans" cxnId="{45D56444-C9D3-4C7B-8544-716B59A16EA6}">
      <dgm:prSet/>
      <dgm:spPr/>
      <dgm:t>
        <a:bodyPr/>
        <a:lstStyle/>
        <a:p>
          <a:pPr algn="ctr"/>
          <a:endParaRPr lang="en-US" sz="1400" b="0">
            <a:latin typeface="+mj-lt"/>
          </a:endParaRPr>
        </a:p>
      </dgm:t>
    </dgm:pt>
    <dgm:pt modelId="{0F526783-7B13-4352-AF9A-0A21F1135CD4}" type="sibTrans" cxnId="{45D56444-C9D3-4C7B-8544-716B59A16EA6}">
      <dgm:prSet/>
      <dgm:spPr/>
      <dgm:t>
        <a:bodyPr/>
        <a:lstStyle/>
        <a:p>
          <a:pPr algn="ctr"/>
          <a:endParaRPr lang="en-US"/>
        </a:p>
      </dgm:t>
    </dgm:pt>
    <dgm:pt modelId="{DED850B5-0AC2-42A4-BC79-DF26452E0F1E}" type="pres">
      <dgm:prSet presAssocID="{657A1AC3-ED95-40CF-9942-74BFA0E3C5E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566CF8-B333-44FC-B4F5-F3B72BE8C138}" type="pres">
      <dgm:prSet presAssocID="{657A1AC3-ED95-40CF-9942-74BFA0E3C5E7}" presName="hierFlow" presStyleCnt="0"/>
      <dgm:spPr/>
    </dgm:pt>
    <dgm:pt modelId="{1137DCDC-27F1-466D-9BD7-BBF6BE299FCA}" type="pres">
      <dgm:prSet presAssocID="{657A1AC3-ED95-40CF-9942-74BFA0E3C5E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FA53D05-5169-4700-A844-DB31B6DC75C2}" type="pres">
      <dgm:prSet presAssocID="{0F5B9DBC-38BA-4545-A269-2766F574E85E}" presName="Name14" presStyleCnt="0"/>
      <dgm:spPr/>
    </dgm:pt>
    <dgm:pt modelId="{34F37020-4818-4737-B828-0A71D3F6DADD}" type="pres">
      <dgm:prSet presAssocID="{0F5B9DBC-38BA-4545-A269-2766F574E85E}" presName="level1Shape" presStyleLbl="node0" presStyleIdx="0" presStyleCnt="1" custScaleX="134607" custScaleY="119052" custLinFactNeighborY="-426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D6E99C-3FA3-4FE9-9121-97AA8E527FCC}" type="pres">
      <dgm:prSet presAssocID="{0F5B9DBC-38BA-4545-A269-2766F574E85E}" presName="hierChild2" presStyleCnt="0"/>
      <dgm:spPr/>
    </dgm:pt>
    <dgm:pt modelId="{7422BD37-6371-4C9A-87F1-855DA89FF824}" type="pres">
      <dgm:prSet presAssocID="{E5FE2169-04CE-4616-8971-C1ED69A08852}" presName="Name19" presStyleLbl="parChTrans1D2" presStyleIdx="0" presStyleCnt="2"/>
      <dgm:spPr/>
      <dgm:t>
        <a:bodyPr/>
        <a:lstStyle/>
        <a:p>
          <a:endParaRPr lang="en-US"/>
        </a:p>
      </dgm:t>
    </dgm:pt>
    <dgm:pt modelId="{565633C7-A128-42D2-ABB2-21832A43F51A}" type="pres">
      <dgm:prSet presAssocID="{BAEAFD5C-4567-4765-8E4F-05B06458A5F2}" presName="Name21" presStyleCnt="0"/>
      <dgm:spPr/>
    </dgm:pt>
    <dgm:pt modelId="{5F994C73-C0E2-4B38-85B7-787C49E7423E}" type="pres">
      <dgm:prSet presAssocID="{BAEAFD5C-4567-4765-8E4F-05B06458A5F2}" presName="level2Shape" presStyleLbl="node2" presStyleIdx="0" presStyleCnt="2" custScaleX="243898" custLinFactNeighborY="-42684"/>
      <dgm:spPr/>
      <dgm:t>
        <a:bodyPr/>
        <a:lstStyle/>
        <a:p>
          <a:endParaRPr lang="en-US"/>
        </a:p>
      </dgm:t>
    </dgm:pt>
    <dgm:pt modelId="{7950A84A-140C-4300-9E60-36F5865CC9E8}" type="pres">
      <dgm:prSet presAssocID="{BAEAFD5C-4567-4765-8E4F-05B06458A5F2}" presName="hierChild3" presStyleCnt="0"/>
      <dgm:spPr/>
    </dgm:pt>
    <dgm:pt modelId="{D214AA29-BF56-43A1-B738-AF853A85E0DE}" type="pres">
      <dgm:prSet presAssocID="{6A796976-A1B2-4F2D-9022-D06C373CA7B8}" presName="Name19" presStyleLbl="parChTrans1D3" presStyleIdx="0" presStyleCnt="5"/>
      <dgm:spPr/>
      <dgm:t>
        <a:bodyPr/>
        <a:lstStyle/>
        <a:p>
          <a:endParaRPr lang="en-US"/>
        </a:p>
      </dgm:t>
    </dgm:pt>
    <dgm:pt modelId="{66267DD8-FE45-481C-BDA6-0D1DC5351C14}" type="pres">
      <dgm:prSet presAssocID="{54EC8CEE-937A-4611-B9A6-D6D148156700}" presName="Name21" presStyleCnt="0"/>
      <dgm:spPr/>
    </dgm:pt>
    <dgm:pt modelId="{9453A0CA-72CC-4FA3-BFB9-6D2FBB7756B2}" type="pres">
      <dgm:prSet presAssocID="{54EC8CEE-937A-4611-B9A6-D6D148156700}" presName="level2Shape" presStyleLbl="node3" presStyleIdx="0" presStyleCnt="5" custScaleX="134523" custScaleY="259036" custLinFactNeighborX="9547" custLinFactNeighborY="-7033"/>
      <dgm:spPr/>
      <dgm:t>
        <a:bodyPr/>
        <a:lstStyle/>
        <a:p>
          <a:endParaRPr lang="en-US"/>
        </a:p>
      </dgm:t>
    </dgm:pt>
    <dgm:pt modelId="{296C93F3-9B5A-4EE4-A3ED-978E0A8E5A6F}" type="pres">
      <dgm:prSet presAssocID="{54EC8CEE-937A-4611-B9A6-D6D148156700}" presName="hierChild3" presStyleCnt="0"/>
      <dgm:spPr/>
    </dgm:pt>
    <dgm:pt modelId="{9E5BC13E-36EF-4A66-BA51-4150599C71A1}" type="pres">
      <dgm:prSet presAssocID="{9BD3662F-376E-46C8-A5C8-45ABBD7ACDF0}" presName="Name19" presStyleLbl="parChTrans1D3" presStyleIdx="1" presStyleCnt="5"/>
      <dgm:spPr/>
      <dgm:t>
        <a:bodyPr/>
        <a:lstStyle/>
        <a:p>
          <a:endParaRPr lang="en-US"/>
        </a:p>
      </dgm:t>
    </dgm:pt>
    <dgm:pt modelId="{8377B6FB-6138-4E10-B867-7B016568A6B3}" type="pres">
      <dgm:prSet presAssocID="{DEA35D63-E540-464A-8D77-30C2B9249E2F}" presName="Name21" presStyleCnt="0"/>
      <dgm:spPr/>
    </dgm:pt>
    <dgm:pt modelId="{7782FEAF-C4F6-4FB0-AFD7-847799602E94}" type="pres">
      <dgm:prSet presAssocID="{DEA35D63-E540-464A-8D77-30C2B9249E2F}" presName="level2Shape" presStyleLbl="node3" presStyleIdx="1" presStyleCnt="5" custScaleX="138169" custScaleY="246359"/>
      <dgm:spPr/>
      <dgm:t>
        <a:bodyPr/>
        <a:lstStyle/>
        <a:p>
          <a:endParaRPr lang="en-US"/>
        </a:p>
      </dgm:t>
    </dgm:pt>
    <dgm:pt modelId="{2D5936B3-652C-400F-B7AD-E9106E9E237E}" type="pres">
      <dgm:prSet presAssocID="{DEA35D63-E540-464A-8D77-30C2B9249E2F}" presName="hierChild3" presStyleCnt="0"/>
      <dgm:spPr/>
    </dgm:pt>
    <dgm:pt modelId="{5EC2657B-CCCD-4E1E-B15D-E13842C3167C}" type="pres">
      <dgm:prSet presAssocID="{59EE0131-639C-4615-B800-9E192A6694BA}" presName="Name19" presStyleLbl="parChTrans1D3" presStyleIdx="2" presStyleCnt="5"/>
      <dgm:spPr/>
      <dgm:t>
        <a:bodyPr/>
        <a:lstStyle/>
        <a:p>
          <a:endParaRPr lang="en-US"/>
        </a:p>
      </dgm:t>
    </dgm:pt>
    <dgm:pt modelId="{5D454B6B-788E-4EB0-9B07-96369140D236}" type="pres">
      <dgm:prSet presAssocID="{C3C8246D-3058-4A39-BA5A-404F3F2F4D66}" presName="Name21" presStyleCnt="0"/>
      <dgm:spPr/>
    </dgm:pt>
    <dgm:pt modelId="{FC34CF51-C58E-4098-A11B-D8E633C62E08}" type="pres">
      <dgm:prSet presAssocID="{C3C8246D-3058-4A39-BA5A-404F3F2F4D66}" presName="level2Shape" presStyleLbl="node3" presStyleIdx="2" presStyleCnt="5" custScaleX="136855" custScaleY="292023"/>
      <dgm:spPr/>
      <dgm:t>
        <a:bodyPr/>
        <a:lstStyle/>
        <a:p>
          <a:endParaRPr lang="en-US"/>
        </a:p>
      </dgm:t>
    </dgm:pt>
    <dgm:pt modelId="{CFD9262D-4872-40C0-AF02-76BFD28C52CB}" type="pres">
      <dgm:prSet presAssocID="{C3C8246D-3058-4A39-BA5A-404F3F2F4D66}" presName="hierChild3" presStyleCnt="0"/>
      <dgm:spPr/>
    </dgm:pt>
    <dgm:pt modelId="{4855E856-F2D6-4FA8-8CCD-E9EEB3C42CD1}" type="pres">
      <dgm:prSet presAssocID="{250E62D4-9D14-43CC-946F-43592071B464}" presName="Name19" presStyleLbl="parChTrans1D3" presStyleIdx="3" presStyleCnt="5"/>
      <dgm:spPr/>
      <dgm:t>
        <a:bodyPr/>
        <a:lstStyle/>
        <a:p>
          <a:endParaRPr lang="en-US"/>
        </a:p>
      </dgm:t>
    </dgm:pt>
    <dgm:pt modelId="{23DF793A-AE15-4857-9B9A-9CA305A55DFB}" type="pres">
      <dgm:prSet presAssocID="{666B1132-55A1-41B2-8737-5C3F3B4DB756}" presName="Name21" presStyleCnt="0"/>
      <dgm:spPr/>
    </dgm:pt>
    <dgm:pt modelId="{C13230A5-9952-46BD-A3BD-F5D9136B94FA}" type="pres">
      <dgm:prSet presAssocID="{666B1132-55A1-41B2-8737-5C3F3B4DB756}" presName="level2Shape" presStyleLbl="node3" presStyleIdx="3" presStyleCnt="5" custScaleX="126469" custScaleY="249808"/>
      <dgm:spPr/>
      <dgm:t>
        <a:bodyPr/>
        <a:lstStyle/>
        <a:p>
          <a:endParaRPr lang="en-US"/>
        </a:p>
      </dgm:t>
    </dgm:pt>
    <dgm:pt modelId="{F1F36C20-33BE-467B-B402-66AB1847CE43}" type="pres">
      <dgm:prSet presAssocID="{666B1132-55A1-41B2-8737-5C3F3B4DB756}" presName="hierChild3" presStyleCnt="0"/>
      <dgm:spPr/>
    </dgm:pt>
    <dgm:pt modelId="{C15A0E34-1DFC-4342-A13D-92F0C4B1FE5B}" type="pres">
      <dgm:prSet presAssocID="{6788B078-F049-4B7D-AD27-FE4956CDAD4C}" presName="Name19" presStyleLbl="parChTrans1D2" presStyleIdx="1" presStyleCnt="2"/>
      <dgm:spPr/>
      <dgm:t>
        <a:bodyPr/>
        <a:lstStyle/>
        <a:p>
          <a:endParaRPr lang="en-US"/>
        </a:p>
      </dgm:t>
    </dgm:pt>
    <dgm:pt modelId="{3798FA39-D643-436B-855B-3ECC0DEAF90D}" type="pres">
      <dgm:prSet presAssocID="{D6B3F72D-1DE4-4C2A-84B9-801E27DCDCBD}" presName="Name21" presStyleCnt="0"/>
      <dgm:spPr/>
    </dgm:pt>
    <dgm:pt modelId="{3D6AD231-CCB2-43A3-A223-FFED5FC247C3}" type="pres">
      <dgm:prSet presAssocID="{D6B3F72D-1DE4-4C2A-84B9-801E27DCDCBD}" presName="level2Shape" presStyleLbl="node2" presStyleIdx="1" presStyleCnt="2" custScaleX="188556" custLinFactNeighborY="-42684"/>
      <dgm:spPr/>
      <dgm:t>
        <a:bodyPr/>
        <a:lstStyle/>
        <a:p>
          <a:endParaRPr lang="en-US"/>
        </a:p>
      </dgm:t>
    </dgm:pt>
    <dgm:pt modelId="{F0C52822-5ECC-4A90-8F49-442520452FC6}" type="pres">
      <dgm:prSet presAssocID="{D6B3F72D-1DE4-4C2A-84B9-801E27DCDCBD}" presName="hierChild3" presStyleCnt="0"/>
      <dgm:spPr/>
    </dgm:pt>
    <dgm:pt modelId="{B80E8880-C71A-4F03-BAAE-232C0FB4D568}" type="pres">
      <dgm:prSet presAssocID="{8EB6848F-18BE-492A-BB25-AC0C5B08771F}" presName="Name19" presStyleLbl="parChTrans1D3" presStyleIdx="4" presStyleCnt="5"/>
      <dgm:spPr/>
      <dgm:t>
        <a:bodyPr/>
        <a:lstStyle/>
        <a:p>
          <a:endParaRPr lang="en-US"/>
        </a:p>
      </dgm:t>
    </dgm:pt>
    <dgm:pt modelId="{AC6DB2CD-8C31-41AB-9D23-27E04CF75F6F}" type="pres">
      <dgm:prSet presAssocID="{5B8272D4-AE53-402A-A5C0-B6D6B7CB2A97}" presName="Name21" presStyleCnt="0"/>
      <dgm:spPr/>
    </dgm:pt>
    <dgm:pt modelId="{AC271CB9-7160-41D8-AABB-5C4D122829B9}" type="pres">
      <dgm:prSet presAssocID="{5B8272D4-AE53-402A-A5C0-B6D6B7CB2A97}" presName="level2Shape" presStyleLbl="node3" presStyleIdx="4" presStyleCnt="5" custScaleX="126932" custScaleY="196406"/>
      <dgm:spPr/>
      <dgm:t>
        <a:bodyPr/>
        <a:lstStyle/>
        <a:p>
          <a:endParaRPr lang="en-US"/>
        </a:p>
      </dgm:t>
    </dgm:pt>
    <dgm:pt modelId="{9E8F6B01-5C46-4747-A3CC-335B33E6EF4F}" type="pres">
      <dgm:prSet presAssocID="{5B8272D4-AE53-402A-A5C0-B6D6B7CB2A97}" presName="hierChild3" presStyleCnt="0"/>
      <dgm:spPr/>
    </dgm:pt>
    <dgm:pt modelId="{97AC5D2C-7BE1-4E65-928A-387009A34710}" type="pres">
      <dgm:prSet presAssocID="{657A1AC3-ED95-40CF-9942-74BFA0E3C5E7}" presName="bgShapesFlow" presStyleCnt="0"/>
      <dgm:spPr/>
    </dgm:pt>
  </dgm:ptLst>
  <dgm:cxnLst>
    <dgm:cxn modelId="{5E446FFF-6CB2-4774-90A2-C5A0C1FFEBA9}" type="presOf" srcId="{BAEAFD5C-4567-4765-8E4F-05B06458A5F2}" destId="{5F994C73-C0E2-4B38-85B7-787C49E7423E}" srcOrd="0" destOrd="0" presId="urn:microsoft.com/office/officeart/2005/8/layout/hierarchy6"/>
    <dgm:cxn modelId="{45D56444-C9D3-4C7B-8544-716B59A16EA6}" srcId="{BAEAFD5C-4567-4765-8E4F-05B06458A5F2}" destId="{DEA35D63-E540-464A-8D77-30C2B9249E2F}" srcOrd="1" destOrd="0" parTransId="{9BD3662F-376E-46C8-A5C8-45ABBD7ACDF0}" sibTransId="{0F526783-7B13-4352-AF9A-0A21F1135CD4}"/>
    <dgm:cxn modelId="{470D1BDF-BE46-443A-9182-BEB6BC89C41E}" type="presOf" srcId="{D6B3F72D-1DE4-4C2A-84B9-801E27DCDCBD}" destId="{3D6AD231-CCB2-43A3-A223-FFED5FC247C3}" srcOrd="0" destOrd="0" presId="urn:microsoft.com/office/officeart/2005/8/layout/hierarchy6"/>
    <dgm:cxn modelId="{431FD46D-FF87-4F91-8DD8-60FC243D86A0}" type="presOf" srcId="{5B8272D4-AE53-402A-A5C0-B6D6B7CB2A97}" destId="{AC271CB9-7160-41D8-AABB-5C4D122829B9}" srcOrd="0" destOrd="0" presId="urn:microsoft.com/office/officeart/2005/8/layout/hierarchy6"/>
    <dgm:cxn modelId="{AD7203AF-677A-4D98-8C72-1F66900ABC0C}" srcId="{657A1AC3-ED95-40CF-9942-74BFA0E3C5E7}" destId="{0F5B9DBC-38BA-4545-A269-2766F574E85E}" srcOrd="0" destOrd="0" parTransId="{F6AC12A1-7185-420D-B5FA-C27E52880439}" sibTransId="{026A9390-6F41-47A3-AD4A-95BB0011FEEA}"/>
    <dgm:cxn modelId="{413BAE17-0BA4-4DE1-B8FD-6399CD2ECC9D}" srcId="{0F5B9DBC-38BA-4545-A269-2766F574E85E}" destId="{D6B3F72D-1DE4-4C2A-84B9-801E27DCDCBD}" srcOrd="1" destOrd="0" parTransId="{6788B078-F049-4B7D-AD27-FE4956CDAD4C}" sibTransId="{50033AA6-276B-44C5-A5A4-A62F86DEE8BF}"/>
    <dgm:cxn modelId="{2B8B17FD-0859-4E10-BE76-7282D2FE9E34}" type="presOf" srcId="{8EB6848F-18BE-492A-BB25-AC0C5B08771F}" destId="{B80E8880-C71A-4F03-BAAE-232C0FB4D568}" srcOrd="0" destOrd="0" presId="urn:microsoft.com/office/officeart/2005/8/layout/hierarchy6"/>
    <dgm:cxn modelId="{5B9A53DC-FDCD-474F-8BD9-FF9627AD0292}" type="presOf" srcId="{59EE0131-639C-4615-B800-9E192A6694BA}" destId="{5EC2657B-CCCD-4E1E-B15D-E13842C3167C}" srcOrd="0" destOrd="0" presId="urn:microsoft.com/office/officeart/2005/8/layout/hierarchy6"/>
    <dgm:cxn modelId="{60011E37-704C-4B4B-B4ED-E9F59D5DE2D5}" type="presOf" srcId="{E5FE2169-04CE-4616-8971-C1ED69A08852}" destId="{7422BD37-6371-4C9A-87F1-855DA89FF824}" srcOrd="0" destOrd="0" presId="urn:microsoft.com/office/officeart/2005/8/layout/hierarchy6"/>
    <dgm:cxn modelId="{A0946F93-E354-4FA0-B567-45D4E72FE9E5}" srcId="{BAEAFD5C-4567-4765-8E4F-05B06458A5F2}" destId="{666B1132-55A1-41B2-8737-5C3F3B4DB756}" srcOrd="3" destOrd="0" parTransId="{250E62D4-9D14-43CC-946F-43592071B464}" sibTransId="{0D1AA00B-79A5-438F-85D2-F0DB0AC06EA7}"/>
    <dgm:cxn modelId="{EBFB8B3B-5F72-4FF3-B965-285A718AD33C}" type="presOf" srcId="{C3C8246D-3058-4A39-BA5A-404F3F2F4D66}" destId="{FC34CF51-C58E-4098-A11B-D8E633C62E08}" srcOrd="0" destOrd="0" presId="urn:microsoft.com/office/officeart/2005/8/layout/hierarchy6"/>
    <dgm:cxn modelId="{497EB734-9CAA-4437-B057-8CCAF517FBC2}" type="presOf" srcId="{6A796976-A1B2-4F2D-9022-D06C373CA7B8}" destId="{D214AA29-BF56-43A1-B738-AF853A85E0DE}" srcOrd="0" destOrd="0" presId="urn:microsoft.com/office/officeart/2005/8/layout/hierarchy6"/>
    <dgm:cxn modelId="{9EB3857F-E789-4BAB-9557-38CC4980B74A}" srcId="{BAEAFD5C-4567-4765-8E4F-05B06458A5F2}" destId="{C3C8246D-3058-4A39-BA5A-404F3F2F4D66}" srcOrd="2" destOrd="0" parTransId="{59EE0131-639C-4615-B800-9E192A6694BA}" sibTransId="{08661321-211C-45C7-A304-35847F54EEA0}"/>
    <dgm:cxn modelId="{18C6C937-EF8A-4E74-AF22-4816077CC59A}" type="presOf" srcId="{250E62D4-9D14-43CC-946F-43592071B464}" destId="{4855E856-F2D6-4FA8-8CCD-E9EEB3C42CD1}" srcOrd="0" destOrd="0" presId="urn:microsoft.com/office/officeart/2005/8/layout/hierarchy6"/>
    <dgm:cxn modelId="{9B973C34-F665-4C57-8C57-44E8E618BAC6}" type="presOf" srcId="{657A1AC3-ED95-40CF-9942-74BFA0E3C5E7}" destId="{DED850B5-0AC2-42A4-BC79-DF26452E0F1E}" srcOrd="0" destOrd="0" presId="urn:microsoft.com/office/officeart/2005/8/layout/hierarchy6"/>
    <dgm:cxn modelId="{B5A58E7C-BD2F-43D0-B6DF-D105B6561B91}" type="presOf" srcId="{6788B078-F049-4B7D-AD27-FE4956CDAD4C}" destId="{C15A0E34-1DFC-4342-A13D-92F0C4B1FE5B}" srcOrd="0" destOrd="0" presId="urn:microsoft.com/office/officeart/2005/8/layout/hierarchy6"/>
    <dgm:cxn modelId="{EBCEAEF8-C523-40BD-A99F-6752DB89E117}" type="presOf" srcId="{666B1132-55A1-41B2-8737-5C3F3B4DB756}" destId="{C13230A5-9952-46BD-A3BD-F5D9136B94FA}" srcOrd="0" destOrd="0" presId="urn:microsoft.com/office/officeart/2005/8/layout/hierarchy6"/>
    <dgm:cxn modelId="{F45B7778-B7D8-4052-AED6-9DEE05FA3333}" type="presOf" srcId="{54EC8CEE-937A-4611-B9A6-D6D148156700}" destId="{9453A0CA-72CC-4FA3-BFB9-6D2FBB7756B2}" srcOrd="0" destOrd="0" presId="urn:microsoft.com/office/officeart/2005/8/layout/hierarchy6"/>
    <dgm:cxn modelId="{9E448B32-7931-4D24-AB6C-62BA9F640EFC}" srcId="{D6B3F72D-1DE4-4C2A-84B9-801E27DCDCBD}" destId="{5B8272D4-AE53-402A-A5C0-B6D6B7CB2A97}" srcOrd="0" destOrd="0" parTransId="{8EB6848F-18BE-492A-BB25-AC0C5B08771F}" sibTransId="{328435D1-979C-439F-82AA-D23FDBA2E7F9}"/>
    <dgm:cxn modelId="{6B2685AD-1592-43BE-8E03-8DC700F355C6}" type="presOf" srcId="{DEA35D63-E540-464A-8D77-30C2B9249E2F}" destId="{7782FEAF-C4F6-4FB0-AFD7-847799602E94}" srcOrd="0" destOrd="0" presId="urn:microsoft.com/office/officeart/2005/8/layout/hierarchy6"/>
    <dgm:cxn modelId="{01E77607-A644-4990-AE12-4168503F2585}" type="presOf" srcId="{9BD3662F-376E-46C8-A5C8-45ABBD7ACDF0}" destId="{9E5BC13E-36EF-4A66-BA51-4150599C71A1}" srcOrd="0" destOrd="0" presId="urn:microsoft.com/office/officeart/2005/8/layout/hierarchy6"/>
    <dgm:cxn modelId="{B500BD79-2199-4EB6-8C74-642A86CBCF8A}" type="presOf" srcId="{0F5B9DBC-38BA-4545-A269-2766F574E85E}" destId="{34F37020-4818-4737-B828-0A71D3F6DADD}" srcOrd="0" destOrd="0" presId="urn:microsoft.com/office/officeart/2005/8/layout/hierarchy6"/>
    <dgm:cxn modelId="{9DFFA0A0-BE8F-48AE-AF6B-C348B9D9FCAA}" srcId="{0F5B9DBC-38BA-4545-A269-2766F574E85E}" destId="{BAEAFD5C-4567-4765-8E4F-05B06458A5F2}" srcOrd="0" destOrd="0" parTransId="{E5FE2169-04CE-4616-8971-C1ED69A08852}" sibTransId="{48C91538-86A6-4ACB-99D2-D9C1158551D1}"/>
    <dgm:cxn modelId="{89C79DF8-DC0E-4820-A2D2-133351A02D70}" srcId="{BAEAFD5C-4567-4765-8E4F-05B06458A5F2}" destId="{54EC8CEE-937A-4611-B9A6-D6D148156700}" srcOrd="0" destOrd="0" parTransId="{6A796976-A1B2-4F2D-9022-D06C373CA7B8}" sibTransId="{A40675C5-1629-4467-8460-90D5D7C89717}"/>
    <dgm:cxn modelId="{5EC1E494-7AC8-4DCC-804B-375983BE385D}" type="presParOf" srcId="{DED850B5-0AC2-42A4-BC79-DF26452E0F1E}" destId="{45566CF8-B333-44FC-B4F5-F3B72BE8C138}" srcOrd="0" destOrd="0" presId="urn:microsoft.com/office/officeart/2005/8/layout/hierarchy6"/>
    <dgm:cxn modelId="{A06E5063-DFFB-4C92-8392-FFD755BC4C60}" type="presParOf" srcId="{45566CF8-B333-44FC-B4F5-F3B72BE8C138}" destId="{1137DCDC-27F1-466D-9BD7-BBF6BE299FCA}" srcOrd="0" destOrd="0" presId="urn:microsoft.com/office/officeart/2005/8/layout/hierarchy6"/>
    <dgm:cxn modelId="{0E09CA92-AC49-447C-BF9A-40632324E83C}" type="presParOf" srcId="{1137DCDC-27F1-466D-9BD7-BBF6BE299FCA}" destId="{FFA53D05-5169-4700-A844-DB31B6DC75C2}" srcOrd="0" destOrd="0" presId="urn:microsoft.com/office/officeart/2005/8/layout/hierarchy6"/>
    <dgm:cxn modelId="{3F3CD777-1067-4E72-8177-072BCE3EC6D6}" type="presParOf" srcId="{FFA53D05-5169-4700-A844-DB31B6DC75C2}" destId="{34F37020-4818-4737-B828-0A71D3F6DADD}" srcOrd="0" destOrd="0" presId="urn:microsoft.com/office/officeart/2005/8/layout/hierarchy6"/>
    <dgm:cxn modelId="{5C9C3DA9-A7E3-46FA-8F13-68324B67D221}" type="presParOf" srcId="{FFA53D05-5169-4700-A844-DB31B6DC75C2}" destId="{80D6E99C-3FA3-4FE9-9121-97AA8E527FCC}" srcOrd="1" destOrd="0" presId="urn:microsoft.com/office/officeart/2005/8/layout/hierarchy6"/>
    <dgm:cxn modelId="{B83AB785-21A4-4838-B42A-D646CC93CD56}" type="presParOf" srcId="{80D6E99C-3FA3-4FE9-9121-97AA8E527FCC}" destId="{7422BD37-6371-4C9A-87F1-855DA89FF824}" srcOrd="0" destOrd="0" presId="urn:microsoft.com/office/officeart/2005/8/layout/hierarchy6"/>
    <dgm:cxn modelId="{3B3FA91E-D69F-4ADB-918E-9B5D8B88948A}" type="presParOf" srcId="{80D6E99C-3FA3-4FE9-9121-97AA8E527FCC}" destId="{565633C7-A128-42D2-ABB2-21832A43F51A}" srcOrd="1" destOrd="0" presId="urn:microsoft.com/office/officeart/2005/8/layout/hierarchy6"/>
    <dgm:cxn modelId="{DD7C7EEC-7C34-4B44-881A-72775D927190}" type="presParOf" srcId="{565633C7-A128-42D2-ABB2-21832A43F51A}" destId="{5F994C73-C0E2-4B38-85B7-787C49E7423E}" srcOrd="0" destOrd="0" presId="urn:microsoft.com/office/officeart/2005/8/layout/hierarchy6"/>
    <dgm:cxn modelId="{EC14A71D-42B4-4213-A30D-B0ACD7B25724}" type="presParOf" srcId="{565633C7-A128-42D2-ABB2-21832A43F51A}" destId="{7950A84A-140C-4300-9E60-36F5865CC9E8}" srcOrd="1" destOrd="0" presId="urn:microsoft.com/office/officeart/2005/8/layout/hierarchy6"/>
    <dgm:cxn modelId="{9D1CB7BA-6A93-4451-90EC-E0AACD91D73F}" type="presParOf" srcId="{7950A84A-140C-4300-9E60-36F5865CC9E8}" destId="{D214AA29-BF56-43A1-B738-AF853A85E0DE}" srcOrd="0" destOrd="0" presId="urn:microsoft.com/office/officeart/2005/8/layout/hierarchy6"/>
    <dgm:cxn modelId="{EBF1057F-55A5-430C-B0EA-9A97AA95D881}" type="presParOf" srcId="{7950A84A-140C-4300-9E60-36F5865CC9E8}" destId="{66267DD8-FE45-481C-BDA6-0D1DC5351C14}" srcOrd="1" destOrd="0" presId="urn:microsoft.com/office/officeart/2005/8/layout/hierarchy6"/>
    <dgm:cxn modelId="{3E63EE5A-60CD-4F90-B86D-DF0C5A341D3C}" type="presParOf" srcId="{66267DD8-FE45-481C-BDA6-0D1DC5351C14}" destId="{9453A0CA-72CC-4FA3-BFB9-6D2FBB7756B2}" srcOrd="0" destOrd="0" presId="urn:microsoft.com/office/officeart/2005/8/layout/hierarchy6"/>
    <dgm:cxn modelId="{F1DD2931-A9FA-45DF-8F3B-7D3D8A741C2D}" type="presParOf" srcId="{66267DD8-FE45-481C-BDA6-0D1DC5351C14}" destId="{296C93F3-9B5A-4EE4-A3ED-978E0A8E5A6F}" srcOrd="1" destOrd="0" presId="urn:microsoft.com/office/officeart/2005/8/layout/hierarchy6"/>
    <dgm:cxn modelId="{C8AA8F02-1FCB-4CAC-BDB3-423FD3D47D3B}" type="presParOf" srcId="{7950A84A-140C-4300-9E60-36F5865CC9E8}" destId="{9E5BC13E-36EF-4A66-BA51-4150599C71A1}" srcOrd="2" destOrd="0" presId="urn:microsoft.com/office/officeart/2005/8/layout/hierarchy6"/>
    <dgm:cxn modelId="{74365806-4A23-48B2-97A8-76D4F75A572A}" type="presParOf" srcId="{7950A84A-140C-4300-9E60-36F5865CC9E8}" destId="{8377B6FB-6138-4E10-B867-7B016568A6B3}" srcOrd="3" destOrd="0" presId="urn:microsoft.com/office/officeart/2005/8/layout/hierarchy6"/>
    <dgm:cxn modelId="{B7320C9A-4D9F-4E40-B201-EEC2AB6AAFFB}" type="presParOf" srcId="{8377B6FB-6138-4E10-B867-7B016568A6B3}" destId="{7782FEAF-C4F6-4FB0-AFD7-847799602E94}" srcOrd="0" destOrd="0" presId="urn:microsoft.com/office/officeart/2005/8/layout/hierarchy6"/>
    <dgm:cxn modelId="{B836E3F4-5D11-40EB-A7A9-CFA1BD815DC3}" type="presParOf" srcId="{8377B6FB-6138-4E10-B867-7B016568A6B3}" destId="{2D5936B3-652C-400F-B7AD-E9106E9E237E}" srcOrd="1" destOrd="0" presId="urn:microsoft.com/office/officeart/2005/8/layout/hierarchy6"/>
    <dgm:cxn modelId="{95741A28-1262-4268-9EE7-ADF2E86FD648}" type="presParOf" srcId="{7950A84A-140C-4300-9E60-36F5865CC9E8}" destId="{5EC2657B-CCCD-4E1E-B15D-E13842C3167C}" srcOrd="4" destOrd="0" presId="urn:microsoft.com/office/officeart/2005/8/layout/hierarchy6"/>
    <dgm:cxn modelId="{59DED98E-D54E-42DB-83F7-CAC9DCFC423A}" type="presParOf" srcId="{7950A84A-140C-4300-9E60-36F5865CC9E8}" destId="{5D454B6B-788E-4EB0-9B07-96369140D236}" srcOrd="5" destOrd="0" presId="urn:microsoft.com/office/officeart/2005/8/layout/hierarchy6"/>
    <dgm:cxn modelId="{CC5F5675-A539-4168-8A28-8ACFDC0FF2FC}" type="presParOf" srcId="{5D454B6B-788E-4EB0-9B07-96369140D236}" destId="{FC34CF51-C58E-4098-A11B-D8E633C62E08}" srcOrd="0" destOrd="0" presId="urn:microsoft.com/office/officeart/2005/8/layout/hierarchy6"/>
    <dgm:cxn modelId="{39A87E45-B1FA-4B5E-8E0A-F8E5E5D99BF8}" type="presParOf" srcId="{5D454B6B-788E-4EB0-9B07-96369140D236}" destId="{CFD9262D-4872-40C0-AF02-76BFD28C52CB}" srcOrd="1" destOrd="0" presId="urn:microsoft.com/office/officeart/2005/8/layout/hierarchy6"/>
    <dgm:cxn modelId="{08DC72E6-16A0-4F2D-885F-AF5748D4204B}" type="presParOf" srcId="{7950A84A-140C-4300-9E60-36F5865CC9E8}" destId="{4855E856-F2D6-4FA8-8CCD-E9EEB3C42CD1}" srcOrd="6" destOrd="0" presId="urn:microsoft.com/office/officeart/2005/8/layout/hierarchy6"/>
    <dgm:cxn modelId="{010FBF2E-57DE-4C50-80C6-FC0EA10FB52F}" type="presParOf" srcId="{7950A84A-140C-4300-9E60-36F5865CC9E8}" destId="{23DF793A-AE15-4857-9B9A-9CA305A55DFB}" srcOrd="7" destOrd="0" presId="urn:microsoft.com/office/officeart/2005/8/layout/hierarchy6"/>
    <dgm:cxn modelId="{5E3A7216-C732-48F8-9A56-C59D8E0ADAD9}" type="presParOf" srcId="{23DF793A-AE15-4857-9B9A-9CA305A55DFB}" destId="{C13230A5-9952-46BD-A3BD-F5D9136B94FA}" srcOrd="0" destOrd="0" presId="urn:microsoft.com/office/officeart/2005/8/layout/hierarchy6"/>
    <dgm:cxn modelId="{D57CE88A-74A1-482B-A4FD-5E4D2A69D95B}" type="presParOf" srcId="{23DF793A-AE15-4857-9B9A-9CA305A55DFB}" destId="{F1F36C20-33BE-467B-B402-66AB1847CE43}" srcOrd="1" destOrd="0" presId="urn:microsoft.com/office/officeart/2005/8/layout/hierarchy6"/>
    <dgm:cxn modelId="{EE665099-9AC4-4697-8842-F9284F9D0D90}" type="presParOf" srcId="{80D6E99C-3FA3-4FE9-9121-97AA8E527FCC}" destId="{C15A0E34-1DFC-4342-A13D-92F0C4B1FE5B}" srcOrd="2" destOrd="0" presId="urn:microsoft.com/office/officeart/2005/8/layout/hierarchy6"/>
    <dgm:cxn modelId="{E39E04F6-8BF5-46FE-AF9A-145AD16F8A48}" type="presParOf" srcId="{80D6E99C-3FA3-4FE9-9121-97AA8E527FCC}" destId="{3798FA39-D643-436B-855B-3ECC0DEAF90D}" srcOrd="3" destOrd="0" presId="urn:microsoft.com/office/officeart/2005/8/layout/hierarchy6"/>
    <dgm:cxn modelId="{12ABFABB-D18E-45DE-A071-1479AD0D1605}" type="presParOf" srcId="{3798FA39-D643-436B-855B-3ECC0DEAF90D}" destId="{3D6AD231-CCB2-43A3-A223-FFED5FC247C3}" srcOrd="0" destOrd="0" presId="urn:microsoft.com/office/officeart/2005/8/layout/hierarchy6"/>
    <dgm:cxn modelId="{C3DC59AB-3FC6-41E0-A7FD-3485B0AA4443}" type="presParOf" srcId="{3798FA39-D643-436B-855B-3ECC0DEAF90D}" destId="{F0C52822-5ECC-4A90-8F49-442520452FC6}" srcOrd="1" destOrd="0" presId="urn:microsoft.com/office/officeart/2005/8/layout/hierarchy6"/>
    <dgm:cxn modelId="{0C395155-9DEE-44E9-9D41-C26EF2913792}" type="presParOf" srcId="{F0C52822-5ECC-4A90-8F49-442520452FC6}" destId="{B80E8880-C71A-4F03-BAAE-232C0FB4D568}" srcOrd="0" destOrd="0" presId="urn:microsoft.com/office/officeart/2005/8/layout/hierarchy6"/>
    <dgm:cxn modelId="{9615CB8F-433C-4E49-9871-E6702C2AC570}" type="presParOf" srcId="{F0C52822-5ECC-4A90-8F49-442520452FC6}" destId="{AC6DB2CD-8C31-41AB-9D23-27E04CF75F6F}" srcOrd="1" destOrd="0" presId="urn:microsoft.com/office/officeart/2005/8/layout/hierarchy6"/>
    <dgm:cxn modelId="{B4088523-84C7-4907-8504-2E5A8937E0CD}" type="presParOf" srcId="{AC6DB2CD-8C31-41AB-9D23-27E04CF75F6F}" destId="{AC271CB9-7160-41D8-AABB-5C4D122829B9}" srcOrd="0" destOrd="0" presId="urn:microsoft.com/office/officeart/2005/8/layout/hierarchy6"/>
    <dgm:cxn modelId="{C4066754-4C50-4D1C-83BA-B75574EE2808}" type="presParOf" srcId="{AC6DB2CD-8C31-41AB-9D23-27E04CF75F6F}" destId="{9E8F6B01-5C46-4747-A3CC-335B33E6EF4F}" srcOrd="1" destOrd="0" presId="urn:microsoft.com/office/officeart/2005/8/layout/hierarchy6"/>
    <dgm:cxn modelId="{EFB158F1-522E-4C18-A48B-2F227F76BB2A}" type="presParOf" srcId="{DED850B5-0AC2-42A4-BC79-DF26452E0F1E}" destId="{97AC5D2C-7BE1-4E65-928A-387009A3471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80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36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7200"/>
            <a:ext cx="9144000" cy="1600199"/>
          </a:xfrm>
        </p:spPr>
        <p:txBody>
          <a:bodyPr/>
          <a:lstStyle/>
          <a:p>
            <a:pPr algn="ctr"/>
            <a:r>
              <a:rPr lang="en-US" dirty="0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743200"/>
            <a:ext cx="8686800" cy="14478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4000" dirty="0">
                <a:solidFill>
                  <a:schemeClr val="bg1"/>
                </a:solidFill>
              </a:rPr>
              <a:t>Module 3: Session 5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4000" dirty="0">
                <a:solidFill>
                  <a:schemeClr val="bg1"/>
                </a:solidFill>
              </a:rPr>
              <a:t>Skin Diseases in Children </a:t>
            </a: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2672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</a:t>
            </a:r>
            <a:r>
              <a:rPr lang="en-US" sz="4000" b="1" dirty="0" smtClean="0"/>
              <a:t>Measures</a:t>
            </a:r>
            <a:endParaRPr lang="en-US" sz="4000" b="1" dirty="0"/>
          </a:p>
        </p:txBody>
      </p:sp>
      <p:sp>
        <p:nvSpPr>
          <p:cNvPr id="706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GB" dirty="0">
                <a:latin typeface="+mj-lt"/>
              </a:rPr>
              <a:t>Educate the care giver: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j-lt"/>
              </a:rPr>
              <a:t>Eczema is chronic and not curable.</a:t>
            </a:r>
            <a:endParaRPr lang="en-US" dirty="0">
              <a:latin typeface="+mj-lt"/>
            </a:endParaRP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en-GB" dirty="0">
                <a:latin typeface="+mj-lt"/>
              </a:rPr>
              <a:t>Keep the child’s finger nails short to avoid bruising the skin during scratching.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>
                <a:latin typeface="+mj-lt"/>
              </a:rPr>
              <a:t>The child should avoid contact with substances that may trigger a reaction (e.g., soap).</a:t>
            </a:r>
            <a:endParaRPr lang="en-US" dirty="0">
              <a:latin typeface="+mj-lt"/>
            </a:endParaRP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en-GB" dirty="0">
                <a:latin typeface="+mj-lt"/>
              </a:rPr>
              <a:t>The child should avoid foods that worsen his/her  symptoms (e.g., grasshoppers, meat, etc.).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/>
              <a:t>General Measures </a:t>
            </a:r>
            <a:r>
              <a:rPr lang="en-US" sz="4000" b="0" dirty="0" smtClean="0"/>
              <a:t>(2</a:t>
            </a:r>
            <a:r>
              <a:rPr lang="en-US" sz="4200" b="0" dirty="0" smtClean="0"/>
              <a:t>) </a:t>
            </a:r>
            <a:endParaRPr lang="en-US" sz="4200" b="0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01000" cy="48736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/>
              <a:t>The child should avoid activities that dry the skin (e.g., swimming).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The child should wear light cotton clothes to prevent over sweating.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GB" dirty="0"/>
              <a:t>The caregiver can apply skin moisturizers, like aqueous cream, oilatum soap, or sudocrem to prevent the skin from drying.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The caregiver should use mild soap, such as Johnson’s baby soap, to bathe the child.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620000" cy="7159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14400"/>
            <a:ext cx="8001000" cy="5638800"/>
          </a:xfrm>
        </p:spPr>
        <p:txBody>
          <a:bodyPr/>
          <a:lstStyle/>
          <a:p>
            <a:pPr marL="0" indent="0" eaLnBrk="1" hangingPunct="1"/>
            <a:r>
              <a:rPr lang="en-US" sz="2800" dirty="0"/>
              <a:t>1. Apply hydrocortisone cream 1% twice daily for 1 week; then reduce the frequency of application as follows: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Apply once daily for 1 week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Apply once every after 2 days for 1 week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Apply once every after 3 days for 1 week</a:t>
            </a:r>
          </a:p>
          <a:p>
            <a:pPr marL="0" indent="0" eaLnBrk="1" hangingPunct="1"/>
            <a:r>
              <a:rPr lang="en-US" sz="3200" b="1" dirty="0"/>
              <a:t>If no response</a:t>
            </a:r>
            <a:endParaRPr lang="en-US" sz="3200" dirty="0"/>
          </a:p>
          <a:p>
            <a:pPr marL="0" indent="0" eaLnBrk="1" hangingPunct="1"/>
            <a:r>
              <a:rPr lang="en-US" sz="2800" dirty="0"/>
              <a:t>2. Apply Betamethasone cream twice daily for 1 week; then reduce the frequency as noted for hydrocortisone above. </a:t>
            </a:r>
          </a:p>
          <a:p>
            <a:pPr eaLnBrk="1" hangingPunct="1">
              <a:buFont typeface="Arial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Antihistamines</a:t>
            </a:r>
            <a:r>
              <a:rPr lang="en-US" dirty="0"/>
              <a:t>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z="2800" dirty="0"/>
              <a:t>3. Give drugs, such as chlorpheniramine (Piriton), together with the creams to stop itching of the skin.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11934"/>
              </p:ext>
            </p:extLst>
          </p:nvPr>
        </p:nvGraphicFramePr>
        <p:xfrm>
          <a:off x="1371600" y="2667000"/>
          <a:ext cx="6705600" cy="3487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>
                          <a:solidFill>
                            <a:schemeClr val="tx1"/>
                          </a:solidFill>
                        </a:rPr>
                        <a:t>Chlorpheniramine (Piriton)  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Age of child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6-12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mg (1/2 a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tablet or 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mls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syrup)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a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tablet or 2.5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mls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syrup)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a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tablet</a:t>
                      </a:r>
                      <a:r>
                        <a:rPr lang="en-US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or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mls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syrup)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450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 than 1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recommended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recommended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Clients not responding to treatment.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Clients with wounds containing pus.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Clients with a skin rash covering the whole body.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itle 1"/>
          <p:cNvSpPr>
            <a:spLocks noGrp="1"/>
          </p:cNvSpPr>
          <p:nvPr>
            <p:ph type="title"/>
          </p:nvPr>
        </p:nvSpPr>
        <p:spPr>
          <a:xfrm>
            <a:off x="609600" y="1341438"/>
            <a:ext cx="8229600" cy="30781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Nappy Rash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Nappy rash is a skin rash caused by prolonged contact with urine and </a:t>
            </a:r>
            <a:r>
              <a:rPr lang="en-US" sz="2800" dirty="0" smtClean="0"/>
              <a:t>faeces</a:t>
            </a:r>
            <a:r>
              <a:rPr lang="en-US" sz="2800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It affects areas normally covered by a baby’s nappy.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It is common in babies and children wearing nylon nappies/Pampers and those with </a:t>
            </a:r>
            <a:r>
              <a:rPr lang="en-US" sz="2800" dirty="0" smtClean="0"/>
              <a:t>diarrhoea</a:t>
            </a:r>
            <a:r>
              <a:rPr lang="en-US" sz="2800" dirty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Poor hygiene is a major contributing factor to its development.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1"/>
            <a:ext cx="6781800" cy="838199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Redness over the nappy area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Burning sensation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sp>
        <p:nvSpPr>
          <p:cNvPr id="31748" name="Content Placeholder 3"/>
          <p:cNvSpPr>
            <a:spLocks noGrp="1"/>
          </p:cNvSpPr>
          <p:nvPr>
            <p:ph sz="quarter" idx="2"/>
          </p:nvPr>
        </p:nvSpPr>
        <p:spPr>
          <a:xfrm>
            <a:off x="4572000" y="5867400"/>
            <a:ext cx="4284806" cy="57943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400" b="1" dirty="0"/>
              <a:t>Pictures of a child with nappy rash</a:t>
            </a:r>
            <a:endParaRPr lang="en-US" sz="2400" dirty="0"/>
          </a:p>
          <a:p>
            <a:pPr eaLnBrk="1" hangingPunct="1"/>
            <a:endParaRPr lang="en-US" dirty="0"/>
          </a:p>
        </p:txBody>
      </p:sp>
      <p:pic>
        <p:nvPicPr>
          <p:cNvPr id="31749" name="Picture 20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667000"/>
            <a:ext cx="2895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2052" descr="C:\Users\HWanyika\Pictures\candida diap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8794" y="2039071"/>
            <a:ext cx="2895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92500"/>
          </a:bodyPr>
          <a:lstStyle/>
          <a:p>
            <a:pPr marL="0" indent="0" eaLnBrk="1" hangingPunct="1"/>
            <a:r>
              <a:rPr lang="en-US" sz="2800" b="1" dirty="0"/>
              <a:t>Advise the mother to: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Change the nappy whenever the child urinates or defecates.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600" dirty="0"/>
              <a:t>Wash and rinse the nappies well.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600" dirty="0"/>
              <a:t>Try to use disposable nappies (e.g</a:t>
            </a:r>
            <a:r>
              <a:rPr lang="en-US" sz="2600" dirty="0" smtClean="0"/>
              <a:t>. Pampers, </a:t>
            </a:r>
            <a:r>
              <a:rPr lang="en-US" sz="2600" dirty="0" err="1" smtClean="0"/>
              <a:t>Huggies</a:t>
            </a:r>
            <a:r>
              <a:rPr lang="en-US" sz="2600" dirty="0" smtClean="0"/>
              <a:t>), </a:t>
            </a:r>
            <a:r>
              <a:rPr lang="en-US" sz="2600" dirty="0"/>
              <a:t>where possible.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Undress the baby to expose the affected area to the air.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Apply protective substances (e.g., prickly heat powder or Zinc Oxide cream).</a:t>
            </a:r>
          </a:p>
          <a:p>
            <a:pPr>
              <a:buFont typeface="Arial" pitchFamily="34" charset="0"/>
              <a:buChar char="•"/>
            </a:pPr>
            <a:r>
              <a:rPr lang="en-US" sz="2600" u="sng" dirty="0"/>
              <a:t>Not</a:t>
            </a:r>
            <a:r>
              <a:rPr lang="en-US" sz="2600" dirty="0"/>
              <a:t> to use ordinary powders around the baby’s genitals. (It combines with urine and irritates the skin.)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924800" cy="4645025"/>
          </a:xfrm>
        </p:spPr>
        <p:txBody>
          <a:bodyPr/>
          <a:lstStyle/>
          <a:p>
            <a:pPr marL="0" indent="0" eaLnBrk="1" hangingPunct="1"/>
            <a:r>
              <a:rPr lang="en-US" sz="2800" dirty="0"/>
              <a:t>1. Apply</a:t>
            </a:r>
            <a:r>
              <a:rPr lang="en-US" sz="2800" b="1" dirty="0"/>
              <a:t> Hydrocortisone cream </a:t>
            </a:r>
            <a:r>
              <a:rPr lang="en-US" sz="2800" dirty="0"/>
              <a:t>twice daily for 5 days.</a:t>
            </a:r>
          </a:p>
          <a:p>
            <a:pPr marL="0" indent="0" eaLnBrk="1" hangingPunct="1"/>
            <a:endParaRPr lang="en-US" sz="2800" dirty="0"/>
          </a:p>
          <a:p>
            <a:pPr marL="0" indent="0" eaLnBrk="1" hangingPunct="1"/>
            <a:r>
              <a:rPr lang="en-US" sz="2800" dirty="0"/>
              <a:t>If no improvement within 3 days, then add on:</a:t>
            </a:r>
          </a:p>
          <a:p>
            <a:pPr marL="0" indent="0" eaLnBrk="1" hangingPunct="1"/>
            <a:endParaRPr lang="en-US" sz="2800" dirty="0"/>
          </a:p>
          <a:p>
            <a:pPr marL="0" indent="0"/>
            <a:r>
              <a:rPr lang="en-US" sz="2800" dirty="0"/>
              <a:t>2. Apply </a:t>
            </a:r>
            <a:r>
              <a:rPr lang="en-US" sz="2800" b="1" dirty="0"/>
              <a:t>Clotrimazole cream </a:t>
            </a:r>
            <a:r>
              <a:rPr lang="en-US" sz="2800" dirty="0"/>
              <a:t>twice daily for 7 days.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8001000" cy="5105400"/>
          </a:xfrm>
        </p:spPr>
        <p:txBody>
          <a:bodyPr/>
          <a:lstStyle/>
          <a:p>
            <a:pPr marL="0" indent="0"/>
            <a:r>
              <a:rPr lang="en-US" sz="2800" dirty="0"/>
              <a:t>As a result of actively participating in this session, the individual will be able to:</a:t>
            </a:r>
          </a:p>
          <a:p>
            <a:pPr marL="339725" indent="-339725"/>
            <a:r>
              <a:rPr lang="en-US" sz="2800" dirty="0"/>
              <a:t>1. </a:t>
            </a:r>
            <a:r>
              <a:rPr lang="en-US" sz="2600" dirty="0"/>
              <a:t>Match the signs and symptoms of common skin diseases affecting children with those diseases.</a:t>
            </a:r>
          </a:p>
          <a:p>
            <a:pPr marL="339725" lvl="1" indent="-339725">
              <a:buNone/>
            </a:pPr>
            <a:r>
              <a:rPr lang="en-US" sz="2600" dirty="0"/>
              <a:t>2. Locate the guidelines for management of those common skin diseases in the </a:t>
            </a:r>
            <a:r>
              <a:rPr lang="en-US" sz="2600" dirty="0" smtClean="0"/>
              <a:t>Health Shop Dispenser’s Manual</a:t>
            </a:r>
            <a:r>
              <a:rPr lang="en-US" sz="2600" dirty="0"/>
              <a:t>.</a:t>
            </a:r>
          </a:p>
          <a:p>
            <a:pPr marL="339725" lvl="1" indent="-339725">
              <a:buNone/>
            </a:pPr>
            <a:r>
              <a:rPr lang="en-US" sz="2600" dirty="0"/>
              <a:t>3. Demonstrate how to advise the caregiver about treatment for the child’s skin disease.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/>
          </a:bodyPr>
          <a:lstStyle/>
          <a:p>
            <a:pPr marL="0" indent="0"/>
            <a:r>
              <a:rPr lang="en-US" sz="2800" b="1" dirty="0"/>
              <a:t>Refer: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Infants who have failed to respond to treatment.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Infants with nappy rash covering a wide area.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itle 1"/>
          <p:cNvSpPr>
            <a:spLocks noGrp="1"/>
          </p:cNvSpPr>
          <p:nvPr>
            <p:ph type="title"/>
          </p:nvPr>
        </p:nvSpPr>
        <p:spPr>
          <a:xfrm>
            <a:off x="609600" y="1646238"/>
            <a:ext cx="8077200" cy="30781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Scabies</a:t>
            </a:r>
            <a:r>
              <a:rPr lang="en-US" sz="4800" b="1" dirty="0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  <a:r>
              <a:rPr lang="en-US" sz="4000" dirty="0"/>
              <a:t>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001000" cy="49498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/>
              <a:t>Scabies is a highly contagious skin disease caused by tiny parasites.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It is associated with severe itching that worsens at night.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It tends to affect other household members at the same time.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600" dirty="0"/>
              <a:t>It is spread by direct, prolonged skin contact with an infected person. (e.g., sharing of bedding or clothes with an infected person).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600" dirty="0"/>
              <a:t>People with poor personal hygiene have higher chances of getting scabies.</a:t>
            </a:r>
          </a:p>
          <a:p>
            <a:pPr>
              <a:buFont typeface="Arial" pitchFamily="34" charset="0"/>
              <a:buChar char="•"/>
              <a:defRPr/>
            </a:pPr>
            <a:endParaRPr lang="en-US" sz="2600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Skin itching, especially at night.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Very tiny, pimple-like rash between the finger webs, buttocks, palm of the hands, and penis.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Wounds caused by scratching.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0969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Wash client’s clothes and bed sheets and iron them to eliminate eggs.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Treat all the family members at the same time, even those without symptoms.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With proper treatment, it should disappear within 2 weeks.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848600" cy="49498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z="2800" b="1" dirty="0"/>
              <a:t>Children: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Apply diluted </a:t>
            </a:r>
            <a:r>
              <a:rPr lang="en-US" sz="2800" b="1" dirty="0">
                <a:solidFill>
                  <a:srgbClr val="FF0000"/>
                </a:solidFill>
              </a:rPr>
              <a:t>Benzyl benzoate emulsion </a:t>
            </a:r>
            <a:r>
              <a:rPr lang="en-US" sz="2800" i="1" dirty="0"/>
              <a:t>- 12.5%</a:t>
            </a:r>
            <a:r>
              <a:rPr lang="en-US" sz="2800" b="1" dirty="0"/>
              <a:t> </a:t>
            </a:r>
            <a:r>
              <a:rPr lang="en-US" sz="2800" dirty="0"/>
              <a:t>(dilute 25% by adding equal amount of water) to the whole body for 3 days without bathing.</a:t>
            </a:r>
          </a:p>
          <a:p>
            <a:pPr marL="0" indent="0" eaLnBrk="1" hangingPunct="1"/>
            <a:r>
              <a:rPr lang="en-US" sz="2800" b="1" dirty="0"/>
              <a:t>Adults: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Apply </a:t>
            </a:r>
            <a:r>
              <a:rPr lang="en-US" sz="2800" b="1" dirty="0">
                <a:solidFill>
                  <a:srgbClr val="FF0000"/>
                </a:solidFill>
              </a:rPr>
              <a:t>Benzyl benzoate emulsion </a:t>
            </a:r>
            <a:r>
              <a:rPr lang="en-US" sz="2800" dirty="0"/>
              <a:t>(BBE 25%) to the whole body.</a:t>
            </a:r>
          </a:p>
          <a:p>
            <a:pPr eaLnBrk="1" hangingPunct="1"/>
            <a:r>
              <a:rPr lang="en-US" sz="2800" b="1" dirty="0"/>
              <a:t>OR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Apply </a:t>
            </a:r>
            <a:r>
              <a:rPr lang="en-US" sz="2800" b="1" dirty="0">
                <a:solidFill>
                  <a:srgbClr val="FF0000"/>
                </a:solidFill>
              </a:rPr>
              <a:t>Sulphur ointment </a:t>
            </a:r>
            <a:r>
              <a:rPr lang="en-US" sz="2800" dirty="0"/>
              <a:t>10% 2 times daily for 1 week.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Antihistamines</a:t>
            </a:r>
            <a:r>
              <a:rPr lang="en-US" dirty="0"/>
              <a:t>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sz="2800" dirty="0"/>
              <a:t>Add medicines, such as chlorpheniramine (Piriton), to the treatment to stop itching of the skin.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186109"/>
              </p:ext>
            </p:extLst>
          </p:nvPr>
        </p:nvGraphicFramePr>
        <p:xfrm>
          <a:off x="1371600" y="2667000"/>
          <a:ext cx="6705600" cy="2821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>
                          <a:solidFill>
                            <a:schemeClr val="tx1"/>
                          </a:solidFill>
                        </a:rPr>
                        <a:t>Chlorpheniramine (Piriton)  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Age of child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6-12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mg (1/2 a tablet)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a tablet)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a tablet)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450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 than 1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recommended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recommended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975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Prevention</a:t>
            </a:r>
            <a:r>
              <a:rPr lang="en-US" sz="4000" dirty="0"/>
              <a:t> 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Advise the client or caregiver to: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Bathe with antiseptic soap (e.g., Protex, Dettol)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Avoid close contact with the person who has scabies.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Keep the infected school-going children at home until treatment is completed.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Wash clothes regularly.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9812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>L</a:t>
            </a:r>
            <a:r>
              <a:rPr lang="en-US" sz="4000" b="1" dirty="0"/>
              <a:t>ice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Lice are tiny insects/parasites that affect the hairy part of the body.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Lice may affect the scalp, pubic areas, and body.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b="1" dirty="0"/>
              <a:t>Introduction </a:t>
            </a:r>
            <a:endParaRPr lang="en-US" sz="5400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Rash and itching are conditions that affect the skin.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Diseases that affect the skin often also affect the nails and hair.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Skin rash is common among children.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Common causes of skin rash in children includ</a:t>
            </a:r>
            <a:r>
              <a:rPr lang="en-US" sz="3000" dirty="0"/>
              <a:t>e: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/>
              <a:t>Eczema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/>
              <a:t>Scabies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/>
              <a:t>Ringworm of the head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/>
              <a:t>Nappy rash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/>
              <a:t>Lice infestation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/>
              <a:t>Chicken pox 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How Do You Get Lice?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9248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Head-to-head contact while playing among children.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Sharing contaminated combs, hats, brushes, etc.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Itching of the scalp.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Sensation of something moving on the hair or skin.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Sores caused by scratching.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Visible small eggs (nits) attached to the hair.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Visible (very small) crawling insects (lice) on hair.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Remove the lice and nits (small eggs from the lice) using a toothed comb.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Cut off the hair in case of head lice.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Wash all clothing and beddings in hot water and leave them to dry in the sun.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Treat the whole family to prevent re-infestation.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Preventive Measures 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Avoid sharing combs and clothes.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Soak infected combs, brushes. etc. in hot water for 10 minutes.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Cut off the hair.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Bathe daily with soap and water.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Shampoo the head regularly.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marL="0" indent="0" eaLnBrk="1" hangingPunct="1"/>
            <a:r>
              <a:rPr lang="en-US" dirty="0"/>
              <a:t>1. Apply </a:t>
            </a:r>
            <a:r>
              <a:rPr lang="en-US" dirty="0">
                <a:solidFill>
                  <a:srgbClr val="FF0000"/>
                </a:solidFill>
              </a:rPr>
              <a:t>benzyl benzoate lotion</a:t>
            </a:r>
            <a:r>
              <a:rPr lang="en-US" dirty="0"/>
              <a:t> to the scalp.</a:t>
            </a:r>
          </a:p>
          <a:p>
            <a:pPr marL="0" indent="0" eaLnBrk="1" hangingPunct="1"/>
            <a:r>
              <a:rPr lang="en-US" dirty="0"/>
              <a:t>2. Wait 24 hours.</a:t>
            </a:r>
          </a:p>
          <a:p>
            <a:pPr marL="0" indent="0" eaLnBrk="1" hangingPunct="1"/>
            <a:r>
              <a:rPr lang="en-US" dirty="0"/>
              <a:t>3. Wash scalp.</a:t>
            </a:r>
          </a:p>
          <a:p>
            <a:pPr marL="0" indent="0" eaLnBrk="1" hangingPunct="1"/>
            <a:r>
              <a:rPr lang="en-US" dirty="0"/>
              <a:t>4. Repeat treatment after 1 week.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7543800" cy="25146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/>
              <a:t>Ringworm of the Head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This is a skin disease caused by a fungus (not by worms) that affects the scalp (head).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Ringworm of the head mainly affects school-going children, and it’s less common in adults. 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6303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/>
              <a:t>How Do You Get Ringworm of the Head?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209801"/>
            <a:ext cx="7772400" cy="1371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Head-to-head contact during playing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Sharing contaminated materials, such as combs and hats.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Round scaly patches on the scalp.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Loss of hair from the affected part of the head.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Wounds filled with pus in severe cases.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Dandruff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05800" cy="13255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000" b="1" dirty="0">
                <a:cs typeface="Times New Roman" pitchFamily="18" charset="0"/>
              </a:rPr>
              <a:t>Fungal Infection of the Scalp</a:t>
            </a:r>
            <a:endParaRPr lang="en-US" sz="4000" dirty="0"/>
          </a:p>
        </p:txBody>
      </p:sp>
      <p:pic>
        <p:nvPicPr>
          <p:cNvPr id="56323" name="Content Placeholder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209800"/>
            <a:ext cx="2819400" cy="3740020"/>
          </a:xfrm>
        </p:spPr>
      </p:pic>
      <p:pic>
        <p:nvPicPr>
          <p:cNvPr id="56324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738" y="2209800"/>
            <a:ext cx="2761861" cy="374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133600" y="1752600"/>
            <a:ext cx="62484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sz="2000" dirty="0"/>
              <a:t>Photos of children with ringworm of the head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401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Causes of Skin Rash and Itching </a:t>
            </a:r>
            <a:br>
              <a:rPr lang="en-US" sz="4000" b="1" dirty="0"/>
            </a:br>
            <a:r>
              <a:rPr lang="en-US" sz="4000" b="1" dirty="0"/>
              <a:t>Flow Chart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69863319"/>
              </p:ext>
            </p:extLst>
          </p:nvPr>
        </p:nvGraphicFramePr>
        <p:xfrm>
          <a:off x="6096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/>
              <a:t>Drug Treatment 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The client may be prescribed oral antifungals</a:t>
            </a:r>
            <a:r>
              <a:rPr lang="en-US" sz="2400" dirty="0"/>
              <a:t>, such as </a:t>
            </a:r>
            <a:r>
              <a:rPr lang="en-US" sz="2400" dirty="0" err="1" smtClean="0"/>
              <a:t>griseofulvin</a:t>
            </a:r>
            <a:r>
              <a:rPr lang="en-US" sz="2400" dirty="0" smtClean="0"/>
              <a:t> at the clinic for treatment in the following doses.</a:t>
            </a:r>
            <a:endParaRPr lang="en-US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043985"/>
              </p:ext>
            </p:extLst>
          </p:nvPr>
        </p:nvGraphicFramePr>
        <p:xfrm>
          <a:off x="1028699" y="2586142"/>
          <a:ext cx="6858001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036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600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2761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59229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FF0000"/>
                          </a:solidFill>
                        </a:rPr>
                        <a:t>Griseofulvin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1331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Age of child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6-12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1 month with a fatty meal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1 month with a fatty meal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09600" y="457200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2400" i="1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i="1" dirty="0" smtClean="0"/>
              <a:t>Whitefield’s ointment </a:t>
            </a:r>
            <a:r>
              <a:rPr lang="en-US" sz="2400" dirty="0" smtClean="0"/>
              <a:t>maybe </a:t>
            </a:r>
            <a:r>
              <a:rPr lang="en-US" sz="2400" dirty="0"/>
              <a:t>applied to the scalp in combination with </a:t>
            </a:r>
            <a:r>
              <a:rPr lang="en-US" sz="2400" dirty="0" err="1"/>
              <a:t>G</a:t>
            </a:r>
            <a:r>
              <a:rPr lang="en-US" sz="2400" dirty="0" err="1" smtClean="0"/>
              <a:t>riseofulvin</a:t>
            </a:r>
            <a:r>
              <a:rPr lang="en-US" sz="2400" dirty="0"/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5855077"/>
            <a:ext cx="5715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NOTE: Topical antifungals, such as clotrimazole or miconazole creams, are NOT effective.</a:t>
            </a:r>
          </a:p>
        </p:txBody>
      </p:sp>
    </p:spTree>
    <p:extLst>
      <p:ext uri="{BB962C8B-B14F-4D97-AF65-F5344CB8AC3E}">
        <p14:creationId xmlns:p14="http://schemas.microsoft.com/office/powerpoint/2010/main" val="1819575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Information </a:t>
            </a:r>
            <a:r>
              <a:rPr lang="en-US" b="1" dirty="0"/>
              <a:t> </a:t>
            </a:r>
            <a:r>
              <a:rPr lang="en-US" sz="4000" b="1" dirty="0"/>
              <a:t>for the Client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848600" cy="4953000"/>
          </a:xfrm>
        </p:spPr>
        <p:txBody>
          <a:bodyPr/>
          <a:lstStyle/>
          <a:p>
            <a:pPr marL="0" indent="0"/>
            <a:r>
              <a:rPr lang="en-US" dirty="0"/>
              <a:t>Advise the caregiver or client: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 smtClean="0"/>
              <a:t>Griseofulvin</a:t>
            </a:r>
            <a:r>
              <a:rPr lang="en-US" dirty="0" smtClean="0"/>
              <a:t> </a:t>
            </a:r>
            <a:r>
              <a:rPr lang="en-US" dirty="0"/>
              <a:t>for the recommended 1 month treatment.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Give (or take) </a:t>
            </a:r>
            <a:r>
              <a:rPr lang="en-US" dirty="0" err="1" smtClean="0"/>
              <a:t>Griseofulvin</a:t>
            </a:r>
            <a:r>
              <a:rPr lang="en-US" dirty="0" smtClean="0"/>
              <a:t> </a:t>
            </a:r>
            <a:r>
              <a:rPr lang="en-US" dirty="0"/>
              <a:t>with food containing more fats to enable it to be absorbed well.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Although </a:t>
            </a:r>
            <a:r>
              <a:rPr lang="en-US" dirty="0" err="1" smtClean="0"/>
              <a:t>Griseofulvin</a:t>
            </a:r>
            <a:r>
              <a:rPr lang="en-US" dirty="0" smtClean="0"/>
              <a:t> </a:t>
            </a:r>
            <a:r>
              <a:rPr lang="en-US" dirty="0"/>
              <a:t>may cause headache as a side effect, the headache will subside with continued use.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marL="0" indent="0"/>
            <a:r>
              <a:rPr lang="en-US" dirty="0" smtClean="0"/>
              <a:t>Refer all clients to the clinic with especially: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Clients with severe infection.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Clients who fail to respond to the treatment described above.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Ringworm of the head associated with wounds containing pus.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914400" y="1371600"/>
            <a:ext cx="7467600" cy="21637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Chicken Pox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01000" cy="50260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dirty="0"/>
              <a:t>Chicken pox is a highly contagious viral disease characterized by skin blisters and fever.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It is common among children.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/>
              <a:t>Adults who never suffered from the disease during childhood may also get it.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3200" dirty="0">
              <a:latin typeface="+mj-l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How Do You Get Chicken Pox?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7772400" cy="51054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Chicken pox is transmitted by direct contact with the fluids from blisters of an infected person when they rupture.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Red, itchy skin rash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Severe skin itching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Mild headache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Fever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General body weakness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698971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Child with Chicken Pox</a:t>
            </a:r>
          </a:p>
        </p:txBody>
      </p:sp>
      <p:pic>
        <p:nvPicPr>
          <p:cNvPr id="6451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09800" y="1676400"/>
            <a:ext cx="4038600" cy="4876800"/>
          </a:xfrm>
          <a:noFill/>
        </p:spPr>
      </p:pic>
      <p:sp>
        <p:nvSpPr>
          <p:cNvPr id="5" name="Rectangle 4"/>
          <p:cNvSpPr/>
          <p:nvPr/>
        </p:nvSpPr>
        <p:spPr>
          <a:xfrm>
            <a:off x="2743200" y="3276600"/>
            <a:ext cx="29718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/>
              <a:t>G</a:t>
            </a:r>
            <a:r>
              <a:rPr lang="en-US" sz="4000" b="1" dirty="0"/>
              <a:t>eneral </a:t>
            </a:r>
            <a:r>
              <a:rPr lang="en-US" sz="4000" b="1" dirty="0" smtClean="0"/>
              <a:t>Measures (1) </a:t>
            </a:r>
            <a:endParaRPr lang="en-US" sz="4000" b="1" dirty="0"/>
          </a:p>
        </p:txBody>
      </p:sp>
      <p:sp>
        <p:nvSpPr>
          <p:cNvPr id="655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7848600" cy="53340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Advise the caregiver to: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Keep the child away from others or school until the rash has healed.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Give a lot of drinks to the child.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Cut the child’s finger nails short and clean to prevent skin breaking during scratching.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Bathe the child regularly with water and antiseptic soap, such as Protex, Lifebuoy, Dettol.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/>
              <a:t>General Measures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599209" y="1600200"/>
            <a:ext cx="8468591" cy="4873625"/>
          </a:xfrm>
        </p:spPr>
        <p:txBody>
          <a:bodyPr/>
          <a:lstStyle/>
          <a:p>
            <a:pPr marL="0" indent="0"/>
            <a:r>
              <a:rPr lang="en-US" dirty="0"/>
              <a:t>Advise the adult client to: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Avoid scratching as much as possible.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Bathe regularly with water and antiseptic soap, such as Protex, Lifebuoy, Dettol.</a:t>
            </a:r>
          </a:p>
          <a:p>
            <a:pPr eaLnBrk="1" hangingPunct="1">
              <a:buFont typeface="Century Schoolbook" pitchFamily="18" charset="0"/>
              <a:buChar char="○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/>
          </p:nvPr>
        </p:nvSpPr>
        <p:spPr>
          <a:xfrm>
            <a:off x="609600" y="1828800"/>
            <a:ext cx="8077200" cy="22098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Eczema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Drug Treatment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/>
              <a:t>Apply </a:t>
            </a:r>
            <a:r>
              <a:rPr lang="en-US" sz="2800" dirty="0" smtClean="0"/>
              <a:t>Calamine </a:t>
            </a:r>
            <a:r>
              <a:rPr lang="en-US" sz="2800" dirty="0"/>
              <a:t>lotion 2 times daily for 5 days to reduce the itching.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Give pain killers to reduce fever. </a:t>
            </a:r>
          </a:p>
          <a:p>
            <a:pPr marL="0" indent="0" eaLnBrk="1" hangingPunct="1"/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269808"/>
              </p:ext>
            </p:extLst>
          </p:nvPr>
        </p:nvGraphicFramePr>
        <p:xfrm>
          <a:off x="1371600" y="3274181"/>
          <a:ext cx="6705600" cy="2077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>
                          <a:solidFill>
                            <a:schemeClr val="tx1"/>
                          </a:solidFill>
                        </a:rPr>
                        <a:t>Paracetamol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Age of child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6-12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3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1-5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250 mg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3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mos. - 1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 mg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3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5669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Antihistamines</a:t>
            </a:r>
            <a:r>
              <a:rPr lang="en-US" dirty="0"/>
              <a:t>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77200" cy="4873625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/>
              <a:t>These medicines reduce itching of the skin common in clients with chicken pox.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895099"/>
              </p:ext>
            </p:extLst>
          </p:nvPr>
        </p:nvGraphicFramePr>
        <p:xfrm>
          <a:off x="1371600" y="2667000"/>
          <a:ext cx="6705600" cy="3487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59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b="1" dirty="0">
                          <a:solidFill>
                            <a:schemeClr val="tx1"/>
                          </a:solidFill>
                        </a:rPr>
                        <a:t>Chlorpheniramine (Piriton)  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8387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Age of child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</a:rPr>
                        <a:t>Dosage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307">
                <a:tc>
                  <a:txBody>
                    <a:bodyPr/>
                    <a:lstStyle/>
                    <a:p>
                      <a:pPr eaLnBrk="1" hangingPunct="1">
                        <a:buFont typeface="Arial" charset="0"/>
                        <a:buNone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6-12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mg (1/2 a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tablet or 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mls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syrup)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254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2-5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a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tablet or 2.5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mls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syrup) 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450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years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mg (1/4 a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tablet or 2.5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mls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syrup)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times daily for 5 days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4450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Arial" charset="0"/>
                        <a:buNone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Less than 1 year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recommended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recommended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925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</a:t>
            </a:r>
          </a:p>
        </p:txBody>
      </p:sp>
      <p:sp>
        <p:nvSpPr>
          <p:cNvPr id="696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20000" cy="4873625"/>
          </a:xfrm>
        </p:spPr>
        <p:txBody>
          <a:bodyPr/>
          <a:lstStyle/>
          <a:p>
            <a:pPr marL="0" indent="0" eaLnBrk="1" hangingPunct="1"/>
            <a:r>
              <a:rPr lang="en-US" dirty="0" smtClean="0"/>
              <a:t>Refer all clients to the clinic, with an emphasis on: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Babies under 6 months.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Clients with wounds containing pus.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HIV-positive clients with chicken pox.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Sorting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742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Role plays – Advice for the caregiver</a:t>
            </a:r>
          </a:p>
        </p:txBody>
      </p:sp>
    </p:spTree>
    <p:extLst>
      <p:ext uri="{BB962C8B-B14F-4D97-AF65-F5344CB8AC3E}">
        <p14:creationId xmlns:p14="http://schemas.microsoft.com/office/powerpoint/2010/main" val="38236502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78151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Key Questions to </a:t>
            </a:r>
            <a:r>
              <a:rPr lang="en-US" sz="4000" b="1" dirty="0" smtClean="0"/>
              <a:t>Ask</a:t>
            </a:r>
            <a:endParaRPr lang="en-US" sz="4000" b="1" dirty="0"/>
          </a:p>
        </p:txBody>
      </p:sp>
      <p:sp>
        <p:nvSpPr>
          <p:cNvPr id="4" name="Rectangle 3"/>
          <p:cNvSpPr/>
          <p:nvPr/>
        </p:nvSpPr>
        <p:spPr>
          <a:xfrm>
            <a:off x="609599" y="1676400"/>
            <a:ext cx="2117661" cy="1371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dirty="0"/>
              <a:t>For how long has the child had a skin rash? 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2895600" y="2133600"/>
            <a:ext cx="10541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15200" y="1524000"/>
            <a:ext cx="1520151" cy="2140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Short period of time </a:t>
            </a:r>
            <a:r>
              <a:rPr lang="en-US" sz="1600" dirty="0"/>
              <a:t>(i.e., 1-2 days) – </a:t>
            </a:r>
          </a:p>
          <a:p>
            <a:pPr>
              <a:defRPr/>
            </a:pPr>
            <a:r>
              <a:rPr lang="en-US" sz="1600" dirty="0"/>
              <a:t>Suspect nappy rash (usually affects babies under one year)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4038600"/>
            <a:ext cx="204146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en-US" dirty="0"/>
              <a:t>Which part of the body is affected by the rash/itching?</a:t>
            </a:r>
          </a:p>
          <a:p>
            <a:pPr marL="342900" indent="-342900">
              <a:buFont typeface="+mj-lt"/>
              <a:buAutoNum type="arabicPeriod" startAt="2"/>
              <a:defRPr/>
            </a:pP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2895600" y="45720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239000" y="3886200"/>
            <a:ext cx="9144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Whole body:</a:t>
            </a:r>
            <a:r>
              <a:rPr lang="en-US" sz="1600" dirty="0"/>
              <a:t> Suspect chicken pox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108451" y="1517073"/>
            <a:ext cx="1454150" cy="2140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More than a month </a:t>
            </a:r>
            <a:r>
              <a:rPr lang="en-US" sz="1600" dirty="0"/>
              <a:t>- </a:t>
            </a:r>
          </a:p>
          <a:p>
            <a:pPr>
              <a:defRPr/>
            </a:pPr>
            <a:r>
              <a:rPr lang="en-US" sz="1600" dirty="0"/>
              <a:t>Suspect eczema, ringworm of the head, or head lice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21352" y="1524000"/>
            <a:ext cx="1425509" cy="21405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Less than 2 weeks </a:t>
            </a:r>
            <a:r>
              <a:rPr lang="en-US" sz="1600" dirty="0"/>
              <a:t>– </a:t>
            </a:r>
          </a:p>
          <a:p>
            <a:pPr>
              <a:defRPr/>
            </a:pPr>
            <a:r>
              <a:rPr lang="en-US" sz="1600" dirty="0"/>
              <a:t>Suspect chicken pox or scabies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08451" y="3886200"/>
            <a:ext cx="996949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Head:</a:t>
            </a:r>
            <a:r>
              <a:rPr lang="en-US" sz="1600" dirty="0"/>
              <a:t> Suspect head lice or ringworm of the head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81600" y="3886200"/>
            <a:ext cx="9144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Arm folds &amp; neck</a:t>
            </a:r>
            <a:r>
              <a:rPr lang="en-US" sz="1600" dirty="0"/>
              <a:t>: Suspect eczema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72200" y="3886200"/>
            <a:ext cx="9906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Finger webs &amp; buttocks:</a:t>
            </a:r>
            <a:r>
              <a:rPr lang="en-US" sz="1600" dirty="0"/>
              <a:t> Suspect scabies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8229601" y="3886200"/>
            <a:ext cx="914400" cy="198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/>
              <a:t>Genital area</a:t>
            </a:r>
            <a:r>
              <a:rPr lang="en-US" sz="1600" dirty="0"/>
              <a:t>: Suspect nappy rash</a:t>
            </a:r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/>
              <a:t>Key Questions to </a:t>
            </a:r>
            <a:r>
              <a:rPr lang="en-US" sz="4000"/>
              <a:t>Ask </a:t>
            </a:r>
            <a:r>
              <a:rPr lang="en-US" sz="4000" b="0" smtClean="0"/>
              <a:t>(2)</a:t>
            </a:r>
            <a:endParaRPr lang="en-US" sz="4000" b="0" dirty="0"/>
          </a:p>
        </p:txBody>
      </p:sp>
      <p:sp>
        <p:nvSpPr>
          <p:cNvPr id="4" name="Rectangle 3"/>
          <p:cNvSpPr/>
          <p:nvPr/>
        </p:nvSpPr>
        <p:spPr>
          <a:xfrm>
            <a:off x="685800" y="1752600"/>
            <a:ext cx="2286000" cy="1295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en-US" dirty="0"/>
              <a:t>When is the itching severe?</a:t>
            </a:r>
          </a:p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3733800"/>
            <a:ext cx="2286000" cy="1447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buFont typeface="+mj-lt"/>
              <a:buAutoNum type="arabicPeriod" startAt="4"/>
              <a:defRPr/>
            </a:pPr>
            <a:r>
              <a:rPr lang="en-US" dirty="0"/>
              <a:t>What does the rash look like?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048000" y="21336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048000" y="43434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14799" y="1524000"/>
            <a:ext cx="4495801" cy="1828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 sz="1700" dirty="0"/>
          </a:p>
          <a:p>
            <a:pPr>
              <a:defRPr/>
            </a:pPr>
            <a:r>
              <a:rPr lang="en-US" sz="1700" dirty="0"/>
              <a:t>Itching most when it is hot or when the child sweats – </a:t>
            </a:r>
            <a:r>
              <a:rPr lang="en-US" sz="1700" b="1" dirty="0"/>
              <a:t>Eczema</a:t>
            </a:r>
          </a:p>
          <a:p>
            <a:pPr>
              <a:defRPr/>
            </a:pPr>
            <a:endParaRPr lang="en-US" sz="1700" dirty="0"/>
          </a:p>
          <a:p>
            <a:pPr>
              <a:defRPr/>
            </a:pPr>
            <a:r>
              <a:rPr lang="en-US" sz="1700" dirty="0"/>
              <a:t>Itching most at night – </a:t>
            </a:r>
            <a:r>
              <a:rPr lang="en-US" sz="1700" b="1" dirty="0"/>
              <a:t>Scabies</a:t>
            </a:r>
          </a:p>
          <a:p>
            <a:pPr>
              <a:defRPr/>
            </a:pPr>
            <a:endParaRPr lang="en-US" sz="1700" dirty="0"/>
          </a:p>
          <a:p>
            <a:pPr>
              <a:defRPr/>
            </a:pPr>
            <a:r>
              <a:rPr lang="en-US" sz="1700" dirty="0"/>
              <a:t>Itching at any time of the day – </a:t>
            </a:r>
            <a:r>
              <a:rPr lang="en-US" sz="1700" b="1" dirty="0"/>
              <a:t>Chicken pox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4114800" y="3657600"/>
            <a:ext cx="3782182" cy="1905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Refer to the pictures of the individual skin diseases in the ADS Seller’s Manual.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Review of Objectives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sz="2800" dirty="0" smtClean="0"/>
              <a:t>Have we achieved the </a:t>
            </a:r>
            <a:r>
              <a:rPr lang="en-US" sz="2800" smtClean="0"/>
              <a:t>following objectives?</a:t>
            </a:r>
            <a:endParaRPr lang="en-US" sz="2800" dirty="0"/>
          </a:p>
          <a:p>
            <a:pPr marL="339725" indent="-339725"/>
            <a:r>
              <a:rPr lang="en-US" sz="2800" dirty="0"/>
              <a:t>1. </a:t>
            </a:r>
            <a:r>
              <a:rPr lang="en-US" sz="2600" dirty="0"/>
              <a:t>Match the signs and symptoms of common skin diseases affecting children with those diseases.</a:t>
            </a:r>
          </a:p>
          <a:p>
            <a:pPr marL="339725" lvl="1" indent="-339725">
              <a:buNone/>
            </a:pPr>
            <a:r>
              <a:rPr lang="en-US" sz="2600" dirty="0"/>
              <a:t>2. Locate the guidelines for management of those common skin diseases in the Health Shop Dispenser’s Manual.</a:t>
            </a:r>
          </a:p>
          <a:p>
            <a:pPr marL="339725" lvl="1" indent="-339725">
              <a:buNone/>
            </a:pPr>
            <a:r>
              <a:rPr lang="en-US" sz="2600" dirty="0"/>
              <a:t>3. Demonstrate how to advise the caregiver about treatment for the child’s skin disease.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005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924800" cy="494982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sz="2800" dirty="0"/>
              <a:t>Eczema is a chronic allergic skin disease associated with </a:t>
            </a:r>
            <a:r>
              <a:rPr lang="en-US" sz="2800" dirty="0"/>
              <a:t>severe itching of the skin.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/>
              <a:t>It is very common among children with family history of allergic diseases, such as asthma and allergic rhinitis.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32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3200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924800" cy="444976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Itching of the skin. 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Skin is usually dry but may sometimes produce pus or blisters.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Skin rash around the face, neck, behind the knee, and arm folds.</a:t>
            </a:r>
          </a:p>
          <a:p>
            <a:pPr marL="274320" indent="-274320"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Skin rash may come and go.</a:t>
            </a: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</a:rPr>
              <a:t>Scratching may cause wounds on the skin.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/>
              <a:t>Areas Normally Affected by Eczema </a:t>
            </a:r>
          </a:p>
        </p:txBody>
      </p:sp>
      <p:pic>
        <p:nvPicPr>
          <p:cNvPr id="19459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676400"/>
            <a:ext cx="3581400" cy="4953000"/>
          </a:xfrm>
          <a:noFill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76400"/>
            <a:ext cx="3429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Children with Eczema</a:t>
            </a:r>
            <a:endParaRPr lang="en-US" sz="4000" dirty="0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467600" cy="4873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/>
              <a:t> 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" y="1524000"/>
            <a:ext cx="37465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524000"/>
            <a:ext cx="3886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14400" y="3200400"/>
            <a:ext cx="2362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2314</Words>
  <Application>Microsoft Office PowerPoint</Application>
  <PresentationFormat>On-screen Show (4:3)</PresentationFormat>
  <Paragraphs>332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Arial</vt:lpstr>
      <vt:lpstr>Calibri</vt:lpstr>
      <vt:lpstr>Century Schoolbook</vt:lpstr>
      <vt:lpstr>Courier New</vt:lpstr>
      <vt:lpstr>Times New Roman</vt:lpstr>
      <vt:lpstr>Wingdings</vt:lpstr>
      <vt:lpstr>Office Theme</vt:lpstr>
      <vt:lpstr>Health Shops Training Zambia</vt:lpstr>
      <vt:lpstr>Objectives </vt:lpstr>
      <vt:lpstr>Introduction </vt:lpstr>
      <vt:lpstr>Causes of Skin Rash and Itching  Flow Chart</vt:lpstr>
      <vt:lpstr>Eczema </vt:lpstr>
      <vt:lpstr>Definition and Overview </vt:lpstr>
      <vt:lpstr>Signs and Symptoms </vt:lpstr>
      <vt:lpstr>Areas Normally Affected by Eczema </vt:lpstr>
      <vt:lpstr>Children with Eczema</vt:lpstr>
      <vt:lpstr>General Measures</vt:lpstr>
      <vt:lpstr>General Measures (2) </vt:lpstr>
      <vt:lpstr>Drug Treatment </vt:lpstr>
      <vt:lpstr>Antihistamines </vt:lpstr>
      <vt:lpstr>Guidelines for Referral </vt:lpstr>
      <vt:lpstr>Nappy Rash </vt:lpstr>
      <vt:lpstr>Definition and Overview </vt:lpstr>
      <vt:lpstr>Signs and Symptoms </vt:lpstr>
      <vt:lpstr>General Measures </vt:lpstr>
      <vt:lpstr>Drug Treatment </vt:lpstr>
      <vt:lpstr>Guidelines for Referral </vt:lpstr>
      <vt:lpstr>Scabies </vt:lpstr>
      <vt:lpstr>Definition and Overview  </vt:lpstr>
      <vt:lpstr>Signs and Symptoms </vt:lpstr>
      <vt:lpstr>General Measures </vt:lpstr>
      <vt:lpstr>Drug Treatment </vt:lpstr>
      <vt:lpstr>Antihistamines </vt:lpstr>
      <vt:lpstr>Prevention </vt:lpstr>
      <vt:lpstr>Lice</vt:lpstr>
      <vt:lpstr>Definition and Overview </vt:lpstr>
      <vt:lpstr>How Do You Get Lice?</vt:lpstr>
      <vt:lpstr>Signs and Symptoms </vt:lpstr>
      <vt:lpstr>General Measures </vt:lpstr>
      <vt:lpstr>Preventive Measures </vt:lpstr>
      <vt:lpstr>Drug Treatment </vt:lpstr>
      <vt:lpstr>Ringworm of the Head </vt:lpstr>
      <vt:lpstr>Definition and Overview </vt:lpstr>
      <vt:lpstr>How Do You Get Ringworm of the Head?</vt:lpstr>
      <vt:lpstr>Signs and Symptoms </vt:lpstr>
      <vt:lpstr>Fungal Infection of the Scalp</vt:lpstr>
      <vt:lpstr>Drug Treatment </vt:lpstr>
      <vt:lpstr>Information  for the Client</vt:lpstr>
      <vt:lpstr>Guidelines for Referral </vt:lpstr>
      <vt:lpstr>Chicken Pox </vt:lpstr>
      <vt:lpstr>Definition and Overview</vt:lpstr>
      <vt:lpstr>How Do You Get Chicken Pox?</vt:lpstr>
      <vt:lpstr>Signs and Symptoms </vt:lpstr>
      <vt:lpstr>Child with Chicken Pox</vt:lpstr>
      <vt:lpstr>General Measures (1) </vt:lpstr>
      <vt:lpstr>General Measures (2)</vt:lpstr>
      <vt:lpstr>Drug Treatment</vt:lpstr>
      <vt:lpstr>Antihistamines </vt:lpstr>
      <vt:lpstr>Guidelines for Referral</vt:lpstr>
      <vt:lpstr>Exercise 1</vt:lpstr>
      <vt:lpstr>Exercise 2</vt:lpstr>
      <vt:lpstr>Key Questions to Ask</vt:lpstr>
      <vt:lpstr>Key Questions to Ask (2)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259</cp:revision>
  <dcterms:created xsi:type="dcterms:W3CDTF">2011-09-08T16:26:48Z</dcterms:created>
  <dcterms:modified xsi:type="dcterms:W3CDTF">2017-04-24T21:19:13Z</dcterms:modified>
</cp:coreProperties>
</file>