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312" r:id="rId3"/>
    <p:sldId id="314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80" r:id="rId14"/>
    <p:sldId id="325" r:id="rId15"/>
    <p:sldId id="326" r:id="rId16"/>
    <p:sldId id="327" r:id="rId17"/>
    <p:sldId id="328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89" r:id="rId26"/>
    <p:sldId id="338" r:id="rId27"/>
    <p:sldId id="377" r:id="rId28"/>
    <p:sldId id="339" r:id="rId29"/>
    <p:sldId id="340" r:id="rId30"/>
    <p:sldId id="342" r:id="rId31"/>
    <p:sldId id="343" r:id="rId32"/>
    <p:sldId id="346" r:id="rId33"/>
    <p:sldId id="378" r:id="rId34"/>
    <p:sldId id="344" r:id="rId35"/>
    <p:sldId id="348" r:id="rId36"/>
    <p:sldId id="349" r:id="rId37"/>
    <p:sldId id="350" r:id="rId38"/>
    <p:sldId id="351" r:id="rId39"/>
    <p:sldId id="379" r:id="rId40"/>
    <p:sldId id="384" r:id="rId41"/>
    <p:sldId id="385" r:id="rId42"/>
    <p:sldId id="388" r:id="rId43"/>
    <p:sldId id="381" r:id="rId44"/>
    <p:sldId id="353" r:id="rId45"/>
    <p:sldId id="355" r:id="rId46"/>
    <p:sldId id="357" r:id="rId47"/>
    <p:sldId id="390" r:id="rId48"/>
    <p:sldId id="359" r:id="rId49"/>
    <p:sldId id="360" r:id="rId50"/>
    <p:sldId id="361" r:id="rId51"/>
    <p:sldId id="362" r:id="rId52"/>
    <p:sldId id="363" r:id="rId53"/>
    <p:sldId id="364" r:id="rId54"/>
    <p:sldId id="365" r:id="rId55"/>
    <p:sldId id="367" r:id="rId56"/>
    <p:sldId id="368" r:id="rId57"/>
    <p:sldId id="372" r:id="rId58"/>
    <p:sldId id="373" r:id="rId59"/>
    <p:sldId id="382" r:id="rId60"/>
    <p:sldId id="383" r:id="rId61"/>
    <p:sldId id="369" r:id="rId62"/>
    <p:sldId id="374" r:id="rId63"/>
    <p:sldId id="391" r:id="rId64"/>
    <p:sldId id="392" r:id="rId6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2308" autoAdjust="0"/>
  </p:normalViewPr>
  <p:slideViewPr>
    <p:cSldViewPr>
      <p:cViewPr varScale="1">
        <p:scale>
          <a:sx n="69" d="100"/>
          <a:sy n="69" d="100"/>
        </p:scale>
        <p:origin x="7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11982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A976B-1CAD-46CB-9356-0B1451D8F644}" type="doc">
      <dgm:prSet loTypeId="urn:microsoft.com/office/officeart/2005/8/layout/hierarchy6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52BA75B1-7DFE-4A0D-8671-3AB4EC96DA85}">
      <dgm:prSet phldrT="[Text]" custT="1"/>
      <dgm:spPr/>
      <dgm:t>
        <a:bodyPr/>
        <a:lstStyle/>
        <a:p>
          <a:r>
            <a:rPr lang="en-US" sz="2000" b="1" dirty="0">
              <a:latin typeface="+mj-lt"/>
            </a:rPr>
            <a:t>Vaginal Discharge</a:t>
          </a:r>
        </a:p>
      </dgm:t>
    </dgm:pt>
    <dgm:pt modelId="{89467001-532B-4FA4-8F15-4F046FA328A0}" type="parTrans" cxnId="{626ED866-975C-4660-AEEC-A4D4583E27B5}">
      <dgm:prSet/>
      <dgm:spPr/>
      <dgm:t>
        <a:bodyPr/>
        <a:lstStyle/>
        <a:p>
          <a:endParaRPr lang="en-US"/>
        </a:p>
      </dgm:t>
    </dgm:pt>
    <dgm:pt modelId="{3C37B59E-BBFD-4185-92C2-3130E5397602}" type="sibTrans" cxnId="{626ED866-975C-4660-AEEC-A4D4583E27B5}">
      <dgm:prSet/>
      <dgm:spPr/>
      <dgm:t>
        <a:bodyPr/>
        <a:lstStyle/>
        <a:p>
          <a:endParaRPr lang="en-US"/>
        </a:p>
      </dgm:t>
    </dgm:pt>
    <dgm:pt modelId="{AD9A77C8-47BC-470B-8F90-E7F3EE29FB39}">
      <dgm:prSet phldrT="[Text]" custT="1"/>
      <dgm:spPr/>
      <dgm:t>
        <a:bodyPr/>
        <a:lstStyle/>
        <a:p>
          <a:r>
            <a:rPr lang="en-US" sz="2000" b="1" dirty="0">
              <a:latin typeface="+mj-lt"/>
            </a:rPr>
            <a:t>Normal vaginal discharge</a:t>
          </a:r>
        </a:p>
      </dgm:t>
    </dgm:pt>
    <dgm:pt modelId="{8CBE3F96-5063-4830-A849-40093AB41BCA}" type="parTrans" cxnId="{676A8AB5-197E-4960-9E5B-EB7FB6C01B85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EFB4E8D7-4713-4294-8707-3607F3298B5E}" type="sibTrans" cxnId="{676A8AB5-197E-4960-9E5B-EB7FB6C01B85}">
      <dgm:prSet/>
      <dgm:spPr/>
      <dgm:t>
        <a:bodyPr/>
        <a:lstStyle/>
        <a:p>
          <a:endParaRPr lang="en-US"/>
        </a:p>
      </dgm:t>
    </dgm:pt>
    <dgm:pt modelId="{166E2F02-6BA5-4A92-BEAF-19807B241145}">
      <dgm:prSet phldrT="[Text]" custT="1"/>
      <dgm:spPr/>
      <dgm:t>
        <a:bodyPr/>
        <a:lstStyle/>
        <a:p>
          <a:pPr algn="l"/>
          <a:r>
            <a:rPr lang="en-US" sz="2000" dirty="0">
              <a:latin typeface="+mj-lt"/>
            </a:rPr>
            <a:t>White to colourless</a:t>
          </a:r>
        </a:p>
        <a:p>
          <a:pPr algn="l"/>
          <a:r>
            <a:rPr lang="en-US" sz="2000" dirty="0">
              <a:latin typeface="+mj-lt"/>
            </a:rPr>
            <a:t>Small in amount </a:t>
          </a:r>
        </a:p>
        <a:p>
          <a:pPr algn="l"/>
          <a:r>
            <a:rPr lang="en-US" sz="2000" dirty="0">
              <a:latin typeface="+mj-lt"/>
            </a:rPr>
            <a:t>Doesn't itch </a:t>
          </a:r>
        </a:p>
        <a:p>
          <a:pPr algn="ctr"/>
          <a:endParaRPr lang="en-US" sz="2000" dirty="0">
            <a:latin typeface="+mj-lt"/>
          </a:endParaRPr>
        </a:p>
      </dgm:t>
    </dgm:pt>
    <dgm:pt modelId="{55A6F7C7-1900-4555-8070-FD3A62ADA2C4}" type="parTrans" cxnId="{50D8F550-407A-4A71-9ECA-994C5AC6F721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262F4D4D-2167-497D-851F-B9A94D9ADCBD}" type="sibTrans" cxnId="{50D8F550-407A-4A71-9ECA-994C5AC6F721}">
      <dgm:prSet/>
      <dgm:spPr/>
      <dgm:t>
        <a:bodyPr/>
        <a:lstStyle/>
        <a:p>
          <a:endParaRPr lang="en-US"/>
        </a:p>
      </dgm:t>
    </dgm:pt>
    <dgm:pt modelId="{7B3661E2-E553-4E1E-881B-54C655C6C656}">
      <dgm:prSet phldrT="[Text]" custT="1"/>
      <dgm:spPr/>
      <dgm:t>
        <a:bodyPr/>
        <a:lstStyle/>
        <a:p>
          <a:r>
            <a:rPr lang="en-US" sz="2000" b="1" dirty="0">
              <a:latin typeface="+mj-lt"/>
            </a:rPr>
            <a:t>Abnormal vaginal discharge </a:t>
          </a:r>
        </a:p>
      </dgm:t>
    </dgm:pt>
    <dgm:pt modelId="{2D3558FC-9DC4-44A5-BC27-CE5151574ED5}" type="parTrans" cxnId="{D6130A92-644C-4E9E-B6E0-CB0E06B9A71E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D82840DA-8986-4502-8007-A96338A5C504}" type="sibTrans" cxnId="{D6130A92-644C-4E9E-B6E0-CB0E06B9A71E}">
      <dgm:prSet/>
      <dgm:spPr/>
      <dgm:t>
        <a:bodyPr/>
        <a:lstStyle/>
        <a:p>
          <a:endParaRPr lang="en-US"/>
        </a:p>
      </dgm:t>
    </dgm:pt>
    <dgm:pt modelId="{885CFFCE-FE87-4A5C-8E75-87A9E6F70FA3}">
      <dgm:prSet phldrT="[Text]" custT="1"/>
      <dgm:spPr/>
      <dgm:t>
        <a:bodyPr/>
        <a:lstStyle/>
        <a:p>
          <a:pPr algn="l"/>
          <a:r>
            <a:rPr lang="en-US" sz="2000" dirty="0">
              <a:latin typeface="+mj-lt"/>
            </a:rPr>
            <a:t>Coloured discharge</a:t>
          </a:r>
        </a:p>
        <a:p>
          <a:pPr algn="l"/>
          <a:r>
            <a:rPr lang="en-US" sz="2000" dirty="0">
              <a:latin typeface="+mj-lt"/>
            </a:rPr>
            <a:t>Amount is increased</a:t>
          </a:r>
        </a:p>
        <a:p>
          <a:pPr algn="l"/>
          <a:r>
            <a:rPr lang="en-US" sz="2000" dirty="0">
              <a:latin typeface="+mj-lt"/>
            </a:rPr>
            <a:t>Discharge may itch</a:t>
          </a:r>
        </a:p>
      </dgm:t>
    </dgm:pt>
    <dgm:pt modelId="{6374F38E-1E00-40BD-AD66-8A73BA844C9D}" type="parTrans" cxnId="{95185335-6982-416C-A7B9-5AFDCB7B7340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B4FD4400-71B9-4895-B378-6B39AA977439}" type="sibTrans" cxnId="{95185335-6982-416C-A7B9-5AFDCB7B7340}">
      <dgm:prSet/>
      <dgm:spPr/>
      <dgm:t>
        <a:bodyPr/>
        <a:lstStyle/>
        <a:p>
          <a:endParaRPr lang="en-US"/>
        </a:p>
      </dgm:t>
    </dgm:pt>
    <dgm:pt modelId="{EAE9C301-7319-4763-8E18-98B5B6E01B2F}" type="pres">
      <dgm:prSet presAssocID="{B95A976B-1CAD-46CB-9356-0B1451D8F644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CE72B0-4A54-4C52-8724-07F6BDCDF3D0}" type="pres">
      <dgm:prSet presAssocID="{B95A976B-1CAD-46CB-9356-0B1451D8F644}" presName="hierFlow" presStyleCnt="0"/>
      <dgm:spPr/>
    </dgm:pt>
    <dgm:pt modelId="{1CEC2376-B2CF-4A52-B944-54880E435887}" type="pres">
      <dgm:prSet presAssocID="{B95A976B-1CAD-46CB-9356-0B1451D8F644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B6ADF6E4-B8C5-40E7-8EF5-54705D325285}" type="pres">
      <dgm:prSet presAssocID="{52BA75B1-7DFE-4A0D-8671-3AB4EC96DA85}" presName="Name14" presStyleCnt="0"/>
      <dgm:spPr/>
    </dgm:pt>
    <dgm:pt modelId="{3EDEBB20-FCFC-458B-9EFD-541D1297B32F}" type="pres">
      <dgm:prSet presAssocID="{52BA75B1-7DFE-4A0D-8671-3AB4EC96DA85}" presName="level1Shape" presStyleLbl="node0" presStyleIdx="0" presStyleCnt="1" custScaleX="1546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B5E7E8-3110-465F-A5B5-34501AAAF0C2}" type="pres">
      <dgm:prSet presAssocID="{52BA75B1-7DFE-4A0D-8671-3AB4EC96DA85}" presName="hierChild2" presStyleCnt="0"/>
      <dgm:spPr/>
    </dgm:pt>
    <dgm:pt modelId="{0A2A8220-087C-4534-B70C-1DD57F56C97D}" type="pres">
      <dgm:prSet presAssocID="{8CBE3F96-5063-4830-A849-40093AB41BCA}" presName="Name19" presStyleLbl="parChTrans1D2" presStyleIdx="0" presStyleCnt="2"/>
      <dgm:spPr/>
      <dgm:t>
        <a:bodyPr/>
        <a:lstStyle/>
        <a:p>
          <a:endParaRPr lang="en-US"/>
        </a:p>
      </dgm:t>
    </dgm:pt>
    <dgm:pt modelId="{0987B0A3-4090-4519-AD51-D63799633E50}" type="pres">
      <dgm:prSet presAssocID="{AD9A77C8-47BC-470B-8F90-E7F3EE29FB39}" presName="Name21" presStyleCnt="0"/>
      <dgm:spPr/>
    </dgm:pt>
    <dgm:pt modelId="{39CC88EF-9797-4726-BBE7-EF496F98CA96}" type="pres">
      <dgm:prSet presAssocID="{AD9A77C8-47BC-470B-8F90-E7F3EE29FB39}" presName="level2Shape" presStyleLbl="node2" presStyleIdx="0" presStyleCnt="2" custScaleX="200161"/>
      <dgm:spPr/>
      <dgm:t>
        <a:bodyPr/>
        <a:lstStyle/>
        <a:p>
          <a:endParaRPr lang="en-US"/>
        </a:p>
      </dgm:t>
    </dgm:pt>
    <dgm:pt modelId="{424C5D0B-0B07-4D30-861A-72087B2EE799}" type="pres">
      <dgm:prSet presAssocID="{AD9A77C8-47BC-470B-8F90-E7F3EE29FB39}" presName="hierChild3" presStyleCnt="0"/>
      <dgm:spPr/>
    </dgm:pt>
    <dgm:pt modelId="{0A06183B-A363-4190-99ED-38ED105678F8}" type="pres">
      <dgm:prSet presAssocID="{55A6F7C7-1900-4555-8070-FD3A62ADA2C4}" presName="Name19" presStyleLbl="parChTrans1D3" presStyleIdx="0" presStyleCnt="2"/>
      <dgm:spPr/>
      <dgm:t>
        <a:bodyPr/>
        <a:lstStyle/>
        <a:p>
          <a:endParaRPr lang="en-US"/>
        </a:p>
      </dgm:t>
    </dgm:pt>
    <dgm:pt modelId="{0B2E5A1F-7C2F-4A85-9E2C-6BAC1DCBCC55}" type="pres">
      <dgm:prSet presAssocID="{166E2F02-6BA5-4A92-BEAF-19807B241145}" presName="Name21" presStyleCnt="0"/>
      <dgm:spPr/>
    </dgm:pt>
    <dgm:pt modelId="{D33B2486-C5EB-4B95-ABE5-96CF55AF6494}" type="pres">
      <dgm:prSet presAssocID="{166E2F02-6BA5-4A92-BEAF-19807B241145}" presName="level2Shape" presStyleLbl="node3" presStyleIdx="0" presStyleCnt="2" custScaleX="244556" custScaleY="296199" custLinFactNeighborX="-2497" custLinFactNeighborY="-729"/>
      <dgm:spPr/>
      <dgm:t>
        <a:bodyPr/>
        <a:lstStyle/>
        <a:p>
          <a:endParaRPr lang="en-US"/>
        </a:p>
      </dgm:t>
    </dgm:pt>
    <dgm:pt modelId="{9636B997-E903-41F9-8313-97AD992E17A3}" type="pres">
      <dgm:prSet presAssocID="{166E2F02-6BA5-4A92-BEAF-19807B241145}" presName="hierChild3" presStyleCnt="0"/>
      <dgm:spPr/>
    </dgm:pt>
    <dgm:pt modelId="{4A742DA0-C113-417C-B7FC-5D38F2539F68}" type="pres">
      <dgm:prSet presAssocID="{2D3558FC-9DC4-44A5-BC27-CE5151574ED5}" presName="Name19" presStyleLbl="parChTrans1D2" presStyleIdx="1" presStyleCnt="2"/>
      <dgm:spPr/>
      <dgm:t>
        <a:bodyPr/>
        <a:lstStyle/>
        <a:p>
          <a:endParaRPr lang="en-US"/>
        </a:p>
      </dgm:t>
    </dgm:pt>
    <dgm:pt modelId="{441C0A06-8CA5-4B1C-8271-58CF750CEDF1}" type="pres">
      <dgm:prSet presAssocID="{7B3661E2-E553-4E1E-881B-54C655C6C656}" presName="Name21" presStyleCnt="0"/>
      <dgm:spPr/>
    </dgm:pt>
    <dgm:pt modelId="{9F7CDC73-C0B8-4185-86CD-A1BA674F2B1E}" type="pres">
      <dgm:prSet presAssocID="{7B3661E2-E553-4E1E-881B-54C655C6C656}" presName="level2Shape" presStyleLbl="node2" presStyleIdx="1" presStyleCnt="2" custScaleX="184189"/>
      <dgm:spPr/>
      <dgm:t>
        <a:bodyPr/>
        <a:lstStyle/>
        <a:p>
          <a:endParaRPr lang="en-US"/>
        </a:p>
      </dgm:t>
    </dgm:pt>
    <dgm:pt modelId="{FC76FCD3-F6D1-492E-9610-A0BC47533BF4}" type="pres">
      <dgm:prSet presAssocID="{7B3661E2-E553-4E1E-881B-54C655C6C656}" presName="hierChild3" presStyleCnt="0"/>
      <dgm:spPr/>
    </dgm:pt>
    <dgm:pt modelId="{C7EC0652-2652-4CAF-BD84-BE60DE1FBC3E}" type="pres">
      <dgm:prSet presAssocID="{6374F38E-1E00-40BD-AD66-8A73BA844C9D}" presName="Name19" presStyleLbl="parChTrans1D3" presStyleIdx="1" presStyleCnt="2"/>
      <dgm:spPr/>
      <dgm:t>
        <a:bodyPr/>
        <a:lstStyle/>
        <a:p>
          <a:endParaRPr lang="en-US"/>
        </a:p>
      </dgm:t>
    </dgm:pt>
    <dgm:pt modelId="{769700EC-FADA-49FE-B581-326538A6B8A0}" type="pres">
      <dgm:prSet presAssocID="{885CFFCE-FE87-4A5C-8E75-87A9E6F70FA3}" presName="Name21" presStyleCnt="0"/>
      <dgm:spPr/>
    </dgm:pt>
    <dgm:pt modelId="{6EECC3F1-DFDB-4A09-B087-F9919542D7AF}" type="pres">
      <dgm:prSet presAssocID="{885CFFCE-FE87-4A5C-8E75-87A9E6F70FA3}" presName="level2Shape" presStyleLbl="node3" presStyleIdx="1" presStyleCnt="2" custScaleX="243382" custScaleY="287314"/>
      <dgm:spPr/>
      <dgm:t>
        <a:bodyPr/>
        <a:lstStyle/>
        <a:p>
          <a:endParaRPr lang="en-US"/>
        </a:p>
      </dgm:t>
    </dgm:pt>
    <dgm:pt modelId="{F434759C-D02B-4574-9853-1008ED89B900}" type="pres">
      <dgm:prSet presAssocID="{885CFFCE-FE87-4A5C-8E75-87A9E6F70FA3}" presName="hierChild3" presStyleCnt="0"/>
      <dgm:spPr/>
    </dgm:pt>
    <dgm:pt modelId="{EF404007-4050-446A-A481-2EAEF80610B6}" type="pres">
      <dgm:prSet presAssocID="{B95A976B-1CAD-46CB-9356-0B1451D8F644}" presName="bgShapesFlow" presStyleCnt="0"/>
      <dgm:spPr/>
    </dgm:pt>
  </dgm:ptLst>
  <dgm:cxnLst>
    <dgm:cxn modelId="{D6A20D10-05E5-49E3-9680-73AB05407CA3}" type="presOf" srcId="{885CFFCE-FE87-4A5C-8E75-87A9E6F70FA3}" destId="{6EECC3F1-DFDB-4A09-B087-F9919542D7AF}" srcOrd="0" destOrd="0" presId="urn:microsoft.com/office/officeart/2005/8/layout/hierarchy6"/>
    <dgm:cxn modelId="{3F0A8FEC-E22B-481B-856A-B04C9FCF7582}" type="presOf" srcId="{55A6F7C7-1900-4555-8070-FD3A62ADA2C4}" destId="{0A06183B-A363-4190-99ED-38ED105678F8}" srcOrd="0" destOrd="0" presId="urn:microsoft.com/office/officeart/2005/8/layout/hierarchy6"/>
    <dgm:cxn modelId="{5E1742CA-39BF-4923-B66B-A710AF1B6604}" type="presOf" srcId="{AD9A77C8-47BC-470B-8F90-E7F3EE29FB39}" destId="{39CC88EF-9797-4726-BBE7-EF496F98CA96}" srcOrd="0" destOrd="0" presId="urn:microsoft.com/office/officeart/2005/8/layout/hierarchy6"/>
    <dgm:cxn modelId="{626ED866-975C-4660-AEEC-A4D4583E27B5}" srcId="{B95A976B-1CAD-46CB-9356-0B1451D8F644}" destId="{52BA75B1-7DFE-4A0D-8671-3AB4EC96DA85}" srcOrd="0" destOrd="0" parTransId="{89467001-532B-4FA4-8F15-4F046FA328A0}" sibTransId="{3C37B59E-BBFD-4185-92C2-3130E5397602}"/>
    <dgm:cxn modelId="{CDEE189B-518A-42BC-80CD-C7369199F66A}" type="presOf" srcId="{7B3661E2-E553-4E1E-881B-54C655C6C656}" destId="{9F7CDC73-C0B8-4185-86CD-A1BA674F2B1E}" srcOrd="0" destOrd="0" presId="urn:microsoft.com/office/officeart/2005/8/layout/hierarchy6"/>
    <dgm:cxn modelId="{676A8AB5-197E-4960-9E5B-EB7FB6C01B85}" srcId="{52BA75B1-7DFE-4A0D-8671-3AB4EC96DA85}" destId="{AD9A77C8-47BC-470B-8F90-E7F3EE29FB39}" srcOrd="0" destOrd="0" parTransId="{8CBE3F96-5063-4830-A849-40093AB41BCA}" sibTransId="{EFB4E8D7-4713-4294-8707-3607F3298B5E}"/>
    <dgm:cxn modelId="{50D8F550-407A-4A71-9ECA-994C5AC6F721}" srcId="{AD9A77C8-47BC-470B-8F90-E7F3EE29FB39}" destId="{166E2F02-6BA5-4A92-BEAF-19807B241145}" srcOrd="0" destOrd="0" parTransId="{55A6F7C7-1900-4555-8070-FD3A62ADA2C4}" sibTransId="{262F4D4D-2167-497D-851F-B9A94D9ADCBD}"/>
    <dgm:cxn modelId="{94F23ABD-55AE-4403-A685-9273E3C4C279}" type="presOf" srcId="{8CBE3F96-5063-4830-A849-40093AB41BCA}" destId="{0A2A8220-087C-4534-B70C-1DD57F56C97D}" srcOrd="0" destOrd="0" presId="urn:microsoft.com/office/officeart/2005/8/layout/hierarchy6"/>
    <dgm:cxn modelId="{A3D0B0D2-0501-4CCB-98A3-9F24828BD21D}" type="presOf" srcId="{166E2F02-6BA5-4A92-BEAF-19807B241145}" destId="{D33B2486-C5EB-4B95-ABE5-96CF55AF6494}" srcOrd="0" destOrd="0" presId="urn:microsoft.com/office/officeart/2005/8/layout/hierarchy6"/>
    <dgm:cxn modelId="{ABF7FD64-CAC6-4720-BED2-40D10F83470F}" type="presOf" srcId="{B95A976B-1CAD-46CB-9356-0B1451D8F644}" destId="{EAE9C301-7319-4763-8E18-98B5B6E01B2F}" srcOrd="0" destOrd="0" presId="urn:microsoft.com/office/officeart/2005/8/layout/hierarchy6"/>
    <dgm:cxn modelId="{24AFA92C-3468-460A-A66B-EAEC61EC60A3}" type="presOf" srcId="{6374F38E-1E00-40BD-AD66-8A73BA844C9D}" destId="{C7EC0652-2652-4CAF-BD84-BE60DE1FBC3E}" srcOrd="0" destOrd="0" presId="urn:microsoft.com/office/officeart/2005/8/layout/hierarchy6"/>
    <dgm:cxn modelId="{792BD50A-B293-4C13-B7B4-B2178A992E82}" type="presOf" srcId="{52BA75B1-7DFE-4A0D-8671-3AB4EC96DA85}" destId="{3EDEBB20-FCFC-458B-9EFD-541D1297B32F}" srcOrd="0" destOrd="0" presId="urn:microsoft.com/office/officeart/2005/8/layout/hierarchy6"/>
    <dgm:cxn modelId="{035EB025-5277-43A5-A474-F56325334F88}" type="presOf" srcId="{2D3558FC-9DC4-44A5-BC27-CE5151574ED5}" destId="{4A742DA0-C113-417C-B7FC-5D38F2539F68}" srcOrd="0" destOrd="0" presId="urn:microsoft.com/office/officeart/2005/8/layout/hierarchy6"/>
    <dgm:cxn modelId="{D6130A92-644C-4E9E-B6E0-CB0E06B9A71E}" srcId="{52BA75B1-7DFE-4A0D-8671-3AB4EC96DA85}" destId="{7B3661E2-E553-4E1E-881B-54C655C6C656}" srcOrd="1" destOrd="0" parTransId="{2D3558FC-9DC4-44A5-BC27-CE5151574ED5}" sibTransId="{D82840DA-8986-4502-8007-A96338A5C504}"/>
    <dgm:cxn modelId="{95185335-6982-416C-A7B9-5AFDCB7B7340}" srcId="{7B3661E2-E553-4E1E-881B-54C655C6C656}" destId="{885CFFCE-FE87-4A5C-8E75-87A9E6F70FA3}" srcOrd="0" destOrd="0" parTransId="{6374F38E-1E00-40BD-AD66-8A73BA844C9D}" sibTransId="{B4FD4400-71B9-4895-B378-6B39AA977439}"/>
    <dgm:cxn modelId="{69E17956-9F60-452E-8A2A-463BDBEFA38A}" type="presParOf" srcId="{EAE9C301-7319-4763-8E18-98B5B6E01B2F}" destId="{CFCE72B0-4A54-4C52-8724-07F6BDCDF3D0}" srcOrd="0" destOrd="0" presId="urn:microsoft.com/office/officeart/2005/8/layout/hierarchy6"/>
    <dgm:cxn modelId="{23629F46-EC48-4AD4-9C08-7EF056C48E7E}" type="presParOf" srcId="{CFCE72B0-4A54-4C52-8724-07F6BDCDF3D0}" destId="{1CEC2376-B2CF-4A52-B944-54880E435887}" srcOrd="0" destOrd="0" presId="urn:microsoft.com/office/officeart/2005/8/layout/hierarchy6"/>
    <dgm:cxn modelId="{7577698C-7555-44D3-AFDB-473E4B3BD466}" type="presParOf" srcId="{1CEC2376-B2CF-4A52-B944-54880E435887}" destId="{B6ADF6E4-B8C5-40E7-8EF5-54705D325285}" srcOrd="0" destOrd="0" presId="urn:microsoft.com/office/officeart/2005/8/layout/hierarchy6"/>
    <dgm:cxn modelId="{D504AF99-07F6-429C-BBB9-5F3FC3BA0DA4}" type="presParOf" srcId="{B6ADF6E4-B8C5-40E7-8EF5-54705D325285}" destId="{3EDEBB20-FCFC-458B-9EFD-541D1297B32F}" srcOrd="0" destOrd="0" presId="urn:microsoft.com/office/officeart/2005/8/layout/hierarchy6"/>
    <dgm:cxn modelId="{6BFAECC5-3244-4DC9-827B-02369C02DA66}" type="presParOf" srcId="{B6ADF6E4-B8C5-40E7-8EF5-54705D325285}" destId="{3EB5E7E8-3110-465F-A5B5-34501AAAF0C2}" srcOrd="1" destOrd="0" presId="urn:microsoft.com/office/officeart/2005/8/layout/hierarchy6"/>
    <dgm:cxn modelId="{CCF37684-F76A-4057-A2F8-D24F6A3F81C1}" type="presParOf" srcId="{3EB5E7E8-3110-465F-A5B5-34501AAAF0C2}" destId="{0A2A8220-087C-4534-B70C-1DD57F56C97D}" srcOrd="0" destOrd="0" presId="urn:microsoft.com/office/officeart/2005/8/layout/hierarchy6"/>
    <dgm:cxn modelId="{2757EF21-0BF8-41C6-8965-D8DC13D2522E}" type="presParOf" srcId="{3EB5E7E8-3110-465F-A5B5-34501AAAF0C2}" destId="{0987B0A3-4090-4519-AD51-D63799633E50}" srcOrd="1" destOrd="0" presId="urn:microsoft.com/office/officeart/2005/8/layout/hierarchy6"/>
    <dgm:cxn modelId="{9DA8104A-505A-44A7-816B-D5CEF0400B51}" type="presParOf" srcId="{0987B0A3-4090-4519-AD51-D63799633E50}" destId="{39CC88EF-9797-4726-BBE7-EF496F98CA96}" srcOrd="0" destOrd="0" presId="urn:microsoft.com/office/officeart/2005/8/layout/hierarchy6"/>
    <dgm:cxn modelId="{20F64D1A-5C68-4286-BBE6-DD129322437E}" type="presParOf" srcId="{0987B0A3-4090-4519-AD51-D63799633E50}" destId="{424C5D0B-0B07-4D30-861A-72087B2EE799}" srcOrd="1" destOrd="0" presId="urn:microsoft.com/office/officeart/2005/8/layout/hierarchy6"/>
    <dgm:cxn modelId="{21918964-EE6A-401C-96CB-AAF1DA2A7371}" type="presParOf" srcId="{424C5D0B-0B07-4D30-861A-72087B2EE799}" destId="{0A06183B-A363-4190-99ED-38ED105678F8}" srcOrd="0" destOrd="0" presId="urn:microsoft.com/office/officeart/2005/8/layout/hierarchy6"/>
    <dgm:cxn modelId="{04654C78-BEB8-4BAE-8416-4D30C71F5FFD}" type="presParOf" srcId="{424C5D0B-0B07-4D30-861A-72087B2EE799}" destId="{0B2E5A1F-7C2F-4A85-9E2C-6BAC1DCBCC55}" srcOrd="1" destOrd="0" presId="urn:microsoft.com/office/officeart/2005/8/layout/hierarchy6"/>
    <dgm:cxn modelId="{93A4C249-05B2-4138-84B1-D5B25B7E4008}" type="presParOf" srcId="{0B2E5A1F-7C2F-4A85-9E2C-6BAC1DCBCC55}" destId="{D33B2486-C5EB-4B95-ABE5-96CF55AF6494}" srcOrd="0" destOrd="0" presId="urn:microsoft.com/office/officeart/2005/8/layout/hierarchy6"/>
    <dgm:cxn modelId="{C6EC7A6F-9656-4FE8-8B36-CC9988883CD5}" type="presParOf" srcId="{0B2E5A1F-7C2F-4A85-9E2C-6BAC1DCBCC55}" destId="{9636B997-E903-41F9-8313-97AD992E17A3}" srcOrd="1" destOrd="0" presId="urn:microsoft.com/office/officeart/2005/8/layout/hierarchy6"/>
    <dgm:cxn modelId="{36823E8F-929E-4254-8921-F30531D7F65D}" type="presParOf" srcId="{3EB5E7E8-3110-465F-A5B5-34501AAAF0C2}" destId="{4A742DA0-C113-417C-B7FC-5D38F2539F68}" srcOrd="2" destOrd="0" presId="urn:microsoft.com/office/officeart/2005/8/layout/hierarchy6"/>
    <dgm:cxn modelId="{43072464-9D43-494C-890F-E454FB0E96F9}" type="presParOf" srcId="{3EB5E7E8-3110-465F-A5B5-34501AAAF0C2}" destId="{441C0A06-8CA5-4B1C-8271-58CF750CEDF1}" srcOrd="3" destOrd="0" presId="urn:microsoft.com/office/officeart/2005/8/layout/hierarchy6"/>
    <dgm:cxn modelId="{D7B33AC0-BA81-4717-96CE-E99D30C38CA5}" type="presParOf" srcId="{441C0A06-8CA5-4B1C-8271-58CF750CEDF1}" destId="{9F7CDC73-C0B8-4185-86CD-A1BA674F2B1E}" srcOrd="0" destOrd="0" presId="urn:microsoft.com/office/officeart/2005/8/layout/hierarchy6"/>
    <dgm:cxn modelId="{1445F0B6-C862-46B3-ABBA-1276363FE6DC}" type="presParOf" srcId="{441C0A06-8CA5-4B1C-8271-58CF750CEDF1}" destId="{FC76FCD3-F6D1-492E-9610-A0BC47533BF4}" srcOrd="1" destOrd="0" presId="urn:microsoft.com/office/officeart/2005/8/layout/hierarchy6"/>
    <dgm:cxn modelId="{ED57BE75-DA2C-4F14-81CC-09069BFF2BBE}" type="presParOf" srcId="{FC76FCD3-F6D1-492E-9610-A0BC47533BF4}" destId="{C7EC0652-2652-4CAF-BD84-BE60DE1FBC3E}" srcOrd="0" destOrd="0" presId="urn:microsoft.com/office/officeart/2005/8/layout/hierarchy6"/>
    <dgm:cxn modelId="{6E169F5C-52A3-4D8D-B58B-8DF79784F986}" type="presParOf" srcId="{FC76FCD3-F6D1-492E-9610-A0BC47533BF4}" destId="{769700EC-FADA-49FE-B581-326538A6B8A0}" srcOrd="1" destOrd="0" presId="urn:microsoft.com/office/officeart/2005/8/layout/hierarchy6"/>
    <dgm:cxn modelId="{FDD55654-5B3F-4EFF-BFDF-DC7FB1EFB19A}" type="presParOf" srcId="{769700EC-FADA-49FE-B581-326538A6B8A0}" destId="{6EECC3F1-DFDB-4A09-B087-F9919542D7AF}" srcOrd="0" destOrd="0" presId="urn:microsoft.com/office/officeart/2005/8/layout/hierarchy6"/>
    <dgm:cxn modelId="{C611ABFD-8202-4447-B6EF-BAE9226343F6}" type="presParOf" srcId="{769700EC-FADA-49FE-B581-326538A6B8A0}" destId="{F434759C-D02B-4574-9853-1008ED89B900}" srcOrd="1" destOrd="0" presId="urn:microsoft.com/office/officeart/2005/8/layout/hierarchy6"/>
    <dgm:cxn modelId="{54270559-CCEF-4A6C-8F91-3FA6CAB67DA4}" type="presParOf" srcId="{EAE9C301-7319-4763-8E18-98B5B6E01B2F}" destId="{EF404007-4050-446A-A481-2EAEF80610B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21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4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US" dirty="0"/>
              <a:t>This PPT Presentation</a:t>
            </a:r>
            <a:r>
              <a:rPr lang="en-US" baseline="0" dirty="0"/>
              <a:t> focuses on diseases</a:t>
            </a:r>
            <a:r>
              <a:rPr lang="en-US" dirty="0"/>
              <a:t> affecting the male or female genito- urinary areas.</a:t>
            </a:r>
          </a:p>
          <a:p>
            <a:endParaRPr lang="en-US" dirty="0"/>
          </a:p>
          <a:p>
            <a:r>
              <a:rPr lang="en-US" dirty="0"/>
              <a:t>These areas are: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</a:t>
            </a:r>
            <a:r>
              <a:rPr lang="en-US" baseline="0" dirty="0"/>
              <a:t> u</a:t>
            </a:r>
            <a:r>
              <a:rPr lang="en-US" dirty="0"/>
              <a:t>rinary Tract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 Reproductive organs</a:t>
            </a:r>
          </a:p>
          <a:p>
            <a:pPr>
              <a:buFont typeface="Arial" pitchFamily="34" charset="0"/>
              <a:buNone/>
            </a:pPr>
            <a:endParaRPr lang="en-US" dirty="0"/>
          </a:p>
          <a:p>
            <a:pPr>
              <a:buFont typeface="Arial" pitchFamily="34" charset="0"/>
              <a:buNone/>
            </a:pPr>
            <a:r>
              <a:rPr lang="en-US" dirty="0"/>
              <a:t>The diseases present with pain or discharge – or both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DB70E-0A60-483E-80AB-06E5260422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1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39B96F-A22B-47B6-8404-176D7885927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098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0DC09E-B402-45BA-8F9D-2DEC5C817118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472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A47DA-A2B0-4897-80B7-4BCA0C1EE81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544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Health </a:t>
            </a:r>
            <a:r>
              <a:rPr lang="en-US" sz="4000" dirty="0"/>
              <a:t>Shops Training</a:t>
            </a:r>
            <a:br>
              <a:rPr lang="en-US" sz="4000" dirty="0"/>
            </a:br>
            <a:r>
              <a:rPr lang="en-US" sz="4000" i="1" dirty="0" smtClean="0"/>
              <a:t>Zambia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10653"/>
            <a:ext cx="8686800" cy="1861347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Module 3: Session 16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Conditions Affecting the Reproductive and Urinary Systems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588625"/>
            <a:ext cx="2826427" cy="21169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Give the client the following advice: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Rest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Wear loose fitting clothes.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Apply moist warm cloth (e.g., towel) to the stomach.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 some exercise (e.g., walk, light chores).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Limit the intake of alcohol.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Do not smoke.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591409"/>
              </p:ext>
            </p:extLst>
          </p:nvPr>
        </p:nvGraphicFramePr>
        <p:xfrm>
          <a:off x="1066800" y="2438654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Adult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3 times daily (after eating)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 3-4 days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90600" y="1981200"/>
            <a:ext cx="18781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/>
              <a:t>Either </a:t>
            </a:r>
            <a:r>
              <a:rPr lang="en-US" sz="2000" dirty="0"/>
              <a:t>Ibuprofen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04130"/>
              </p:ext>
            </p:extLst>
          </p:nvPr>
        </p:nvGraphicFramePr>
        <p:xfrm>
          <a:off x="1066800" y="3825240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Adult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50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3 times daily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 3-4 days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90600" y="3440668"/>
            <a:ext cx="15856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/>
              <a:t>Or </a:t>
            </a:r>
            <a:r>
              <a:rPr lang="en-US" sz="2000" dirty="0"/>
              <a:t>Diclofenac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98322"/>
              </p:ext>
            </p:extLst>
          </p:nvPr>
        </p:nvGraphicFramePr>
        <p:xfrm>
          <a:off x="1066800" y="5196840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Adult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2 tabs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3 times daily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 3-4 days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90600" y="4812268"/>
            <a:ext cx="17996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/>
              <a:t>Or </a:t>
            </a:r>
            <a:r>
              <a:rPr lang="en-US" sz="2000" dirty="0"/>
              <a:t>Paracetamol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524000"/>
            <a:ext cx="7315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Advise the client to take </a:t>
            </a:r>
            <a:r>
              <a:rPr lang="en-US" sz="2000" u="sng" dirty="0"/>
              <a:t>ONE</a:t>
            </a:r>
            <a:r>
              <a:rPr lang="en-US" sz="2000" dirty="0"/>
              <a:t> of the following treatments: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Note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Do not recommend ibuprofen or diclofenac to clients with peptic ulcer disease.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Begin treatment at least 1 day </a:t>
            </a:r>
            <a:r>
              <a:rPr lang="en-US" dirty="0" smtClean="0"/>
              <a:t>before the start of </a:t>
            </a:r>
            <a:r>
              <a:rPr lang="en-US" dirty="0"/>
              <a:t>menstruation.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The client should take the medicine as frequently as recommended.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Secondary Dysmenorrhoea</a:t>
            </a:r>
            <a:endParaRPr lang="en-US" sz="400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/>
            <a:r>
              <a:rPr lang="en-US" sz="2800" dirty="0"/>
              <a:t>Reminder: </a:t>
            </a:r>
          </a:p>
          <a:p>
            <a:pPr eaLnBrk="1" hangingPunct="1"/>
            <a:endParaRPr lang="en-US" sz="2800" dirty="0"/>
          </a:p>
          <a:p>
            <a:pPr marL="0" indent="0"/>
            <a:r>
              <a:rPr lang="en-US" sz="2800" dirty="0"/>
              <a:t>Secondary dysmenorrhoea is pain that occurs during menstruation and is associated with an existing condition.</a:t>
            </a:r>
          </a:p>
          <a:p>
            <a:pPr eaLnBrk="1" hangingPunct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37712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/>
            <a:r>
              <a:rPr lang="en-US" b="1" dirty="0"/>
              <a:t>REFER:</a:t>
            </a:r>
            <a:r>
              <a:rPr lang="en-US" sz="2800" b="1" dirty="0"/>
              <a:t>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All clients with secondary dysmenorrhea.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Clients who faint during menstruation.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Clients with heavy and unexplained vaginal bleeding.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Clients with very severe pain not responding to pain killers.</a:t>
            </a:r>
          </a:p>
          <a:p>
            <a:pPr eaLnBrk="1" hangingPunct="1">
              <a:buFont typeface="Wingdings" pitchFamily="2" charset="2"/>
              <a:buNone/>
            </a:pPr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Premenstrual Syndrome (PMS)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8736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Premenstrual syndrome is a group of symptoms that occur 1 week before menstruation begins.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The cause of premenstrual syndrome is not known.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The hormonal changes (estrogen &amp; progesterone levels) are suspected to be the cause.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</a:t>
            </a:r>
            <a:r>
              <a:rPr lang="en-US" dirty="0"/>
              <a:t>S</a:t>
            </a:r>
            <a:r>
              <a:rPr lang="en-US" sz="4000" b="1" dirty="0"/>
              <a:t>ymptoms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Breast tenderness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Abdominal pain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Abdominal bloating or gas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Client gets annoyed easily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Changes in mood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Weight gain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Poor concentration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Disturbed sleep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873625"/>
          </a:xfrm>
        </p:spPr>
        <p:txBody>
          <a:bodyPr/>
          <a:lstStyle/>
          <a:p>
            <a:pPr marL="0" indent="0"/>
            <a:r>
              <a:rPr lang="en-US" dirty="0"/>
              <a:t>Give the client the following advice: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Participate in regular exercise.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Have a diet low in fats.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Avoid alcohol and caffeine, which can increase irritability.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Eat foods containing less salt.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Avoid anything that would cause stress.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In case of severe symptoms, see a doctor!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71600"/>
            <a:ext cx="7620000" cy="1905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Pelvic Inflammatory Disease (PID)</a:t>
            </a:r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4114800" cy="48006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600" dirty="0"/>
              <a:t>PID is a bacterial infection that affects the female reproductive organs.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The reproductive organs most affected include: uterus, Fallopian tubes, ovaries.  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33796" name="Content Placeholder 4" descr="female rep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600200"/>
            <a:ext cx="3733800" cy="44958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0" indent="0"/>
            <a:r>
              <a:rPr lang="en-US" sz="2800" dirty="0"/>
              <a:t>As a result of actively participating in this session, the individual will be able to:</a:t>
            </a:r>
          </a:p>
          <a:p>
            <a:pPr marL="0" indent="0" eaLnBrk="1" hangingPunct="1">
              <a:buClrTx/>
              <a:defRPr/>
            </a:pPr>
            <a:r>
              <a:rPr lang="en-US" sz="2800" dirty="0"/>
              <a:t>Explain how to </a:t>
            </a:r>
            <a:r>
              <a:rPr lang="en-US" sz="2800" i="1" dirty="0"/>
              <a:t>assess</a:t>
            </a:r>
            <a:r>
              <a:rPr lang="en-US" sz="2800" dirty="0"/>
              <a:t> and </a:t>
            </a:r>
            <a:r>
              <a:rPr lang="en-US" sz="2800" i="1" dirty="0"/>
              <a:t>manage</a:t>
            </a:r>
            <a:r>
              <a:rPr lang="en-US" sz="2800" dirty="0"/>
              <a:t> the following reproductive and urinary tract conditions: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Dysmenorrhoea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Premenstrual syndrome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Pelvic inflammatory disease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Vaginal candidiasis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Trichomoniasis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Urethral discharge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Urinary tract infection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sz="2800" dirty="0"/>
          </a:p>
          <a:p>
            <a:pPr marL="514350" indent="-514350" eaLnBrk="1" hangingPunct="1">
              <a:buFont typeface="+mj-lt"/>
              <a:buAutoNum type="arabicPeriod"/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Caution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dirty="0"/>
              <a:t>Untreated PID may lead to: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Infertility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Chronic pelvic pain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Ectopic pregnancy (when the embryo implants and begins to grow in a location other than the uterus).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Vaginal discharge that may be smelly and mixed with pus.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Lower abdominal pain.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Pain on palpating the lower abdomen.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Factors </a:t>
            </a:r>
            <a:r>
              <a:rPr lang="en-US" sz="4000" b="1" dirty="0" smtClean="0"/>
              <a:t>that </a:t>
            </a:r>
            <a:r>
              <a:rPr lang="en-US" sz="4000" b="1" dirty="0"/>
              <a:t>Increase Risk of PID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/>
          <a:lstStyle/>
          <a:p>
            <a:pPr marL="0" indent="0" eaLnBrk="1" hangingPunct="1"/>
            <a:r>
              <a:rPr lang="en-US" dirty="0"/>
              <a:t>Chances of developing PID increases in persons with: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Many sexual partners.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Previous infections from STIs, especially gonorrhoea.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Use of intrauterine devices (IUD).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M</a:t>
            </a:r>
            <a:r>
              <a:rPr lang="en-US" sz="4000" b="1" dirty="0"/>
              <a:t>anagement of PID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PID can be only be handled by a health centre.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b="1" dirty="0"/>
              <a:t>REFER</a:t>
            </a:r>
            <a:r>
              <a:rPr lang="en-US" dirty="0"/>
              <a:t> all clients who complain of lower abdominal pain </a:t>
            </a:r>
            <a:r>
              <a:rPr lang="en-US" u="sng" dirty="0"/>
              <a:t>and</a:t>
            </a:r>
            <a:r>
              <a:rPr lang="en-US" dirty="0"/>
              <a:t> vaginal discharge to the nearest health centre or hospital.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Assessment of Female Client With Lower Abdominal Pain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99364263"/>
              </p:ext>
            </p:extLst>
          </p:nvPr>
        </p:nvGraphicFramePr>
        <p:xfrm>
          <a:off x="685800" y="1600200"/>
          <a:ext cx="7848600" cy="48242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05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61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0" dirty="0">
                          <a:latin typeface="+mn-lt"/>
                        </a:rPr>
                        <a:t>Question </a:t>
                      </a:r>
                      <a:endParaRPr lang="en-US" sz="16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0" dirty="0">
                          <a:latin typeface="+mn-lt"/>
                        </a:rPr>
                        <a:t>Remarks </a:t>
                      </a:r>
                      <a:endParaRPr lang="en-US" sz="16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46181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600" dirty="0">
                          <a:latin typeface="+mn-lt"/>
                        </a:rPr>
                        <a:t>Ask the client if she is</a:t>
                      </a:r>
                      <a:r>
                        <a:rPr lang="en-US" sz="1600" baseline="0" dirty="0">
                          <a:latin typeface="+mn-lt"/>
                        </a:rPr>
                        <a:t> having her period.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If yes, determine</a:t>
                      </a:r>
                      <a:r>
                        <a:rPr lang="en-US" sz="1600" baseline="0" dirty="0">
                          <a:latin typeface="+mn-lt"/>
                        </a:rPr>
                        <a:t> if this is primary or secondary dysmenorrhoea.</a:t>
                      </a:r>
                      <a:endParaRPr lang="en-US" sz="1600" dirty="0">
                        <a:latin typeface="+mn-lt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Treat primary d</a:t>
                      </a:r>
                      <a:r>
                        <a:rPr lang="en-US" sz="1600" baseline="0" dirty="0">
                          <a:latin typeface="+mn-lt"/>
                        </a:rPr>
                        <a:t>ysmenorrhoea </a:t>
                      </a:r>
                      <a:r>
                        <a:rPr lang="en-US" sz="1600" dirty="0">
                          <a:latin typeface="+mn-lt"/>
                        </a:rPr>
                        <a:t>with pain killers.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b="1" dirty="0">
                          <a:latin typeface="+mn-lt"/>
                        </a:rPr>
                        <a:t>REFER</a:t>
                      </a:r>
                      <a:r>
                        <a:rPr lang="en-US" sz="1600" dirty="0">
                          <a:latin typeface="+mn-lt"/>
                        </a:rPr>
                        <a:t> secondary dysmenorrhoea to the</a:t>
                      </a:r>
                      <a:r>
                        <a:rPr lang="en-US" sz="1600" baseline="0" dirty="0">
                          <a:latin typeface="+mn-lt"/>
                        </a:rPr>
                        <a:t> health unit. 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91895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600" dirty="0">
                          <a:latin typeface="+mn-lt"/>
                        </a:rPr>
                        <a:t>Ask the client if she is having any vaginal discharge.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Lower abdominal pain associated with vaginal discharge is usually due to PID.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b="1" dirty="0">
                          <a:latin typeface="+mn-lt"/>
                        </a:rPr>
                        <a:t>REFER</a:t>
                      </a:r>
                      <a:r>
                        <a:rPr lang="en-US" sz="1600" dirty="0">
                          <a:latin typeface="+mn-lt"/>
                        </a:rPr>
                        <a:t> the client to health centre III or IV in case you suspect PID.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600" dirty="0">
                          <a:latin typeface="+mn-lt"/>
                        </a:rPr>
                        <a:t>Ask the client whether she is pregnant or missed her period.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If </a:t>
                      </a:r>
                      <a:r>
                        <a:rPr lang="en-US" sz="1600" baseline="0" dirty="0">
                          <a:latin typeface="+mn-lt"/>
                          <a:ea typeface="Times New Roman"/>
                          <a:cs typeface="Times New Roman"/>
                        </a:rPr>
                        <a:t> yes,  </a:t>
                      </a:r>
                      <a:r>
                        <a:rPr lang="en-US" sz="1600" b="1" baseline="0" dirty="0">
                          <a:latin typeface="+mn-lt"/>
                          <a:ea typeface="Times New Roman"/>
                          <a:cs typeface="Times New Roman"/>
                        </a:rPr>
                        <a:t>REFER.</a:t>
                      </a:r>
                      <a:endParaRPr lang="en-US" sz="16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31987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600" dirty="0">
                          <a:latin typeface="+mn-lt"/>
                        </a:rPr>
                        <a:t>Ask the client about treatment received so far.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Helps to guide on the choice of treatment to be given.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client has already used your recommended treatment and is not better, </a:t>
                      </a:r>
                      <a:r>
                        <a:rPr kumimoji="0" lang="en-US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and managing lower abdominal pain in women </a:t>
            </a:r>
          </a:p>
        </p:txBody>
      </p:sp>
    </p:spTree>
    <p:extLst>
      <p:ext uri="{BB962C8B-B14F-4D97-AF65-F5344CB8AC3E}">
        <p14:creationId xmlns:p14="http://schemas.microsoft.com/office/powerpoint/2010/main" val="3894840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81200"/>
            <a:ext cx="8001000" cy="1676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Client Presenting </a:t>
            </a:r>
            <a:r>
              <a:rPr lang="en-US" b="1" dirty="0" smtClean="0"/>
              <a:t>with </a:t>
            </a:r>
            <a:r>
              <a:rPr lang="en-US" b="1" dirty="0"/>
              <a:t>Abnormal Vaginal Discharge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Vaginal Discharge </a:t>
            </a:r>
            <a:endParaRPr lang="en-US" dirty="0"/>
          </a:p>
        </p:txBody>
      </p:sp>
      <p:sp>
        <p:nvSpPr>
          <p:cNvPr id="389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Vaginal discharge is the release of fluid from the vagina.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The amount of vaginal discharge varies according to the age of the woman.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Before puberty and during menopause, vaginal discharge tends to be less.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During ovulation and pregnancy, vaginal discharge tends to increase.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Vaginal discharge can be normal or abnormal.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0865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Characteristics of Vaginal Discharge 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92927368"/>
              </p:ext>
            </p:extLst>
          </p:nvPr>
        </p:nvGraphicFramePr>
        <p:xfrm>
          <a:off x="457200" y="1600200"/>
          <a:ext cx="80010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Abnormal Vaginal Discharge Causes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7848600" cy="48736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Vaginal candidiasis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Trichomoniasis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Gonorrhoea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Mycoplasma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Chlamydia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Reproductive and Urinary System</a:t>
            </a:r>
          </a:p>
        </p:txBody>
      </p:sp>
      <p:pic>
        <p:nvPicPr>
          <p:cNvPr id="10243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1270000" y="1600200"/>
            <a:ext cx="6502400" cy="4873625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467600" cy="1905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Vaginal Candidiasis</a:t>
            </a:r>
            <a:endParaRPr lang="en-US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Vaginal candidiasis is infection caused by fungi called </a:t>
            </a:r>
            <a:r>
              <a:rPr lang="en-US" i="1" dirty="0"/>
              <a:t>Candida albicans</a:t>
            </a:r>
            <a:r>
              <a:rPr lang="en-US" dirty="0"/>
              <a:t>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occurs when there is an overgrowth of the normal flora </a:t>
            </a:r>
            <a:r>
              <a:rPr lang="en-US" i="1" dirty="0"/>
              <a:t>Candida albicans.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can affect females of any age.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Vaginal candidiasis is not considered a sexually transmitted disease.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Signs and Symptoms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White (milky) vaginal discharge.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Vaginal itching.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Soreness of the vagina and vulva.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Stinging sensation when passing urine.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>
              <a:defRPr/>
            </a:pPr>
            <a:r>
              <a:rPr lang="en-US" sz="4000" b="1" dirty="0"/>
              <a:t>Drug Treatment for C</a:t>
            </a:r>
            <a:r>
              <a:rPr lang="en-US" dirty="0"/>
              <a:t>andidiasis</a:t>
            </a:r>
            <a:r>
              <a:rPr lang="en-US" sz="4000" b="1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3429000"/>
            <a:ext cx="32501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Clortrimazole</a:t>
            </a:r>
            <a:r>
              <a:rPr lang="en-US" sz="2000" dirty="0" smtClean="0"/>
              <a:t> vaginal </a:t>
            </a:r>
            <a:r>
              <a:rPr lang="en-US" sz="2000" dirty="0" err="1" smtClean="0"/>
              <a:t>tabletss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855146"/>
              </p:ext>
            </p:extLst>
          </p:nvPr>
        </p:nvGraphicFramePr>
        <p:xfrm>
          <a:off x="723900" y="3962400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Inserted into the vagina once at night for 6 days.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5800" y="1524000"/>
            <a:ext cx="7772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The recommended treatment for candidiasis is outlined below.</a:t>
            </a:r>
            <a:endParaRPr lang="en-US" sz="2200" dirty="0"/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/>
              <a:t>Upon dispensing the medicine to the client, instruct </a:t>
            </a:r>
            <a:r>
              <a:rPr lang="en-US" sz="2200" dirty="0"/>
              <a:t>the client in how to insert the pessaries into the vagina, how often to use them, and for how long to use </a:t>
            </a:r>
            <a:r>
              <a:rPr lang="en-US" sz="2200" dirty="0" smtClean="0"/>
              <a:t>them</a:t>
            </a:r>
            <a:r>
              <a:rPr lang="en-US" sz="2200" dirty="0"/>
              <a:t> </a:t>
            </a:r>
            <a:r>
              <a:rPr lang="en-US" sz="2200" dirty="0" smtClean="0"/>
              <a:t>as indicated on the prescription.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86633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Conditions </a:t>
            </a:r>
            <a:r>
              <a:rPr lang="en-US" b="1" dirty="0" smtClean="0"/>
              <a:t>that </a:t>
            </a:r>
            <a:r>
              <a:rPr lang="en-US" b="1" dirty="0"/>
              <a:t>Increase a Woman’s Chances of Getting Candidiasis</a:t>
            </a:r>
            <a:endParaRPr lang="en-US" dirty="0"/>
          </a:p>
        </p:txBody>
      </p:sp>
      <p:sp>
        <p:nvSpPr>
          <p:cNvPr id="4505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49498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endParaRPr lang="en-US" sz="27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sz="2700" dirty="0" smtClean="0"/>
              <a:t>Pregnancy </a:t>
            </a:r>
            <a:endParaRPr lang="en-US" sz="2700" dirty="0"/>
          </a:p>
          <a:p>
            <a:pPr eaLnBrk="1" hangingPunct="1">
              <a:buFont typeface="Arial" pitchFamily="34" charset="0"/>
              <a:buChar char="•"/>
            </a:pPr>
            <a:r>
              <a:rPr lang="en-US" sz="2700" dirty="0"/>
              <a:t>Diabetes mellitus (due to lowered immunity).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700" dirty="0"/>
              <a:t>Use of broad spectrum antibiotics (e.g., doxycycline).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700" dirty="0"/>
              <a:t>Immunosuppression (e.g., HIV infection, cancer).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700" dirty="0"/>
              <a:t>Use of oral contraceptives.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/>
              <a:t>Suitable environment in the vagina around menstruation.</a:t>
            </a:r>
          </a:p>
          <a:p>
            <a:pPr>
              <a:buFont typeface="Arial" pitchFamily="34" charset="0"/>
              <a:buChar char="•"/>
            </a:pPr>
            <a:r>
              <a:rPr lang="en-US" sz="2700" dirty="0"/>
              <a:t>Use of tight fitting nylon knickers or pants (a warm and damp environment).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6934200" cy="2133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Trichomoniasis (Trichomonas Vaginalis)</a:t>
            </a:r>
            <a:endParaRPr lang="en-US" sz="40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Trichomoniasis is a sexually transmitted infection caused by the protozoa </a:t>
            </a:r>
            <a:r>
              <a:rPr lang="en-US" i="1" dirty="0"/>
              <a:t>Trichomonas vaginalis. </a:t>
            </a:r>
            <a:endParaRPr lang="en-US" dirty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affects both women and men, but most men do not have symptoms.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Trichomoniasis may increase somebody’s chances of acquiring HIV infection.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may exist together with vaginal candidiasis.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How Do You Get Trichomoniasis? 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Sexual intercourse with an infected person.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Sharing of contaminated articles, such as towels, toilet seats, and knickers.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Yellow discharge.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Foul (bad) smelling discharge.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Itching of the vagina.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Redness of the vagina.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Burning sensation on urination.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>
              <a:defRPr/>
            </a:pPr>
            <a:r>
              <a:rPr lang="en-US" sz="4000" b="1" dirty="0"/>
              <a:t>Drug Treatment for T</a:t>
            </a:r>
            <a:r>
              <a:rPr lang="en-US" dirty="0"/>
              <a:t>richomoniasis</a:t>
            </a:r>
            <a:r>
              <a:rPr lang="en-US" sz="4000" b="1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184134"/>
              </p:ext>
            </p:extLst>
          </p:nvPr>
        </p:nvGraphicFramePr>
        <p:xfrm>
          <a:off x="1066800" y="3916362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15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400 mg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Every 12 hours for 5 days.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90600" y="3486090"/>
            <a:ext cx="17447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Metronidazole</a:t>
            </a:r>
          </a:p>
        </p:txBody>
      </p:sp>
      <p:sp>
        <p:nvSpPr>
          <p:cNvPr id="7" name="Rectangle 6"/>
          <p:cNvSpPr/>
          <p:nvPr/>
        </p:nvSpPr>
        <p:spPr>
          <a:xfrm>
            <a:off x="990600" y="4781490"/>
            <a:ext cx="5020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OR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064131"/>
              </p:ext>
            </p:extLst>
          </p:nvPr>
        </p:nvGraphicFramePr>
        <p:xfrm>
          <a:off x="1066800" y="5181600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38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2 g</a:t>
                      </a:r>
                      <a:r>
                        <a:rPr lang="en-US" sz="2000" baseline="0" dirty="0"/>
                        <a:t> (10 tablets)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/>
                        <a:t>One time (all at once)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5800" y="1524000"/>
            <a:ext cx="7772400" cy="19389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The treatment of choice for </a:t>
            </a:r>
            <a:r>
              <a:rPr lang="en-US" sz="2000" dirty="0" err="1" smtClean="0"/>
              <a:t>Trichomoniasis</a:t>
            </a:r>
            <a:r>
              <a:rPr lang="en-US" sz="2000" dirty="0" smtClean="0"/>
              <a:t> is Metronidazole</a:t>
            </a:r>
            <a:r>
              <a:rPr lang="en-US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If she is breastfeeding, </a:t>
            </a:r>
            <a:r>
              <a:rPr lang="en-US" sz="2000" dirty="0" smtClean="0"/>
              <a:t>a lower dose is recommend (</a:t>
            </a:r>
            <a:r>
              <a:rPr lang="en-US" sz="2000" dirty="0"/>
              <a:t>because metronidazole can affect the taste of breast milk).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Dispense the selected medicine to the client, instructing her in how to use </a:t>
            </a:r>
            <a:r>
              <a:rPr lang="en-US" sz="2000" dirty="0" smtClean="0"/>
              <a:t>it, as indicated on the prescription.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Instruct her not to drink alcohol while taking this medicine.</a:t>
            </a:r>
          </a:p>
        </p:txBody>
      </p:sp>
    </p:spTree>
    <p:extLst>
      <p:ext uri="{BB962C8B-B14F-4D97-AF65-F5344CB8AC3E}">
        <p14:creationId xmlns:p14="http://schemas.microsoft.com/office/powerpoint/2010/main" val="992094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Pain in the Lower Abdomen in Females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625"/>
          </a:xfrm>
        </p:spPr>
        <p:txBody>
          <a:bodyPr/>
          <a:lstStyle/>
          <a:p>
            <a:pPr eaLnBrk="1" hangingPunct="1"/>
            <a:r>
              <a:rPr lang="en-US" sz="3200" dirty="0"/>
              <a:t>Pain in the lower abdomen may be due to: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sz="2800" dirty="0"/>
              <a:t>ainful periods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sz="2800" dirty="0"/>
              <a:t>remenstrual syndrome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sz="2800" dirty="0"/>
              <a:t>elvic inflammatory disease (PID)</a:t>
            </a:r>
          </a:p>
          <a:p>
            <a:pPr eaLnBrk="1" hangingPunct="1"/>
            <a:endParaRPr lang="en-US" sz="3200" dirty="0"/>
          </a:p>
          <a:p>
            <a:pPr marL="0" indent="0" eaLnBrk="1" hangingPunct="1"/>
            <a:r>
              <a:rPr lang="en-US" sz="3200" dirty="0"/>
              <a:t>Take time to make a proper diagnosis as per the guidelines that follow. 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14600"/>
            <a:ext cx="7315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Mycoplasma and Chlamydia</a:t>
            </a:r>
          </a:p>
        </p:txBody>
      </p:sp>
    </p:spTree>
    <p:extLst>
      <p:ext uri="{BB962C8B-B14F-4D97-AF65-F5344CB8AC3E}">
        <p14:creationId xmlns:p14="http://schemas.microsoft.com/office/powerpoint/2010/main" val="14416374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Signs and Symptoms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sz="3200" dirty="0"/>
              <a:t>Burning sensation when urinating.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Abnormal discharge.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Spread through sexual contact  with infected person.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0989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/>
              <a:t>REFER</a:t>
            </a:r>
            <a:r>
              <a:rPr lang="en-US" sz="2800" dirty="0" smtClean="0"/>
              <a:t> </a:t>
            </a:r>
            <a:r>
              <a:rPr lang="en-US" sz="2800" dirty="0"/>
              <a:t>the client to the nearest health centre for </a:t>
            </a:r>
            <a:r>
              <a:rPr lang="en-US" sz="2800" dirty="0" smtClean="0"/>
              <a:t>further management. </a:t>
            </a:r>
            <a:endParaRPr lang="en-US" sz="2800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The treatment of choice for mycoplasma and chlamydia is Doxycycline.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sz="2800" dirty="0" smtClean="0"/>
              <a:t>Dispense the medication as indicated on the prescription.</a:t>
            </a:r>
          </a:p>
          <a:p>
            <a:pPr marL="0" indent="0" eaLnBrk="1" hangingPunct="1"/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738659"/>
              </p:ext>
            </p:extLst>
          </p:nvPr>
        </p:nvGraphicFramePr>
        <p:xfrm>
          <a:off x="914400" y="5120986"/>
          <a:ext cx="6400800" cy="793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50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508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Every 12 hours for 7 days.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38200" y="4724400"/>
            <a:ext cx="3166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Doxycycline capsules/tablets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036872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73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C</a:t>
            </a:r>
            <a:r>
              <a:rPr lang="en-US" b="1" dirty="0"/>
              <a:t>lient Assessment for Abnormal Vaginal </a:t>
            </a:r>
            <a:r>
              <a:rPr lang="en-US" b="1" dirty="0" smtClean="0"/>
              <a:t>Discharge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78332684"/>
              </p:ext>
            </p:extLst>
          </p:nvPr>
        </p:nvGraphicFramePr>
        <p:xfrm>
          <a:off x="685800" y="1600201"/>
          <a:ext cx="7848600" cy="41719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7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610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2429"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dirty="0">
                          <a:latin typeface="+mn-lt"/>
                        </a:rPr>
                        <a:t>Questions to ask  </a:t>
                      </a:r>
                      <a:endParaRPr lang="en-US" sz="16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dirty="0"/>
                        <a:t>Remarks </a:t>
                      </a:r>
                      <a:endParaRPr lang="en-US" sz="16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2429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600" dirty="0">
                          <a:latin typeface="+mn-lt"/>
                        </a:rPr>
                        <a:t>How old are you?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all children under 12 years with vaginal discharge.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US" sz="1600" b="0" dirty="0">
                          <a:latin typeface="+mn-lt"/>
                          <a:ea typeface="Times New Roman"/>
                          <a:cs typeface="Times New Roman"/>
                        </a:rPr>
                        <a:t>Are you pregnant?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all pregnant women with vaginal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discharge.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marL="347472" marR="0" indent="-347472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Do you have pain in the lower abdomen?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If YES,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because l</a:t>
                      </a:r>
                      <a:r>
                        <a:rPr lang="en-US" sz="1600" dirty="0">
                          <a:latin typeface="+mn-lt"/>
                        </a:rPr>
                        <a:t>ower abdominal pain associated with vaginal discharge is usually due to PID.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43941">
                <a:tc>
                  <a:txBody>
                    <a:bodyPr/>
                    <a:lstStyle/>
                    <a:p>
                      <a:pPr marL="342900" indent="-342900" eaLnBrk="1" hangingPunct="1">
                        <a:buFont typeface="+mj-lt"/>
                        <a:buAutoNum type="arabicPeriod" startAt="4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Do you have: 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White (milky) vaginal discharge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Vaginal itching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Soreness of the vagina and vulva</a:t>
                      </a:r>
                    </a:p>
                    <a:p>
                      <a:pPr marL="457200" lvl="1" indent="-18288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Stinging sensation when passing urine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If YES to all,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the treatment of choice is the following:</a:t>
                      </a:r>
                      <a:endParaRPr kumimoji="0"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Clortrimazole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100 mg inserted into the vagina once at night for 6 days.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5542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73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C</a:t>
            </a:r>
            <a:r>
              <a:rPr lang="en-US" b="1" dirty="0"/>
              <a:t>lient Assessment for Abnormal Vaginal Discharge </a:t>
            </a:r>
            <a:r>
              <a:rPr lang="en-US" b="0" dirty="0" smtClean="0"/>
              <a:t>(2)</a:t>
            </a:r>
            <a:endParaRPr lang="en-US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68885133"/>
              </p:ext>
            </p:extLst>
          </p:nvPr>
        </p:nvGraphicFramePr>
        <p:xfrm>
          <a:off x="685800" y="1600201"/>
          <a:ext cx="7848600" cy="39700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7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610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2429"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dirty="0">
                          <a:latin typeface="+mn-lt"/>
                        </a:rPr>
                        <a:t>Questions to ask the client </a:t>
                      </a:r>
                      <a:endParaRPr lang="en-US" sz="16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b="1" i="0" dirty="0">
                          <a:latin typeface="+mn-lt"/>
                        </a:rPr>
                        <a:t>Remarks </a:t>
                      </a:r>
                      <a:endParaRPr lang="en-US" sz="1600" b="1" i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5290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 startAt="5"/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Do you have: 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Yellow discharge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Foul (bad) smelling discharge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Itching of the vagina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Redness of the vagina</a:t>
                      </a:r>
                    </a:p>
                    <a:p>
                      <a:pPr marL="457200" lvl="0" indent="-18288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Burning sensation on urination </a:t>
                      </a: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If YES to all, </a:t>
                      </a:r>
                      <a:r>
                        <a:rPr lang="en-US" sz="1600" dirty="0" smtClean="0">
                          <a:latin typeface="+mn-lt"/>
                          <a:ea typeface="Times New Roman"/>
                          <a:cs typeface="Times New Roman"/>
                        </a:rPr>
                        <a:t>dispense a </a:t>
                      </a: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course of metronidazole (also known as </a:t>
                      </a:r>
                      <a:r>
                        <a:rPr lang="en-US" sz="1600" dirty="0" err="1">
                          <a:latin typeface="+mn-lt"/>
                          <a:ea typeface="Times New Roman"/>
                          <a:cs typeface="Times New Roman"/>
                        </a:rPr>
                        <a:t>Flagyl</a:t>
                      </a:r>
                      <a:r>
                        <a:rPr lang="en-US" sz="1600" dirty="0" smtClean="0">
                          <a:latin typeface="+mn-lt"/>
                          <a:ea typeface="Times New Roman"/>
                          <a:cs typeface="Times New Roman"/>
                        </a:rPr>
                        <a:t>) per prescription instruction: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800100" marR="0" lvl="1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 mg every 12 hours for 5 days</a:t>
                      </a:r>
                    </a:p>
                    <a:p>
                      <a:pPr marL="914400" marR="0" lvl="2" indent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None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</a:t>
                      </a:r>
                    </a:p>
                    <a:p>
                      <a:pPr marL="800100" marR="0" lvl="1" indent="-34290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g (10 tablets) all at once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Recommend that her sexual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partner is also treated</a:t>
                      </a:r>
                      <a:r>
                        <a:rPr lang="en-US" sz="1600" b="0" baseline="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43941">
                <a:tc>
                  <a:txBody>
                    <a:bodyPr/>
                    <a:lstStyle/>
                    <a:p>
                      <a:pPr marL="457200" marR="0" indent="-4572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 startAt="5"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Has itching persisted after the above treatment?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Recommend that her sexual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partner is also treated.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General Advice For All Females With Abnormal Discharge or Itching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50260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Keep the vaginal area clean and dry.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Wear loose cotton knickers.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Avoid sex during treatment.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Do not drink alcohol during treatment.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Sleep in a nightgown without knickers at night.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Avoid sharing towels, undergarments, basins.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Take the medicine as recommended.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In case of infections other than candidiasis, treat the sexual partner at the same time to avoid re-infection.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 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3375"/>
            <a:ext cx="7772400" cy="5026025"/>
          </a:xfrm>
        </p:spPr>
        <p:txBody>
          <a:bodyPr/>
          <a:lstStyle/>
          <a:p>
            <a:pPr marL="0" indent="0" eaLnBrk="1" hangingPunct="1"/>
            <a:r>
              <a:rPr lang="en-US" dirty="0"/>
              <a:t>Refer the following categories of clients: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Children under 12 years.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Pregnant mothers.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Clients with HIV infections.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Elderly women above 60 years.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Clients who fail to respond to the recommended treatment.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and managing abnormal vaginal discharge in women </a:t>
            </a:r>
          </a:p>
        </p:txBody>
      </p:sp>
    </p:spTree>
    <p:extLst>
      <p:ext uri="{BB962C8B-B14F-4D97-AF65-F5344CB8AC3E}">
        <p14:creationId xmlns:p14="http://schemas.microsoft.com/office/powerpoint/2010/main" val="34821885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001000" cy="1905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Pus Discharge From the Penis (Urethral Discharge)</a:t>
            </a:r>
            <a:endParaRPr lang="en-US" sz="40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I</a:t>
            </a:r>
            <a:r>
              <a:rPr lang="en-US" sz="4000" b="1" dirty="0"/>
              <a:t>ntroduction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848600" cy="5178425"/>
          </a:xfrm>
        </p:spPr>
        <p:txBody>
          <a:bodyPr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The most common cause of pus discharge from the penis is gonorrhoea.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/>
              <a:t>Gonorrhoea is transmitted from an infected person to an uninfected one during unprotected sex. 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8077200" cy="18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Dysmenorrhoea (Painful Periods)</a:t>
            </a:r>
            <a:endParaRPr lang="en-US" sz="40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Pus discharge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Painful urination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Mucus staining of underwear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C</a:t>
            </a:r>
            <a:r>
              <a:rPr lang="en-US" sz="4000" b="1" dirty="0"/>
              <a:t>lient </a:t>
            </a:r>
            <a:r>
              <a:rPr lang="en-US" sz="4000" b="1" dirty="0" smtClean="0"/>
              <a:t>Assessment (1) 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50649255"/>
              </p:ext>
            </p:extLst>
          </p:nvPr>
        </p:nvGraphicFramePr>
        <p:xfrm>
          <a:off x="762000" y="1600201"/>
          <a:ext cx="7696200" cy="35057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22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239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9107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Questions to ask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Remarks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49570">
                <a:tc>
                  <a:txBody>
                    <a:bodyPr/>
                    <a:lstStyle/>
                    <a:p>
                      <a:pPr marL="274320" marR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Do you feel pain on urination?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Pain on urination may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be a symptom of gonorrhoea.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1856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US" sz="1600" dirty="0">
                          <a:latin typeface="+mn-lt"/>
                        </a:rPr>
                        <a:t>Do you pass out urine with pus?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Pus discharge with pain on urination is  common with gonorrhea.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If YES to questions 1 and 2,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to nearby health unit.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18560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you have one or more sexual partners?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Pus discharge from the penis is associated with STIs.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Chances of acquiring STIs increase with the number of sexual partners.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latin typeface="+mn-lt"/>
                        </a:rPr>
                        <a:t>Advise</a:t>
                      </a:r>
                      <a:r>
                        <a:rPr lang="en-US" sz="1600" baseline="0" dirty="0">
                          <a:latin typeface="+mn-lt"/>
                        </a:rPr>
                        <a:t> client to take all sexual partners for treatment</a:t>
                      </a:r>
                      <a:r>
                        <a:rPr lang="en-US" sz="1600" dirty="0">
                          <a:latin typeface="+mn-lt"/>
                        </a:rPr>
                        <a:t>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19554330"/>
              </p:ext>
            </p:extLst>
          </p:nvPr>
        </p:nvGraphicFramePr>
        <p:xfrm>
          <a:off x="685800" y="1600200"/>
          <a:ext cx="7772400" cy="2115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90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03942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600" dirty="0"/>
                        <a:t>Have you received any treatment so far? If yes, how was the response?</a:t>
                      </a:r>
                    </a:p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/>
                        <a:t>Helps to guide on treatment to be given.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/>
                        <a:t>Advise client to inform</a:t>
                      </a:r>
                      <a:r>
                        <a:rPr lang="en-US" sz="1600" baseline="0" dirty="0"/>
                        <a:t> health unit staff of the prior treatment.</a:t>
                      </a:r>
                      <a:endParaRPr lang="en-US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01058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Was/were the sexual partner(s) also treated?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/>
                        <a:t>Helps to know the cause of treatment failure in case of re-infection due to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untreated partners.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/>
                        <a:t>Advise</a:t>
                      </a:r>
                      <a:r>
                        <a:rPr lang="en-US" sz="1600" baseline="0" dirty="0"/>
                        <a:t> client to take all sexual partners for treatment</a:t>
                      </a:r>
                      <a:r>
                        <a:rPr lang="en-US" sz="1600" dirty="0"/>
                        <a:t>.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Client Assessment </a:t>
            </a:r>
            <a:r>
              <a:rPr lang="en-US" sz="4000" b="0" dirty="0" smtClean="0"/>
              <a:t>(2)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924800" cy="517842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Re-assure the client that the condition is curable.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Teach the client about the use of condoms/abstinence and their importance.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Advise that the sexual partner be treated at the same time.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Advise the client to avoid sex (or to be sure to use a condom) during treatment.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Encourage the client to take the medicines as prescribed by the doctor to prevent re-infection.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800" dirty="0"/>
              <a:t>Advise the client on the need for an HIV test. 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848600" cy="5026025"/>
          </a:xfrm>
        </p:spPr>
        <p:txBody>
          <a:bodyPr/>
          <a:lstStyle/>
          <a:p>
            <a:pPr marL="0" indent="0"/>
            <a:r>
              <a:rPr lang="en-US" sz="2800" b="1" dirty="0" smtClean="0"/>
              <a:t>REFER</a:t>
            </a:r>
            <a:r>
              <a:rPr lang="en-US" sz="2800" dirty="0" smtClean="0"/>
              <a:t> </a:t>
            </a:r>
            <a:r>
              <a:rPr lang="en-US" sz="2800" dirty="0"/>
              <a:t>the client to the nearest health centre for treatment.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 treatment of choice </a:t>
            </a:r>
            <a:r>
              <a:rPr lang="en-US" sz="2800" dirty="0" smtClean="0"/>
              <a:t>for</a:t>
            </a:r>
            <a:r>
              <a:rPr lang="en-US" sz="2800" dirty="0"/>
              <a:t> </a:t>
            </a:r>
            <a:r>
              <a:rPr lang="en-US" sz="2800" dirty="0" err="1"/>
              <a:t>gonorrhoea</a:t>
            </a:r>
            <a:r>
              <a:rPr lang="en-US" sz="2800" dirty="0" smtClean="0"/>
              <a:t> is </a:t>
            </a:r>
            <a:r>
              <a:rPr lang="en-US" sz="2800" dirty="0"/>
              <a:t>Doxycycline.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Dispense the medication as indicated on the prescription.</a:t>
            </a:r>
          </a:p>
          <a:p>
            <a:pPr marL="0" indent="0"/>
            <a:endParaRPr lang="en-US" sz="2800" dirty="0" smtClean="0"/>
          </a:p>
          <a:p>
            <a:pPr marL="0" indent="0"/>
            <a:endParaRPr lang="en-US" sz="3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590617"/>
              </p:ext>
            </p:extLst>
          </p:nvPr>
        </p:nvGraphicFramePr>
        <p:xfrm>
          <a:off x="685800" y="5181600"/>
          <a:ext cx="64008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Two times daily (every 12 hours) for 7 days.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65018" y="4800600"/>
            <a:ext cx="14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Doxycycline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Urinary Tract Infection (UTI)</a:t>
            </a:r>
            <a:endParaRPr lang="en-US" sz="4000" dirty="0"/>
          </a:p>
        </p:txBody>
      </p:sp>
      <p:sp>
        <p:nvSpPr>
          <p:cNvPr id="624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581400" cy="45720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3200" dirty="0"/>
              <a:t>Urinary tract infection is a condition due to the presence of bacteria in the urinary tract.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62468" name="Content Placeholder 3"/>
          <p:cNvSpPr>
            <a:spLocks noGrp="1"/>
          </p:cNvSpPr>
          <p:nvPr>
            <p:ph sz="quarter" idx="2"/>
          </p:nvPr>
        </p:nvSpPr>
        <p:spPr>
          <a:xfrm>
            <a:off x="4495800" y="1600200"/>
            <a:ext cx="3813175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i="1" dirty="0"/>
              <a:t>Female Urinary tract</a:t>
            </a:r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6246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09800"/>
            <a:ext cx="21113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Rectangle 5"/>
          <p:cNvSpPr>
            <a:spLocks noChangeArrowheads="1"/>
          </p:cNvSpPr>
          <p:nvPr/>
        </p:nvSpPr>
        <p:spPr bwMode="auto">
          <a:xfrm>
            <a:off x="6400800" y="2438400"/>
            <a:ext cx="2133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Kidney</a:t>
            </a:r>
          </a:p>
          <a:p>
            <a:r>
              <a:rPr lang="en-US" dirty="0">
                <a:latin typeface="Calibri" pitchFamily="34" charset="0"/>
              </a:rPr>
              <a:t>Renal pelvis</a:t>
            </a: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Ureter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Urinary Bladder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(Cystitis affects this area)</a:t>
            </a:r>
          </a:p>
          <a:p>
            <a:endParaRPr lang="en-US" dirty="0">
              <a:latin typeface="Calibri" pitchFamily="34" charset="0"/>
            </a:endParaRPr>
          </a:p>
          <a:p>
            <a:r>
              <a:rPr lang="en-US" dirty="0">
                <a:latin typeface="Calibri" pitchFamily="34" charset="0"/>
              </a:rPr>
              <a:t>Urethra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6172200" y="5181600"/>
            <a:ext cx="5334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752600"/>
            <a:ext cx="7696200" cy="47212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Pain on urination.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Need to urinate more often than usual.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Need to urinate immediately.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Bad smell of urine.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/>
              <a:t>C</a:t>
            </a:r>
            <a:r>
              <a:rPr lang="en-US" b="1" dirty="0"/>
              <a:t>lient Assessment For Pain on </a:t>
            </a:r>
            <a:r>
              <a:rPr lang="en-US" b="1" dirty="0" smtClean="0"/>
              <a:t>Urination (1)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83514486"/>
              </p:ext>
            </p:extLst>
          </p:nvPr>
        </p:nvGraphicFramePr>
        <p:xfrm>
          <a:off x="609600" y="1752600"/>
          <a:ext cx="7924800" cy="4293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904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43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4167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/>
                        <a:t>Question to ask </a:t>
                      </a:r>
                      <a:endParaRPr lang="en-US" sz="20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/>
                        <a:t>Reason for asking </a:t>
                      </a:r>
                      <a:endParaRPr lang="en-US" sz="20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63233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000" dirty="0"/>
                        <a:t>For how long have you had the symptoms?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Helps to know whether the UTI is acute or chronic.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b="1" dirty="0"/>
                        <a:t>REFER</a:t>
                      </a:r>
                      <a:r>
                        <a:rPr lang="en-US" sz="2000" dirty="0"/>
                        <a:t> if symptoms</a:t>
                      </a:r>
                      <a:r>
                        <a:rPr lang="en-US" sz="2000" baseline="0" dirty="0"/>
                        <a:t> have been present for more than 7 days.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2000" dirty="0"/>
                        <a:t>How old are you?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Determine</a:t>
                      </a:r>
                      <a:r>
                        <a:rPr lang="en-US" sz="2000" baseline="0" dirty="0"/>
                        <a:t> dose of treatment.</a:t>
                      </a:r>
                      <a:endParaRPr lang="en-US" sz="200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None/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68811">
                <a:tc>
                  <a:txBody>
                    <a:bodyPr/>
                    <a:lstStyle/>
                    <a:p>
                      <a:pPr marL="274320" marR="0" indent="-27432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2000" dirty="0"/>
                        <a:t>Do you have fever?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Fever with pain</a:t>
                      </a:r>
                      <a:r>
                        <a:rPr lang="en-US" sz="2000" baseline="0" dirty="0"/>
                        <a:t> on urination </a:t>
                      </a:r>
                      <a:r>
                        <a:rPr lang="en-US" sz="2000" dirty="0"/>
                        <a:t>usually suggests kidney infection (Pyelonephritis).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>
                          <a:latin typeface="+mn-lt"/>
                          <a:ea typeface="+mn-ea"/>
                          <a:cs typeface="+mn-cs"/>
                        </a:rPr>
                        <a:t>If yes, </a:t>
                      </a:r>
                      <a:r>
                        <a:rPr lang="en-US" sz="2000" b="1" dirty="0">
                          <a:latin typeface="+mn-lt"/>
                          <a:ea typeface="+mn-ea"/>
                          <a:cs typeface="+mn-cs"/>
                        </a:rPr>
                        <a:t>REFER.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71731878"/>
              </p:ext>
            </p:extLst>
          </p:nvPr>
        </p:nvGraphicFramePr>
        <p:xfrm>
          <a:off x="685800" y="1600200"/>
          <a:ext cx="7924800" cy="45034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433503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2000" dirty="0"/>
                        <a:t>(If the client is a woman):</a:t>
                      </a:r>
                      <a:r>
                        <a:rPr lang="en-US" sz="2000" baseline="0" dirty="0"/>
                        <a:t> A</a:t>
                      </a:r>
                      <a:r>
                        <a:rPr lang="en-US" sz="2000" dirty="0"/>
                        <a:t>re you pregnant?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If </a:t>
                      </a:r>
                      <a:r>
                        <a:rPr lang="en-US" sz="2000" baseline="0" dirty="0"/>
                        <a:t> yes, </a:t>
                      </a:r>
                      <a:r>
                        <a:rPr lang="en-US" sz="2000" b="1" baseline="0" dirty="0"/>
                        <a:t>REFER.</a:t>
                      </a:r>
                      <a:endParaRPr lang="en-US" sz="2000" b="1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UTIs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during pregnancy need immediate referral.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47099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en-US" sz="2000" dirty="0"/>
                        <a:t>Do you have a vaginal/ urethral  discharge?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Vaginal discharge usually suggests PID or trichomoniasis, but not a UTI.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2000" dirty="0"/>
                        <a:t>Urethral discharge usually suggests gonorrhoea, but not a UTI.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62798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en-US" sz="2000" dirty="0"/>
                        <a:t>Have you received any treatment so far? If yes, which one?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Helps to guide on treatment selection.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2000" dirty="0"/>
                        <a:t>If recommended</a:t>
                      </a:r>
                      <a:r>
                        <a:rPr lang="en-US" sz="2000" baseline="0" dirty="0"/>
                        <a:t> treatment already given, </a:t>
                      </a:r>
                      <a:r>
                        <a:rPr lang="en-US" sz="2000" b="1" baseline="0" dirty="0"/>
                        <a:t>REFER.</a:t>
                      </a:r>
                      <a:endParaRPr lang="en-US" sz="20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/>
              <a:t>Client Assessment For Pain on Urination </a:t>
            </a:r>
            <a:r>
              <a:rPr lang="en-US" b="0" dirty="0" smtClean="0"/>
              <a:t>(2)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for </a:t>
            </a:r>
            <a:r>
              <a:rPr lang="en-US" sz="4000" b="1" dirty="0" smtClean="0"/>
              <a:t>UTI (1)</a:t>
            </a:r>
            <a:endParaRPr lang="en-US" sz="4000" b="1" dirty="0"/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31975"/>
            <a:ext cx="7772400" cy="4873625"/>
          </a:xfrm>
        </p:spPr>
        <p:txBody>
          <a:bodyPr/>
          <a:lstStyle/>
          <a:p>
            <a:pPr marL="0" indent="0" eaLnBrk="1" hangingPunct="1"/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499782"/>
              </p:ext>
            </p:extLst>
          </p:nvPr>
        </p:nvGraphicFramePr>
        <p:xfrm>
          <a:off x="1066800" y="2529840"/>
          <a:ext cx="6400799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7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 tablets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480 mg – Single </a:t>
                      </a:r>
                      <a:r>
                        <a:rPr lang="en-US" sz="2000" baseline="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21682" y="2072386"/>
            <a:ext cx="1673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Cotrimoxazole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31846"/>
              </p:ext>
            </p:extLst>
          </p:nvPr>
        </p:nvGraphicFramePr>
        <p:xfrm>
          <a:off x="1066800" y="4892040"/>
          <a:ext cx="64008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77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100 mg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Two times daily (every 12 hours) for 7 days.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121682" y="4434586"/>
            <a:ext cx="1405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Doxycycline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1581090"/>
            <a:ext cx="766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/>
              <a:t>Adult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3733800"/>
            <a:ext cx="5020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OR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4600" y="6073020"/>
            <a:ext cx="52268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NOTE: Do not </a:t>
            </a:r>
            <a:r>
              <a:rPr lang="en-US" sz="2000" b="1" dirty="0" smtClean="0"/>
              <a:t>dispense both to the same client!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2392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Definition and Overview 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Dysmenorrhoea is a type of pain that occurs in the lower abdomen during the time of menstruation.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It occurs at the beginning of menstruation and subsides within 3 days.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Women have dysmenorrhoea of varying severity.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Drug Treatment for UTI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6656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31975"/>
            <a:ext cx="7772400" cy="4873625"/>
          </a:xfrm>
        </p:spPr>
        <p:txBody>
          <a:bodyPr/>
          <a:lstStyle/>
          <a:p>
            <a:pPr marL="0" indent="0" eaLnBrk="1" hangingPunct="1"/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1143000" y="1581090"/>
            <a:ext cx="721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/>
              <a:t>Child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442696"/>
              </p:ext>
            </p:extLst>
          </p:nvPr>
        </p:nvGraphicFramePr>
        <p:xfrm>
          <a:off x="1066800" y="2667254"/>
          <a:ext cx="587952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8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356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48 mg/kg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 a single dose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121682" y="2209800"/>
            <a:ext cx="16730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Cotrimoxazole</a:t>
            </a:r>
          </a:p>
        </p:txBody>
      </p:sp>
    </p:spTree>
    <p:extLst>
      <p:ext uri="{BB962C8B-B14F-4D97-AF65-F5344CB8AC3E}">
        <p14:creationId xmlns:p14="http://schemas.microsoft.com/office/powerpoint/2010/main" val="7568166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General Measures </a:t>
            </a:r>
          </a:p>
        </p:txBody>
      </p:sp>
      <p:sp>
        <p:nvSpPr>
          <p:cNvPr id="6451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625"/>
          </a:xfrm>
        </p:spPr>
        <p:txBody>
          <a:bodyPr/>
          <a:lstStyle/>
          <a:p>
            <a:pPr marL="0" indent="0" eaLnBrk="1" hangingPunct="1"/>
            <a:r>
              <a:rPr lang="en-US" sz="2800" dirty="0"/>
              <a:t>Advise: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Women to wipe from the front to the back to avoid introducing bacteria into the urethra.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Women to urinate immediately after sex to flush out the bacteria.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Women to avoid using vaginal deodorants or perfumed soap to wash the vagina.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All clients to drink plenty of fluids.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All clients to swallow the medicine as recommended.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All clients to wear cotton rather than synthetic underwear.</a:t>
            </a:r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 eaLnBrk="1" hangingPunct="1">
              <a:buFont typeface="Arial" pitchFamily="34" charset="0"/>
              <a:buChar char="•"/>
            </a:pPr>
            <a:endParaRPr lang="en-US" sz="2800" dirty="0"/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Guidelines for Referral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625"/>
          </a:xfrm>
        </p:spPr>
        <p:txBody>
          <a:bodyPr>
            <a:normAutofit/>
          </a:bodyPr>
          <a:lstStyle/>
          <a:p>
            <a:pPr marL="0" indent="0" eaLnBrk="1" hangingPunct="1"/>
            <a:r>
              <a:rPr lang="en-US" b="1" dirty="0"/>
              <a:t>REFER: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All clients who fail to respond to treatment within 3 days.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All clients that present with cloudy urine or blood in urine, fever, and chills.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All pregnant mothers with suspected UTIs.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All clients above the age of 60 years.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Urethral </a:t>
            </a:r>
            <a:r>
              <a:rPr lang="en-US" dirty="0"/>
              <a:t>discharge and UTI </a:t>
            </a:r>
          </a:p>
        </p:txBody>
      </p:sp>
    </p:spTree>
    <p:extLst>
      <p:ext uri="{BB962C8B-B14F-4D97-AF65-F5344CB8AC3E}">
        <p14:creationId xmlns:p14="http://schemas.microsoft.com/office/powerpoint/2010/main" val="26751551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Tx/>
              <a:defRPr/>
            </a:pPr>
            <a:r>
              <a:rPr lang="en-US" sz="2800" smtClean="0"/>
              <a:t>Explain </a:t>
            </a:r>
            <a:r>
              <a:rPr lang="en-US" sz="2800" dirty="0"/>
              <a:t>how to </a:t>
            </a:r>
            <a:r>
              <a:rPr lang="en-US" sz="2800" i="1" dirty="0"/>
              <a:t>assess</a:t>
            </a:r>
            <a:r>
              <a:rPr lang="en-US" sz="2800" dirty="0"/>
              <a:t> and </a:t>
            </a:r>
            <a:r>
              <a:rPr lang="en-US" sz="2800" i="1" dirty="0"/>
              <a:t>manage</a:t>
            </a:r>
            <a:r>
              <a:rPr lang="en-US" sz="2800" dirty="0"/>
              <a:t> the following reproductive and urinary tract conditions: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Dysmenorrhoea</a:t>
            </a:r>
            <a:endParaRPr lang="en-US" sz="2400" dirty="0"/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Premenstrual syndrome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Pelvic inflammatory disease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Vaginal candidiasis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 err="1"/>
              <a:t>Trichomoniasis</a:t>
            </a:r>
            <a:endParaRPr lang="en-US" sz="2400" dirty="0"/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Urethral discharge</a:t>
            </a:r>
          </a:p>
          <a:p>
            <a:pPr marL="914400" lvl="1" indent="-514350">
              <a:buClrTx/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Urinary tract infection </a:t>
            </a:r>
          </a:p>
        </p:txBody>
      </p:sp>
    </p:spTree>
    <p:extLst>
      <p:ext uri="{BB962C8B-B14F-4D97-AF65-F5344CB8AC3E}">
        <p14:creationId xmlns:p14="http://schemas.microsoft.com/office/powerpoint/2010/main" val="3595212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Classification of Dysmenorrhoea </a:t>
            </a:r>
            <a:endParaRPr lang="en-US" sz="4000" dirty="0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/>
              <a:t>There are 2 types of dysmenorrhea, namely:</a:t>
            </a:r>
          </a:p>
          <a:p>
            <a:pPr eaLnBrk="1" hangingPunct="1">
              <a:buFont typeface="Wingdings" pitchFamily="2" charset="2"/>
              <a:buNone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Primary dysmenorrhea: pain that occurs during menstruation without a known cause or disease.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Secondary dysmenorrhea: pain that occurs during menstruation and is associated with an existing condition.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Primary Dysmenorrhoea</a:t>
            </a:r>
            <a:endParaRPr lang="en-US" sz="4000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/>
          <a:lstStyle/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Primary dysmenorrhoea usually begins when a young woman has just started experiencing menstruation. </a:t>
            </a:r>
          </a:p>
          <a:p>
            <a:pPr eaLnBrk="1" hangingPunct="1"/>
            <a:endParaRPr lang="en-US" dirty="0"/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en-US" dirty="0"/>
              <a:t>It may subside when the woman gives birth.</a:t>
            </a:r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Signs and Symptoms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924800" cy="48736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Lower abdominal pain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Backache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Nausea and vomiting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Headache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Diarrhoea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4255</TotalTime>
  <Words>2651</Words>
  <Application>Microsoft Office PowerPoint</Application>
  <PresentationFormat>On-screen Show (4:3)</PresentationFormat>
  <Paragraphs>433</Paragraphs>
  <Slides>64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Shops Training Zambia</vt:lpstr>
      <vt:lpstr>Objectives </vt:lpstr>
      <vt:lpstr>Reproductive and Urinary System</vt:lpstr>
      <vt:lpstr>Pain in the Lower Abdomen in Females</vt:lpstr>
      <vt:lpstr>Dysmenorrhoea (Painful Periods)</vt:lpstr>
      <vt:lpstr>Definition and Overview  </vt:lpstr>
      <vt:lpstr>Classification of Dysmenorrhoea </vt:lpstr>
      <vt:lpstr>Primary Dysmenorrhoea</vt:lpstr>
      <vt:lpstr>Signs and Symptoms </vt:lpstr>
      <vt:lpstr>General Measures </vt:lpstr>
      <vt:lpstr>Drug Treatment </vt:lpstr>
      <vt:lpstr>Note </vt:lpstr>
      <vt:lpstr>Secondary Dysmenorrhoea</vt:lpstr>
      <vt:lpstr>Guidelines for Referral </vt:lpstr>
      <vt:lpstr>Premenstrual Syndrome (PMS)</vt:lpstr>
      <vt:lpstr>Signs and Symptoms </vt:lpstr>
      <vt:lpstr>General Measures </vt:lpstr>
      <vt:lpstr>Pelvic Inflammatory Disease (PID)</vt:lpstr>
      <vt:lpstr>Definition </vt:lpstr>
      <vt:lpstr>Caution</vt:lpstr>
      <vt:lpstr>Signs and Symptoms </vt:lpstr>
      <vt:lpstr>Factors that Increase Risk of PID</vt:lpstr>
      <vt:lpstr>Management of PID</vt:lpstr>
      <vt:lpstr>Assessment of Female Client With Lower Abdominal Pain </vt:lpstr>
      <vt:lpstr>Exercise 1</vt:lpstr>
      <vt:lpstr>Client Presenting with Abnormal Vaginal Discharge </vt:lpstr>
      <vt:lpstr>Vaginal Discharge </vt:lpstr>
      <vt:lpstr>Characteristics of Vaginal Discharge </vt:lpstr>
      <vt:lpstr>Abnormal Vaginal Discharge Causes</vt:lpstr>
      <vt:lpstr>Vaginal Candidiasis</vt:lpstr>
      <vt:lpstr>Definition and Overview </vt:lpstr>
      <vt:lpstr>Signs and Symptoms</vt:lpstr>
      <vt:lpstr>Drug Treatment for Candidiasis </vt:lpstr>
      <vt:lpstr>Conditions that Increase a Woman’s Chances of Getting Candidiasis</vt:lpstr>
      <vt:lpstr>Trichomoniasis (Trichomonas Vaginalis)</vt:lpstr>
      <vt:lpstr>Definition and Overview </vt:lpstr>
      <vt:lpstr>How Do You Get Trichomoniasis? </vt:lpstr>
      <vt:lpstr>Signs and Symptoms </vt:lpstr>
      <vt:lpstr>Drug Treatment for Trichomoniasis </vt:lpstr>
      <vt:lpstr>Mycoplasma and Chlamydia</vt:lpstr>
      <vt:lpstr>Signs and Symptoms</vt:lpstr>
      <vt:lpstr>Drug Treatment </vt:lpstr>
      <vt:lpstr>Client Assessment for Abnormal Vaginal Discharge</vt:lpstr>
      <vt:lpstr>Client Assessment for Abnormal Vaginal Discharge (2)</vt:lpstr>
      <vt:lpstr>General Advice For All Females With Abnormal Discharge or Itching</vt:lpstr>
      <vt:lpstr>Guidelines for Referral </vt:lpstr>
      <vt:lpstr>Exercise 2</vt:lpstr>
      <vt:lpstr>Pus Discharge From the Penis (Urethral Discharge)</vt:lpstr>
      <vt:lpstr>Introduction</vt:lpstr>
      <vt:lpstr>Signs and Symptoms </vt:lpstr>
      <vt:lpstr>Client Assessment (1) </vt:lpstr>
      <vt:lpstr>Client Assessment (2) </vt:lpstr>
      <vt:lpstr>General Measures </vt:lpstr>
      <vt:lpstr>Drug Treatment </vt:lpstr>
      <vt:lpstr>Urinary Tract Infection (UTI)</vt:lpstr>
      <vt:lpstr>Signs and Symptoms </vt:lpstr>
      <vt:lpstr>Client Assessment For Pain on Urination (1)</vt:lpstr>
      <vt:lpstr>Client Assessment For Pain on Urination (2)</vt:lpstr>
      <vt:lpstr>Drug Treatment for UTI (1)</vt:lpstr>
      <vt:lpstr>Drug Treatment for UTI (2)</vt:lpstr>
      <vt:lpstr>General Measures </vt:lpstr>
      <vt:lpstr>Guidelines for Referral</vt:lpstr>
      <vt:lpstr>Exercise 3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277</cp:revision>
  <dcterms:created xsi:type="dcterms:W3CDTF">2011-09-08T16:26:48Z</dcterms:created>
  <dcterms:modified xsi:type="dcterms:W3CDTF">2017-04-24T21:28:07Z</dcterms:modified>
</cp:coreProperties>
</file>