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8" r:id="rId3"/>
    <p:sldId id="273" r:id="rId4"/>
    <p:sldId id="320" r:id="rId5"/>
    <p:sldId id="335" r:id="rId6"/>
    <p:sldId id="260" r:id="rId7"/>
    <p:sldId id="261" r:id="rId8"/>
    <p:sldId id="375" r:id="rId9"/>
    <p:sldId id="352" r:id="rId10"/>
    <p:sldId id="374" r:id="rId11"/>
    <p:sldId id="376" r:id="rId12"/>
    <p:sldId id="381" r:id="rId13"/>
    <p:sldId id="359" r:id="rId14"/>
    <p:sldId id="360" r:id="rId15"/>
    <p:sldId id="263" r:id="rId16"/>
    <p:sldId id="321" r:id="rId17"/>
    <p:sldId id="372" r:id="rId18"/>
    <p:sldId id="377" r:id="rId19"/>
    <p:sldId id="349" r:id="rId20"/>
    <p:sldId id="380" r:id="rId21"/>
    <p:sldId id="378" r:id="rId22"/>
    <p:sldId id="379" r:id="rId23"/>
    <p:sldId id="356" r:id="rId24"/>
    <p:sldId id="382" r:id="rId25"/>
    <p:sldId id="272" r:id="rId26"/>
    <p:sldId id="383" r:id="rId2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oi" initials="L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086" autoAdjust="0"/>
  </p:normalViewPr>
  <p:slideViewPr>
    <p:cSldViewPr>
      <p:cViewPr varScale="1">
        <p:scale>
          <a:sx n="70" d="100"/>
          <a:sy n="70" d="100"/>
        </p:scale>
        <p:origin x="76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880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51566091954022986"/>
          <c:y val="8.3333333333333565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Newborn Deaths </c:v>
                </c:pt>
              </c:strCache>
            </c:strRef>
          </c:tx>
          <c:cat>
            <c:strRef>
              <c:f>Sheet1!$A$2:$A$5</c:f>
              <c:strCache>
                <c:ptCount val="3"/>
                <c:pt idx="0">
                  <c:v>24Hours</c:v>
                </c:pt>
                <c:pt idx="1">
                  <c:v>6days</c:v>
                </c:pt>
                <c:pt idx="2">
                  <c:v>3weeks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</c:v>
                </c:pt>
                <c:pt idx="1">
                  <c:v>0.25</c:v>
                </c:pt>
                <c:pt idx="2">
                  <c:v>0.25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8EE-4086-9B66-ACDAAFB267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3"/>
        <c:delete val="1"/>
      </c:legendEntry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12A5E5E-B995-4CE4-8D8A-D2D3E5BC8E13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39A8E1F-3D19-4551-B010-509CB21C49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039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9CEA831-3D17-4047-A096-33D7AB5063C5}" type="datetimeFigureOut">
              <a:rPr lang="es-ES_tradnl" smtClean="0"/>
              <a:pPr/>
              <a:t>24/04/2017</a:t>
            </a:fld>
            <a:endParaRPr lang="es-ES_tradnl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ES_tradnl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82E2A7F-D597-4D66-97BE-EF51DEB33DC4}" type="slidenum">
              <a:rPr lang="es-ES_tradnl" smtClean="0"/>
              <a:pPr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34272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066800"/>
            <a:ext cx="7772400" cy="1470025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ctr">
              <a:defRPr b="1" i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Accredited Drug Shops Training</a:t>
            </a:r>
            <a:br>
              <a:rPr lang="en-US" dirty="0"/>
            </a:br>
            <a:r>
              <a:rPr lang="en-US" i="1" dirty="0"/>
              <a:t>Uganda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2819400"/>
            <a:ext cx="7696200" cy="10668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Place Authors and Date of Presentation Here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E:\SDSI\EADSI_UG Final Documents\Marketing\ADS Pictures\ADS Seller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962400"/>
            <a:ext cx="377952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8001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Health </a:t>
            </a:r>
            <a:r>
              <a:rPr lang="en-US" dirty="0"/>
              <a:t>Shops Training</a:t>
            </a:r>
            <a:r>
              <a:rPr lang="en-US" i="1" dirty="0"/>
              <a:t/>
            </a:r>
            <a:br>
              <a:rPr lang="en-US" i="1" dirty="0"/>
            </a:br>
            <a:r>
              <a:rPr lang="en-US" i="1" dirty="0" smtClean="0"/>
              <a:t>Zambia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667000"/>
            <a:ext cx="8686800" cy="1371600"/>
          </a:xfrm>
        </p:spPr>
        <p:txBody>
          <a:bodyPr>
            <a:normAutofit/>
          </a:bodyPr>
          <a:lstStyle/>
          <a:p>
            <a:pPr algn="ctr"/>
            <a:r>
              <a:rPr lang="en-US" sz="3400" dirty="0"/>
              <a:t>Module 3: Session 18</a:t>
            </a:r>
          </a:p>
          <a:p>
            <a:pPr algn="ctr"/>
            <a:r>
              <a:rPr lang="en-US" sz="3400" dirty="0"/>
              <a:t>Care for Pregnant Women and Newborns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191000"/>
            <a:ext cx="2819400" cy="209085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(Explain what she can expect at the ANC visit, cont.)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Advice about how to have a healthy pregnancy and a safe delivery: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800" dirty="0"/>
              <a:t> Eating well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800" dirty="0"/>
              <a:t> Getting enough rest and sleep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800" dirty="0"/>
              <a:t> Preventing malaria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800" dirty="0"/>
              <a:t> Seeking care in case of danger signs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Advice about newborn care.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2493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 Role of the </a:t>
            </a:r>
            <a:r>
              <a:rPr lang="en-US" dirty="0" smtClean="0"/>
              <a:t>Health Shop </a:t>
            </a:r>
            <a:r>
              <a:rPr lang="en-US" dirty="0"/>
              <a:t>in ANC </a:t>
            </a:r>
            <a:r>
              <a:rPr lang="en-US" b="0" dirty="0" smtClean="0"/>
              <a:t>(3)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046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2493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 Role of the </a:t>
            </a:r>
            <a:r>
              <a:rPr lang="en-US" dirty="0" smtClean="0"/>
              <a:t>Health Shop </a:t>
            </a:r>
            <a:r>
              <a:rPr lang="en-US" dirty="0"/>
              <a:t>in ANC </a:t>
            </a:r>
            <a:r>
              <a:rPr lang="en-US" b="0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458200" cy="4876800"/>
          </a:xfrm>
        </p:spPr>
        <p:txBody>
          <a:bodyPr>
            <a:normAutofit/>
          </a:bodyPr>
          <a:lstStyle/>
          <a:p>
            <a:pPr marL="571500" indent="-514350">
              <a:buClrTx/>
              <a:buFont typeface="+mj-lt"/>
              <a:buAutoNum type="arabicPeriod" startAt="3"/>
            </a:pPr>
            <a:r>
              <a:rPr lang="en-US" dirty="0"/>
              <a:t>Give advice about how to manage minor disorders during pregnancy.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56336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Exercise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Explaining to a pregnant woman what she can expect at the ANC visits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113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001000" cy="12192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Management of Minor Disorders During Pregnancy </a:t>
            </a:r>
            <a:r>
              <a:rPr lang="en-US" sz="4000" b="1" dirty="0" smtClean="0"/>
              <a:t>(1)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54463966"/>
              </p:ext>
            </p:extLst>
          </p:nvPr>
        </p:nvGraphicFramePr>
        <p:xfrm>
          <a:off x="685800" y="1505866"/>
          <a:ext cx="7924800" cy="47425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53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794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807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/>
                        <a:t>Complaint </a:t>
                      </a:r>
                      <a:endParaRPr lang="en-US" sz="20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/>
                        <a:t>Action </a:t>
                      </a:r>
                      <a:endParaRPr lang="en-US" sz="20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4801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Morning sickness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(Vomiting that occurs during the first trimester)</a:t>
                      </a:r>
                      <a:endParaRPr lang="en-US" sz="2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Avoid cooking fried spicy foods.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Eat dry snacks (e.g., biscuits, popcorn, etc.).</a:t>
                      </a:r>
                      <a:endParaRPr lang="en-US" sz="2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Constipation </a:t>
                      </a:r>
                      <a:endParaRPr lang="en-US" sz="2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Eat more vegetables and fruits. 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Drink lots of water.</a:t>
                      </a:r>
                      <a:endParaRPr lang="en-US" sz="2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615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Haemorrhoids </a:t>
                      </a:r>
                      <a:endParaRPr lang="en-US" sz="2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Eat more vegetables and fruits. 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Drink lots of water.</a:t>
                      </a:r>
                      <a:endParaRPr lang="en-US" sz="200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615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/>
                        <a:t>Lower backache </a:t>
                      </a:r>
                      <a:endParaRPr lang="en-US" sz="2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Do simple exercise, like walking. </a:t>
                      </a:r>
                      <a:endParaRPr lang="en-US" sz="2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793145395"/>
              </p:ext>
            </p:extLst>
          </p:nvPr>
        </p:nvGraphicFramePr>
        <p:xfrm>
          <a:off x="762000" y="1509268"/>
          <a:ext cx="7696200" cy="4805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271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690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Heartburn </a:t>
                      </a:r>
                      <a:endParaRPr lang="en-US" sz="2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Eat small quantities of food.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Elevate the head of the bed using pillows or blocks.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Eat at least 3 hours before going to bed.</a:t>
                      </a:r>
                      <a:endParaRPr lang="en-US" sz="2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Food craving </a:t>
                      </a:r>
                      <a:endParaRPr lang="en-US" sz="2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Eat a balanced diet.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Do not eat soil or clay.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Eat more fruits and vegetables.</a:t>
                      </a:r>
                      <a:endParaRPr lang="en-US" sz="2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Excessive salivation </a:t>
                      </a:r>
                      <a:endParaRPr lang="en-US" sz="2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Don’t worry, it will disappear.</a:t>
                      </a:r>
                      <a:endParaRPr lang="en-US" sz="2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+mj-lt"/>
                          <a:ea typeface="Calibri"/>
                          <a:cs typeface="Times New Roman"/>
                        </a:rPr>
                        <a:t>Swelling of the legs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Don’t worry, it is</a:t>
                      </a:r>
                      <a:r>
                        <a:rPr lang="en-US" sz="2000" baseline="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 harmless.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latin typeface="+mj-lt"/>
                          <a:ea typeface="Calibri"/>
                          <a:cs typeface="Times New Roman"/>
                        </a:rPr>
                        <a:t>Elevate the legs for at least 1 hour</a:t>
                      </a:r>
                      <a:r>
                        <a:rPr lang="en-US" sz="2000" baseline="0" dirty="0" smtClean="0">
                          <a:latin typeface="+mj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latin typeface="+mj-lt"/>
                          <a:ea typeface="Calibri"/>
                          <a:cs typeface="Times New Roman"/>
                        </a:rPr>
                        <a:t>If it persists, seek attention at the health </a:t>
                      </a:r>
                      <a:r>
                        <a:rPr lang="en-US" sz="2000" baseline="0" dirty="0" err="1" smtClean="0">
                          <a:latin typeface="+mj-lt"/>
                          <a:ea typeface="Calibri"/>
                          <a:cs typeface="Times New Roman"/>
                        </a:rPr>
                        <a:t>centre</a:t>
                      </a:r>
                      <a:endParaRPr lang="en-US" sz="2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001000" cy="12192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Management of Minor Disorders During Pregnancy </a:t>
            </a:r>
            <a:r>
              <a:rPr lang="en-US" sz="4000" b="0" dirty="0" smtClean="0"/>
              <a:t>(2)</a:t>
            </a:r>
            <a:endParaRPr lang="en-US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Danger Signs in Pregnancy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678363"/>
          </a:xfrm>
        </p:spPr>
        <p:txBody>
          <a:bodyPr/>
          <a:lstStyle/>
          <a:p>
            <a:pPr marL="0" indent="0">
              <a:buClrTx/>
              <a:buNone/>
            </a:pPr>
            <a:r>
              <a:rPr lang="en-US" b="1" dirty="0"/>
              <a:t>REFER</a:t>
            </a:r>
            <a:r>
              <a:rPr lang="en-US" dirty="0"/>
              <a:t> a pregnant woman for any of the following: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400" dirty="0"/>
              <a:t>Breaking of waters</a:t>
            </a:r>
            <a:endParaRPr lang="en-US" sz="2400" strike="sngStrike" dirty="0"/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400" dirty="0"/>
              <a:t>Any vaginal bleeding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400" dirty="0"/>
              <a:t>Very high temperature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400" dirty="0"/>
              <a:t>Severe headache or dizziness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400" dirty="0"/>
              <a:t>Swollen feet, hands, and face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400" dirty="0"/>
              <a:t>Fits or convulsions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400" dirty="0"/>
              <a:t>Paleness or fatigue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sz="2400" dirty="0"/>
              <a:t>When the baby has stopped moving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514600"/>
            <a:ext cx="8001000" cy="1143000"/>
          </a:xfrm>
        </p:spPr>
        <p:txBody>
          <a:bodyPr/>
          <a:lstStyle/>
          <a:p>
            <a:pPr algn="ctr"/>
            <a:r>
              <a:rPr lang="en-US" dirty="0"/>
              <a:t>Postnatal Care and Newborns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Newborns at Risk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Half (50%) of the deaths in babies take place within 24 hours after birth (day one). </a:t>
            </a:r>
          </a:p>
          <a:p>
            <a:r>
              <a:rPr lang="en-US" dirty="0"/>
              <a:t>As many as three-quarters (75%) of the deaths in babies take place by the end of the first week or 7 days.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957345499"/>
              </p:ext>
            </p:extLst>
          </p:nvPr>
        </p:nvGraphicFramePr>
        <p:xfrm>
          <a:off x="2590800" y="4114800"/>
          <a:ext cx="4419600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578090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Postnatal Care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All mothers and babies need at least four postnatal check-ups in the first 6 weeks. </a:t>
            </a:r>
          </a:p>
          <a:p>
            <a:r>
              <a:rPr lang="en-US" dirty="0"/>
              <a:t>Promote early and exclusive breastfeeding for 6 months.</a:t>
            </a:r>
          </a:p>
          <a:p>
            <a:r>
              <a:rPr lang="en-US" dirty="0"/>
              <a:t>Mothers should apply chlorhexidine solution or gel daily to the umbilical cord stump during the first week of life. </a:t>
            </a:r>
          </a:p>
          <a:p>
            <a:r>
              <a:rPr lang="en-US" dirty="0"/>
              <a:t>Mothers should take iron and folic acid supplementation for at least 3 months after delivery.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909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Danger Signs for </a:t>
            </a:r>
            <a:r>
              <a:rPr lang="en-US" dirty="0" smtClean="0"/>
              <a:t>Newborns (1)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00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Newborns c</a:t>
            </a:r>
            <a:r>
              <a:rPr lang="en-US" sz="2400" dirty="0"/>
              <a:t>an become sick and die very quickly and must be REFERRED IMMEDIATELY—day or night―with the following danger signs:</a:t>
            </a:r>
          </a:p>
          <a:p>
            <a:r>
              <a:rPr lang="en-US" sz="2000" dirty="0"/>
              <a:t>Difficulty in breathing or in-drawing  </a:t>
            </a:r>
          </a:p>
          <a:p>
            <a:r>
              <a:rPr lang="en-US" sz="2000" dirty="0"/>
              <a:t>Fits </a:t>
            </a:r>
          </a:p>
          <a:p>
            <a:r>
              <a:rPr lang="en-US" sz="2000" dirty="0"/>
              <a:t>Fever </a:t>
            </a:r>
          </a:p>
          <a:p>
            <a:r>
              <a:rPr lang="en-US" sz="2000" dirty="0"/>
              <a:t>Feels cold </a:t>
            </a:r>
          </a:p>
          <a:p>
            <a:r>
              <a:rPr lang="en-US" sz="2000" dirty="0"/>
              <a:t>Bleeding </a:t>
            </a:r>
          </a:p>
          <a:p>
            <a:r>
              <a:rPr lang="en-US" sz="2000" dirty="0"/>
              <a:t>Not feeding </a:t>
            </a:r>
          </a:p>
          <a:p>
            <a:r>
              <a:rPr lang="en-US" sz="2000" dirty="0"/>
              <a:t>Yellow palms and soles of the feet </a:t>
            </a:r>
          </a:p>
          <a:p>
            <a:r>
              <a:rPr lang="en-US" sz="2000" dirty="0"/>
              <a:t>Diarrhoea</a:t>
            </a:r>
            <a:endParaRPr lang="en-US" sz="2400" dirty="0"/>
          </a:p>
          <a:p>
            <a:pPr marL="0" indent="0" algn="ctr">
              <a:buNone/>
            </a:pPr>
            <a:r>
              <a:rPr lang="en-US" dirty="0">
                <a:solidFill>
                  <a:srgbClr val="FF0000"/>
                </a:solidFill>
              </a:rPr>
              <a:t>No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management of newborns should be carried out at the </a:t>
            </a:r>
            <a:r>
              <a:rPr lang="en-US" dirty="0" smtClean="0">
                <a:solidFill>
                  <a:srgbClr val="FF0000"/>
                </a:solidFill>
              </a:rPr>
              <a:t>health shop!!!!!!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854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000" dirty="0"/>
              <a:t>As a result of actively participating in this session, the individual will be able to:</a:t>
            </a:r>
          </a:p>
          <a:p>
            <a:pPr marL="344488" indent="-344488">
              <a:buNone/>
            </a:pPr>
            <a:r>
              <a:rPr lang="en-US" sz="2600" dirty="0"/>
              <a:t>1. Describe the role of the </a:t>
            </a:r>
            <a:r>
              <a:rPr lang="en-US" sz="2600" dirty="0" smtClean="0"/>
              <a:t>health shop dispenser </a:t>
            </a:r>
            <a:r>
              <a:rPr lang="en-US" sz="2600" dirty="0"/>
              <a:t>in caring for newborns and pregnant women in the community.</a:t>
            </a:r>
          </a:p>
          <a:p>
            <a:pPr marL="344488" indent="-344488">
              <a:buNone/>
            </a:pPr>
            <a:r>
              <a:rPr lang="en-US" sz="2600" dirty="0"/>
              <a:t>2. Describe danger signs in a newborn that require URGENT REFERRAL.</a:t>
            </a:r>
          </a:p>
          <a:p>
            <a:pPr marL="344488" indent="-344488">
              <a:buNone/>
            </a:pPr>
            <a:r>
              <a:rPr lang="en-US" sz="2600" dirty="0"/>
              <a:t>3. Describe danger signs in a pregnant woman that require URGENT REFERRAL.</a:t>
            </a:r>
          </a:p>
          <a:p>
            <a:pPr marL="0" indent="0">
              <a:buNone/>
            </a:pPr>
            <a:r>
              <a:rPr lang="en-US" sz="2600" dirty="0"/>
              <a:t>4. Describe the benefits of antenatal and postnatal care.</a:t>
            </a:r>
          </a:p>
          <a:p>
            <a:pPr marL="344488" indent="-344488">
              <a:buNone/>
            </a:pPr>
            <a:r>
              <a:rPr lang="en-US" sz="2600" dirty="0"/>
              <a:t>5. Explain how to manage minor disorders that occur during pregnancy.</a:t>
            </a:r>
            <a:endParaRPr lang="es-ES_tradnl" sz="2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Danger Signs for Newborns </a:t>
            </a:r>
            <a:r>
              <a:rPr lang="en-US" b="0" dirty="0" smtClean="0"/>
              <a:t>(2)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00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The mother and family should go to the health centre as soon as possible if a baby has any of the following signs: </a:t>
            </a:r>
          </a:p>
          <a:p>
            <a:r>
              <a:rPr lang="en-US" dirty="0"/>
              <a:t>Difficulty feeding (poor attachment, not suckling well), pus coming from the eyes or skin pustules.</a:t>
            </a:r>
          </a:p>
          <a:p>
            <a:r>
              <a:rPr lang="en-US" dirty="0"/>
              <a:t>Irritated cord with pus or blood.  </a:t>
            </a:r>
          </a:p>
          <a:p>
            <a:r>
              <a:rPr lang="en-US" dirty="0"/>
              <a:t>Yellow eyes or skin. </a:t>
            </a:r>
          </a:p>
          <a:p>
            <a:r>
              <a:rPr lang="en-US" dirty="0"/>
              <a:t>Ulcers or thrush (white patches) in the mouth. Explain that this is different from normal breast milk in the mouth.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No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management of newborns should be carried out at the </a:t>
            </a:r>
            <a:r>
              <a:rPr lang="en-US" dirty="0" smtClean="0">
                <a:solidFill>
                  <a:srgbClr val="FF0000"/>
                </a:solidFill>
              </a:rPr>
              <a:t>health shop!!!!!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4433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Danger Signs for </a:t>
            </a:r>
            <a:r>
              <a:rPr lang="en-US" dirty="0" smtClean="0"/>
              <a:t>Mothers (1)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She SHOULD NOT WAIT </a:t>
            </a:r>
            <a:r>
              <a:rPr lang="en-US" dirty="0" smtClean="0"/>
              <a:t>but </a:t>
            </a:r>
            <a:r>
              <a:rPr lang="en-US" dirty="0"/>
              <a:t>go to the hospital or health centre immediately―day or night―if she has any of the following danger signs: </a:t>
            </a:r>
          </a:p>
          <a:p>
            <a:r>
              <a:rPr lang="en-US" dirty="0"/>
              <a:t>Vaginal bleeding has increased </a:t>
            </a:r>
          </a:p>
          <a:p>
            <a:r>
              <a:rPr lang="en-US" dirty="0"/>
              <a:t>Fits </a:t>
            </a:r>
          </a:p>
          <a:p>
            <a:r>
              <a:rPr lang="en-US" dirty="0"/>
              <a:t>Fast or difficult breathing </a:t>
            </a:r>
          </a:p>
          <a:p>
            <a:r>
              <a:rPr lang="en-US" dirty="0"/>
              <a:t>Fever and too weak to get out of bed </a:t>
            </a:r>
          </a:p>
          <a:p>
            <a:r>
              <a:rPr lang="en-US" dirty="0"/>
              <a:t>Severe headaches with blurred vision </a:t>
            </a:r>
          </a:p>
          <a:p>
            <a:r>
              <a:rPr lang="en-US" dirty="0"/>
              <a:t>Calf pain, redness, or swelling</a:t>
            </a:r>
          </a:p>
          <a:p>
            <a:r>
              <a:rPr lang="en-US" dirty="0"/>
              <a:t>Shortness of breath or chest pain</a:t>
            </a:r>
          </a:p>
        </p:txBody>
      </p:sp>
    </p:spTree>
    <p:extLst>
      <p:ext uri="{BB962C8B-B14F-4D97-AF65-F5344CB8AC3E}">
        <p14:creationId xmlns:p14="http://schemas.microsoft.com/office/powerpoint/2010/main" val="25344028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Danger Signs for Mothers </a:t>
            </a:r>
            <a:r>
              <a:rPr lang="en-US" b="0" dirty="0" smtClean="0"/>
              <a:t>(2)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Danger signs (continued): </a:t>
            </a:r>
          </a:p>
          <a:p>
            <a:r>
              <a:rPr lang="en-US" dirty="0"/>
              <a:t>Swollen, red, or tender breasts or nipples </a:t>
            </a:r>
          </a:p>
          <a:p>
            <a:r>
              <a:rPr lang="en-US" dirty="0"/>
              <a:t>Problems urinating or leaking </a:t>
            </a:r>
          </a:p>
          <a:p>
            <a:r>
              <a:rPr lang="en-US" dirty="0"/>
              <a:t>Increased pain or infection in the perineum </a:t>
            </a:r>
          </a:p>
          <a:p>
            <a:r>
              <a:rPr lang="en-US" dirty="0"/>
              <a:t>Infection in the wound area (redness, swelling, pain, or pus in wound site) </a:t>
            </a:r>
          </a:p>
          <a:p>
            <a:r>
              <a:rPr lang="en-US" dirty="0"/>
              <a:t>Smelly vaginal discharge </a:t>
            </a:r>
          </a:p>
          <a:p>
            <a:r>
              <a:rPr lang="en-US" dirty="0"/>
              <a:t>Severe depression or suicidal behaviour (ideas, plan, or attempt)</a:t>
            </a:r>
          </a:p>
        </p:txBody>
      </p:sp>
    </p:spTree>
    <p:extLst>
      <p:ext uri="{BB962C8B-B14F-4D97-AF65-F5344CB8AC3E}">
        <p14:creationId xmlns:p14="http://schemas.microsoft.com/office/powerpoint/2010/main" val="12719918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38" y="128588"/>
            <a:ext cx="8750300" cy="657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" descr="150Mother feeding her baby vers August 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5875" y="3008312"/>
            <a:ext cx="2028825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445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bg1"/>
                </a:solidFill>
              </a:rPr>
              <a:t>National Recommendations for Breastfeeding Babies</a:t>
            </a:r>
          </a:p>
        </p:txBody>
      </p:sp>
      <p:sp>
        <p:nvSpPr>
          <p:cNvPr id="1126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990600"/>
            <a:ext cx="3733800" cy="2286000"/>
          </a:xfrm>
        </p:spPr>
        <p:txBody>
          <a:bodyPr/>
          <a:lstStyle/>
          <a:p>
            <a:pPr marL="274320" indent="-274320" eaLnBrk="1" hangingPunct="1"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en-US" altLang="sw-KE" sz="2400" dirty="0"/>
              <a:t>Start breastfeeding within 1 hour of birth.</a:t>
            </a:r>
          </a:p>
          <a:p>
            <a:pPr marL="274320" indent="-274320" eaLnBrk="1" hangingPunct="1"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en-US" altLang="sw-KE" sz="2400" dirty="0"/>
              <a:t>Breastfeed exclusively from 0-6 months.</a:t>
            </a:r>
          </a:p>
        </p:txBody>
      </p:sp>
      <p:pic>
        <p:nvPicPr>
          <p:cNvPr id="11270" name="Picture 5" descr="150Breastfeed"/>
          <p:cNvPicPr>
            <a:picLocks noChangeAspect="1" noChangeArrowheads="1"/>
          </p:cNvPicPr>
          <p:nvPr/>
        </p:nvPicPr>
        <p:blipFill>
          <a:blip r:embed="rId4" cstate="print"/>
          <a:srcRect b="44444"/>
          <a:stretch>
            <a:fillRect/>
          </a:stretch>
        </p:blipFill>
        <p:spPr bwMode="auto">
          <a:xfrm>
            <a:off x="838200" y="2743200"/>
            <a:ext cx="2476500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774700" y="5257800"/>
            <a:ext cx="36988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4320" indent="-274320">
              <a:spcBef>
                <a:spcPts val="600"/>
              </a:spcBef>
              <a:spcAft>
                <a:spcPts val="600"/>
              </a:spcAft>
              <a:buClr>
                <a:srgbClr val="FF9933"/>
              </a:buClr>
              <a:buFontTx/>
              <a:buChar char="•"/>
              <a:tabLst>
                <a:tab pos="342900" algn="l"/>
              </a:tabLst>
            </a:pPr>
            <a:r>
              <a:rPr lang="en-US" altLang="sw-KE" sz="2400" dirty="0"/>
              <a:t>Continue breastfeeding up to 2 years or beyond. </a:t>
            </a:r>
          </a:p>
        </p:txBody>
      </p:sp>
      <p:sp>
        <p:nvSpPr>
          <p:cNvPr id="11272" name="Text Box 7"/>
          <p:cNvSpPr txBox="1">
            <a:spLocks noChangeArrowheads="1"/>
          </p:cNvSpPr>
          <p:nvPr/>
        </p:nvSpPr>
        <p:spPr bwMode="auto">
          <a:xfrm>
            <a:off x="3886200" y="3386138"/>
            <a:ext cx="3048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4320" indent="-274320"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Font typeface="Arial" pitchFamily="34" charset="0"/>
              <a:buChar char="•"/>
            </a:pPr>
            <a:r>
              <a:rPr lang="en-US" altLang="sw-KE" sz="2400" dirty="0"/>
              <a:t>Give complementary foods to all children from 6 months.</a:t>
            </a:r>
          </a:p>
        </p:txBody>
      </p:sp>
      <p:pic>
        <p:nvPicPr>
          <p:cNvPr id="11273" name="Picture 8" descr="Feeding in Bed possi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000125"/>
            <a:ext cx="37338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Exercise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Advice about pregnancy and newborn care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1093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Where to Refer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667000"/>
            <a:ext cx="8001000" cy="1524000"/>
          </a:xfrm>
        </p:spPr>
        <p:txBody>
          <a:bodyPr>
            <a:noAutofit/>
          </a:bodyPr>
          <a:lstStyle/>
          <a:p>
            <a:pPr marL="0" indent="0">
              <a:buClr>
                <a:srgbClr val="FF0000"/>
              </a:buClr>
              <a:buNone/>
            </a:pPr>
            <a:r>
              <a:rPr lang="en-US" sz="3200" dirty="0" smtClean="0"/>
              <a:t>Health shop dispensers </a:t>
            </a:r>
            <a:r>
              <a:rPr lang="en-US" sz="3200" dirty="0"/>
              <a:t>should keep an up-to-date list of facilities (and their locations) </a:t>
            </a:r>
            <a:r>
              <a:rPr lang="en-US" sz="3200" dirty="0" smtClean="0"/>
              <a:t>to </a:t>
            </a:r>
            <a:r>
              <a:rPr lang="en-US" sz="3200" dirty="0"/>
              <a:t>refer mothers and children.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Review of 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51816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Describe the role of the health shop dispenser in caring for newborns and pregnant women in the community.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Describe </a:t>
            </a:r>
            <a:r>
              <a:rPr lang="en-US" dirty="0"/>
              <a:t>danger signs in a newborn that require URGENT REFERRAL.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Describe </a:t>
            </a:r>
            <a:r>
              <a:rPr lang="en-US" dirty="0"/>
              <a:t>danger signs in a pregnant woman that require URGENT REFERRAL.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Describe </a:t>
            </a:r>
            <a:r>
              <a:rPr lang="en-US" dirty="0"/>
              <a:t>the benefits of antenatal and postnatal care.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Explain </a:t>
            </a:r>
            <a:r>
              <a:rPr lang="en-US" dirty="0"/>
              <a:t>how to manage minor disorders that occur during pregnancy.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08726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001000" cy="12954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H</a:t>
            </a:r>
            <a:r>
              <a:rPr lang="en-US" dirty="0" smtClean="0"/>
              <a:t>S </a:t>
            </a:r>
            <a:r>
              <a:rPr lang="en-US" dirty="0"/>
              <a:t>Role in Newborn and Maternal Care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495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A health shop dispenser </a:t>
            </a:r>
            <a:r>
              <a:rPr lang="en-US" dirty="0"/>
              <a:t>should offer the following services to newborns and pregnant women:  </a:t>
            </a:r>
          </a:p>
          <a:p>
            <a:pPr lvl="0"/>
            <a:r>
              <a:rPr lang="en-US" sz="2400" dirty="0"/>
              <a:t>Assessment and referral in case of danger signs. </a:t>
            </a:r>
          </a:p>
          <a:p>
            <a:pPr lvl="0"/>
            <a:r>
              <a:rPr lang="en-US" sz="2400" dirty="0"/>
              <a:t>Information about antenatal care offered at health facilities.</a:t>
            </a:r>
          </a:p>
          <a:p>
            <a:pPr lvl="0"/>
            <a:r>
              <a:rPr lang="en-US" sz="2400" dirty="0"/>
              <a:t>Counselling about management of minor disorders during pregnancy.</a:t>
            </a:r>
          </a:p>
          <a:p>
            <a:pPr lvl="0"/>
            <a:r>
              <a:rPr lang="en-US" sz="2400" dirty="0"/>
              <a:t>Information about facility-based deliveries</a:t>
            </a:r>
            <a:r>
              <a:rPr lang="en-US" sz="2400" dirty="0" smtClean="0"/>
              <a:t>.</a:t>
            </a:r>
          </a:p>
          <a:p>
            <a:pPr lvl="0"/>
            <a:r>
              <a:rPr lang="en-US" sz="2400" dirty="0" smtClean="0"/>
              <a:t>Information about postnatal care</a:t>
            </a:r>
            <a:endParaRPr lang="en-US" sz="2400" dirty="0"/>
          </a:p>
          <a:p>
            <a:pPr lvl="0"/>
            <a:r>
              <a:rPr lang="en-US" sz="2400" dirty="0">
                <a:solidFill>
                  <a:srgbClr val="FF0000"/>
                </a:solidFill>
              </a:rPr>
              <a:t>Referral for regular HIV testing and care.</a:t>
            </a:r>
          </a:p>
          <a:p>
            <a:r>
              <a:rPr lang="en-US" sz="2400" dirty="0"/>
              <a:t>Information about family planning (FP) methods.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325562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Impact of Some Maternal and Newborn Practices in the Community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22437"/>
            <a:ext cx="8001000" cy="4525963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dirty="0"/>
              <a:t>Many births take place at home. </a:t>
            </a:r>
          </a:p>
          <a:p>
            <a:pPr>
              <a:buClrTx/>
            </a:pPr>
            <a:r>
              <a:rPr lang="en-US" dirty="0"/>
              <a:t>Even when deliveries occur at a facility, mothers and babies are often discharged 24 hours (or less) after birth.</a:t>
            </a:r>
          </a:p>
          <a:p>
            <a:pPr>
              <a:buClrTx/>
            </a:pPr>
            <a:r>
              <a:rPr lang="en-US" dirty="0"/>
              <a:t>If there is a problem with the newborn, it may be seen as “mystical,” and medical care may not be sought.</a:t>
            </a:r>
          </a:p>
          <a:p>
            <a:pPr>
              <a:buClrTx/>
            </a:pPr>
            <a:r>
              <a:rPr lang="en-US" dirty="0"/>
              <a:t>New mothers stay at home and do not always access the care they may need. 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4384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Advice for the Pregnant Woman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</p:spPr>
        <p:txBody>
          <a:bodyPr/>
          <a:lstStyle/>
          <a:p>
            <a:pPr algn="ctr"/>
            <a:r>
              <a:rPr lang="en-US" dirty="0"/>
              <a:t>Antenatal Care Visits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Antenatal care visits (ANC) are visits to a health facility that a woman makes during her pregnancy to help her ensure: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That she and her unborn child are healthy.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That they are growing well.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/>
              <a:t>That she understands how to stay healthy and growing well.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458200" cy="4876800"/>
          </a:xfrm>
        </p:spPr>
        <p:txBody>
          <a:bodyPr>
            <a:normAutofit/>
          </a:bodyPr>
          <a:lstStyle/>
          <a:p>
            <a:pPr marL="514350" indent="-457200">
              <a:buClrTx/>
              <a:buFont typeface="+mj-lt"/>
              <a:buAutoNum type="arabicPeriod"/>
            </a:pPr>
            <a:r>
              <a:rPr lang="en-US" sz="3200" dirty="0"/>
              <a:t>Tell a pregnant woman when to begin ANC visits and how many she should make.</a:t>
            </a:r>
          </a:p>
          <a:p>
            <a:pPr lvl="1">
              <a:buClr>
                <a:srgbClr val="FF0000"/>
              </a:buClr>
            </a:pPr>
            <a:endParaRPr lang="en-US" sz="3200" dirty="0"/>
          </a:p>
          <a:p>
            <a:pPr marL="514350" indent="-457200">
              <a:buClrTx/>
              <a:buFont typeface="+mj-lt"/>
              <a:buAutoNum type="arabicPeriod"/>
            </a:pPr>
            <a:r>
              <a:rPr lang="en-US" sz="3200" dirty="0"/>
              <a:t>Explain what she can expect at the ANC visit.</a:t>
            </a:r>
          </a:p>
          <a:p>
            <a:pPr marL="514350" indent="-457200">
              <a:buClrTx/>
              <a:buFont typeface="+mj-lt"/>
              <a:buAutoNum type="arabicPeriod"/>
            </a:pPr>
            <a:endParaRPr lang="en-US" sz="3200" dirty="0"/>
          </a:p>
          <a:p>
            <a:pPr marL="514350" indent="-457200">
              <a:buClrTx/>
              <a:buFont typeface="+mj-lt"/>
              <a:buAutoNum type="arabicPeriod"/>
            </a:pPr>
            <a:r>
              <a:rPr lang="en-US" sz="3200" dirty="0"/>
              <a:t>Give advice about how to manage minor disorders during pregnancy.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24936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Role of the </a:t>
            </a:r>
            <a:r>
              <a:rPr lang="en-US" dirty="0" smtClean="0"/>
              <a:t>Health Shop </a:t>
            </a:r>
            <a:r>
              <a:rPr lang="en-US" dirty="0"/>
              <a:t>in ANC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2493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 Role of the </a:t>
            </a:r>
            <a:r>
              <a:rPr lang="en-US" dirty="0" smtClean="0"/>
              <a:t>Health Shop </a:t>
            </a:r>
            <a:r>
              <a:rPr lang="en-US" dirty="0"/>
              <a:t>in ANC </a:t>
            </a:r>
            <a:r>
              <a:rPr lang="en-US" b="0" dirty="0" smtClean="0"/>
              <a:t>(1)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458200" cy="4876800"/>
          </a:xfrm>
        </p:spPr>
        <p:txBody>
          <a:bodyPr>
            <a:normAutofit/>
          </a:bodyPr>
          <a:lstStyle/>
          <a:p>
            <a:pPr marL="514350" indent="-457200">
              <a:buClrTx/>
              <a:buFont typeface="+mj-lt"/>
              <a:buAutoNum type="arabicPeriod"/>
            </a:pPr>
            <a:r>
              <a:rPr lang="en-US" sz="3200" dirty="0"/>
              <a:t>Tell a pregnant woman when to begin ANC visits and how many she should make:</a:t>
            </a:r>
          </a:p>
          <a:p>
            <a:pPr marL="57150" indent="0">
              <a:buClrTx/>
              <a:buNone/>
            </a:pPr>
            <a:endParaRPr lang="en-US" sz="1200" dirty="0"/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visit when she misses at least 2 menstrual periods.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dirty="0"/>
              <a:t>Health worker will advise her on when to return.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dirty="0"/>
              <a:t>At least 4 ANC visits should be made during pregnancy.</a:t>
            </a:r>
          </a:p>
          <a:p>
            <a:pPr marL="57150" indent="0">
              <a:buClrTx/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84427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525963"/>
          </a:xfrm>
        </p:spPr>
        <p:txBody>
          <a:bodyPr/>
          <a:lstStyle/>
          <a:p>
            <a:pPr marL="514350" indent="-514350">
              <a:buClrTx/>
              <a:buFont typeface="+mj-lt"/>
              <a:buAutoNum type="arabicPeriod" startAt="2"/>
            </a:pPr>
            <a:r>
              <a:rPr lang="en-US" sz="3200" dirty="0"/>
              <a:t>Explain what she can expect at the ANC visit: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Blood and urine testing (to screen for disease).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Physical examination: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800" dirty="0"/>
              <a:t> Blood pressure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800" dirty="0"/>
              <a:t> Weight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800" dirty="0"/>
              <a:t> Vaginal exam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800" dirty="0"/>
              <a:t> Movement of the baby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Vaccinations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2493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 Role of the </a:t>
            </a:r>
            <a:r>
              <a:rPr lang="en-US" dirty="0" smtClean="0"/>
              <a:t>Health Shop </a:t>
            </a:r>
            <a:r>
              <a:rPr lang="en-US" dirty="0"/>
              <a:t>in ANC </a:t>
            </a:r>
            <a:r>
              <a:rPr lang="en-US" b="0" dirty="0" smtClean="0"/>
              <a:t>(2)</a:t>
            </a:r>
            <a:endParaRPr lang="en-US" b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8253</TotalTime>
  <Words>1329</Words>
  <Application>Microsoft Office PowerPoint</Application>
  <PresentationFormat>On-screen Show (4:3)</PresentationFormat>
  <Paragraphs>164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Courier New</vt:lpstr>
      <vt:lpstr>Times New Roman</vt:lpstr>
      <vt:lpstr>Office Theme</vt:lpstr>
      <vt:lpstr>Health Shops Training Zambia</vt:lpstr>
      <vt:lpstr>Objectives</vt:lpstr>
      <vt:lpstr>HS Role in Newborn and Maternal Care</vt:lpstr>
      <vt:lpstr>Impact of Some Maternal and Newborn Practices in the Community  </vt:lpstr>
      <vt:lpstr>Advice for the Pregnant Woman</vt:lpstr>
      <vt:lpstr>Antenatal Care Visits</vt:lpstr>
      <vt:lpstr>The Role of the Health Shop in ANC</vt:lpstr>
      <vt:lpstr>The Role of the Health Shop in ANC (1)</vt:lpstr>
      <vt:lpstr>The Role of the Health Shop in ANC (2)</vt:lpstr>
      <vt:lpstr>The Role of the Health Shop in ANC (3)</vt:lpstr>
      <vt:lpstr>The Role of the Health Shop in ANC (4)</vt:lpstr>
      <vt:lpstr>Exercise 1</vt:lpstr>
      <vt:lpstr>Management of Minor Disorders During Pregnancy (1)</vt:lpstr>
      <vt:lpstr>Management of Minor Disorders During Pregnancy (2)</vt:lpstr>
      <vt:lpstr>Danger Signs in Pregnancy</vt:lpstr>
      <vt:lpstr>Postnatal Care and Newborns</vt:lpstr>
      <vt:lpstr>Newborns at Risk </vt:lpstr>
      <vt:lpstr>Postnatal Care</vt:lpstr>
      <vt:lpstr>Danger Signs for Newborns (1) </vt:lpstr>
      <vt:lpstr>Danger Signs for Newborns (2)</vt:lpstr>
      <vt:lpstr>Danger Signs for Mothers (1) </vt:lpstr>
      <vt:lpstr>Danger Signs for Mothers (2)</vt:lpstr>
      <vt:lpstr>National Recommendations for Breastfeeding Babies</vt:lpstr>
      <vt:lpstr>Exercise 2</vt:lpstr>
      <vt:lpstr>Where to Refer</vt:lpstr>
      <vt:lpstr>Review of Objectives 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662</cp:revision>
  <dcterms:created xsi:type="dcterms:W3CDTF">2011-09-08T16:26:48Z</dcterms:created>
  <dcterms:modified xsi:type="dcterms:W3CDTF">2017-04-24T21:29:04Z</dcterms:modified>
</cp:coreProperties>
</file>