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5"/>
  </p:notesMasterIdLst>
  <p:sldIdLst>
    <p:sldId id="265" r:id="rId5"/>
    <p:sldId id="986" r:id="rId6"/>
    <p:sldId id="1000" r:id="rId7"/>
    <p:sldId id="286" r:id="rId8"/>
    <p:sldId id="1003" r:id="rId9"/>
    <p:sldId id="279" r:id="rId10"/>
    <p:sldId id="1030" r:id="rId11"/>
    <p:sldId id="256" r:id="rId12"/>
    <p:sldId id="257" r:id="rId13"/>
    <p:sldId id="267" r:id="rId14"/>
    <p:sldId id="1005" r:id="rId15"/>
    <p:sldId id="1039" r:id="rId16"/>
    <p:sldId id="280" r:id="rId17"/>
    <p:sldId id="269" r:id="rId18"/>
    <p:sldId id="261" r:id="rId19"/>
    <p:sldId id="1032" r:id="rId20"/>
    <p:sldId id="1034" r:id="rId21"/>
    <p:sldId id="1036" r:id="rId22"/>
    <p:sldId id="1035" r:id="rId23"/>
    <p:sldId id="10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>
        <p:scale>
          <a:sx n="100" d="100"/>
          <a:sy n="100" d="100"/>
        </p:scale>
        <p:origin x="9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10" d="100"/>
        <a:sy n="11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5D4D-D60F-4AE3-B450-4C784C6F387F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872C4-F8E0-420E-82C2-AA6CFBC9D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Sobia – received TXA after suffering a PPH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5C534-B949-4A55-A46B-20FEDB925A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98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83FAF-E64E-9F45-A02C-4EAF6A7C1FA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7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4575" cy="3446463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5383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Maternal mortality rates by cause of hemorrhage in England and Wales/UK, 1847–2008*.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A4F9-41A2-4573-8429-F131E1096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6527B3-0D6E-49C5-8072-D2BA6A5CB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5FF8B-C98C-4C22-9572-0F7A75E7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5FCF-8AB9-4FBF-A0CF-F6A0DFC4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C709-1706-4738-B308-3010EEAB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0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44C2-DE5B-447F-92CD-98E750D4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4C84-DE0D-457F-90F2-2D863E1D7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6A4A0-7C4E-49CA-A162-5DE444AE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C9DA0-460D-4AD3-8384-6D4632DB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ED85C-71C5-4120-A62D-46E47394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DA532-EE8A-48A5-8B44-49FA9CE0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24387-FC01-49DE-8FDD-34DDB7EFD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EE5C-59CC-453B-A129-6C43F8BA6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4AF67-BFD3-488A-86F0-73C420AF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F934-25B1-49DA-842F-76D882C1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0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51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0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5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8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1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8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3786-0CEA-48EE-AFD7-8D62DB6F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FF6C-5B52-4E4B-8513-D8E7E8F6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CD50-5E0C-4833-A05C-ED9A7E81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CAC0-C1F2-4310-A5B6-578E95AA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0462-A23C-4DF0-A697-EBDD0578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7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9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6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7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76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4FD559D-C0A2-4EA4-9E3E-E66452DE847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090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5821-70D3-9E44-BD28-07317477C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08E7C-4161-CD43-913D-957F35E15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DA79-37D7-B140-AD97-42709EF9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180D-C988-6C42-BF68-07E91661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F86B-EC82-2648-8062-68F5C2E6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20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61F5-D38D-8746-ADCE-9AFF5DA2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C148-C118-DC4F-BE6D-1B3EB740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D5DF5-4371-C642-95F3-1656DDB0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B8114-D4B9-EF4D-AF88-FF9A2616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BB9B6-E0EA-9F42-8486-83C3C6B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16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0B88-CA03-2343-89DB-7456E436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A2CC3-0802-174E-9329-27DA53B37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8F83-8BDC-7248-8DF3-41BB7BE7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93522-27B1-424C-95C3-23D78763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FEB0C-F00F-2C4E-A488-377E1BAD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86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0586-615B-3640-84B8-C6B2AE17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AFF2-FD43-9B40-88AB-7DC1E5564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23377-C606-1D49-A263-63BB44E0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D166B-5BE3-A049-BE0A-73468222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620ED-6670-D145-80E5-74830488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FDD63-27D9-2A49-8405-EB05786F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135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FFB-365E-9D45-9281-FC3615F8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DFF3-5EEC-3647-8CFD-FF0EE838C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941A-1A56-3E4F-8831-2A9BC2553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6901B-CBD7-3D40-9C93-5AF080C7A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56637-7AE6-964D-B738-BDFB023CA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99D3D-D198-7040-B3A8-EC0EE0EC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DF9A0-BB16-9540-8183-98EB250E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00620-9964-F14B-8C44-0D7D6351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8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84AC-5AA7-4878-9C61-481CBBEE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19AD3-0062-4884-9381-B4A47361F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F45C-42F3-4020-8118-AD972C8D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5128B-2B59-458A-AB0C-19216E9B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3F7E-9D67-4E8C-8558-7EB0C7E5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26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99AF-8891-1149-9BF4-1C4C97C7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BAF9E-AB7C-3544-9C00-653EBAEA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BC382-4EB5-7542-A562-E1C5CB23E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3E6B6-0729-F34B-8E95-B434D376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77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378A3-14E8-9C47-BF19-D92C0677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FB9D6-4DD7-E24B-B6E3-A93D81DF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8DA1E-518F-7B47-BCEB-120C8F67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51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848A-45B7-7A4A-8E73-F724DB60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0F88-D3F7-734D-9763-72EBF84C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946CD-9238-B746-A7D5-6789FFEA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48589-D206-0B4D-A8E6-34C62D1C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B213D-686B-A44E-8E41-B94E65A0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144BB-BF38-3E46-BBD6-AB02B764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8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13AE-8240-6842-A407-D5B4F5DC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F3D82-9DFC-D449-9980-67F5443E3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1013-C5EE-E042-A457-D70F9C97A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D3619-971B-3142-9070-9D13B39E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39976-9059-134C-B899-B7C68029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A2B2F-244B-FF47-9DEF-71F99CEA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84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589D-A36D-7545-AFCD-D758844B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AD59A-775C-D444-881A-DED15CE06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F9070-6B78-4C48-AB45-6A3DA35B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37550-1446-AE40-B92F-FEB830BD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6C947-5685-5E41-B426-64CE1128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53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09C49-C753-B641-A8AD-000F5297A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2877B-2DE2-CE40-BA69-B6C4CB376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689D-3FD7-D041-98DE-E5942EFB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3F2BC-40DA-0249-AB0A-BFE7629D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31F6-3208-EC48-B664-1E57E8C6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21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23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510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855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9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15DE-1CB2-46AB-BA23-6BD198AE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157F-DA20-4E3B-86EA-D8CCE4E1B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F02AA-6BD1-4A0D-8805-D236CEB0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BA1ED-AEA9-411E-BAED-74C5629C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07BA9-18AB-4030-AA6C-5144E1EA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98901-84EF-4CA9-9D69-6E9DD19D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58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34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316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41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695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07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759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733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36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0E48-166D-47BE-A809-BF2E9906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03226-46DC-4296-A87C-114F6FFF8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90BEB-30F8-4697-BDE9-3940023E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5E459-A9A3-4F2B-8085-C2FAB38C1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C46B7-E637-4EEB-9919-FB5CCE3D2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12FD2-766F-4C01-9B5B-FD504564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ED95E-832C-4788-BE08-09A90892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4C577-C592-47E8-BEC8-E30FAFE2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FFF1-1740-4744-A0BF-8A19B0E3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F7104-D99E-4E0A-BA8E-5BF8D6FE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28FD0-FF6F-4D8C-BB91-F187A809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8C67B-4173-4F34-B568-24E74312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78887-FE61-4ACF-BB24-E2693CC2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83381-3E72-4102-A5F8-0CB51013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8A991-ECB9-44DF-A3DD-D0463192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7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D506-E3DB-4171-9958-53A127F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77DFF-6419-4BED-8CD2-25C73EC9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2D9B3-672A-432E-9F83-6DCCB3384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75ADB-3635-4E4F-8691-1677A033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2B4E5-E249-4FE4-96A0-EB7D4E24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C6291-BE67-48B2-B4F5-BE493D01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1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7DB9-6242-4F9F-92E0-B8FFB699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69C1F-8DE2-4431-9B10-4FC610774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95D5A-E65D-4B20-A81A-0D85607C2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2CB85-5C59-4638-A8B3-C09D4B7F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937A1-0E91-4501-86EE-640950A9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8642B-1987-40D5-88E5-65D4C517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2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AC15C-E3CF-4422-99E8-F65662EC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03239-4D52-40C7-8A7C-0868639BE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FA54E-959D-4973-AD64-36EDB5AA9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E70F-8267-4378-AA69-EE4F4291CED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C774-19CB-4E25-83C0-ABC3B13F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019AC-29D8-4DC2-B7F3-805FA87C0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FC4A-BDB7-46DD-9281-1F82D08A4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F6CA-9D94-4CBA-B33A-AB16C3897BE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B246-ACF3-4600-AF4B-4943DFA30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9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3C320-7671-4A4A-89D6-6E747A90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D1864-4415-2441-AB07-3DE76732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3F3EE-1F67-574C-88AA-9705A52E1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3BF2-806D-6F4D-9227-9DE1B7FEC38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82B0-E8CC-E142-8BD9-1D713523E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1F631-F5BA-DD47-9EE1-85E6CCCD1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AB1D-1BAA-5745-8587-EC28AB96F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192000" cy="6858000"/>
          </a:xfrm>
          <a:prstGeom prst="rect">
            <a:avLst/>
          </a:prstGeom>
          <a:solidFill>
            <a:srgbClr val="0054A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0" y="0"/>
            <a:ext cx="192000" cy="1198440"/>
          </a:xfrm>
          <a:prstGeom prst="rect">
            <a:avLst/>
          </a:prstGeom>
          <a:solidFill>
            <a:srgbClr val="FFCE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782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7">
            <a:extLst>
              <a:ext uri="{FF2B5EF4-FFF2-40B4-BE49-F238E27FC236}">
                <a16:creationId xmlns:a16="http://schemas.microsoft.com/office/drawing/2014/main" id="{61B882C0-2543-4893-8375-9BD2098B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4" y="678014"/>
            <a:ext cx="11927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5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5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5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Anaemia and PPH</a:t>
            </a:r>
          </a:p>
        </p:txBody>
      </p:sp>
      <p:sp>
        <p:nvSpPr>
          <p:cNvPr id="5" name="Text Box 67">
            <a:extLst>
              <a:ext uri="{FF2B5EF4-FFF2-40B4-BE49-F238E27FC236}">
                <a16:creationId xmlns:a16="http://schemas.microsoft.com/office/drawing/2014/main" id="{98129FB7-603A-49EA-ABA9-F6EED7E6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0" y="2917272"/>
            <a:ext cx="11555720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5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5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5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 Ian Roberts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London School of Hygiene &amp; Tropical Medicine</a:t>
            </a:r>
          </a:p>
        </p:txBody>
      </p:sp>
    </p:spTree>
    <p:extLst>
      <p:ext uri="{BB962C8B-B14F-4D97-AF65-F5344CB8AC3E}">
        <p14:creationId xmlns:p14="http://schemas.microsoft.com/office/powerpoint/2010/main" val="309142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38A76-8AA4-472F-BB37-1C3E873A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94" y="1547365"/>
            <a:ext cx="3377005" cy="5037459"/>
          </a:xfrm>
          <a:prstGeom prst="rect">
            <a:avLst/>
          </a:prstGeom>
        </p:spPr>
      </p:pic>
      <p:sp>
        <p:nvSpPr>
          <p:cNvPr id="5" name="Text Box 67">
            <a:extLst>
              <a:ext uri="{FF2B5EF4-FFF2-40B4-BE49-F238E27FC236}">
                <a16:creationId xmlns:a16="http://schemas.microsoft.com/office/drawing/2014/main" id="{5EAC0E05-E182-4586-AF39-74BE8EB0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84" y="468290"/>
            <a:ext cx="11927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95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95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95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5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Living ligatures theory?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194-682B-4FF8-BCA2-90F4D307E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366" y="1389352"/>
            <a:ext cx="5505334" cy="50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8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1EC9F-4EE2-4DA7-A523-DCF17FCB5B10}"/>
              </a:ext>
            </a:extLst>
          </p:cNvPr>
          <p:cNvSpPr txBox="1"/>
          <p:nvPr/>
        </p:nvSpPr>
        <p:spPr>
          <a:xfrm>
            <a:off x="427838" y="919286"/>
            <a:ext cx="1147893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Anaemia and bleeding: mechanisms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heart rate and cardiac output increases blood loss from bleeding vessels.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Reduced blood viscosity leads to increased flow.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Anaemia prevents platelet margination and increases bleeding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RBC direct contribution to haemostasias (thrombin formation and fibrin generation)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Anaemic blood clots are more susceptible to fibrinolysis.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90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345850" y="152281"/>
            <a:ext cx="7503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2000" b="1" spc="-1" dirty="0">
                <a:solidFill>
                  <a:srgbClr val="000000"/>
                </a:solidFill>
                <a:latin typeface="Arial"/>
              </a:rPr>
              <a:t>Lessons from 150 years of UK maternal hemorrhage deaths</a:t>
            </a:r>
          </a:p>
        </p:txBody>
      </p:sp>
      <p:pic>
        <p:nvPicPr>
          <p:cNvPr id="46" name="Main graphic"/>
          <p:cNvPicPr/>
          <p:nvPr/>
        </p:nvPicPr>
        <p:blipFill>
          <a:blip r:embed="rId3"/>
          <a:stretch/>
        </p:blipFill>
        <p:spPr>
          <a:xfrm>
            <a:off x="742950" y="670875"/>
            <a:ext cx="4362450" cy="6034844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1C2ED9-4B31-4A38-AD06-B87E09A5F23B}"/>
              </a:ext>
            </a:extLst>
          </p:cNvPr>
          <p:cNvSpPr txBox="1"/>
          <p:nvPr/>
        </p:nvSpPr>
        <p:spPr>
          <a:xfrm>
            <a:off x="6096000" y="989737"/>
            <a:ext cx="5724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conclusion </a:t>
            </a:r>
            <a:r>
              <a:rPr lang="en-US" b="1" dirty="0"/>
              <a:t>the majority of maternal hemorrhage mortality reductions in the UK occurred prior to the availability of effective </a:t>
            </a:r>
            <a:r>
              <a:rPr lang="en-US" b="1" dirty="0" err="1"/>
              <a:t>oxytocics</a:t>
            </a:r>
            <a:r>
              <a:rPr lang="en-US" b="1" dirty="0"/>
              <a:t>, antibiotics, and blood transfusion</a:t>
            </a:r>
            <a:r>
              <a:rPr lang="en-US" dirty="0"/>
              <a:t>. Improving access to and standards of maternal care is key to addressing global maternal mortality today.</a:t>
            </a:r>
          </a:p>
          <a:p>
            <a:endParaRPr lang="en-US" dirty="0"/>
          </a:p>
          <a:p>
            <a:r>
              <a:rPr lang="en-US" dirty="0"/>
              <a:t>Robert Ker and Andrew Weeks AOGS 2015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9F7F68-95E2-499B-8B76-D48804DF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98" y="517247"/>
            <a:ext cx="8531604" cy="3411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BD5A63-4CFE-4FE3-B5C1-E068492033C4}"/>
              </a:ext>
            </a:extLst>
          </p:cNvPr>
          <p:cNvSpPr txBox="1"/>
          <p:nvPr/>
        </p:nvSpPr>
        <p:spPr>
          <a:xfrm>
            <a:off x="1610686" y="4310075"/>
            <a:ext cx="940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</a:t>
            </a:r>
            <a:r>
              <a:rPr lang="en-GB" b="1" dirty="0"/>
              <a:t>Tranexamic acid	Placebo			RR (95%CI)</a:t>
            </a:r>
          </a:p>
          <a:p>
            <a:endParaRPr lang="en-GB" dirty="0"/>
          </a:p>
          <a:p>
            <a:r>
              <a:rPr lang="en-GB" b="1" dirty="0"/>
              <a:t>Uterine atony PPH death</a:t>
            </a:r>
            <a:r>
              <a:rPr lang="en-GB" dirty="0"/>
              <a:t>	77/6428 (1.2%)	103/6333 (1.6%)		0.74 (0.55 – 0.99)</a:t>
            </a:r>
          </a:p>
        </p:txBody>
      </p:sp>
    </p:spTree>
    <p:extLst>
      <p:ext uri="{BB962C8B-B14F-4D97-AF65-F5344CB8AC3E}">
        <p14:creationId xmlns:p14="http://schemas.microsoft.com/office/powerpoint/2010/main" val="280349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BE6-0F65-772A-9586-CF9F952E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TXA is lifesaving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5C58773-B34B-A993-7DD5-0FFDC2A1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00" b="4696"/>
          <a:stretch/>
        </p:blipFill>
        <p:spPr>
          <a:xfrm>
            <a:off x="1755539" y="1216326"/>
            <a:ext cx="8680922" cy="55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AD7AC-DF2A-4036-9D3C-B87FB0F7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61" y="1468073"/>
            <a:ext cx="8619533" cy="5025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AEF74-F89E-48A6-BEBF-1D9DB15C6156}"/>
              </a:ext>
            </a:extLst>
          </p:cNvPr>
          <p:cNvSpPr txBox="1"/>
          <p:nvPr/>
        </p:nvSpPr>
        <p:spPr>
          <a:xfrm>
            <a:off x="553673" y="209292"/>
            <a:ext cx="11107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Meta-analyses of the effect of TXA on risk of postpartum blood loss &gt;1000mL and receipt of additional uterotonics. Data from large (&gt;500 patients), prospectively registered, placebo-controlled, randomised, well concealed trials. Prepared by Dr Katharine Ker from LSHTM.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4152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C770D4-47A1-44D8-813A-06EF6923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81962"/>
            <a:ext cx="4613275" cy="53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8D2AC-EDF0-4375-9B29-9A5B15DFD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43" y="923924"/>
            <a:ext cx="5348707" cy="462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33713-13AC-441E-9143-D22A1A1D239B}"/>
              </a:ext>
            </a:extLst>
          </p:cNvPr>
          <p:cNvSpPr txBox="1"/>
          <p:nvPr/>
        </p:nvSpPr>
        <p:spPr>
          <a:xfrm>
            <a:off x="1504950" y="6415385"/>
            <a:ext cx="10377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Balarajan</a:t>
            </a:r>
            <a:r>
              <a:rPr lang="en-GB" dirty="0"/>
              <a:t> et al. Anaemia in low-income and middle-income countries. Lancet. 2011 17;378:2123-35.</a:t>
            </a:r>
          </a:p>
        </p:txBody>
      </p:sp>
    </p:spTree>
    <p:extLst>
      <p:ext uri="{BB962C8B-B14F-4D97-AF65-F5344CB8AC3E}">
        <p14:creationId xmlns:p14="http://schemas.microsoft.com/office/powerpoint/2010/main" val="100951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E72C3-1042-4F59-9580-C6B6B5192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05666"/>
            <a:ext cx="10369152" cy="50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88A9D2-4C0E-4646-8A3C-DF11A8291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2704"/>
            <a:ext cx="10287000" cy="35531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B1D29-8B37-412C-B50A-6B1480C55395}"/>
              </a:ext>
            </a:extLst>
          </p:cNvPr>
          <p:cNvSpPr txBox="1"/>
          <p:nvPr/>
        </p:nvSpPr>
        <p:spPr>
          <a:xfrm>
            <a:off x="676274" y="5000536"/>
            <a:ext cx="1069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Munro MG, Mast AE, Powers JM, </a:t>
            </a:r>
            <a:r>
              <a:rPr lang="en-GB" dirty="0" err="1">
                <a:solidFill>
                  <a:schemeClr val="bg1"/>
                </a:solidFill>
              </a:rPr>
              <a:t>Kouides</a:t>
            </a:r>
            <a:r>
              <a:rPr lang="en-GB" dirty="0">
                <a:solidFill>
                  <a:schemeClr val="bg1"/>
                </a:solidFill>
              </a:rPr>
              <a:t> PA, O'Brien SH, Richards T, Lavin M, Levy BS. The relationship between heavy menstrual bleeding, iron deficiency, and iron deficiency </a:t>
            </a:r>
            <a:r>
              <a:rPr lang="en-GB" dirty="0" err="1">
                <a:solidFill>
                  <a:schemeClr val="bg1"/>
                </a:solidFill>
              </a:rPr>
              <a:t>anemia</a:t>
            </a:r>
            <a:r>
              <a:rPr lang="en-GB" dirty="0">
                <a:solidFill>
                  <a:schemeClr val="bg1"/>
                </a:solidFill>
              </a:rPr>
              <a:t>. Am J </a:t>
            </a:r>
            <a:r>
              <a:rPr lang="en-GB" dirty="0" err="1">
                <a:solidFill>
                  <a:schemeClr val="bg1"/>
                </a:solidFill>
              </a:rPr>
              <a:t>Obstet</a:t>
            </a:r>
            <a:r>
              <a:rPr lang="en-GB" dirty="0">
                <a:solidFill>
                  <a:schemeClr val="bg1"/>
                </a:solidFill>
              </a:rPr>
              <a:t> Gynecol. 2023 Jul;229(1):1-9. </a:t>
            </a:r>
          </a:p>
        </p:txBody>
      </p:sp>
    </p:spTree>
    <p:extLst>
      <p:ext uri="{BB962C8B-B14F-4D97-AF65-F5344CB8AC3E}">
        <p14:creationId xmlns:p14="http://schemas.microsoft.com/office/powerpoint/2010/main" val="172715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4C98ABC-C22B-4E34-BE57-B0771047BDC7}"/>
              </a:ext>
            </a:extLst>
          </p:cNvPr>
          <p:cNvGrpSpPr/>
          <p:nvPr/>
        </p:nvGrpSpPr>
        <p:grpSpPr>
          <a:xfrm>
            <a:off x="820886" y="1883361"/>
            <a:ext cx="10961607" cy="4608946"/>
            <a:chOff x="740284" y="771953"/>
            <a:chExt cx="11377978" cy="4946965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6ADB59C5-984F-4AFD-813C-7CAEF456B468}"/>
                </a:ext>
              </a:extLst>
            </p:cNvPr>
            <p:cNvSpPr/>
            <p:nvPr/>
          </p:nvSpPr>
          <p:spPr>
            <a:xfrm>
              <a:off x="740284" y="1771789"/>
              <a:ext cx="1328713" cy="1174459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F48DB9-7A0C-44BE-900F-0C2BB49644B7}"/>
                </a:ext>
              </a:extLst>
            </p:cNvPr>
            <p:cNvSpPr txBox="1"/>
            <p:nvPr/>
          </p:nvSpPr>
          <p:spPr>
            <a:xfrm>
              <a:off x="979196" y="212818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Diet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7D8FA7-9CE7-4B17-8C5A-CC46BDEEFA69}"/>
                </a:ext>
              </a:extLst>
            </p:cNvPr>
            <p:cNvGrpSpPr/>
            <p:nvPr/>
          </p:nvGrpSpPr>
          <p:grpSpPr>
            <a:xfrm>
              <a:off x="2556584" y="2535897"/>
              <a:ext cx="1912776" cy="1786206"/>
              <a:chOff x="2808511" y="2481943"/>
              <a:chExt cx="1912776" cy="1786206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199B25E5-A401-43E9-9C92-064CDEAE47D0}"/>
                  </a:ext>
                </a:extLst>
              </p:cNvPr>
              <p:cNvSpPr/>
              <p:nvPr/>
            </p:nvSpPr>
            <p:spPr>
              <a:xfrm>
                <a:off x="2808511" y="2481943"/>
                <a:ext cx="1912776" cy="1786206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9D4A77-A6D6-47B1-9E27-600465BBC71E}"/>
                  </a:ext>
                </a:extLst>
              </p:cNvPr>
              <p:cNvSpPr txBox="1"/>
              <p:nvPr/>
            </p:nvSpPr>
            <p:spPr>
              <a:xfrm>
                <a:off x="2845832" y="2946248"/>
                <a:ext cx="18381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Iron Deficiency</a:t>
                </a:r>
              </a:p>
            </p:txBody>
          </p:sp>
        </p:grpSp>
        <p:sp>
          <p:nvSpPr>
            <p:cNvPr id="15" name="Arrow: Bent 14">
              <a:extLst>
                <a:ext uri="{FF2B5EF4-FFF2-40B4-BE49-F238E27FC236}">
                  <a16:creationId xmlns:a16="http://schemas.microsoft.com/office/drawing/2014/main" id="{0B4BB953-567C-4DAE-8291-D653D7B464B4}"/>
                </a:ext>
              </a:extLst>
            </p:cNvPr>
            <p:cNvSpPr/>
            <p:nvPr/>
          </p:nvSpPr>
          <p:spPr>
            <a:xfrm flipV="1">
              <a:off x="1282743" y="2956003"/>
              <a:ext cx="1158194" cy="402199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5DB26645-FB66-4D29-8CBF-2A8A0081F497}"/>
                </a:ext>
              </a:extLst>
            </p:cNvPr>
            <p:cNvSpPr/>
            <p:nvPr/>
          </p:nvSpPr>
          <p:spPr>
            <a:xfrm>
              <a:off x="4571999" y="3051674"/>
              <a:ext cx="1040235" cy="75465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18EC912-23C7-4783-AA22-21087B50EEFB}"/>
                </a:ext>
              </a:extLst>
            </p:cNvPr>
            <p:cNvSpPr/>
            <p:nvPr/>
          </p:nvSpPr>
          <p:spPr>
            <a:xfrm>
              <a:off x="5714873" y="2899634"/>
              <a:ext cx="1977624" cy="99983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55BE74-4558-47A4-AE1A-48213E6F95AB}"/>
                </a:ext>
              </a:extLst>
            </p:cNvPr>
            <p:cNvSpPr txBox="1"/>
            <p:nvPr/>
          </p:nvSpPr>
          <p:spPr>
            <a:xfrm>
              <a:off x="5714873" y="2946248"/>
              <a:ext cx="2084532" cy="1288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Pregnancy</a:t>
              </a:r>
            </a:p>
            <a:p>
              <a:r>
                <a:rPr lang="en-GB" sz="1400" dirty="0"/>
                <a:t>Preterm birth</a:t>
              </a:r>
            </a:p>
            <a:p>
              <a:r>
                <a:rPr lang="en-GB" sz="1400" dirty="0"/>
                <a:t>Antepartum bleeding</a:t>
              </a:r>
            </a:p>
            <a:p>
              <a:r>
                <a:rPr lang="en-GB" sz="1400" dirty="0"/>
                <a:t>Postpartum bleeding</a:t>
              </a:r>
            </a:p>
            <a:p>
              <a:endParaRPr lang="en-GB" sz="160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BAA3894-6E30-476B-B8F7-5274F602C2DA}"/>
                </a:ext>
              </a:extLst>
            </p:cNvPr>
            <p:cNvSpPr/>
            <p:nvPr/>
          </p:nvSpPr>
          <p:spPr>
            <a:xfrm>
              <a:off x="7579200" y="771953"/>
              <a:ext cx="1977624" cy="99983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A2679F-90D4-4260-AD17-8D98A289B4D9}"/>
                </a:ext>
              </a:extLst>
            </p:cNvPr>
            <p:cNvSpPr txBox="1"/>
            <p:nvPr/>
          </p:nvSpPr>
          <p:spPr>
            <a:xfrm>
              <a:off x="7579200" y="771953"/>
              <a:ext cx="2084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Infant</a:t>
              </a:r>
            </a:p>
            <a:p>
              <a:r>
                <a:rPr lang="en-GB" sz="1400" dirty="0"/>
                <a:t>Low birth weight</a:t>
              </a:r>
            </a:p>
            <a:p>
              <a:r>
                <a:rPr lang="en-GB" sz="1400" dirty="0"/>
                <a:t>Higher mortality rate</a:t>
              </a:r>
            </a:p>
            <a:p>
              <a:r>
                <a:rPr lang="en-GB" sz="1400" dirty="0"/>
                <a:t>Poor neurodevelopment</a:t>
              </a:r>
            </a:p>
            <a:p>
              <a:endParaRPr lang="en-GB" sz="16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DA2B6F-7F76-4DF4-AFD0-9590D11D650C}"/>
                </a:ext>
              </a:extLst>
            </p:cNvPr>
            <p:cNvSpPr/>
            <p:nvPr/>
          </p:nvSpPr>
          <p:spPr>
            <a:xfrm>
              <a:off x="10033730" y="2613830"/>
              <a:ext cx="1977624" cy="99983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FB7D3BA-0335-41EB-8E1A-A91DEE69761C}"/>
                </a:ext>
              </a:extLst>
            </p:cNvPr>
            <p:cNvSpPr/>
            <p:nvPr/>
          </p:nvSpPr>
          <p:spPr>
            <a:xfrm>
              <a:off x="7692497" y="4719082"/>
              <a:ext cx="1977624" cy="99983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C0AEF1-6B31-41F5-8152-546EECD73015}"/>
                </a:ext>
              </a:extLst>
            </p:cNvPr>
            <p:cNvSpPr txBox="1"/>
            <p:nvPr/>
          </p:nvSpPr>
          <p:spPr>
            <a:xfrm>
              <a:off x="10033730" y="2603377"/>
              <a:ext cx="2084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Child</a:t>
              </a:r>
            </a:p>
            <a:p>
              <a:r>
                <a:rPr lang="en-GB" sz="1400" dirty="0"/>
                <a:t>Reduced mental capacity</a:t>
              </a:r>
            </a:p>
            <a:p>
              <a:r>
                <a:rPr lang="en-GB" sz="1400" dirty="0"/>
                <a:t>Higher mortality rate</a:t>
              </a:r>
            </a:p>
            <a:p>
              <a:r>
                <a:rPr lang="en-GB" sz="1400" dirty="0"/>
                <a:t>Poor growth, infection</a:t>
              </a:r>
            </a:p>
            <a:p>
              <a:endParaRPr lang="en-GB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CBA9B9-12DB-4E11-8171-3A47F1D469DD}"/>
                </a:ext>
              </a:extLst>
            </p:cNvPr>
            <p:cNvSpPr txBox="1"/>
            <p:nvPr/>
          </p:nvSpPr>
          <p:spPr>
            <a:xfrm>
              <a:off x="7710861" y="4719082"/>
              <a:ext cx="20845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Adult</a:t>
              </a:r>
            </a:p>
            <a:p>
              <a:r>
                <a:rPr lang="en-GB" sz="1400" dirty="0"/>
                <a:t>Cognitive impairment</a:t>
              </a:r>
            </a:p>
            <a:p>
              <a:r>
                <a:rPr lang="en-GB" sz="1400" dirty="0"/>
                <a:t>Reduced growth</a:t>
              </a:r>
            </a:p>
            <a:p>
              <a:r>
                <a:rPr lang="en-GB" sz="1400" dirty="0"/>
                <a:t>Reduced productivity</a:t>
              </a:r>
            </a:p>
          </p:txBody>
        </p:sp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606FE00D-8349-4005-A0E8-70DF5A5AF120}"/>
                </a:ext>
              </a:extLst>
            </p:cNvPr>
            <p:cNvSpPr/>
            <p:nvPr/>
          </p:nvSpPr>
          <p:spPr>
            <a:xfrm>
              <a:off x="6175944" y="980876"/>
              <a:ext cx="1162390" cy="1585519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Arrow: Bent 26">
              <a:extLst>
                <a:ext uri="{FF2B5EF4-FFF2-40B4-BE49-F238E27FC236}">
                  <a16:creationId xmlns:a16="http://schemas.microsoft.com/office/drawing/2014/main" id="{0B1563FD-B086-4169-B21E-143DB06EEA85}"/>
                </a:ext>
              </a:extLst>
            </p:cNvPr>
            <p:cNvSpPr/>
            <p:nvPr/>
          </p:nvSpPr>
          <p:spPr>
            <a:xfrm rot="5400000">
              <a:off x="10006957" y="979030"/>
              <a:ext cx="1162390" cy="1585519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Arrow: Bent 27">
              <a:extLst>
                <a:ext uri="{FF2B5EF4-FFF2-40B4-BE49-F238E27FC236}">
                  <a16:creationId xmlns:a16="http://schemas.microsoft.com/office/drawing/2014/main" id="{597AA948-EBA3-46DF-A869-413F3527653E}"/>
                </a:ext>
              </a:extLst>
            </p:cNvPr>
            <p:cNvSpPr/>
            <p:nvPr/>
          </p:nvSpPr>
          <p:spPr>
            <a:xfrm rot="10800000">
              <a:off x="10096223" y="3879858"/>
              <a:ext cx="1162390" cy="1585519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Arrow: Bent 28">
              <a:extLst>
                <a:ext uri="{FF2B5EF4-FFF2-40B4-BE49-F238E27FC236}">
                  <a16:creationId xmlns:a16="http://schemas.microsoft.com/office/drawing/2014/main" id="{E1D71970-19F9-42E7-B9E4-8A713FB81E43}"/>
                </a:ext>
              </a:extLst>
            </p:cNvPr>
            <p:cNvSpPr/>
            <p:nvPr/>
          </p:nvSpPr>
          <p:spPr>
            <a:xfrm rot="16200000">
              <a:off x="6234764" y="4021144"/>
              <a:ext cx="1162390" cy="1585519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5C8E63D-A1B6-4BF4-8AFD-7ED3FE2A6D8C}"/>
              </a:ext>
            </a:extLst>
          </p:cNvPr>
          <p:cNvSpPr txBox="1"/>
          <p:nvPr/>
        </p:nvSpPr>
        <p:spPr>
          <a:xfrm>
            <a:off x="1325462" y="359268"/>
            <a:ext cx="995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Treatment of anaemia in women of reproductive age</a:t>
            </a:r>
            <a:endParaRPr lang="en-GB" sz="2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717835-23EE-480B-9970-52896D8DAF86}"/>
              </a:ext>
            </a:extLst>
          </p:cNvPr>
          <p:cNvGrpSpPr/>
          <p:nvPr/>
        </p:nvGrpSpPr>
        <p:grpSpPr>
          <a:xfrm>
            <a:off x="808762" y="4325299"/>
            <a:ext cx="1638419" cy="1478016"/>
            <a:chOff x="972247" y="3785764"/>
            <a:chExt cx="1638419" cy="147801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0BF99B-4D30-405B-8B4B-66FDD590EEF3}"/>
                </a:ext>
              </a:extLst>
            </p:cNvPr>
            <p:cNvGrpSpPr/>
            <p:nvPr/>
          </p:nvGrpSpPr>
          <p:grpSpPr>
            <a:xfrm>
              <a:off x="972247" y="4169570"/>
              <a:ext cx="1196136" cy="1094210"/>
              <a:chOff x="740284" y="4200858"/>
              <a:chExt cx="1241571" cy="1174459"/>
            </a:xfrm>
          </p:grpSpPr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22738337-C364-4E66-8C13-0DB05BDB41C8}"/>
                  </a:ext>
                </a:extLst>
              </p:cNvPr>
              <p:cNvSpPr/>
              <p:nvPr/>
            </p:nvSpPr>
            <p:spPr>
              <a:xfrm>
                <a:off x="740284" y="4200858"/>
                <a:ext cx="1241571" cy="1174459"/>
              </a:xfrm>
              <a:prstGeom prst="flowChartConnector">
                <a:avLst/>
              </a:prstGeom>
              <a:solidFill>
                <a:srgbClr val="FF7C8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3B8ED9-B770-4756-B722-2031E03D1ED9}"/>
                  </a:ext>
                </a:extLst>
              </p:cNvPr>
              <p:cNvSpPr txBox="1"/>
              <p:nvPr/>
            </p:nvSpPr>
            <p:spPr>
              <a:xfrm>
                <a:off x="947440" y="4557254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HMB</a:t>
                </a:r>
              </a:p>
            </p:txBody>
          </p:sp>
        </p:grpSp>
        <p:sp>
          <p:nvSpPr>
            <p:cNvPr id="34" name="Arrow: Bent 33">
              <a:extLst>
                <a:ext uri="{FF2B5EF4-FFF2-40B4-BE49-F238E27FC236}">
                  <a16:creationId xmlns:a16="http://schemas.microsoft.com/office/drawing/2014/main" id="{21AB4B06-632D-4DCE-A1F6-931BE1EF2CD4}"/>
                </a:ext>
              </a:extLst>
            </p:cNvPr>
            <p:cNvSpPr/>
            <p:nvPr/>
          </p:nvSpPr>
          <p:spPr>
            <a:xfrm>
              <a:off x="1494855" y="3785764"/>
              <a:ext cx="1115811" cy="374717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95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D14828-FFF2-4FBF-B383-281DAA442A96}"/>
              </a:ext>
            </a:extLst>
          </p:cNvPr>
          <p:cNvGrpSpPr/>
          <p:nvPr/>
        </p:nvGrpSpPr>
        <p:grpSpPr>
          <a:xfrm>
            <a:off x="308808" y="196687"/>
            <a:ext cx="11492667" cy="6464626"/>
            <a:chOff x="308808" y="196687"/>
            <a:chExt cx="11492667" cy="64646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70114E-A334-4499-B784-C30C653D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808" y="196687"/>
              <a:ext cx="11492667" cy="646462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D21B93D-A286-44F2-BCC0-EAB027CF8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2538" y="196687"/>
              <a:ext cx="2586062" cy="106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14E4F3-931F-48BA-A455-A450509FE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213" y="450056"/>
            <a:ext cx="8127524" cy="6160294"/>
          </a:xfrm>
        </p:spPr>
      </p:pic>
    </p:spTree>
    <p:extLst>
      <p:ext uri="{BB962C8B-B14F-4D97-AF65-F5344CB8AC3E}">
        <p14:creationId xmlns:p14="http://schemas.microsoft.com/office/powerpoint/2010/main" val="112637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1383DF-9945-5247-8602-A2C5750C6FC5}"/>
              </a:ext>
            </a:extLst>
          </p:cNvPr>
          <p:cNvSpPr txBox="1"/>
          <p:nvPr/>
        </p:nvSpPr>
        <p:spPr>
          <a:xfrm>
            <a:off x="1272746" y="1122047"/>
            <a:ext cx="8427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BC215-72D2-EB4A-B66D-3775C0F326E6}"/>
              </a:ext>
            </a:extLst>
          </p:cNvPr>
          <p:cNvSpPr txBox="1"/>
          <p:nvPr/>
        </p:nvSpPr>
        <p:spPr>
          <a:xfrm>
            <a:off x="1390650" y="2723839"/>
            <a:ext cx="98463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Cohort analysis of data from randomised trial (&gt;10,000 women)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Exposure is maternal haemoglobin measured before birth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 is postpartum haemorrhage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known confounders controlled in multivariable model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032C8-42BC-6C4E-9FE1-D3F050C707A5}"/>
              </a:ext>
            </a:extLst>
          </p:cNvPr>
          <p:cNvSpPr txBox="1"/>
          <p:nvPr/>
        </p:nvSpPr>
        <p:spPr>
          <a:xfrm>
            <a:off x="2875985" y="660398"/>
            <a:ext cx="64400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Prebirth haemoglobin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59E86-8E46-8041-9D5A-06B516F78F7B}"/>
              </a:ext>
            </a:extLst>
          </p:cNvPr>
          <p:cNvSpPr txBox="1"/>
          <p:nvPr/>
        </p:nvSpPr>
        <p:spPr>
          <a:xfrm>
            <a:off x="470780" y="3044362"/>
            <a:ext cx="6274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using a HemoCue 201+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while woman is in labour (part of the assessment for trial entry)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9D489-BFF9-4054-AE00-1BB033772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" r="9822"/>
          <a:stretch/>
        </p:blipFill>
        <p:spPr>
          <a:xfrm>
            <a:off x="6515099" y="2362983"/>
            <a:ext cx="4933951" cy="31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24EB2-FB31-4341-A2C9-115A1257199B}"/>
              </a:ext>
            </a:extLst>
          </p:cNvPr>
          <p:cNvSpPr txBox="1"/>
          <p:nvPr/>
        </p:nvSpPr>
        <p:spPr>
          <a:xfrm>
            <a:off x="1342802" y="561442"/>
            <a:ext cx="950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Pre-birth haemoglobin and PPH risk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(N=10,561)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0AB2-D982-1244-85AC-3773CC1E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180EA-DB6C-E24B-849C-FFCFE78015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777EE-3B4B-7E40-B08E-F012D661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3" y="2009305"/>
            <a:ext cx="10718133" cy="42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1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5AEEA-FEA1-4886-A04D-29E1BC29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21" y="243281"/>
            <a:ext cx="8261297" cy="63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4168D-42DE-402B-BAC1-1A29A908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24" y="1213045"/>
            <a:ext cx="7759976" cy="5491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A68BE-3993-4FDB-98AC-205C97410680}"/>
              </a:ext>
            </a:extLst>
          </p:cNvPr>
          <p:cNvSpPr txBox="1"/>
          <p:nvPr/>
        </p:nvSpPr>
        <p:spPr>
          <a:xfrm>
            <a:off x="1866900" y="285749"/>
            <a:ext cx="863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Anaemia ‘overlooked’ as a cause of PPH</a:t>
            </a:r>
          </a:p>
        </p:txBody>
      </p:sp>
    </p:spTree>
    <p:extLst>
      <p:ext uri="{BB962C8B-B14F-4D97-AF65-F5344CB8AC3E}">
        <p14:creationId xmlns:p14="http://schemas.microsoft.com/office/powerpoint/2010/main" val="181682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3F008B-0138-4231-B599-0FECCAA16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68" y="263668"/>
            <a:ext cx="3773683" cy="6382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6CA8D-7424-49B0-9A47-793D30713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7" r="11664"/>
          <a:stretch/>
        </p:blipFill>
        <p:spPr>
          <a:xfrm>
            <a:off x="6375632" y="263668"/>
            <a:ext cx="4127385" cy="63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F53287-5607-4C8F-B6FA-F4CCC8B18DA1}"/>
              </a:ext>
            </a:extLst>
          </p:cNvPr>
          <p:cNvSpPr txBox="1"/>
          <p:nvPr/>
        </p:nvSpPr>
        <p:spPr>
          <a:xfrm>
            <a:off x="1442907" y="1570054"/>
            <a:ext cx="100751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`The dangerous efflux is occasioned by everything that hinders the emptied uterus from contracting . . .’. 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` . . . in these cases such things must be used as will assist the contractile power of the uterus, and hinder the blood from flowing so fast.. . . 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William Smellie 1752 </a:t>
            </a:r>
            <a:endParaRPr lang="en-GB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3BF1C0C6D9E4FBB5FEE4BC4B100D1" ma:contentTypeVersion="28" ma:contentTypeDescription="Create a new document." ma:contentTypeScope="" ma:versionID="9de85fd79bdf44096bb56d40431b246c">
  <xsd:schema xmlns:xsd="http://www.w3.org/2001/XMLSchema" xmlns:xs="http://www.w3.org/2001/XMLSchema" xmlns:p="http://schemas.microsoft.com/office/2006/metadata/properties" xmlns:ns2="98df5fae-d223-47c6-b404-12700d1af5f8" xmlns:ns3="8752884e-e047-4918-bf05-5227d9a8e506" xmlns:ns4="8d42e0dd-18ca-448e-996e-c2aaa315e839" targetNamespace="http://schemas.microsoft.com/office/2006/metadata/properties" ma:root="true" ma:fieldsID="22ce4fe4f0f51b690554d022bfd64858" ns2:_="" ns3:_="" ns4:_="">
    <xsd:import namespace="98df5fae-d223-47c6-b404-12700d1af5f8"/>
    <xsd:import namespace="8752884e-e047-4918-bf05-5227d9a8e506"/>
    <xsd:import namespace="8d42e0dd-18ca-448e-996e-c2aaa315e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k252aaa5d7654dc48bfb6a7e25aba0dd" minOccurs="0"/>
                <xsd:element ref="ns4:TaxCatchAll" minOccurs="0"/>
                <xsd:element ref="ns2:c7594fdb62a9436eaec39b12d3d1d6c7" minOccurs="0"/>
                <xsd:element ref="ns2:j1e5bf6c6b5c4a5488d284f84f6d57b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f5fae-d223-47c6-b404-12700d1af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252aaa5d7654dc48bfb6a7e25aba0dd" ma:index="15" nillable="true" ma:taxonomy="true" ma:internalName="k252aaa5d7654dc48bfb6a7e25aba0dd" ma:taxonomyFieldName="Country" ma:displayName="MCGL Country" ma:readOnly="false" ma:default="" ma:fieldId="{4252aaa5-d765-4dc4-8bfb-6a7e25aba0dd}" ma:taxonomyMulti="true" ma:sspId="b704c289-2b3b-45af-a6a7-9640d4e0aeeb" ma:termSetId="4945c31e-24a3-48ea-ae34-c0ae0ef254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7594fdb62a9436eaec39b12d3d1d6c7" ma:index="18" nillable="true" ma:taxonomy="true" ma:internalName="c7594fdb62a9436eaec39b12d3d1d6c7" ma:taxonomyFieldName="MCGL_x0020_Accelerator" ma:displayName="MCGL Accelerator" ma:readOnly="false" ma:default="" ma:fieldId="{c7594fdb-62a9-436e-aec3-9b12d3d1d6c7}" ma:taxonomyMulti="true" ma:sspId="b704c289-2b3b-45af-a6a7-9640d4e0aeeb" ma:termSetId="e6e03eee-2b9a-4e86-8279-7e50d8f0b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e5bf6c6b5c4a5488d284f84f6d57be" ma:index="20" nillable="true" ma:taxonomy="true" ma:internalName="j1e5bf6c6b5c4a5488d284f84f6d57be" ma:taxonomyFieldName="High_x002d_impact_x0020_Intervention" ma:displayName="High-impact Intervention" ma:readOnly="false" ma:default="" ma:fieldId="{31e5bf6c-6b5c-4a54-88d2-84f84f6d57be}" ma:taxonomyMulti="true" ma:sspId="b704c289-2b3b-45af-a6a7-9640d4e0aeeb" ma:termSetId="2340cb37-154c-490f-a45f-e628ae23e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704c289-2b3b-45af-a6a7-9640d4e0ae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2884e-e047-4918-bf05-5227d9a8e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2e0dd-18ca-448e-996e-c2aaa315e83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5818b53-3051-4c6e-89da-e62728af6d94}" ma:internalName="TaxCatchAll" ma:showField="CatchAllData" ma:web="71c45d75-c9c9-409a-a4e9-a617adc7c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7594fdb62a9436eaec39b12d3d1d6c7 xmlns="98df5fae-d223-47c6-b404-12700d1af5f8">
      <Terms xmlns="http://schemas.microsoft.com/office/infopath/2007/PartnerControls"/>
    </c7594fdb62a9436eaec39b12d3d1d6c7>
    <k252aaa5d7654dc48bfb6a7e25aba0dd xmlns="98df5fae-d223-47c6-b404-12700d1af5f8">
      <Terms xmlns="http://schemas.microsoft.com/office/infopath/2007/PartnerControls"/>
    </k252aaa5d7654dc48bfb6a7e25aba0dd>
    <j1e5bf6c6b5c4a5488d284f84f6d57be xmlns="98df5fae-d223-47c6-b404-12700d1af5f8">
      <Terms xmlns="http://schemas.microsoft.com/office/infopath/2007/PartnerControls"/>
    </j1e5bf6c6b5c4a5488d284f84f6d57be>
    <lcf76f155ced4ddcb4097134ff3c332f xmlns="98df5fae-d223-47c6-b404-12700d1af5f8">
      <Terms xmlns="http://schemas.microsoft.com/office/infopath/2007/PartnerControls"/>
    </lcf76f155ced4ddcb4097134ff3c332f>
    <TaxCatchAll xmlns="8d42e0dd-18ca-448e-996e-c2aaa315e839" xsi:nil="true"/>
  </documentManagement>
</p:properties>
</file>

<file path=customXml/itemProps1.xml><?xml version="1.0" encoding="utf-8"?>
<ds:datastoreItem xmlns:ds="http://schemas.openxmlformats.org/officeDocument/2006/customXml" ds:itemID="{6E5A565E-B8D2-424D-B2B1-728DA2547B0A}"/>
</file>

<file path=customXml/itemProps2.xml><?xml version="1.0" encoding="utf-8"?>
<ds:datastoreItem xmlns:ds="http://schemas.openxmlformats.org/officeDocument/2006/customXml" ds:itemID="{C57614C4-22DA-4B79-95F0-E7B1988B014B}"/>
</file>

<file path=customXml/itemProps3.xml><?xml version="1.0" encoding="utf-8"?>
<ds:datastoreItem xmlns:ds="http://schemas.openxmlformats.org/officeDocument/2006/customXml" ds:itemID="{19A5F499-FF9E-4C75-903D-3D09A366D0F8}"/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581</Words>
  <Application>Microsoft Macintosh PowerPoint</Application>
  <PresentationFormat>Widescreen</PresentationFormat>
  <Paragraphs>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TXA is lifesaving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Roberts</dc:creator>
  <cp:lastModifiedBy>Mathea Pielemeier</cp:lastModifiedBy>
  <cp:revision>75</cp:revision>
  <dcterms:created xsi:type="dcterms:W3CDTF">2023-07-28T03:23:45Z</dcterms:created>
  <dcterms:modified xsi:type="dcterms:W3CDTF">2023-09-12T23:03:01Z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0x0101008543BF1C0C6D9E4FBB5FEE4BC4B100D1</vt:lpwstr>
  </property>
</Properties>
</file>