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290" r:id="rId3"/>
    <p:sldId id="262" r:id="rId4"/>
    <p:sldId id="271" r:id="rId5"/>
    <p:sldId id="278" r:id="rId6"/>
    <p:sldId id="279" r:id="rId7"/>
    <p:sldId id="260" r:id="rId8"/>
    <p:sldId id="263" r:id="rId9"/>
    <p:sldId id="274" r:id="rId10"/>
    <p:sldId id="277" r:id="rId11"/>
    <p:sldId id="273" r:id="rId12"/>
    <p:sldId id="307" r:id="rId13"/>
    <p:sldId id="309" r:id="rId14"/>
    <p:sldId id="287" r:id="rId15"/>
    <p:sldId id="281" r:id="rId16"/>
    <p:sldId id="280" r:id="rId17"/>
    <p:sldId id="276" r:id="rId18"/>
    <p:sldId id="282" r:id="rId19"/>
    <p:sldId id="28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8" autoAdjust="0"/>
    <p:restoredTop sz="94676"/>
  </p:normalViewPr>
  <p:slideViewPr>
    <p:cSldViewPr snapToGrid="0">
      <p:cViewPr varScale="1">
        <p:scale>
          <a:sx n="106" d="100"/>
          <a:sy n="106" d="100"/>
        </p:scale>
        <p:origin x="76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74A289-6C2E-4F06-90D7-B68EE708B8CF}" type="datetimeFigureOut">
              <a:rPr lang="en-GB" smtClean="0"/>
              <a:t>22/09/2023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1A308F-2263-4820-B748-E2428F1BB940}"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GB" altLang="en-US"/>
              <a:t>Ref: https://www.figo.org/news/new-who-postpartum-haemorrhage-roadmap-essential-tool-reduce-maternal-mortality-between-2023</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GB" altLang="en-US"/>
              <a:t>Ref: Dempere, J.; Abdalla, S. The Impact of Women’s Empowerment on the Corporate Environmental, Social, and Governance (ESG) Disclosure. Sustainability 2023, 15, 8173. https://doi.org/10.3390/su15108173</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GB" altLang="en-US"/>
              <a:t>Ref: Mukuru M, Gorry J, Kiwanuka SN, Gibson L, Musoke D, Ssengooba F. Designed to Fail? Revisiting Uganda's Maternal Health Policies to Understand Policy Design Issues Underpinning Missed Targets for Reduction of Maternal Mortality Ratio (MMR): 2000-2015. Int J Health Policy Manag. 2022 Oct 19;11(10):2124-2134. doi: 10.34172/ijhpm.2021.127. Epub 2021 Sep 7. PMID: 34664495; PMCID: PMC9808297.</a:t>
            </a:r>
          </a:p>
          <a:p>
            <a:r>
              <a:rPr lang="en-GB" altLang="en-US"/>
              <a:t>Creanga AA, Dohlsten MA, Stierman EK, Moran AC, Mary M, Katwan E, Maliqi B. Maternal health policy environment and the relationship with service utilization in low- and middle-income countries. J Glob Health. 2023 May 10;13:04025. doi: 10.7189/jogh.13.04025. PMID: 36892948; PMCID: PMC9997690.</a:t>
            </a:r>
          </a:p>
          <a:p>
            <a:r>
              <a:rPr lang="en-GB" altLang="en-US"/>
              <a:t>WHO recommendations: Optimizing health worker roles for maternal and newborn health through task shiftinghttps://optimizemnh.org/ </a:t>
            </a:r>
          </a:p>
          <a:p>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GB" altLang="en-US">
                <a:sym typeface="+mn-ea"/>
              </a:rPr>
              <a:t>Ref:  https://www.researchgate.net/publication/275665362_Quality_of_care_for_pregnant_women_and_newborns_-_The_WHO_vision/figures?lo=1&amp;utm_source=google&amp;utm_medium=organic</a:t>
            </a:r>
            <a:endParaRPr lang="en-GB" altLang="en-US"/>
          </a:p>
          <a:p>
            <a:r>
              <a:rPr lang="en-GB" altLang="en-US">
                <a:sym typeface="+mn-ea"/>
              </a:rPr>
              <a:t>Martin mullerBussiness analysis Excellence   Quality Framework - Five Interrelated Views on Quality https://business-analysis-excellence.com/quality-framework/ </a:t>
            </a:r>
            <a:endParaRPr lang="en-GB" altLang="en-US"/>
          </a:p>
          <a:p>
            <a:r>
              <a:rPr lang="en-GB" altLang="en-US">
                <a:sym typeface="+mn-ea"/>
              </a:rPr>
              <a:t> Martin Muller LinkedIn http://www.linkedin.com/pub/martin-muller/4/103/821</a:t>
            </a:r>
            <a:endParaRPr lang="en-GB" altLang="en-US"/>
          </a:p>
          <a:p>
            <a:r>
              <a:rPr lang="en-GB" altLang="en-US">
                <a:sym typeface="+mn-ea"/>
              </a:rPr>
              <a:t>The National health Workforce Accounts database, World Health Organization, Geneva (https://apps.who.int/nhwaportal, https://www.who.int/activities/improving-health-workforce-data-and-evidence).</a:t>
            </a:r>
            <a:endParaRPr lang="en-GB" altLang="en-US"/>
          </a:p>
          <a:p>
            <a:r>
              <a:rPr lang="en-GB" altLang="en-US">
                <a:sym typeface="+mn-ea"/>
              </a:rPr>
              <a:t>Ref:  https://www.researchgate.net/publication/275665362_Quality_of_care_for_pregnant_women_and_newborns_-_The_WHO_vision/figures?lo=1&amp;utm_source=google&amp;utm_medium=organic</a:t>
            </a:r>
            <a:endParaRPr lang="en-GB" altLang="en-US"/>
          </a:p>
          <a:p>
            <a:r>
              <a:rPr lang="en-GB" altLang="en-US">
                <a:sym typeface="+mn-ea"/>
              </a:rPr>
              <a:t>Martin mullerBussiness analysis Excellence   Quality Framework - Five Interrelated Views on Quality https://business-analysis-excellence.com/quality-framework/ </a:t>
            </a:r>
            <a:endParaRPr lang="en-GB" altLang="en-US"/>
          </a:p>
          <a:p>
            <a:r>
              <a:rPr lang="en-GB" altLang="en-US">
                <a:sym typeface="+mn-ea"/>
              </a:rPr>
              <a:t> Martin Muller LinkedIn http://www.linkedin.com/pub/martin-muller/4/103/821</a:t>
            </a:r>
            <a:endParaRPr lang="en-GB" altLang="en-US"/>
          </a:p>
          <a:p>
            <a:r>
              <a:rPr lang="en-GB" altLang="en-US">
                <a:sym typeface="+mn-ea"/>
              </a:rPr>
              <a:t>The National health Workforce Accounts database, World Health Organization, Geneva (https://apps.who.int/nhwaportal, https://www.who.int/activities/improving-health-workforce-data-and-evidence).</a:t>
            </a:r>
            <a:endParaRPr lang="en-GB" altLang="en-US"/>
          </a:p>
          <a:p>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GB" altLang="en-US"/>
              <a:t>Ref:  </a:t>
            </a:r>
            <a:r>
              <a:rPr lang="en-GB" dirty="0">
                <a:sym typeface="+mn-ea"/>
              </a:rPr>
              <a:t> </a:t>
            </a:r>
            <a:r>
              <a:rPr lang="en-GB" dirty="0" err="1">
                <a:effectLst/>
                <a:sym typeface="+mn-ea"/>
              </a:rPr>
              <a:t>Niang</a:t>
            </a:r>
            <a:r>
              <a:rPr lang="en-GB" dirty="0">
                <a:effectLst/>
                <a:sym typeface="+mn-ea"/>
              </a:rPr>
              <a:t> M, </a:t>
            </a:r>
            <a:r>
              <a:rPr lang="en-GB" dirty="0" err="1">
                <a:effectLst/>
                <a:sym typeface="+mn-ea"/>
              </a:rPr>
              <a:t>Alami</a:t>
            </a:r>
            <a:r>
              <a:rPr lang="en-GB" dirty="0">
                <a:effectLst/>
                <a:sym typeface="+mn-ea"/>
              </a:rPr>
              <a:t> H, Gagnon MP, </a:t>
            </a:r>
            <a:r>
              <a:rPr lang="en-GB" dirty="0" err="1">
                <a:effectLst/>
                <a:sym typeface="+mn-ea"/>
              </a:rPr>
              <a:t>Dupéré</a:t>
            </a:r>
            <a:r>
              <a:rPr lang="en-GB" dirty="0">
                <a:effectLst/>
                <a:sym typeface="+mn-ea"/>
              </a:rPr>
              <a:t> S. A conceptualisation of scale-up and sustainability of social innovations in global health: a narrative review and integrative framework for action. Glob Health Action. 2023 Dec 31;16(1):2230813. </a:t>
            </a:r>
            <a:r>
              <a:rPr lang="en-GB" dirty="0" err="1">
                <a:effectLst/>
                <a:sym typeface="+mn-ea"/>
              </a:rPr>
              <a:t>doi</a:t>
            </a:r>
            <a:r>
              <a:rPr lang="en-GB" dirty="0">
                <a:effectLst/>
                <a:sym typeface="+mn-ea"/>
              </a:rPr>
              <a:t>: 10.1080/16549716.2023.2230813. PMID: 37459240; PMCID: PMC10353334.</a:t>
            </a:r>
            <a:endParaRPr lang="en-GB" dirty="0"/>
          </a:p>
          <a:p>
            <a:r>
              <a:rPr lang="en-GB" dirty="0">
                <a:sym typeface="+mn-ea"/>
              </a:rPr>
              <a:t> Ref: </a:t>
            </a:r>
            <a:r>
              <a:rPr lang="en-GB" dirty="0" err="1">
                <a:effectLst/>
                <a:sym typeface="+mn-ea"/>
              </a:rPr>
              <a:t>Niang</a:t>
            </a:r>
            <a:r>
              <a:rPr lang="en-GB" dirty="0">
                <a:effectLst/>
                <a:sym typeface="+mn-ea"/>
              </a:rPr>
              <a:t> M, </a:t>
            </a:r>
            <a:r>
              <a:rPr lang="en-GB" dirty="0" err="1">
                <a:effectLst/>
                <a:sym typeface="+mn-ea"/>
              </a:rPr>
              <a:t>Alami</a:t>
            </a:r>
            <a:r>
              <a:rPr lang="en-GB" dirty="0">
                <a:effectLst/>
                <a:sym typeface="+mn-ea"/>
              </a:rPr>
              <a:t> H, Gagnon MP, </a:t>
            </a:r>
            <a:r>
              <a:rPr lang="en-GB" dirty="0" err="1">
                <a:effectLst/>
                <a:sym typeface="+mn-ea"/>
              </a:rPr>
              <a:t>Dupéré</a:t>
            </a:r>
            <a:r>
              <a:rPr lang="en-GB" dirty="0">
                <a:effectLst/>
                <a:sym typeface="+mn-ea"/>
              </a:rPr>
              <a:t> S. A conceptualisation of scale-up and sustainability of social innovations in global health: a narrative review and integrative framework for action. Glob Health Action. 2023 Dec 31;16(1):2230813. </a:t>
            </a:r>
            <a:r>
              <a:rPr lang="en-GB" dirty="0" err="1">
                <a:effectLst/>
                <a:sym typeface="+mn-ea"/>
              </a:rPr>
              <a:t>doi</a:t>
            </a:r>
            <a:r>
              <a:rPr lang="en-GB" dirty="0">
                <a:effectLst/>
                <a:sym typeface="+mn-ea"/>
              </a:rPr>
              <a:t>: 10.1080/16549716.2023.2230813. PMID: 37459240; PMCID: PMC10353334.</a:t>
            </a:r>
            <a:endParaRPr lang="en-GB" dirty="0"/>
          </a:p>
          <a:p>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GB" altLang="en-US"/>
              <a:t>Ref: Meighan Mary, Ayisha Diop, Wendy R. Sheldon, Aichatou Yenikoye, Beverly Winikoff</a:t>
            </a:r>
          </a:p>
          <a:p>
            <a:r>
              <a:rPr lang="en-GB" altLang="en-US"/>
              <a:t>BMC Pregnancy Childbirth. 2019; 19: 379. Published online 2019 Oct 24. doi: 10.1186/s12884-019-2502-5</a:t>
            </a:r>
          </a:p>
          <a:p>
            <a:r>
              <a:rPr lang="en-GB" altLang="en-US"/>
              <a:t>PMCID: PMC6814039</a:t>
            </a:r>
          </a:p>
          <a:p>
            <a:r>
              <a:rPr lang="en-GB" altLang="en-US"/>
              <a:t>Cook JR, Saxena K, Taylor C, Jacobs JL. Cost-effectiveness and budget impact of heat-stable carbetocin compared to oxytocin and misoprostol for the prevention of postpartum hemorrhage (PPH) in women giving birth in India. BMC Health Serv Res. 2023 Mar 17;23(1):267. doi: 10.1186/s12913-023-09263-4. PMID: 36932411; PMCID: PMC10024421.</a:t>
            </a:r>
          </a:p>
          <a:p>
            <a:r>
              <a:rPr lang="en-GB" altLang="en-US"/>
              <a:t>Kenneth Finlayson, Soo Downe, Joshua P. Vogel, Olufemi T. Oladapo</a:t>
            </a:r>
          </a:p>
          <a:p>
            <a:r>
              <a:rPr lang="en-GB" altLang="en-US"/>
              <a:t>PLoS One. 2019; 14(5): e0215919. Published online 2019 May 8. doi: 10.1371/journal.pone.0215919</a:t>
            </a:r>
          </a:p>
          <a:p>
            <a:r>
              <a:rPr lang="en-GB" altLang="en-US"/>
              <a:t>PMCID: PMC6505942</a:t>
            </a:r>
          </a:p>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AEE749F-EDB8-46D1-BA01-4CA1C5004423}" type="datetimeFigureOut">
              <a:rPr lang="en-GB" smtClean="0"/>
              <a:t>22/09/2023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CC29C2-951F-4B44-BCA8-BB37FFB24314}"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AEE749F-EDB8-46D1-BA01-4CA1C5004423}" type="datetimeFigureOut">
              <a:rPr lang="en-GB" smtClean="0"/>
              <a:t>22/09/2023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CC29C2-951F-4B44-BCA8-BB37FFB24314}"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AEE749F-EDB8-46D1-BA01-4CA1C5004423}" type="datetimeFigureOut">
              <a:rPr lang="en-GB" smtClean="0"/>
              <a:t>22/09/2023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CC29C2-951F-4B44-BCA8-BB37FFB24314}"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AEE749F-EDB8-46D1-BA01-4CA1C5004423}" type="datetimeFigureOut">
              <a:rPr lang="en-GB" smtClean="0"/>
              <a:t>22/09/2023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CC29C2-951F-4B44-BCA8-BB37FFB24314}"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EE749F-EDB8-46D1-BA01-4CA1C5004423}" type="datetimeFigureOut">
              <a:rPr lang="en-GB" smtClean="0"/>
              <a:t>22/09/2023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CC29C2-951F-4B44-BCA8-BB37FFB24314}"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AEE749F-EDB8-46D1-BA01-4CA1C5004423}" type="datetimeFigureOut">
              <a:rPr lang="en-GB" smtClean="0"/>
              <a:t>22/09/2023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CC29C2-951F-4B44-BCA8-BB37FFB24314}"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AEE749F-EDB8-46D1-BA01-4CA1C5004423}" type="datetimeFigureOut">
              <a:rPr lang="en-GB" smtClean="0"/>
              <a:t>22/09/2023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CCC29C2-951F-4B44-BCA8-BB37FFB24314}"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AEE749F-EDB8-46D1-BA01-4CA1C5004423}" type="datetimeFigureOut">
              <a:rPr lang="en-GB" smtClean="0"/>
              <a:t>22/09/2023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CCC29C2-951F-4B44-BCA8-BB37FFB24314}"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EE749F-EDB8-46D1-BA01-4CA1C5004423}" type="datetimeFigureOut">
              <a:rPr lang="en-GB" smtClean="0"/>
              <a:t>22/09/2023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CCC29C2-951F-4B44-BCA8-BB37FFB24314}"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AEE749F-EDB8-46D1-BA01-4CA1C5004423}" type="datetimeFigureOut">
              <a:rPr lang="en-GB" smtClean="0"/>
              <a:t>22/09/2023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CC29C2-951F-4B44-BCA8-BB37FFB24314}"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AEE749F-EDB8-46D1-BA01-4CA1C5004423}" type="datetimeFigureOut">
              <a:rPr lang="en-GB" smtClean="0"/>
              <a:t>22/09/2023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CC29C2-951F-4B44-BCA8-BB37FFB24314}"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EE749F-EDB8-46D1-BA01-4CA1C5004423}" type="datetimeFigureOut">
              <a:rPr lang="en-GB" smtClean="0"/>
              <a:t>22/09/2023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CC29C2-951F-4B44-BCA8-BB37FFB24314}"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4000" b="1" dirty="0"/>
              <a:t>WHO PPH Roadmap</a:t>
            </a:r>
            <a:br>
              <a:rPr lang="en-GB" sz="4000" b="1" dirty="0"/>
            </a:br>
            <a:r>
              <a:rPr lang="en-GB" sz="4000" b="1" dirty="0"/>
              <a:t>Sustainably scaling</a:t>
            </a:r>
            <a:r>
              <a:rPr lang="en-GB" sz="4000" dirty="0"/>
              <a:t>  the trajectory towards zero rating PPH    </a:t>
            </a:r>
            <a:br>
              <a:rPr lang="en-GB" sz="4000" dirty="0"/>
            </a:br>
            <a:endParaRPr lang="en-GB" sz="4000" dirty="0"/>
          </a:p>
        </p:txBody>
      </p:sp>
      <p:sp>
        <p:nvSpPr>
          <p:cNvPr id="3" name="Subtitle 2"/>
          <p:cNvSpPr>
            <a:spLocks noGrp="1"/>
          </p:cNvSpPr>
          <p:nvPr>
            <p:ph type="subTitle" idx="1"/>
          </p:nvPr>
        </p:nvSpPr>
        <p:spPr>
          <a:xfrm>
            <a:off x="1524000" y="3175000"/>
            <a:ext cx="9144000" cy="2082800"/>
          </a:xfrm>
        </p:spPr>
        <p:txBody>
          <a:bodyPr>
            <a:normAutofit fontScale="60000"/>
          </a:bodyPr>
          <a:lstStyle/>
          <a:p>
            <a:r>
              <a:rPr lang="en-GB" b="1" dirty="0"/>
              <a:t>By Dr Kihara Anne Beatrice </a:t>
            </a:r>
          </a:p>
          <a:p>
            <a:r>
              <a:rPr lang="en-GB" sz="4665" dirty="0"/>
              <a:t> President Elect- FIGO</a:t>
            </a:r>
          </a:p>
          <a:p>
            <a:r>
              <a:rPr lang="en-GB" sz="4665" dirty="0"/>
              <a:t> CoP PPH 13th- 14th September 2023 </a:t>
            </a:r>
          </a:p>
          <a:p>
            <a:endParaRPr lang="en-GB" dirty="0"/>
          </a:p>
          <a:p>
            <a:r>
              <a:rPr lang="en-GB" dirty="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233045"/>
            <a:ext cx="11565890" cy="815340"/>
          </a:xfrm>
        </p:spPr>
        <p:txBody>
          <a:bodyPr>
            <a:normAutofit/>
          </a:bodyPr>
          <a:lstStyle/>
          <a:p>
            <a:r>
              <a:rPr lang="en-GB" altLang="en-US" b="1"/>
              <a:t>Is enough being done towards elimination of PPH</a:t>
            </a:r>
          </a:p>
        </p:txBody>
      </p:sp>
      <p:sp>
        <p:nvSpPr>
          <p:cNvPr id="3" name="Content Placeholder 2"/>
          <p:cNvSpPr>
            <a:spLocks noGrp="1"/>
          </p:cNvSpPr>
          <p:nvPr>
            <p:ph sz="half" idx="1"/>
          </p:nvPr>
        </p:nvSpPr>
        <p:spPr>
          <a:xfrm>
            <a:off x="182880" y="1221740"/>
            <a:ext cx="8507095" cy="5279390"/>
          </a:xfrm>
        </p:spPr>
        <p:txBody>
          <a:bodyPr>
            <a:noAutofit/>
          </a:bodyPr>
          <a:lstStyle/>
          <a:p>
            <a:endParaRPr lang="en-GB" altLang="en-US" sz="1900"/>
          </a:p>
          <a:p>
            <a:r>
              <a:rPr lang="en-GB" altLang="en-US" sz="1900"/>
              <a:t>International committements: SDG, Global  Strategy for EWEC, ICPD </a:t>
            </a:r>
          </a:p>
          <a:p>
            <a:r>
              <a:rPr lang="en-GB" altLang="en-US" sz="1900" b="1"/>
              <a:t>Legislative and policy environment  for Maternal health - DOESIT  exist and the review cycle  </a:t>
            </a:r>
          </a:p>
          <a:p>
            <a:r>
              <a:rPr lang="en-GB" altLang="en-US" sz="1900"/>
              <a:t>PPH guidelines, SOP, job aids </a:t>
            </a:r>
            <a:r>
              <a:rPr lang="en-GB" altLang="en-US" sz="1900" b="1"/>
              <a:t>dissemination and</a:t>
            </a:r>
            <a:r>
              <a:rPr lang="en-GB" altLang="en-US" sz="1900"/>
              <a:t>  </a:t>
            </a:r>
            <a:r>
              <a:rPr lang="en-GB" altLang="en-US" sz="1900" b="1"/>
              <a:t>their implementation </a:t>
            </a:r>
            <a:endParaRPr lang="en-GB" altLang="en-US" sz="1900"/>
          </a:p>
          <a:p>
            <a:r>
              <a:rPr lang="en-GB" altLang="en-US" sz="1900">
                <a:sym typeface="+mn-ea"/>
              </a:rPr>
              <a:t>Regulation</a:t>
            </a:r>
          </a:p>
          <a:p>
            <a:r>
              <a:rPr lang="en-GB" altLang="en-US" sz="1900">
                <a:sym typeface="+mn-ea"/>
              </a:rPr>
              <a:t> PHC/UHC</a:t>
            </a:r>
          </a:p>
          <a:p>
            <a:r>
              <a:rPr lang="en-GB" altLang="en-US" sz="1900" b="1">
                <a:sym typeface="+mn-ea"/>
              </a:rPr>
              <a:t>Fiscal space DEDICATED towards MNH Programs</a:t>
            </a:r>
            <a:endParaRPr lang="en-GB" altLang="en-US" sz="1900">
              <a:sym typeface="+mn-ea"/>
            </a:endParaRPr>
          </a:p>
          <a:p>
            <a:r>
              <a:rPr lang="en-GB" altLang="en-US" sz="1900">
                <a:sym typeface="+mn-ea"/>
              </a:rPr>
              <a:t>HRH and</a:t>
            </a:r>
            <a:r>
              <a:rPr lang="en-GB" altLang="en-US" sz="1900" b="1">
                <a:sym typeface="+mn-ea"/>
              </a:rPr>
              <a:t> service delivery models</a:t>
            </a:r>
            <a:r>
              <a:rPr lang="en-GB" altLang="en-US" sz="1900">
                <a:sym typeface="+mn-ea"/>
              </a:rPr>
              <a:t>:  Obstetrician, medical officer , clinical officers, midwifery led  care,CHP, PPP </a:t>
            </a:r>
            <a:endParaRPr lang="en-GB" altLang="en-US" sz="1900"/>
          </a:p>
          <a:p>
            <a:r>
              <a:rPr lang="en-GB" altLang="en-US" sz="1900">
                <a:sym typeface="+mn-ea"/>
              </a:rPr>
              <a:t>HCP Capacity strengthening - tools, checklists, clinical simulations, obstetric drills, clinical audits / MPDS</a:t>
            </a:r>
            <a:r>
              <a:rPr lang="en-GB" altLang="en-US" sz="1900" b="1">
                <a:sym typeface="+mn-ea"/>
              </a:rPr>
              <a:t>R</a:t>
            </a:r>
            <a:r>
              <a:rPr lang="en-GB" altLang="en-US" sz="1900">
                <a:sym typeface="+mn-ea"/>
              </a:rPr>
              <a:t> </a:t>
            </a:r>
            <a:endParaRPr lang="en-GB" altLang="en-US" sz="1900" b="1"/>
          </a:p>
          <a:p>
            <a:r>
              <a:rPr lang="en-GB" altLang="en-US" sz="1900" b="1"/>
              <a:t>Performance management</a:t>
            </a:r>
            <a:r>
              <a:rPr lang="en-GB" altLang="en-US" sz="1900"/>
              <a:t>- MEAL    </a:t>
            </a:r>
          </a:p>
          <a:p>
            <a:r>
              <a:rPr lang="en-GB" altLang="en-US" sz="1900" b="1"/>
              <a:t> Social accountability</a:t>
            </a:r>
            <a:r>
              <a:rPr lang="en-GB" altLang="en-US" sz="1900"/>
              <a:t> </a:t>
            </a:r>
          </a:p>
        </p:txBody>
      </p:sp>
      <p:sp>
        <p:nvSpPr>
          <p:cNvPr id="4" name="Content Placeholder 3"/>
          <p:cNvSpPr>
            <a:spLocks noGrp="1"/>
          </p:cNvSpPr>
          <p:nvPr>
            <p:ph sz="half" idx="2"/>
          </p:nvPr>
        </p:nvSpPr>
        <p:spPr>
          <a:xfrm>
            <a:off x="8770620" y="1221740"/>
            <a:ext cx="3216275" cy="5280025"/>
          </a:xfrm>
        </p:spPr>
        <p:txBody>
          <a:bodyPr>
            <a:normAutofit/>
          </a:bodyPr>
          <a:lstStyle/>
          <a:p>
            <a:pPr marL="0" indent="0">
              <a:buNone/>
            </a:pPr>
            <a:endParaRPr lang="en-GB" altLang="en-US"/>
          </a:p>
        </p:txBody>
      </p:sp>
      <p:pic>
        <p:nvPicPr>
          <p:cNvPr id="5" name="Picture 4"/>
          <p:cNvPicPr>
            <a:picLocks noChangeAspect="1"/>
          </p:cNvPicPr>
          <p:nvPr/>
        </p:nvPicPr>
        <p:blipFill>
          <a:blip r:embed="rId3"/>
          <a:stretch>
            <a:fillRect/>
          </a:stretch>
        </p:blipFill>
        <p:spPr>
          <a:xfrm>
            <a:off x="9596755" y="2293620"/>
            <a:ext cx="1402080" cy="246253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94360" y="365125"/>
            <a:ext cx="11175365" cy="1325880"/>
          </a:xfrm>
        </p:spPr>
        <p:txBody>
          <a:bodyPr>
            <a:normAutofit fontScale="90000"/>
          </a:bodyPr>
          <a:lstStyle/>
          <a:p>
            <a:r>
              <a:rPr lang="en-GB" altLang="en-US" b="1">
                <a:sym typeface="+mn-ea"/>
              </a:rPr>
              <a:t>Quality  of maternity care:</a:t>
            </a:r>
            <a:r>
              <a:rPr lang="en-GB" altLang="en-US">
                <a:sym typeface="+mn-ea"/>
              </a:rPr>
              <a:t> The interphase of the external and  internal environment </a:t>
            </a:r>
            <a:br>
              <a:rPr lang="en-GB" altLang="en-US">
                <a:sym typeface="+mn-ea"/>
              </a:rPr>
            </a:br>
            <a:endParaRPr lang="en-GB" altLang="en-US" sz="3555"/>
          </a:p>
        </p:txBody>
      </p:sp>
      <p:pic>
        <p:nvPicPr>
          <p:cNvPr id="7" name="Content Placeholder 3"/>
          <p:cNvPicPr>
            <a:picLocks noGrp="1" noChangeAspect="1"/>
          </p:cNvPicPr>
          <p:nvPr>
            <p:ph sz="half" idx="1"/>
          </p:nvPr>
        </p:nvPicPr>
        <p:blipFill>
          <a:blip r:embed="rId3"/>
          <a:stretch>
            <a:fillRect/>
          </a:stretch>
        </p:blipFill>
        <p:spPr>
          <a:xfrm>
            <a:off x="749935" y="1919605"/>
            <a:ext cx="5299710" cy="4672330"/>
          </a:xfrm>
          <a:prstGeom prst="rect">
            <a:avLst/>
          </a:prstGeom>
        </p:spPr>
      </p:pic>
      <p:pic>
        <p:nvPicPr>
          <p:cNvPr id="8" name="Content Placeholder 4"/>
          <p:cNvPicPr>
            <a:picLocks noGrp="1" noChangeAspect="1"/>
          </p:cNvPicPr>
          <p:nvPr>
            <p:ph sz="half" idx="2"/>
          </p:nvPr>
        </p:nvPicPr>
        <p:blipFill>
          <a:blip r:embed="rId4"/>
          <a:stretch>
            <a:fillRect/>
          </a:stretch>
        </p:blipFill>
        <p:spPr>
          <a:xfrm>
            <a:off x="6049645" y="1919605"/>
            <a:ext cx="5719445" cy="4669155"/>
          </a:xfrm>
          <a:prstGeom prst="rect">
            <a:avLst/>
          </a:prstGeom>
        </p:spPr>
      </p:pic>
      <p:pic>
        <p:nvPicPr>
          <p:cNvPr id="9" name="Picture 8"/>
          <p:cNvPicPr>
            <a:picLocks noChangeAspect="1"/>
          </p:cNvPicPr>
          <p:nvPr/>
        </p:nvPicPr>
        <p:blipFill>
          <a:blip r:embed="rId5"/>
          <a:stretch>
            <a:fillRect/>
          </a:stretch>
        </p:blipFill>
        <p:spPr>
          <a:xfrm>
            <a:off x="8251825" y="3580765"/>
            <a:ext cx="1664970" cy="13500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7" presetClass="entr" presetSubtype="4"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0" fill="hold"/>
                                        <p:tgtEl>
                                          <p:spTgt spid="8"/>
                                        </p:tgtEl>
                                        <p:attrNameLst>
                                          <p:attrName>ppt_x</p:attrName>
                                        </p:attrNameLst>
                                      </p:cBhvr>
                                      <p:tavLst>
                                        <p:tav tm="0">
                                          <p:val>
                                            <p:strVal val="#ppt_x"/>
                                          </p:val>
                                        </p:tav>
                                        <p:tav tm="100000">
                                          <p:val>
                                            <p:strVal val="#ppt_x"/>
                                          </p:val>
                                        </p:tav>
                                      </p:tavLst>
                                    </p:anim>
                                    <p:anim calcmode="lin" valueType="num">
                                      <p:cBhvr additive="base">
                                        <p:cTn id="12" dur="5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nodeType="clickEffect">
                                  <p:stCondLst>
                                    <p:cond delay="0"/>
                                  </p:stCondLst>
                                  <p:childTnLst>
                                    <p:animScale>
                                      <p:cBhvr>
                                        <p:cTn id="16"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8755" y="248920"/>
            <a:ext cx="11155045" cy="942340"/>
          </a:xfrm>
        </p:spPr>
        <p:txBody>
          <a:bodyPr>
            <a:normAutofit/>
          </a:bodyPr>
          <a:lstStyle/>
          <a:p>
            <a:r>
              <a:rPr lang="en-GB" altLang="en-US" sz="3600" b="1"/>
              <a:t>FIGO efforts in prevention and managment of PPH</a:t>
            </a:r>
          </a:p>
        </p:txBody>
      </p:sp>
      <p:sp>
        <p:nvSpPr>
          <p:cNvPr id="6" name="Content Placeholder 5"/>
          <p:cNvSpPr>
            <a:spLocks noGrp="1"/>
          </p:cNvSpPr>
          <p:nvPr>
            <p:ph sz="half" idx="1"/>
          </p:nvPr>
        </p:nvSpPr>
        <p:spPr>
          <a:xfrm>
            <a:off x="198755" y="1191260"/>
            <a:ext cx="11585575" cy="5515610"/>
          </a:xfrm>
        </p:spPr>
        <p:txBody>
          <a:bodyPr>
            <a:normAutofit/>
          </a:bodyPr>
          <a:lstStyle/>
          <a:p>
            <a:r>
              <a:rPr lang="en-GB" altLang="en-US">
                <a:sym typeface="+mn-ea"/>
              </a:rPr>
              <a:t>Dedicated scientific committees to address prevention and managment  of PPH ,  HMB , well - woman  care</a:t>
            </a:r>
          </a:p>
          <a:p>
            <a:r>
              <a:rPr lang="en-GB" altLang="en-US">
                <a:sym typeface="+mn-ea"/>
              </a:rPr>
              <a:t>FIGO Guidelines,  Position statements,  research - knowledge translation by member societies  to  local guidelines for prevention and managment of PPH </a:t>
            </a:r>
          </a:p>
          <a:p>
            <a:r>
              <a:rPr lang="en-GB" altLang="en-US">
                <a:sym typeface="+mn-ea"/>
              </a:rPr>
              <a:t> Addressing anaemia with a life course approach and in the continuum of care preconception , prenatal , delivery and postpartum </a:t>
            </a:r>
            <a:endParaRPr lang="en-GB" altLang="en-US" i="1">
              <a:sym typeface="+mn-ea"/>
            </a:endParaRPr>
          </a:p>
          <a:p>
            <a:r>
              <a:rPr lang="en-GB" altLang="en-US" i="1">
                <a:sym typeface="+mn-ea"/>
              </a:rPr>
              <a:t>Accelerating Measurable Progress and Leveraging Investments</a:t>
            </a:r>
            <a:r>
              <a:rPr lang="en-GB" altLang="en-US">
                <a:sym typeface="+mn-ea"/>
              </a:rPr>
              <a:t> for Postpartum Haemorrhage Impact (AMPLI-PPHI) project, JHPIEGO -FIGO</a:t>
            </a:r>
            <a:endParaRPr lang="en-GB" altLang="en-US"/>
          </a:p>
          <a:p>
            <a:r>
              <a:rPr lang="en-GB" altLang="en-US" b="1">
                <a:sym typeface="+mn-ea"/>
              </a:rPr>
              <a:t>Leadership Development Initiative( LDI)</a:t>
            </a:r>
            <a:r>
              <a:rPr lang="en-GB" altLang="en-US">
                <a:sym typeface="+mn-ea"/>
              </a:rPr>
              <a:t> focus on policy and governance, gender, life saving interventions for PPH:  HSC, TXA , IFAS, intravenous iron for correction of anaemia, Care bundles E- MOTIVE </a:t>
            </a:r>
          </a:p>
          <a:p>
            <a:endParaRPr lang="en-GB" altLang="en-US"/>
          </a:p>
        </p:txBody>
      </p:sp>
      <p:pic>
        <p:nvPicPr>
          <p:cNvPr id="8" name="Content Placeholder 7"/>
          <p:cNvPicPr>
            <a:picLocks noGrp="1" noChangeAspect="1"/>
          </p:cNvPicPr>
          <p:nvPr>
            <p:ph sz="half" idx="2"/>
          </p:nvPr>
        </p:nvPicPr>
        <p:blipFill>
          <a:blip r:embed="rId2"/>
          <a:stretch>
            <a:fillRect/>
          </a:stretch>
        </p:blipFill>
        <p:spPr>
          <a:xfrm>
            <a:off x="10456545" y="86995"/>
            <a:ext cx="1735455" cy="1522730"/>
          </a:xfrm>
          <a:prstGeom prst="rect">
            <a:avLst/>
          </a:prstGeom>
        </p:spPr>
      </p:pic>
      <p:pic>
        <p:nvPicPr>
          <p:cNvPr id="9" name="Picture 8"/>
          <p:cNvPicPr>
            <a:picLocks noChangeAspect="1"/>
          </p:cNvPicPr>
          <p:nvPr/>
        </p:nvPicPr>
        <p:blipFill>
          <a:blip r:embed="rId3"/>
          <a:stretch>
            <a:fillRect/>
          </a:stretch>
        </p:blipFill>
        <p:spPr>
          <a:xfrm>
            <a:off x="11062970" y="3287395"/>
            <a:ext cx="931545" cy="132334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75285" y="79375"/>
            <a:ext cx="11677015" cy="1147445"/>
          </a:xfrm>
        </p:spPr>
        <p:txBody>
          <a:bodyPr>
            <a:normAutofit/>
          </a:bodyPr>
          <a:lstStyle/>
          <a:p>
            <a:r>
              <a:rPr lang="en-GB" altLang="en-US" sz="3110" b="1">
                <a:sym typeface="+mn-ea"/>
              </a:rPr>
              <a:t>FIGO efforts in prevention and managment of PPH</a:t>
            </a:r>
            <a:endParaRPr lang="en-GB" altLang="en-US" sz="3110"/>
          </a:p>
        </p:txBody>
      </p:sp>
      <p:sp>
        <p:nvSpPr>
          <p:cNvPr id="6" name="Content Placeholder 5"/>
          <p:cNvSpPr>
            <a:spLocks noGrp="1"/>
          </p:cNvSpPr>
          <p:nvPr>
            <p:ph sz="half" idx="1"/>
          </p:nvPr>
        </p:nvSpPr>
        <p:spPr>
          <a:xfrm>
            <a:off x="374650" y="1514475"/>
            <a:ext cx="11142980" cy="4662805"/>
          </a:xfrm>
        </p:spPr>
        <p:txBody>
          <a:bodyPr>
            <a:normAutofit fontScale="90000"/>
          </a:bodyPr>
          <a:lstStyle/>
          <a:p>
            <a:r>
              <a:rPr lang="en-GB" altLang="en-US">
                <a:sym typeface="+mn-ea"/>
              </a:rPr>
              <a:t>TBA, BCLS/ ALSO/ BEmONC/ CEmONC/ EMONC/ PRONTO/ CHP;  level of care in public and private, optimizing the HCW; referral system   </a:t>
            </a:r>
            <a:endParaRPr lang="en-GB" altLang="en-US"/>
          </a:p>
          <a:p>
            <a:r>
              <a:rPr lang="en-GB" altLang="en-US">
                <a:sym typeface="+mn-ea"/>
              </a:rPr>
              <a:t>Technical Innovations: fagmented, sequential or  concurrent; health personnel competencies,  HCP numbers to workload , skill mix, level of care    </a:t>
            </a:r>
            <a:endParaRPr lang="en-GB" altLang="en-US"/>
          </a:p>
          <a:p>
            <a:r>
              <a:rPr lang="en-GB" altLang="en-US">
                <a:sym typeface="+mn-ea"/>
              </a:rPr>
              <a:t>QOC  and accreditation of facilities e.g. Manyatta Program in India; anaemia caravan by FOGSI</a:t>
            </a:r>
          </a:p>
          <a:p>
            <a:r>
              <a:rPr lang="en-GB" altLang="en-US">
                <a:sym typeface="+mn-ea"/>
              </a:rPr>
              <a:t>Technology in PPH prevention and management: medial products  and  devices; service delivery    </a:t>
            </a:r>
            <a:endParaRPr lang="en-GB" altLang="en-US"/>
          </a:p>
          <a:p>
            <a:r>
              <a:rPr lang="en-GB" altLang="en-US">
                <a:sym typeface="+mn-ea"/>
              </a:rPr>
              <a:t>Clinical audits / MPDS</a:t>
            </a:r>
            <a:r>
              <a:rPr lang="en-GB" altLang="en-US" b="1">
                <a:sym typeface="+mn-ea"/>
              </a:rPr>
              <a:t>R; ICD 11 </a:t>
            </a:r>
          </a:p>
          <a:p>
            <a:r>
              <a:rPr lang="en-GB" altLang="en-US">
                <a:sym typeface="+mn-ea"/>
              </a:rPr>
              <a:t> Participation in community of practice and with communities  of Interest </a:t>
            </a:r>
          </a:p>
          <a:p>
            <a:endParaRPr lang="en-GB" altLang="en-US"/>
          </a:p>
        </p:txBody>
      </p:sp>
      <p:pic>
        <p:nvPicPr>
          <p:cNvPr id="10" name="Content Placeholder 9"/>
          <p:cNvPicPr>
            <a:picLocks noGrp="1" noChangeAspect="1"/>
          </p:cNvPicPr>
          <p:nvPr>
            <p:ph sz="half" idx="2"/>
          </p:nvPr>
        </p:nvPicPr>
        <p:blipFill>
          <a:blip r:embed="rId2"/>
          <a:stretch>
            <a:fillRect/>
          </a:stretch>
        </p:blipFill>
        <p:spPr>
          <a:xfrm>
            <a:off x="10656570" y="78740"/>
            <a:ext cx="1395730" cy="1330960"/>
          </a:xfrm>
          <a:prstGeom prst="rect">
            <a:avLst/>
          </a:prstGeom>
        </p:spPr>
      </p:pic>
      <p:pic>
        <p:nvPicPr>
          <p:cNvPr id="11" name="Picture 10"/>
          <p:cNvPicPr>
            <a:picLocks noChangeAspect="1"/>
          </p:cNvPicPr>
          <p:nvPr/>
        </p:nvPicPr>
        <p:blipFill>
          <a:blip r:embed="rId3"/>
          <a:stretch>
            <a:fillRect/>
          </a:stretch>
        </p:blipFill>
        <p:spPr>
          <a:xfrm>
            <a:off x="10248900" y="4972050"/>
            <a:ext cx="1602740" cy="14351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246505" y="154305"/>
            <a:ext cx="10248900" cy="654939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tretch>
            <a:fillRect/>
          </a:stretch>
        </p:blipFill>
        <p:spPr>
          <a:xfrm>
            <a:off x="603250" y="436880"/>
            <a:ext cx="11196320" cy="600900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stretch>
            <a:fillRect/>
          </a:stretch>
        </p:blipFill>
        <p:spPr>
          <a:xfrm>
            <a:off x="666750" y="648970"/>
            <a:ext cx="11324590" cy="585025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 y="135255"/>
            <a:ext cx="11412855" cy="573405"/>
          </a:xfrm>
        </p:spPr>
        <p:txBody>
          <a:bodyPr>
            <a:normAutofit fontScale="90000"/>
          </a:bodyPr>
          <a:lstStyle/>
          <a:p>
            <a:r>
              <a:rPr lang="en-GB" altLang="en-US" sz="3555" b="1"/>
              <a:t>Social  accountability in prevention and managment of PPH </a:t>
            </a:r>
          </a:p>
        </p:txBody>
      </p:sp>
      <p:sp>
        <p:nvSpPr>
          <p:cNvPr id="3" name="Content Placeholder 2"/>
          <p:cNvSpPr>
            <a:spLocks noGrp="1"/>
          </p:cNvSpPr>
          <p:nvPr>
            <p:ph idx="1"/>
          </p:nvPr>
        </p:nvSpPr>
        <p:spPr>
          <a:xfrm>
            <a:off x="472440" y="709295"/>
            <a:ext cx="11412855" cy="5643880"/>
          </a:xfrm>
        </p:spPr>
        <p:txBody>
          <a:bodyPr>
            <a:normAutofit fontScale="60000"/>
          </a:bodyPr>
          <a:lstStyle/>
          <a:p>
            <a:pPr marL="0" lvl="2" indent="0">
              <a:buNone/>
            </a:pPr>
            <a:r>
              <a:rPr lang="en-GB" altLang="en-US" sz="4000" b="1">
                <a:sym typeface="+mn-ea"/>
              </a:rPr>
              <a:t>Social accountability </a:t>
            </a:r>
            <a:r>
              <a:rPr lang="en-GB" altLang="en-US" sz="4000">
                <a:sym typeface="+mn-ea"/>
              </a:rPr>
              <a:t> tailored  to the social and political context, strategic planning/ budgeting and multi-sectoral/multi-stakeholder involvement; focusing on the  factors and processes affecting acceptability, adoption, effectiveness aand </a:t>
            </a:r>
            <a:r>
              <a:rPr lang="en-GB" altLang="en-US" sz="4000" b="1">
                <a:sym typeface="+mn-ea"/>
              </a:rPr>
              <a:t>sustainable scalability </a:t>
            </a:r>
            <a:r>
              <a:rPr lang="en-GB" altLang="en-US" sz="4000">
                <a:sym typeface="+mn-ea"/>
              </a:rPr>
              <a:t>.  </a:t>
            </a:r>
          </a:p>
          <a:p>
            <a:pPr lvl="0"/>
            <a:r>
              <a:rPr lang="en-GB" altLang="en-US" sz="4570" b="1">
                <a:sym typeface="+mn-ea"/>
              </a:rPr>
              <a:t>Increasing the voice and agency of communities </a:t>
            </a:r>
            <a:endParaRPr lang="en-GB" altLang="en-US" sz="4570">
              <a:sym typeface="+mn-ea"/>
            </a:endParaRPr>
          </a:p>
          <a:p>
            <a:pPr lvl="1"/>
            <a:r>
              <a:rPr lang="en-GB" altLang="en-US" sz="2400">
                <a:sym typeface="+mn-ea"/>
              </a:rPr>
              <a:t>Community engagement in health governance:INTERNAL  and  EXTERNAL ENVIRONMENT </a:t>
            </a:r>
          </a:p>
          <a:p>
            <a:pPr lvl="1"/>
            <a:r>
              <a:rPr lang="en-GB" altLang="en-US" sz="2400">
                <a:sym typeface="+mn-ea"/>
              </a:rPr>
              <a:t> </a:t>
            </a:r>
            <a:r>
              <a:rPr lang="en-GB" altLang="en-US" sz="2800">
                <a:sym typeface="+mn-ea"/>
              </a:rPr>
              <a:t>The role that governance plays in the adoption and scale-up of health system innovations</a:t>
            </a:r>
          </a:p>
          <a:p>
            <a:pPr lvl="2">
              <a:buFont typeface="Wingdings" panose="05000000000000000000" charset="0"/>
              <a:buChar char="q"/>
            </a:pPr>
            <a:r>
              <a:rPr lang="en-GB" altLang="en-US" sz="2800">
                <a:sym typeface="+mn-ea"/>
              </a:rPr>
              <a:t>Policy environment </a:t>
            </a:r>
          </a:p>
          <a:p>
            <a:pPr lvl="2">
              <a:buFont typeface="Wingdings" panose="05000000000000000000" charset="0"/>
              <a:buChar char="q"/>
            </a:pPr>
            <a:r>
              <a:rPr lang="en-GB" altLang="en-US" sz="2800">
                <a:sym typeface="+mn-ea"/>
              </a:rPr>
              <a:t>Resilience of the health system</a:t>
            </a:r>
          </a:p>
          <a:p>
            <a:pPr lvl="2">
              <a:buFont typeface="Wingdings" panose="05000000000000000000" charset="0"/>
              <a:buChar char="q"/>
            </a:pPr>
            <a:r>
              <a:rPr lang="en-GB" altLang="en-US" sz="2520">
                <a:sym typeface="+mn-ea"/>
              </a:rPr>
              <a:t>Stakeholders involved in  service delivery</a:t>
            </a:r>
          </a:p>
          <a:p>
            <a:pPr lvl="2">
              <a:buFont typeface="Wingdings" panose="05000000000000000000" charset="0"/>
              <a:buChar char="q"/>
            </a:pPr>
            <a:r>
              <a:rPr lang="en-GB" altLang="en-US" sz="2800">
                <a:sym typeface="+mn-ea"/>
              </a:rPr>
              <a:t>  </a:t>
            </a:r>
            <a:r>
              <a:rPr lang="en-GB" altLang="en-US" sz="2800" b="1">
                <a:sym typeface="+mn-ea"/>
              </a:rPr>
              <a:t>Fiscal space DEDICATED towards MNH Programs</a:t>
            </a:r>
          </a:p>
          <a:p>
            <a:pPr lvl="2">
              <a:buFont typeface="Wingdings" panose="05000000000000000000" charset="0"/>
              <a:buChar char="q"/>
            </a:pPr>
            <a:r>
              <a:rPr lang="en-GB" altLang="en-US" sz="2800" b="1">
                <a:sym typeface="+mn-ea"/>
              </a:rPr>
              <a:t>Self -care in prevention and managment of PPH</a:t>
            </a:r>
            <a:endParaRPr lang="en-GB" altLang="en-US" sz="2800" b="1"/>
          </a:p>
          <a:p>
            <a:pPr lvl="2">
              <a:buFont typeface="Wingdings" panose="05000000000000000000" charset="0"/>
              <a:buChar char="q"/>
            </a:pPr>
            <a:r>
              <a:rPr lang="en-GB" altLang="en-US" sz="2800" b="1">
                <a:sym typeface="+mn-ea"/>
              </a:rPr>
              <a:t> Patient  demands and experience with care</a:t>
            </a:r>
            <a:endParaRPr lang="en-GB" altLang="en-US" sz="2800" b="1"/>
          </a:p>
          <a:p>
            <a:pPr lvl="2">
              <a:buFont typeface="Wingdings" panose="05000000000000000000" charset="0"/>
              <a:buChar char="q"/>
            </a:pPr>
            <a:r>
              <a:rPr lang="en-GB" altLang="en-US" sz="2800" b="1">
                <a:sym typeface="+mn-ea"/>
              </a:rPr>
              <a:t>Engendering  health</a:t>
            </a:r>
          </a:p>
          <a:p>
            <a:pPr lvl="2">
              <a:buFont typeface="Wingdings" panose="05000000000000000000" charset="0"/>
              <a:buChar char="q"/>
            </a:pPr>
            <a:r>
              <a:rPr lang="en-GB" altLang="en-US" sz="2800" b="1">
                <a:sym typeface="+mn-ea"/>
              </a:rPr>
              <a:t>Multidisciplinary and  Multisector approach </a:t>
            </a:r>
          </a:p>
          <a:p>
            <a:pPr lvl="2">
              <a:buFont typeface="Wingdings" panose="05000000000000000000" charset="0"/>
              <a:buChar char="q"/>
            </a:pPr>
            <a:r>
              <a:rPr lang="en-GB" altLang="en-US" sz="2800">
                <a:sym typeface="+mn-ea"/>
              </a:rPr>
              <a:t>Number, targeted audience  and quality of public forums/ dialogue, surveillance and  response</a:t>
            </a:r>
            <a:endParaRPr lang="en-GB" altLang="en-US" sz="2800" b="1">
              <a:sym typeface="+mn-ea"/>
            </a:endParaRPr>
          </a:p>
          <a:p>
            <a:pPr lvl="2">
              <a:buFont typeface="Wingdings" panose="05000000000000000000" charset="0"/>
              <a:buChar char="q"/>
            </a:pPr>
            <a:r>
              <a:rPr lang="en-GB" altLang="en-US" sz="2800" b="1">
                <a:sym typeface="+mn-ea"/>
              </a:rPr>
              <a:t>Cascade at all levels from  Self -advocacy,  health Institutions to global frameworks makig it an  institutionalized agenda </a:t>
            </a:r>
            <a:endParaRPr lang="en-GB" altLang="en-US" sz="2800" b="1"/>
          </a:p>
          <a:p>
            <a:pPr marL="0" indent="0">
              <a:buNone/>
            </a:pPr>
            <a:endParaRPr lang="en-GB" altLang="en-US"/>
          </a:p>
        </p:txBody>
      </p:sp>
      <p:pic>
        <p:nvPicPr>
          <p:cNvPr id="4" name="Content Placeholder 3"/>
          <p:cNvPicPr>
            <a:picLocks noGrp="1" noChangeAspect="1"/>
          </p:cNvPicPr>
          <p:nvPr>
            <p:ph sz="half" idx="2"/>
          </p:nvPr>
        </p:nvPicPr>
        <p:blipFill>
          <a:blip r:embed="rId3"/>
          <a:stretch>
            <a:fillRect/>
          </a:stretch>
        </p:blipFill>
        <p:spPr>
          <a:xfrm>
            <a:off x="8341360" y="2829560"/>
            <a:ext cx="3258820" cy="20447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005" y="182880"/>
            <a:ext cx="11431905" cy="683895"/>
          </a:xfrm>
        </p:spPr>
        <p:txBody>
          <a:bodyPr>
            <a:normAutofit fontScale="90000"/>
          </a:bodyPr>
          <a:lstStyle/>
          <a:p>
            <a:r>
              <a:rPr lang="en-GB" altLang="en-US" b="1"/>
              <a:t>SOCIAL Impact not adequately articulated </a:t>
            </a:r>
          </a:p>
        </p:txBody>
      </p:sp>
      <p:sp>
        <p:nvSpPr>
          <p:cNvPr id="3" name="Content Placeholder 2"/>
          <p:cNvSpPr>
            <a:spLocks noGrp="1"/>
          </p:cNvSpPr>
          <p:nvPr>
            <p:ph idx="1"/>
          </p:nvPr>
        </p:nvSpPr>
        <p:spPr>
          <a:xfrm>
            <a:off x="351790" y="867410"/>
            <a:ext cx="11501755" cy="5874385"/>
          </a:xfrm>
        </p:spPr>
        <p:txBody>
          <a:bodyPr>
            <a:normAutofit/>
          </a:bodyPr>
          <a:lstStyle/>
          <a:p>
            <a:pPr marL="0" indent="0">
              <a:buNone/>
            </a:pPr>
            <a:r>
              <a:rPr lang="en-GB" altLang="en-US" i="1">
                <a:sym typeface="+mn-ea"/>
              </a:rPr>
              <a:t>IMPACT EVALUATION an effect on, change or benefit to the activity, attitude, awareness , behaviour, capacity, opportunity, performance policy, practice, process or understanding of an audience, beneficiary, community, constituency, organisation or individuals in any geographic location whether locally, regionally, nationally or internationally</a:t>
            </a:r>
            <a:endParaRPr lang="en-GB" altLang="en-US"/>
          </a:p>
          <a:p>
            <a:pPr lvl="1">
              <a:buFont typeface="Wingdings" panose="05000000000000000000" charset="0"/>
              <a:buChar char="q"/>
            </a:pPr>
            <a:r>
              <a:rPr lang="en-GB" altLang="en-US"/>
              <a:t>Moves from the way things were or are  </a:t>
            </a:r>
          </a:p>
          <a:p>
            <a:pPr lvl="1">
              <a:buFont typeface="Wingdings" panose="05000000000000000000" charset="0"/>
              <a:buChar char="q"/>
            </a:pPr>
            <a:r>
              <a:rPr lang="en-GB" altLang="en-US"/>
              <a:t> With introduction of the intervention / innovation review of the change </a:t>
            </a:r>
          </a:p>
          <a:p>
            <a:pPr lvl="1">
              <a:buFont typeface="Wingdings" panose="05000000000000000000" charset="0"/>
              <a:buChar char="q"/>
            </a:pPr>
            <a:r>
              <a:rPr lang="en-GB" altLang="en-US"/>
              <a:t> The value proposition attained with the change</a:t>
            </a:r>
          </a:p>
          <a:p>
            <a:pPr marL="0" lvl="0" indent="0">
              <a:buNone/>
            </a:pPr>
            <a:r>
              <a:rPr lang="en-GB" altLang="en-US" sz="2800"/>
              <a:t>Impact evaluation conducted addresses:</a:t>
            </a:r>
            <a:endParaRPr lang="en-GB" altLang="en-US"/>
          </a:p>
          <a:p>
            <a:pPr marL="0" indent="0">
              <a:buNone/>
            </a:pPr>
            <a:endParaRPr lang="en-GB" altLang="en-US"/>
          </a:p>
        </p:txBody>
      </p:sp>
      <p:sp>
        <p:nvSpPr>
          <p:cNvPr id="4" name="Text Box 3"/>
          <p:cNvSpPr txBox="1"/>
          <p:nvPr/>
        </p:nvSpPr>
        <p:spPr>
          <a:xfrm>
            <a:off x="5488940" y="4601210"/>
            <a:ext cx="5086350" cy="2140585"/>
          </a:xfrm>
          <a:prstGeom prst="rect">
            <a:avLst/>
          </a:prstGeom>
          <a:solidFill>
            <a:schemeClr val="accent2">
              <a:lumMod val="60000"/>
              <a:lumOff val="40000"/>
            </a:schemeClr>
          </a:solidFill>
        </p:spPr>
        <p:txBody>
          <a:bodyPr wrap="square" rtlCol="0">
            <a:noAutofit/>
          </a:bodyPr>
          <a:lstStyle/>
          <a:p>
            <a:pPr marL="457200" lvl="0" indent="-457200">
              <a:buFont typeface="Arial" panose="020B0604020202020204" pitchFamily="34" charset="0"/>
              <a:buChar char="•"/>
            </a:pPr>
            <a:r>
              <a:rPr lang="en-GB" altLang="en-US" sz="2800">
                <a:sym typeface="+mn-ea"/>
              </a:rPr>
              <a:t>Advocacy</a:t>
            </a:r>
            <a:endParaRPr lang="en-GB" altLang="en-US" sz="2800"/>
          </a:p>
          <a:p>
            <a:pPr marL="285750" indent="-285750" algn="l">
              <a:buFont typeface="Arial" panose="020B0604020202020204" pitchFamily="34" charset="0"/>
              <a:buChar char="•"/>
            </a:pPr>
            <a:r>
              <a:rPr lang="en-GB" altLang="en-US" sz="2800">
                <a:sym typeface="+mn-ea"/>
              </a:rPr>
              <a:t>Allocation of funds </a:t>
            </a:r>
            <a:endParaRPr lang="en-GB" altLang="en-US" sz="2800"/>
          </a:p>
          <a:p>
            <a:pPr marL="285750" indent="-285750">
              <a:buFont typeface="Arial" panose="020B0604020202020204" pitchFamily="34" charset="0"/>
              <a:buChar char="•"/>
            </a:pPr>
            <a:r>
              <a:rPr lang="en-GB" altLang="en-US" sz="2800">
                <a:sym typeface="+mn-ea"/>
              </a:rPr>
              <a:t>Analysis -to continue or scale  </a:t>
            </a:r>
            <a:endParaRPr lang="en-GB" altLang="en-US" sz="2800"/>
          </a:p>
          <a:p>
            <a:pPr marL="285750" indent="-285750">
              <a:buFont typeface="Arial" panose="020B0604020202020204" pitchFamily="34" charset="0"/>
              <a:buChar char="•"/>
            </a:pPr>
            <a:r>
              <a:rPr lang="en-GB" altLang="en-US" sz="2800">
                <a:sym typeface="+mn-ea"/>
              </a:rPr>
              <a:t>Accountability -risk managment  </a:t>
            </a:r>
            <a:r>
              <a:rPr lang="en-GB" altLang="en-US" sz="3200">
                <a:sym typeface="+mn-ea"/>
              </a:rPr>
              <a:t> </a:t>
            </a:r>
            <a:endParaRPr lang="en-GB" altLang="en-US" sz="32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960" y="365125"/>
            <a:ext cx="11084560" cy="789940"/>
          </a:xfrm>
        </p:spPr>
        <p:txBody>
          <a:bodyPr/>
          <a:lstStyle/>
          <a:p>
            <a:pPr algn="ctr"/>
            <a:r>
              <a:rPr lang="en-GB" altLang="en-US" b="1"/>
              <a:t>Thank you </a:t>
            </a:r>
          </a:p>
        </p:txBody>
      </p:sp>
      <p:sp>
        <p:nvSpPr>
          <p:cNvPr id="3" name="Content Placeholder 2"/>
          <p:cNvSpPr>
            <a:spLocks noGrp="1"/>
          </p:cNvSpPr>
          <p:nvPr>
            <p:ph idx="1"/>
          </p:nvPr>
        </p:nvSpPr>
        <p:spPr>
          <a:xfrm>
            <a:off x="696595" y="1290320"/>
            <a:ext cx="10991850" cy="4886960"/>
          </a:xfrm>
        </p:spPr>
        <p:txBody>
          <a:bodyPr/>
          <a:lstStyle/>
          <a:p>
            <a:pPr marL="0" lvl="0" indent="0">
              <a:lnSpc>
                <a:spcPct val="80000"/>
              </a:lnSpc>
              <a:buNone/>
            </a:pPr>
            <a:r>
              <a:rPr lang="en-GB" sz="2800" dirty="0">
                <a:sym typeface="+mn-ea"/>
              </a:rPr>
              <a:t>The Obstetricians and midwives  MUST stand in-front, behind and beside women and girls as:</a:t>
            </a:r>
          </a:p>
          <a:p>
            <a:pPr marL="0" lvl="0" indent="0">
              <a:lnSpc>
                <a:spcPct val="80000"/>
              </a:lnSpc>
              <a:buNone/>
            </a:pPr>
            <a:endParaRPr lang="en-GB" sz="2800" dirty="0"/>
          </a:p>
          <a:p>
            <a:pPr lvl="3">
              <a:lnSpc>
                <a:spcPct val="80000"/>
              </a:lnSpc>
              <a:buFont typeface="Wingdings" panose="05000000000000000000" pitchFamily="2"/>
              <a:buChar char="q"/>
            </a:pPr>
            <a:r>
              <a:rPr lang="en-GB" sz="2800" dirty="0">
                <a:sym typeface="+mn-ea"/>
              </a:rPr>
              <a:t>Caregivers </a:t>
            </a:r>
            <a:endParaRPr lang="en-GB" sz="2800" dirty="0"/>
          </a:p>
          <a:p>
            <a:pPr lvl="3">
              <a:lnSpc>
                <a:spcPct val="80000"/>
              </a:lnSpc>
              <a:buFont typeface="Wingdings" panose="05000000000000000000" pitchFamily="2"/>
              <a:buChar char="q"/>
            </a:pPr>
            <a:r>
              <a:rPr lang="en-GB" sz="2800" dirty="0">
                <a:sym typeface="+mn-ea"/>
              </a:rPr>
              <a:t>Researchers  </a:t>
            </a:r>
            <a:endParaRPr lang="en-GB" sz="2800" dirty="0"/>
          </a:p>
          <a:p>
            <a:pPr lvl="3">
              <a:lnSpc>
                <a:spcPct val="80000"/>
              </a:lnSpc>
              <a:buFont typeface="Wingdings" panose="05000000000000000000" pitchFamily="2"/>
              <a:buChar char="q"/>
            </a:pPr>
            <a:r>
              <a:rPr lang="en-GB" sz="2800" dirty="0">
                <a:sym typeface="+mn-ea"/>
              </a:rPr>
              <a:t>Advocates</a:t>
            </a:r>
            <a:endParaRPr lang="en-GB" sz="2800" dirty="0"/>
          </a:p>
          <a:p>
            <a:pPr lvl="3">
              <a:lnSpc>
                <a:spcPct val="80000"/>
              </a:lnSpc>
              <a:buFont typeface="Wingdings" panose="05000000000000000000" pitchFamily="2"/>
              <a:buChar char="q"/>
            </a:pPr>
            <a:r>
              <a:rPr lang="en-GB" sz="2800" dirty="0">
                <a:sym typeface="+mn-ea"/>
              </a:rPr>
              <a:t>Educators</a:t>
            </a:r>
            <a:endParaRPr lang="en-GB" sz="2800" dirty="0"/>
          </a:p>
          <a:p>
            <a:pPr lvl="3">
              <a:lnSpc>
                <a:spcPct val="80000"/>
              </a:lnSpc>
              <a:buFont typeface="Wingdings" panose="05000000000000000000" pitchFamily="2"/>
              <a:buChar char="q"/>
            </a:pPr>
            <a:r>
              <a:rPr lang="en-GB" sz="2800" dirty="0">
                <a:sym typeface="+mn-ea"/>
              </a:rPr>
              <a:t>Protectors</a:t>
            </a:r>
          </a:p>
          <a:p>
            <a:pPr marL="1371600" lvl="3" indent="0">
              <a:lnSpc>
                <a:spcPct val="80000"/>
              </a:lnSpc>
              <a:buFont typeface="Wingdings" panose="05000000000000000000" pitchFamily="2"/>
              <a:buNone/>
            </a:pPr>
            <a:endParaRPr lang="en-GB" sz="2800" dirty="0">
              <a:sym typeface="+mn-ea"/>
            </a:endParaRPr>
          </a:p>
          <a:p>
            <a:pPr marL="0" indent="0" algn="ctr">
              <a:buNone/>
            </a:pPr>
            <a:r>
              <a:rPr lang="en-GB" altLang="en-US" sz="4400">
                <a:ln w="6600">
                  <a:solidFill>
                    <a:schemeClr val="accent2"/>
                  </a:solidFill>
                  <a:prstDash val="solid"/>
                </a:ln>
                <a:solidFill>
                  <a:schemeClr val="accent1">
                    <a:lumMod val="75000"/>
                  </a:schemeClr>
                </a:solidFill>
                <a:effectLst>
                  <a:outerShdw dist="38100" dir="2700000" algn="tl" rotWithShape="0">
                    <a:schemeClr val="accent2"/>
                  </a:outerShdw>
                </a:effectLst>
              </a:rPr>
              <a:t>sustaining , scaling and saving lives from PPH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xEl>
                                              <p:pRg st="8" end="8"/>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695" y="515620"/>
            <a:ext cx="11496675" cy="836295"/>
          </a:xfrm>
        </p:spPr>
        <p:txBody>
          <a:bodyPr/>
          <a:lstStyle/>
          <a:p>
            <a:r>
              <a:rPr lang="en-GB" altLang="en-US" b="1"/>
              <a:t>Outline</a:t>
            </a:r>
            <a:r>
              <a:rPr lang="en-GB" altLang="en-US"/>
              <a:t> </a:t>
            </a:r>
          </a:p>
        </p:txBody>
      </p:sp>
      <p:sp>
        <p:nvSpPr>
          <p:cNvPr id="3" name="Content Placeholder 2"/>
          <p:cNvSpPr>
            <a:spLocks noGrp="1"/>
          </p:cNvSpPr>
          <p:nvPr>
            <p:ph idx="1"/>
          </p:nvPr>
        </p:nvSpPr>
        <p:spPr>
          <a:xfrm>
            <a:off x="480060" y="1351915"/>
            <a:ext cx="11290935" cy="4825365"/>
          </a:xfrm>
        </p:spPr>
        <p:txBody>
          <a:bodyPr>
            <a:normAutofit lnSpcReduction="20000"/>
          </a:bodyPr>
          <a:lstStyle/>
          <a:p>
            <a:endParaRPr lang="en-GB" altLang="en-US"/>
          </a:p>
          <a:p>
            <a:r>
              <a:rPr lang="en-GB" altLang="en-US"/>
              <a:t>Background </a:t>
            </a:r>
          </a:p>
          <a:p>
            <a:r>
              <a:rPr lang="en-GB" altLang="en-US">
                <a:sym typeface="+mn-ea"/>
              </a:rPr>
              <a:t>Is enough being done towards elimination of PPH</a:t>
            </a:r>
          </a:p>
          <a:p>
            <a:r>
              <a:rPr lang="en-GB" dirty="0">
                <a:sym typeface="+mn-ea"/>
              </a:rPr>
              <a:t>Changing culture and models with pregnancy and childbirth morbidity /mortality</a:t>
            </a:r>
          </a:p>
          <a:p>
            <a:r>
              <a:rPr lang="en-GB" altLang="en-US">
                <a:sym typeface="+mn-ea"/>
              </a:rPr>
              <a:t>Quality  of maternity care:  external adn internal environment </a:t>
            </a:r>
          </a:p>
          <a:p>
            <a:r>
              <a:rPr lang="en-GB" altLang="en-US">
                <a:sym typeface="+mn-ea"/>
              </a:rPr>
              <a:t>Sustainability </a:t>
            </a:r>
          </a:p>
          <a:p>
            <a:r>
              <a:rPr lang="en-GB" altLang="en-US">
                <a:sym typeface="+mn-ea"/>
              </a:rPr>
              <a:t>Scalability </a:t>
            </a:r>
          </a:p>
          <a:p>
            <a:r>
              <a:rPr lang="en-GB" altLang="en-US">
                <a:sym typeface="+mn-ea"/>
              </a:rPr>
              <a:t>Social accountability </a:t>
            </a:r>
          </a:p>
          <a:p>
            <a:r>
              <a:rPr lang="en-GB" altLang="en-US">
                <a:sym typeface="+mn-ea"/>
              </a:rPr>
              <a:t>Impact evaluation </a:t>
            </a:r>
          </a:p>
          <a:p>
            <a:endParaRPr lang="en-GB" altLang="en-US" b="1"/>
          </a:p>
          <a:p>
            <a:endParaRPr lang="en-GB" altLang="en-US"/>
          </a:p>
          <a:p>
            <a:endParaRPr lang="en-GB" altLang="en-US"/>
          </a:p>
          <a:p>
            <a:endParaRPr lang="en-GB"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4641" y="182315"/>
            <a:ext cx="7183120" cy="3790245"/>
          </a:xfrm>
          <a:prstGeom prst="rect">
            <a:avLst/>
          </a:prstGeom>
        </p:spPr>
      </p:pic>
      <p:pic>
        <p:nvPicPr>
          <p:cNvPr id="5" name="Picture 4"/>
          <p:cNvPicPr>
            <a:picLocks noChangeAspect="1"/>
          </p:cNvPicPr>
          <p:nvPr/>
        </p:nvPicPr>
        <p:blipFill>
          <a:blip r:embed="rId3"/>
          <a:stretch>
            <a:fillRect/>
          </a:stretch>
        </p:blipFill>
        <p:spPr>
          <a:xfrm>
            <a:off x="4114801" y="4043680"/>
            <a:ext cx="6907980" cy="2814320"/>
          </a:xfrm>
          <a:prstGeom prst="rect">
            <a:avLst/>
          </a:prstGeom>
        </p:spPr>
      </p:pic>
      <p:sp>
        <p:nvSpPr>
          <p:cNvPr id="6" name="TextBox 5"/>
          <p:cNvSpPr txBox="1"/>
          <p:nvPr/>
        </p:nvSpPr>
        <p:spPr>
          <a:xfrm>
            <a:off x="5882640" y="6309360"/>
            <a:ext cx="3931920" cy="400110"/>
          </a:xfrm>
          <a:prstGeom prst="rect">
            <a:avLst/>
          </a:prstGeom>
          <a:solidFill>
            <a:srgbClr val="FFFF00"/>
          </a:solidFill>
        </p:spPr>
        <p:txBody>
          <a:bodyPr wrap="square" rtlCol="0">
            <a:spAutoFit/>
          </a:bodyPr>
          <a:lstStyle/>
          <a:p>
            <a:pPr algn="ctr"/>
            <a:r>
              <a:rPr lang="en-GB" sz="2000" b="1" dirty="0"/>
              <a:t>Women’s Health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07415"/>
          </a:xfrm>
        </p:spPr>
        <p:txBody>
          <a:bodyPr/>
          <a:lstStyle/>
          <a:p>
            <a:r>
              <a:rPr lang="en-GB" altLang="en-US"/>
              <a:t>PPH  Quotes from FIGO   </a:t>
            </a:r>
          </a:p>
        </p:txBody>
      </p:sp>
      <p:sp>
        <p:nvSpPr>
          <p:cNvPr id="4" name="Content Placeholder 3"/>
          <p:cNvSpPr>
            <a:spLocks noGrp="1"/>
          </p:cNvSpPr>
          <p:nvPr>
            <p:ph sz="half" idx="1"/>
          </p:nvPr>
        </p:nvSpPr>
        <p:spPr>
          <a:xfrm>
            <a:off x="466725" y="1412875"/>
            <a:ext cx="5553075" cy="4997450"/>
          </a:xfrm>
        </p:spPr>
        <p:txBody>
          <a:bodyPr>
            <a:normAutofit fontScale="90000"/>
          </a:bodyPr>
          <a:lstStyle/>
          <a:p>
            <a:r>
              <a:rPr lang="en-GB" altLang="en-US" b="1"/>
              <a:t>High impact life-saving interventions are known to prevent PPH</a:t>
            </a:r>
            <a:r>
              <a:rPr lang="en-GB" altLang="en-US"/>
              <a:t>; however, these need to be</a:t>
            </a:r>
            <a:r>
              <a:rPr lang="en-GB" altLang="en-US" b="1"/>
              <a:t> implemented </a:t>
            </a:r>
            <a:r>
              <a:rPr lang="en-GB" altLang="en-US"/>
              <a:t>promptly if PPH management is to be successful. In low- and middle-income countries (LMICs), </a:t>
            </a:r>
            <a:r>
              <a:rPr lang="en-GB" altLang="en-US" b="1"/>
              <a:t>unresponsive health systems</a:t>
            </a:r>
            <a:r>
              <a:rPr lang="en-GB" altLang="en-US"/>
              <a:t> leading to</a:t>
            </a:r>
            <a:r>
              <a:rPr lang="en-GB" altLang="en-US" b="1"/>
              <a:t> inadequate and sub-optimal quality services often delay diagnosis and management of PPH</a:t>
            </a:r>
            <a:r>
              <a:rPr lang="en-GB" altLang="en-US"/>
              <a:t>.</a:t>
            </a:r>
          </a:p>
          <a:p>
            <a:pPr marL="0" indent="0">
              <a:buNone/>
            </a:pPr>
            <a:r>
              <a:rPr lang="en-GB" altLang="en-US"/>
              <a:t>--- Dr Jolly Beyeza, Vice-Chair, FIGO Childbirth and PPH Committee,  2023</a:t>
            </a:r>
          </a:p>
        </p:txBody>
      </p:sp>
      <p:sp>
        <p:nvSpPr>
          <p:cNvPr id="5" name="Content Placeholder 4"/>
          <p:cNvSpPr>
            <a:spLocks noGrp="1"/>
          </p:cNvSpPr>
          <p:nvPr>
            <p:ph sz="half" idx="2"/>
          </p:nvPr>
        </p:nvSpPr>
        <p:spPr>
          <a:xfrm>
            <a:off x="6019800" y="1272540"/>
            <a:ext cx="5915025" cy="5137785"/>
          </a:xfrm>
        </p:spPr>
        <p:txBody>
          <a:bodyPr>
            <a:noAutofit/>
          </a:bodyPr>
          <a:lstStyle/>
          <a:p>
            <a:r>
              <a:rPr lang="en-GB" altLang="en-US" sz="2400"/>
              <a:t>PPH is one of the </a:t>
            </a:r>
            <a:r>
              <a:rPr lang="en-GB" altLang="en-US" sz="2400" b="1"/>
              <a:t>leading causes of maternal mortality and morbidity globally. </a:t>
            </a:r>
            <a:r>
              <a:rPr lang="en-GB" altLang="en-US" sz="2400"/>
              <a:t>It </a:t>
            </a:r>
            <a:r>
              <a:rPr lang="en-GB" altLang="en-US" sz="2400" b="1"/>
              <a:t>disproportionately impacts</a:t>
            </a:r>
            <a:r>
              <a:rPr lang="en-GB" altLang="en-US" sz="2400"/>
              <a:t> women in low- and middle-income countries, especially those that are </a:t>
            </a:r>
            <a:r>
              <a:rPr lang="en-GB" altLang="en-US" sz="2400" b="1"/>
              <a:t>vulnerable and marginalised </a:t>
            </a:r>
            <a:r>
              <a:rPr lang="en-GB" altLang="en-US" sz="2400"/>
              <a:t>including those affected by </a:t>
            </a:r>
            <a:r>
              <a:rPr lang="en-GB" altLang="en-US" sz="2400" b="1"/>
              <a:t>broader social determinants, malnutrition, climate change and harmful knowledge systems.</a:t>
            </a:r>
            <a:r>
              <a:rPr lang="en-GB" altLang="en-US" sz="2400"/>
              <a:t> The WHO roadmap is a vital part of the solutions that </a:t>
            </a:r>
            <a:r>
              <a:rPr lang="en-GB" altLang="en-US" sz="2400" b="1"/>
              <a:t>we must scale up</a:t>
            </a:r>
            <a:r>
              <a:rPr lang="en-GB" altLang="en-US" sz="2400"/>
              <a:t> and </a:t>
            </a:r>
            <a:r>
              <a:rPr lang="en-GB" altLang="en-US" sz="2400" b="1"/>
              <a:t>expand</a:t>
            </a:r>
            <a:r>
              <a:rPr lang="en-GB" altLang="en-US" sz="2400"/>
              <a:t> to put a stop to these entirely preventable tragedies. </a:t>
            </a:r>
            <a:r>
              <a:rPr lang="en-GB" altLang="en-US" sz="2400" b="1"/>
              <a:t>We must save mothers. We must stop PPH.</a:t>
            </a:r>
          </a:p>
          <a:p>
            <a:r>
              <a:rPr lang="en-GB" altLang="en-US" sz="2400"/>
              <a:t>---Dr Anne Kihara, FIGO President Elect,2023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83920"/>
          </a:xfrm>
        </p:spPr>
        <p:txBody>
          <a:bodyPr/>
          <a:lstStyle/>
          <a:p>
            <a:r>
              <a:rPr lang="en-GB" altLang="en-US"/>
              <a:t>WHO Roadmap for PPH </a:t>
            </a:r>
          </a:p>
        </p:txBody>
      </p:sp>
      <p:sp>
        <p:nvSpPr>
          <p:cNvPr id="5" name="Content Placeholder 4"/>
          <p:cNvSpPr>
            <a:spLocks noGrp="1"/>
          </p:cNvSpPr>
          <p:nvPr>
            <p:ph sz="half" idx="2"/>
          </p:nvPr>
        </p:nvSpPr>
        <p:spPr>
          <a:xfrm>
            <a:off x="4370705" y="1384300"/>
            <a:ext cx="6983095" cy="4792980"/>
          </a:xfrm>
        </p:spPr>
        <p:txBody>
          <a:bodyPr>
            <a:normAutofit fontScale="70000"/>
          </a:bodyPr>
          <a:lstStyle/>
          <a:p>
            <a:r>
              <a:rPr lang="en-GB" altLang="en-US" b="1"/>
              <a:t>Research: I</a:t>
            </a:r>
            <a:r>
              <a:rPr lang="en-GB" altLang="en-US"/>
              <a:t>nnovation, implementation and cross-cutting (bundled care approach) </a:t>
            </a:r>
          </a:p>
          <a:p>
            <a:r>
              <a:rPr lang="en-GB" altLang="en-US" b="1"/>
              <a:t>Consolidated  Norms and standards</a:t>
            </a:r>
            <a:endParaRPr lang="en-GB" altLang="en-US"/>
          </a:p>
          <a:p>
            <a:r>
              <a:rPr lang="en-GB" altLang="en-US" b="1"/>
              <a:t>Implementation barriers</a:t>
            </a:r>
          </a:p>
          <a:p>
            <a:pPr lvl="1">
              <a:buFont typeface="Wingdings" panose="05000000000000000000" charset="0"/>
              <a:buChar char="Ø"/>
            </a:pPr>
            <a:r>
              <a:rPr lang="en-GB" altLang="en-US"/>
              <a:t> weak policy and leadership </a:t>
            </a:r>
          </a:p>
          <a:p>
            <a:pPr lvl="1">
              <a:buFont typeface="Wingdings" panose="05000000000000000000" charset="0"/>
              <a:buChar char="Ø"/>
            </a:pPr>
            <a:r>
              <a:rPr lang="en-GB" altLang="en-US"/>
              <a:t> weak procurement and  supply chain</a:t>
            </a:r>
          </a:p>
          <a:p>
            <a:pPr lvl="1">
              <a:buFont typeface="Wingdings" panose="05000000000000000000" charset="0"/>
              <a:buChar char="Ø"/>
            </a:pPr>
            <a:r>
              <a:rPr lang="en-GB" altLang="en-US"/>
              <a:t> Poor HCP staffing , training and supervision</a:t>
            </a:r>
          </a:p>
          <a:p>
            <a:pPr lvl="1">
              <a:buFont typeface="Wingdings" panose="05000000000000000000" charset="0"/>
              <a:buChar char="Ø"/>
            </a:pPr>
            <a:r>
              <a:rPr lang="en-GB" altLang="en-US"/>
              <a:t> Inequities and poor access to quality care </a:t>
            </a:r>
          </a:p>
          <a:p>
            <a:pPr lvl="1">
              <a:buFont typeface="Wingdings" panose="05000000000000000000" charset="0"/>
              <a:buChar char="Ø"/>
            </a:pPr>
            <a:r>
              <a:rPr lang="en-GB" altLang="en-US"/>
              <a:t> inrecognized Womens rights and social status in society </a:t>
            </a:r>
          </a:p>
          <a:p>
            <a:r>
              <a:rPr lang="en-GB" altLang="en-US" b="1"/>
              <a:t>Advocacy</a:t>
            </a:r>
          </a:p>
          <a:p>
            <a:pPr lvl="1">
              <a:buFont typeface="Wingdings" panose="05000000000000000000" charset="0"/>
              <a:buChar char="Ø"/>
            </a:pPr>
            <a:r>
              <a:rPr lang="en-GB" altLang="en-US"/>
              <a:t> global branding and global advocacy </a:t>
            </a:r>
          </a:p>
          <a:p>
            <a:pPr lvl="1">
              <a:buFont typeface="Wingdings" panose="05000000000000000000" charset="0"/>
              <a:buChar char="Ø"/>
            </a:pPr>
            <a:r>
              <a:rPr lang="en-GB" altLang="en-US"/>
              <a:t>Social accountability , targeted groups with Knowledge products </a:t>
            </a:r>
          </a:p>
          <a:p>
            <a:pPr marL="0" indent="0" algn="ctr">
              <a:buNone/>
            </a:pPr>
            <a:r>
              <a:rPr lang="en-GB" altLang="en-US" sz="5145" b="1">
                <a:solidFill>
                  <a:srgbClr val="FF0000"/>
                </a:solidFill>
              </a:rPr>
              <a:t>CALL TO ACTION</a:t>
            </a:r>
            <a:r>
              <a:rPr lang="en-GB" altLang="en-US"/>
              <a:t> </a:t>
            </a:r>
          </a:p>
        </p:txBody>
      </p:sp>
      <p:pic>
        <p:nvPicPr>
          <p:cNvPr id="6" name="Content Placeholder 5"/>
          <p:cNvPicPr>
            <a:picLocks noGrp="1" noChangeAspect="1"/>
          </p:cNvPicPr>
          <p:nvPr>
            <p:ph sz="half" idx="1"/>
          </p:nvPr>
        </p:nvPicPr>
        <p:blipFill>
          <a:blip r:embed="rId2"/>
          <a:stretch>
            <a:fillRect/>
          </a:stretch>
        </p:blipFill>
        <p:spPr>
          <a:xfrm>
            <a:off x="719455" y="1581150"/>
            <a:ext cx="3464560" cy="459613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31215" y="465455"/>
            <a:ext cx="10807700" cy="548513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360" y="101600"/>
            <a:ext cx="11511280" cy="1397635"/>
          </a:xfrm>
        </p:spPr>
        <p:txBody>
          <a:bodyPr>
            <a:normAutofit fontScale="90000"/>
          </a:bodyPr>
          <a:lstStyle/>
          <a:p>
            <a:br>
              <a:rPr lang="en-GB" sz="3600" dirty="0"/>
            </a:br>
            <a:br>
              <a:rPr lang="en-GB" sz="3600" dirty="0"/>
            </a:br>
            <a:br>
              <a:rPr lang="en-GB" sz="3600" dirty="0"/>
            </a:br>
            <a:r>
              <a:rPr lang="en-GB" sz="3600" b="1" dirty="0"/>
              <a:t>Background</a:t>
            </a:r>
            <a:br>
              <a:rPr lang="en-GB" sz="3600" dirty="0"/>
            </a:br>
            <a:r>
              <a:rPr lang="en-GB" sz="3600" b="1" u="sng" dirty="0"/>
              <a:t>Changing culture </a:t>
            </a:r>
            <a:r>
              <a:rPr lang="en-GB" sz="3600" b="1" dirty="0"/>
              <a:t>with pregnancy and childbirth morbidity and mortality </a:t>
            </a:r>
            <a:r>
              <a:rPr lang="en-GB" sz="3600" dirty="0"/>
              <a:t> </a:t>
            </a:r>
            <a:br>
              <a:rPr lang="en-GB" sz="3600" dirty="0"/>
            </a:br>
            <a:br>
              <a:rPr lang="en-GB" dirty="0"/>
            </a:br>
            <a:endParaRPr lang="en-GB" dirty="0"/>
          </a:p>
        </p:txBody>
      </p:sp>
      <p:sp>
        <p:nvSpPr>
          <p:cNvPr id="3" name="Content Placeholder 2"/>
          <p:cNvSpPr>
            <a:spLocks noGrp="1"/>
          </p:cNvSpPr>
          <p:nvPr>
            <p:ph idx="1"/>
          </p:nvPr>
        </p:nvSpPr>
        <p:spPr>
          <a:xfrm>
            <a:off x="467995" y="1499870"/>
            <a:ext cx="11301730" cy="4677410"/>
          </a:xfrm>
        </p:spPr>
        <p:txBody>
          <a:bodyPr>
            <a:normAutofit fontScale="92500"/>
          </a:bodyPr>
          <a:lstStyle/>
          <a:p>
            <a:r>
              <a:rPr lang="en-GB" dirty="0"/>
              <a:t>Pregnancy is  a human right and must perpetuate quality of  humanity </a:t>
            </a:r>
          </a:p>
          <a:p>
            <a:r>
              <a:rPr lang="en-GB" dirty="0"/>
              <a:t>Defining  national and sub-national goals and targets, scorecards  and  benchmarking of performance management crucial in addressing priorities and  gaps in maternal health </a:t>
            </a:r>
          </a:p>
          <a:p>
            <a:r>
              <a:rPr lang="en-GB" dirty="0"/>
              <a:t>Gender mainstreaming  and valuing every pregnancy towards  healthy outcomes includes  prevention and management of PPH   </a:t>
            </a:r>
          </a:p>
          <a:p>
            <a:r>
              <a:rPr lang="en-GB" dirty="0"/>
              <a:t>Improve the social determinants  of the girl child prior to pregnancy and in between pregnancies (environment, social, and governance- ESG Score) </a:t>
            </a:r>
          </a:p>
          <a:p>
            <a:r>
              <a:rPr lang="en-GB" dirty="0"/>
              <a:t>Optimizing the health of mothers during the pre-conceptual period and in the continuum of care throughout pregnancy, childbirth, and post-natal period </a:t>
            </a:r>
          </a:p>
          <a:p>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660" y="165735"/>
            <a:ext cx="11363960" cy="1051560"/>
          </a:xfrm>
        </p:spPr>
        <p:txBody>
          <a:bodyPr>
            <a:normAutofit fontScale="90000"/>
          </a:bodyPr>
          <a:lstStyle/>
          <a:p>
            <a:br>
              <a:rPr lang="en-GB" sz="3555" b="1" dirty="0"/>
            </a:br>
            <a:r>
              <a:rPr lang="en-GB" sz="3555" b="1" dirty="0"/>
              <a:t>Background: </a:t>
            </a:r>
            <a:br>
              <a:rPr lang="en-GB" sz="3555" b="1" dirty="0"/>
            </a:br>
            <a:r>
              <a:rPr lang="en-GB" sz="3555" b="1" u="sng" dirty="0"/>
              <a:t>Changing  culture</a:t>
            </a:r>
            <a:r>
              <a:rPr lang="en-GB" sz="3555" b="1" dirty="0"/>
              <a:t> with pregnancy and childbirth morbidity / mortality </a:t>
            </a:r>
            <a:br>
              <a:rPr lang="en-GB" sz="4000" dirty="0"/>
            </a:br>
            <a:endParaRPr lang="en-GB" sz="4000" dirty="0"/>
          </a:p>
        </p:txBody>
      </p:sp>
      <p:sp>
        <p:nvSpPr>
          <p:cNvPr id="3" name="Content Placeholder 2"/>
          <p:cNvSpPr>
            <a:spLocks noGrp="1"/>
          </p:cNvSpPr>
          <p:nvPr>
            <p:ph idx="1"/>
          </p:nvPr>
        </p:nvSpPr>
        <p:spPr>
          <a:xfrm>
            <a:off x="454660" y="1511935"/>
            <a:ext cx="11363960" cy="4665345"/>
          </a:xfrm>
        </p:spPr>
        <p:txBody>
          <a:bodyPr>
            <a:normAutofit fontScale="75000"/>
          </a:bodyPr>
          <a:lstStyle/>
          <a:p>
            <a:endParaRPr lang="en-GB" dirty="0"/>
          </a:p>
          <a:p>
            <a:r>
              <a:rPr lang="en-GB" dirty="0"/>
              <a:t>Increase the</a:t>
            </a:r>
            <a:r>
              <a:rPr lang="en-GB" b="1" dirty="0"/>
              <a:t> potentiation of self–care diagnostics</a:t>
            </a:r>
            <a:r>
              <a:rPr lang="en-GB" dirty="0"/>
              <a:t> prior to and during pregnancy</a:t>
            </a:r>
          </a:p>
          <a:p>
            <a:r>
              <a:rPr lang="en-GB" dirty="0"/>
              <a:t>Women need to decide early in pregnancy their desired  service delivery modeland level of care  (IBP, Emplan); Risk assessment and predictions for PPH with early referral mechanisms; tracking every pregnancy  in the community, integrated services  and linked to a health facility or referred to higher </a:t>
            </a:r>
            <a:r>
              <a:rPr lang="en-GB" dirty="0" err="1"/>
              <a:t>centers</a:t>
            </a:r>
            <a:r>
              <a:rPr lang="en-GB" dirty="0"/>
              <a:t> with </a:t>
            </a:r>
            <a:r>
              <a:rPr lang="en-GB" u="sng" dirty="0"/>
              <a:t>sustained</a:t>
            </a:r>
            <a:r>
              <a:rPr lang="en-GB" dirty="0"/>
              <a:t> </a:t>
            </a:r>
            <a:r>
              <a:rPr lang="en-GB" dirty="0" err="1"/>
              <a:t>counseling</a:t>
            </a:r>
            <a:r>
              <a:rPr lang="en-GB" dirty="0"/>
              <a:t> and guidance </a:t>
            </a:r>
          </a:p>
          <a:p>
            <a:r>
              <a:rPr lang="en-GB" dirty="0"/>
              <a:t>Counseling for  fertility regulation  before an unplanned, unwanted, or mistimed pregnancy occurs and post - abortion and post delivery  contraception information and services    </a:t>
            </a:r>
          </a:p>
          <a:p>
            <a:r>
              <a:rPr lang="en-GB" dirty="0"/>
              <a:t>Avert teenage pregnancies at all costs and limit pregnancies to those one can nurture - Legislature and policy environment; eliminate harmful cultural practices, GBV( IPV), zero rate unmet need for family planning; zero rate preventable pregnancies  </a:t>
            </a:r>
          </a:p>
          <a:p>
            <a:r>
              <a:rPr lang="en-GB" dirty="0"/>
              <a:t>Gatekeepers must ALL be actively engaged in a pregnant women’s journey.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23875" y="365125"/>
            <a:ext cx="10829925" cy="1325880"/>
          </a:xfrm>
        </p:spPr>
        <p:txBody>
          <a:bodyPr>
            <a:normAutofit/>
          </a:bodyPr>
          <a:lstStyle/>
          <a:p>
            <a:r>
              <a:rPr lang="en-GB" altLang="en-US" sz="3200" b="1">
                <a:sym typeface="+mn-ea"/>
              </a:rPr>
              <a:t>KAIZEN Principles  in pregnancy and  childbirth</a:t>
            </a:r>
            <a:r>
              <a:rPr lang="en-GB" altLang="en-US" sz="3200">
                <a:sym typeface="+mn-ea"/>
              </a:rPr>
              <a:t> </a:t>
            </a:r>
            <a:endParaRPr lang="en-GB" altLang="en-US" sz="3200"/>
          </a:p>
        </p:txBody>
      </p:sp>
      <p:sp>
        <p:nvSpPr>
          <p:cNvPr id="6" name="Content Placeholder 5"/>
          <p:cNvSpPr>
            <a:spLocks noGrp="1"/>
          </p:cNvSpPr>
          <p:nvPr>
            <p:ph sz="half" idx="1"/>
          </p:nvPr>
        </p:nvSpPr>
        <p:spPr>
          <a:xfrm>
            <a:off x="524510" y="2061845"/>
            <a:ext cx="11516360" cy="4115435"/>
          </a:xfrm>
        </p:spPr>
        <p:txBody>
          <a:bodyPr>
            <a:normAutofit fontScale="70000"/>
          </a:bodyPr>
          <a:lstStyle/>
          <a:p>
            <a:pPr marL="0" indent="0">
              <a:buNone/>
            </a:pPr>
            <a:r>
              <a:rPr lang="en-GB" altLang="en-US" b="1">
                <a:sym typeface="+mn-ea"/>
              </a:rPr>
              <a:t>Patient-Centered Care</a:t>
            </a:r>
            <a:r>
              <a:rPr lang="en-GB" altLang="en-US">
                <a:sym typeface="+mn-ea"/>
              </a:rPr>
              <a:t>:understanding their needs, preferences and challengesand</a:t>
            </a:r>
            <a:r>
              <a:rPr lang="en-GB" altLang="en-US" b="1">
                <a:sym typeface="+mn-ea"/>
              </a:rPr>
              <a:t> being responsive</a:t>
            </a:r>
          </a:p>
          <a:p>
            <a:pPr marL="0" indent="0">
              <a:buNone/>
            </a:pPr>
            <a:r>
              <a:rPr lang="en-GB" altLang="en-US" b="1">
                <a:sym typeface="+mn-ea"/>
              </a:rPr>
              <a:t>Continuous Improvement:</a:t>
            </a:r>
            <a:r>
              <a:rPr lang="en-GB" altLang="en-US">
                <a:sym typeface="+mn-ea"/>
              </a:rPr>
              <a:t> Kaizen emphasizes the importance of making incremental improvements over time</a:t>
            </a:r>
          </a:p>
          <a:p>
            <a:pPr marL="0" indent="0">
              <a:buNone/>
            </a:pPr>
            <a:r>
              <a:rPr lang="en-GB" altLang="en-US" b="1">
                <a:sym typeface="+mn-ea"/>
              </a:rPr>
              <a:t>Identify and address root causes of quality barriers:</a:t>
            </a:r>
            <a:r>
              <a:rPr lang="en-GB" altLang="en-US">
                <a:sym typeface="+mn-ea"/>
              </a:rPr>
              <a:t> involve identifying risk factors, improving staff training, or enhancing communication and teamwork among healthcare providers.</a:t>
            </a:r>
          </a:p>
          <a:p>
            <a:pPr marL="0" indent="0">
              <a:buNone/>
            </a:pPr>
            <a:r>
              <a:rPr lang="en-GB" altLang="en-US" b="1">
                <a:sym typeface="+mn-ea"/>
              </a:rPr>
              <a:t>Streamline processes: </a:t>
            </a:r>
            <a:r>
              <a:rPr lang="en-GB" altLang="en-US">
                <a:sym typeface="+mn-ea"/>
              </a:rPr>
              <a:t>involves analyzing the sequence of actions, eliminating redundancies, and implementing standardized tools or checklists to streamline processes.</a:t>
            </a:r>
          </a:p>
          <a:p>
            <a:pPr marL="0" indent="0">
              <a:buNone/>
            </a:pPr>
            <a:r>
              <a:rPr lang="en-GB" altLang="en-US" b="1">
                <a:sym typeface="+mn-ea"/>
              </a:rPr>
              <a:t>Standardization:</a:t>
            </a:r>
            <a:r>
              <a:rPr lang="en-GB" altLang="en-US">
                <a:sym typeface="+mn-ea"/>
              </a:rPr>
              <a:t> Kaizen promotes standardizing processes to</a:t>
            </a:r>
            <a:r>
              <a:rPr lang="en-GB" altLang="en-US" b="1">
                <a:sym typeface="+mn-ea"/>
              </a:rPr>
              <a:t> eliminate variations and reduce errors</a:t>
            </a:r>
            <a:r>
              <a:rPr lang="en-GB" altLang="en-US">
                <a:sym typeface="+mn-ea"/>
              </a:rPr>
              <a:t>. In childbirth, standardizing protocols and procedures can help ensure consistent, evidence-based care. By adhering to standardized practices, healthcare providers can enhance the quality and safety of care, minimize complications, and improve outcomes for mothers and newborns.</a:t>
            </a:r>
          </a:p>
          <a:p>
            <a:pPr marL="0" indent="0">
              <a:buNone/>
            </a:pPr>
            <a:r>
              <a:rPr lang="en-GB" altLang="en-US" b="1">
                <a:solidFill>
                  <a:srgbClr val="FF0000"/>
                </a:solidFill>
                <a:sym typeface="+mn-ea"/>
              </a:rPr>
              <a:t>AVOID OBSTETRIC VIOLENCE</a:t>
            </a:r>
            <a:r>
              <a:rPr lang="en-GB" altLang="en-US">
                <a:solidFill>
                  <a:srgbClr val="FF0000"/>
                </a:solidFill>
                <a:sym typeface="+mn-ea"/>
              </a:rPr>
              <a:t> </a:t>
            </a:r>
          </a:p>
          <a:p>
            <a:endParaRPr lang="en-GB" altLang="en-US">
              <a:solidFill>
                <a:srgbClr val="FF0000"/>
              </a:solidFill>
              <a:sym typeface="+mn-ea"/>
            </a:endParaRPr>
          </a:p>
        </p:txBody>
      </p:sp>
      <p:pic>
        <p:nvPicPr>
          <p:cNvPr id="7" name="Content Placeholder 6"/>
          <p:cNvPicPr>
            <a:picLocks noGrp="1" noChangeAspect="1"/>
          </p:cNvPicPr>
          <p:nvPr>
            <p:ph sz="half" idx="2"/>
          </p:nvPr>
        </p:nvPicPr>
        <p:blipFill>
          <a:blip r:embed="rId3"/>
          <a:stretch>
            <a:fillRect/>
          </a:stretch>
        </p:blipFill>
        <p:spPr>
          <a:xfrm>
            <a:off x="8394065" y="75565"/>
            <a:ext cx="3798570" cy="198628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2098</Words>
  <Application>Microsoft Macintosh PowerPoint</Application>
  <PresentationFormat>Widescreen</PresentationFormat>
  <Paragraphs>140</Paragraphs>
  <Slides>19</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Wingdings</vt:lpstr>
      <vt:lpstr>Office Theme</vt:lpstr>
      <vt:lpstr>WHO PPH Roadmap Sustainably scaling  the trajectory towards zero rating PPH     </vt:lpstr>
      <vt:lpstr>Outline </vt:lpstr>
      <vt:lpstr>PowerPoint Presentation</vt:lpstr>
      <vt:lpstr>PPH  Quotes from FIGO   </vt:lpstr>
      <vt:lpstr>WHO Roadmap for PPH </vt:lpstr>
      <vt:lpstr>PowerPoint Presentation</vt:lpstr>
      <vt:lpstr>   Background Changing culture with pregnancy and childbirth morbidity and mortality    </vt:lpstr>
      <vt:lpstr> Background:  Changing  culture with pregnancy and childbirth morbidity / mortality  </vt:lpstr>
      <vt:lpstr>KAIZEN Principles  in pregnancy and  childbirth </vt:lpstr>
      <vt:lpstr>Is enough being done towards elimination of PPH</vt:lpstr>
      <vt:lpstr>Quality  of maternity care: The interphase of the external and  internal environment  </vt:lpstr>
      <vt:lpstr>FIGO efforts in prevention and managment of PPH</vt:lpstr>
      <vt:lpstr>FIGO efforts in prevention and managment of PPH</vt:lpstr>
      <vt:lpstr>PowerPoint Presentation</vt:lpstr>
      <vt:lpstr>PowerPoint Presentation</vt:lpstr>
      <vt:lpstr>PowerPoint Presentation</vt:lpstr>
      <vt:lpstr>Social  accountability in prevention and managment of PPH </vt:lpstr>
      <vt:lpstr>SOCIAL Impact not adequately articulated </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PPH Roadmap  Are we on the right trajectory or what else?</dc:title>
  <dc:creator>Hp</dc:creator>
  <cp:lastModifiedBy>Mathea Pielemeier</cp:lastModifiedBy>
  <cp:revision>41</cp:revision>
  <dcterms:created xsi:type="dcterms:W3CDTF">2023-09-09T05:05:00Z</dcterms:created>
  <dcterms:modified xsi:type="dcterms:W3CDTF">2023-09-22T20:36:17Z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C71E3E57A88843F1A1188ADCC08A9263_13</vt:lpwstr>
  </property>
  <property fmtid="{D5CDD505-2E9C-101B-9397-08002B2CF9AE}" pid="3" name="KSOProductBuildVer">
    <vt:lpwstr>2057-12.2.0.13201</vt:lpwstr>
  </property>
</Properties>
</file>