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E4414-83AF-4B38-94EF-6234F621E692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F5237-2D6B-484F-8876-E7946B1BC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5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314638c9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2314638c961_0_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g2314638c961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47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D4300-2616-1256-95EC-6B6B89C9F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6F6A4-5D0A-EBFA-84E3-5EDF63F01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67D9F-8D00-31A1-3795-FC7816CA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54690-AAD7-98E8-1769-02C38617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FD72C-AD28-17E6-5C5F-99B59EA4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75E1-8F09-5C87-DBE4-0905F59D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8563D-8A7C-FDAC-6B57-F356AFCC4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43CA4-E104-6FDA-6E62-0DD596E7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D2E66-BE97-A57D-C6B4-8E4ED470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62C8C-578B-44FD-A15E-0999AF31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7F0C3-C61F-7DB1-95FC-C017BCB0F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750DE-4EF4-CAB0-99C9-13F81302E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53249-A210-E71A-2A82-A88D8360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1FEDB-B3EB-86D0-A61A-13D7915F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A8047-61B1-68FA-A765-DDBD663D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ody Text 2">
  <p:cSld name="Title &amp; Body Text 2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10934800" cy="6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None/>
              <a:defRPr sz="3067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dt" idx="10"/>
          </p:nvPr>
        </p:nvSpPr>
        <p:spPr>
          <a:xfrm>
            <a:off x="612989" y="6356351"/>
            <a:ext cx="27432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ftr" idx="11"/>
          </p:nvPr>
        </p:nvSpPr>
        <p:spPr>
          <a:xfrm>
            <a:off x="3486151" y="6356351"/>
            <a:ext cx="520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sldNum" idx="12"/>
          </p:nvPr>
        </p:nvSpPr>
        <p:spPr>
          <a:xfrm>
            <a:off x="8797663" y="6356351"/>
            <a:ext cx="27432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0" name="Google Shape;70;p28"/>
          <p:cNvSpPr/>
          <p:nvPr/>
        </p:nvSpPr>
        <p:spPr>
          <a:xfrm>
            <a:off x="0" y="500676"/>
            <a:ext cx="478400" cy="849600"/>
          </a:xfrm>
          <a:prstGeom prst="rect">
            <a:avLst/>
          </a:prstGeom>
          <a:solidFill>
            <a:srgbClr val="3175B6">
              <a:alpha val="80000"/>
            </a:srgb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1"/>
          </p:nvPr>
        </p:nvSpPr>
        <p:spPr>
          <a:xfrm>
            <a:off x="609599" y="1817688"/>
            <a:ext cx="5308400" cy="39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304792" algn="l">
              <a:lnSpc>
                <a:spcPct val="153846"/>
              </a:lnSpc>
              <a:spcBef>
                <a:spcPts val="1067"/>
              </a:spcBef>
              <a:spcAft>
                <a:spcPts val="0"/>
              </a:spcAft>
              <a:buClr>
                <a:schemeClr val="accent6"/>
              </a:buClr>
              <a:buSzPts val="1000"/>
              <a:buNone/>
              <a:defRPr sz="1333"/>
            </a:lvl1pPr>
            <a:lvl2pPr marL="1219170" lvl="1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2"/>
          </p:nvPr>
        </p:nvSpPr>
        <p:spPr>
          <a:xfrm>
            <a:off x="6239839" y="1817688"/>
            <a:ext cx="5308400" cy="39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304792" algn="l">
              <a:lnSpc>
                <a:spcPct val="153846"/>
              </a:lnSpc>
              <a:spcBef>
                <a:spcPts val="1067"/>
              </a:spcBef>
              <a:spcAft>
                <a:spcPts val="0"/>
              </a:spcAft>
              <a:buClr>
                <a:schemeClr val="accent6"/>
              </a:buClr>
              <a:buSzPts val="1000"/>
              <a:buNone/>
              <a:defRPr sz="1333"/>
            </a:lvl1pPr>
            <a:lvl2pPr marL="1219170" lvl="1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0359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Photo">
  <p:cSld name="Text and Phot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7157600" cy="6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Gill Sans"/>
              <a:buNone/>
              <a:defRPr sz="3067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dt" idx="10"/>
          </p:nvPr>
        </p:nvSpPr>
        <p:spPr>
          <a:xfrm>
            <a:off x="612989" y="6356351"/>
            <a:ext cx="27432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ftr" idx="11"/>
          </p:nvPr>
        </p:nvSpPr>
        <p:spPr>
          <a:xfrm>
            <a:off x="3486151" y="6356351"/>
            <a:ext cx="52004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8797663" y="6356351"/>
            <a:ext cx="2743200" cy="3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0" u="none" strike="noStrike" cap="none">
                <a:solidFill>
                  <a:schemeClr val="accent6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5" name="Google Shape;35;p22"/>
          <p:cNvSpPr/>
          <p:nvPr/>
        </p:nvSpPr>
        <p:spPr>
          <a:xfrm>
            <a:off x="0" y="500676"/>
            <a:ext cx="478400" cy="849600"/>
          </a:xfrm>
          <a:prstGeom prst="rect">
            <a:avLst/>
          </a:prstGeom>
          <a:solidFill>
            <a:srgbClr val="3175B6">
              <a:alpha val="80000"/>
            </a:srgb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609600" y="1817688"/>
            <a:ext cx="5486400" cy="39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304792" algn="l">
              <a:lnSpc>
                <a:spcPct val="153846"/>
              </a:lnSpc>
              <a:spcBef>
                <a:spcPts val="1067"/>
              </a:spcBef>
              <a:spcAft>
                <a:spcPts val="0"/>
              </a:spcAft>
              <a:buClr>
                <a:schemeClr val="accent6"/>
              </a:buClr>
              <a:buSzPts val="1000"/>
              <a:buNone/>
              <a:defRPr sz="1333"/>
            </a:lvl1pPr>
            <a:lvl2pPr marL="1219170" lvl="1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>
            <a:spLocks noGrp="1"/>
          </p:cNvSpPr>
          <p:nvPr>
            <p:ph type="pic" idx="2"/>
          </p:nvPr>
        </p:nvSpPr>
        <p:spPr>
          <a:xfrm>
            <a:off x="6705597" y="1753891"/>
            <a:ext cx="5486400" cy="38284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3551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1452-3528-FC4A-1FE0-B1B074FD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4FB99-DE9A-A4AC-59C3-9DCF62D9F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23AFD-B255-1958-0BE9-FC6817AA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C3E78-C623-5CAD-1AAC-F8A946DF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D644-4BF2-F17E-3A9D-7CDE179AF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0646-CC01-33E0-AB77-B0C411A9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D6255-FBD7-7AF5-6A40-4260F0085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C1AFC-45DA-D46C-A246-96E63F13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08DB8-8D75-537C-E604-A6F39A83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6AE8C-3884-18F8-1079-58109ED6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9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7421-5A10-5585-E445-E9040FCC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A983E-ADE1-9FCB-5831-6CDF6667F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94C12-8022-FE68-5DBF-834C35759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597F4-6679-B4E5-9C89-10B90C72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5CA07-A9D5-2023-E326-8B11ADB8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4C9EA-03C3-4C82-3D18-553F6DBA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A02E-6E6C-9438-98F8-31ECF2EEA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77623-A343-4463-EDF5-7AD2995E4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3E9E0-F976-D029-84B3-48EBC178A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93392-0E35-7322-DE7E-446B4AF04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A606BE-8A30-068C-ED80-AECDD4991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B5D8EE-29DF-EED6-51DE-7941A15E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A456E-2B7B-647E-8315-D9CBBB05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C3AF4-00CD-5E1F-E425-47A5D11B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F8ABE-E379-1054-114D-C6731E20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5408A-D8AE-68E8-82C0-9FF7D0AC0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F2B76-20BA-0D4B-1056-D2A171BC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9123CC-CF28-981B-BD05-046121D1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2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5941B7-4FFF-42AA-A7DD-A3272902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493CC-3061-4197-4DE3-0D10D8AB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8FA8-1B57-80BF-D4C9-50FB7B65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59513-B85B-97D6-FDCD-69C105BA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61D1-832B-E3FF-6FEC-BAADAF3BD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0DA42-4A78-F588-42B5-455062318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1D953-B57C-FD68-DCB8-EEE77F19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71102-5F67-8E72-833C-2DBD8F65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E02F1-7047-3226-D450-9A214911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6594-5C43-5565-3F7F-A7528DF1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E97347-86F4-005B-B3F7-7BD340A11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332EF-E6DD-5306-376F-3BF6FBCBC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C0156-522F-3BAF-02E6-D702D5BE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6B87A-FA4C-C17C-7A01-3D1FDBEC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69D25-E4EF-6712-93FB-4CF19365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2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443105-2217-1071-8B2B-6B90B1221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8DA7A-1083-CCD4-19B0-AC1F5A5A3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E3554-DB37-0237-15AB-86B438A51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7283-33AF-47A3-88C7-10C02B42A3A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E5961-B66E-41DC-DF3B-8085D58D6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4D364-E72F-94C4-64CF-5C6A31228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15AE-85CE-48B1-87F5-8398C06EC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BC2AD0-7E01-D276-1DBE-319D7FC5D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2EC337-77A4-A13F-EC3B-C62888F93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609" y="4685288"/>
            <a:ext cx="4171994" cy="103578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Postpartum Hemorrhage Community of Practice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oogle Shape;346;g2314638c961_0_0">
            <a:extLst>
              <a:ext uri="{FF2B5EF4-FFF2-40B4-BE49-F238E27FC236}">
                <a16:creationId xmlns:a16="http://schemas.microsoft.com/office/drawing/2014/main" id="{48AF07F9-B8A0-91C6-7121-18DFB6FC47EE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6410173" y="557360"/>
            <a:ext cx="4069628" cy="5632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881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7157600" cy="634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r>
              <a:rPr lang="en-US" b="1" dirty="0"/>
              <a:t>PPH Summit</a:t>
            </a:r>
            <a:endParaRPr b="1" dirty="0"/>
          </a:p>
        </p:txBody>
      </p:sp>
      <p:sp>
        <p:nvSpPr>
          <p:cNvPr id="239" name="Google Shape;239;p4"/>
          <p:cNvSpPr txBox="1">
            <a:spLocks noGrp="1"/>
          </p:cNvSpPr>
          <p:nvPr>
            <p:ph type="sldNum" idx="12"/>
          </p:nvPr>
        </p:nvSpPr>
        <p:spPr>
          <a:xfrm>
            <a:off x="8797663" y="6356351"/>
            <a:ext cx="2743200" cy="33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2</a:t>
            </a:fld>
            <a:endParaRPr/>
          </a:p>
        </p:txBody>
      </p:sp>
      <p:sp>
        <p:nvSpPr>
          <p:cNvPr id="240" name="Google Shape;240;p4"/>
          <p:cNvSpPr txBox="1">
            <a:spLocks noGrp="1"/>
          </p:cNvSpPr>
          <p:nvPr>
            <p:ph type="body" idx="1"/>
          </p:nvPr>
        </p:nvSpPr>
        <p:spPr>
          <a:xfrm>
            <a:off x="329900" y="1539533"/>
            <a:ext cx="6826400" cy="496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685783" indent="-380990">
              <a:buFont typeface="Arial"/>
              <a:buChar char="•"/>
            </a:pPr>
            <a:r>
              <a:rPr lang="en-US" sz="1867" dirty="0">
                <a:highlight>
                  <a:schemeClr val="lt1"/>
                </a:highlight>
              </a:rPr>
              <a:t>If </a:t>
            </a:r>
            <a:r>
              <a:rPr lang="en-US" sz="1867" b="1" dirty="0">
                <a:highlight>
                  <a:schemeClr val="lt1"/>
                </a:highlight>
              </a:rPr>
              <a:t>maternal anemia</a:t>
            </a:r>
            <a:r>
              <a:rPr lang="en-US" sz="1867" dirty="0">
                <a:highlight>
                  <a:schemeClr val="lt1"/>
                </a:highlight>
              </a:rPr>
              <a:t> decreased by 25%          10% maternal deaths</a:t>
            </a:r>
            <a:endParaRPr dirty="0">
              <a:highlight>
                <a:schemeClr val="lt1"/>
              </a:highlight>
            </a:endParaRPr>
          </a:p>
          <a:p>
            <a:pPr marL="685783" indent="-380990">
              <a:buFont typeface="Arial"/>
              <a:buChar char="•"/>
            </a:pPr>
            <a:r>
              <a:rPr lang="en-US" sz="1867" dirty="0">
                <a:highlight>
                  <a:schemeClr val="lt1"/>
                </a:highlight>
              </a:rPr>
              <a:t>If </a:t>
            </a:r>
            <a:r>
              <a:rPr lang="en-US" sz="1867" b="1" dirty="0">
                <a:highlight>
                  <a:schemeClr val="lt1"/>
                </a:highlight>
              </a:rPr>
              <a:t>early diagnosis of PPH</a:t>
            </a:r>
            <a:r>
              <a:rPr lang="en-US" sz="1867" dirty="0">
                <a:highlight>
                  <a:schemeClr val="lt1"/>
                </a:highlight>
              </a:rPr>
              <a:t> increased from 50% (now)                to 90%	        5 0% maternal deaths </a:t>
            </a:r>
            <a:endParaRPr dirty="0">
              <a:highlight>
                <a:schemeClr val="lt1"/>
              </a:highlight>
            </a:endParaRPr>
          </a:p>
          <a:p>
            <a:pPr marL="685783" indent="-380990">
              <a:buFont typeface="Arial"/>
              <a:buChar char="•"/>
            </a:pPr>
            <a:r>
              <a:rPr lang="en-US" sz="1867" dirty="0"/>
              <a:t>If </a:t>
            </a:r>
            <a:r>
              <a:rPr lang="en-US" sz="1867" b="1" dirty="0"/>
              <a:t>first response</a:t>
            </a:r>
            <a:r>
              <a:rPr lang="en-US" sz="1867" dirty="0"/>
              <a:t> improved by 30%	12% maternal deaths </a:t>
            </a:r>
            <a:endParaRPr dirty="0"/>
          </a:p>
          <a:p>
            <a:pPr marL="685783" indent="-380990">
              <a:buFont typeface="Arial"/>
              <a:buChar char="•"/>
            </a:pPr>
            <a:r>
              <a:rPr lang="en-US" sz="1867" dirty="0"/>
              <a:t>Impact of multiple interventions             80% deaths </a:t>
            </a:r>
            <a:endParaRPr dirty="0"/>
          </a:p>
        </p:txBody>
      </p:sp>
      <p:pic>
        <p:nvPicPr>
          <p:cNvPr id="241" name="Google Shape;241;p4" descr="Rwanda pics 102"/>
          <p:cNvPicPr preferRelativeResize="0"/>
          <p:nvPr/>
        </p:nvPicPr>
        <p:blipFill rotWithShape="1">
          <a:blip r:embed="rId3">
            <a:alphaModFix/>
          </a:blip>
          <a:srcRect l="5007" r="5006"/>
          <a:stretch/>
        </p:blipFill>
        <p:spPr>
          <a:xfrm>
            <a:off x="7588722" y="1405666"/>
            <a:ext cx="3411535" cy="5058484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242" name="Google Shape;242;p4"/>
          <p:cNvSpPr/>
          <p:nvPr/>
        </p:nvSpPr>
        <p:spPr>
          <a:xfrm>
            <a:off x="4880367" y="1745319"/>
            <a:ext cx="306000" cy="372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8C02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4"/>
          <p:cNvSpPr/>
          <p:nvPr/>
        </p:nvSpPr>
        <p:spPr>
          <a:xfrm>
            <a:off x="2165363" y="3242600"/>
            <a:ext cx="306000" cy="372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8C02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4"/>
          <p:cNvSpPr/>
          <p:nvPr/>
        </p:nvSpPr>
        <p:spPr>
          <a:xfrm>
            <a:off x="4574367" y="3836933"/>
            <a:ext cx="306000" cy="372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8C02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4"/>
          <p:cNvSpPr/>
          <p:nvPr/>
        </p:nvSpPr>
        <p:spPr>
          <a:xfrm>
            <a:off x="4421367" y="4429963"/>
            <a:ext cx="306000" cy="372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8C02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314638c961_0_0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10934800" cy="634400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r>
              <a:rPr lang="en-US"/>
              <a:t>USAID’s role (Maternal Health Team, Missions, IPs)</a:t>
            </a:r>
            <a:endParaRPr/>
          </a:p>
        </p:txBody>
      </p:sp>
      <p:sp>
        <p:nvSpPr>
          <p:cNvPr id="343" name="Google Shape;343;g2314638c961_0_0"/>
          <p:cNvSpPr txBox="1">
            <a:spLocks noGrp="1"/>
          </p:cNvSpPr>
          <p:nvPr>
            <p:ph type="body" idx="1"/>
          </p:nvPr>
        </p:nvSpPr>
        <p:spPr>
          <a:xfrm>
            <a:off x="177282" y="1431033"/>
            <a:ext cx="5740751" cy="5255718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t" anchorCtr="0">
            <a:normAutofit fontScale="47500" lnSpcReduction="20000"/>
          </a:bodyPr>
          <a:lstStyle/>
          <a:p>
            <a:pPr indent="-445546">
              <a:lnSpc>
                <a:spcPct val="100000"/>
              </a:lnSpc>
              <a:buSzPct val="100000"/>
              <a:buChar char="●"/>
            </a:pPr>
            <a:r>
              <a:rPr lang="en-US" sz="4667" dirty="0"/>
              <a:t>Support </a:t>
            </a:r>
            <a:r>
              <a:rPr lang="en-US" sz="4667" b="1" dirty="0"/>
              <a:t>WHO to update, consolidate and digitalize WHO PPH Guidelines</a:t>
            </a:r>
            <a:endParaRPr sz="4667" b="1" dirty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sz="4667" b="1" dirty="0"/>
          </a:p>
          <a:p>
            <a:pPr indent="-445546">
              <a:lnSpc>
                <a:spcPct val="100000"/>
              </a:lnSpc>
              <a:buSzPct val="100000"/>
              <a:buChar char="●"/>
            </a:pPr>
            <a:r>
              <a:rPr lang="en-US" sz="4667" dirty="0"/>
              <a:t>Support our partners (MCGL, </a:t>
            </a:r>
            <a:r>
              <a:rPr lang="en-US" sz="4667" dirty="0" err="1"/>
              <a:t>etc</a:t>
            </a:r>
            <a:r>
              <a:rPr lang="en-US" sz="4667" dirty="0"/>
              <a:t>) to assist countries to </a:t>
            </a:r>
            <a:r>
              <a:rPr lang="en-US" sz="4667" b="1" dirty="0"/>
              <a:t>update, disseminate and implement updated national guidelines for PPH</a:t>
            </a:r>
            <a:endParaRPr sz="4667" b="1" dirty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sz="4667" dirty="0"/>
          </a:p>
          <a:p>
            <a:pPr indent="-445546">
              <a:lnSpc>
                <a:spcPct val="100000"/>
              </a:lnSpc>
              <a:buSzPct val="100000"/>
              <a:buChar char="●"/>
            </a:pPr>
            <a:r>
              <a:rPr lang="en-US" sz="4667" b="1" dirty="0"/>
              <a:t>Address moderate and severe maternal anemia</a:t>
            </a:r>
            <a:r>
              <a:rPr lang="en-US" sz="4667" dirty="0"/>
              <a:t> - working with nutrition team</a:t>
            </a:r>
            <a:endParaRPr sz="4667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sz="4667" dirty="0"/>
          </a:p>
          <a:p>
            <a:pPr indent="-445546">
              <a:lnSpc>
                <a:spcPct val="100000"/>
              </a:lnSpc>
              <a:buSzPct val="100000"/>
              <a:buChar char="●"/>
            </a:pPr>
            <a:r>
              <a:rPr lang="en-US" sz="4667" dirty="0"/>
              <a:t>Advocate, educate, and demonstrate </a:t>
            </a:r>
            <a:r>
              <a:rPr lang="en-US" sz="4667" b="1" dirty="0"/>
              <a:t>better diagnosis of PPH </a:t>
            </a:r>
            <a:r>
              <a:rPr lang="en-US" sz="4667" dirty="0"/>
              <a:t>immediately PP</a:t>
            </a:r>
          </a:p>
          <a:p>
            <a:pPr indent="-445546">
              <a:lnSpc>
                <a:spcPct val="100000"/>
              </a:lnSpc>
              <a:buSzPct val="100000"/>
              <a:buChar char="●"/>
            </a:pPr>
            <a:endParaRPr lang="en-US" sz="4667" dirty="0"/>
          </a:p>
          <a:p>
            <a:pPr indent="-445546">
              <a:lnSpc>
                <a:spcPct val="100000"/>
              </a:lnSpc>
              <a:buSzPct val="100000"/>
              <a:buChar char="●"/>
            </a:pPr>
            <a:r>
              <a:rPr lang="en-US" sz="4667" dirty="0"/>
              <a:t>Support efforts to </a:t>
            </a:r>
            <a:r>
              <a:rPr lang="en-US" sz="4667" b="1" dirty="0"/>
              <a:t>reduce non-indicated use of augmentation and induction</a:t>
            </a:r>
          </a:p>
          <a:p>
            <a:pPr indent="0">
              <a:lnSpc>
                <a:spcPct val="100000"/>
              </a:lnSpc>
            </a:pPr>
            <a:endParaRPr sz="1867" dirty="0"/>
          </a:p>
        </p:txBody>
      </p:sp>
      <p:sp>
        <p:nvSpPr>
          <p:cNvPr id="344" name="Google Shape;344;g2314638c961_0_0"/>
          <p:cNvSpPr txBox="1">
            <a:spLocks noGrp="1"/>
          </p:cNvSpPr>
          <p:nvPr>
            <p:ph type="sldNum" idx="12"/>
          </p:nvPr>
        </p:nvSpPr>
        <p:spPr>
          <a:xfrm>
            <a:off x="8797663" y="6356351"/>
            <a:ext cx="2743200" cy="330400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3</a:t>
            </a:fld>
            <a:endParaRPr/>
          </a:p>
        </p:txBody>
      </p:sp>
      <p:sp>
        <p:nvSpPr>
          <p:cNvPr id="345" name="Google Shape;345;g2314638c961_0_0"/>
          <p:cNvSpPr txBox="1">
            <a:spLocks noGrp="1"/>
          </p:cNvSpPr>
          <p:nvPr>
            <p:ph type="body" idx="2"/>
          </p:nvPr>
        </p:nvSpPr>
        <p:spPr>
          <a:xfrm>
            <a:off x="7485967" y="1431033"/>
            <a:ext cx="4436000" cy="5008800"/>
          </a:xfrm>
          <a:prstGeom prst="rect">
            <a:avLst/>
          </a:prstGeom>
        </p:spPr>
        <p:txBody>
          <a:bodyPr spcFirstLastPara="1" vert="horz" wrap="square" lIns="91433" tIns="45700" rIns="91433" bIns="45700" rtlCol="0" anchor="t" anchorCtr="0">
            <a:normAutofit lnSpcReduction="10000"/>
          </a:bodyPr>
          <a:lstStyle/>
          <a:p>
            <a:pPr indent="-444489">
              <a:lnSpc>
                <a:spcPct val="100000"/>
              </a:lnSpc>
              <a:spcBef>
                <a:spcPts val="0"/>
              </a:spcBef>
              <a:buSzPts val="1650"/>
              <a:buChar char="●"/>
            </a:pPr>
            <a:r>
              <a:rPr lang="en-US" sz="2200" dirty="0"/>
              <a:t>Support commodities/supply chain work - with a focus on g</a:t>
            </a:r>
            <a:r>
              <a:rPr lang="en-US" sz="2200" b="1" dirty="0"/>
              <a:t>etting quality-assured, key life-saving medicines to the last mile</a:t>
            </a:r>
            <a:endParaRPr sz="2200" b="1" dirty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sz="2200" b="1" dirty="0"/>
          </a:p>
          <a:p>
            <a:pPr indent="-444489">
              <a:lnSpc>
                <a:spcPct val="100000"/>
              </a:lnSpc>
              <a:spcBef>
                <a:spcPts val="0"/>
              </a:spcBef>
              <a:buSzPts val="1650"/>
              <a:buChar char="●"/>
            </a:pPr>
            <a:r>
              <a:rPr lang="en-US" sz="2200" dirty="0"/>
              <a:t>Focus on </a:t>
            </a:r>
            <a:r>
              <a:rPr lang="en-US" sz="2200" b="1" dirty="0"/>
              <a:t>rolling out/scaling up the E-Motive bundle</a:t>
            </a:r>
          </a:p>
          <a:p>
            <a:pPr indent="-444489">
              <a:lnSpc>
                <a:spcPct val="100000"/>
              </a:lnSpc>
              <a:spcBef>
                <a:spcPts val="0"/>
              </a:spcBef>
              <a:buSzPts val="1650"/>
              <a:buChar char="●"/>
            </a:pPr>
            <a:endParaRPr lang="en-US" sz="2200" b="1" dirty="0"/>
          </a:p>
          <a:p>
            <a:pPr indent="-444489">
              <a:lnSpc>
                <a:spcPct val="100000"/>
              </a:lnSpc>
              <a:spcBef>
                <a:spcPts val="0"/>
              </a:spcBef>
              <a:buSzPts val="1650"/>
              <a:buChar char="●"/>
            </a:pPr>
            <a:r>
              <a:rPr lang="en-US" sz="2200" dirty="0"/>
              <a:t>Expand support for </a:t>
            </a:r>
            <a:r>
              <a:rPr lang="en-US" sz="2200" b="1" dirty="0"/>
              <a:t>safe blood systems</a:t>
            </a:r>
            <a:endParaRPr sz="2200" b="1" dirty="0"/>
          </a:p>
          <a:p>
            <a:pPr indent="0">
              <a:lnSpc>
                <a:spcPct val="100000"/>
              </a:lnSpc>
              <a:spcBef>
                <a:spcPts val="0"/>
              </a:spcBef>
            </a:pPr>
            <a:endParaRPr sz="2200" b="1" dirty="0"/>
          </a:p>
          <a:p>
            <a:pPr indent="-444489">
              <a:lnSpc>
                <a:spcPct val="100000"/>
              </a:lnSpc>
              <a:spcBef>
                <a:spcPts val="0"/>
              </a:spcBef>
              <a:buSzPts val="1650"/>
              <a:buChar char="●"/>
            </a:pPr>
            <a:r>
              <a:rPr lang="en-US" sz="2200" b="1" dirty="0"/>
              <a:t>Work with Missions  to include a focus on PPH </a:t>
            </a:r>
            <a:r>
              <a:rPr lang="en-US" sz="2200" dirty="0"/>
              <a:t>and activities listed her in their ENAP/EPMM Acceleration Plans</a:t>
            </a:r>
            <a:endParaRPr sz="2200" dirty="0"/>
          </a:p>
        </p:txBody>
      </p:sp>
      <p:pic>
        <p:nvPicPr>
          <p:cNvPr id="346" name="Google Shape;346;g2314638c961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6501" y="2092767"/>
            <a:ext cx="1779100" cy="2460635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g2314638c961_0_0"/>
          <p:cNvSpPr/>
          <p:nvPr/>
        </p:nvSpPr>
        <p:spPr>
          <a:xfrm>
            <a:off x="5341700" y="4773017"/>
            <a:ext cx="464800" cy="482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43BF1C0C6D9E4FBB5FEE4BC4B100D1" ma:contentTypeVersion="28" ma:contentTypeDescription="Create a new document." ma:contentTypeScope="" ma:versionID="9de85fd79bdf44096bb56d40431b246c">
  <xsd:schema xmlns:xsd="http://www.w3.org/2001/XMLSchema" xmlns:xs="http://www.w3.org/2001/XMLSchema" xmlns:p="http://schemas.microsoft.com/office/2006/metadata/properties" xmlns:ns2="98df5fae-d223-47c6-b404-12700d1af5f8" xmlns:ns3="8752884e-e047-4918-bf05-5227d9a8e506" xmlns:ns4="8d42e0dd-18ca-448e-996e-c2aaa315e839" targetNamespace="http://schemas.microsoft.com/office/2006/metadata/properties" ma:root="true" ma:fieldsID="22ce4fe4f0f51b690554d022bfd64858" ns2:_="" ns3:_="" ns4:_="">
    <xsd:import namespace="98df5fae-d223-47c6-b404-12700d1af5f8"/>
    <xsd:import namespace="8752884e-e047-4918-bf05-5227d9a8e506"/>
    <xsd:import namespace="8d42e0dd-18ca-448e-996e-c2aaa315e8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k252aaa5d7654dc48bfb6a7e25aba0dd" minOccurs="0"/>
                <xsd:element ref="ns4:TaxCatchAll" minOccurs="0"/>
                <xsd:element ref="ns2:c7594fdb62a9436eaec39b12d3d1d6c7" minOccurs="0"/>
                <xsd:element ref="ns2:j1e5bf6c6b5c4a5488d284f84f6d57b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f5fae-d223-47c6-b404-12700d1af5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k252aaa5d7654dc48bfb6a7e25aba0dd" ma:index="15" nillable="true" ma:taxonomy="true" ma:internalName="k252aaa5d7654dc48bfb6a7e25aba0dd" ma:taxonomyFieldName="Country" ma:displayName="MCGL Country" ma:readOnly="false" ma:default="" ma:fieldId="{4252aaa5-d765-4dc4-8bfb-6a7e25aba0dd}" ma:taxonomyMulti="true" ma:sspId="b704c289-2b3b-45af-a6a7-9640d4e0aeeb" ma:termSetId="4945c31e-24a3-48ea-ae34-c0ae0ef254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7594fdb62a9436eaec39b12d3d1d6c7" ma:index="18" nillable="true" ma:taxonomy="true" ma:internalName="c7594fdb62a9436eaec39b12d3d1d6c7" ma:taxonomyFieldName="MCGL_x0020_Accelerator" ma:displayName="MCGL Accelerator" ma:readOnly="false" ma:default="" ma:fieldId="{c7594fdb-62a9-436e-aec3-9b12d3d1d6c7}" ma:taxonomyMulti="true" ma:sspId="b704c289-2b3b-45af-a6a7-9640d4e0aeeb" ma:termSetId="e6e03eee-2b9a-4e86-8279-7e50d8f0b0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e5bf6c6b5c4a5488d284f84f6d57be" ma:index="20" nillable="true" ma:taxonomy="true" ma:internalName="j1e5bf6c6b5c4a5488d284f84f6d57be" ma:taxonomyFieldName="High_x002d_impact_x0020_Intervention" ma:displayName="High-impact Intervention" ma:readOnly="false" ma:default="" ma:fieldId="{31e5bf6c-6b5c-4a54-88d2-84f84f6d57be}" ma:taxonomyMulti="true" ma:sspId="b704c289-2b3b-45af-a6a7-9640d4e0aeeb" ma:termSetId="2340cb37-154c-490f-a45f-e628ae23e4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b704c289-2b3b-45af-a6a7-9640d4e0ae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2884e-e047-4918-bf05-5227d9a8e50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2e0dd-18ca-448e-996e-c2aaa315e83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5818b53-3051-4c6e-89da-e62728af6d94}" ma:internalName="TaxCatchAll" ma:showField="CatchAllData" ma:web="71c45d75-c9c9-409a-a4e9-a617adc7c4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7594fdb62a9436eaec39b12d3d1d6c7 xmlns="98df5fae-d223-47c6-b404-12700d1af5f8">
      <Terms xmlns="http://schemas.microsoft.com/office/infopath/2007/PartnerControls"/>
    </c7594fdb62a9436eaec39b12d3d1d6c7>
    <k252aaa5d7654dc48bfb6a7e25aba0dd xmlns="98df5fae-d223-47c6-b404-12700d1af5f8">
      <Terms xmlns="http://schemas.microsoft.com/office/infopath/2007/PartnerControls"/>
    </k252aaa5d7654dc48bfb6a7e25aba0dd>
    <j1e5bf6c6b5c4a5488d284f84f6d57be xmlns="98df5fae-d223-47c6-b404-12700d1af5f8">
      <Terms xmlns="http://schemas.microsoft.com/office/infopath/2007/PartnerControls"/>
    </j1e5bf6c6b5c4a5488d284f84f6d57be>
    <lcf76f155ced4ddcb4097134ff3c332f xmlns="98df5fae-d223-47c6-b404-12700d1af5f8">
      <Terms xmlns="http://schemas.microsoft.com/office/infopath/2007/PartnerControls"/>
    </lcf76f155ced4ddcb4097134ff3c332f>
    <TaxCatchAll xmlns="8d42e0dd-18ca-448e-996e-c2aaa315e839" xsi:nil="true"/>
  </documentManagement>
</p:properties>
</file>

<file path=customXml/itemProps1.xml><?xml version="1.0" encoding="utf-8"?>
<ds:datastoreItem xmlns:ds="http://schemas.openxmlformats.org/officeDocument/2006/customXml" ds:itemID="{ECA4A9A2-988D-4D49-842B-28E5405F7F19}"/>
</file>

<file path=customXml/itemProps2.xml><?xml version="1.0" encoding="utf-8"?>
<ds:datastoreItem xmlns:ds="http://schemas.openxmlformats.org/officeDocument/2006/customXml" ds:itemID="{71691630-E16A-4AF7-B73E-BC43540206AD}"/>
</file>

<file path=customXml/itemProps3.xml><?xml version="1.0" encoding="utf-8"?>
<ds:datastoreItem xmlns:ds="http://schemas.openxmlformats.org/officeDocument/2006/customXml" ds:itemID="{E6D43967-6FEB-4E8B-A7A0-DBB5B771138B}"/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199</Words>
  <Application>Microsoft Macintosh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</vt:lpstr>
      <vt:lpstr>Office Theme</vt:lpstr>
      <vt:lpstr>Welcome</vt:lpstr>
      <vt:lpstr>PPH Summit</vt:lpstr>
      <vt:lpstr>USAID’s role (Maternal Health Team, Missions, IPs)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Armbruster, Deborah A (GH/MCHN)</dc:creator>
  <cp:lastModifiedBy>Mathea Pielemeier</cp:lastModifiedBy>
  <cp:revision>1</cp:revision>
  <dcterms:created xsi:type="dcterms:W3CDTF">2023-09-09T04:11:34Z</dcterms:created>
  <dcterms:modified xsi:type="dcterms:W3CDTF">2023-09-12T08:38:40Z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0x0101008543BF1C0C6D9E4FBB5FEE4BC4B100D1</vt:lpwstr>
  </property>
</Properties>
</file>