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14"/>
  </p:notesMasterIdLst>
  <p:sldIdLst>
    <p:sldId id="256" r:id="rId3"/>
    <p:sldId id="258" r:id="rId4"/>
    <p:sldId id="257" r:id="rId5"/>
    <p:sldId id="259" r:id="rId6"/>
    <p:sldId id="269" r:id="rId7"/>
    <p:sldId id="260" r:id="rId8"/>
    <p:sldId id="261" r:id="rId9"/>
    <p:sldId id="262" r:id="rId10"/>
    <p:sldId id="265" r:id="rId11"/>
    <p:sldId id="266" r:id="rId12"/>
    <p:sldId id="26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ndara" panose="020E0502030303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5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A819C4-78FB-4D76-A92F-FBDE3E4F0BAD}">
  <a:tblStyle styleId="{9FA819C4-78FB-4D76-A92F-FBDE3E4F0BA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57"/>
    <p:restoredTop sz="77446"/>
  </p:normalViewPr>
  <p:slideViewPr>
    <p:cSldViewPr snapToGrid="0">
      <p:cViewPr varScale="1">
        <p:scale>
          <a:sx n="115" d="100"/>
          <a:sy n="115" d="100"/>
        </p:scale>
        <p:origin x="1016"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ture.com/articles/s41398-021-01663-6"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ncbi.nlm.nih.gov/pmc/articles/PMC5534064/" TargetMode="External"/><Relationship Id="rId5" Type="http://schemas.openxmlformats.org/officeDocument/2006/relationships/hyperlink" Target="https://www.sciencedirect.com/science/article/pii/S0272735822000423?via%3Dihub" TargetMode="External"/><Relationship Id="rId4" Type="http://schemas.openxmlformats.org/officeDocument/2006/relationships/hyperlink" Target="https://www.psychiatrist.com/jcp/mental/women/anxiety-disorders-in-pregnant-and-postpartum-wome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nlinelibrary.wiley.com/doi/full/10.1111/jmwh.13067" TargetMode="External"/><Relationship Id="rId7" Type="http://schemas.openxmlformats.org/officeDocument/2006/relationships/hyperlink" Target="https://www.ncbi.nlm.nih.gov/pmc/articles/PMC5387093/pdf/fpsyg-08-00560.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link.springer.com/article/10.1007/s00737-022-01263-3#Sec1" TargetMode="External"/><Relationship Id="rId5" Type="http://schemas.openxmlformats.org/officeDocument/2006/relationships/hyperlink" Target="https://doi.org/10.1016/j.jad.2019.06.016" TargetMode="External"/><Relationship Id="rId4" Type="http://schemas.openxmlformats.org/officeDocument/2006/relationships/hyperlink" Target="https://www.sciencedirect.com/science/article/abs/pii/S0022395619309197?casa_token=56GyMT-IZGIAAAAA:QfUYwZbMg7LUaRZtOksOL04ax2QhIrnJHhyFfu4zAwN7ZjqB-9IxjNaYr77vWG7ENbNP6SH0hw"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nlinelibrary.wiley.com/doi/10.1111/acps.13583"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sciencedirect.com/science/article/pii/S0301211518301702?via%3Dihub" TargetMode="External"/><Relationship Id="rId4" Type="http://schemas.openxmlformats.org/officeDocument/2006/relationships/hyperlink" Target="https://www.sciencedirect.com/science/article/pii/S0022399917307730?via%3Dihub"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science/article/abs/pii/S0022395619309197?casa_token=56GyMT-IZGIAAAAA:QfUYwZbMg7LUaRZtOksOL04ax2QhIrnJHhyFfu4zAwN7ZjqB-9IxjNaYr77vWG7ENbNP6SH0hw"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nature.com/articles/s41598-017-09314-x.pdf" TargetMode="External"/><Relationship Id="rId4" Type="http://schemas.openxmlformats.org/officeDocument/2006/relationships/hyperlink" Target="https://journals.plos.org/plosone/article?id=10.1371/journal.pone.0144274"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science/article/pii/S0022399917307730?via%3Dihub"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link.springer.com/article/10.1007/s00404-016-4008-y" TargetMode="External"/><Relationship Id="rId4" Type="http://schemas.openxmlformats.org/officeDocument/2006/relationships/hyperlink" Target="https://www.sciencedirect.com/science/article/pii/S129795891500304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79810c4b3a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279810c4b3a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79810c4b3a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79810c4b3a_2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9810c4b3a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279810c4b3a_2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 dirty="0"/>
              <a:t>Postpartum depression prevalence was found to be 17.22% in a global study published in Nature. The highest prevalence was found in Southern Africa: 39.96%).</a:t>
            </a:r>
            <a:endParaRPr dirty="0"/>
          </a:p>
          <a:p>
            <a:pPr marL="0" lvl="0" indent="0" algn="l" rtl="0">
              <a:lnSpc>
                <a:spcPct val="100000"/>
              </a:lnSpc>
              <a:spcBef>
                <a:spcPts val="0"/>
              </a:spcBef>
              <a:spcAft>
                <a:spcPts val="0"/>
              </a:spcAft>
              <a:buClr>
                <a:schemeClr val="dk1"/>
              </a:buClr>
              <a:buSzPts val="1100"/>
              <a:buFont typeface="Arial"/>
              <a:buNone/>
            </a:pPr>
            <a:r>
              <a:rPr lang="nl" u="sng" dirty="0">
                <a:solidFill>
                  <a:schemeClr val="hlink"/>
                </a:solidFill>
                <a:hlinkClick r:id="rId3"/>
              </a:rPr>
              <a:t>https://www.nature.com/articles/s41398-021-01663-6</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nl" dirty="0">
                <a:solidFill>
                  <a:schemeClr val="dk1"/>
                </a:solidFill>
              </a:rPr>
              <a:t>Anxiety in postpartum women (18.0%, HDI95% [13.1% to 24.3%]), however this is including PTSD!!!</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 u="sng" dirty="0">
                <a:solidFill>
                  <a:schemeClr val="hlink"/>
                </a:solidFill>
                <a:hlinkClick r:id="rId4"/>
              </a:rPr>
              <a:t>https://www.psychiatrist.com/jcp/mental/women/anxiety-disorders-in-pregnant-and-postpartum-women/</a:t>
            </a:r>
            <a:r>
              <a:rPr lang="nl" dirty="0">
                <a:solidFill>
                  <a:schemeClr val="dk1"/>
                </a:solidFill>
              </a:rPr>
              <a:t>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nl" dirty="0"/>
              <a:t>Meta-analyses of 154 studies (N = 54,711) applied a random-effects model to four data sets, resulting in pooled prevalence rates of 4.7% for PTSD and 12.3% for PTSS in mothers. </a:t>
            </a:r>
            <a:endParaRPr dirty="0"/>
          </a:p>
          <a:p>
            <a:pPr marL="0" lvl="0" indent="0" algn="l" rtl="0">
              <a:lnSpc>
                <a:spcPct val="100000"/>
              </a:lnSpc>
              <a:spcBef>
                <a:spcPts val="0"/>
              </a:spcBef>
              <a:spcAft>
                <a:spcPts val="0"/>
              </a:spcAft>
              <a:buClr>
                <a:schemeClr val="dk1"/>
              </a:buClr>
              <a:buSzPts val="1100"/>
              <a:buFont typeface="Arial"/>
              <a:buNone/>
            </a:pPr>
            <a:r>
              <a:rPr lang="nl" u="sng" dirty="0">
                <a:solidFill>
                  <a:schemeClr val="hlink"/>
                </a:solidFill>
                <a:hlinkClick r:id="rId5"/>
              </a:rPr>
              <a:t>https://www.sciencedirect.com/science/article/pii/S0272735822000423?via%3Dihub</a:t>
            </a:r>
            <a:r>
              <a:rPr lang="nl" dirty="0"/>
              <a:t> Heyne et al 2022</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nl" dirty="0"/>
              <a:t>Our review found that post-partum psychosis incidence ranged between 0.89 and 2.6 in 1000 births across several countries, and one study reported prevalence to be 5 in 1000 births. These incidence estimates appear to be relatively consistent with the frequently cited prevalence of 1–2 in 1000 births for postpartum psychosis in the general population</a:t>
            </a:r>
            <a:endParaRPr dirty="0"/>
          </a:p>
          <a:p>
            <a:pPr marL="0" lvl="0" indent="0" algn="l" rtl="0">
              <a:lnSpc>
                <a:spcPct val="100000"/>
              </a:lnSpc>
              <a:spcBef>
                <a:spcPts val="0"/>
              </a:spcBef>
              <a:spcAft>
                <a:spcPts val="0"/>
              </a:spcAft>
              <a:buClr>
                <a:schemeClr val="dk1"/>
              </a:buClr>
              <a:buSzPts val="1100"/>
              <a:buFont typeface="Arial"/>
              <a:buNone/>
            </a:pPr>
            <a:r>
              <a:rPr lang="nl" u="sng" dirty="0">
                <a:solidFill>
                  <a:schemeClr val="hlink"/>
                </a:solidFill>
                <a:hlinkClick r:id="rId6"/>
              </a:rPr>
              <a:t>https://www.ncbi.nlm.nih.gov/pmc/articles/PMC5534064/</a:t>
            </a:r>
            <a:r>
              <a:rPr lang="nl" dirty="0"/>
              <a:t>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9810c4b3a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279810c4b3a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
              <a:t>Highlight the critical importance of maternal mental health during the postpartum period</a:t>
            </a:r>
            <a:endParaRPr/>
          </a:p>
          <a:p>
            <a:pPr marL="0" lvl="0" indent="0" algn="l" rtl="0">
              <a:lnSpc>
                <a:spcPct val="100000"/>
              </a:lnSpc>
              <a:spcBef>
                <a:spcPts val="0"/>
              </a:spcBef>
              <a:spcAft>
                <a:spcPts val="0"/>
              </a:spcAft>
              <a:buClr>
                <a:schemeClr val="dk1"/>
              </a:buClr>
              <a:buSzPts val="1100"/>
              <a:buFont typeface="Arial"/>
              <a:buNone/>
            </a:pPr>
            <a:r>
              <a:rPr lang="nl"/>
              <a:t>Introduce the topic of how intrapartum complications can impact postpartum mental health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r>
              <a:rPr lang="nl"/>
              <a:t>Untreated mental health distress can lead to:</a:t>
            </a:r>
            <a:endParaRPr/>
          </a:p>
          <a:p>
            <a:pPr marL="457200" lvl="0" indent="-298450" algn="l" rtl="0">
              <a:lnSpc>
                <a:spcPct val="100000"/>
              </a:lnSpc>
              <a:spcBef>
                <a:spcPts val="0"/>
              </a:spcBef>
              <a:spcAft>
                <a:spcPts val="0"/>
              </a:spcAft>
              <a:buSzPts val="1100"/>
              <a:buChar char="●"/>
            </a:pPr>
            <a:r>
              <a:rPr lang="nl"/>
              <a:t>HIV infection</a:t>
            </a:r>
            <a:endParaRPr/>
          </a:p>
          <a:p>
            <a:pPr marL="457200" lvl="0" indent="-298450" algn="l" rtl="0">
              <a:lnSpc>
                <a:spcPct val="100000"/>
              </a:lnSpc>
              <a:spcBef>
                <a:spcPts val="0"/>
              </a:spcBef>
              <a:spcAft>
                <a:spcPts val="0"/>
              </a:spcAft>
              <a:buSzPts val="1100"/>
              <a:buChar char="●"/>
            </a:pPr>
            <a:r>
              <a:rPr lang="nl"/>
              <a:t>substance abuse</a:t>
            </a:r>
            <a:endParaRPr/>
          </a:p>
          <a:p>
            <a:pPr marL="457200" lvl="0" indent="-298450" algn="l" rtl="0">
              <a:lnSpc>
                <a:spcPct val="100000"/>
              </a:lnSpc>
              <a:spcBef>
                <a:spcPts val="0"/>
              </a:spcBef>
              <a:spcAft>
                <a:spcPts val="0"/>
              </a:spcAft>
              <a:buSzPts val="1100"/>
              <a:buChar char="●"/>
            </a:pPr>
            <a:r>
              <a:rPr lang="nl"/>
              <a:t>the impacts of poverty and other hardships</a:t>
            </a:r>
            <a:endParaRPr/>
          </a:p>
          <a:p>
            <a:pPr marL="457200" lvl="0" indent="-298450" algn="l" rtl="0">
              <a:lnSpc>
                <a:spcPct val="100000"/>
              </a:lnSpc>
              <a:spcBef>
                <a:spcPts val="0"/>
              </a:spcBef>
              <a:spcAft>
                <a:spcPts val="0"/>
              </a:spcAft>
              <a:buSzPts val="1100"/>
              <a:buChar char="●"/>
            </a:pPr>
            <a:r>
              <a:rPr lang="nl"/>
              <a:t>her experiencing violence from intimate partners</a:t>
            </a:r>
            <a:endParaRPr/>
          </a:p>
          <a:p>
            <a:pPr marL="457200" lvl="0" indent="-298450" algn="l" rtl="0">
              <a:lnSpc>
                <a:spcPct val="100000"/>
              </a:lnSpc>
              <a:spcBef>
                <a:spcPts val="0"/>
              </a:spcBef>
              <a:spcAft>
                <a:spcPts val="0"/>
              </a:spcAft>
              <a:buSzPts val="1100"/>
              <a:buChar char="●"/>
            </a:pPr>
            <a:r>
              <a:rPr lang="nl"/>
              <a:t>self-harm</a:t>
            </a:r>
            <a:endParaRPr/>
          </a:p>
          <a:p>
            <a:pPr marL="457200" lvl="0" indent="-298450" algn="l" rtl="0">
              <a:lnSpc>
                <a:spcPct val="100000"/>
              </a:lnSpc>
              <a:spcBef>
                <a:spcPts val="0"/>
              </a:spcBef>
              <a:spcAft>
                <a:spcPts val="0"/>
              </a:spcAft>
              <a:buSzPts val="1100"/>
              <a:buChar char="●"/>
            </a:pPr>
            <a:r>
              <a:rPr lang="nl"/>
              <a:t>loss of employment</a:t>
            </a:r>
            <a:endParaRPr/>
          </a:p>
          <a:p>
            <a:pPr marL="457200" lvl="0" indent="-298450" algn="l" rtl="0">
              <a:lnSpc>
                <a:spcPct val="100000"/>
              </a:lnSpc>
              <a:spcBef>
                <a:spcPts val="0"/>
              </a:spcBef>
              <a:spcAft>
                <a:spcPts val="0"/>
              </a:spcAft>
              <a:buSzPts val="1100"/>
              <a:buChar char="●"/>
            </a:pPr>
            <a:r>
              <a:rPr lang="nl"/>
              <a:t>decline in health due to decreased access to health services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l"/>
              <a:t>Consequences for child:</a:t>
            </a:r>
            <a:endParaRPr/>
          </a:p>
          <a:p>
            <a:pPr marL="457200" lvl="0" indent="-298450" algn="l" rtl="0">
              <a:lnSpc>
                <a:spcPct val="100000"/>
              </a:lnSpc>
              <a:spcBef>
                <a:spcPts val="0"/>
              </a:spcBef>
              <a:spcAft>
                <a:spcPts val="0"/>
              </a:spcAft>
              <a:buSzPts val="1100"/>
              <a:buChar char="●"/>
            </a:pPr>
            <a:r>
              <a:rPr lang="nl"/>
              <a:t>negative impacts on foetal brain development</a:t>
            </a:r>
            <a:endParaRPr/>
          </a:p>
          <a:p>
            <a:pPr marL="457200" lvl="0" indent="-298450" algn="l" rtl="0">
              <a:lnSpc>
                <a:spcPct val="100000"/>
              </a:lnSpc>
              <a:spcBef>
                <a:spcPts val="0"/>
              </a:spcBef>
              <a:spcAft>
                <a:spcPts val="0"/>
              </a:spcAft>
              <a:buSzPts val="1100"/>
              <a:buChar char="●"/>
            </a:pPr>
            <a:r>
              <a:rPr lang="nl"/>
              <a:t>increased crying and irritability in the infant</a:t>
            </a:r>
            <a:endParaRPr/>
          </a:p>
          <a:p>
            <a:pPr marL="457200" lvl="0" indent="-298450" algn="l" rtl="0">
              <a:lnSpc>
                <a:spcPct val="100000"/>
              </a:lnSpc>
              <a:spcBef>
                <a:spcPts val="0"/>
              </a:spcBef>
              <a:spcAft>
                <a:spcPts val="0"/>
              </a:spcAft>
              <a:buSzPts val="1100"/>
              <a:buChar char="●"/>
            </a:pPr>
            <a:r>
              <a:rPr lang="nl"/>
              <a:t>disruption of the mother-infant bond</a:t>
            </a:r>
            <a:endParaRPr/>
          </a:p>
          <a:p>
            <a:pPr marL="457200" lvl="0" indent="-298450" algn="l" rtl="0">
              <a:lnSpc>
                <a:spcPct val="100000"/>
              </a:lnSpc>
              <a:spcBef>
                <a:spcPts val="0"/>
              </a:spcBef>
              <a:spcAft>
                <a:spcPts val="0"/>
              </a:spcAft>
              <a:buSzPts val="1100"/>
              <a:buChar char="●"/>
            </a:pPr>
            <a:r>
              <a:rPr lang="nl"/>
              <a:t>early cessation of breastfeeding</a:t>
            </a:r>
            <a:endParaRPr/>
          </a:p>
          <a:p>
            <a:pPr marL="457200" lvl="0" indent="-298450" algn="l" rtl="0">
              <a:lnSpc>
                <a:spcPct val="100000"/>
              </a:lnSpc>
              <a:spcBef>
                <a:spcPts val="0"/>
              </a:spcBef>
              <a:spcAft>
                <a:spcPts val="0"/>
              </a:spcAft>
              <a:buSzPts val="1100"/>
              <a:buChar char="●"/>
            </a:pPr>
            <a:r>
              <a:rPr lang="nl"/>
              <a:t>non-completion of immunisation regimes</a:t>
            </a:r>
            <a:endParaRPr/>
          </a:p>
          <a:p>
            <a:pPr marL="457200" lvl="0" indent="-298450" algn="l" rtl="0">
              <a:lnSpc>
                <a:spcPct val="100000"/>
              </a:lnSpc>
              <a:spcBef>
                <a:spcPts val="0"/>
              </a:spcBef>
              <a:spcAft>
                <a:spcPts val="0"/>
              </a:spcAft>
              <a:buSzPts val="1100"/>
              <a:buChar char="●"/>
            </a:pPr>
            <a:r>
              <a:rPr lang="nl"/>
              <a:t>higher rates of infectious illness and hospital admission</a:t>
            </a:r>
            <a:endParaRPr/>
          </a:p>
          <a:p>
            <a:pPr marL="457200" lvl="0" indent="-298450" algn="l" rtl="0">
              <a:lnSpc>
                <a:spcPct val="100000"/>
              </a:lnSpc>
              <a:spcBef>
                <a:spcPts val="0"/>
              </a:spcBef>
              <a:spcAft>
                <a:spcPts val="0"/>
              </a:spcAft>
              <a:buSzPts val="1100"/>
              <a:buChar char="●"/>
            </a:pPr>
            <a:r>
              <a:rPr lang="nl"/>
              <a:t>gastro-intestinal problems or diarrhoeal disease</a:t>
            </a:r>
            <a:endParaRPr/>
          </a:p>
          <a:p>
            <a:pPr marL="457200" lvl="0" indent="-298450" algn="l" rtl="0">
              <a:lnSpc>
                <a:spcPct val="100000"/>
              </a:lnSpc>
              <a:spcBef>
                <a:spcPts val="0"/>
              </a:spcBef>
              <a:spcAft>
                <a:spcPts val="0"/>
              </a:spcAft>
              <a:buSzPts val="1100"/>
              <a:buChar char="●"/>
            </a:pPr>
            <a:r>
              <a:rPr lang="nl"/>
              <a:t>poor nutrition</a:t>
            </a:r>
            <a:endParaRPr/>
          </a:p>
          <a:p>
            <a:pPr marL="457200" lvl="0" indent="-298450" algn="l" rtl="0">
              <a:lnSpc>
                <a:spcPct val="100000"/>
              </a:lnSpc>
              <a:spcBef>
                <a:spcPts val="0"/>
              </a:spcBef>
              <a:spcAft>
                <a:spcPts val="0"/>
              </a:spcAft>
              <a:buSzPts val="1100"/>
              <a:buChar char="●"/>
            </a:pPr>
            <a:r>
              <a:rPr lang="nl"/>
              <a:t>decreased motor skills</a:t>
            </a:r>
            <a:endParaRPr/>
          </a:p>
          <a:p>
            <a:pPr marL="457200" lvl="0" indent="-298450" algn="l" rtl="0">
              <a:lnSpc>
                <a:spcPct val="100000"/>
              </a:lnSpc>
              <a:spcBef>
                <a:spcPts val="0"/>
              </a:spcBef>
              <a:spcAft>
                <a:spcPts val="0"/>
              </a:spcAft>
              <a:buSzPts val="1100"/>
              <a:buChar char="●"/>
            </a:pPr>
            <a:r>
              <a:rPr lang="nl"/>
              <a:t>delayed growth or stunting</a:t>
            </a:r>
            <a:endParaRPr/>
          </a:p>
          <a:p>
            <a:pPr marL="457200" lvl="0" indent="-298450" algn="l" rtl="0">
              <a:lnSpc>
                <a:spcPct val="100000"/>
              </a:lnSpc>
              <a:spcBef>
                <a:spcPts val="0"/>
              </a:spcBef>
              <a:spcAft>
                <a:spcPts val="0"/>
              </a:spcAft>
              <a:buSzPts val="1100"/>
              <a:buChar char="●"/>
            </a:pPr>
            <a:r>
              <a:rPr lang="nl"/>
              <a:t>long-term behavioural and emotional problems</a:t>
            </a:r>
            <a:endParaRPr/>
          </a:p>
          <a:p>
            <a:pPr marL="457200" lvl="0" indent="-298450" algn="l" rtl="0">
              <a:lnSpc>
                <a:spcPct val="100000"/>
              </a:lnSpc>
              <a:spcBef>
                <a:spcPts val="0"/>
              </a:spcBef>
              <a:spcAft>
                <a:spcPts val="0"/>
              </a:spcAft>
              <a:buSzPts val="1100"/>
              <a:buChar char="●"/>
            </a:pPr>
            <a:r>
              <a:rPr lang="nl"/>
              <a:t>infant mortality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9810c4b3a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279810c4b3a_2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 dirty="0">
                <a:solidFill>
                  <a:schemeClr val="dk1"/>
                </a:solidFill>
              </a:rPr>
              <a:t>Hutchens et al, 2020 (</a:t>
            </a:r>
            <a:r>
              <a:rPr lang="nl" u="sng" dirty="0">
                <a:solidFill>
                  <a:schemeClr val="hlink"/>
                </a:solidFill>
                <a:hlinkClick r:id="rId3"/>
              </a:rPr>
              <a:t>https://onlinelibrary.wiley.com/doi/full/10.1111/jmwh.13067</a:t>
            </a:r>
            <a:r>
              <a:rPr lang="nl" dirty="0">
                <a:solidFill>
                  <a:schemeClr val="dk1"/>
                </a:solidFill>
              </a:rPr>
              <a:t>): umbrella review of 21 studies on risk factors for PPD, most common risk factors identified were lack of social support and life stress. Prenatal depression identified as very strong risk factor with highest odds ratios across studies.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 dirty="0">
                <a:solidFill>
                  <a:schemeClr val="dk1"/>
                </a:solidFill>
              </a:rPr>
              <a:t>Kang et al, 2020 (</a:t>
            </a:r>
            <a:r>
              <a:rPr lang="nl" u="sng" dirty="0">
                <a:solidFill>
                  <a:schemeClr val="hlink"/>
                </a:solidFill>
                <a:hlinkClick r:id="rId4"/>
              </a:rPr>
              <a:t>https://www.sciencedirect.com/science/article/abs/pii/S0022395619309197?casa_token=56GyMT-IZGIAAAAA:QfUYwZbMg7LUaRZtOksOL04ax2QhIrnJHhyFfu4zAwN7ZjqB-9IxjNaYr77vWG7ENbNP6SH0hw</a:t>
            </a:r>
            <a:r>
              <a:rPr lang="nl" dirty="0">
                <a:solidFill>
                  <a:schemeClr val="dk1"/>
                </a:solidFill>
              </a:rPr>
              <a:t>): meta-analysis of 7 studies on association between anemia during pregnancy and PPD, mix of HIC and LMIC. OR of 1.53 found. </a:t>
            </a:r>
          </a:p>
          <a:p>
            <a:pPr marL="0" lvl="0" indent="0" algn="l" rtl="0">
              <a:lnSpc>
                <a:spcPct val="100000"/>
              </a:lnSpc>
              <a:spcBef>
                <a:spcPts val="0"/>
              </a:spcBef>
              <a:spcAft>
                <a:spcPts val="0"/>
              </a:spcAft>
              <a:buClr>
                <a:schemeClr val="dk1"/>
              </a:buClr>
              <a:buSzPts val="1100"/>
              <a:buFont typeface="Arial"/>
              <a:buNone/>
            </a:pPr>
            <a:endParaRPr lang="nl"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ZA" b="0" i="0" u="none" strike="noStrike" dirty="0">
                <a:solidFill>
                  <a:srgbClr val="2E2E2E"/>
                </a:solidFill>
                <a:effectLst/>
                <a:latin typeface="NexusSans"/>
                <a:hlinkClick r:id="rId5" tooltip="Persistent link using digital object identifier"/>
              </a:rPr>
              <a:t>https://doi.org/10.1016/j.jad.2019.06.016</a:t>
            </a:r>
            <a:r>
              <a:rPr lang="nl" b="0" i="0" u="none" strike="noStrike" dirty="0">
                <a:solidFill>
                  <a:schemeClr val="dk1"/>
                </a:solidFill>
                <a:effectLst/>
                <a:latin typeface="NexusSans"/>
              </a:rPr>
              <a:t>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 dirty="0">
                <a:solidFill>
                  <a:schemeClr val="dk1"/>
                </a:solidFill>
              </a:rPr>
              <a:t>Waller et al, 2022 (</a:t>
            </a:r>
            <a:r>
              <a:rPr lang="nl" u="sng" dirty="0">
                <a:solidFill>
                  <a:schemeClr val="hlink"/>
                </a:solidFill>
                <a:hlinkClick r:id="rId6"/>
              </a:rPr>
              <a:t>https://link.springer.com/article/10.1007/s00737-022-01263-3#Sec1</a:t>
            </a:r>
            <a:r>
              <a:rPr lang="nl" dirty="0">
                <a:solidFill>
                  <a:schemeClr val="dk1"/>
                </a:solidFill>
              </a:rPr>
              <a:t>): prospective survey-based study (US, 1000 individuals) on factors of influence in patient-reported childhood trauma in the US. Traumatic birth experiences increase the risk of developing postpartum depression (OR 1.33). Amount of blood loss in vaginal and caesarean births associated with greater patient-reported childbirth trauma. Discrepancy between what physician reports as routine and what mother perceives as traumatic.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nl" dirty="0">
                <a:solidFill>
                  <a:schemeClr val="dk1"/>
                </a:solidFill>
              </a:rPr>
              <a:t>Dekel et al, 2017 (</a:t>
            </a:r>
            <a:r>
              <a:rPr lang="nl" u="sng" dirty="0">
                <a:solidFill>
                  <a:schemeClr val="hlink"/>
                </a:solidFill>
                <a:hlinkClick r:id="rId7"/>
              </a:rPr>
              <a:t>https://www.ncbi.nlm.nih.gov/pmc/articles/PMC5387093/pdf/fpsyg-08-00560.pdf</a:t>
            </a:r>
            <a:r>
              <a:rPr lang="nl" dirty="0">
                <a:solidFill>
                  <a:schemeClr val="dk1"/>
                </a:solidFill>
              </a:rPr>
              <a:t>): systematic review of 36 articles on risk factors for postpartum PTSD, mainly from high-income Western countries. Negative subjective experience of childbirth seen as most important risk factor for PTSD after childbirth, and is more important than the objective stressor severity.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79810c4b3a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279810c4b3a_2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dirty="0"/>
              <a:t>Schoretsanitis et al, 2023 (</a:t>
            </a:r>
            <a:r>
              <a:rPr lang="nl" u="sng" dirty="0">
                <a:solidFill>
                  <a:schemeClr val="hlink"/>
                </a:solidFill>
                <a:hlinkClick r:id="rId3"/>
              </a:rPr>
              <a:t>https://onlinelibrary.wiley.com/doi/10.1111/acps.13583</a:t>
            </a:r>
            <a:r>
              <a:rPr lang="nl" dirty="0"/>
              <a:t>): in a systematic review including 9 studies (940000 women, 6 HIC, 3 LMIC) an OR for developing PDD of 1.28 was found for women with PPH compared to without (although with high heterogeneity of 98.9%). Higher ORs were estimated for women with a history of depression/anxiety or antidepressant use and from low-middle income countries.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l" dirty="0"/>
              <a:t>Youn </a:t>
            </a:r>
            <a:r>
              <a:rPr lang="nl" i="1" dirty="0"/>
              <a:t>et al, </a:t>
            </a:r>
            <a:r>
              <a:rPr lang="nl" dirty="0"/>
              <a:t>2017 (</a:t>
            </a:r>
            <a:r>
              <a:rPr lang="nl" u="sng" dirty="0">
                <a:solidFill>
                  <a:schemeClr val="hlink"/>
                </a:solidFill>
                <a:hlinkClick r:id="rId4"/>
              </a:rPr>
              <a:t>https://www.sciencedirect.com/science/article/pii/S0022399917307730?via%3Dihub</a:t>
            </a:r>
            <a:r>
              <a:rPr lang="nl" dirty="0"/>
              <a:t>): cross-sectional study based on medical records of roughly 1 million women in South-Korea, linking birth complications to healthcare visits for depression following childbirth. OR of 1.55 for PPD following uterine arterine embolization (this outcome used in lieu of PPH), 0.1% vs 0.2%.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l" dirty="0"/>
              <a:t>Parry-Smith et al, 2021 (https://www.sciencedirect.com/science/article/pii/S0022395621001667?via%3Dihub#sec3): longitudinal study in UK, roughly 42000 women included, based on data from electronic patient records, linking recorded PPH (based on ICD codes) and primary care visits due to adverse mental health outcomes. Women with a history of mental illness excluded. Significant increase in risk of developing postnatal depression after postpartum hemorrhage (4.75% vs 5.34%, adjusted hazard ratio: 1.10) (adjusted for age, BMI, ethnicity, SES, delivery mode and birthweight).</a:t>
            </a:r>
            <a:endParaRPr dirty="0"/>
          </a:p>
          <a:p>
            <a:pPr marL="0" lvl="0" indent="0" algn="l" rtl="0">
              <a:lnSpc>
                <a:spcPct val="100000"/>
              </a:lnSpc>
              <a:spcBef>
                <a:spcPts val="0"/>
              </a:spcBef>
              <a:spcAft>
                <a:spcPts val="0"/>
              </a:spcAft>
              <a:buSzPts val="1100"/>
              <a:buNone/>
            </a:pPr>
            <a:r>
              <a:rPr lang="nl" dirty="0"/>
              <a:t>No statistically significant increase in risk of developing PTSD (0.17% vs 0.20%, adjusted hazard ratio: 1.17).</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l" dirty="0"/>
              <a:t>Zaat et al, 2018 (</a:t>
            </a:r>
            <a:r>
              <a:rPr lang="nl" u="sng" dirty="0">
                <a:solidFill>
                  <a:schemeClr val="hlink"/>
                </a:solidFill>
                <a:hlinkClick r:id="rId5"/>
              </a:rPr>
              <a:t>https://www.sciencedirect.com/science/article/pii/S0301211518301702?via%3Dihub</a:t>
            </a:r>
            <a:r>
              <a:rPr lang="nl" dirty="0"/>
              <a:t>): systematic review of studies on association between childbirth complications and postpartum PTSD, five studies included, all in high-income Western countries. Definition of PPH and PTSD varied between all studies. Not one study showed a clear correlation between PPH and postpartum PTSD. More research and specifically more uniform research is required.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79810c4b3a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279810c4b3a_2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dirty="0">
                <a:solidFill>
                  <a:schemeClr val="dk1"/>
                </a:solidFill>
              </a:rPr>
              <a:t>Kang et al, 2020 (</a:t>
            </a:r>
            <a:r>
              <a:rPr lang="nl" u="sng" dirty="0">
                <a:solidFill>
                  <a:schemeClr val="hlink"/>
                </a:solidFill>
                <a:hlinkClick r:id="rId3"/>
              </a:rPr>
              <a:t>https://www.sciencedirect.com/science/article/abs/pii/S0022395619309197?casa_token=56GyMT-IZGIAAAAA:QfUYwZbMg7LUaRZtOksOL04ax2QhIrnJHhyFfu4zAwN7ZjqB-9IxjNaYr77vWG7ENbNP6SH0hw</a:t>
            </a:r>
            <a:r>
              <a:rPr lang="nl" dirty="0">
                <a:solidFill>
                  <a:schemeClr val="dk1"/>
                </a:solidFill>
              </a:rPr>
              <a:t>): study already referenced in slide on risk-factors. Meta-analysis of 7 studies on association between anemia during pregnancy and PPD, mix of HIC and LMIC. OR of 1.53 found.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nl" dirty="0">
                <a:solidFill>
                  <a:schemeClr val="dk1"/>
                </a:solidFill>
              </a:rPr>
              <a:t>Eckerdal et al, 2016 (</a:t>
            </a:r>
            <a:r>
              <a:rPr lang="nl" u="sng" dirty="0">
                <a:solidFill>
                  <a:schemeClr val="hlink"/>
                </a:solidFill>
                <a:hlinkClick r:id="rId4"/>
              </a:rPr>
              <a:t>https://journals.plos.org/plosone/article?id=10.1371/journal.pone.0144274</a:t>
            </a:r>
            <a:r>
              <a:rPr lang="nl" dirty="0">
                <a:solidFill>
                  <a:schemeClr val="dk1"/>
                </a:solidFill>
              </a:rPr>
              <a:t>): cohort study in Sweden, roughly 500 women included (mostly healthy and highly educated) of which 196 experienced PPH, defined as &gt;1000ml of blood loss. Edinburgh Postnatal Depression Scale self-administered at 6 weeks postpartum. Adjusted OR of 2.29 found for risk of significant depressive symptoms after postpartum anemia (Hb&lt;110 g/L). No statistically significant association found for postpartum hemorrhage. Path analysis was performed in which PPH was suggested to indirectly influence risk of PPD through anemia and bad delivery experience (anemia p&lt;0.05, bad delivery experience p between 0.05-0.20).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nl" dirty="0">
                <a:solidFill>
                  <a:schemeClr val="dk1"/>
                </a:solidFill>
              </a:rPr>
              <a:t>Sentilhes et al, 2017 (</a:t>
            </a:r>
            <a:r>
              <a:rPr lang="nl" u="sng" dirty="0">
                <a:solidFill>
                  <a:schemeClr val="hlink"/>
                </a:solidFill>
                <a:hlinkClick r:id="rId5"/>
              </a:rPr>
              <a:t>https://www.nature.com/articles/s41598-017-09314-x.pdf</a:t>
            </a:r>
            <a:r>
              <a:rPr lang="nl" dirty="0">
                <a:solidFill>
                  <a:schemeClr val="dk1"/>
                </a:solidFill>
              </a:rPr>
              <a:t>): prospective study in France, roughly 500 women filled in self-administered questionnaire one year after giving birth. Postpartum anemia (Hb &lt;9 g/dl or 5.6mmol/L) independently associated with higher risk of PTSD at one year after giving birth, OR depending on questionnaire (4 for impact of event scale/IES, 2.7 for traumatic event scale/TES).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79810c4b3a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79810c4b3a_2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a:t>Youn et al, 2017 (</a:t>
            </a:r>
            <a:r>
              <a:rPr lang="nl" u="sng">
                <a:solidFill>
                  <a:schemeClr val="hlink"/>
                </a:solidFill>
                <a:hlinkClick r:id="rId3"/>
              </a:rPr>
              <a:t>https://www.sciencedirect.com/science/article/pii/S0022399917307730?via%3Dihub</a:t>
            </a:r>
            <a:r>
              <a:rPr lang="nl"/>
              <a:t>): the same South-Korean cross-sectional study as mentioned previously for PPH. OR of 2.41 found for PPD following hysterectomy (0.1% vs 0.3%).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l"/>
              <a:t>Michelet et al, 2015 (</a:t>
            </a:r>
            <a:r>
              <a:rPr lang="nl" u="sng">
                <a:solidFill>
                  <a:schemeClr val="hlink"/>
                </a:solidFill>
                <a:hlinkClick r:id="rId4"/>
              </a:rPr>
              <a:t>https://www.sciencedirect.com/science/article/pii/S1297958915003045</a:t>
            </a:r>
            <a:r>
              <a:rPr lang="nl"/>
              <a:t>): retrospective analysis of impact of emergency hysterectomy, France, 44 hysterectomies performed among 869 cases of PPH, of which 35 patients responded. Impact of event scale performed via telephone at median 26.5 months following hysterectomy. 64% of patients developed PTSD (IES&gt;30). No controls so no odds ratio. High risk of selection bias.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nl">
                <a:solidFill>
                  <a:schemeClr val="dk1"/>
                </a:solidFill>
              </a:rPr>
              <a:t>De La Cruz et al, 2016 (</a:t>
            </a:r>
            <a:r>
              <a:rPr lang="nl" u="sng">
                <a:solidFill>
                  <a:schemeClr val="hlink"/>
                </a:solidFill>
                <a:hlinkClick r:id="rId5"/>
              </a:rPr>
              <a:t>https://link.springer.com/article/10.1007/s00404-016-4008-y</a:t>
            </a:r>
            <a:r>
              <a:rPr lang="nl">
                <a:solidFill>
                  <a:schemeClr val="dk1"/>
                </a:solidFill>
              </a:rPr>
              <a:t>): retrospective cohort study in the US, 409 women included of whom 74 underwent emergency hysterectomy (note: partly recruited from post-hysterectomy support group, so some bias in sampling). PSS PTSD score filled in online, average 4 years after hysterectomy or average 1.6 years after birth for non-exposed women. Adjusted odds ratio of 15.48 found for PTSD after emergency hysterectomy (adjusted for maternal age, social support, trauma history, history of mental illness, parity, delivery mode, time since delivery).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l"/>
              <a:t>Link between peripartum hysterectomy and PTSD seems highly likely, more research required.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79810c4b3a_2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79810c4b3a_2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nl" dirty="0"/>
              <a:t>Inclusion criteria required that participants experienced a severe obstetric haemorrhage as defined by WHO organs based SAMM criteria.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r>
              <a:rPr lang="nl" dirty="0"/>
              <a:t>During the event, women not only feared for their own lives, but feared for the lives of and</a:t>
            </a:r>
            <a:endParaRPr dirty="0"/>
          </a:p>
          <a:p>
            <a:pPr marL="0" lvl="0" indent="0" algn="l" rtl="0">
              <a:lnSpc>
                <a:spcPct val="100000"/>
              </a:lnSpc>
              <a:spcBef>
                <a:spcPts val="0"/>
              </a:spcBef>
              <a:spcAft>
                <a:spcPts val="0"/>
              </a:spcAft>
              <a:buClr>
                <a:schemeClr val="dk1"/>
              </a:buClr>
              <a:buSzPts val="1100"/>
              <a:buFont typeface="Arial"/>
              <a:buNone/>
            </a:pPr>
            <a:r>
              <a:rPr lang="nl" dirty="0"/>
              <a:t>futures of their babies, partners and other family members. The majority of the women</a:t>
            </a:r>
            <a:endParaRPr dirty="0"/>
          </a:p>
          <a:p>
            <a:pPr marL="0" lvl="0" indent="0" algn="l" rtl="0">
              <a:lnSpc>
                <a:spcPct val="100000"/>
              </a:lnSpc>
              <a:spcBef>
                <a:spcPts val="0"/>
              </a:spcBef>
              <a:spcAft>
                <a:spcPts val="0"/>
              </a:spcAft>
              <a:buClr>
                <a:schemeClr val="dk1"/>
              </a:buClr>
              <a:buSzPts val="1100"/>
              <a:buFont typeface="Arial"/>
              <a:buNone/>
            </a:pPr>
            <a:r>
              <a:rPr lang="nl" dirty="0"/>
              <a:t>interviewed were single parents and the thought of life without them was overwhelming. Only 3 of the participants were in stable relationships.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r>
              <a:rPr lang="nl" dirty="0"/>
              <a:t>Some of the participants expressed the impact of the lack of information passed onto them</a:t>
            </a:r>
            <a:endParaRPr dirty="0"/>
          </a:p>
          <a:p>
            <a:pPr marL="0" lvl="0" indent="0" algn="l" rtl="0">
              <a:lnSpc>
                <a:spcPct val="100000"/>
              </a:lnSpc>
              <a:spcBef>
                <a:spcPts val="0"/>
              </a:spcBef>
              <a:spcAft>
                <a:spcPts val="0"/>
              </a:spcAft>
              <a:buClr>
                <a:schemeClr val="dk1"/>
              </a:buClr>
              <a:buSzPts val="1100"/>
              <a:buFont typeface="Arial"/>
              <a:buNone/>
            </a:pPr>
            <a:r>
              <a:rPr lang="nl" dirty="0"/>
              <a:t>from health care workers in the antenatal period, during the acute event and in the period</a:t>
            </a:r>
            <a:endParaRPr dirty="0"/>
          </a:p>
          <a:p>
            <a:pPr marL="0" lvl="0" indent="0" algn="l" rtl="0">
              <a:lnSpc>
                <a:spcPct val="100000"/>
              </a:lnSpc>
              <a:spcBef>
                <a:spcPts val="0"/>
              </a:spcBef>
              <a:spcAft>
                <a:spcPts val="0"/>
              </a:spcAft>
              <a:buClr>
                <a:schemeClr val="dk1"/>
              </a:buClr>
              <a:buSzPts val="1100"/>
              <a:buFont typeface="Arial"/>
              <a:buNone/>
            </a:pPr>
            <a:r>
              <a:rPr lang="nl" dirty="0"/>
              <a:t>after. The lack of information led to a great sense of frustration for the women as they were</a:t>
            </a:r>
            <a:endParaRPr dirty="0"/>
          </a:p>
          <a:p>
            <a:pPr marL="0" lvl="0" indent="0" algn="l" rtl="0">
              <a:lnSpc>
                <a:spcPct val="100000"/>
              </a:lnSpc>
              <a:spcBef>
                <a:spcPts val="0"/>
              </a:spcBef>
              <a:spcAft>
                <a:spcPts val="0"/>
              </a:spcAft>
              <a:buClr>
                <a:schemeClr val="dk1"/>
              </a:buClr>
              <a:buSzPts val="1100"/>
              <a:buFont typeface="Arial"/>
              <a:buNone/>
            </a:pPr>
            <a:r>
              <a:rPr lang="nl" dirty="0"/>
              <a:t>led into a state of confusion and started believing what they had been told by friends and</a:t>
            </a:r>
            <a:endParaRPr dirty="0"/>
          </a:p>
          <a:p>
            <a:pPr marL="0" lvl="0" indent="0" algn="l" rtl="0">
              <a:lnSpc>
                <a:spcPct val="100000"/>
              </a:lnSpc>
              <a:spcBef>
                <a:spcPts val="0"/>
              </a:spcBef>
              <a:spcAft>
                <a:spcPts val="0"/>
              </a:spcAft>
              <a:buClr>
                <a:schemeClr val="dk1"/>
              </a:buClr>
              <a:buSzPts val="1100"/>
              <a:buFont typeface="Arial"/>
              <a:buNone/>
            </a:pPr>
            <a:r>
              <a:rPr lang="nl" dirty="0"/>
              <a:t>family members. Some only learnt about their diagnosis from the PI during the interview.</a:t>
            </a:r>
            <a:endParaRPr dirty="0"/>
          </a:p>
          <a:p>
            <a:pPr marL="0" lvl="0" indent="0" algn="l" rtl="0">
              <a:lnSpc>
                <a:spcPct val="100000"/>
              </a:lnSpc>
              <a:spcBef>
                <a:spcPts val="0"/>
              </a:spcBef>
              <a:spcAft>
                <a:spcPts val="0"/>
              </a:spcAft>
              <a:buClr>
                <a:schemeClr val="dk1"/>
              </a:buClr>
              <a:buSzPts val="1100"/>
              <a:buFont typeface="Arial"/>
              <a:buNone/>
            </a:pPr>
            <a:r>
              <a:rPr lang="nl" dirty="0"/>
              <a:t>Surprisingly, some of the women who had a hysterectomy did not know this and furthermore</a:t>
            </a:r>
            <a:endParaRPr dirty="0"/>
          </a:p>
          <a:p>
            <a:pPr marL="0" lvl="0" indent="0" algn="l" rtl="0">
              <a:lnSpc>
                <a:spcPct val="100000"/>
              </a:lnSpc>
              <a:spcBef>
                <a:spcPts val="0"/>
              </a:spcBef>
              <a:spcAft>
                <a:spcPts val="0"/>
              </a:spcAft>
              <a:buClr>
                <a:schemeClr val="dk1"/>
              </a:buClr>
              <a:buSzPts val="1100"/>
              <a:buFont typeface="Arial"/>
              <a:buNone/>
            </a:pPr>
            <a:r>
              <a:rPr lang="nl" dirty="0"/>
              <a:t>were shocked at the fact that they would no longer be able to carry a pregnancy. </a:t>
            </a:r>
            <a:endParaRPr dirty="0"/>
          </a:p>
          <a:p>
            <a:pPr marL="0" lvl="0" indent="0" algn="l" rtl="0">
              <a:lnSpc>
                <a:spcPct val="100000"/>
              </a:lnSpc>
              <a:spcBef>
                <a:spcPts val="0"/>
              </a:spcBef>
              <a:spcAft>
                <a:spcPts val="0"/>
              </a:spcAft>
              <a:buClr>
                <a:schemeClr val="dk1"/>
              </a:buClr>
              <a:buSzPts val="1100"/>
              <a:buFont typeface="Arial"/>
              <a:buNone/>
            </a:pPr>
            <a:r>
              <a:rPr lang="nl" dirty="0"/>
              <a:t>Not being provided with adequate information regarding the location or status of their</a:t>
            </a:r>
            <a:endParaRPr dirty="0"/>
          </a:p>
          <a:p>
            <a:pPr marL="0" lvl="0" indent="0" algn="l" rtl="0">
              <a:lnSpc>
                <a:spcPct val="100000"/>
              </a:lnSpc>
              <a:spcBef>
                <a:spcPts val="0"/>
              </a:spcBef>
              <a:spcAft>
                <a:spcPts val="0"/>
              </a:spcAft>
              <a:buClr>
                <a:schemeClr val="dk1"/>
              </a:buClr>
              <a:buSzPts val="1100"/>
              <a:buFont typeface="Arial"/>
              <a:buNone/>
            </a:pPr>
            <a:r>
              <a:rPr lang="nl" dirty="0"/>
              <a:t>newborn babies was a source of anxiety and frustration</a:t>
            </a:r>
            <a:endParaRPr dirty="0"/>
          </a:p>
          <a:p>
            <a:pPr marL="0" lvl="0" indent="0" algn="l" rtl="0">
              <a:lnSpc>
                <a:spcPct val="100000"/>
              </a:lnSpc>
              <a:spcBef>
                <a:spcPts val="0"/>
              </a:spcBef>
              <a:spcAft>
                <a:spcPts val="0"/>
              </a:spcAft>
              <a:buClr>
                <a:schemeClr val="dk1"/>
              </a:buClr>
              <a:buSzPts val="1100"/>
              <a:buFont typeface="Arial"/>
              <a:buNone/>
            </a:pPr>
            <a:r>
              <a:rPr lang="nl" dirty="0"/>
              <a:t>Lwazi, who had an abruptio placentae with an IUD only learnt of the demise of her baby 2</a:t>
            </a:r>
            <a:endParaRPr dirty="0"/>
          </a:p>
          <a:p>
            <a:pPr marL="0" lvl="0" indent="0" algn="l" rtl="0">
              <a:lnSpc>
                <a:spcPct val="100000"/>
              </a:lnSpc>
              <a:spcBef>
                <a:spcPts val="0"/>
              </a:spcBef>
              <a:spcAft>
                <a:spcPts val="0"/>
              </a:spcAft>
              <a:buClr>
                <a:schemeClr val="dk1"/>
              </a:buClr>
              <a:buSzPts val="1100"/>
              <a:buFont typeface="Arial"/>
              <a:buNone/>
            </a:pPr>
            <a:r>
              <a:rPr lang="nl" dirty="0"/>
              <a:t>days after delivery. She assumed that the baby was in NICU and when she was stronger, she</a:t>
            </a:r>
            <a:endParaRPr dirty="0"/>
          </a:p>
          <a:p>
            <a:pPr marL="0" lvl="0" indent="0" algn="l" rtl="0">
              <a:lnSpc>
                <a:spcPct val="100000"/>
              </a:lnSpc>
              <a:spcBef>
                <a:spcPts val="0"/>
              </a:spcBef>
              <a:spcAft>
                <a:spcPts val="0"/>
              </a:spcAft>
              <a:buClr>
                <a:schemeClr val="dk1"/>
              </a:buClr>
              <a:buSzPts val="1100"/>
              <a:buFont typeface="Arial"/>
              <a:buNone/>
            </a:pPr>
            <a:r>
              <a:rPr lang="nl" dirty="0"/>
              <a:t>would go to visit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r>
              <a:rPr lang="nl" dirty="0"/>
              <a:t>All but one of the women used religion and spirituality to transcend beyond the difficult</a:t>
            </a:r>
            <a:endParaRPr dirty="0"/>
          </a:p>
          <a:p>
            <a:pPr marL="0" lvl="0" indent="0" algn="l" rtl="0">
              <a:lnSpc>
                <a:spcPct val="100000"/>
              </a:lnSpc>
              <a:spcBef>
                <a:spcPts val="0"/>
              </a:spcBef>
              <a:spcAft>
                <a:spcPts val="0"/>
              </a:spcAft>
              <a:buClr>
                <a:schemeClr val="dk1"/>
              </a:buClr>
              <a:buSzPts val="1100"/>
              <a:buFont typeface="Arial"/>
              <a:buNone/>
            </a:pPr>
            <a:r>
              <a:rPr lang="nl" dirty="0"/>
              <a:t>situation they found themselves in. The women felt that prayer was beneficial in helping them</a:t>
            </a:r>
            <a:endParaRPr dirty="0"/>
          </a:p>
          <a:p>
            <a:pPr marL="0" lvl="0" indent="0" algn="l" rtl="0">
              <a:lnSpc>
                <a:spcPct val="100000"/>
              </a:lnSpc>
              <a:spcBef>
                <a:spcPts val="0"/>
              </a:spcBef>
              <a:spcAft>
                <a:spcPts val="0"/>
              </a:spcAft>
              <a:buClr>
                <a:schemeClr val="dk1"/>
              </a:buClr>
              <a:buSzPts val="1100"/>
              <a:buFont typeface="Arial"/>
              <a:buNone/>
            </a:pPr>
            <a:r>
              <a:rPr lang="nl" dirty="0"/>
              <a:t>cope with the acute event and most ascribe their survival to religious beliefs and prayer.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r>
              <a:rPr lang="nl" dirty="0"/>
              <a:t>Following the acute event, when the women had an opportunity to ruminate over what had</a:t>
            </a:r>
            <a:endParaRPr dirty="0"/>
          </a:p>
          <a:p>
            <a:pPr marL="0" lvl="0" indent="0" algn="l" rtl="0">
              <a:lnSpc>
                <a:spcPct val="100000"/>
              </a:lnSpc>
              <a:spcBef>
                <a:spcPts val="0"/>
              </a:spcBef>
              <a:spcAft>
                <a:spcPts val="0"/>
              </a:spcAft>
              <a:buClr>
                <a:schemeClr val="dk1"/>
              </a:buClr>
              <a:buSzPts val="1100"/>
              <a:buFont typeface="Arial"/>
              <a:buNone/>
            </a:pPr>
            <a:r>
              <a:rPr lang="nl" dirty="0"/>
              <a:t>happened, many questioned why this had happened to them. Some women viewed the event</a:t>
            </a:r>
            <a:endParaRPr dirty="0"/>
          </a:p>
          <a:p>
            <a:pPr marL="0" lvl="0" indent="0" algn="l" rtl="0">
              <a:lnSpc>
                <a:spcPct val="100000"/>
              </a:lnSpc>
              <a:spcBef>
                <a:spcPts val="0"/>
              </a:spcBef>
              <a:spcAft>
                <a:spcPts val="0"/>
              </a:spcAft>
              <a:buClr>
                <a:schemeClr val="dk1"/>
              </a:buClr>
              <a:buSzPts val="1100"/>
              <a:buFont typeface="Arial"/>
              <a:buNone/>
            </a:pPr>
            <a:r>
              <a:rPr lang="nl" dirty="0"/>
              <a:t>as a form of punishment and blamed themselves for wrongdoing in the pregnancy or before.</a:t>
            </a:r>
            <a:endParaRPr dirty="0"/>
          </a:p>
          <a:p>
            <a:pPr marL="0" lvl="0" indent="0" algn="l" rtl="0">
              <a:lnSpc>
                <a:spcPct val="100000"/>
              </a:lnSpc>
              <a:spcBef>
                <a:spcPts val="0"/>
              </a:spcBef>
              <a:spcAft>
                <a:spcPts val="0"/>
              </a:spcAft>
              <a:buClr>
                <a:schemeClr val="dk1"/>
              </a:buClr>
              <a:buSzPts val="1100"/>
              <a:buFont typeface="Arial"/>
              <a:buNone/>
            </a:pPr>
            <a:r>
              <a:rPr lang="nl" dirty="0"/>
              <a:t>Others blamed doctors or other health care workers as they felt that their situations were</a:t>
            </a:r>
            <a:endParaRPr dirty="0"/>
          </a:p>
          <a:p>
            <a:pPr marL="0" lvl="0" indent="0" algn="l" rtl="0">
              <a:lnSpc>
                <a:spcPct val="100000"/>
              </a:lnSpc>
              <a:spcBef>
                <a:spcPts val="0"/>
              </a:spcBef>
              <a:spcAft>
                <a:spcPts val="0"/>
              </a:spcAft>
              <a:buClr>
                <a:schemeClr val="dk1"/>
              </a:buClr>
              <a:buSzPts val="1100"/>
              <a:buFont typeface="Arial"/>
              <a:buNone/>
            </a:pPr>
            <a:r>
              <a:rPr lang="nl" dirty="0"/>
              <a:t>avoidable and as a result of sub-standard care. </a:t>
            </a:r>
            <a:endParaRPr dirty="0"/>
          </a:p>
          <a:p>
            <a:pPr marL="0" lvl="0" indent="0" algn="l" rtl="0">
              <a:lnSpc>
                <a:spcPct val="100000"/>
              </a:lnSpc>
              <a:spcBef>
                <a:spcPts val="0"/>
              </a:spcBef>
              <a:spcAft>
                <a:spcPts val="0"/>
              </a:spcAft>
              <a:buSzPts val="1100"/>
              <a:buNone/>
            </a:pPr>
            <a:r>
              <a:rPr lang="nl" dirty="0"/>
              <a:t>Anger: at themselves, their faith, their partners or health care professionals</a:t>
            </a:r>
            <a:endParaRPr dirty="0"/>
          </a:p>
          <a:p>
            <a:pPr marL="0" lvl="0" indent="0" algn="l" rtl="0">
              <a:lnSpc>
                <a:spcPct val="100000"/>
              </a:lnSpc>
              <a:spcBef>
                <a:spcPts val="0"/>
              </a:spcBef>
              <a:spcAft>
                <a:spcPts val="0"/>
              </a:spcAft>
              <a:buClr>
                <a:schemeClr val="dk1"/>
              </a:buClr>
              <a:buSzPts val="1100"/>
              <a:buFont typeface="Arial"/>
              <a:buNone/>
            </a:pPr>
            <a:r>
              <a:rPr lang="nl" dirty="0"/>
              <a:t>Guilt was most commonly linked to self-blame. Women felt guilty for falling pregnant, not</a:t>
            </a:r>
            <a:endParaRPr dirty="0"/>
          </a:p>
          <a:p>
            <a:pPr marL="0" lvl="0" indent="0" algn="l" rtl="0">
              <a:lnSpc>
                <a:spcPct val="100000"/>
              </a:lnSpc>
              <a:spcBef>
                <a:spcPts val="0"/>
              </a:spcBef>
              <a:spcAft>
                <a:spcPts val="0"/>
              </a:spcAft>
              <a:buClr>
                <a:schemeClr val="dk1"/>
              </a:buClr>
              <a:buSzPts val="1100"/>
              <a:buFont typeface="Arial"/>
              <a:buNone/>
            </a:pPr>
            <a:r>
              <a:rPr lang="nl" dirty="0"/>
              <a:t>terminating their pregnancies when advised to, over working, neglecting their health and</a:t>
            </a:r>
            <a:endParaRPr dirty="0"/>
          </a:p>
          <a:p>
            <a:pPr marL="0" lvl="0" indent="0" algn="l" rtl="0">
              <a:lnSpc>
                <a:spcPct val="100000"/>
              </a:lnSpc>
              <a:spcBef>
                <a:spcPts val="0"/>
              </a:spcBef>
              <a:spcAft>
                <a:spcPts val="0"/>
              </a:spcAft>
              <a:buSzPts val="1100"/>
              <a:buNone/>
            </a:pPr>
            <a:r>
              <a:rPr lang="nl" dirty="0"/>
              <a:t>ignoring advice of medical practitioners. (Badly controlled diabetes, smoking during pregnancy)</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l" dirty="0"/>
              <a:t>One participant with particularly poor social circumstances felt isolated from</a:t>
            </a:r>
            <a:endParaRPr dirty="0"/>
          </a:p>
          <a:p>
            <a:pPr marL="0" lvl="0" indent="0" algn="l" rtl="0">
              <a:lnSpc>
                <a:spcPct val="100000"/>
              </a:lnSpc>
              <a:spcBef>
                <a:spcPts val="0"/>
              </a:spcBef>
              <a:spcAft>
                <a:spcPts val="0"/>
              </a:spcAft>
              <a:buSzPts val="1100"/>
              <a:buNone/>
            </a:pPr>
            <a:r>
              <a:rPr lang="nl" dirty="0"/>
              <a:t>the world and described being “helpless” as she was abandoned by her partner and had no</a:t>
            </a:r>
            <a:endParaRPr dirty="0"/>
          </a:p>
          <a:p>
            <a:pPr marL="0" lvl="0" indent="0" algn="l" rtl="0">
              <a:lnSpc>
                <a:spcPct val="100000"/>
              </a:lnSpc>
              <a:spcBef>
                <a:spcPts val="0"/>
              </a:spcBef>
              <a:spcAft>
                <a:spcPts val="0"/>
              </a:spcAft>
              <a:buSzPts val="1100"/>
              <a:buNone/>
            </a:pPr>
            <a:r>
              <a:rPr lang="nl" dirty="0"/>
              <a:t>visitors. What was particularly frustrating for her was being unable to move or speak while</a:t>
            </a:r>
            <a:endParaRPr dirty="0"/>
          </a:p>
          <a:p>
            <a:pPr marL="0" lvl="0" indent="0" algn="l" rtl="0">
              <a:lnSpc>
                <a:spcPct val="100000"/>
              </a:lnSpc>
              <a:spcBef>
                <a:spcPts val="0"/>
              </a:spcBef>
              <a:spcAft>
                <a:spcPts val="0"/>
              </a:spcAft>
              <a:buSzPts val="1100"/>
              <a:buNone/>
            </a:pPr>
            <a:r>
              <a:rPr lang="nl" dirty="0"/>
              <a:t>she was being ventilated and worrying about her children surviving on their own at home.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ZA" dirty="0"/>
              <a:t>Fifteen women participated with a mean age of 32.5 years. Most had a </a:t>
            </a:r>
            <a:r>
              <a:rPr lang="en-ZA" dirty="0" err="1"/>
              <a:t>cesarean</a:t>
            </a:r>
            <a:r>
              <a:rPr lang="en-ZA" dirty="0"/>
              <a:t> section, with uterine atony as the most common indication for EPH. Participants were all Caucasian and married; most had a 4-year college degree; and 66.7 percent lived in the United States, 20 percent in the United Kingdom, and 13.3 percent in Canada. Among the women, 53.3 percent had EPH with their first child. The most common indication for EPH was uterine atony (66.7%), followed by placenta </a:t>
            </a:r>
            <a:r>
              <a:rPr lang="en-ZA" dirty="0" err="1"/>
              <a:t>accreta</a:t>
            </a:r>
            <a:r>
              <a:rPr lang="en-ZA" dirty="0"/>
              <a:t> (13.3%); 66.7 percent had </a:t>
            </a:r>
            <a:r>
              <a:rPr lang="en-ZA" dirty="0" err="1"/>
              <a:t>cesarean</a:t>
            </a:r>
            <a:r>
              <a:rPr lang="en-ZA" dirty="0"/>
              <a:t> sections. The average maternal length of hospital stay was seven nights; 77.3 percent awoke after surgery on a ventilator and 86.7 percent were admitted to Intensive Care Unit (ICU).</a:t>
            </a:r>
          </a:p>
          <a:p>
            <a:pPr marL="0" lvl="0" indent="0" algn="l" rtl="0">
              <a:lnSpc>
                <a:spcPct val="100000"/>
              </a:lnSpc>
              <a:spcBef>
                <a:spcPts val="0"/>
              </a:spcBef>
              <a:spcAft>
                <a:spcPts val="0"/>
              </a:spcAft>
              <a:buSzPts val="1100"/>
              <a:buNone/>
            </a:pPr>
            <a:endParaRPr lang="en-ZA" dirty="0"/>
          </a:p>
          <a:p>
            <a:pPr marL="0" lvl="0" indent="0" algn="l" rtl="0">
              <a:lnSpc>
                <a:spcPct val="100000"/>
              </a:lnSpc>
              <a:spcBef>
                <a:spcPts val="0"/>
              </a:spcBef>
              <a:spcAft>
                <a:spcPts val="0"/>
              </a:spcAft>
              <a:buSzPts val="1100"/>
              <a:buNone/>
            </a:pPr>
            <a:r>
              <a:rPr lang="en-ZA" b="1" dirty="0"/>
              <a:t>Pain: </a:t>
            </a:r>
            <a:r>
              <a:rPr lang="en-ZA" dirty="0"/>
              <a:t>Women's reports of exceptional pain were a consistent theme. Those with vaginal deliveries seem to report more pain during the </a:t>
            </a:r>
            <a:r>
              <a:rPr lang="en-ZA" dirty="0" err="1"/>
              <a:t>hemorrhage</a:t>
            </a:r>
            <a:r>
              <a:rPr lang="en-ZA" dirty="0"/>
              <a:t>, even if they received pain relief during delivery. ICU stays often involved severe pain, regardless of delivery type.</a:t>
            </a:r>
          </a:p>
          <a:p>
            <a:pPr marL="0" lvl="0" indent="0" algn="l" rtl="0">
              <a:lnSpc>
                <a:spcPct val="100000"/>
              </a:lnSpc>
              <a:spcBef>
                <a:spcPts val="0"/>
              </a:spcBef>
              <a:spcAft>
                <a:spcPts val="0"/>
              </a:spcAft>
              <a:buSzPts val="1100"/>
              <a:buNone/>
            </a:pPr>
            <a:endParaRPr lang="en-ZA" dirty="0"/>
          </a:p>
          <a:p>
            <a:pPr marL="0" lvl="0" indent="0" algn="l" rtl="0">
              <a:lnSpc>
                <a:spcPct val="100000"/>
              </a:lnSpc>
              <a:spcBef>
                <a:spcPts val="0"/>
              </a:spcBef>
              <a:spcAft>
                <a:spcPts val="0"/>
              </a:spcAft>
              <a:buSzPts val="1100"/>
              <a:buNone/>
            </a:pPr>
            <a:r>
              <a:rPr lang="en-ZA" b="1" dirty="0"/>
              <a:t>Fear: </a:t>
            </a:r>
            <a:r>
              <a:rPr lang="en-ZA" dirty="0"/>
              <a:t>Many women reported fear during the </a:t>
            </a:r>
            <a:r>
              <a:rPr lang="en-ZA" dirty="0" err="1"/>
              <a:t>hemorrhage</a:t>
            </a:r>
            <a:r>
              <a:rPr lang="en-ZA" dirty="0"/>
              <a:t>, or more commonly, during the remaining hospital stay. While </a:t>
            </a:r>
            <a:r>
              <a:rPr lang="en-ZA" dirty="0" err="1"/>
              <a:t>hemorrhaging</a:t>
            </a:r>
            <a:r>
              <a:rPr lang="en-ZA" dirty="0"/>
              <a:t>, most participants relied on others' cues to assess the situation. Feelings of fear did not surface until baby was taken away, her partner was escorted out of the room, or personnel shouted for blood products.</a:t>
            </a:r>
          </a:p>
          <a:p>
            <a:pPr marL="0" lvl="0" indent="0" algn="l" rtl="0">
              <a:lnSpc>
                <a:spcPct val="100000"/>
              </a:lnSpc>
              <a:spcBef>
                <a:spcPts val="0"/>
              </a:spcBef>
              <a:spcAft>
                <a:spcPts val="0"/>
              </a:spcAft>
              <a:buSzPts val="1100"/>
              <a:buNone/>
            </a:pPr>
            <a:endParaRPr lang="en-ZA" dirty="0"/>
          </a:p>
          <a:p>
            <a:pPr marL="0" lvl="0" indent="0" algn="l" rtl="0">
              <a:lnSpc>
                <a:spcPct val="100000"/>
              </a:lnSpc>
              <a:spcBef>
                <a:spcPts val="0"/>
              </a:spcBef>
              <a:spcAft>
                <a:spcPts val="0"/>
              </a:spcAft>
              <a:buSzPts val="1100"/>
              <a:buNone/>
            </a:pPr>
            <a:r>
              <a:rPr lang="en-ZA" b="1" dirty="0"/>
              <a:t>Death &amp; dying:</a:t>
            </a:r>
            <a:r>
              <a:rPr lang="en-ZA" dirty="0"/>
              <a:t> Death and dying was a recurring theme. Most women were unaware of the situation's severity, and that death was a possibility. In fact, a number of participants felt calm and unafraid while </a:t>
            </a:r>
            <a:r>
              <a:rPr lang="en-ZA" dirty="0" err="1"/>
              <a:t>hemorrhaging</a:t>
            </a:r>
            <a:r>
              <a:rPr lang="en-ZA" dirty="0"/>
              <a:t>. A few women did feel they were dying. Talking about how they nearly died or could have died was often the most emotional part of the interview</a:t>
            </a:r>
          </a:p>
          <a:p>
            <a:pPr marL="0" lvl="0" indent="0" algn="l" rtl="0">
              <a:lnSpc>
                <a:spcPct val="100000"/>
              </a:lnSpc>
              <a:spcBef>
                <a:spcPts val="0"/>
              </a:spcBef>
              <a:spcAft>
                <a:spcPts val="0"/>
              </a:spcAft>
              <a:buSzPts val="1100"/>
              <a:buNone/>
            </a:pPr>
            <a:endParaRPr lang="en-ZA" dirty="0"/>
          </a:p>
          <a:p>
            <a:pPr marL="0" lvl="0" indent="0" algn="l" rtl="0">
              <a:lnSpc>
                <a:spcPct val="100000"/>
              </a:lnSpc>
              <a:spcBef>
                <a:spcPts val="0"/>
              </a:spcBef>
              <a:spcAft>
                <a:spcPts val="0"/>
              </a:spcAft>
              <a:buSzPts val="1100"/>
              <a:buNone/>
            </a:pPr>
            <a:r>
              <a:rPr lang="en-ZA" b="1" dirty="0"/>
              <a:t>Delayed emotional response: </a:t>
            </a:r>
            <a:r>
              <a:rPr lang="en-ZA" dirty="0"/>
              <a:t>Most women described feeling numb after finding out about their hysterectomy, which delayed emotional reactions such as sadness, guilt or anger. If they did have an emotional reaction immediately, it was eclipsed by gratitude and relief at surviving. While in the hospital, attention focused on their physical recovery and </a:t>
            </a:r>
            <a:r>
              <a:rPr lang="en-ZA" dirty="0" err="1"/>
              <a:t>newborn</a:t>
            </a:r>
            <a:r>
              <a:rPr lang="en-ZA" dirty="0"/>
              <a:t> care. The emotional impact of their experience manifested much later, not often at the time of hospitalization. Because of the delayed emotional reaction, being psychologically assessed in the hospital was not a good indication of psychological health.</a:t>
            </a:r>
          </a:p>
          <a:p>
            <a:pPr marL="0" lvl="0" indent="0" algn="l" rtl="0">
              <a:lnSpc>
                <a:spcPct val="100000"/>
              </a:lnSpc>
              <a:spcBef>
                <a:spcPts val="0"/>
              </a:spcBef>
              <a:spcAft>
                <a:spcPts val="0"/>
              </a:spcAft>
              <a:buSzPts val="1100"/>
              <a:buNone/>
            </a:pPr>
            <a:endParaRPr lang="en-ZA" dirty="0"/>
          </a:p>
          <a:p>
            <a:pPr marL="0" lvl="0" indent="0" algn="l" rtl="0">
              <a:lnSpc>
                <a:spcPct val="100000"/>
              </a:lnSpc>
              <a:spcBef>
                <a:spcPts val="0"/>
              </a:spcBef>
              <a:spcAft>
                <a:spcPts val="0"/>
              </a:spcAft>
              <a:buSzPts val="1100"/>
              <a:buNone/>
            </a:pPr>
            <a:r>
              <a:rPr lang="en-ZA" b="1" dirty="0"/>
              <a:t>Need to know: </a:t>
            </a:r>
            <a:r>
              <a:rPr lang="en-ZA" dirty="0"/>
              <a:t>Women desired information at all phases of their experience. After the hysterectomy, the need for information became acute. Women wanted to know what, how, and why everything happened. Practitioners who filled in these blanks helped them accept what had occurred and gave them closure.</a:t>
            </a:r>
          </a:p>
          <a:p>
            <a:pPr marL="0" lvl="0" indent="0" algn="l" rtl="0">
              <a:lnSpc>
                <a:spcPct val="100000"/>
              </a:lnSpc>
              <a:spcBef>
                <a:spcPts val="0"/>
              </a:spcBef>
              <a:spcAft>
                <a:spcPts val="0"/>
              </a:spcAft>
              <a:buSzPts val="1100"/>
              <a:buNone/>
            </a:pPr>
            <a:r>
              <a:rPr lang="en-ZA" dirty="0"/>
              <a:t>During the </a:t>
            </a:r>
            <a:r>
              <a:rPr lang="en-ZA" dirty="0" err="1"/>
              <a:t>hemorrhage</a:t>
            </a:r>
            <a:r>
              <a:rPr lang="en-ZA" dirty="0"/>
              <a:t>, knowing the procedures that were being attempted, and what outcomes were possible was helpful. Because of the emergent nature of </a:t>
            </a:r>
            <a:r>
              <a:rPr lang="en-ZA" dirty="0" err="1"/>
              <a:t>hemorrhage</a:t>
            </a:r>
            <a:r>
              <a:rPr lang="en-ZA" dirty="0"/>
              <a:t>, signing consent for the hysterectomy was typically rushed, and most signed without a full understanding. A few questioned the necessity of the hysterectomy, which created regret and resentment.</a:t>
            </a:r>
          </a:p>
          <a:p>
            <a:pPr marL="0" lvl="0" indent="0" algn="l" rtl="0">
              <a:lnSpc>
                <a:spcPct val="100000"/>
              </a:lnSpc>
              <a:spcBef>
                <a:spcPts val="0"/>
              </a:spcBef>
              <a:spcAft>
                <a:spcPts val="0"/>
              </a:spcAft>
              <a:buSzPts val="1100"/>
              <a:buNone/>
            </a:pPr>
            <a:endParaRPr lang="en-ZA" dirty="0"/>
          </a:p>
          <a:p>
            <a:pPr marL="0" lvl="0" indent="0" algn="l" rtl="0">
              <a:lnSpc>
                <a:spcPct val="100000"/>
              </a:lnSpc>
              <a:spcBef>
                <a:spcPts val="0"/>
              </a:spcBef>
              <a:spcAft>
                <a:spcPts val="0"/>
              </a:spcAft>
              <a:buSzPts val="1100"/>
              <a:buNone/>
            </a:pPr>
            <a:r>
              <a:rPr lang="en-ZA" b="1" dirty="0"/>
              <a:t>Communication:</a:t>
            </a:r>
            <a:r>
              <a:rPr lang="en-ZA" dirty="0"/>
              <a:t> Communication was a central theme that permeated the interviews, not only in what information to communicate, but when and how. While </a:t>
            </a:r>
            <a:r>
              <a:rPr lang="en-ZA" dirty="0" err="1"/>
              <a:t>hemorrhaging</a:t>
            </a:r>
            <a:r>
              <a:rPr lang="en-ZA" dirty="0"/>
              <a:t>, many women described feeling calm, even when vaguely aware of the severity of the situation. This experience may be related to hypovolemic shock, but it appeared to be affected by the level of calm projected by staff. Women expressed a particular need for compassion, respect, and sensitivity in the provision of care. In addition to facing their own mortality, they faced the loss of the perfect birth experience, and the loss of an organ tied to femininity and fertility. They had a need for practitioners to acknowledge feelings of grief, whether in the hospital or at follow-</a:t>
            </a:r>
            <a:r>
              <a:rPr lang="en-ZA" dirty="0" err="1"/>
              <a:t>up.Women</a:t>
            </a:r>
            <a:r>
              <a:rPr lang="en-ZA" dirty="0"/>
              <a:t> who received excellent care involving attentiveness, sensitivity, and compassion expressed profound appreciation. A few described health care practitioners becoming emotional themselves, which was supportive and meaningful.</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9810c4b3a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79810c4b3a_2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595959"/>
              </a:buClr>
              <a:buSzPts val="1400"/>
              <a:buChar char="-"/>
            </a:pPr>
            <a:r>
              <a:rPr lang="nl" sz="1400" dirty="0">
                <a:solidFill>
                  <a:srgbClr val="595959"/>
                </a:solidFill>
              </a:rPr>
              <a:t>Phase I: Hemorrhage and Hysterectomy</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Project calm atmosphere when possible</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Communicate what is happening</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Manage pain or explain why not possible</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Be compassionate and respectful</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Promote a sense of empowerment and control</a:t>
            </a:r>
            <a:endParaRPr sz="1200" dirty="0">
              <a:solidFill>
                <a:srgbClr val="595959"/>
              </a:solidFill>
            </a:endParaRPr>
          </a:p>
          <a:p>
            <a:pPr marL="457200" lvl="0" indent="-317500" algn="l" rtl="0">
              <a:lnSpc>
                <a:spcPct val="115000"/>
              </a:lnSpc>
              <a:spcBef>
                <a:spcPts val="0"/>
              </a:spcBef>
              <a:spcAft>
                <a:spcPts val="0"/>
              </a:spcAft>
              <a:buClr>
                <a:srgbClr val="595959"/>
              </a:buClr>
              <a:buSzPts val="1400"/>
              <a:buChar char="-"/>
            </a:pPr>
            <a:r>
              <a:rPr lang="nl" sz="1400" dirty="0">
                <a:solidFill>
                  <a:srgbClr val="595959"/>
                </a:solidFill>
              </a:rPr>
              <a:t>Phase II: Hospital Recovery</a:t>
            </a:r>
            <a:endParaRPr sz="14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Identify point person to facilitate communication</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Ensure seamless transfer between nurses</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Provide early contact with baby</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Support breastfeeding if desired; set up with lactation consultant</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Allow flexible visitation for mother’s and baby’s visitors; do not leave alone</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Provide referrals for emotional support, even if no apparent need</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Conduct debriefing of events</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Manage pain or explain why not possible</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Be compassionate and respectful; acknowledge feelings of grief/loss</a:t>
            </a:r>
            <a:endParaRPr sz="1200" dirty="0">
              <a:solidFill>
                <a:srgbClr val="595959"/>
              </a:solidFill>
            </a:endParaRPr>
          </a:p>
          <a:p>
            <a:pPr marL="457200" lvl="0" indent="-317500" algn="l" rtl="0">
              <a:lnSpc>
                <a:spcPct val="115000"/>
              </a:lnSpc>
              <a:spcBef>
                <a:spcPts val="0"/>
              </a:spcBef>
              <a:spcAft>
                <a:spcPts val="0"/>
              </a:spcAft>
              <a:buClr>
                <a:srgbClr val="595959"/>
              </a:buClr>
              <a:buSzPts val="1400"/>
              <a:buChar char="-"/>
            </a:pPr>
            <a:r>
              <a:rPr lang="nl" sz="1400" dirty="0">
                <a:solidFill>
                  <a:srgbClr val="595959"/>
                </a:solidFill>
              </a:rPr>
              <a:t>Phase III: Follow-up</a:t>
            </a:r>
            <a:endParaRPr sz="14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Provide minimum of one additional follow-up, and more as needed</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Provide referrals for emotional support, even if no apparent need</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Conduct more detailed debriefing of events</a:t>
            </a:r>
            <a:endParaRPr sz="1200" dirty="0">
              <a:solidFill>
                <a:srgbClr val="595959"/>
              </a:solidFill>
            </a:endParaRPr>
          </a:p>
          <a:p>
            <a:pPr marL="914400" lvl="1" indent="-304800" algn="l" rtl="0">
              <a:lnSpc>
                <a:spcPct val="115000"/>
              </a:lnSpc>
              <a:spcBef>
                <a:spcPts val="0"/>
              </a:spcBef>
              <a:spcAft>
                <a:spcPts val="0"/>
              </a:spcAft>
              <a:buClr>
                <a:srgbClr val="595959"/>
              </a:buClr>
              <a:buSzPts val="1200"/>
              <a:buChar char="-"/>
            </a:pPr>
            <a:r>
              <a:rPr lang="nl" sz="1200" dirty="0">
                <a:solidFill>
                  <a:srgbClr val="595959"/>
                </a:solidFill>
              </a:rPr>
              <a:t>Be compassionate and respectful; acknowledge feelings of grief/loss</a:t>
            </a:r>
            <a:endParaRPr sz="1200" dirty="0">
              <a:solidFill>
                <a:srgbClr val="595959"/>
              </a:solidFill>
            </a:endParaRPr>
          </a:p>
          <a:p>
            <a:pPr marL="0" lvl="0" indent="0" algn="l" rtl="0">
              <a:lnSpc>
                <a:spcPct val="100000"/>
              </a:lnSpc>
              <a:spcBef>
                <a:spcPts val="120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 name="Google Shape;64;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65" name="Google Shape;6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 name="Google Shape;68;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Char char="●"/>
              <a:defRPr sz="1400"/>
            </a:lvl1pPr>
            <a:lvl2pPr marL="914400" lvl="1" indent="-304800" algn="l">
              <a:lnSpc>
                <a:spcPct val="90000"/>
              </a:lnSpc>
              <a:spcBef>
                <a:spcPts val="0"/>
              </a:spcBef>
              <a:spcAft>
                <a:spcPts val="0"/>
              </a:spcAft>
              <a:buClr>
                <a:schemeClr val="dk1"/>
              </a:buClr>
              <a:buSzPts val="1200"/>
              <a:buChar char="○"/>
              <a:defRPr sz="1200"/>
            </a:lvl2pPr>
            <a:lvl3pPr marL="1371600" lvl="2" indent="-304800" algn="l">
              <a:lnSpc>
                <a:spcPct val="90000"/>
              </a:lnSpc>
              <a:spcBef>
                <a:spcPts val="0"/>
              </a:spcBef>
              <a:spcAft>
                <a:spcPts val="0"/>
              </a:spcAft>
              <a:buClr>
                <a:schemeClr val="dk1"/>
              </a:buClr>
              <a:buSzPts val="1200"/>
              <a:buChar char="■"/>
              <a:defRPr sz="1200"/>
            </a:lvl3pPr>
            <a:lvl4pPr marL="1828800" lvl="3" indent="-304800" algn="l">
              <a:lnSpc>
                <a:spcPct val="90000"/>
              </a:lnSpc>
              <a:spcBef>
                <a:spcPts val="0"/>
              </a:spcBef>
              <a:spcAft>
                <a:spcPts val="0"/>
              </a:spcAft>
              <a:buClr>
                <a:schemeClr val="dk1"/>
              </a:buClr>
              <a:buSzPts val="1200"/>
              <a:buChar char="●"/>
              <a:defRPr sz="1200"/>
            </a:lvl4pPr>
            <a:lvl5pPr marL="2286000" lvl="4" indent="-304800" algn="l">
              <a:lnSpc>
                <a:spcPct val="90000"/>
              </a:lnSpc>
              <a:spcBef>
                <a:spcPts val="0"/>
              </a:spcBef>
              <a:spcAft>
                <a:spcPts val="0"/>
              </a:spcAft>
              <a:buClr>
                <a:schemeClr val="dk1"/>
              </a:buClr>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69" name="Google Shape;69;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Char char="●"/>
              <a:defRPr sz="1400"/>
            </a:lvl1pPr>
            <a:lvl2pPr marL="914400" lvl="1" indent="-304800" algn="l">
              <a:lnSpc>
                <a:spcPct val="90000"/>
              </a:lnSpc>
              <a:spcBef>
                <a:spcPts val="0"/>
              </a:spcBef>
              <a:spcAft>
                <a:spcPts val="0"/>
              </a:spcAft>
              <a:buClr>
                <a:schemeClr val="dk1"/>
              </a:buClr>
              <a:buSzPts val="1200"/>
              <a:buChar char="○"/>
              <a:defRPr sz="1200"/>
            </a:lvl2pPr>
            <a:lvl3pPr marL="1371600" lvl="2" indent="-304800" algn="l">
              <a:lnSpc>
                <a:spcPct val="90000"/>
              </a:lnSpc>
              <a:spcBef>
                <a:spcPts val="0"/>
              </a:spcBef>
              <a:spcAft>
                <a:spcPts val="0"/>
              </a:spcAft>
              <a:buClr>
                <a:schemeClr val="dk1"/>
              </a:buClr>
              <a:buSzPts val="1200"/>
              <a:buChar char="■"/>
              <a:defRPr sz="1200"/>
            </a:lvl3pPr>
            <a:lvl4pPr marL="1828800" lvl="3" indent="-304800" algn="l">
              <a:lnSpc>
                <a:spcPct val="90000"/>
              </a:lnSpc>
              <a:spcBef>
                <a:spcPts val="0"/>
              </a:spcBef>
              <a:spcAft>
                <a:spcPts val="0"/>
              </a:spcAft>
              <a:buClr>
                <a:schemeClr val="dk1"/>
              </a:buClr>
              <a:buSzPts val="1200"/>
              <a:buChar char="●"/>
              <a:defRPr sz="1200"/>
            </a:lvl4pPr>
            <a:lvl5pPr marL="2286000" lvl="4" indent="-304800" algn="l">
              <a:lnSpc>
                <a:spcPct val="90000"/>
              </a:lnSpc>
              <a:spcBef>
                <a:spcPts val="0"/>
              </a:spcBef>
              <a:spcAft>
                <a:spcPts val="0"/>
              </a:spcAft>
              <a:buClr>
                <a:schemeClr val="dk1"/>
              </a:buClr>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70" name="Google Shape;7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8"/>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80" name="Google Shape;80;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9"/>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19"/>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0"/>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3" name="Google Shape;93;p20"/>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20"/>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5" name="Google Shape;95;p20"/>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3"/>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11" name="Google Shape;111;p23"/>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2" name="Google Shape;11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4"/>
          <p:cNvSpPr>
            <a:spLocks noGrp="1"/>
          </p:cNvSpPr>
          <p:nvPr>
            <p:ph type="pic" idx="2"/>
          </p:nvPr>
        </p:nvSpPr>
        <p:spPr>
          <a:xfrm>
            <a:off x="3887391" y="740569"/>
            <a:ext cx="4629150" cy="3655219"/>
          </a:xfrm>
          <a:prstGeom prst="rect">
            <a:avLst/>
          </a:prstGeom>
          <a:noFill/>
          <a:ln>
            <a:noFill/>
          </a:ln>
        </p:spPr>
      </p:sp>
      <p:sp>
        <p:nvSpPr>
          <p:cNvPr id="118" name="Google Shape;118;p24"/>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9" name="Google Shape;119;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5"/>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5" name="Google Shape;125;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6"/>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1" name="Google Shape;131;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mailto:Simone.honikman@uct.ac.za"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ctrTitle"/>
          </p:nvPr>
        </p:nvSpPr>
        <p:spPr>
          <a:xfrm>
            <a:off x="1142999" y="1747278"/>
            <a:ext cx="6858000" cy="136007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90000"/>
              </a:lnSpc>
              <a:spcBef>
                <a:spcPts val="0"/>
              </a:spcBef>
              <a:spcAft>
                <a:spcPts val="0"/>
              </a:spcAft>
              <a:buClr>
                <a:srgbClr val="D30547"/>
              </a:buClr>
              <a:buSzPct val="100000"/>
              <a:buFont typeface="Candara"/>
              <a:buNone/>
            </a:pPr>
            <a:br>
              <a:rPr lang="nl" b="1" dirty="0">
                <a:solidFill>
                  <a:srgbClr val="D30547"/>
                </a:solidFill>
                <a:latin typeface="Candara"/>
                <a:ea typeface="Candara"/>
                <a:cs typeface="Candara"/>
                <a:sym typeface="Candara"/>
              </a:rPr>
            </a:br>
            <a:r>
              <a:rPr lang="nl" sz="4400" b="1" dirty="0">
                <a:solidFill>
                  <a:srgbClr val="D30547"/>
                </a:solidFill>
                <a:latin typeface="Candara"/>
                <a:ea typeface="Candara"/>
                <a:cs typeface="Candara"/>
                <a:sym typeface="Candara"/>
              </a:rPr>
              <a:t>Mental Health Matters </a:t>
            </a:r>
            <a:br>
              <a:rPr lang="nl" sz="4400" b="1" dirty="0">
                <a:solidFill>
                  <a:srgbClr val="D30547"/>
                </a:solidFill>
                <a:latin typeface="Candara"/>
                <a:ea typeface="Candara"/>
                <a:cs typeface="Candara"/>
                <a:sym typeface="Candara"/>
              </a:rPr>
            </a:br>
            <a:r>
              <a:rPr lang="nl" sz="3600" b="1" dirty="0">
                <a:solidFill>
                  <a:srgbClr val="D30547"/>
                </a:solidFill>
                <a:latin typeface="Candara"/>
                <a:ea typeface="Candara"/>
                <a:cs typeface="Candara"/>
                <a:sym typeface="Candara"/>
              </a:rPr>
              <a:t>in</a:t>
            </a:r>
            <a:br>
              <a:rPr lang="nl" sz="3600" b="1" dirty="0">
                <a:solidFill>
                  <a:srgbClr val="D30547"/>
                </a:solidFill>
                <a:latin typeface="Candara"/>
                <a:ea typeface="Candara"/>
                <a:cs typeface="Candara"/>
                <a:sym typeface="Candara"/>
              </a:rPr>
            </a:br>
            <a:r>
              <a:rPr lang="nl" sz="3600" b="1" dirty="0">
                <a:solidFill>
                  <a:srgbClr val="D30547"/>
                </a:solidFill>
                <a:latin typeface="Candara"/>
                <a:ea typeface="Candara"/>
                <a:cs typeface="Candara"/>
                <a:sym typeface="Candara"/>
              </a:rPr>
              <a:t>Postpartum Hemorrhage</a:t>
            </a:r>
            <a:endParaRPr sz="3600" b="1" dirty="0">
              <a:solidFill>
                <a:srgbClr val="D30547"/>
              </a:solidFill>
              <a:latin typeface="Candara"/>
              <a:ea typeface="Candara"/>
              <a:cs typeface="Candara"/>
              <a:sym typeface="Candara"/>
            </a:endParaRPr>
          </a:p>
        </p:txBody>
      </p:sp>
      <p:pic>
        <p:nvPicPr>
          <p:cNvPr id="3" name="Afbeelding 2" descr="Afbeelding met Lettertype, Graphics, grafische vormgeving, schermopname&#10;&#10;Automatisch gegenereerde beschrijving">
            <a:extLst>
              <a:ext uri="{FF2B5EF4-FFF2-40B4-BE49-F238E27FC236}">
                <a16:creationId xmlns:a16="http://schemas.microsoft.com/office/drawing/2014/main" id="{672A2E69-C934-5729-E294-6BAD637BEC4D}"/>
              </a:ext>
            </a:extLst>
          </p:cNvPr>
          <p:cNvPicPr>
            <a:picLocks noChangeAspect="1"/>
          </p:cNvPicPr>
          <p:nvPr/>
        </p:nvPicPr>
        <p:blipFill>
          <a:blip r:embed="rId3"/>
          <a:stretch>
            <a:fillRect/>
          </a:stretch>
        </p:blipFill>
        <p:spPr>
          <a:xfrm>
            <a:off x="2525712" y="84656"/>
            <a:ext cx="4092573" cy="1360069"/>
          </a:xfrm>
          <a:prstGeom prst="rect">
            <a:avLst/>
          </a:prstGeom>
        </p:spPr>
      </p:pic>
      <p:sp>
        <p:nvSpPr>
          <p:cNvPr id="5" name="Tekstvak 4">
            <a:extLst>
              <a:ext uri="{FF2B5EF4-FFF2-40B4-BE49-F238E27FC236}">
                <a16:creationId xmlns:a16="http://schemas.microsoft.com/office/drawing/2014/main" id="{A46E9429-3597-CEF5-283E-2E1846AB306F}"/>
              </a:ext>
            </a:extLst>
          </p:cNvPr>
          <p:cNvSpPr txBox="1"/>
          <p:nvPr/>
        </p:nvSpPr>
        <p:spPr>
          <a:xfrm>
            <a:off x="2629949" y="3332369"/>
            <a:ext cx="3884102" cy="1046440"/>
          </a:xfrm>
          <a:prstGeom prst="rect">
            <a:avLst/>
          </a:prstGeom>
          <a:noFill/>
        </p:spPr>
        <p:txBody>
          <a:bodyPr wrap="square" rtlCol="0">
            <a:spAutoFit/>
          </a:bodyPr>
          <a:lstStyle/>
          <a:p>
            <a:pPr algn="ctr"/>
            <a:r>
              <a:rPr lang="nl-NL" sz="1600" dirty="0">
                <a:latin typeface="Calibri" panose="020F0502020204030204" pitchFamily="34" charset="0"/>
                <a:cs typeface="Calibri" panose="020F0502020204030204" pitchFamily="34" charset="0"/>
              </a:rPr>
              <a:t>A/Prof Simone </a:t>
            </a:r>
            <a:r>
              <a:rPr lang="nl-NL" sz="1600" dirty="0" err="1">
                <a:latin typeface="Calibri" panose="020F0502020204030204" pitchFamily="34" charset="0"/>
                <a:cs typeface="Calibri" panose="020F0502020204030204" pitchFamily="34" charset="0"/>
              </a:rPr>
              <a:t>Honikman</a:t>
            </a:r>
            <a:endParaRPr lang="nl-NL" sz="1600" dirty="0">
              <a:latin typeface="Calibri" panose="020F0502020204030204" pitchFamily="34" charset="0"/>
              <a:cs typeface="Calibri" panose="020F0502020204030204" pitchFamily="34" charset="0"/>
            </a:endParaRPr>
          </a:p>
          <a:p>
            <a:pPr algn="ctr"/>
            <a:endParaRPr lang="nl-NL" sz="1600" dirty="0">
              <a:latin typeface="Calibri" panose="020F0502020204030204" pitchFamily="34" charset="0"/>
              <a:cs typeface="Calibri" panose="020F0502020204030204" pitchFamily="34" charset="0"/>
            </a:endParaRPr>
          </a:p>
          <a:p>
            <a:pPr algn="ctr"/>
            <a:r>
              <a:rPr lang="nl-NL" sz="1600" dirty="0" err="1">
                <a:latin typeface="Calibri" panose="020F0502020204030204" pitchFamily="34" charset="0"/>
                <a:cs typeface="Calibri" panose="020F0502020204030204" pitchFamily="34" charset="0"/>
              </a:rPr>
              <a:t>Coauthors</a:t>
            </a:r>
            <a:r>
              <a:rPr lang="nl-NL" sz="1600" dirty="0">
                <a:latin typeface="Calibri" panose="020F0502020204030204" pitchFamily="34" charset="0"/>
                <a:cs typeface="Calibri" panose="020F0502020204030204" pitchFamily="34" charset="0"/>
              </a:rPr>
              <a:t>: Nina de Jong &amp; Marisa Dawson</a:t>
            </a:r>
          </a:p>
          <a:p>
            <a:pPr algn="ctr"/>
            <a:endParaRPr lang="nl-NL" dirty="0">
              <a:latin typeface="Calibri" panose="020F0502020204030204" pitchFamily="34" charset="0"/>
              <a:cs typeface="Calibri" panose="020F0502020204030204" pitchFamily="34" charset="0"/>
            </a:endParaRPr>
          </a:p>
        </p:txBody>
      </p:sp>
      <p:pic>
        <p:nvPicPr>
          <p:cNvPr id="7" name="Afbeelding 6">
            <a:extLst>
              <a:ext uri="{FF2B5EF4-FFF2-40B4-BE49-F238E27FC236}">
                <a16:creationId xmlns:a16="http://schemas.microsoft.com/office/drawing/2014/main" id="{8AEB10EA-EC41-7A6D-4AD2-96D0A78FB6A0}"/>
              </a:ext>
            </a:extLst>
          </p:cNvPr>
          <p:cNvPicPr>
            <a:picLocks noChangeAspect="1"/>
          </p:cNvPicPr>
          <p:nvPr/>
        </p:nvPicPr>
        <p:blipFill>
          <a:blip r:embed="rId4"/>
          <a:stretch>
            <a:fillRect/>
          </a:stretch>
        </p:blipFill>
        <p:spPr>
          <a:xfrm>
            <a:off x="296296" y="3443681"/>
            <a:ext cx="1432362" cy="1421845"/>
          </a:xfrm>
          <a:prstGeom prst="rect">
            <a:avLst/>
          </a:prstGeom>
        </p:spPr>
      </p:pic>
      <p:pic>
        <p:nvPicPr>
          <p:cNvPr id="9" name="Afbeelding 8">
            <a:extLst>
              <a:ext uri="{FF2B5EF4-FFF2-40B4-BE49-F238E27FC236}">
                <a16:creationId xmlns:a16="http://schemas.microsoft.com/office/drawing/2014/main" id="{03AB3823-F77E-8B52-737C-8F98ECAD877B}"/>
              </a:ext>
            </a:extLst>
          </p:cNvPr>
          <p:cNvPicPr>
            <a:picLocks noChangeAspect="1"/>
          </p:cNvPicPr>
          <p:nvPr/>
        </p:nvPicPr>
        <p:blipFill>
          <a:blip r:embed="rId5"/>
          <a:stretch>
            <a:fillRect/>
          </a:stretch>
        </p:blipFill>
        <p:spPr>
          <a:xfrm>
            <a:off x="7626572" y="3603072"/>
            <a:ext cx="1269222" cy="1282307"/>
          </a:xfrm>
          <a:prstGeom prst="rect">
            <a:avLst/>
          </a:prstGeom>
        </p:spPr>
      </p:pic>
      <p:sp>
        <p:nvSpPr>
          <p:cNvPr id="2" name="Google Shape;138;p27">
            <a:extLst>
              <a:ext uri="{FF2B5EF4-FFF2-40B4-BE49-F238E27FC236}">
                <a16:creationId xmlns:a16="http://schemas.microsoft.com/office/drawing/2014/main" id="{529208FC-02A5-0475-2A82-E82C904AE513}"/>
              </a:ext>
            </a:extLst>
          </p:cNvPr>
          <p:cNvSpPr txBox="1">
            <a:spLocks/>
          </p:cNvSpPr>
          <p:nvPr/>
        </p:nvSpPr>
        <p:spPr>
          <a:xfrm>
            <a:off x="1142999" y="3698774"/>
            <a:ext cx="6858000" cy="136007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D30547"/>
              </a:buClr>
              <a:buSzPct val="100000"/>
              <a:buFont typeface="Candara"/>
              <a:buNone/>
            </a:pPr>
            <a:br>
              <a:rPr lang="en-ZA" b="1" dirty="0">
                <a:solidFill>
                  <a:srgbClr val="D30547"/>
                </a:solidFill>
                <a:latin typeface="Candara"/>
                <a:ea typeface="Candara"/>
                <a:cs typeface="Candara"/>
                <a:sym typeface="Candara"/>
              </a:rPr>
            </a:br>
            <a:r>
              <a:rPr lang="en-ZA" sz="2900" b="1" dirty="0" err="1">
                <a:solidFill>
                  <a:srgbClr val="D30547"/>
                </a:solidFill>
                <a:latin typeface="Candara"/>
                <a:ea typeface="Candara"/>
                <a:cs typeface="Candara"/>
                <a:sym typeface="Candara"/>
              </a:rPr>
              <a:t>www.pmhp.za.org</a:t>
            </a:r>
            <a:endParaRPr lang="en-ZA" sz="3600" b="1" dirty="0">
              <a:solidFill>
                <a:srgbClr val="D30547"/>
              </a:solidFill>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39285"/>
              <a:buFont typeface="Arial"/>
              <a:buNone/>
            </a:pPr>
            <a:r>
              <a:rPr lang="nl" b="1" dirty="0">
                <a:solidFill>
                  <a:srgbClr val="D30547"/>
                </a:solidFill>
                <a:latin typeface="Candara"/>
                <a:ea typeface="Candara"/>
                <a:cs typeface="Candara"/>
                <a:sym typeface="Candara"/>
              </a:rPr>
              <a:t>Possible interventions</a:t>
            </a:r>
            <a:endParaRPr b="1" dirty="0">
              <a:solidFill>
                <a:srgbClr val="D30547"/>
              </a:solidFill>
              <a:latin typeface="Candara"/>
              <a:ea typeface="Candara"/>
              <a:cs typeface="Candara"/>
              <a:sym typeface="Candara"/>
            </a:endParaRPr>
          </a:p>
        </p:txBody>
      </p:sp>
      <p:graphicFrame>
        <p:nvGraphicFramePr>
          <p:cNvPr id="212" name="Google Shape;212;p37"/>
          <p:cNvGraphicFramePr/>
          <p:nvPr>
            <p:extLst>
              <p:ext uri="{D42A27DB-BD31-4B8C-83A1-F6EECF244321}">
                <p14:modId xmlns:p14="http://schemas.microsoft.com/office/powerpoint/2010/main" val="3509295739"/>
              </p:ext>
            </p:extLst>
          </p:nvPr>
        </p:nvGraphicFramePr>
        <p:xfrm>
          <a:off x="952500" y="1275450"/>
          <a:ext cx="7239000" cy="3265062"/>
        </p:xfrm>
        <a:graphic>
          <a:graphicData uri="http://schemas.openxmlformats.org/drawingml/2006/table">
            <a:tbl>
              <a:tblPr>
                <a:noFill/>
                <a:tableStyleId>{9FA819C4-78FB-4D76-A92F-FBDE3E4F0BAD}</a:tableStyleId>
              </a:tblPr>
              <a:tblGrid>
                <a:gridCol w="2167218">
                  <a:extLst>
                    <a:ext uri="{9D8B030D-6E8A-4147-A177-3AD203B41FA5}">
                      <a16:colId xmlns:a16="http://schemas.microsoft.com/office/drawing/2014/main" val="20000"/>
                    </a:ext>
                  </a:extLst>
                </a:gridCol>
                <a:gridCol w="2554941">
                  <a:extLst>
                    <a:ext uri="{9D8B030D-6E8A-4147-A177-3AD203B41FA5}">
                      <a16:colId xmlns:a16="http://schemas.microsoft.com/office/drawing/2014/main" val="20001"/>
                    </a:ext>
                  </a:extLst>
                </a:gridCol>
                <a:gridCol w="2516841">
                  <a:extLst>
                    <a:ext uri="{9D8B030D-6E8A-4147-A177-3AD203B41FA5}">
                      <a16:colId xmlns:a16="http://schemas.microsoft.com/office/drawing/2014/main" val="20002"/>
                    </a:ext>
                  </a:extLst>
                </a:gridCol>
              </a:tblGrid>
              <a:tr h="566900">
                <a:tc>
                  <a:txBody>
                    <a:bodyPr/>
                    <a:lstStyle/>
                    <a:p>
                      <a:pPr marL="0" marR="0" lvl="0" indent="0" algn="ctr" rtl="0">
                        <a:lnSpc>
                          <a:spcPct val="115000"/>
                        </a:lnSpc>
                        <a:spcBef>
                          <a:spcPts val="0"/>
                        </a:spcBef>
                        <a:spcAft>
                          <a:spcPts val="0"/>
                        </a:spcAft>
                        <a:buClr>
                          <a:schemeClr val="lt1"/>
                        </a:buClr>
                        <a:buSzPts val="1350"/>
                        <a:buFont typeface="Calibri"/>
                        <a:buNone/>
                      </a:pPr>
                      <a:r>
                        <a:rPr lang="nl" sz="1400" u="none" strike="noStrike" cap="none" dirty="0">
                          <a:solidFill>
                            <a:schemeClr val="lt1"/>
                          </a:solidFill>
                        </a:rPr>
                        <a:t>During Hemorrhage and Hysterectomy</a:t>
                      </a:r>
                      <a:endParaRPr sz="1400" u="none" strike="noStrike" cap="none" dirty="0">
                        <a:solidFill>
                          <a:schemeClr val="lt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0547">
                        <a:alpha val="53000"/>
                      </a:srgbClr>
                    </a:solidFill>
                  </a:tcPr>
                </a:tc>
                <a:tc>
                  <a:txBody>
                    <a:bodyPr/>
                    <a:lstStyle/>
                    <a:p>
                      <a:pPr marL="0" marR="0" lvl="0" indent="0" algn="ctr" rtl="0">
                        <a:lnSpc>
                          <a:spcPct val="115000"/>
                        </a:lnSpc>
                        <a:spcBef>
                          <a:spcPts val="0"/>
                        </a:spcBef>
                        <a:spcAft>
                          <a:spcPts val="0"/>
                        </a:spcAft>
                        <a:buClr>
                          <a:schemeClr val="lt1"/>
                        </a:buClr>
                        <a:buSzPts val="1350"/>
                        <a:buFont typeface="Calibri"/>
                        <a:buNone/>
                      </a:pPr>
                      <a:r>
                        <a:rPr lang="nl" sz="1400" b="0" i="0" u="none" strike="noStrike" cap="none" dirty="0">
                          <a:solidFill>
                            <a:schemeClr val="lt1"/>
                          </a:solidFill>
                          <a:latin typeface="Arial"/>
                          <a:cs typeface="Arial"/>
                          <a:sym typeface="Arial"/>
                        </a:rPr>
                        <a:t>During Hospital Recovery</a:t>
                      </a:r>
                      <a:endParaRPr sz="1400" b="0" i="0" u="none" strike="noStrike" cap="none" dirty="0">
                        <a:solidFill>
                          <a:schemeClr val="lt1"/>
                        </a:solidFill>
                        <a:latin typeface="Arial"/>
                        <a:cs typeface="Arial"/>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0547">
                        <a:alpha val="53000"/>
                      </a:srgbClr>
                    </a:solidFill>
                  </a:tcPr>
                </a:tc>
                <a:tc>
                  <a:txBody>
                    <a:bodyPr/>
                    <a:lstStyle/>
                    <a:p>
                      <a:pPr marL="0" marR="0" lvl="0" indent="0" algn="ctr" rtl="0">
                        <a:lnSpc>
                          <a:spcPct val="115000"/>
                        </a:lnSpc>
                        <a:spcBef>
                          <a:spcPts val="0"/>
                        </a:spcBef>
                        <a:spcAft>
                          <a:spcPts val="0"/>
                        </a:spcAft>
                        <a:buClr>
                          <a:schemeClr val="lt1"/>
                        </a:buClr>
                        <a:buSzPts val="1350"/>
                        <a:buFont typeface="Calibri"/>
                        <a:buNone/>
                      </a:pPr>
                      <a:r>
                        <a:rPr lang="nl" sz="1400" b="0" i="0" u="none" strike="noStrike" cap="none" dirty="0">
                          <a:solidFill>
                            <a:schemeClr val="lt1"/>
                          </a:solidFill>
                          <a:latin typeface="Arial"/>
                          <a:cs typeface="Arial"/>
                          <a:sym typeface="Arial"/>
                        </a:rPr>
                        <a:t>During Follow-up</a:t>
                      </a:r>
                      <a:endParaRPr sz="1400" b="0" i="0" u="none" strike="noStrike" cap="none" dirty="0">
                        <a:solidFill>
                          <a:schemeClr val="lt1"/>
                        </a:solidFill>
                        <a:latin typeface="Arial"/>
                        <a:cs typeface="Arial"/>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0547">
                        <a:alpha val="53000"/>
                      </a:srgbClr>
                    </a:solidFill>
                  </a:tcPr>
                </a:tc>
                <a:extLst>
                  <a:ext uri="{0D108BD9-81ED-4DB2-BD59-A6C34878D82A}">
                    <a16:rowId xmlns:a16="http://schemas.microsoft.com/office/drawing/2014/main" val="10000"/>
                  </a:ext>
                </a:extLst>
              </a:tr>
              <a:tr h="2612375">
                <a:tc>
                  <a:txBody>
                    <a:bodyPr/>
                    <a:lstStyle/>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Project calm</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b="1" u="none" strike="noStrike" cap="none" dirty="0"/>
                        <a:t>Communicate</a:t>
                      </a:r>
                      <a:endParaRPr sz="1350" b="1"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Manage pain</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Compassion</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Empowerment</a:t>
                      </a:r>
                      <a:endParaRPr sz="1350" u="none" strike="noStrike" cap="none"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Point person</a:t>
                      </a:r>
                    </a:p>
                    <a:p>
                      <a:pPr marL="457200" marR="0" lvl="0" indent="-317500" algn="l" rtl="0">
                        <a:spcBef>
                          <a:spcPts val="0"/>
                        </a:spcBef>
                        <a:spcAft>
                          <a:spcPts val="0"/>
                        </a:spcAft>
                        <a:buClr>
                          <a:schemeClr val="dk1"/>
                        </a:buClr>
                        <a:buSzPts val="1400"/>
                        <a:buFont typeface="Arial" panose="020B0604020202020204" pitchFamily="34" charset="0"/>
                        <a:buChar char="•"/>
                      </a:pPr>
                      <a:r>
                        <a:rPr lang="nl" sz="1350" b="1" u="none" strike="noStrike" cap="none" dirty="0"/>
                        <a:t>Communicate</a:t>
                      </a:r>
                      <a:endParaRPr sz="1350" b="1"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Seamless transfer</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Contact baby</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Breastfeeding</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Do not leave alone</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Refer emotional support</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i="1" u="none" strike="noStrike" cap="none" dirty="0"/>
                        <a:t>Debrief</a:t>
                      </a:r>
                      <a:endParaRPr sz="1350" i="1"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Manage pain</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Compassion</a:t>
                      </a:r>
                      <a:endParaRPr sz="1350" u="none" strike="noStrike" cap="none" dirty="0"/>
                    </a:p>
                    <a:p>
                      <a:pPr marL="457200" marR="0" lvl="0" indent="-317500" algn="l" rtl="0">
                        <a:spcBef>
                          <a:spcPts val="0"/>
                        </a:spcBef>
                        <a:spcAft>
                          <a:spcPts val="0"/>
                        </a:spcAft>
                        <a:buClr>
                          <a:schemeClr val="dk1"/>
                        </a:buClr>
                        <a:buSzPts val="1400"/>
                        <a:buFont typeface="Arial" panose="020B0604020202020204" pitchFamily="34" charset="0"/>
                        <a:buChar char="•"/>
                      </a:pPr>
                      <a:r>
                        <a:rPr lang="nl" sz="1350" u="none" strike="noStrike" cap="none" dirty="0"/>
                        <a:t>Acknowledge grief/loss</a:t>
                      </a:r>
                      <a:endParaRPr sz="1350" u="none" strike="noStrike" cap="none"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25450" marR="0" lvl="0" indent="-285750" algn="l" rtl="0">
                        <a:spcBef>
                          <a:spcPts val="0"/>
                        </a:spcBef>
                        <a:spcAft>
                          <a:spcPts val="0"/>
                        </a:spcAft>
                        <a:buClr>
                          <a:schemeClr val="dk1"/>
                        </a:buClr>
                        <a:buSzPts val="1400"/>
                        <a:buFont typeface="Arial" panose="020B0604020202020204" pitchFamily="34" charset="0"/>
                        <a:buChar char="•"/>
                      </a:pPr>
                      <a:r>
                        <a:rPr lang="nl" sz="1350" u="none" strike="noStrike" cap="none" dirty="0"/>
                        <a:t>Additional follow-up and screening</a:t>
                      </a:r>
                      <a:endParaRPr sz="1350" u="none" strike="noStrike" cap="none" dirty="0"/>
                    </a:p>
                    <a:p>
                      <a:pPr marL="425450" marR="0" lvl="0" indent="-285750" algn="l" rtl="0">
                        <a:spcBef>
                          <a:spcPts val="0"/>
                        </a:spcBef>
                        <a:spcAft>
                          <a:spcPts val="0"/>
                        </a:spcAft>
                        <a:buClr>
                          <a:schemeClr val="dk1"/>
                        </a:buClr>
                        <a:buSzPts val="1400"/>
                        <a:buFont typeface="Arial" panose="020B0604020202020204" pitchFamily="34" charset="0"/>
                        <a:buChar char="•"/>
                      </a:pPr>
                      <a:r>
                        <a:rPr lang="nl" sz="1350" u="none" strike="noStrike" cap="none" dirty="0"/>
                        <a:t>Refer emotional support</a:t>
                      </a:r>
                      <a:endParaRPr sz="1350" u="none" strike="noStrike" cap="none" dirty="0"/>
                    </a:p>
                    <a:p>
                      <a:pPr marL="425450" marR="0" lvl="0" indent="-285750" algn="l" rtl="0">
                        <a:spcBef>
                          <a:spcPts val="0"/>
                        </a:spcBef>
                        <a:spcAft>
                          <a:spcPts val="0"/>
                        </a:spcAft>
                        <a:buClr>
                          <a:schemeClr val="dk1"/>
                        </a:buClr>
                        <a:buSzPts val="1400"/>
                        <a:buFont typeface="Arial" panose="020B0604020202020204" pitchFamily="34" charset="0"/>
                        <a:buChar char="•"/>
                      </a:pPr>
                      <a:r>
                        <a:rPr lang="nl" sz="1350" b="1" u="none" strike="noStrike" cap="none" dirty="0"/>
                        <a:t>Detailed debriefing</a:t>
                      </a:r>
                      <a:endParaRPr sz="1350" b="1" u="none" strike="noStrike" cap="none" dirty="0"/>
                    </a:p>
                    <a:p>
                      <a:pPr marL="425450" marR="0" lvl="0" indent="-285750" algn="l" rtl="0">
                        <a:spcBef>
                          <a:spcPts val="0"/>
                        </a:spcBef>
                        <a:spcAft>
                          <a:spcPts val="0"/>
                        </a:spcAft>
                        <a:buClr>
                          <a:schemeClr val="dk1"/>
                        </a:buClr>
                        <a:buSzPts val="1400"/>
                        <a:buFont typeface="Arial" panose="020B0604020202020204" pitchFamily="34" charset="0"/>
                        <a:buChar char="•"/>
                      </a:pPr>
                      <a:r>
                        <a:rPr lang="nl" sz="1350" u="none" strike="noStrike" cap="none" dirty="0"/>
                        <a:t>Compassion</a:t>
                      </a:r>
                      <a:endParaRPr sz="1350" u="none" strike="noStrike" cap="none" dirty="0"/>
                    </a:p>
                    <a:p>
                      <a:pPr marL="425450" marR="0" lvl="0" indent="-2857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ZA" sz="1350" u="none" strike="noStrike" cap="none" dirty="0"/>
                        <a:t>Acknowledge grief/loss</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3" name="Google Shape;213;p37"/>
          <p:cNvSpPr txBox="1"/>
          <p:nvPr/>
        </p:nvSpPr>
        <p:spPr>
          <a:xfrm>
            <a:off x="4994100" y="4533625"/>
            <a:ext cx="4149900" cy="329700"/>
          </a:xfrm>
          <a:prstGeom prst="rect">
            <a:avLst/>
          </a:prstGeom>
          <a:noFill/>
          <a:ln>
            <a:noFill/>
          </a:ln>
        </p:spPr>
        <p:txBody>
          <a:bodyPr spcFirstLastPara="1" wrap="square" lIns="91425" tIns="91425" rIns="91425" bIns="91425" anchor="t" anchorCtr="0">
            <a:noAutofit/>
          </a:bodyPr>
          <a:lstStyle/>
          <a:p>
            <a:pPr marL="457200" marR="0" lvl="0" indent="457200" algn="l" rtl="0">
              <a:spcBef>
                <a:spcPts val="0"/>
              </a:spcBef>
              <a:spcAft>
                <a:spcPts val="0"/>
              </a:spcAft>
              <a:buClr>
                <a:schemeClr val="dk1"/>
              </a:buClr>
              <a:buSzPts val="1100"/>
              <a:buFont typeface="Calibri"/>
              <a:buNone/>
            </a:pPr>
            <a:r>
              <a:rPr lang="nl" dirty="0">
                <a:solidFill>
                  <a:schemeClr val="dk1"/>
                </a:solidFill>
                <a:latin typeface="Calibri"/>
                <a:ea typeface="Calibri"/>
                <a:cs typeface="Calibri"/>
                <a:sym typeface="Calibri"/>
              </a:rPr>
              <a:t>A</a:t>
            </a:r>
            <a:r>
              <a:rPr lang="nl" b="0" i="0" u="none" strike="noStrike" cap="none" dirty="0">
                <a:solidFill>
                  <a:schemeClr val="dk1"/>
                </a:solidFill>
                <a:latin typeface="Calibri"/>
                <a:ea typeface="Calibri"/>
                <a:cs typeface="Calibri"/>
                <a:sym typeface="Calibri"/>
              </a:rPr>
              <a:t>dapted from De la Cruz, 2013</a:t>
            </a:r>
            <a:endParaRPr b="0" i="0" u="none" strike="noStrike" cap="none" dirty="0">
              <a:solidFill>
                <a:schemeClr val="dk1"/>
              </a:solidFill>
              <a:latin typeface="Calibri"/>
              <a:ea typeface="Calibri"/>
              <a:cs typeface="Calibri"/>
              <a:sym typeface="Calibri"/>
            </a:endParaRPr>
          </a:p>
        </p:txBody>
      </p:sp>
      <p:pic>
        <p:nvPicPr>
          <p:cNvPr id="2" name="Afbeelding 1" descr="Afbeelding met Lettertype, Graphics, grafische vormgeving, schermopname&#10;&#10;Automatisch gegenereerde beschrijving">
            <a:extLst>
              <a:ext uri="{FF2B5EF4-FFF2-40B4-BE49-F238E27FC236}">
                <a16:creationId xmlns:a16="http://schemas.microsoft.com/office/drawing/2014/main" id="{C76AB2EE-8258-94A4-D2C5-36FC25EA8CC0}"/>
              </a:ext>
            </a:extLst>
          </p:cNvPr>
          <p:cNvPicPr>
            <a:picLocks noChangeAspect="1"/>
          </p:cNvPicPr>
          <p:nvPr/>
        </p:nvPicPr>
        <p:blipFill rotWithShape="1">
          <a:blip r:embed="rId3"/>
          <a:srcRect r="76914"/>
          <a:stretch/>
        </p:blipFill>
        <p:spPr>
          <a:xfrm>
            <a:off x="8547000" y="4412125"/>
            <a:ext cx="397845" cy="57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2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rgbClr val="D30547"/>
              </a:buClr>
              <a:buSzPct val="94276"/>
              <a:buFont typeface="Candara"/>
              <a:buNone/>
            </a:pPr>
            <a:r>
              <a:rPr lang="nl-NL" b="1" dirty="0">
                <a:solidFill>
                  <a:srgbClr val="D30547"/>
                </a:solidFill>
                <a:latin typeface="Candara"/>
                <a:ea typeface="Candara"/>
                <a:cs typeface="Candara"/>
                <a:sym typeface="Candara"/>
              </a:rPr>
              <a:t>Take-home </a:t>
            </a:r>
            <a:r>
              <a:rPr lang="nl-NL" b="1" dirty="0" err="1">
                <a:solidFill>
                  <a:srgbClr val="D30547"/>
                </a:solidFill>
                <a:latin typeface="Candara"/>
                <a:ea typeface="Candara"/>
                <a:cs typeface="Candara"/>
                <a:sym typeface="Candara"/>
              </a:rPr>
              <a:t>messages</a:t>
            </a:r>
            <a:endParaRPr lang="nl-NL" b="1" dirty="0">
              <a:solidFill>
                <a:srgbClr val="D30547"/>
              </a:solidFill>
              <a:latin typeface="Candara"/>
              <a:ea typeface="Candara"/>
              <a:cs typeface="Candara"/>
              <a:sym typeface="Candara"/>
            </a:endParaRPr>
          </a:p>
        </p:txBody>
      </p:sp>
      <p:sp>
        <p:nvSpPr>
          <p:cNvPr id="219" name="Google Shape;219;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lvl="0" algn="l" rtl="0">
              <a:lnSpc>
                <a:spcPct val="90000"/>
              </a:lnSpc>
              <a:spcBef>
                <a:spcPts val="0"/>
              </a:spcBef>
              <a:spcAft>
                <a:spcPts val="0"/>
              </a:spcAft>
              <a:buClr>
                <a:schemeClr val="dk1"/>
              </a:buClr>
              <a:buSzPts val="1800"/>
              <a:buFont typeface="Arial" panose="020B0604020202020204" pitchFamily="34" charset="0"/>
              <a:buChar char="•"/>
            </a:pPr>
            <a:r>
              <a:rPr lang="en-US" dirty="0"/>
              <a:t>Links between PPH and negative mental health outcomes</a:t>
            </a:r>
          </a:p>
          <a:p>
            <a:pPr lvl="1">
              <a:buSzPts val="1800"/>
              <a:buFont typeface="Arial" panose="020B0604020202020204" pitchFamily="34" charset="0"/>
              <a:buChar char="•"/>
            </a:pPr>
            <a:r>
              <a:rPr lang="en-US" dirty="0"/>
              <a:t>Consider impacts of </a:t>
            </a:r>
            <a:r>
              <a:rPr lang="en-US" dirty="0" err="1"/>
              <a:t>anaemia</a:t>
            </a:r>
            <a:r>
              <a:rPr lang="en-US" dirty="0"/>
              <a:t> and hysterectomy</a:t>
            </a:r>
          </a:p>
          <a:p>
            <a:pPr lvl="0" algn="l" rtl="0">
              <a:lnSpc>
                <a:spcPct val="90000"/>
              </a:lnSpc>
              <a:spcBef>
                <a:spcPts val="0"/>
              </a:spcBef>
              <a:spcAft>
                <a:spcPts val="0"/>
              </a:spcAft>
              <a:buClr>
                <a:schemeClr val="dk1"/>
              </a:buClr>
              <a:buSzPts val="1800"/>
              <a:buFont typeface="Arial" panose="020B0604020202020204" pitchFamily="34" charset="0"/>
              <a:buChar char="•"/>
            </a:pPr>
            <a:endParaRPr lang="en-US" dirty="0"/>
          </a:p>
          <a:p>
            <a:pPr lvl="0" algn="l" rtl="0">
              <a:lnSpc>
                <a:spcPct val="90000"/>
              </a:lnSpc>
              <a:spcBef>
                <a:spcPts val="0"/>
              </a:spcBef>
              <a:spcAft>
                <a:spcPts val="0"/>
              </a:spcAft>
              <a:buClr>
                <a:schemeClr val="dk1"/>
              </a:buClr>
              <a:buSzPts val="1800"/>
              <a:buFont typeface="Arial" panose="020B0604020202020204" pitchFamily="34" charset="0"/>
              <a:buChar char="•"/>
            </a:pPr>
            <a:r>
              <a:rPr lang="en-US" dirty="0"/>
              <a:t>Targeted mental health interventions should be considered for at-risk women</a:t>
            </a:r>
          </a:p>
          <a:p>
            <a:pPr lvl="0" algn="l" rtl="0">
              <a:lnSpc>
                <a:spcPct val="90000"/>
              </a:lnSpc>
              <a:spcBef>
                <a:spcPts val="0"/>
              </a:spcBef>
              <a:spcAft>
                <a:spcPts val="0"/>
              </a:spcAft>
              <a:buClr>
                <a:schemeClr val="dk1"/>
              </a:buClr>
              <a:buSzPts val="1800"/>
              <a:buFont typeface="Arial" panose="020B0604020202020204" pitchFamily="34" charset="0"/>
              <a:buChar char="•"/>
            </a:pPr>
            <a:endParaRPr lang="en-US" dirty="0"/>
          </a:p>
          <a:p>
            <a:pPr lvl="0" algn="l" rtl="0">
              <a:lnSpc>
                <a:spcPct val="90000"/>
              </a:lnSpc>
              <a:spcBef>
                <a:spcPts val="0"/>
              </a:spcBef>
              <a:spcAft>
                <a:spcPts val="0"/>
              </a:spcAft>
              <a:buClr>
                <a:schemeClr val="dk1"/>
              </a:buClr>
              <a:buSzPts val="1800"/>
              <a:buFont typeface="Arial" panose="020B0604020202020204" pitchFamily="34" charset="0"/>
              <a:buChar char="•"/>
            </a:pPr>
            <a:r>
              <a:rPr lang="en-US" dirty="0"/>
              <a:t>Further research required </a:t>
            </a:r>
          </a:p>
          <a:p>
            <a:pPr lvl="1" algn="l" rtl="0">
              <a:lnSpc>
                <a:spcPct val="90000"/>
              </a:lnSpc>
              <a:spcBef>
                <a:spcPts val="0"/>
              </a:spcBef>
              <a:spcAft>
                <a:spcPts val="0"/>
              </a:spcAft>
              <a:buClr>
                <a:schemeClr val="dk1"/>
              </a:buClr>
              <a:buSzPts val="1400"/>
              <a:buFont typeface="Arial" panose="020B0604020202020204" pitchFamily="34" charset="0"/>
              <a:buChar char="•"/>
            </a:pPr>
            <a:r>
              <a:rPr lang="en-US" dirty="0"/>
              <a:t>Causal pathways </a:t>
            </a:r>
          </a:p>
          <a:p>
            <a:pPr lvl="1" algn="l" rtl="0">
              <a:lnSpc>
                <a:spcPct val="90000"/>
              </a:lnSpc>
              <a:spcBef>
                <a:spcPts val="0"/>
              </a:spcBef>
              <a:spcAft>
                <a:spcPts val="0"/>
              </a:spcAft>
              <a:buClr>
                <a:schemeClr val="dk1"/>
              </a:buClr>
              <a:buSzPts val="1400"/>
              <a:buFont typeface="Arial" panose="020B0604020202020204" pitchFamily="34" charset="0"/>
              <a:buChar char="•"/>
            </a:pPr>
            <a:r>
              <a:rPr lang="en-US" dirty="0"/>
              <a:t>Resource poor settings</a:t>
            </a:r>
          </a:p>
          <a:p>
            <a:pPr marL="0" lvl="0" indent="0" algn="l" rtl="0">
              <a:lnSpc>
                <a:spcPct val="90000"/>
              </a:lnSpc>
              <a:spcBef>
                <a:spcPts val="1200"/>
              </a:spcBef>
              <a:spcAft>
                <a:spcPts val="0"/>
              </a:spcAft>
              <a:buClr>
                <a:schemeClr val="dk1"/>
              </a:buClr>
              <a:buSzPts val="1100"/>
              <a:buFont typeface="Arial"/>
              <a:buNone/>
            </a:pPr>
            <a:endParaRPr lang="en-US" dirty="0"/>
          </a:p>
        </p:txBody>
      </p:sp>
      <p:pic>
        <p:nvPicPr>
          <p:cNvPr id="220" name="Google Shape;220;p38"/>
          <p:cNvPicPr preferRelativeResize="0"/>
          <p:nvPr/>
        </p:nvPicPr>
        <p:blipFill>
          <a:blip r:embed="rId3">
            <a:alphaModFix/>
          </a:blip>
          <a:stretch>
            <a:fillRect/>
          </a:stretch>
        </p:blipFill>
        <p:spPr>
          <a:xfrm>
            <a:off x="5323955" y="2463325"/>
            <a:ext cx="3107550" cy="2105550"/>
          </a:xfrm>
          <a:prstGeom prst="rect">
            <a:avLst/>
          </a:prstGeom>
          <a:noFill/>
          <a:ln>
            <a:noFill/>
          </a:ln>
        </p:spPr>
      </p:pic>
      <p:pic>
        <p:nvPicPr>
          <p:cNvPr id="2" name="Afbeelding 1" descr="Afbeelding met Lettertype, Graphics, grafische vormgeving, schermopname&#10;&#10;Automatisch gegenereerde beschrijving">
            <a:extLst>
              <a:ext uri="{FF2B5EF4-FFF2-40B4-BE49-F238E27FC236}">
                <a16:creationId xmlns:a16="http://schemas.microsoft.com/office/drawing/2014/main" id="{FF7284B3-3A67-0C1B-A1C9-96E9363BF8BF}"/>
              </a:ext>
            </a:extLst>
          </p:cNvPr>
          <p:cNvPicPr>
            <a:picLocks noChangeAspect="1"/>
          </p:cNvPicPr>
          <p:nvPr/>
        </p:nvPicPr>
        <p:blipFill rotWithShape="1">
          <a:blip r:embed="rId4"/>
          <a:srcRect r="76914"/>
          <a:stretch/>
        </p:blipFill>
        <p:spPr>
          <a:xfrm>
            <a:off x="8633377" y="4497321"/>
            <a:ext cx="397845" cy="572700"/>
          </a:xfrm>
          <a:prstGeom prst="rect">
            <a:avLst/>
          </a:prstGeom>
        </p:spPr>
      </p:pic>
      <p:sp>
        <p:nvSpPr>
          <p:cNvPr id="3" name="TextBox 2">
            <a:extLst>
              <a:ext uri="{FF2B5EF4-FFF2-40B4-BE49-F238E27FC236}">
                <a16:creationId xmlns:a16="http://schemas.microsoft.com/office/drawing/2014/main" id="{AEC7FAAD-CE5F-5CC5-B67F-17A87096D4BA}"/>
              </a:ext>
            </a:extLst>
          </p:cNvPr>
          <p:cNvSpPr txBox="1"/>
          <p:nvPr/>
        </p:nvSpPr>
        <p:spPr>
          <a:xfrm>
            <a:off x="7024298" y="4543666"/>
            <a:ext cx="1404257" cy="230832"/>
          </a:xfrm>
          <a:prstGeom prst="rect">
            <a:avLst/>
          </a:prstGeom>
          <a:noFill/>
        </p:spPr>
        <p:txBody>
          <a:bodyPr wrap="square" rtlCol="0">
            <a:spAutoFit/>
          </a:bodyPr>
          <a:lstStyle/>
          <a:p>
            <a:r>
              <a:rPr lang="en-US" sz="900" dirty="0" err="1"/>
              <a:t>Illustr</a:t>
            </a:r>
            <a:r>
              <a:rPr lang="en-US" sz="900" dirty="0"/>
              <a:t>: Graeme Arendse</a:t>
            </a:r>
          </a:p>
        </p:txBody>
      </p:sp>
      <p:sp>
        <p:nvSpPr>
          <p:cNvPr id="4" name="TextBox 3">
            <a:extLst>
              <a:ext uri="{FF2B5EF4-FFF2-40B4-BE49-F238E27FC236}">
                <a16:creationId xmlns:a16="http://schemas.microsoft.com/office/drawing/2014/main" id="{80AEE538-95A9-56DA-38F8-7F23F63B0E0D}"/>
              </a:ext>
            </a:extLst>
          </p:cNvPr>
          <p:cNvSpPr txBox="1"/>
          <p:nvPr/>
        </p:nvSpPr>
        <p:spPr>
          <a:xfrm>
            <a:off x="1088714" y="4051092"/>
            <a:ext cx="2797981" cy="827919"/>
          </a:xfrm>
          <a:prstGeom prst="rect">
            <a:avLst/>
          </a:prstGeom>
          <a:noFill/>
        </p:spPr>
        <p:txBody>
          <a:bodyPr wrap="square" rtlCol="0">
            <a:spAutoFit/>
          </a:bodyPr>
          <a:lstStyle/>
          <a:p>
            <a:pPr marL="0" lvl="0" indent="0" algn="l" rtl="0">
              <a:lnSpc>
                <a:spcPct val="90000"/>
              </a:lnSpc>
              <a:spcAft>
                <a:spcPts val="600"/>
              </a:spcAft>
              <a:buClr>
                <a:schemeClr val="dk1"/>
              </a:buClr>
              <a:buSzPts val="1800"/>
              <a:buNone/>
            </a:pPr>
            <a:r>
              <a:rPr lang="en-US" dirty="0"/>
              <a:t>Thank you</a:t>
            </a:r>
          </a:p>
          <a:p>
            <a:pPr marL="0" lvl="0" indent="0" algn="l" rtl="0">
              <a:lnSpc>
                <a:spcPct val="90000"/>
              </a:lnSpc>
              <a:spcAft>
                <a:spcPts val="600"/>
              </a:spcAft>
              <a:buClr>
                <a:schemeClr val="dk1"/>
              </a:buClr>
              <a:buSzPts val="1800"/>
              <a:buNone/>
            </a:pPr>
            <a:r>
              <a:rPr lang="en-US" dirty="0">
                <a:hlinkClick r:id="rId5"/>
              </a:rPr>
              <a:t>Simone.honikman@uct.ac.za</a:t>
            </a:r>
            <a:endParaRPr lang="en-US" dirty="0"/>
          </a:p>
          <a:p>
            <a:pPr marL="0" lvl="0" indent="0" algn="l" rtl="0">
              <a:lnSpc>
                <a:spcPct val="90000"/>
              </a:lnSpc>
              <a:spcAft>
                <a:spcPts val="600"/>
              </a:spcAft>
              <a:buClr>
                <a:schemeClr val="dk1"/>
              </a:buClr>
              <a:buSzPts val="1800"/>
              <a:buNone/>
            </a:pPr>
            <a:r>
              <a:rPr lang="en-US" dirty="0" err="1"/>
              <a:t>www.pmhp.za.org</a:t>
            </a:r>
            <a:endParaRPr lang="en-US" dirty="0"/>
          </a:p>
        </p:txBody>
      </p:sp>
      <p:sp>
        <p:nvSpPr>
          <p:cNvPr id="5" name="Rounded Rectangle 4">
            <a:extLst>
              <a:ext uri="{FF2B5EF4-FFF2-40B4-BE49-F238E27FC236}">
                <a16:creationId xmlns:a16="http://schemas.microsoft.com/office/drawing/2014/main" id="{48AE11D1-AE6E-EE1D-E281-FEE51609EE29}"/>
              </a:ext>
            </a:extLst>
          </p:cNvPr>
          <p:cNvSpPr/>
          <p:nvPr/>
        </p:nvSpPr>
        <p:spPr>
          <a:xfrm>
            <a:off x="995082" y="3991025"/>
            <a:ext cx="2985247" cy="887986"/>
          </a:xfrm>
          <a:prstGeom prst="roundRect">
            <a:avLst/>
          </a:prstGeom>
          <a:solidFill>
            <a:schemeClr val="accent1">
              <a:alpha val="4371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3"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3"/>
        <p:cNvGrpSpPr/>
        <p:nvPr/>
      </p:nvGrpSpPr>
      <p:grpSpPr>
        <a:xfrm>
          <a:off x="0" y="0"/>
          <a:ext cx="0" cy="0"/>
          <a:chOff x="0" y="0"/>
          <a:chExt cx="0" cy="0"/>
        </a:xfrm>
      </p:grpSpPr>
      <p:sp useBgFill="1">
        <p:nvSpPr>
          <p:cNvPr id="175" name="Rectangle 174">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oogle Shape;154;p29"/>
          <p:cNvSpPr txBox="1">
            <a:spLocks noGrp="1"/>
          </p:cNvSpPr>
          <p:nvPr>
            <p:ph type="title"/>
          </p:nvPr>
        </p:nvSpPr>
        <p:spPr>
          <a:xfrm>
            <a:off x="628650" y="273844"/>
            <a:ext cx="7886700" cy="979830"/>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rgbClr val="D30547"/>
              </a:buClr>
              <a:buSzPct val="94276"/>
            </a:pPr>
            <a:r>
              <a:rPr lang="en-US" sz="3000" b="1" kern="1200" dirty="0">
                <a:solidFill>
                  <a:srgbClr val="D30547"/>
                </a:solidFill>
                <a:latin typeface="Candara" panose="020E0502030303020204" pitchFamily="34" charset="0"/>
                <a:ea typeface="+mj-ea"/>
                <a:cs typeface="+mj-cs"/>
                <a:sym typeface="Candara"/>
              </a:rPr>
              <a:t>Postpartum mental health conditions</a:t>
            </a:r>
          </a:p>
        </p:txBody>
      </p:sp>
      <p:sp>
        <p:nvSpPr>
          <p:cNvPr id="155" name="Google Shape;155;p29"/>
          <p:cNvSpPr txBox="1">
            <a:spLocks noGrp="1"/>
          </p:cNvSpPr>
          <p:nvPr>
            <p:ph type="body" idx="1"/>
          </p:nvPr>
        </p:nvSpPr>
        <p:spPr>
          <a:xfrm>
            <a:off x="628650" y="1369218"/>
            <a:ext cx="5035549" cy="3226078"/>
          </a:xfrm>
          <a:prstGeom prst="rect">
            <a:avLst/>
          </a:prstGeom>
        </p:spPr>
        <p:txBody>
          <a:bodyPr spcFirstLastPara="1" vert="horz" lIns="91440" tIns="45720" rIns="91440" bIns="45720" rtlCol="0" anchorCtr="0">
            <a:normAutofit fontScale="92500" lnSpcReduction="10000"/>
          </a:bodyPr>
          <a:lstStyle/>
          <a:p>
            <a:pPr indent="-228600">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Postpartum depression (PPD): 17.2% </a:t>
            </a:r>
            <a:br>
              <a:rPr lang="en-US" sz="2000" kern="1200" dirty="0">
                <a:solidFill>
                  <a:schemeClr val="tx1"/>
                </a:solidFill>
                <a:latin typeface="Calibri" panose="020F0502020204030204" pitchFamily="34" charset="0"/>
                <a:ea typeface="+mn-ea"/>
                <a:cs typeface="Calibri" panose="020F0502020204030204" pitchFamily="34" charset="0"/>
              </a:rPr>
            </a:br>
            <a:r>
              <a:rPr lang="en-US" sz="1400" kern="1200" dirty="0">
                <a:solidFill>
                  <a:schemeClr val="tx1"/>
                </a:solidFill>
                <a:latin typeface="Calibri" panose="020F0502020204030204" pitchFamily="34" charset="0"/>
                <a:ea typeface="+mn-ea"/>
                <a:cs typeface="Calibri" panose="020F0502020204030204" pitchFamily="34" charset="0"/>
              </a:rPr>
              <a:t>(Wang, 2021)</a:t>
            </a:r>
          </a:p>
          <a:p>
            <a:pPr marL="914400" lvl="1" indent="-228600">
              <a:spcBef>
                <a:spcPts val="0"/>
              </a:spcBef>
              <a:spcAft>
                <a:spcPts val="0"/>
              </a:spcAft>
              <a:buClr>
                <a:schemeClr val="dk1"/>
              </a:buClr>
              <a:buSzPts val="1400"/>
              <a:buFont typeface="Arial" panose="020B0604020202020204" pitchFamily="34" charset="0"/>
              <a:buChar char="•"/>
            </a:pPr>
            <a:r>
              <a:rPr lang="en-US" sz="2000" kern="1200" dirty="0">
                <a:solidFill>
                  <a:schemeClr val="tx1"/>
                </a:solidFill>
                <a:highlight>
                  <a:srgbClr val="FFFF00"/>
                </a:highlight>
                <a:latin typeface="Calibri" panose="020F0502020204030204" pitchFamily="34" charset="0"/>
                <a:ea typeface="+mn-ea"/>
                <a:cs typeface="Calibri" panose="020F0502020204030204" pitchFamily="34" charset="0"/>
              </a:rPr>
              <a:t>Southern Africa highest rate: 40.0%</a:t>
            </a:r>
            <a:br>
              <a:rPr lang="en-US" sz="2000" kern="1200" dirty="0">
                <a:solidFill>
                  <a:schemeClr val="tx1"/>
                </a:solidFill>
                <a:latin typeface="Calibri" panose="020F0502020204030204" pitchFamily="34" charset="0"/>
                <a:ea typeface="+mn-ea"/>
                <a:cs typeface="Calibri" panose="020F0502020204030204" pitchFamily="34" charset="0"/>
              </a:rPr>
            </a:br>
            <a:endParaRPr lang="en-US" sz="2000" kern="1200" dirty="0">
              <a:solidFill>
                <a:schemeClr val="tx1"/>
              </a:solidFill>
              <a:latin typeface="Calibri" panose="020F0502020204030204" pitchFamily="34" charset="0"/>
              <a:ea typeface="+mn-ea"/>
              <a:cs typeface="Calibri" panose="020F0502020204030204" pitchFamily="34" charset="0"/>
            </a:endParaRPr>
          </a:p>
          <a:p>
            <a:pPr marL="457200" lvl="0" indent="-228600">
              <a:spcBef>
                <a:spcPts val="0"/>
              </a:spcBef>
              <a:spcAft>
                <a:spcPts val="0"/>
              </a:spcAft>
              <a:buClr>
                <a:schemeClr val="dk1"/>
              </a:buClr>
              <a:buSzPts val="1800"/>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Anxiety disorders, PTSD, Obsessive Compulsive Disorder: 18.0% </a:t>
            </a:r>
            <a:br>
              <a:rPr lang="en-US" sz="2000" kern="1200" dirty="0">
                <a:solidFill>
                  <a:schemeClr val="tx1"/>
                </a:solidFill>
                <a:latin typeface="Calibri" panose="020F0502020204030204" pitchFamily="34" charset="0"/>
                <a:ea typeface="+mn-ea"/>
                <a:cs typeface="Calibri" panose="020F0502020204030204" pitchFamily="34" charset="0"/>
              </a:rPr>
            </a:br>
            <a:r>
              <a:rPr lang="en-US" sz="1400" kern="1200" dirty="0">
                <a:solidFill>
                  <a:schemeClr val="tx1"/>
                </a:solidFill>
                <a:latin typeface="Calibri" panose="020F0502020204030204" pitchFamily="34" charset="0"/>
                <a:ea typeface="+mn-ea"/>
                <a:cs typeface="Calibri" panose="020F0502020204030204" pitchFamily="34" charset="0"/>
              </a:rPr>
              <a:t>(Fawcett, 2019)</a:t>
            </a:r>
            <a:br>
              <a:rPr lang="en-US" sz="2000" kern="1200" dirty="0">
                <a:solidFill>
                  <a:schemeClr val="tx1"/>
                </a:solidFill>
                <a:latin typeface="Calibri" panose="020F0502020204030204" pitchFamily="34" charset="0"/>
                <a:ea typeface="+mn-ea"/>
                <a:cs typeface="Calibri" panose="020F0502020204030204" pitchFamily="34" charset="0"/>
              </a:rPr>
            </a:br>
            <a:endParaRPr lang="en-US" sz="2000" kern="1200" dirty="0">
              <a:solidFill>
                <a:schemeClr val="tx1"/>
              </a:solidFill>
              <a:latin typeface="Calibri" panose="020F0502020204030204" pitchFamily="34" charset="0"/>
              <a:ea typeface="+mn-ea"/>
              <a:cs typeface="Calibri" panose="020F0502020204030204" pitchFamily="34" charset="0"/>
            </a:endParaRPr>
          </a:p>
          <a:p>
            <a:pPr marL="457200" lvl="0" indent="-228600">
              <a:spcBef>
                <a:spcPts val="0"/>
              </a:spcBef>
              <a:spcAft>
                <a:spcPts val="0"/>
              </a:spcAft>
              <a:buClr>
                <a:schemeClr val="dk1"/>
              </a:buClr>
              <a:buSzPts val="1800"/>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Post-traumatic stress disorder (PTSD): 4.7% </a:t>
            </a:r>
          </a:p>
          <a:p>
            <a:pPr marL="457200" lvl="0" indent="-228600">
              <a:spcBef>
                <a:spcPts val="0"/>
              </a:spcBef>
              <a:spcAft>
                <a:spcPts val="0"/>
              </a:spcAft>
              <a:buClr>
                <a:schemeClr val="dk1"/>
              </a:buClr>
              <a:buSzPts val="1800"/>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Post-traumatic stress 12.3%</a:t>
            </a:r>
            <a:br>
              <a:rPr lang="en-US" sz="2000" kern="1200" dirty="0">
                <a:solidFill>
                  <a:schemeClr val="tx1"/>
                </a:solidFill>
                <a:latin typeface="Calibri" panose="020F0502020204030204" pitchFamily="34" charset="0"/>
                <a:ea typeface="+mn-ea"/>
                <a:cs typeface="Calibri" panose="020F0502020204030204" pitchFamily="34" charset="0"/>
              </a:rPr>
            </a:br>
            <a:r>
              <a:rPr lang="en-US" sz="1400" kern="1200" dirty="0">
                <a:solidFill>
                  <a:schemeClr val="tx1"/>
                </a:solidFill>
                <a:latin typeface="Calibri" panose="020F0502020204030204" pitchFamily="34" charset="0"/>
                <a:ea typeface="+mn-ea"/>
                <a:cs typeface="Calibri" panose="020F0502020204030204" pitchFamily="34" charset="0"/>
              </a:rPr>
              <a:t>(</a:t>
            </a:r>
            <a:r>
              <a:rPr lang="en-US" sz="1400" kern="1200" dirty="0" err="1">
                <a:solidFill>
                  <a:schemeClr val="tx1"/>
                </a:solidFill>
                <a:latin typeface="Calibri" panose="020F0502020204030204" pitchFamily="34" charset="0"/>
                <a:ea typeface="+mn-ea"/>
                <a:cs typeface="Calibri" panose="020F0502020204030204" pitchFamily="34" charset="0"/>
              </a:rPr>
              <a:t>Heyne</a:t>
            </a:r>
            <a:r>
              <a:rPr lang="en-US" sz="1400" kern="1200" dirty="0">
                <a:solidFill>
                  <a:schemeClr val="tx1"/>
                </a:solidFill>
                <a:latin typeface="Calibri" panose="020F0502020204030204" pitchFamily="34" charset="0"/>
                <a:ea typeface="+mn-ea"/>
                <a:cs typeface="Calibri" panose="020F0502020204030204" pitchFamily="34" charset="0"/>
              </a:rPr>
              <a:t>, 2022)</a:t>
            </a:r>
            <a:br>
              <a:rPr lang="en-US" sz="2000" kern="1200" dirty="0">
                <a:solidFill>
                  <a:schemeClr val="tx1"/>
                </a:solidFill>
                <a:latin typeface="Calibri" panose="020F0502020204030204" pitchFamily="34" charset="0"/>
                <a:ea typeface="+mn-ea"/>
                <a:cs typeface="Calibri" panose="020F0502020204030204" pitchFamily="34" charset="0"/>
              </a:rPr>
            </a:br>
            <a:endParaRPr lang="en-US" sz="2000" kern="1200" dirty="0">
              <a:solidFill>
                <a:schemeClr val="tx1"/>
              </a:solidFill>
              <a:latin typeface="Calibri" panose="020F0502020204030204" pitchFamily="34" charset="0"/>
              <a:ea typeface="+mn-ea"/>
              <a:cs typeface="Calibri" panose="020F0502020204030204" pitchFamily="34" charset="0"/>
            </a:endParaRPr>
          </a:p>
          <a:p>
            <a:pPr marL="457200" lvl="0" indent="-228600">
              <a:spcBef>
                <a:spcPts val="0"/>
              </a:spcBef>
              <a:spcAft>
                <a:spcPts val="0"/>
              </a:spcAft>
              <a:buClr>
                <a:schemeClr val="dk1"/>
              </a:buClr>
              <a:buSzPts val="1800"/>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Postpartum psychosis: ~0.2% </a:t>
            </a:r>
            <a:br>
              <a:rPr lang="en-US" sz="2000" kern="1200" dirty="0">
                <a:solidFill>
                  <a:schemeClr val="tx1"/>
                </a:solidFill>
                <a:latin typeface="Calibri" panose="020F0502020204030204" pitchFamily="34" charset="0"/>
                <a:ea typeface="+mn-ea"/>
                <a:cs typeface="Calibri" panose="020F0502020204030204" pitchFamily="34" charset="0"/>
              </a:rPr>
            </a:br>
            <a:r>
              <a:rPr lang="en-US" sz="1400" kern="1200" dirty="0">
                <a:solidFill>
                  <a:schemeClr val="tx1"/>
                </a:solidFill>
                <a:latin typeface="Calibri" panose="020F0502020204030204" pitchFamily="34" charset="0"/>
                <a:ea typeface="+mn-ea"/>
                <a:cs typeface="Calibri" panose="020F0502020204030204" pitchFamily="34" charset="0"/>
              </a:rPr>
              <a:t>(</a:t>
            </a:r>
            <a:r>
              <a:rPr lang="en-US" sz="1400" kern="1200" dirty="0" err="1">
                <a:solidFill>
                  <a:schemeClr val="tx1"/>
                </a:solidFill>
                <a:latin typeface="Calibri" panose="020F0502020204030204" pitchFamily="34" charset="0"/>
                <a:ea typeface="+mn-ea"/>
                <a:cs typeface="Calibri" panose="020F0502020204030204" pitchFamily="34" charset="0"/>
              </a:rPr>
              <a:t>VanderKruik</a:t>
            </a:r>
            <a:r>
              <a:rPr lang="en-US" sz="1400" kern="1200" dirty="0">
                <a:solidFill>
                  <a:schemeClr val="tx1"/>
                </a:solidFill>
                <a:latin typeface="Calibri" panose="020F0502020204030204" pitchFamily="34" charset="0"/>
                <a:ea typeface="+mn-ea"/>
                <a:cs typeface="Calibri" panose="020F0502020204030204" pitchFamily="34" charset="0"/>
              </a:rPr>
              <a:t>, 2017)</a:t>
            </a:r>
          </a:p>
          <a:p>
            <a:pPr marL="457200" lvl="0" indent="-228600">
              <a:spcBef>
                <a:spcPts val="1200"/>
              </a:spcBef>
              <a:spcAft>
                <a:spcPts val="0"/>
              </a:spcAft>
              <a:buClr>
                <a:schemeClr val="dk1"/>
              </a:buClr>
              <a:buSzPts val="1800"/>
              <a:buFont typeface="Arial" panose="020B0604020202020204" pitchFamily="34" charset="0"/>
              <a:buChar char="•"/>
            </a:pPr>
            <a:endParaRPr lang="en-US" sz="1500" kern="1200" dirty="0">
              <a:solidFill>
                <a:schemeClr val="tx1"/>
              </a:solidFill>
              <a:latin typeface="+mn-lt"/>
              <a:ea typeface="+mn-ea"/>
              <a:cs typeface="+mn-cs"/>
            </a:endParaRPr>
          </a:p>
          <a:p>
            <a:pPr marL="0" lvl="0" indent="-228600">
              <a:spcBef>
                <a:spcPts val="1200"/>
              </a:spcBef>
              <a:spcAft>
                <a:spcPts val="1200"/>
              </a:spcAft>
              <a:buClr>
                <a:schemeClr val="dk1"/>
              </a:buClr>
              <a:buSzPts val="1800"/>
              <a:buFont typeface="Arial" panose="020B0604020202020204" pitchFamily="34" charset="0"/>
              <a:buChar char="•"/>
            </a:pPr>
            <a:endParaRPr lang="en-US" sz="1500" kern="1200" dirty="0">
              <a:solidFill>
                <a:schemeClr val="tx1"/>
              </a:solidFill>
              <a:latin typeface="+mn-lt"/>
              <a:ea typeface="+mn-ea"/>
              <a:cs typeface="+mn-cs"/>
            </a:endParaRPr>
          </a:p>
        </p:txBody>
      </p:sp>
      <p:pic>
        <p:nvPicPr>
          <p:cNvPr id="156" name="Google Shape;156;p29" descr="Afbeelding met Menselijk gezicht, persoon, portret, Portretfotografie&#10;&#10;Automatisch gegenereerde beschrijving"/>
          <p:cNvPicPr preferRelativeResize="0"/>
          <p:nvPr/>
        </p:nvPicPr>
        <p:blipFill rotWithShape="1">
          <a:blip r:embed="rId3"/>
          <a:srcRect l="22508" r="17262" b="4"/>
          <a:stretch/>
        </p:blipFill>
        <p:spPr>
          <a:xfrm>
            <a:off x="5991972" y="1382463"/>
            <a:ext cx="2523376" cy="2796459"/>
          </a:xfrm>
          <a:prstGeom prst="rect">
            <a:avLst/>
          </a:prstGeom>
          <a:noFill/>
        </p:spPr>
      </p:pic>
      <p:pic>
        <p:nvPicPr>
          <p:cNvPr id="2" name="Afbeelding 1" descr="Afbeelding met Lettertype, Graphics, grafische vormgeving, schermopname&#10;&#10;Automatisch gegenereerde beschrijving">
            <a:extLst>
              <a:ext uri="{FF2B5EF4-FFF2-40B4-BE49-F238E27FC236}">
                <a16:creationId xmlns:a16="http://schemas.microsoft.com/office/drawing/2014/main" id="{4A88DAF2-BC43-D122-8EAF-256358EABFBA}"/>
              </a:ext>
            </a:extLst>
          </p:cNvPr>
          <p:cNvPicPr>
            <a:picLocks noChangeAspect="1"/>
          </p:cNvPicPr>
          <p:nvPr/>
        </p:nvPicPr>
        <p:blipFill rotWithShape="1">
          <a:blip r:embed="rId4"/>
          <a:srcRect r="76914"/>
          <a:stretch/>
        </p:blipFill>
        <p:spPr>
          <a:xfrm>
            <a:off x="8515348" y="4456500"/>
            <a:ext cx="397845" cy="57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D30547"/>
              </a:buClr>
              <a:buSzPct val="94276"/>
              <a:buFont typeface="Candara"/>
              <a:buNone/>
            </a:pPr>
            <a:r>
              <a:rPr lang="en-US" sz="2800" b="1" dirty="0">
                <a:solidFill>
                  <a:srgbClr val="D30547"/>
                </a:solidFill>
                <a:latin typeface="Candara"/>
                <a:ea typeface="Candara"/>
                <a:cs typeface="Candara"/>
                <a:sym typeface="Candara"/>
              </a:rPr>
              <a:t>Maternal mental health problems and vicious cycles</a:t>
            </a:r>
          </a:p>
        </p:txBody>
      </p:sp>
      <p:pic>
        <p:nvPicPr>
          <p:cNvPr id="145" name="Google Shape;145;p28"/>
          <p:cNvPicPr preferRelativeResize="0"/>
          <p:nvPr/>
        </p:nvPicPr>
        <p:blipFill rotWithShape="1">
          <a:blip r:embed="rId3">
            <a:alphaModFix/>
          </a:blip>
          <a:srcRect l="31831" r="28611"/>
          <a:stretch/>
        </p:blipFill>
        <p:spPr>
          <a:xfrm>
            <a:off x="3315350" y="1812471"/>
            <a:ext cx="2517248" cy="2119429"/>
          </a:xfrm>
          <a:prstGeom prst="rect">
            <a:avLst/>
          </a:prstGeom>
          <a:noFill/>
          <a:ln>
            <a:noFill/>
          </a:ln>
        </p:spPr>
      </p:pic>
      <p:pic>
        <p:nvPicPr>
          <p:cNvPr id="146" name="Google Shape;146;p28"/>
          <p:cNvPicPr preferRelativeResize="0"/>
          <p:nvPr/>
        </p:nvPicPr>
        <p:blipFill rotWithShape="1">
          <a:blip r:embed="rId4">
            <a:alphaModFix/>
          </a:blip>
          <a:srcRect/>
          <a:stretch/>
        </p:blipFill>
        <p:spPr>
          <a:xfrm>
            <a:off x="894601" y="2860694"/>
            <a:ext cx="2129297" cy="1919905"/>
          </a:xfrm>
          <a:prstGeom prst="rect">
            <a:avLst/>
          </a:prstGeom>
          <a:noFill/>
          <a:ln>
            <a:noFill/>
          </a:ln>
        </p:spPr>
      </p:pic>
      <p:pic>
        <p:nvPicPr>
          <p:cNvPr id="147" name="Google Shape;147;p28"/>
          <p:cNvPicPr preferRelativeResize="0"/>
          <p:nvPr/>
        </p:nvPicPr>
        <p:blipFill rotWithShape="1">
          <a:blip r:embed="rId5">
            <a:alphaModFix/>
          </a:blip>
          <a:srcRect/>
          <a:stretch/>
        </p:blipFill>
        <p:spPr>
          <a:xfrm>
            <a:off x="5919107" y="979975"/>
            <a:ext cx="2686917" cy="1804046"/>
          </a:xfrm>
          <a:prstGeom prst="rect">
            <a:avLst/>
          </a:prstGeom>
          <a:noFill/>
          <a:ln>
            <a:noFill/>
          </a:ln>
        </p:spPr>
      </p:pic>
      <p:pic>
        <p:nvPicPr>
          <p:cNvPr id="148" name="Google Shape;148;p28"/>
          <p:cNvPicPr preferRelativeResize="0"/>
          <p:nvPr/>
        </p:nvPicPr>
        <p:blipFill>
          <a:blip r:embed="rId6">
            <a:alphaModFix/>
          </a:blip>
          <a:stretch>
            <a:fillRect/>
          </a:stretch>
        </p:blipFill>
        <p:spPr>
          <a:xfrm>
            <a:off x="6058874" y="2945175"/>
            <a:ext cx="2190525" cy="1461146"/>
          </a:xfrm>
          <a:prstGeom prst="rect">
            <a:avLst/>
          </a:prstGeom>
          <a:noFill/>
          <a:ln>
            <a:noFill/>
          </a:ln>
        </p:spPr>
      </p:pic>
      <p:pic>
        <p:nvPicPr>
          <p:cNvPr id="149" name="Google Shape;149;p28"/>
          <p:cNvPicPr preferRelativeResize="0"/>
          <p:nvPr/>
        </p:nvPicPr>
        <p:blipFill>
          <a:blip r:embed="rId7">
            <a:alphaModFix/>
          </a:blip>
          <a:stretch>
            <a:fillRect/>
          </a:stretch>
        </p:blipFill>
        <p:spPr>
          <a:xfrm>
            <a:off x="657749" y="1200345"/>
            <a:ext cx="2175257" cy="1477729"/>
          </a:xfrm>
          <a:prstGeom prst="rect">
            <a:avLst/>
          </a:prstGeom>
          <a:noFill/>
          <a:ln>
            <a:noFill/>
          </a:ln>
        </p:spPr>
      </p:pic>
      <p:pic>
        <p:nvPicPr>
          <p:cNvPr id="2" name="Afbeelding 1" descr="Afbeelding met Lettertype, Graphics, grafische vormgeving, schermopname&#10;&#10;Automatisch gegenereerde beschrijving">
            <a:extLst>
              <a:ext uri="{FF2B5EF4-FFF2-40B4-BE49-F238E27FC236}">
                <a16:creationId xmlns:a16="http://schemas.microsoft.com/office/drawing/2014/main" id="{954FD652-D81B-090B-1412-66A8B9AC386F}"/>
              </a:ext>
            </a:extLst>
          </p:cNvPr>
          <p:cNvPicPr>
            <a:picLocks noChangeAspect="1"/>
          </p:cNvPicPr>
          <p:nvPr/>
        </p:nvPicPr>
        <p:blipFill rotWithShape="1">
          <a:blip r:embed="rId8"/>
          <a:srcRect r="76914"/>
          <a:stretch/>
        </p:blipFill>
        <p:spPr>
          <a:xfrm>
            <a:off x="8490546" y="4412125"/>
            <a:ext cx="397845" cy="57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311700" y="169213"/>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rgbClr val="D30547"/>
              </a:buClr>
              <a:buSzPct val="94276"/>
              <a:buFont typeface="Candara"/>
              <a:buNone/>
            </a:pPr>
            <a:r>
              <a:rPr lang="nl" b="1" dirty="0">
                <a:solidFill>
                  <a:srgbClr val="D30547"/>
                </a:solidFill>
                <a:latin typeface="Candara"/>
                <a:ea typeface="Candara"/>
                <a:cs typeface="Candara"/>
                <a:sym typeface="Candara"/>
              </a:rPr>
              <a:t>Risk factors for Postpartum depression </a:t>
            </a:r>
            <a:endParaRPr b="1" dirty="0">
              <a:solidFill>
                <a:srgbClr val="D30547"/>
              </a:solidFill>
              <a:latin typeface="Candara"/>
              <a:ea typeface="Candara"/>
              <a:cs typeface="Candara"/>
              <a:sym typeface="Candara"/>
            </a:endParaRPr>
          </a:p>
        </p:txBody>
      </p:sp>
      <p:sp>
        <p:nvSpPr>
          <p:cNvPr id="162" name="Google Shape;162;p30"/>
          <p:cNvSpPr txBox="1">
            <a:spLocks noGrp="1"/>
          </p:cNvSpPr>
          <p:nvPr>
            <p:ph type="body" idx="1"/>
          </p:nvPr>
        </p:nvSpPr>
        <p:spPr>
          <a:xfrm>
            <a:off x="112777" y="880345"/>
            <a:ext cx="8520600" cy="3989100"/>
          </a:xfrm>
          <a:prstGeom prst="rect">
            <a:avLst/>
          </a:prstGeom>
          <a:noFill/>
          <a:ln>
            <a:noFill/>
          </a:ln>
        </p:spPr>
        <p:txBody>
          <a:bodyPr spcFirstLastPara="1" wrap="square" lIns="91425" tIns="91425" rIns="91425" bIns="91425" anchor="t" anchorCtr="0">
            <a:normAutofit lnSpcReduction="10000"/>
          </a:bodyPr>
          <a:lstStyle/>
          <a:p>
            <a:pPr marL="539750" lvl="0" indent="-457200" algn="l" rtl="0">
              <a:lnSpc>
                <a:spcPct val="90000"/>
              </a:lnSpc>
              <a:spcBef>
                <a:spcPts val="0"/>
              </a:spcBef>
              <a:spcAft>
                <a:spcPts val="0"/>
              </a:spcAft>
              <a:buClr>
                <a:schemeClr val="dk1"/>
              </a:buClr>
              <a:buSzPts val="2300"/>
              <a:buFont typeface="Arial" panose="020B0604020202020204" pitchFamily="34" charset="0"/>
              <a:buChar char="•"/>
            </a:pPr>
            <a:r>
              <a:rPr lang="nl" sz="3000" dirty="0"/>
              <a:t>Antenatal/prenatal</a:t>
            </a:r>
            <a:endParaRPr sz="3000" dirty="0"/>
          </a:p>
          <a:p>
            <a:pPr lvl="1" algn="l" rtl="0">
              <a:lnSpc>
                <a:spcPct val="90000"/>
              </a:lnSpc>
              <a:spcBef>
                <a:spcPts val="0"/>
              </a:spcBef>
              <a:spcAft>
                <a:spcPts val="0"/>
              </a:spcAft>
              <a:buClr>
                <a:schemeClr val="dk1"/>
              </a:buClr>
              <a:buSzPts val="1400"/>
              <a:buFont typeface="Arial" panose="020B0604020202020204" pitchFamily="34" charset="0"/>
              <a:buChar char="•"/>
            </a:pPr>
            <a:r>
              <a:rPr lang="nl" sz="2200" dirty="0"/>
              <a:t>Pre-existing/ past history mental health issues</a:t>
            </a:r>
            <a:r>
              <a:rPr lang="nl" sz="1700" dirty="0"/>
              <a:t>                                   </a:t>
            </a:r>
            <a:r>
              <a:rPr lang="nl" sz="1500" dirty="0"/>
              <a:t>(Dekel, 2017; Hutchens, 2020)</a:t>
            </a:r>
            <a:endParaRPr sz="1500" dirty="0"/>
          </a:p>
          <a:p>
            <a:pPr lvl="1" algn="l" rtl="0">
              <a:lnSpc>
                <a:spcPct val="90000"/>
              </a:lnSpc>
              <a:spcBef>
                <a:spcPts val="0"/>
              </a:spcBef>
              <a:spcAft>
                <a:spcPts val="0"/>
              </a:spcAft>
              <a:buClr>
                <a:schemeClr val="dk1"/>
              </a:buClr>
              <a:buSzPts val="1400"/>
              <a:buFont typeface="Arial" panose="020B0604020202020204" pitchFamily="34" charset="0"/>
              <a:buChar char="•"/>
            </a:pPr>
            <a:r>
              <a:rPr lang="nl" sz="2200" dirty="0"/>
              <a:t>Lack of social support</a:t>
            </a:r>
            <a:r>
              <a:rPr lang="nl" sz="1700" dirty="0"/>
              <a:t> </a:t>
            </a:r>
            <a:r>
              <a:rPr lang="nl" sz="1500" dirty="0"/>
              <a:t>(Hutchens, 2020)</a:t>
            </a:r>
          </a:p>
          <a:p>
            <a:pPr lvl="1" algn="l" rtl="0">
              <a:lnSpc>
                <a:spcPct val="90000"/>
              </a:lnSpc>
              <a:spcBef>
                <a:spcPts val="0"/>
              </a:spcBef>
              <a:spcAft>
                <a:spcPts val="0"/>
              </a:spcAft>
              <a:buClr>
                <a:schemeClr val="dk1"/>
              </a:buClr>
              <a:buSzPts val="1400"/>
              <a:buFont typeface="Arial" panose="020B0604020202020204" pitchFamily="34" charset="0"/>
              <a:buChar char="•"/>
            </a:pPr>
            <a:r>
              <a:rPr lang="nl" sz="2200" dirty="0"/>
              <a:t>Life stress/ social determinants </a:t>
            </a:r>
            <a:r>
              <a:rPr lang="nl" sz="1500" dirty="0"/>
              <a:t>(Hutchens, 2020, Wang 2021)</a:t>
            </a:r>
          </a:p>
          <a:p>
            <a:pPr lvl="1">
              <a:buFont typeface="Arial" panose="020B0604020202020204" pitchFamily="34" charset="0"/>
              <a:buChar char="•"/>
            </a:pPr>
            <a:r>
              <a:rPr lang="en-ZA" sz="2200" dirty="0"/>
              <a:t>Anaemia</a:t>
            </a:r>
            <a:r>
              <a:rPr lang="en-ZA" sz="1700" dirty="0"/>
              <a:t> </a:t>
            </a:r>
            <a:r>
              <a:rPr lang="en-ZA" sz="1500" dirty="0"/>
              <a:t>(Kang, 2020)</a:t>
            </a:r>
            <a:endParaRPr sz="1500" dirty="0"/>
          </a:p>
          <a:p>
            <a:pPr marL="914400" lvl="1" indent="-228600" algn="l" rtl="0">
              <a:lnSpc>
                <a:spcPct val="90000"/>
              </a:lnSpc>
              <a:spcBef>
                <a:spcPts val="0"/>
              </a:spcBef>
              <a:spcAft>
                <a:spcPts val="0"/>
              </a:spcAft>
              <a:buClr>
                <a:schemeClr val="dk1"/>
              </a:buClr>
              <a:buSzPts val="1400"/>
              <a:buNone/>
            </a:pPr>
            <a:endParaRPr sz="1200" dirty="0"/>
          </a:p>
          <a:p>
            <a:pPr marL="539750" indent="-457200">
              <a:buSzPts val="2300"/>
              <a:buFont typeface="Arial" panose="020B0604020202020204" pitchFamily="34" charset="0"/>
              <a:buChar char="•"/>
            </a:pPr>
            <a:r>
              <a:rPr lang="nl" sz="3000" dirty="0"/>
              <a:t>Intrapartum</a:t>
            </a:r>
            <a:endParaRPr sz="3000" dirty="0"/>
          </a:p>
          <a:p>
            <a:pPr marL="914400" lvl="1" indent="-355600" algn="l" rtl="0">
              <a:lnSpc>
                <a:spcPct val="90000"/>
              </a:lnSpc>
              <a:spcBef>
                <a:spcPts val="0"/>
              </a:spcBef>
              <a:spcAft>
                <a:spcPts val="0"/>
              </a:spcAft>
              <a:buClr>
                <a:schemeClr val="dk1"/>
              </a:buClr>
              <a:buSzPts val="2000"/>
              <a:buFont typeface="Arial" panose="020B0604020202020204" pitchFamily="34" charset="0"/>
              <a:buChar char="•"/>
            </a:pPr>
            <a:r>
              <a:rPr lang="nl" sz="2200" dirty="0"/>
              <a:t>Subjective negative perception of childbirth </a:t>
            </a:r>
            <a:endParaRPr sz="2200" dirty="0"/>
          </a:p>
          <a:p>
            <a:pPr lvl="3">
              <a:lnSpc>
                <a:spcPct val="100000"/>
              </a:lnSpc>
              <a:buFont typeface="Arial" panose="020B0604020202020204" pitchFamily="34" charset="0"/>
              <a:buChar char="•"/>
            </a:pPr>
            <a:r>
              <a:rPr lang="nl" sz="2200" dirty="0"/>
              <a:t>Disrespectful/ abusive care </a:t>
            </a:r>
            <a:r>
              <a:rPr lang="nl" sz="1500" dirty="0"/>
              <a:t>(Silveira, 2019)</a:t>
            </a:r>
          </a:p>
          <a:p>
            <a:pPr lvl="2" algn="l" rtl="0">
              <a:lnSpc>
                <a:spcPct val="90000"/>
              </a:lnSpc>
              <a:spcBef>
                <a:spcPts val="0"/>
              </a:spcBef>
              <a:spcAft>
                <a:spcPts val="0"/>
              </a:spcAft>
              <a:buClr>
                <a:schemeClr val="dk1"/>
              </a:buClr>
              <a:buSzPts val="1400"/>
              <a:buFont typeface="Arial" panose="020B0604020202020204" pitchFamily="34" charset="0"/>
              <a:buChar char="•"/>
            </a:pPr>
            <a:r>
              <a:rPr lang="nl" sz="2200" dirty="0"/>
              <a:t>Obstetric complications</a:t>
            </a:r>
          </a:p>
          <a:p>
            <a:pPr lvl="3">
              <a:buFont typeface="Arial" panose="020B0604020202020204" pitchFamily="34" charset="0"/>
              <a:buChar char="•"/>
            </a:pPr>
            <a:r>
              <a:rPr lang="nl" sz="2200" dirty="0"/>
              <a:t>Amount of blood loss</a:t>
            </a:r>
            <a:r>
              <a:rPr lang="nl" sz="1100" dirty="0"/>
              <a:t> </a:t>
            </a:r>
            <a:r>
              <a:rPr lang="nl" sz="1500" dirty="0"/>
              <a:t>(Waller, 2022)</a:t>
            </a:r>
            <a:endParaRPr sz="1500" dirty="0"/>
          </a:p>
          <a:p>
            <a:pPr lvl="3">
              <a:buFont typeface="Arial" panose="020B0604020202020204" pitchFamily="34" charset="0"/>
              <a:buChar char="•"/>
            </a:pPr>
            <a:r>
              <a:rPr lang="nl" sz="2200" dirty="0"/>
              <a:t>Healthcare worker perception vs subjective perception of patient</a:t>
            </a:r>
            <a:r>
              <a:rPr lang="nl" sz="1500" dirty="0"/>
              <a:t> (Dekel, 2017; Waller, 2022) </a:t>
            </a:r>
            <a:endParaRPr sz="1100" dirty="0"/>
          </a:p>
          <a:p>
            <a:pPr marL="0" lvl="0" indent="0" algn="l" rtl="0">
              <a:lnSpc>
                <a:spcPct val="90000"/>
              </a:lnSpc>
              <a:spcBef>
                <a:spcPts val="1200"/>
              </a:spcBef>
              <a:spcAft>
                <a:spcPts val="1200"/>
              </a:spcAft>
              <a:buClr>
                <a:schemeClr val="dk1"/>
              </a:buClr>
              <a:buSzPts val="1800"/>
              <a:buNone/>
            </a:pPr>
            <a:endParaRPr dirty="0"/>
          </a:p>
        </p:txBody>
      </p:sp>
      <p:pic>
        <p:nvPicPr>
          <p:cNvPr id="2" name="Afbeelding 1" descr="Afbeelding met Lettertype, Graphics, grafische vormgeving, schermopname&#10;&#10;Automatisch gegenereerde beschrijving">
            <a:extLst>
              <a:ext uri="{FF2B5EF4-FFF2-40B4-BE49-F238E27FC236}">
                <a16:creationId xmlns:a16="http://schemas.microsoft.com/office/drawing/2014/main" id="{B9B29C8F-DAE8-A12E-9DDB-857F49B62E08}"/>
              </a:ext>
            </a:extLst>
          </p:cNvPr>
          <p:cNvPicPr>
            <a:picLocks noChangeAspect="1"/>
          </p:cNvPicPr>
          <p:nvPr/>
        </p:nvPicPr>
        <p:blipFill rotWithShape="1">
          <a:blip r:embed="rId3"/>
          <a:srcRect r="76914"/>
          <a:stretch/>
        </p:blipFill>
        <p:spPr>
          <a:xfrm>
            <a:off x="8434455" y="4435177"/>
            <a:ext cx="397845" cy="57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2">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2">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4;p28">
            <a:extLst>
              <a:ext uri="{FF2B5EF4-FFF2-40B4-BE49-F238E27FC236}">
                <a16:creationId xmlns:a16="http://schemas.microsoft.com/office/drawing/2014/main" id="{CF187439-3547-99C5-492F-3652C864E2D9}"/>
              </a:ext>
            </a:extLst>
          </p:cNvPr>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D30547"/>
              </a:buClr>
              <a:buSzPct val="94276"/>
              <a:buFont typeface="Candara"/>
              <a:buNone/>
            </a:pPr>
            <a:r>
              <a:rPr lang="en-US" sz="2800" b="1" dirty="0">
                <a:solidFill>
                  <a:srgbClr val="D30547"/>
                </a:solidFill>
                <a:latin typeface="Candara"/>
                <a:ea typeface="Candara"/>
                <a:cs typeface="Candara"/>
                <a:sym typeface="Candara"/>
              </a:rPr>
              <a:t>Obstetric and Neonatal-related outcomes</a:t>
            </a:r>
          </a:p>
        </p:txBody>
      </p:sp>
      <p:sp>
        <p:nvSpPr>
          <p:cNvPr id="7" name="Google Shape;124;p8">
            <a:extLst>
              <a:ext uri="{FF2B5EF4-FFF2-40B4-BE49-F238E27FC236}">
                <a16:creationId xmlns:a16="http://schemas.microsoft.com/office/drawing/2014/main" id="{E81386D4-C9C4-23C5-13AC-A16894176A08}"/>
              </a:ext>
            </a:extLst>
          </p:cNvPr>
          <p:cNvSpPr txBox="1">
            <a:spLocks/>
          </p:cNvSpPr>
          <p:nvPr/>
        </p:nvSpPr>
        <p:spPr>
          <a:xfrm>
            <a:off x="570749" y="1429443"/>
            <a:ext cx="3771900" cy="4127897"/>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171450" indent="-171450">
              <a:lnSpc>
                <a:spcPct val="80000"/>
              </a:lnSpc>
              <a:buSzPts val="2405"/>
            </a:pPr>
            <a:r>
              <a:rPr lang="en-US" sz="1804" dirty="0"/>
              <a:t>Obstetric</a:t>
            </a:r>
            <a:endParaRPr lang="en-US" dirty="0"/>
          </a:p>
          <a:p>
            <a:pPr marL="514350" lvl="1" indent="-171450">
              <a:lnSpc>
                <a:spcPct val="80000"/>
              </a:lnSpc>
              <a:buSzPts val="2405"/>
            </a:pPr>
            <a:r>
              <a:rPr lang="en-US" sz="1804" dirty="0"/>
              <a:t>Miscarriage</a:t>
            </a:r>
            <a:endParaRPr lang="en-US" dirty="0"/>
          </a:p>
          <a:p>
            <a:pPr marL="514350" lvl="1" indent="-171450">
              <a:lnSpc>
                <a:spcPct val="80000"/>
              </a:lnSpc>
              <a:buSzPts val="2405"/>
            </a:pPr>
            <a:r>
              <a:rPr lang="en-US" sz="1804" dirty="0"/>
              <a:t>Antepartum hemorrhage</a:t>
            </a:r>
            <a:endParaRPr lang="en-US" dirty="0"/>
          </a:p>
          <a:p>
            <a:pPr marL="514350" lvl="1" indent="-171450">
              <a:lnSpc>
                <a:spcPct val="80000"/>
              </a:lnSpc>
              <a:buSzPts val="2405"/>
            </a:pPr>
            <a:r>
              <a:rPr lang="en-US" sz="1804" dirty="0"/>
              <a:t>Caesarean section delivery</a:t>
            </a:r>
            <a:endParaRPr lang="en-US" dirty="0"/>
          </a:p>
          <a:p>
            <a:pPr marL="514350" lvl="1" indent="-171450">
              <a:lnSpc>
                <a:spcPct val="80000"/>
              </a:lnSpc>
              <a:buClr>
                <a:srgbClr val="FF0000"/>
              </a:buClr>
              <a:buSzPts val="2405"/>
            </a:pPr>
            <a:r>
              <a:rPr lang="en-US" sz="1804" dirty="0">
                <a:solidFill>
                  <a:srgbClr val="FF0000"/>
                </a:solidFill>
              </a:rPr>
              <a:t>Preterm birth RR 2.3</a:t>
            </a:r>
            <a:endParaRPr lang="en-US" dirty="0"/>
          </a:p>
          <a:p>
            <a:pPr marL="514350" lvl="1" indent="-171450">
              <a:lnSpc>
                <a:spcPct val="80000"/>
              </a:lnSpc>
              <a:buClr>
                <a:srgbClr val="FF0000"/>
              </a:buClr>
              <a:buSzPts val="2405"/>
            </a:pPr>
            <a:r>
              <a:rPr lang="en-US" sz="1804" dirty="0">
                <a:solidFill>
                  <a:srgbClr val="FF0000"/>
                </a:solidFill>
              </a:rPr>
              <a:t>Low Birth Weight RR 1.9</a:t>
            </a:r>
            <a:endParaRPr lang="en-US" dirty="0"/>
          </a:p>
          <a:p>
            <a:pPr marL="514350" lvl="1" indent="-171450">
              <a:lnSpc>
                <a:spcPct val="80000"/>
              </a:lnSpc>
              <a:buSzPts val="2405"/>
            </a:pPr>
            <a:r>
              <a:rPr lang="en-US" sz="1804" dirty="0"/>
              <a:t>Prolonged </a:t>
            </a:r>
            <a:r>
              <a:rPr lang="en-US" sz="1804" dirty="0" err="1"/>
              <a:t>labour</a:t>
            </a:r>
            <a:endParaRPr lang="en-US" sz="1804" dirty="0"/>
          </a:p>
          <a:p>
            <a:pPr marL="514350" lvl="1" indent="-171450">
              <a:lnSpc>
                <a:spcPct val="80000"/>
              </a:lnSpc>
              <a:buSzPts val="2405"/>
            </a:pPr>
            <a:r>
              <a:rPr lang="en-US" sz="1804" dirty="0"/>
              <a:t>Delayed and decreased initiation of breastfeeding</a:t>
            </a:r>
            <a:endParaRPr lang="en-US" dirty="0"/>
          </a:p>
          <a:p>
            <a:pPr marL="514350" lvl="1" indent="-127397">
              <a:lnSpc>
                <a:spcPct val="80000"/>
              </a:lnSpc>
              <a:buSzPts val="925"/>
              <a:buFont typeface="Arial"/>
              <a:buNone/>
            </a:pPr>
            <a:endParaRPr lang="en-US" sz="694" dirty="0"/>
          </a:p>
          <a:p>
            <a:pPr marL="342900" lvl="1" indent="0">
              <a:lnSpc>
                <a:spcPct val="80000"/>
              </a:lnSpc>
              <a:buSzPts val="1850"/>
              <a:buFont typeface="Arial"/>
              <a:buNone/>
            </a:pPr>
            <a:r>
              <a:rPr lang="en-US" sz="1388" i="1" dirty="0" err="1"/>
              <a:t>Jarde</a:t>
            </a:r>
            <a:r>
              <a:rPr lang="en-US" sz="1388" i="1" dirty="0"/>
              <a:t> et al 2016 JAMA Psychiatry </a:t>
            </a:r>
            <a:endParaRPr lang="en-US" dirty="0"/>
          </a:p>
          <a:p>
            <a:pPr marL="342900" lvl="1" indent="0">
              <a:lnSpc>
                <a:spcPct val="80000"/>
              </a:lnSpc>
              <a:buSzPts val="1850"/>
              <a:buFont typeface="Arial"/>
              <a:buNone/>
            </a:pPr>
            <a:r>
              <a:rPr lang="en-US" sz="1388" i="1" dirty="0"/>
              <a:t>(Syst </a:t>
            </a:r>
            <a:r>
              <a:rPr lang="en-US" sz="1388" i="1" dirty="0" err="1"/>
              <a:t>Rv</a:t>
            </a:r>
            <a:r>
              <a:rPr lang="en-US" sz="1388" i="1" dirty="0"/>
              <a:t> and MA)</a:t>
            </a:r>
            <a:endParaRPr lang="en-US" dirty="0"/>
          </a:p>
          <a:p>
            <a:pPr marL="514350" lvl="1" indent="-65723">
              <a:lnSpc>
                <a:spcPct val="80000"/>
              </a:lnSpc>
              <a:buSzPts val="2220"/>
              <a:buFont typeface="Arial"/>
              <a:buNone/>
            </a:pPr>
            <a:endParaRPr lang="en-US" sz="1665" dirty="0"/>
          </a:p>
          <a:p>
            <a:pPr marL="514350" lvl="1" indent="-30480">
              <a:lnSpc>
                <a:spcPct val="80000"/>
              </a:lnSpc>
              <a:buSzPts val="2960"/>
              <a:buFont typeface="Arial"/>
              <a:buNone/>
            </a:pPr>
            <a:endParaRPr lang="en-US" sz="2220" dirty="0"/>
          </a:p>
          <a:p>
            <a:pPr marL="171450" indent="-12859">
              <a:lnSpc>
                <a:spcPct val="80000"/>
              </a:lnSpc>
              <a:buSzPts val="3330"/>
              <a:buFont typeface="Arial"/>
              <a:buNone/>
            </a:pPr>
            <a:endParaRPr lang="en-US" sz="2498" dirty="0"/>
          </a:p>
          <a:p>
            <a:pPr marL="171450" indent="-12859">
              <a:lnSpc>
                <a:spcPct val="80000"/>
              </a:lnSpc>
              <a:buSzPts val="3330"/>
              <a:buFont typeface="Arial"/>
              <a:buNone/>
            </a:pPr>
            <a:endParaRPr lang="en-US" sz="2498" dirty="0"/>
          </a:p>
          <a:p>
            <a:pPr marL="514350" lvl="1" indent="-30480">
              <a:lnSpc>
                <a:spcPct val="80000"/>
              </a:lnSpc>
              <a:buSzPts val="2960"/>
              <a:buFont typeface="Arial"/>
              <a:buNone/>
            </a:pPr>
            <a:endParaRPr lang="en-US" sz="2220" dirty="0"/>
          </a:p>
        </p:txBody>
      </p:sp>
      <p:sp>
        <p:nvSpPr>
          <p:cNvPr id="9" name="Google Shape;125;p8">
            <a:extLst>
              <a:ext uri="{FF2B5EF4-FFF2-40B4-BE49-F238E27FC236}">
                <a16:creationId xmlns:a16="http://schemas.microsoft.com/office/drawing/2014/main" id="{B07B50C4-0DB6-9DA1-E522-40E7F7C43D36}"/>
              </a:ext>
            </a:extLst>
          </p:cNvPr>
          <p:cNvSpPr txBox="1">
            <a:spLocks/>
          </p:cNvSpPr>
          <p:nvPr/>
        </p:nvSpPr>
        <p:spPr>
          <a:xfrm>
            <a:off x="4651131" y="1463725"/>
            <a:ext cx="4277715" cy="3105150"/>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171450" indent="-171450">
              <a:spcBef>
                <a:spcPts val="0"/>
              </a:spcBef>
              <a:buSzPts val="2400"/>
            </a:pPr>
            <a:r>
              <a:rPr lang="en-US" sz="1800" dirty="0"/>
              <a:t>Health-seeking </a:t>
            </a:r>
            <a:r>
              <a:rPr lang="en-US" sz="1800" dirty="0" err="1"/>
              <a:t>behaviour</a:t>
            </a:r>
            <a:endParaRPr lang="en-US" sz="1800" dirty="0"/>
          </a:p>
          <a:p>
            <a:pPr marL="514350" lvl="1" indent="-171450">
              <a:buSzPts val="2400"/>
            </a:pPr>
            <a:r>
              <a:rPr lang="en-US" dirty="0"/>
              <a:t>Antenatal care uptake </a:t>
            </a:r>
            <a:r>
              <a:rPr lang="en-US" dirty="0">
                <a:latin typeface="Arial"/>
                <a:ea typeface="Arial"/>
                <a:cs typeface="Arial"/>
                <a:sym typeface="Arial"/>
              </a:rPr>
              <a:t>↓</a:t>
            </a:r>
            <a:endParaRPr lang="en-US" dirty="0"/>
          </a:p>
          <a:p>
            <a:pPr marL="514350" lvl="1" indent="-171450">
              <a:buSzPts val="2400"/>
            </a:pPr>
            <a:r>
              <a:rPr lang="en-US" dirty="0"/>
              <a:t>Uptake of health regimens </a:t>
            </a:r>
            <a:r>
              <a:rPr lang="en-US" dirty="0">
                <a:latin typeface="Arial"/>
                <a:ea typeface="Arial"/>
                <a:cs typeface="Arial"/>
                <a:sym typeface="Arial"/>
              </a:rPr>
              <a:t>↓</a:t>
            </a:r>
            <a:endParaRPr lang="en-US" dirty="0"/>
          </a:p>
          <a:p>
            <a:pPr marL="514350" lvl="1" indent="-171450">
              <a:buSzPts val="2400"/>
            </a:pPr>
            <a:r>
              <a:rPr lang="en-US" dirty="0"/>
              <a:t>Neonatal infections, admissions, ICU </a:t>
            </a:r>
            <a:r>
              <a:rPr lang="en-US" dirty="0">
                <a:latin typeface="Arial"/>
                <a:ea typeface="Arial"/>
                <a:cs typeface="Arial"/>
                <a:sym typeface="Arial"/>
              </a:rPr>
              <a:t>↑</a:t>
            </a:r>
            <a:r>
              <a:rPr lang="en-US" dirty="0"/>
              <a:t> </a:t>
            </a:r>
          </a:p>
          <a:p>
            <a:pPr marL="514350" lvl="1" indent="-171450">
              <a:buSzPts val="2400"/>
            </a:pPr>
            <a:r>
              <a:rPr lang="en-US" dirty="0"/>
              <a:t>↓ completion </a:t>
            </a:r>
            <a:r>
              <a:rPr lang="en-US" dirty="0" err="1"/>
              <a:t>immunisations</a:t>
            </a:r>
            <a:endParaRPr lang="en-US" dirty="0"/>
          </a:p>
          <a:p>
            <a:pPr marL="342900" lvl="1" indent="0">
              <a:buSzPts val="2400"/>
              <a:buNone/>
            </a:pPr>
            <a:endParaRPr lang="en-US" dirty="0"/>
          </a:p>
          <a:p>
            <a:pPr marL="171450" indent="-171450">
              <a:buSzPts val="2400"/>
            </a:pPr>
            <a:r>
              <a:rPr lang="en-US" sz="1800" dirty="0">
                <a:latin typeface="Arial"/>
                <a:ea typeface="Arial"/>
                <a:cs typeface="Arial"/>
                <a:sym typeface="Arial"/>
              </a:rPr>
              <a:t>Suicide</a:t>
            </a:r>
            <a:endParaRPr lang="en-US" dirty="0"/>
          </a:p>
          <a:p>
            <a:pPr marL="171450" indent="-38100">
              <a:buSzPts val="2800"/>
              <a:buFont typeface="Arial"/>
              <a:buNone/>
            </a:pPr>
            <a:endParaRPr lang="en-US" dirty="0"/>
          </a:p>
        </p:txBody>
      </p:sp>
      <p:pic>
        <p:nvPicPr>
          <p:cNvPr id="10" name="Afbeelding 1" descr="Afbeelding met Lettertype, Graphics, grafische vormgeving, schermopname&#10;&#10;Automatisch gegenereerde beschrijving">
            <a:extLst>
              <a:ext uri="{FF2B5EF4-FFF2-40B4-BE49-F238E27FC236}">
                <a16:creationId xmlns:a16="http://schemas.microsoft.com/office/drawing/2014/main" id="{80EC9E96-2FC5-C75E-543B-C463B2D8BCEF}"/>
              </a:ext>
            </a:extLst>
          </p:cNvPr>
          <p:cNvPicPr>
            <a:picLocks noChangeAspect="1"/>
          </p:cNvPicPr>
          <p:nvPr/>
        </p:nvPicPr>
        <p:blipFill rotWithShape="1">
          <a:blip r:embed="rId2"/>
          <a:srcRect r="76914"/>
          <a:stretch/>
        </p:blipFill>
        <p:spPr>
          <a:xfrm>
            <a:off x="8402790" y="4271911"/>
            <a:ext cx="526056" cy="757260"/>
          </a:xfrm>
          <a:prstGeom prst="rect">
            <a:avLst/>
          </a:prstGeom>
        </p:spPr>
      </p:pic>
      <p:pic>
        <p:nvPicPr>
          <p:cNvPr id="2" name="Google Shape;126;p8" descr="SANY1236.JPG">
            <a:extLst>
              <a:ext uri="{FF2B5EF4-FFF2-40B4-BE49-F238E27FC236}">
                <a16:creationId xmlns:a16="http://schemas.microsoft.com/office/drawing/2014/main" id="{1CAFBB8F-21B6-9F9A-D00D-10311212D846}"/>
              </a:ext>
            </a:extLst>
          </p:cNvPr>
          <p:cNvPicPr preferRelativeResize="0"/>
          <p:nvPr/>
        </p:nvPicPr>
        <p:blipFill rotWithShape="1">
          <a:blip r:embed="rId3">
            <a:alphaModFix/>
          </a:blip>
          <a:srcRect/>
          <a:stretch/>
        </p:blipFill>
        <p:spPr>
          <a:xfrm>
            <a:off x="5801251" y="3026981"/>
            <a:ext cx="2366971" cy="1775228"/>
          </a:xfrm>
          <a:prstGeom prst="rect">
            <a:avLst/>
          </a:prstGeom>
          <a:noFill/>
          <a:ln>
            <a:noFill/>
          </a:ln>
        </p:spPr>
      </p:pic>
      <p:sp>
        <p:nvSpPr>
          <p:cNvPr id="3" name="Google Shape;127;p8">
            <a:extLst>
              <a:ext uri="{FF2B5EF4-FFF2-40B4-BE49-F238E27FC236}">
                <a16:creationId xmlns:a16="http://schemas.microsoft.com/office/drawing/2014/main" id="{5D45A042-A4E5-ACEF-92D0-7D716CD276D9}"/>
              </a:ext>
            </a:extLst>
          </p:cNvPr>
          <p:cNvSpPr txBox="1"/>
          <p:nvPr/>
        </p:nvSpPr>
        <p:spPr>
          <a:xfrm>
            <a:off x="6287241" y="5280371"/>
            <a:ext cx="1714500"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Photo: PMHP</a:t>
            </a:r>
            <a:endParaRPr sz="1050"/>
          </a:p>
        </p:txBody>
      </p:sp>
      <p:sp>
        <p:nvSpPr>
          <p:cNvPr id="5" name="Google Shape;127;p8">
            <a:extLst>
              <a:ext uri="{FF2B5EF4-FFF2-40B4-BE49-F238E27FC236}">
                <a16:creationId xmlns:a16="http://schemas.microsoft.com/office/drawing/2014/main" id="{0B821ECE-48BE-513F-65E9-918A9C74A2F6}"/>
              </a:ext>
            </a:extLst>
          </p:cNvPr>
          <p:cNvSpPr txBox="1"/>
          <p:nvPr/>
        </p:nvSpPr>
        <p:spPr>
          <a:xfrm>
            <a:off x="7178485" y="4790371"/>
            <a:ext cx="1714500"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Photo: PMHP</a:t>
            </a:r>
            <a:endParaRPr sz="1050" dirty="0"/>
          </a:p>
        </p:txBody>
      </p:sp>
    </p:spTree>
    <p:extLst>
      <p:ext uri="{BB962C8B-B14F-4D97-AF65-F5344CB8AC3E}">
        <p14:creationId xmlns:p14="http://schemas.microsoft.com/office/powerpoint/2010/main" val="199050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31"/>
          <p:cNvSpPr txBox="1">
            <a:spLocks noGrp="1"/>
          </p:cNvSpPr>
          <p:nvPr>
            <p:ph type="title"/>
          </p:nvPr>
        </p:nvSpPr>
        <p:spPr>
          <a:xfrm>
            <a:off x="628650" y="0"/>
            <a:ext cx="5705038" cy="1355479"/>
          </a:xfrm>
          <a:prstGeom prst="rect">
            <a:avLst/>
          </a:prstGeom>
        </p:spPr>
        <p:txBody>
          <a:bodyPr spcFirstLastPara="1" vert="horz" lIns="91440" tIns="45720" rIns="91440" bIns="45720" rtlCol="0" anchor="ctr" anchorCtr="0">
            <a:normAutofit fontScale="90000"/>
          </a:bodyPr>
          <a:lstStyle/>
          <a:p>
            <a:pPr marL="0" lvl="0" indent="0">
              <a:spcBef>
                <a:spcPct val="0"/>
              </a:spcBef>
              <a:spcAft>
                <a:spcPts val="0"/>
              </a:spcAft>
              <a:buClr>
                <a:srgbClr val="D30547"/>
              </a:buClr>
              <a:buSzPct val="94276"/>
            </a:pPr>
            <a:r>
              <a:rPr lang="en-US" sz="3100" b="1" kern="1200" dirty="0">
                <a:solidFill>
                  <a:srgbClr val="D30547"/>
                </a:solidFill>
                <a:latin typeface="Candara" panose="020E0502030303020204" pitchFamily="34" charset="0"/>
                <a:ea typeface="+mj-ea"/>
                <a:cs typeface="+mj-cs"/>
                <a:sym typeface="Candara"/>
              </a:rPr>
              <a:t>Role of postpartum hemorrhage (PPH) and mental health outcomes</a:t>
            </a:r>
          </a:p>
        </p:txBody>
      </p:sp>
      <p:sp>
        <p:nvSpPr>
          <p:cNvPr id="168" name="Google Shape;168;p31"/>
          <p:cNvSpPr txBox="1">
            <a:spLocks noGrp="1"/>
          </p:cNvSpPr>
          <p:nvPr>
            <p:ph type="body" idx="1"/>
          </p:nvPr>
        </p:nvSpPr>
        <p:spPr>
          <a:xfrm>
            <a:off x="183654" y="1272123"/>
            <a:ext cx="6179017" cy="3227566"/>
          </a:xfrm>
          <a:prstGeom prst="rect">
            <a:avLst/>
          </a:prstGeom>
        </p:spPr>
        <p:txBody>
          <a:bodyPr spcFirstLastPara="1" vert="horz" lIns="91440" tIns="45720" rIns="91440" bIns="45720" rtlCol="0" anchorCtr="0">
            <a:noAutofit/>
          </a:bodyPr>
          <a:lstStyle/>
          <a:p>
            <a:pPr marL="514350" indent="-285750">
              <a:spcAft>
                <a:spcPts val="600"/>
              </a:spcAft>
              <a:buSzPts val="2300"/>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rPr>
              <a:t>P</a:t>
            </a:r>
            <a:r>
              <a:rPr lang="en-US" sz="2000" kern="1200" dirty="0">
                <a:solidFill>
                  <a:schemeClr val="tx1"/>
                </a:solidFill>
                <a:latin typeface="Calibri" panose="020F0502020204030204" pitchFamily="34" charset="0"/>
                <a:ea typeface="+mn-ea"/>
                <a:cs typeface="Calibri" panose="020F0502020204030204" pitchFamily="34" charset="0"/>
                <a:sym typeface="Calibri"/>
              </a:rPr>
              <a:t>ostpartum depression</a:t>
            </a:r>
          </a:p>
          <a:p>
            <a:pPr marL="914400" lvl="1" indent="-228600">
              <a:spcBef>
                <a:spcPts val="0"/>
              </a:spcBef>
              <a:spcAft>
                <a:spcPts val="600"/>
              </a:spcAft>
              <a:buClr>
                <a:schemeClr val="dk1"/>
              </a:buClr>
              <a:buSzPts val="14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sym typeface="Calibri"/>
              </a:rPr>
              <a:t>Systematic review, 9 studies from both HIC and LMIC:   OR 1.28 </a:t>
            </a:r>
            <a:r>
              <a:rPr lang="en-US" sz="1400" kern="1200" dirty="0">
                <a:solidFill>
                  <a:schemeClr val="tx1"/>
                </a:solidFill>
                <a:latin typeface="Calibri" panose="020F0502020204030204" pitchFamily="34" charset="0"/>
                <a:ea typeface="+mn-ea"/>
                <a:cs typeface="Calibri" panose="020F0502020204030204" pitchFamily="34" charset="0"/>
                <a:sym typeface="Calibri"/>
              </a:rPr>
              <a:t>(</a:t>
            </a:r>
            <a:r>
              <a:rPr lang="en-US" sz="1400" kern="1200" dirty="0" err="1">
                <a:solidFill>
                  <a:schemeClr val="tx1"/>
                </a:solidFill>
                <a:latin typeface="Calibri" panose="020F0502020204030204" pitchFamily="34" charset="0"/>
                <a:ea typeface="+mn-ea"/>
                <a:cs typeface="Calibri" panose="020F0502020204030204" pitchFamily="34" charset="0"/>
                <a:sym typeface="Calibri"/>
              </a:rPr>
              <a:t>Schoretsanitis</a:t>
            </a:r>
            <a:r>
              <a:rPr lang="en-US" sz="1400" kern="1200" dirty="0">
                <a:solidFill>
                  <a:schemeClr val="tx1"/>
                </a:solidFill>
                <a:latin typeface="Calibri" panose="020F0502020204030204" pitchFamily="34" charset="0"/>
                <a:ea typeface="+mn-ea"/>
                <a:cs typeface="Calibri" panose="020F0502020204030204" pitchFamily="34" charset="0"/>
                <a:sym typeface="Calibri"/>
              </a:rPr>
              <a:t>, 2023)</a:t>
            </a:r>
          </a:p>
          <a:p>
            <a:pPr marL="914400" lvl="1" indent="-228600">
              <a:spcBef>
                <a:spcPts val="0"/>
              </a:spcBef>
              <a:spcAft>
                <a:spcPts val="600"/>
              </a:spcAft>
              <a:buClr>
                <a:schemeClr val="dk1"/>
              </a:buClr>
              <a:buSzPts val="14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sym typeface="Calibri"/>
              </a:rPr>
              <a:t>Cross-sectional study, ~1 million women in South Korea: OR 1.55 </a:t>
            </a:r>
            <a:r>
              <a:rPr lang="en-US" sz="1400" kern="1200" dirty="0">
                <a:solidFill>
                  <a:schemeClr val="tx1"/>
                </a:solidFill>
                <a:latin typeface="Calibri" panose="020F0502020204030204" pitchFamily="34" charset="0"/>
                <a:ea typeface="+mn-ea"/>
                <a:cs typeface="Calibri" panose="020F0502020204030204" pitchFamily="34" charset="0"/>
                <a:sym typeface="Calibri"/>
              </a:rPr>
              <a:t>(</a:t>
            </a:r>
            <a:r>
              <a:rPr lang="en-US" sz="1400" kern="1200" dirty="0" err="1">
                <a:solidFill>
                  <a:schemeClr val="tx1"/>
                </a:solidFill>
                <a:latin typeface="Calibri" panose="020F0502020204030204" pitchFamily="34" charset="0"/>
                <a:ea typeface="+mn-ea"/>
                <a:cs typeface="Calibri" panose="020F0502020204030204" pitchFamily="34" charset="0"/>
                <a:sym typeface="Calibri"/>
              </a:rPr>
              <a:t>Youn</a:t>
            </a:r>
            <a:r>
              <a:rPr lang="en-US" sz="1400" kern="1200" dirty="0">
                <a:solidFill>
                  <a:schemeClr val="tx1"/>
                </a:solidFill>
                <a:latin typeface="Calibri" panose="020F0502020204030204" pitchFamily="34" charset="0"/>
                <a:ea typeface="+mn-ea"/>
                <a:cs typeface="Calibri" panose="020F0502020204030204" pitchFamily="34" charset="0"/>
                <a:sym typeface="Calibri"/>
              </a:rPr>
              <a:t>, 2017)</a:t>
            </a:r>
          </a:p>
          <a:p>
            <a:pPr marL="914400" lvl="1" indent="-228600">
              <a:spcBef>
                <a:spcPts val="0"/>
              </a:spcBef>
              <a:spcAft>
                <a:spcPts val="600"/>
              </a:spcAft>
              <a:buClr>
                <a:schemeClr val="dk1"/>
              </a:buClr>
              <a:buSzPts val="14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sym typeface="Calibri"/>
              </a:rPr>
              <a:t>Longitudinal study, ~42 000 women in UK:               adjusted HR 1.10 </a:t>
            </a:r>
            <a:r>
              <a:rPr lang="en-US" sz="1400" kern="1200" dirty="0">
                <a:solidFill>
                  <a:schemeClr val="tx1"/>
                </a:solidFill>
                <a:latin typeface="Calibri" panose="020F0502020204030204" pitchFamily="34" charset="0"/>
                <a:ea typeface="+mn-ea"/>
                <a:cs typeface="Calibri" panose="020F0502020204030204" pitchFamily="34" charset="0"/>
                <a:sym typeface="Calibri"/>
              </a:rPr>
              <a:t>(Parry-Smith</a:t>
            </a:r>
            <a:r>
              <a:rPr lang="en-US" sz="1400" i="1" kern="1200" dirty="0">
                <a:solidFill>
                  <a:schemeClr val="tx1"/>
                </a:solidFill>
                <a:latin typeface="Calibri" panose="020F0502020204030204" pitchFamily="34" charset="0"/>
                <a:ea typeface="+mn-ea"/>
                <a:cs typeface="Calibri" panose="020F0502020204030204" pitchFamily="34" charset="0"/>
                <a:sym typeface="Calibri"/>
              </a:rPr>
              <a:t>, </a:t>
            </a:r>
            <a:r>
              <a:rPr lang="en-US" sz="1400" kern="1200" dirty="0">
                <a:solidFill>
                  <a:schemeClr val="tx1"/>
                </a:solidFill>
                <a:latin typeface="Calibri" panose="020F0502020204030204" pitchFamily="34" charset="0"/>
                <a:ea typeface="+mn-ea"/>
                <a:cs typeface="Calibri" panose="020F0502020204030204" pitchFamily="34" charset="0"/>
                <a:sym typeface="Calibri"/>
              </a:rPr>
              <a:t>2021) </a:t>
            </a:r>
            <a:br>
              <a:rPr lang="en-US" kern="1200" dirty="0">
                <a:solidFill>
                  <a:schemeClr val="tx1"/>
                </a:solidFill>
                <a:latin typeface="Calibri" panose="020F0502020204030204" pitchFamily="34" charset="0"/>
                <a:ea typeface="+mn-ea"/>
                <a:cs typeface="Calibri" panose="020F0502020204030204" pitchFamily="34" charset="0"/>
                <a:sym typeface="Calibri"/>
              </a:rPr>
            </a:br>
            <a:endParaRPr lang="en-US" sz="2000" kern="1200" dirty="0">
              <a:solidFill>
                <a:schemeClr val="tx1"/>
              </a:solidFill>
              <a:latin typeface="Calibri" panose="020F0502020204030204" pitchFamily="34" charset="0"/>
              <a:ea typeface="+mn-ea"/>
              <a:cs typeface="Calibri" panose="020F0502020204030204" pitchFamily="34" charset="0"/>
            </a:endParaRPr>
          </a:p>
          <a:p>
            <a:pPr marL="457200" lvl="0" indent="-228600">
              <a:spcBef>
                <a:spcPts val="0"/>
              </a:spcBef>
              <a:spcAft>
                <a:spcPts val="600"/>
              </a:spcAft>
              <a:buClr>
                <a:schemeClr val="dk1"/>
              </a:buClr>
              <a:buSzPts val="2300"/>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sym typeface="Calibri"/>
              </a:rPr>
              <a:t>Postpartum Post Traumatic Stress Disorder</a:t>
            </a:r>
          </a:p>
          <a:p>
            <a:pPr marL="914400" lvl="1" indent="-228600">
              <a:spcBef>
                <a:spcPts val="0"/>
              </a:spcBef>
              <a:spcAft>
                <a:spcPts val="600"/>
              </a:spcAft>
              <a:buClr>
                <a:schemeClr val="dk1"/>
              </a:buClr>
              <a:buSzPts val="14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sym typeface="Calibri"/>
              </a:rPr>
              <a:t>Adjusted HR 1.17, not statistically significant           </a:t>
            </a:r>
            <a:r>
              <a:rPr lang="en-US" sz="1400" kern="1200" dirty="0">
                <a:solidFill>
                  <a:schemeClr val="tx1"/>
                </a:solidFill>
                <a:latin typeface="Calibri" panose="020F0502020204030204" pitchFamily="34" charset="0"/>
                <a:ea typeface="+mn-ea"/>
                <a:cs typeface="Calibri" panose="020F0502020204030204" pitchFamily="34" charset="0"/>
                <a:sym typeface="Calibri"/>
              </a:rPr>
              <a:t>(Parry-Smith, 2021) </a:t>
            </a:r>
            <a:endParaRPr lang="en-US" kern="1200" dirty="0">
              <a:solidFill>
                <a:schemeClr val="tx1"/>
              </a:solidFill>
              <a:latin typeface="Calibri" panose="020F0502020204030204" pitchFamily="34" charset="0"/>
              <a:ea typeface="+mn-ea"/>
              <a:cs typeface="Calibri" panose="020F0502020204030204" pitchFamily="34" charset="0"/>
              <a:sym typeface="Calibri"/>
            </a:endParaRPr>
          </a:p>
          <a:p>
            <a:pPr marL="914400" lvl="1" indent="-228600">
              <a:spcBef>
                <a:spcPts val="0"/>
              </a:spcBef>
              <a:spcAft>
                <a:spcPts val="600"/>
              </a:spcAft>
              <a:buClr>
                <a:schemeClr val="dk1"/>
              </a:buClr>
              <a:buSzPts val="14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sym typeface="Calibri"/>
              </a:rPr>
              <a:t>Systematic review, 5 studies all from HIC countries:   no clear correlation found </a:t>
            </a:r>
            <a:r>
              <a:rPr lang="en-US" sz="1400" kern="1200" dirty="0">
                <a:solidFill>
                  <a:schemeClr val="tx1"/>
                </a:solidFill>
                <a:latin typeface="Calibri" panose="020F0502020204030204" pitchFamily="34" charset="0"/>
                <a:ea typeface="+mn-ea"/>
                <a:cs typeface="Calibri" panose="020F0502020204030204" pitchFamily="34" charset="0"/>
                <a:sym typeface="Calibri"/>
              </a:rPr>
              <a:t>(</a:t>
            </a:r>
            <a:r>
              <a:rPr lang="en-US" sz="1400" kern="1200" dirty="0" err="1">
                <a:solidFill>
                  <a:schemeClr val="tx1"/>
                </a:solidFill>
                <a:latin typeface="Calibri" panose="020F0502020204030204" pitchFamily="34" charset="0"/>
                <a:ea typeface="+mn-ea"/>
                <a:cs typeface="Calibri" panose="020F0502020204030204" pitchFamily="34" charset="0"/>
                <a:sym typeface="Calibri"/>
              </a:rPr>
              <a:t>Zaat</a:t>
            </a:r>
            <a:r>
              <a:rPr lang="en-US" sz="1400" kern="1200" dirty="0">
                <a:solidFill>
                  <a:schemeClr val="tx1"/>
                </a:solidFill>
                <a:latin typeface="Calibri" panose="020F0502020204030204" pitchFamily="34" charset="0"/>
                <a:ea typeface="+mn-ea"/>
                <a:cs typeface="Calibri" panose="020F0502020204030204" pitchFamily="34" charset="0"/>
                <a:sym typeface="Calibri"/>
              </a:rPr>
              <a:t>, 2018) </a:t>
            </a:r>
            <a:endParaRPr lang="en-US" kern="1200" baseline="-25000" dirty="0">
              <a:solidFill>
                <a:schemeClr val="tx1"/>
              </a:solidFill>
              <a:latin typeface="Calibri" panose="020F0502020204030204" pitchFamily="34" charset="0"/>
              <a:ea typeface="+mn-ea"/>
              <a:cs typeface="Calibri" panose="020F0502020204030204" pitchFamily="34" charset="0"/>
              <a:sym typeface="Calibri"/>
            </a:endParaRPr>
          </a:p>
        </p:txBody>
      </p:sp>
      <p:pic>
        <p:nvPicPr>
          <p:cNvPr id="1026" name="Picture 2" descr="New transfusion product combining blood and plasma in one bag saves lives,  study finds">
            <a:extLst>
              <a:ext uri="{FF2B5EF4-FFF2-40B4-BE49-F238E27FC236}">
                <a16:creationId xmlns:a16="http://schemas.microsoft.com/office/drawing/2014/main" id="{7DA250DA-56F7-2EFF-0288-6FCBACEB45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34" r="47447"/>
          <a:stretch/>
        </p:blipFill>
        <p:spPr bwMode="auto">
          <a:xfrm>
            <a:off x="6391654" y="0"/>
            <a:ext cx="2752346"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3"/>
        <p:cNvGrpSpPr/>
        <p:nvPr/>
      </p:nvGrpSpPr>
      <p:grpSpPr>
        <a:xfrm>
          <a:off x="0" y="0"/>
          <a:ext cx="0" cy="0"/>
          <a:chOff x="0" y="0"/>
          <a:chExt cx="0" cy="0"/>
        </a:xfrm>
      </p:grpSpPr>
      <p:sp useBgFill="1">
        <p:nvSpPr>
          <p:cNvPr id="186"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5" name="Google Shape;175;p32"/>
          <p:cNvSpPr txBox="1">
            <a:spLocks noGrp="1"/>
          </p:cNvSpPr>
          <p:nvPr>
            <p:ph type="body" idx="1"/>
          </p:nvPr>
        </p:nvSpPr>
        <p:spPr>
          <a:xfrm>
            <a:off x="-183781" y="1080786"/>
            <a:ext cx="4042509" cy="4157843"/>
          </a:xfrm>
          <a:prstGeom prst="rect">
            <a:avLst/>
          </a:prstGeom>
        </p:spPr>
        <p:txBody>
          <a:bodyPr spcFirstLastPara="1" vert="horz" lIns="91440" tIns="45720" rIns="91440" bIns="45720" rtlCol="0" anchor="ctr" anchorCtr="0">
            <a:normAutofit/>
          </a:bodyPr>
          <a:lstStyle/>
          <a:p>
            <a:pPr marL="534670" lvl="0" indent="-228600">
              <a:spcBef>
                <a:spcPts val="0"/>
              </a:spcBef>
              <a:spcAft>
                <a:spcPts val="0"/>
              </a:spcAft>
              <a:buClr>
                <a:schemeClr val="dk1"/>
              </a:buClr>
              <a:buSzPct val="100000"/>
              <a:buFont typeface="Arial" panose="020B0604020202020204" pitchFamily="34" charset="0"/>
              <a:buChar char="•"/>
            </a:pPr>
            <a:r>
              <a:rPr lang="en-US" sz="2400" kern="1200" dirty="0">
                <a:solidFill>
                  <a:schemeClr val="tx1"/>
                </a:solidFill>
                <a:latin typeface="Calibri" panose="020F0502020204030204" pitchFamily="34" charset="0"/>
                <a:ea typeface="+mn-ea"/>
                <a:cs typeface="Calibri" panose="020F0502020204030204" pitchFamily="34" charset="0"/>
              </a:rPr>
              <a:t>Depressive symptoms</a:t>
            </a:r>
          </a:p>
          <a:p>
            <a:pPr marL="991870" lvl="1" indent="-228600">
              <a:buSzPct val="1000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rPr>
              <a:t>Meta-analysis: OR 1.53 for anemia during pregnancy    </a:t>
            </a:r>
            <a:r>
              <a:rPr lang="en-US" sz="1400" kern="1200" dirty="0">
                <a:solidFill>
                  <a:schemeClr val="tx1"/>
                </a:solidFill>
                <a:latin typeface="Calibri" panose="020F0502020204030204" pitchFamily="34" charset="0"/>
                <a:ea typeface="+mn-ea"/>
                <a:cs typeface="Calibri" panose="020F0502020204030204" pitchFamily="34" charset="0"/>
              </a:rPr>
              <a:t>(Kang, 2020)</a:t>
            </a:r>
          </a:p>
          <a:p>
            <a:pPr marL="991870" lvl="1" indent="-228600">
              <a:buSzPct val="1000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rPr>
              <a:t>Cohort study, Sweden, ~500 women: OR 2.29 for postpartum anemia </a:t>
            </a:r>
            <a:br>
              <a:rPr lang="en-US" kern="1200" dirty="0">
                <a:solidFill>
                  <a:schemeClr val="tx1"/>
                </a:solidFill>
                <a:latin typeface="Calibri" panose="020F0502020204030204" pitchFamily="34" charset="0"/>
                <a:ea typeface="+mn-ea"/>
                <a:cs typeface="Calibri" panose="020F0502020204030204" pitchFamily="34" charset="0"/>
              </a:rPr>
            </a:br>
            <a:r>
              <a:rPr lang="en-US" kern="1200" dirty="0">
                <a:solidFill>
                  <a:schemeClr val="tx1"/>
                </a:solidFill>
                <a:latin typeface="Calibri" panose="020F0502020204030204" pitchFamily="34" charset="0"/>
                <a:ea typeface="+mn-ea"/>
                <a:cs typeface="Calibri" panose="020F0502020204030204" pitchFamily="34" charset="0"/>
              </a:rPr>
              <a:t>(Hb &lt;11 g/dl or 6.8 mmol/L) </a:t>
            </a:r>
            <a:r>
              <a:rPr lang="en-US" sz="1400" kern="1200" dirty="0">
                <a:solidFill>
                  <a:schemeClr val="tx1"/>
                </a:solidFill>
                <a:latin typeface="Calibri" panose="020F0502020204030204" pitchFamily="34" charset="0"/>
                <a:ea typeface="+mn-ea"/>
                <a:cs typeface="Calibri" panose="020F0502020204030204" pitchFamily="34" charset="0"/>
              </a:rPr>
              <a:t>(</a:t>
            </a:r>
            <a:r>
              <a:rPr lang="en-US" sz="1400" kern="1200" dirty="0" err="1">
                <a:solidFill>
                  <a:schemeClr val="tx1"/>
                </a:solidFill>
                <a:latin typeface="Calibri" panose="020F0502020204030204" pitchFamily="34" charset="0"/>
                <a:ea typeface="+mn-ea"/>
                <a:cs typeface="Calibri" panose="020F0502020204030204" pitchFamily="34" charset="0"/>
              </a:rPr>
              <a:t>Eckerdal</a:t>
            </a:r>
            <a:r>
              <a:rPr lang="en-US" sz="1400" i="1" kern="1200" dirty="0">
                <a:solidFill>
                  <a:schemeClr val="tx1"/>
                </a:solidFill>
                <a:latin typeface="Calibri" panose="020F0502020204030204" pitchFamily="34" charset="0"/>
                <a:ea typeface="+mn-ea"/>
                <a:cs typeface="Calibri" panose="020F0502020204030204" pitchFamily="34" charset="0"/>
              </a:rPr>
              <a:t>, </a:t>
            </a:r>
            <a:r>
              <a:rPr lang="en-US" sz="1400" kern="1200" dirty="0">
                <a:solidFill>
                  <a:schemeClr val="tx1"/>
                </a:solidFill>
                <a:latin typeface="Calibri" panose="020F0502020204030204" pitchFamily="34" charset="0"/>
                <a:ea typeface="+mn-ea"/>
                <a:cs typeface="Calibri" panose="020F0502020204030204" pitchFamily="34" charset="0"/>
              </a:rPr>
              <a:t>2016) </a:t>
            </a:r>
            <a:br>
              <a:rPr lang="en-US" sz="1100" kern="1200" dirty="0">
                <a:solidFill>
                  <a:schemeClr val="tx1"/>
                </a:solidFill>
                <a:latin typeface="Calibri" panose="020F0502020204030204" pitchFamily="34" charset="0"/>
                <a:ea typeface="+mn-ea"/>
                <a:cs typeface="Calibri" panose="020F0502020204030204" pitchFamily="34" charset="0"/>
              </a:rPr>
            </a:br>
            <a:br>
              <a:rPr lang="en-US" sz="1100" kern="1200" dirty="0">
                <a:solidFill>
                  <a:schemeClr val="tx1"/>
                </a:solidFill>
                <a:latin typeface="Calibri" panose="020F0502020204030204" pitchFamily="34" charset="0"/>
                <a:ea typeface="+mn-ea"/>
                <a:cs typeface="Calibri" panose="020F0502020204030204" pitchFamily="34" charset="0"/>
              </a:rPr>
            </a:br>
            <a:endParaRPr lang="en-US" sz="1100" kern="1200" dirty="0">
              <a:solidFill>
                <a:schemeClr val="tx1"/>
              </a:solidFill>
              <a:latin typeface="Calibri" panose="020F0502020204030204" pitchFamily="34" charset="0"/>
              <a:ea typeface="+mn-ea"/>
              <a:cs typeface="Calibri" panose="020F0502020204030204" pitchFamily="34" charset="0"/>
            </a:endParaRPr>
          </a:p>
          <a:p>
            <a:pPr marL="550228" lvl="0" indent="-228600">
              <a:spcBef>
                <a:spcPts val="0"/>
              </a:spcBef>
              <a:spcAft>
                <a:spcPts val="0"/>
              </a:spcAft>
              <a:buClr>
                <a:schemeClr val="dk1"/>
              </a:buClr>
              <a:buSzPct val="100000"/>
              <a:buFont typeface="Arial" panose="020B0604020202020204" pitchFamily="34" charset="0"/>
              <a:buChar char="•"/>
            </a:pPr>
            <a:r>
              <a:rPr lang="en-US" sz="2400" kern="1200" dirty="0">
                <a:solidFill>
                  <a:schemeClr val="tx1"/>
                </a:solidFill>
                <a:latin typeface="Calibri" panose="020F0502020204030204" pitchFamily="34" charset="0"/>
                <a:ea typeface="+mn-ea"/>
                <a:cs typeface="Calibri" panose="020F0502020204030204" pitchFamily="34" charset="0"/>
              </a:rPr>
              <a:t>PTSD risk</a:t>
            </a:r>
          </a:p>
          <a:p>
            <a:pPr marL="1007428" lvl="1" indent="-228600">
              <a:buSzPct val="100000"/>
              <a:buFont typeface="Arial" panose="020B0604020202020204" pitchFamily="34" charset="0"/>
              <a:buChar char="•"/>
            </a:pPr>
            <a:r>
              <a:rPr lang="en-US" kern="1200" dirty="0">
                <a:solidFill>
                  <a:schemeClr val="tx1"/>
                </a:solidFill>
                <a:latin typeface="Calibri" panose="020F0502020204030204" pitchFamily="34" charset="0"/>
                <a:ea typeface="+mn-ea"/>
                <a:cs typeface="Calibri" panose="020F0502020204030204" pitchFamily="34" charset="0"/>
              </a:rPr>
              <a:t>Prospective study, France, ~500 women: OR 2.7 – OR 4 for postpartum </a:t>
            </a:r>
            <a:r>
              <a:rPr lang="en-US" kern="1200" dirty="0" err="1">
                <a:solidFill>
                  <a:schemeClr val="tx1"/>
                </a:solidFill>
                <a:latin typeface="Calibri" panose="020F0502020204030204" pitchFamily="34" charset="0"/>
                <a:ea typeface="+mn-ea"/>
                <a:cs typeface="Calibri" panose="020F0502020204030204" pitchFamily="34" charset="0"/>
              </a:rPr>
              <a:t>anaemia</a:t>
            </a:r>
            <a:r>
              <a:rPr lang="en-US" kern="1200" dirty="0">
                <a:solidFill>
                  <a:schemeClr val="tx1"/>
                </a:solidFill>
                <a:latin typeface="Calibri" panose="020F0502020204030204" pitchFamily="34" charset="0"/>
                <a:ea typeface="+mn-ea"/>
                <a:cs typeface="Calibri" panose="020F0502020204030204" pitchFamily="34" charset="0"/>
              </a:rPr>
              <a:t>      (Hb &lt;9 g/dl or 5.6 mmol/L) </a:t>
            </a:r>
            <a:r>
              <a:rPr lang="en-US" sz="1400" kern="1200" dirty="0">
                <a:solidFill>
                  <a:schemeClr val="tx1"/>
                </a:solidFill>
                <a:latin typeface="Calibri" panose="020F0502020204030204" pitchFamily="34" charset="0"/>
                <a:ea typeface="+mn-ea"/>
                <a:cs typeface="Calibri" panose="020F0502020204030204" pitchFamily="34" charset="0"/>
              </a:rPr>
              <a:t>(</a:t>
            </a:r>
            <a:r>
              <a:rPr lang="en-US" sz="1400" kern="1200" dirty="0" err="1">
                <a:solidFill>
                  <a:schemeClr val="tx1"/>
                </a:solidFill>
                <a:latin typeface="Calibri" panose="020F0502020204030204" pitchFamily="34" charset="0"/>
                <a:ea typeface="+mn-ea"/>
                <a:cs typeface="Calibri" panose="020F0502020204030204" pitchFamily="34" charset="0"/>
              </a:rPr>
              <a:t>Sentilhes</a:t>
            </a:r>
            <a:r>
              <a:rPr lang="en-US" sz="1400" i="1" kern="1200" dirty="0">
                <a:solidFill>
                  <a:schemeClr val="tx1"/>
                </a:solidFill>
                <a:latin typeface="Calibri" panose="020F0502020204030204" pitchFamily="34" charset="0"/>
                <a:ea typeface="+mn-ea"/>
                <a:cs typeface="Calibri" panose="020F0502020204030204" pitchFamily="34" charset="0"/>
              </a:rPr>
              <a:t>, </a:t>
            </a:r>
            <a:r>
              <a:rPr lang="en-US" sz="1400" kern="1200" dirty="0">
                <a:solidFill>
                  <a:schemeClr val="tx1"/>
                </a:solidFill>
                <a:latin typeface="Calibri" panose="020F0502020204030204" pitchFamily="34" charset="0"/>
                <a:ea typeface="+mn-ea"/>
                <a:cs typeface="Calibri" panose="020F0502020204030204" pitchFamily="34" charset="0"/>
              </a:rPr>
              <a:t>2017) </a:t>
            </a:r>
          </a:p>
          <a:p>
            <a:pPr marL="342900" lvl="0" indent="-228600">
              <a:spcBef>
                <a:spcPts val="1200"/>
              </a:spcBef>
              <a:spcAft>
                <a:spcPts val="1200"/>
              </a:spcAft>
              <a:buClr>
                <a:schemeClr val="dk1"/>
              </a:buClr>
              <a:buSzPct val="85714"/>
              <a:buFont typeface="Arial" panose="020B0604020202020204" pitchFamily="34" charset="0"/>
              <a:buChar char="•"/>
            </a:pPr>
            <a:endParaRPr lang="en-US" sz="1200" kern="1200" dirty="0">
              <a:solidFill>
                <a:schemeClr val="tx1"/>
              </a:solidFill>
              <a:latin typeface="+mn-lt"/>
              <a:ea typeface="+mn-ea"/>
              <a:cs typeface="+mn-cs"/>
            </a:endParaRPr>
          </a:p>
        </p:txBody>
      </p:sp>
      <p:sp>
        <p:nvSpPr>
          <p:cNvPr id="187" name="Rectangle 183">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50" y="0"/>
            <a:ext cx="5086349" cy="51435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Google Shape;176;p32"/>
          <p:cNvPicPr preferRelativeResize="0"/>
          <p:nvPr/>
        </p:nvPicPr>
        <p:blipFill rotWithShape="1">
          <a:blip r:embed="rId3"/>
          <a:stretch/>
        </p:blipFill>
        <p:spPr>
          <a:xfrm>
            <a:off x="3671047" y="557853"/>
            <a:ext cx="5317101" cy="3362537"/>
          </a:xfrm>
          <a:prstGeom prst="rect">
            <a:avLst/>
          </a:prstGeom>
          <a:noFill/>
        </p:spPr>
      </p:pic>
      <p:sp>
        <p:nvSpPr>
          <p:cNvPr id="177" name="Google Shape;177;p32"/>
          <p:cNvSpPr txBox="1"/>
          <p:nvPr/>
        </p:nvSpPr>
        <p:spPr>
          <a:xfrm>
            <a:off x="5939802" y="3846470"/>
            <a:ext cx="3341100" cy="329700"/>
          </a:xfrm>
          <a:prstGeom prst="rect">
            <a:avLst/>
          </a:prstGeom>
          <a:noFill/>
          <a:ln>
            <a:noFill/>
          </a:ln>
        </p:spPr>
        <p:txBody>
          <a:bodyPr spcFirstLastPara="1" wrap="square" lIns="91425" tIns="91425" rIns="91425" bIns="91425" anchor="t" anchorCtr="0">
            <a:noAutofit/>
          </a:bodyPr>
          <a:lstStyle/>
          <a:p>
            <a:pPr marL="457200" marR="0" lvl="0" indent="457200" algn="l" rtl="0">
              <a:spcBef>
                <a:spcPts val="0"/>
              </a:spcBef>
              <a:spcAft>
                <a:spcPts val="600"/>
              </a:spcAft>
              <a:buClr>
                <a:schemeClr val="dk1"/>
              </a:buClr>
              <a:buSzPts val="1100"/>
              <a:buFont typeface="Calibri"/>
              <a:buNone/>
            </a:pPr>
            <a:r>
              <a:rPr lang="nl-NL" sz="1600" b="0" i="0" u="none" strike="noStrike" cap="none" dirty="0" err="1">
                <a:solidFill>
                  <a:schemeClr val="dk1"/>
                </a:solidFill>
                <a:latin typeface="Calibri"/>
                <a:ea typeface="Calibri"/>
                <a:cs typeface="Calibri"/>
                <a:sym typeface="Calibri"/>
              </a:rPr>
              <a:t>Figure</a:t>
            </a:r>
            <a:r>
              <a:rPr lang="nl-NL" sz="1600" b="0" i="0" u="none" strike="noStrike" cap="none" dirty="0">
                <a:solidFill>
                  <a:schemeClr val="dk1"/>
                </a:solidFill>
                <a:latin typeface="Calibri"/>
                <a:ea typeface="Calibri"/>
                <a:cs typeface="Calibri"/>
                <a:sym typeface="Calibri"/>
              </a:rPr>
              <a:t>: </a:t>
            </a:r>
            <a:r>
              <a:rPr lang="nl-NL" sz="1600" b="0" i="0" u="none" strike="noStrike" cap="none" dirty="0" err="1">
                <a:solidFill>
                  <a:schemeClr val="dk1"/>
                </a:solidFill>
                <a:latin typeface="Calibri"/>
                <a:ea typeface="Calibri"/>
                <a:cs typeface="Calibri"/>
                <a:sym typeface="Calibri"/>
              </a:rPr>
              <a:t>Eckerdal</a:t>
            </a:r>
            <a:r>
              <a:rPr lang="nl-NL" sz="1600" b="0" i="0" u="none" strike="noStrike" cap="none" dirty="0">
                <a:solidFill>
                  <a:schemeClr val="dk1"/>
                </a:solidFill>
                <a:latin typeface="Calibri"/>
                <a:ea typeface="Calibri"/>
                <a:cs typeface="Calibri"/>
                <a:sym typeface="Calibri"/>
              </a:rPr>
              <a:t>, 2016</a:t>
            </a:r>
          </a:p>
        </p:txBody>
      </p:sp>
      <p:sp>
        <p:nvSpPr>
          <p:cNvPr id="2" name="Google Shape;161;p30">
            <a:extLst>
              <a:ext uri="{FF2B5EF4-FFF2-40B4-BE49-F238E27FC236}">
                <a16:creationId xmlns:a16="http://schemas.microsoft.com/office/drawing/2014/main" id="{48963080-13E7-B5A4-6803-6EDBC6AC7D3E}"/>
              </a:ext>
            </a:extLst>
          </p:cNvPr>
          <p:cNvSpPr txBox="1">
            <a:spLocks/>
          </p:cNvSpPr>
          <p:nvPr/>
        </p:nvSpPr>
        <p:spPr>
          <a:xfrm>
            <a:off x="311699" y="189802"/>
            <a:ext cx="8520600" cy="57270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buClr>
                <a:srgbClr val="D30547"/>
              </a:buClr>
              <a:buSzPct val="94276"/>
              <a:buFont typeface="Candara"/>
              <a:buNone/>
            </a:pPr>
            <a:r>
              <a:rPr lang="nl-NL" b="1" dirty="0" err="1">
                <a:solidFill>
                  <a:srgbClr val="D30547"/>
                </a:solidFill>
                <a:latin typeface="Candara"/>
                <a:ea typeface="Candara"/>
                <a:cs typeface="Candara"/>
                <a:sym typeface="Candara"/>
              </a:rPr>
              <a:t>Role</a:t>
            </a:r>
            <a:r>
              <a:rPr lang="nl-NL" b="1" dirty="0">
                <a:solidFill>
                  <a:srgbClr val="D30547"/>
                </a:solidFill>
                <a:latin typeface="Candara"/>
                <a:ea typeface="Candara"/>
                <a:cs typeface="Candara"/>
                <a:sym typeface="Candara"/>
              </a:rPr>
              <a:t> of anaemia</a:t>
            </a:r>
          </a:p>
        </p:txBody>
      </p:sp>
      <p:pic>
        <p:nvPicPr>
          <p:cNvPr id="5" name="Afbeelding 4" descr="Afbeelding met Lettertype, Graphics, grafische vormgeving, schermopname&#10;&#10;Automatisch gegenereerde beschrijving">
            <a:extLst>
              <a:ext uri="{FF2B5EF4-FFF2-40B4-BE49-F238E27FC236}">
                <a16:creationId xmlns:a16="http://schemas.microsoft.com/office/drawing/2014/main" id="{57C65F11-8782-266E-B701-638AD67DB66A}"/>
              </a:ext>
            </a:extLst>
          </p:cNvPr>
          <p:cNvPicPr>
            <a:picLocks noChangeAspect="1"/>
          </p:cNvPicPr>
          <p:nvPr/>
        </p:nvPicPr>
        <p:blipFill rotWithShape="1">
          <a:blip r:embed="rId4"/>
          <a:srcRect r="76914"/>
          <a:stretch/>
        </p:blipFill>
        <p:spPr>
          <a:xfrm>
            <a:off x="8471647" y="4272194"/>
            <a:ext cx="473429" cy="681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1"/>
        <p:cNvGrpSpPr/>
        <p:nvPr/>
      </p:nvGrpSpPr>
      <p:grpSpPr>
        <a:xfrm>
          <a:off x="0" y="0"/>
          <a:ext cx="0" cy="0"/>
          <a:chOff x="0" y="0"/>
          <a:chExt cx="0" cy="0"/>
        </a:xfrm>
      </p:grpSpPr>
      <p:sp useBgFill="1">
        <p:nvSpPr>
          <p:cNvPr id="189" name="Rectangle 18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Google Shape;183;p33"/>
          <p:cNvSpPr txBox="1">
            <a:spLocks noGrp="1"/>
          </p:cNvSpPr>
          <p:nvPr>
            <p:ph type="body" idx="1"/>
          </p:nvPr>
        </p:nvSpPr>
        <p:spPr>
          <a:xfrm>
            <a:off x="351322" y="1467047"/>
            <a:ext cx="4501582" cy="3293212"/>
          </a:xfrm>
          <a:prstGeom prst="rect">
            <a:avLst/>
          </a:prstGeom>
        </p:spPr>
        <p:txBody>
          <a:bodyPr spcFirstLastPara="1" vert="horz" lIns="91440" tIns="45720" rIns="91440" bIns="45720" rtlCol="0" anchorCtr="0">
            <a:normAutofit fontScale="92500" lnSpcReduction="20000"/>
          </a:bodyPr>
          <a:lstStyle/>
          <a:p>
            <a:pPr marL="457200" lvl="0" indent="-228600">
              <a:spcBef>
                <a:spcPts val="0"/>
              </a:spcBef>
              <a:spcAft>
                <a:spcPts val="0"/>
              </a:spcAft>
              <a:buClr>
                <a:schemeClr val="dk1"/>
              </a:buClr>
              <a:buSzPts val="1800"/>
              <a:buFont typeface="Arial" panose="020B0604020202020204" pitchFamily="34" charset="0"/>
              <a:buChar char="•"/>
            </a:pPr>
            <a:r>
              <a:rPr lang="en-US" sz="3000" kern="1200" dirty="0">
                <a:solidFill>
                  <a:schemeClr val="tx1"/>
                </a:solidFill>
                <a:latin typeface="Calibri" panose="020F0502020204030204" pitchFamily="34" charset="0"/>
                <a:ea typeface="+mn-ea"/>
                <a:cs typeface="Calibri" panose="020F0502020204030204" pitchFamily="34" charset="0"/>
              </a:rPr>
              <a:t>Postpartum depression </a:t>
            </a:r>
          </a:p>
          <a:p>
            <a:pPr marL="914400" lvl="1" indent="-228600">
              <a:spcBef>
                <a:spcPts val="0"/>
              </a:spcBef>
              <a:spcAft>
                <a:spcPts val="0"/>
              </a:spcAft>
              <a:buClr>
                <a:schemeClr val="dk1"/>
              </a:buClr>
              <a:buSzPts val="1400"/>
              <a:buFont typeface="Arial" panose="020B0604020202020204" pitchFamily="34" charset="0"/>
              <a:buChar char="•"/>
            </a:pPr>
            <a:r>
              <a:rPr lang="en-US" sz="2200" kern="1200" dirty="0">
                <a:solidFill>
                  <a:schemeClr val="tx1"/>
                </a:solidFill>
                <a:latin typeface="Calibri" panose="020F0502020204030204" pitchFamily="34" charset="0"/>
                <a:ea typeface="+mn-ea"/>
                <a:cs typeface="Calibri" panose="020F0502020204030204" pitchFamily="34" charset="0"/>
              </a:rPr>
              <a:t>Cross-sectional study, South Korea, ~1 million women:            OR 2.41 </a:t>
            </a:r>
            <a:r>
              <a:rPr lang="en-US" sz="1700" kern="1200" dirty="0">
                <a:solidFill>
                  <a:schemeClr val="tx1"/>
                </a:solidFill>
                <a:latin typeface="Calibri" panose="020F0502020204030204" pitchFamily="34" charset="0"/>
                <a:ea typeface="+mn-ea"/>
                <a:cs typeface="Calibri" panose="020F0502020204030204" pitchFamily="34" charset="0"/>
              </a:rPr>
              <a:t>(</a:t>
            </a:r>
            <a:r>
              <a:rPr lang="en-US" sz="1700" kern="1200" dirty="0" err="1">
                <a:solidFill>
                  <a:schemeClr val="tx1"/>
                </a:solidFill>
                <a:latin typeface="Calibri" panose="020F0502020204030204" pitchFamily="34" charset="0"/>
                <a:ea typeface="+mn-ea"/>
                <a:cs typeface="Calibri" panose="020F0502020204030204" pitchFamily="34" charset="0"/>
              </a:rPr>
              <a:t>Youn</a:t>
            </a:r>
            <a:r>
              <a:rPr lang="en-US" sz="1700" kern="1200" dirty="0">
                <a:solidFill>
                  <a:schemeClr val="tx1"/>
                </a:solidFill>
                <a:latin typeface="Calibri" panose="020F0502020204030204" pitchFamily="34" charset="0"/>
                <a:ea typeface="+mn-ea"/>
                <a:cs typeface="Calibri" panose="020F0502020204030204" pitchFamily="34" charset="0"/>
              </a:rPr>
              <a:t>, 2017)</a:t>
            </a:r>
            <a:br>
              <a:rPr lang="en-US" sz="2600" kern="1200" dirty="0">
                <a:solidFill>
                  <a:schemeClr val="tx1"/>
                </a:solidFill>
                <a:latin typeface="Calibri" panose="020F0502020204030204" pitchFamily="34" charset="0"/>
                <a:ea typeface="+mn-ea"/>
                <a:cs typeface="Calibri" panose="020F0502020204030204" pitchFamily="34" charset="0"/>
              </a:rPr>
            </a:br>
            <a:endParaRPr lang="en-US" sz="2600" kern="1200" dirty="0">
              <a:solidFill>
                <a:schemeClr val="tx1"/>
              </a:solidFill>
              <a:latin typeface="Calibri" panose="020F0502020204030204" pitchFamily="34" charset="0"/>
              <a:ea typeface="+mn-ea"/>
              <a:cs typeface="Calibri" panose="020F0502020204030204" pitchFamily="34" charset="0"/>
            </a:endParaRPr>
          </a:p>
          <a:p>
            <a:pPr marL="457200" lvl="0" indent="-228600">
              <a:spcBef>
                <a:spcPts val="0"/>
              </a:spcBef>
              <a:spcAft>
                <a:spcPts val="0"/>
              </a:spcAft>
              <a:buClr>
                <a:schemeClr val="dk1"/>
              </a:buClr>
              <a:buSzPts val="1800"/>
              <a:buFont typeface="Arial" panose="020B0604020202020204" pitchFamily="34" charset="0"/>
              <a:buChar char="•"/>
            </a:pPr>
            <a:r>
              <a:rPr lang="en-US" sz="3000" kern="1200" dirty="0">
                <a:solidFill>
                  <a:schemeClr val="tx1"/>
                </a:solidFill>
                <a:latin typeface="Calibri" panose="020F0502020204030204" pitchFamily="34" charset="0"/>
                <a:ea typeface="+mn-ea"/>
                <a:cs typeface="Calibri" panose="020F0502020204030204" pitchFamily="34" charset="0"/>
              </a:rPr>
              <a:t>PTSD</a:t>
            </a:r>
          </a:p>
          <a:p>
            <a:pPr lvl="1" indent="-228600">
              <a:buFont typeface="Arial" panose="020B0604020202020204" pitchFamily="34" charset="0"/>
              <a:buChar char="•"/>
            </a:pPr>
            <a:r>
              <a:rPr lang="en-US" sz="2200" kern="1200" dirty="0">
                <a:solidFill>
                  <a:schemeClr val="tx1"/>
                </a:solidFill>
                <a:latin typeface="Calibri" panose="020F0502020204030204" pitchFamily="34" charset="0"/>
                <a:ea typeface="+mn-ea"/>
                <a:cs typeface="Calibri" panose="020F0502020204030204" pitchFamily="34" charset="0"/>
              </a:rPr>
              <a:t>Retrospective study, France, ~35 women: 64% of patients       </a:t>
            </a:r>
            <a:r>
              <a:rPr lang="en-US" sz="1700" kern="1200" dirty="0">
                <a:solidFill>
                  <a:schemeClr val="tx1"/>
                </a:solidFill>
                <a:latin typeface="Calibri" panose="020F0502020204030204" pitchFamily="34" charset="0"/>
                <a:ea typeface="+mn-ea"/>
                <a:cs typeface="Calibri" panose="020F0502020204030204" pitchFamily="34" charset="0"/>
              </a:rPr>
              <a:t>(Michelet, 2015)</a:t>
            </a:r>
          </a:p>
          <a:p>
            <a:pPr lvl="1" indent="-228600">
              <a:buFont typeface="Arial" panose="020B0604020202020204" pitchFamily="34" charset="0"/>
              <a:buChar char="•"/>
            </a:pPr>
            <a:endParaRPr lang="en-US" sz="1700" kern="1200" dirty="0">
              <a:solidFill>
                <a:schemeClr val="tx1"/>
              </a:solidFill>
              <a:latin typeface="Calibri" panose="020F0502020204030204" pitchFamily="34" charset="0"/>
              <a:ea typeface="+mn-ea"/>
              <a:cs typeface="Calibri" panose="020F0502020204030204" pitchFamily="34" charset="0"/>
            </a:endParaRPr>
          </a:p>
          <a:p>
            <a:pPr marL="914400" lvl="1" indent="-228600">
              <a:spcBef>
                <a:spcPts val="0"/>
              </a:spcBef>
              <a:spcAft>
                <a:spcPts val="0"/>
              </a:spcAft>
              <a:buClr>
                <a:schemeClr val="dk1"/>
              </a:buClr>
              <a:buSzPts val="1400"/>
              <a:buFont typeface="Arial" panose="020B0604020202020204" pitchFamily="34" charset="0"/>
              <a:buChar char="•"/>
            </a:pPr>
            <a:r>
              <a:rPr lang="en-US" sz="2200" kern="1200" dirty="0">
                <a:solidFill>
                  <a:schemeClr val="tx1"/>
                </a:solidFill>
                <a:latin typeface="Calibri" panose="020F0502020204030204" pitchFamily="34" charset="0"/>
                <a:ea typeface="+mn-ea"/>
                <a:cs typeface="Calibri" panose="020F0502020204030204" pitchFamily="34" charset="0"/>
              </a:rPr>
              <a:t>Retrospective cohort study, US, ~400 women: Adjusted OR 15.48 </a:t>
            </a:r>
            <a:r>
              <a:rPr lang="en-US" sz="1700" kern="1200" dirty="0">
                <a:solidFill>
                  <a:schemeClr val="tx1"/>
                </a:solidFill>
                <a:latin typeface="Calibri" panose="020F0502020204030204" pitchFamily="34" charset="0"/>
                <a:ea typeface="+mn-ea"/>
                <a:cs typeface="Calibri" panose="020F0502020204030204" pitchFamily="34" charset="0"/>
              </a:rPr>
              <a:t>(De la Cruz, 2016) </a:t>
            </a:r>
          </a:p>
          <a:p>
            <a:pPr marL="0" lvl="0" indent="-228600">
              <a:spcBef>
                <a:spcPts val="1200"/>
              </a:spcBef>
              <a:spcAft>
                <a:spcPts val="0"/>
              </a:spcAft>
              <a:buClr>
                <a:schemeClr val="dk1"/>
              </a:buClr>
              <a:buSzPts val="1800"/>
              <a:buFont typeface="Arial" panose="020B0604020202020204" pitchFamily="34" charset="0"/>
              <a:buChar char="•"/>
            </a:pPr>
            <a:endParaRPr lang="en-US" sz="1500" kern="1200" dirty="0">
              <a:solidFill>
                <a:schemeClr val="tx1"/>
              </a:solidFill>
              <a:latin typeface="Calibri" panose="020F0502020204030204" pitchFamily="34" charset="0"/>
              <a:ea typeface="+mn-ea"/>
              <a:cs typeface="Calibri" panose="020F0502020204030204" pitchFamily="34" charset="0"/>
            </a:endParaRPr>
          </a:p>
          <a:p>
            <a:pPr marL="0" lvl="0" indent="-228600">
              <a:spcBef>
                <a:spcPts val="1200"/>
              </a:spcBef>
              <a:spcAft>
                <a:spcPts val="1200"/>
              </a:spcAft>
              <a:buClr>
                <a:schemeClr val="dk1"/>
              </a:buClr>
              <a:buSzPts val="1800"/>
              <a:buFont typeface="Arial" panose="020B0604020202020204" pitchFamily="34" charset="0"/>
              <a:buChar char="•"/>
            </a:pPr>
            <a:endParaRPr lang="en-US" sz="1500" kern="1200" dirty="0">
              <a:solidFill>
                <a:schemeClr val="tx1"/>
              </a:solidFill>
              <a:latin typeface="Calibri" panose="020F0502020204030204" pitchFamily="34" charset="0"/>
              <a:ea typeface="+mn-ea"/>
              <a:cs typeface="Calibri" panose="020F0502020204030204" pitchFamily="34" charset="0"/>
            </a:endParaRPr>
          </a:p>
        </p:txBody>
      </p:sp>
      <p:pic>
        <p:nvPicPr>
          <p:cNvPr id="184" name="Google Shape;184;p33"/>
          <p:cNvPicPr preferRelativeResize="0"/>
          <p:nvPr/>
        </p:nvPicPr>
        <p:blipFill rotWithShape="1">
          <a:blip r:embed="rId3"/>
          <a:srcRect l="45159" t="-2" r="15528"/>
          <a:stretch/>
        </p:blipFill>
        <p:spPr>
          <a:xfrm>
            <a:off x="5399580" y="10"/>
            <a:ext cx="3744420" cy="5143490"/>
          </a:xfrm>
          <a:prstGeom prst="rect">
            <a:avLst/>
          </a:prstGeom>
          <a:noFill/>
          <a:effectLst/>
        </p:spPr>
      </p:pic>
      <p:sp>
        <p:nvSpPr>
          <p:cNvPr id="2" name="Google Shape;161;p30">
            <a:extLst>
              <a:ext uri="{FF2B5EF4-FFF2-40B4-BE49-F238E27FC236}">
                <a16:creationId xmlns:a16="http://schemas.microsoft.com/office/drawing/2014/main" id="{083B01DA-E31E-C445-E56D-01E28A87396B}"/>
              </a:ext>
            </a:extLst>
          </p:cNvPr>
          <p:cNvSpPr txBox="1">
            <a:spLocks/>
          </p:cNvSpPr>
          <p:nvPr/>
        </p:nvSpPr>
        <p:spPr>
          <a:xfrm>
            <a:off x="624169" y="148206"/>
            <a:ext cx="415124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lgn="ctr">
              <a:buClr>
                <a:srgbClr val="D30547"/>
              </a:buClr>
              <a:buSzPct val="94276"/>
              <a:buFont typeface="Candara"/>
              <a:buNone/>
            </a:pPr>
            <a:r>
              <a:rPr lang="nl-NL" sz="3200" b="1" dirty="0" err="1">
                <a:solidFill>
                  <a:srgbClr val="D30547"/>
                </a:solidFill>
                <a:latin typeface="Candara"/>
                <a:ea typeface="Candara"/>
                <a:cs typeface="Candara"/>
                <a:sym typeface="Candara"/>
              </a:rPr>
              <a:t>Role</a:t>
            </a:r>
            <a:r>
              <a:rPr lang="nl-NL" sz="3200" b="1" dirty="0">
                <a:solidFill>
                  <a:srgbClr val="D30547"/>
                </a:solidFill>
                <a:latin typeface="Candara"/>
                <a:ea typeface="Candara"/>
                <a:cs typeface="Candara"/>
                <a:sym typeface="Candara"/>
              </a:rPr>
              <a:t> of peripartum </a:t>
            </a:r>
          </a:p>
          <a:p>
            <a:pPr algn="ctr">
              <a:buClr>
                <a:srgbClr val="D30547"/>
              </a:buClr>
              <a:buSzPct val="94276"/>
              <a:buFont typeface="Candara"/>
              <a:buNone/>
            </a:pPr>
            <a:r>
              <a:rPr lang="nl-NL" sz="3200" b="1" dirty="0" err="1">
                <a:solidFill>
                  <a:srgbClr val="D30547"/>
                </a:solidFill>
                <a:latin typeface="Candara"/>
                <a:ea typeface="Candara"/>
                <a:cs typeface="Candara"/>
                <a:sym typeface="Candara"/>
              </a:rPr>
              <a:t>hysterectomy</a:t>
            </a:r>
            <a:endParaRPr lang="nl-NL" sz="3200" b="1" dirty="0">
              <a:solidFill>
                <a:srgbClr val="D30547"/>
              </a:solidFill>
              <a:latin typeface="Candara"/>
              <a:ea typeface="Candara"/>
              <a:cs typeface="Candara"/>
              <a:sym typeface="Candara"/>
            </a:endParaRPr>
          </a:p>
        </p:txBody>
      </p:sp>
      <p:pic>
        <p:nvPicPr>
          <p:cNvPr id="5" name="Afbeelding 4" descr="Afbeelding met Lettertype, Graphics, grafische vormgeving, schermopname&#10;&#10;Automatisch gegenereerde beschrijving">
            <a:extLst>
              <a:ext uri="{FF2B5EF4-FFF2-40B4-BE49-F238E27FC236}">
                <a16:creationId xmlns:a16="http://schemas.microsoft.com/office/drawing/2014/main" id="{A1C0CB1F-3898-D6F3-7CD7-72E4DC2A000C}"/>
              </a:ext>
            </a:extLst>
          </p:cNvPr>
          <p:cNvPicPr>
            <a:picLocks noChangeAspect="1"/>
          </p:cNvPicPr>
          <p:nvPr/>
        </p:nvPicPr>
        <p:blipFill rotWithShape="1">
          <a:blip r:embed="rId4"/>
          <a:srcRect r="76914"/>
          <a:stretch/>
        </p:blipFill>
        <p:spPr>
          <a:xfrm>
            <a:off x="152400" y="4441024"/>
            <a:ext cx="397845" cy="57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4757665" y="0"/>
            <a:ext cx="3968748" cy="1221582"/>
          </a:xfrm>
          <a:prstGeom prst="rect">
            <a:avLst/>
          </a:prstGeom>
        </p:spPr>
        <p:txBody>
          <a:bodyPr spcFirstLastPara="1" vert="horz" lIns="91440" tIns="45720" rIns="91440" bIns="45720" rtlCol="0" anchor="b" anchorCtr="0">
            <a:normAutofit/>
          </a:bodyPr>
          <a:lstStyle/>
          <a:p>
            <a:pPr marL="0" lvl="0" indent="0" algn="ctr">
              <a:spcBef>
                <a:spcPct val="0"/>
              </a:spcBef>
              <a:spcAft>
                <a:spcPts val="0"/>
              </a:spcAft>
              <a:buClr>
                <a:srgbClr val="D30547"/>
              </a:buClr>
              <a:buSzPct val="94276"/>
            </a:pPr>
            <a:r>
              <a:rPr lang="en-US" sz="3200" b="1" kern="1200" dirty="0">
                <a:solidFill>
                  <a:srgbClr val="D30547"/>
                </a:solidFill>
                <a:latin typeface="Candara" panose="020E0502030303020204" pitchFamily="34" charset="0"/>
                <a:ea typeface="+mj-ea"/>
                <a:cs typeface="+mj-cs"/>
                <a:sym typeface="Candara"/>
              </a:rPr>
              <a:t>Experiences after PPH: South Africa</a:t>
            </a:r>
          </a:p>
        </p:txBody>
      </p:sp>
      <p:pic>
        <p:nvPicPr>
          <p:cNvPr id="206" name="Google Shape;206;p36" descr="Afbeelding met persoon, kleding, Menselijk gezicht, overdekt&#10;&#10;Automatisch gegenereerde beschrijving"/>
          <p:cNvPicPr preferRelativeResize="0"/>
          <p:nvPr/>
        </p:nvPicPr>
        <p:blipFill rotWithShape="1">
          <a:blip r:embed="rId3"/>
          <a:srcRect l="21612" r="19042" b="2"/>
          <a:stretch/>
        </p:blipFill>
        <p:spPr>
          <a:xfrm>
            <a:off x="1" y="1190"/>
            <a:ext cx="4571999"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p:spPr>
      </p:pic>
      <p:sp>
        <p:nvSpPr>
          <p:cNvPr id="205" name="Google Shape;205;p36"/>
          <p:cNvSpPr txBox="1">
            <a:spLocks noGrp="1"/>
          </p:cNvSpPr>
          <p:nvPr>
            <p:ph type="body" idx="1"/>
          </p:nvPr>
        </p:nvSpPr>
        <p:spPr>
          <a:xfrm>
            <a:off x="4572001" y="1411479"/>
            <a:ext cx="4340076" cy="3387023"/>
          </a:xfrm>
          <a:prstGeom prst="rect">
            <a:avLst/>
          </a:prstGeom>
        </p:spPr>
        <p:txBody>
          <a:bodyPr spcFirstLastPara="1" vert="horz" lIns="91440" tIns="45720" rIns="91440" bIns="45720" rtlCol="0" anchorCtr="0">
            <a:normAutofit/>
          </a:bodyPr>
          <a:lstStyle/>
          <a:p>
            <a:pPr indent="-2286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11 women in South Africa experiencing PPH- Severe Adverse Maternal Morbidity (SAMM)</a:t>
            </a:r>
          </a:p>
          <a:p>
            <a:pPr marL="228600" indent="0">
              <a:buNone/>
            </a:pPr>
            <a:r>
              <a:rPr lang="en-US" sz="1200" kern="1200" dirty="0">
                <a:solidFill>
                  <a:schemeClr val="tx1"/>
                </a:solidFill>
                <a:latin typeface="Calibri" panose="020F0502020204030204" pitchFamily="34" charset="0"/>
                <a:ea typeface="+mn-ea"/>
                <a:cs typeface="Calibri" panose="020F0502020204030204" pitchFamily="34" charset="0"/>
              </a:rPr>
              <a:t> </a:t>
            </a:r>
            <a:br>
              <a:rPr lang="en-US" sz="1600" kern="1200" dirty="0">
                <a:solidFill>
                  <a:schemeClr val="tx1"/>
                </a:solidFill>
                <a:latin typeface="Calibri" panose="020F0502020204030204" pitchFamily="34" charset="0"/>
                <a:ea typeface="+mn-ea"/>
                <a:cs typeface="Calibri" panose="020F0502020204030204" pitchFamily="34" charset="0"/>
              </a:rPr>
            </a:br>
            <a:r>
              <a:rPr lang="en-US" sz="1600" kern="1200" dirty="0">
                <a:solidFill>
                  <a:schemeClr val="tx1"/>
                </a:solidFill>
                <a:latin typeface="Calibri" panose="020F0502020204030204" pitchFamily="34" charset="0"/>
                <a:ea typeface="+mn-ea"/>
                <a:cs typeface="Calibri" panose="020F0502020204030204" pitchFamily="34" charset="0"/>
              </a:rPr>
              <a:t>Stellenbosch University Masters thesis </a:t>
            </a:r>
          </a:p>
          <a:p>
            <a:pPr marL="228600" indent="0">
              <a:buNone/>
            </a:pPr>
            <a:r>
              <a:rPr lang="en-US" sz="1050" kern="1200" dirty="0">
                <a:solidFill>
                  <a:schemeClr val="tx1"/>
                </a:solidFill>
                <a:latin typeface="Calibri" panose="020F0502020204030204" pitchFamily="34" charset="0"/>
                <a:ea typeface="+mn-ea"/>
                <a:cs typeface="Calibri" panose="020F0502020204030204" pitchFamily="34" charset="0"/>
              </a:rPr>
              <a:t>			</a:t>
            </a:r>
            <a:r>
              <a:rPr lang="en-US" sz="1400" kern="1200" dirty="0">
                <a:solidFill>
                  <a:schemeClr val="tx1"/>
                </a:solidFill>
                <a:latin typeface="Calibri" panose="020F0502020204030204" pitchFamily="34" charset="0"/>
                <a:ea typeface="+mn-ea"/>
                <a:cs typeface="Calibri" panose="020F0502020204030204" pitchFamily="34" charset="0"/>
              </a:rPr>
              <a:t>(J Bennett, 2019)</a:t>
            </a:r>
            <a:br>
              <a:rPr lang="en-US" sz="1600" kern="1200" dirty="0">
                <a:solidFill>
                  <a:schemeClr val="tx1"/>
                </a:solidFill>
                <a:latin typeface="Calibri" panose="020F0502020204030204" pitchFamily="34" charset="0"/>
                <a:ea typeface="+mn-ea"/>
                <a:cs typeface="Calibri" panose="020F0502020204030204" pitchFamily="34" charset="0"/>
              </a:rPr>
            </a:br>
            <a:endParaRPr lang="en-US" sz="1600" kern="1200" dirty="0">
              <a:solidFill>
                <a:schemeClr val="tx1"/>
              </a:solidFill>
              <a:latin typeface="Calibri" panose="020F0502020204030204" pitchFamily="34" charset="0"/>
              <a:ea typeface="+mn-ea"/>
              <a:cs typeface="Calibri" panose="020F0502020204030204" pitchFamily="34" charset="0"/>
            </a:endParaRPr>
          </a:p>
          <a:p>
            <a:pPr marL="228600" indent="0">
              <a:buNone/>
            </a:pPr>
            <a:r>
              <a:rPr lang="en-US" sz="1600" i="1" kern="1200" dirty="0">
                <a:solidFill>
                  <a:schemeClr val="tx1"/>
                </a:solidFill>
                <a:latin typeface="Calibri" panose="020F0502020204030204" pitchFamily="34" charset="0"/>
                <a:ea typeface="+mn-ea"/>
                <a:cs typeface="Calibri" panose="020F0502020204030204" pitchFamily="34" charset="0"/>
              </a:rPr>
              <a:t>Included women with hysterectomy/stillbirth</a:t>
            </a:r>
          </a:p>
          <a:p>
            <a:pPr lvl="0" indent="-228600">
              <a:spcBef>
                <a:spcPts val="0"/>
              </a:spcBef>
              <a:spcAft>
                <a:spcPts val="600"/>
              </a:spcAft>
              <a:buClr>
                <a:schemeClr val="dk1"/>
              </a:buClr>
              <a:buSzPts val="1800"/>
              <a:buFont typeface="Arial" panose="020B0604020202020204" pitchFamily="34" charset="0"/>
              <a:buChar char="•"/>
            </a:pPr>
            <a:endParaRPr lang="en-US" sz="1600" kern="1200" dirty="0">
              <a:solidFill>
                <a:schemeClr val="tx1"/>
              </a:solidFill>
              <a:latin typeface="Calibri" panose="020F0502020204030204" pitchFamily="34" charset="0"/>
              <a:ea typeface="+mn-ea"/>
              <a:cs typeface="Calibri" panose="020F0502020204030204" pitchFamily="34" charset="0"/>
            </a:endParaRPr>
          </a:p>
          <a:p>
            <a:pPr lvl="0" indent="-228600">
              <a:spcBef>
                <a:spcPts val="0"/>
              </a:spcBef>
              <a:spcAft>
                <a:spcPts val="600"/>
              </a:spcAft>
              <a:buClr>
                <a:schemeClr val="dk1"/>
              </a:buClr>
              <a:buSzPts val="18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Unstable relationships / no partner</a:t>
            </a:r>
          </a:p>
          <a:p>
            <a:pPr lvl="0" indent="-228600">
              <a:spcBef>
                <a:spcPts val="0"/>
              </a:spcBef>
              <a:spcAft>
                <a:spcPts val="600"/>
              </a:spcAft>
              <a:buClr>
                <a:schemeClr val="dk1"/>
              </a:buClr>
              <a:buSzPts val="18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Fear of death: sole carer for other children</a:t>
            </a:r>
          </a:p>
          <a:p>
            <a:pPr lvl="0" indent="-228600">
              <a:spcBef>
                <a:spcPts val="0"/>
              </a:spcBef>
              <a:spcAft>
                <a:spcPts val="600"/>
              </a:spcAft>
              <a:buClr>
                <a:schemeClr val="dk1"/>
              </a:buClr>
              <a:buSzPts val="18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Communication </a:t>
            </a:r>
          </a:p>
          <a:p>
            <a:pPr lvl="0" indent="-228600">
              <a:spcBef>
                <a:spcPts val="0"/>
              </a:spcBef>
              <a:spcAft>
                <a:spcPts val="600"/>
              </a:spcAft>
              <a:buClr>
                <a:schemeClr val="dk1"/>
              </a:buClr>
              <a:buSzPts val="18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Faith and spirituality</a:t>
            </a:r>
          </a:p>
          <a:p>
            <a:pPr lvl="0" indent="-228600">
              <a:spcBef>
                <a:spcPts val="0"/>
              </a:spcBef>
              <a:spcAft>
                <a:spcPts val="600"/>
              </a:spcAft>
              <a:buClr>
                <a:schemeClr val="dk1"/>
              </a:buClr>
              <a:buSzPts val="1800"/>
              <a:buFont typeface="Arial" panose="020B0604020202020204" pitchFamily="34" charset="0"/>
              <a:buChar char="•"/>
            </a:pPr>
            <a:r>
              <a:rPr lang="en-US" sz="1600" kern="1200" dirty="0">
                <a:solidFill>
                  <a:schemeClr val="tx1"/>
                </a:solidFill>
                <a:latin typeface="Calibri" panose="020F0502020204030204" pitchFamily="34" charset="0"/>
                <a:ea typeface="+mn-ea"/>
                <a:cs typeface="Calibri" panose="020F0502020204030204" pitchFamily="34" charset="0"/>
              </a:rPr>
              <a:t>Self-blame</a:t>
            </a:r>
          </a:p>
        </p:txBody>
      </p:sp>
      <p:pic>
        <p:nvPicPr>
          <p:cNvPr id="2" name="Afbeelding 1" descr="Afbeelding met Lettertype, Graphics, grafische vormgeving, schermopname&#10;&#10;Automatisch gegenereerde beschrijving">
            <a:extLst>
              <a:ext uri="{FF2B5EF4-FFF2-40B4-BE49-F238E27FC236}">
                <a16:creationId xmlns:a16="http://schemas.microsoft.com/office/drawing/2014/main" id="{3AD3D473-D07F-2CEC-78BD-B87EF8512BA3}"/>
              </a:ext>
            </a:extLst>
          </p:cNvPr>
          <p:cNvPicPr>
            <a:picLocks noChangeAspect="1"/>
          </p:cNvPicPr>
          <p:nvPr/>
        </p:nvPicPr>
        <p:blipFill rotWithShape="1">
          <a:blip r:embed="rId4"/>
          <a:srcRect r="76914"/>
          <a:stretch/>
        </p:blipFill>
        <p:spPr>
          <a:xfrm>
            <a:off x="8527490" y="4415699"/>
            <a:ext cx="397845" cy="572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43BF1C0C6D9E4FBB5FEE4BC4B100D1" ma:contentTypeVersion="28" ma:contentTypeDescription="Create a new document." ma:contentTypeScope="" ma:versionID="9de85fd79bdf44096bb56d40431b246c">
  <xsd:schema xmlns:xsd="http://www.w3.org/2001/XMLSchema" xmlns:xs="http://www.w3.org/2001/XMLSchema" xmlns:p="http://schemas.microsoft.com/office/2006/metadata/properties" xmlns:ns2="98df5fae-d223-47c6-b404-12700d1af5f8" xmlns:ns3="8752884e-e047-4918-bf05-5227d9a8e506" xmlns:ns4="8d42e0dd-18ca-448e-996e-c2aaa315e839" targetNamespace="http://schemas.microsoft.com/office/2006/metadata/properties" ma:root="true" ma:fieldsID="22ce4fe4f0f51b690554d022bfd64858" ns2:_="" ns3:_="" ns4:_="">
    <xsd:import namespace="98df5fae-d223-47c6-b404-12700d1af5f8"/>
    <xsd:import namespace="8752884e-e047-4918-bf05-5227d9a8e506"/>
    <xsd:import namespace="8d42e0dd-18ca-448e-996e-c2aaa315e8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k252aaa5d7654dc48bfb6a7e25aba0dd" minOccurs="0"/>
                <xsd:element ref="ns4:TaxCatchAll" minOccurs="0"/>
                <xsd:element ref="ns2:c7594fdb62a9436eaec39b12d3d1d6c7" minOccurs="0"/>
                <xsd:element ref="ns2:j1e5bf6c6b5c4a5488d284f84f6d57be"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df5fae-d223-47c6-b404-12700d1af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k252aaa5d7654dc48bfb6a7e25aba0dd" ma:index="15" nillable="true" ma:taxonomy="true" ma:internalName="k252aaa5d7654dc48bfb6a7e25aba0dd" ma:taxonomyFieldName="Country" ma:displayName="MCGL Country" ma:readOnly="false" ma:default="" ma:fieldId="{4252aaa5-d765-4dc4-8bfb-6a7e25aba0dd}" ma:taxonomyMulti="true" ma:sspId="b704c289-2b3b-45af-a6a7-9640d4e0aeeb" ma:termSetId="4945c31e-24a3-48ea-ae34-c0ae0ef25478" ma:anchorId="00000000-0000-0000-0000-000000000000" ma:open="false" ma:isKeyword="false">
      <xsd:complexType>
        <xsd:sequence>
          <xsd:element ref="pc:Terms" minOccurs="0" maxOccurs="1"/>
        </xsd:sequence>
      </xsd:complexType>
    </xsd:element>
    <xsd:element name="c7594fdb62a9436eaec39b12d3d1d6c7" ma:index="18" nillable="true" ma:taxonomy="true" ma:internalName="c7594fdb62a9436eaec39b12d3d1d6c7" ma:taxonomyFieldName="MCGL_x0020_Accelerator" ma:displayName="MCGL Accelerator" ma:readOnly="false" ma:default="" ma:fieldId="{c7594fdb-62a9-436e-aec3-9b12d3d1d6c7}" ma:taxonomyMulti="true" ma:sspId="b704c289-2b3b-45af-a6a7-9640d4e0aeeb" ma:termSetId="e6e03eee-2b9a-4e86-8279-7e50d8f0b04d" ma:anchorId="00000000-0000-0000-0000-000000000000" ma:open="false" ma:isKeyword="false">
      <xsd:complexType>
        <xsd:sequence>
          <xsd:element ref="pc:Terms" minOccurs="0" maxOccurs="1"/>
        </xsd:sequence>
      </xsd:complexType>
    </xsd:element>
    <xsd:element name="j1e5bf6c6b5c4a5488d284f84f6d57be" ma:index="20" nillable="true" ma:taxonomy="true" ma:internalName="j1e5bf6c6b5c4a5488d284f84f6d57be" ma:taxonomyFieldName="High_x002d_impact_x0020_Intervention" ma:displayName="High-impact Intervention" ma:readOnly="false" ma:default="" ma:fieldId="{31e5bf6c-6b5c-4a54-88d2-84f84f6d57be}" ma:taxonomyMulti="true" ma:sspId="b704c289-2b3b-45af-a6a7-9640d4e0aeeb" ma:termSetId="2340cb37-154c-490f-a45f-e628ae23e4f4" ma:anchorId="00000000-0000-0000-0000-000000000000" ma:open="fals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MediaServiceLocation" ma:index="27" nillable="true" ma:displayName="Location" ma:internalName="MediaServiceLocation"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b704c289-2b3b-45af-a6a7-9640d4e0ae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52884e-e047-4918-bf05-5227d9a8e5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42e0dd-18ca-448e-996e-c2aaa315e83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5818b53-3051-4c6e-89da-e62728af6d94}" ma:internalName="TaxCatchAll" ma:showField="CatchAllData" ma:web="71c45d75-c9c9-409a-a4e9-a617adc7c4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7594fdb62a9436eaec39b12d3d1d6c7 xmlns="98df5fae-d223-47c6-b404-12700d1af5f8">
      <Terms xmlns="http://schemas.microsoft.com/office/infopath/2007/PartnerControls"/>
    </c7594fdb62a9436eaec39b12d3d1d6c7>
    <k252aaa5d7654dc48bfb6a7e25aba0dd xmlns="98df5fae-d223-47c6-b404-12700d1af5f8">
      <Terms xmlns="http://schemas.microsoft.com/office/infopath/2007/PartnerControls"/>
    </k252aaa5d7654dc48bfb6a7e25aba0dd>
    <j1e5bf6c6b5c4a5488d284f84f6d57be xmlns="98df5fae-d223-47c6-b404-12700d1af5f8">
      <Terms xmlns="http://schemas.microsoft.com/office/infopath/2007/PartnerControls"/>
    </j1e5bf6c6b5c4a5488d284f84f6d57be>
    <lcf76f155ced4ddcb4097134ff3c332f xmlns="98df5fae-d223-47c6-b404-12700d1af5f8">
      <Terms xmlns="http://schemas.microsoft.com/office/infopath/2007/PartnerControls"/>
    </lcf76f155ced4ddcb4097134ff3c332f>
    <TaxCatchAll xmlns="8d42e0dd-18ca-448e-996e-c2aaa315e839" xsi:nil="true"/>
  </documentManagement>
</p:properties>
</file>

<file path=customXml/itemProps1.xml><?xml version="1.0" encoding="utf-8"?>
<ds:datastoreItem xmlns:ds="http://schemas.openxmlformats.org/officeDocument/2006/customXml" ds:itemID="{1C0F375A-9402-4FE5-B0AD-798CF61CC80E}"/>
</file>

<file path=customXml/itemProps2.xml><?xml version="1.0" encoding="utf-8"?>
<ds:datastoreItem xmlns:ds="http://schemas.openxmlformats.org/officeDocument/2006/customXml" ds:itemID="{62514BA3-3BCC-4B37-B247-93C8642FC9F6}"/>
</file>

<file path=customXml/itemProps3.xml><?xml version="1.0" encoding="utf-8"?>
<ds:datastoreItem xmlns:ds="http://schemas.openxmlformats.org/officeDocument/2006/customXml" ds:itemID="{707662D7-B33E-4E51-A36B-A8585822A796}"/>
</file>

<file path=docProps/app.xml><?xml version="1.0" encoding="utf-8"?>
<Properties xmlns="http://schemas.openxmlformats.org/officeDocument/2006/extended-properties" xmlns:vt="http://schemas.openxmlformats.org/officeDocument/2006/docPropsVTypes">
  <TotalTime>388</TotalTime>
  <Words>3614</Words>
  <Application>Microsoft Macintosh PowerPoint</Application>
  <PresentationFormat>On-screen Show (16:9)</PresentationFormat>
  <Paragraphs>267</Paragraphs>
  <Slides>11</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NexusSans</vt:lpstr>
      <vt:lpstr>Calibri</vt:lpstr>
      <vt:lpstr>Candara</vt:lpstr>
      <vt:lpstr>Arial</vt:lpstr>
      <vt:lpstr>Simple Light</vt:lpstr>
      <vt:lpstr>Office Theme</vt:lpstr>
      <vt:lpstr> Mental Health Matters  in Postpartum Hemorrhage</vt:lpstr>
      <vt:lpstr>Postpartum mental health conditions</vt:lpstr>
      <vt:lpstr>Maternal mental health problems and vicious cycles</vt:lpstr>
      <vt:lpstr>Risk factors for Postpartum depression </vt:lpstr>
      <vt:lpstr>Obstetric and Neonatal-related outcomes</vt:lpstr>
      <vt:lpstr>Role of postpartum hemorrhage (PPH) and mental health outcomes</vt:lpstr>
      <vt:lpstr>PowerPoint Presentation</vt:lpstr>
      <vt:lpstr>PowerPoint Presentation</vt:lpstr>
      <vt:lpstr>Experiences after PPH: South Africa</vt:lpstr>
      <vt:lpstr>Possible interventions</vt:lpstr>
      <vt:lpstr>Take-home messages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Postpartum Hemorrhage Mental Health Matters</dc:title>
  <cp:lastModifiedBy>Mathea Pielemeier</cp:lastModifiedBy>
  <cp:revision>8</cp:revision>
  <dcterms:modified xsi:type="dcterms:W3CDTF">2023-09-08T14:20:03Z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0x0101008543BF1C0C6D9E4FBB5FEE4BC4B100D1</vt:lpwstr>
  </property>
</Properties>
</file>